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9" algn="l" defTabSz="914332" rtl="0" eaLnBrk="1" latinLnBrk="0" hangingPunct="1">
      <a:defRPr sz="1800" kern="1200">
        <a:solidFill>
          <a:schemeClr val="tx1"/>
        </a:solidFill>
        <a:latin typeface="+mn-lt"/>
        <a:ea typeface="+mn-ea"/>
        <a:cs typeface="+mn-cs"/>
      </a:defRPr>
    </a:lvl4pPr>
    <a:lvl5pPr marL="1828666" algn="l" defTabSz="914332" rtl="0" eaLnBrk="1" latinLnBrk="0" hangingPunct="1">
      <a:defRPr sz="1800" kern="1200">
        <a:solidFill>
          <a:schemeClr val="tx1"/>
        </a:solidFill>
        <a:latin typeface="+mn-lt"/>
        <a:ea typeface="+mn-ea"/>
        <a:cs typeface="+mn-cs"/>
      </a:defRPr>
    </a:lvl5pPr>
    <a:lvl6pPr marL="2285832" algn="l" defTabSz="914332" rtl="0" eaLnBrk="1" latinLnBrk="0" hangingPunct="1">
      <a:defRPr sz="1800" kern="1200">
        <a:solidFill>
          <a:schemeClr val="tx1"/>
        </a:solidFill>
        <a:latin typeface="+mn-lt"/>
        <a:ea typeface="+mn-ea"/>
        <a:cs typeface="+mn-cs"/>
      </a:defRPr>
    </a:lvl6pPr>
    <a:lvl7pPr marL="2742998" algn="l" defTabSz="914332" rtl="0" eaLnBrk="1" latinLnBrk="0" hangingPunct="1">
      <a:defRPr sz="1800" kern="1200">
        <a:solidFill>
          <a:schemeClr val="tx1"/>
        </a:solidFill>
        <a:latin typeface="+mn-lt"/>
        <a:ea typeface="+mn-ea"/>
        <a:cs typeface="+mn-cs"/>
      </a:defRPr>
    </a:lvl7pPr>
    <a:lvl8pPr marL="3200165" algn="l" defTabSz="914332" rtl="0" eaLnBrk="1" latinLnBrk="0" hangingPunct="1">
      <a:defRPr sz="1800" kern="1200">
        <a:solidFill>
          <a:schemeClr val="tx1"/>
        </a:solidFill>
        <a:latin typeface="+mn-lt"/>
        <a:ea typeface="+mn-ea"/>
        <a:cs typeface="+mn-cs"/>
      </a:defRPr>
    </a:lvl8pPr>
    <a:lvl9pPr marL="3657331" algn="l" defTabSz="91433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ef504b4ad73a3d3/Documents/Book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aef504b4ad73a3d3/Documents/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aef504b4ad73a3d3/Documents/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ef504b4ad73a3d3/Documents/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b="1"/>
              <a:t>MMR of EAG States (2014-16)</a:t>
            </a:r>
          </a:p>
        </c:rich>
      </c:tx>
      <c:layout>
        <c:manualLayout>
          <c:xMode val="edge"/>
          <c:yMode val="edge"/>
          <c:x val="0.29326985159207564"/>
          <c:y val="3.3670033670033669E-2"/>
        </c:manualLayout>
      </c:layout>
      <c:overlay val="0"/>
      <c:spPr>
        <a:noFill/>
        <a:ln>
          <a:noFill/>
        </a:ln>
        <a:effectLst/>
      </c:spPr>
      <c:txPr>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Sheet1!$F$7</c:f>
              <c:strCache>
                <c:ptCount val="1"/>
                <c:pt idx="0">
                  <c:v>MMR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7EAE-4530-9433-D6AF7F3260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Sheet1!$E$8:$E$13</c:f>
              <c:strCache>
                <c:ptCount val="6"/>
                <c:pt idx="0">
                  <c:v>India</c:v>
                </c:pt>
                <c:pt idx="1">
                  <c:v>Bihar/Jharkhand</c:v>
                </c:pt>
                <c:pt idx="2">
                  <c:v>Madhya Pradesh/Chhattisgarh</c:v>
                </c:pt>
                <c:pt idx="3">
                  <c:v>Odisha</c:v>
                </c:pt>
                <c:pt idx="4">
                  <c:v>Rajasthan</c:v>
                </c:pt>
                <c:pt idx="5">
                  <c:v>Uttar Pradesh/ Uttarakhand</c:v>
                </c:pt>
              </c:strCache>
            </c:strRef>
          </c:cat>
          <c:val>
            <c:numRef>
              <c:f>Sheet1!$F$8:$F$13</c:f>
              <c:numCache>
                <c:formatCode>General</c:formatCode>
                <c:ptCount val="6"/>
                <c:pt idx="0">
                  <c:v>130</c:v>
                </c:pt>
                <c:pt idx="1">
                  <c:v>165</c:v>
                </c:pt>
                <c:pt idx="2">
                  <c:v>173</c:v>
                </c:pt>
                <c:pt idx="3">
                  <c:v>180</c:v>
                </c:pt>
                <c:pt idx="4">
                  <c:v>199</c:v>
                </c:pt>
                <c:pt idx="5">
                  <c:v>201</c:v>
                </c:pt>
              </c:numCache>
            </c:numRef>
          </c:val>
          <c:smooth val="0"/>
          <c:extLst>
            <c:ext xmlns:c16="http://schemas.microsoft.com/office/drawing/2014/chart" uri="{C3380CC4-5D6E-409C-BE32-E72D297353CC}">
              <c16:uniqueId val="{00000000-7EAE-4530-9433-D6AF7F326088}"/>
            </c:ext>
          </c:extLst>
        </c:ser>
        <c:dLbls>
          <c:dLblPos val="t"/>
          <c:showLegendKey val="0"/>
          <c:showVal val="1"/>
          <c:showCatName val="0"/>
          <c:showSerName val="0"/>
          <c:showPercent val="0"/>
          <c:showBubbleSize val="0"/>
        </c:dLbls>
        <c:marker val="1"/>
        <c:smooth val="0"/>
        <c:axId val="537392560"/>
        <c:axId val="537393216"/>
      </c:lineChart>
      <c:dateAx>
        <c:axId val="5373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537393216"/>
        <c:crosses val="autoZero"/>
        <c:auto val="0"/>
        <c:lblOffset val="100"/>
        <c:baseTimeUnit val="days"/>
      </c:dateAx>
      <c:valAx>
        <c:axId val="53739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53739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w="9525" cap="flat" cmpd="sng" algn="ctr">
      <a:solidFill>
        <a:schemeClr val="tx1">
          <a:lumMod val="15000"/>
          <a:lumOff val="85000"/>
        </a:schemeClr>
      </a:solidFill>
      <a:round/>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1" i="0" cap="none" spc="0" baseline="0">
                <a:ln w="0"/>
                <a:solidFill>
                  <a:schemeClr val="tx1"/>
                </a:solidFill>
                <a:effectLst>
                  <a:outerShdw blurRad="38100" dist="19050" dir="2700000" algn="tl" rotWithShape="0">
                    <a:schemeClr val="dk1">
                      <a:alpha val="40000"/>
                    </a:schemeClr>
                  </a:outerShdw>
                </a:effectLst>
              </a:rPr>
              <a:t>Performance in RMNCH+A indicators (Composite score- 2014-15)</a:t>
            </a:r>
            <a:endParaRPr lang="en-IN" sz="1400" b="1"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Sheet1!$G$35</c:f>
              <c:strCache>
                <c:ptCount val="1"/>
                <c:pt idx="0">
                  <c:v>Overall Index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Sheet1!$F$36:$F$43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Sheet1!$G$36:$G$43</c:f>
              <c:numCache>
                <c:formatCode>General</c:formatCode>
                <c:ptCount val="8"/>
                <c:pt idx="0">
                  <c:v>0.34300000000000003</c:v>
                </c:pt>
                <c:pt idx="1">
                  <c:v>0.3705</c:v>
                </c:pt>
                <c:pt idx="2">
                  <c:v>0.44840000000000002</c:v>
                </c:pt>
                <c:pt idx="3">
                  <c:v>0.40689999999999998</c:v>
                </c:pt>
                <c:pt idx="4">
                  <c:v>0.41439999999999999</c:v>
                </c:pt>
                <c:pt idx="5">
                  <c:v>0.42249999999999999</c:v>
                </c:pt>
                <c:pt idx="6">
                  <c:v>0.40600000000000003</c:v>
                </c:pt>
                <c:pt idx="7">
                  <c:v>0.46389999999999998</c:v>
                </c:pt>
              </c:numCache>
            </c:numRef>
          </c:val>
          <c:smooth val="0"/>
          <c:extLst>
            <c:ext xmlns:c16="http://schemas.microsoft.com/office/drawing/2014/chart" uri="{C3380CC4-5D6E-409C-BE32-E72D297353CC}">
              <c16:uniqueId val="{00000000-1FBF-421D-AD85-9E180B81B184}"/>
            </c:ext>
          </c:extLst>
        </c:ser>
        <c:ser>
          <c:idx val="1"/>
          <c:order val="1"/>
          <c:tx>
            <c:strRef>
              <c:f>Sheet1!$H$35</c:f>
              <c:strCache>
                <c:ptCount val="1"/>
                <c:pt idx="0">
                  <c:v>Pregnancy Care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Sheet1!$F$36:$F$43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Sheet1!$H$36:$H$43</c:f>
              <c:numCache>
                <c:formatCode>General</c:formatCode>
                <c:ptCount val="8"/>
                <c:pt idx="0">
                  <c:v>0.30690000000000001</c:v>
                </c:pt>
                <c:pt idx="1">
                  <c:v>0.24709999999999999</c:v>
                </c:pt>
                <c:pt idx="2">
                  <c:v>0.40250000000000002</c:v>
                </c:pt>
                <c:pt idx="3">
                  <c:v>0.34699999999999998</c:v>
                </c:pt>
                <c:pt idx="4">
                  <c:v>0.46039999999999998</c:v>
                </c:pt>
                <c:pt idx="5">
                  <c:v>0.36940000000000001</c:v>
                </c:pt>
                <c:pt idx="6">
                  <c:v>0.34720000000000001</c:v>
                </c:pt>
                <c:pt idx="7">
                  <c:v>0.37959999999999999</c:v>
                </c:pt>
              </c:numCache>
            </c:numRef>
          </c:val>
          <c:smooth val="0"/>
          <c:extLst>
            <c:ext xmlns:c16="http://schemas.microsoft.com/office/drawing/2014/chart" uri="{C3380CC4-5D6E-409C-BE32-E72D297353CC}">
              <c16:uniqueId val="{00000001-1FBF-421D-AD85-9E180B81B184}"/>
            </c:ext>
          </c:extLst>
        </c:ser>
        <c:ser>
          <c:idx val="2"/>
          <c:order val="2"/>
          <c:tx>
            <c:strRef>
              <c:f>Sheet1!$I$35</c:f>
              <c:strCache>
                <c:ptCount val="1"/>
                <c:pt idx="0">
                  <c:v>Child birth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Sheet1!$F$36:$F$43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Sheet1!$I$36:$I$43</c:f>
              <c:numCache>
                <c:formatCode>General</c:formatCode>
                <c:ptCount val="8"/>
                <c:pt idx="0">
                  <c:v>0.2218</c:v>
                </c:pt>
                <c:pt idx="1">
                  <c:v>0.34610000000000002</c:v>
                </c:pt>
                <c:pt idx="2">
                  <c:v>0.3604</c:v>
                </c:pt>
                <c:pt idx="3">
                  <c:v>0.32279999999999998</c:v>
                </c:pt>
                <c:pt idx="4">
                  <c:v>0.39679999999999999</c:v>
                </c:pt>
                <c:pt idx="5">
                  <c:v>0.53349999999999997</c:v>
                </c:pt>
                <c:pt idx="6">
                  <c:v>0.29320000000000002</c:v>
                </c:pt>
                <c:pt idx="7">
                  <c:v>0.40820000000000001</c:v>
                </c:pt>
              </c:numCache>
            </c:numRef>
          </c:val>
          <c:smooth val="0"/>
          <c:extLst>
            <c:ext xmlns:c16="http://schemas.microsoft.com/office/drawing/2014/chart" uri="{C3380CC4-5D6E-409C-BE32-E72D297353CC}">
              <c16:uniqueId val="{00000002-1FBF-421D-AD85-9E180B81B184}"/>
            </c:ext>
          </c:extLst>
        </c:ser>
        <c:ser>
          <c:idx val="3"/>
          <c:order val="3"/>
          <c:tx>
            <c:strRef>
              <c:f>Sheet1!$J$35</c:f>
              <c:strCache>
                <c:ptCount val="1"/>
                <c:pt idx="0">
                  <c:v>Post-natal care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Sheet1!$F$36:$F$43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Sheet1!$J$36:$J$43</c:f>
              <c:numCache>
                <c:formatCode>General</c:formatCode>
                <c:ptCount val="8"/>
                <c:pt idx="0">
                  <c:v>0.50670000000000004</c:v>
                </c:pt>
                <c:pt idx="1">
                  <c:v>0.46929999999999999</c:v>
                </c:pt>
                <c:pt idx="2">
                  <c:v>0.60929999999999995</c:v>
                </c:pt>
                <c:pt idx="3">
                  <c:v>0.56930000000000003</c:v>
                </c:pt>
                <c:pt idx="4">
                  <c:v>0.44090000000000001</c:v>
                </c:pt>
                <c:pt idx="5">
                  <c:v>0.47539999999999999</c:v>
                </c:pt>
                <c:pt idx="6">
                  <c:v>0.49719999999999998</c:v>
                </c:pt>
                <c:pt idx="7">
                  <c:v>0.56100000000000005</c:v>
                </c:pt>
              </c:numCache>
            </c:numRef>
          </c:val>
          <c:smooth val="0"/>
          <c:extLst>
            <c:ext xmlns:c16="http://schemas.microsoft.com/office/drawing/2014/chart" uri="{C3380CC4-5D6E-409C-BE32-E72D297353CC}">
              <c16:uniqueId val="{00000003-1FBF-421D-AD85-9E180B81B184}"/>
            </c:ext>
          </c:extLst>
        </c:ser>
        <c:dLbls>
          <c:showLegendKey val="0"/>
          <c:showVal val="0"/>
          <c:showCatName val="0"/>
          <c:showSerName val="0"/>
          <c:showPercent val="0"/>
          <c:showBubbleSize val="0"/>
        </c:dLbls>
        <c:marker val="1"/>
        <c:smooth val="0"/>
        <c:axId val="484588176"/>
        <c:axId val="484588832"/>
      </c:lineChart>
      <c:catAx>
        <c:axId val="48458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84588832"/>
        <c:crosses val="autoZero"/>
        <c:auto val="1"/>
        <c:lblAlgn val="ctr"/>
        <c:lblOffset val="100"/>
        <c:noMultiLvlLbl val="0"/>
      </c:catAx>
      <c:valAx>
        <c:axId val="48458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8458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i="0" baseline="0" dirty="0">
                <a:solidFill>
                  <a:schemeClr val="tx1"/>
                </a:solidFill>
                <a:effectLst/>
                <a:latin typeface="Times New Roman" panose="02020603050405020304" pitchFamily="18" charset="0"/>
                <a:cs typeface="Times New Roman" panose="02020603050405020304" pitchFamily="18" charset="0"/>
              </a:rPr>
              <a:t>State and Year wise Distribution of </a:t>
            </a:r>
            <a:r>
              <a:rPr lang="en-IN" sz="1200" b="1" i="0" baseline="0" dirty="0" err="1">
                <a:solidFill>
                  <a:schemeClr val="tx1"/>
                </a:solidFill>
                <a:effectLst/>
                <a:latin typeface="Times New Roman" panose="02020603050405020304" pitchFamily="18" charset="0"/>
                <a:cs typeface="Times New Roman" panose="02020603050405020304" pitchFamily="18" charset="0"/>
              </a:rPr>
              <a:t>LaQshya</a:t>
            </a:r>
            <a:r>
              <a:rPr lang="en-IN" sz="1200" b="1" i="0" baseline="0" dirty="0">
                <a:solidFill>
                  <a:schemeClr val="tx1"/>
                </a:solidFill>
                <a:effectLst/>
                <a:latin typeface="Times New Roman" panose="02020603050405020304" pitchFamily="18" charset="0"/>
                <a:cs typeface="Times New Roman" panose="02020603050405020304" pitchFamily="18" charset="0"/>
              </a:rPr>
              <a:t> Certified Labour Room (LR) in EAG states (113)</a:t>
            </a:r>
            <a:endParaRPr lang="en-IN" sz="1200" dirty="0">
              <a:solidFill>
                <a:schemeClr val="tx1"/>
              </a:solidFill>
              <a:effectLst/>
              <a:latin typeface="Times New Roman" panose="02020603050405020304" pitchFamily="18" charset="0"/>
              <a:cs typeface="Times New Roman" panose="02020603050405020304" pitchFamily="18" charset="0"/>
            </a:endParaRPr>
          </a:p>
          <a:p>
            <a:pPr>
              <a:defRPr/>
            </a:pPr>
            <a:r>
              <a:rPr lang="en-IN" sz="1200" b="1" i="0" baseline="0" dirty="0">
                <a:solidFill>
                  <a:schemeClr val="tx1"/>
                </a:solidFill>
                <a:effectLst/>
                <a:latin typeface="Times New Roman" panose="02020603050405020304" pitchFamily="18" charset="0"/>
                <a:cs typeface="Times New Roman" panose="02020603050405020304" pitchFamily="18" charset="0"/>
              </a:rPr>
              <a:t>(till 31st March’ 2021)</a:t>
            </a:r>
            <a:endParaRPr lang="en-IN" sz="1200"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Sheet1!$E$37</c:f>
              <c:strCache>
                <c:ptCount val="1"/>
                <c:pt idx="0">
                  <c:v>2018-19</c:v>
                </c:pt>
              </c:strCache>
            </c:strRef>
          </c:tx>
          <c:spPr>
            <a:solidFill>
              <a:schemeClr val="accent1"/>
            </a:solidFill>
            <a:ln>
              <a:noFill/>
            </a:ln>
            <a:effectLst/>
          </c:spPr>
          <c:invertIfNegative val="0"/>
          <c:cat>
            <c:strRef>
              <c:f>Sheet1!$D$38:$D$45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Sheet1!$E$38:$E$45</c:f>
              <c:numCache>
                <c:formatCode>General</c:formatCode>
                <c:ptCount val="8"/>
                <c:pt idx="0">
                  <c:v>1</c:v>
                </c:pt>
                <c:pt idx="1">
                  <c:v>0</c:v>
                </c:pt>
                <c:pt idx="2">
                  <c:v>1</c:v>
                </c:pt>
                <c:pt idx="3">
                  <c:v>1</c:v>
                </c:pt>
                <c:pt idx="4">
                  <c:v>0</c:v>
                </c:pt>
                <c:pt idx="5">
                  <c:v>1</c:v>
                </c:pt>
                <c:pt idx="6">
                  <c:v>0</c:v>
                </c:pt>
                <c:pt idx="7">
                  <c:v>1</c:v>
                </c:pt>
              </c:numCache>
            </c:numRef>
          </c:val>
          <c:extLst>
            <c:ext xmlns:c16="http://schemas.microsoft.com/office/drawing/2014/chart" uri="{C3380CC4-5D6E-409C-BE32-E72D297353CC}">
              <c16:uniqueId val="{00000000-EE96-496F-836D-A9FE8EE5A5AC}"/>
            </c:ext>
          </c:extLst>
        </c:ser>
        <c:ser>
          <c:idx val="1"/>
          <c:order val="1"/>
          <c:tx>
            <c:strRef>
              <c:f>Sheet1!$F$37</c:f>
              <c:strCache>
                <c:ptCount val="1"/>
                <c:pt idx="0">
                  <c:v>2019-20</c:v>
                </c:pt>
              </c:strCache>
            </c:strRef>
          </c:tx>
          <c:spPr>
            <a:solidFill>
              <a:schemeClr val="accent2"/>
            </a:solidFill>
            <a:ln>
              <a:noFill/>
            </a:ln>
            <a:effectLst/>
          </c:spPr>
          <c:invertIfNegative val="0"/>
          <c:cat>
            <c:strRef>
              <c:f>Sheet1!$D$38:$D$45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Sheet1!$F$38:$F$45</c:f>
              <c:numCache>
                <c:formatCode>General</c:formatCode>
                <c:ptCount val="8"/>
                <c:pt idx="0">
                  <c:v>10</c:v>
                </c:pt>
                <c:pt idx="1">
                  <c:v>4</c:v>
                </c:pt>
                <c:pt idx="2">
                  <c:v>11</c:v>
                </c:pt>
                <c:pt idx="3">
                  <c:v>8</c:v>
                </c:pt>
                <c:pt idx="4">
                  <c:v>7</c:v>
                </c:pt>
                <c:pt idx="5">
                  <c:v>9</c:v>
                </c:pt>
                <c:pt idx="6">
                  <c:v>8</c:v>
                </c:pt>
                <c:pt idx="7">
                  <c:v>3</c:v>
                </c:pt>
              </c:numCache>
            </c:numRef>
          </c:val>
          <c:extLst>
            <c:ext xmlns:c16="http://schemas.microsoft.com/office/drawing/2014/chart" uri="{C3380CC4-5D6E-409C-BE32-E72D297353CC}">
              <c16:uniqueId val="{00000001-EE96-496F-836D-A9FE8EE5A5AC}"/>
            </c:ext>
          </c:extLst>
        </c:ser>
        <c:ser>
          <c:idx val="2"/>
          <c:order val="2"/>
          <c:tx>
            <c:strRef>
              <c:f>Sheet1!$G$37</c:f>
              <c:strCache>
                <c:ptCount val="1"/>
                <c:pt idx="0">
                  <c:v>2020-21</c:v>
                </c:pt>
              </c:strCache>
            </c:strRef>
          </c:tx>
          <c:spPr>
            <a:solidFill>
              <a:schemeClr val="accent3"/>
            </a:solidFill>
            <a:ln>
              <a:noFill/>
            </a:ln>
            <a:effectLst/>
          </c:spPr>
          <c:invertIfNegative val="0"/>
          <c:cat>
            <c:strRef>
              <c:f>Sheet1!$D$38:$D$45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Sheet1!$G$38:$G$45</c:f>
              <c:numCache>
                <c:formatCode>General</c:formatCode>
                <c:ptCount val="8"/>
                <c:pt idx="0">
                  <c:v>1</c:v>
                </c:pt>
                <c:pt idx="1">
                  <c:v>3</c:v>
                </c:pt>
                <c:pt idx="2">
                  <c:v>23</c:v>
                </c:pt>
                <c:pt idx="3">
                  <c:v>2</c:v>
                </c:pt>
                <c:pt idx="4">
                  <c:v>2</c:v>
                </c:pt>
                <c:pt idx="5">
                  <c:v>2</c:v>
                </c:pt>
                <c:pt idx="6">
                  <c:v>8</c:v>
                </c:pt>
                <c:pt idx="7">
                  <c:v>7</c:v>
                </c:pt>
              </c:numCache>
            </c:numRef>
          </c:val>
          <c:extLst>
            <c:ext xmlns:c16="http://schemas.microsoft.com/office/drawing/2014/chart" uri="{C3380CC4-5D6E-409C-BE32-E72D297353CC}">
              <c16:uniqueId val="{00000002-EE96-496F-836D-A9FE8EE5A5AC}"/>
            </c:ext>
          </c:extLst>
        </c:ser>
        <c:dLbls>
          <c:showLegendKey val="0"/>
          <c:showVal val="0"/>
          <c:showCatName val="0"/>
          <c:showSerName val="0"/>
          <c:showPercent val="0"/>
          <c:showBubbleSize val="0"/>
        </c:dLbls>
        <c:gapWidth val="182"/>
        <c:axId val="684892248"/>
        <c:axId val="684894216"/>
      </c:barChart>
      <c:catAx>
        <c:axId val="684892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4894216"/>
        <c:crosses val="autoZero"/>
        <c:auto val="1"/>
        <c:lblAlgn val="ctr"/>
        <c:lblOffset val="100"/>
        <c:noMultiLvlLbl val="0"/>
      </c:catAx>
      <c:valAx>
        <c:axId val="684894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489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100" b="1" dirty="0">
                <a:solidFill>
                  <a:schemeClr val="tx1"/>
                </a:solidFill>
                <a:latin typeface="Times New Roman" panose="02020603050405020304" pitchFamily="18" charset="0"/>
                <a:cs typeface="Times New Roman" panose="02020603050405020304" pitchFamily="18" charset="0"/>
              </a:rPr>
              <a:t>State</a:t>
            </a:r>
            <a:r>
              <a:rPr lang="en-IN" sz="1100" b="1" baseline="0" dirty="0">
                <a:solidFill>
                  <a:schemeClr val="tx1"/>
                </a:solidFill>
                <a:latin typeface="Times New Roman" panose="02020603050405020304" pitchFamily="18" charset="0"/>
                <a:cs typeface="Times New Roman" panose="02020603050405020304" pitchFamily="18" charset="0"/>
              </a:rPr>
              <a:t> and Year w</a:t>
            </a:r>
            <a:r>
              <a:rPr lang="en-IN" sz="1100" b="1" dirty="0">
                <a:solidFill>
                  <a:schemeClr val="tx1"/>
                </a:solidFill>
                <a:latin typeface="Times New Roman" panose="02020603050405020304" pitchFamily="18" charset="0"/>
                <a:cs typeface="Times New Roman" panose="02020603050405020304" pitchFamily="18" charset="0"/>
              </a:rPr>
              <a:t>ise Distribution of </a:t>
            </a:r>
            <a:r>
              <a:rPr lang="en-IN" sz="1100" b="1" dirty="0" err="1">
                <a:solidFill>
                  <a:schemeClr val="tx1"/>
                </a:solidFill>
                <a:latin typeface="Times New Roman" panose="02020603050405020304" pitchFamily="18" charset="0"/>
                <a:cs typeface="Times New Roman" panose="02020603050405020304" pitchFamily="18" charset="0"/>
              </a:rPr>
              <a:t>LaQshya</a:t>
            </a:r>
            <a:r>
              <a:rPr lang="en-IN" sz="1100" b="1" dirty="0">
                <a:solidFill>
                  <a:schemeClr val="tx1"/>
                </a:solidFill>
                <a:latin typeface="Times New Roman" panose="02020603050405020304" pitchFamily="18" charset="0"/>
                <a:cs typeface="Times New Roman" panose="02020603050405020304" pitchFamily="18" charset="0"/>
              </a:rPr>
              <a:t> Certified MOTs (84) in EAG</a:t>
            </a:r>
            <a:r>
              <a:rPr lang="en-IN" sz="1100" b="1" baseline="0" dirty="0">
                <a:solidFill>
                  <a:schemeClr val="tx1"/>
                </a:solidFill>
                <a:latin typeface="Times New Roman" panose="02020603050405020304" pitchFamily="18" charset="0"/>
                <a:cs typeface="Times New Roman" panose="02020603050405020304" pitchFamily="18" charset="0"/>
              </a:rPr>
              <a:t> states</a:t>
            </a:r>
            <a:endParaRPr lang="en-IN" sz="1100" b="1" dirty="0">
              <a:solidFill>
                <a:schemeClr val="tx1"/>
              </a:solidFill>
              <a:latin typeface="Times New Roman" panose="02020603050405020304" pitchFamily="18" charset="0"/>
              <a:cs typeface="Times New Roman" panose="02020603050405020304" pitchFamily="18" charset="0"/>
            </a:endParaRPr>
          </a:p>
          <a:p>
            <a:pPr>
              <a:defRPr/>
            </a:pPr>
            <a:r>
              <a:rPr lang="en-IN" sz="1100" b="1" dirty="0">
                <a:solidFill>
                  <a:schemeClr val="tx1"/>
                </a:solidFill>
                <a:latin typeface="Times New Roman" panose="02020603050405020304" pitchFamily="18" charset="0"/>
                <a:cs typeface="Times New Roman" panose="02020603050405020304" pitchFamily="18" charset="0"/>
              </a:rPr>
              <a:t>(till 31st March’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Sheet1!$E$7</c:f>
              <c:strCache>
                <c:ptCount val="1"/>
                <c:pt idx="0">
                  <c:v>2018-19</c:v>
                </c:pt>
              </c:strCache>
            </c:strRef>
          </c:tx>
          <c:spPr>
            <a:solidFill>
              <a:schemeClr val="accent1"/>
            </a:solidFill>
            <a:ln>
              <a:noFill/>
            </a:ln>
            <a:effectLst/>
          </c:spPr>
          <c:invertIfNegative val="0"/>
          <c:cat>
            <c:strRef>
              <c:f>Sheet1!$D$8:$D$15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Sheet1!$E$8:$E$15</c:f>
              <c:numCache>
                <c:formatCode>General</c:formatCode>
                <c:ptCount val="8"/>
                <c:pt idx="0">
                  <c:v>0</c:v>
                </c:pt>
                <c:pt idx="1">
                  <c:v>0</c:v>
                </c:pt>
                <c:pt idx="2">
                  <c:v>1</c:v>
                </c:pt>
                <c:pt idx="3">
                  <c:v>1</c:v>
                </c:pt>
                <c:pt idx="4">
                  <c:v>0</c:v>
                </c:pt>
                <c:pt idx="5">
                  <c:v>1</c:v>
                </c:pt>
                <c:pt idx="6">
                  <c:v>0</c:v>
                </c:pt>
                <c:pt idx="7">
                  <c:v>1</c:v>
                </c:pt>
              </c:numCache>
            </c:numRef>
          </c:val>
          <c:extLst>
            <c:ext xmlns:c16="http://schemas.microsoft.com/office/drawing/2014/chart" uri="{C3380CC4-5D6E-409C-BE32-E72D297353CC}">
              <c16:uniqueId val="{00000000-C2DC-4CA7-A80B-2BB7F9FC31EA}"/>
            </c:ext>
          </c:extLst>
        </c:ser>
        <c:ser>
          <c:idx val="1"/>
          <c:order val="1"/>
          <c:tx>
            <c:strRef>
              <c:f>Sheet1!$F$7</c:f>
              <c:strCache>
                <c:ptCount val="1"/>
                <c:pt idx="0">
                  <c:v>2019-20</c:v>
                </c:pt>
              </c:strCache>
            </c:strRef>
          </c:tx>
          <c:spPr>
            <a:solidFill>
              <a:schemeClr val="accent2"/>
            </a:solidFill>
            <a:ln>
              <a:noFill/>
            </a:ln>
            <a:effectLst/>
          </c:spPr>
          <c:invertIfNegative val="0"/>
          <c:cat>
            <c:strRef>
              <c:f>Sheet1!$D$8:$D$15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Sheet1!$F$8:$F$15</c:f>
              <c:numCache>
                <c:formatCode>General</c:formatCode>
                <c:ptCount val="8"/>
                <c:pt idx="0">
                  <c:v>6</c:v>
                </c:pt>
                <c:pt idx="1">
                  <c:v>3</c:v>
                </c:pt>
                <c:pt idx="2">
                  <c:v>9</c:v>
                </c:pt>
                <c:pt idx="3">
                  <c:v>6</c:v>
                </c:pt>
                <c:pt idx="4">
                  <c:v>7</c:v>
                </c:pt>
                <c:pt idx="5">
                  <c:v>7</c:v>
                </c:pt>
                <c:pt idx="6">
                  <c:v>10</c:v>
                </c:pt>
                <c:pt idx="7">
                  <c:v>3</c:v>
                </c:pt>
              </c:numCache>
            </c:numRef>
          </c:val>
          <c:extLst>
            <c:ext xmlns:c16="http://schemas.microsoft.com/office/drawing/2014/chart" uri="{C3380CC4-5D6E-409C-BE32-E72D297353CC}">
              <c16:uniqueId val="{00000001-C2DC-4CA7-A80B-2BB7F9FC31EA}"/>
            </c:ext>
          </c:extLst>
        </c:ser>
        <c:ser>
          <c:idx val="2"/>
          <c:order val="2"/>
          <c:tx>
            <c:strRef>
              <c:f>Sheet1!$G$7</c:f>
              <c:strCache>
                <c:ptCount val="1"/>
                <c:pt idx="0">
                  <c:v>2020-21</c:v>
                </c:pt>
              </c:strCache>
            </c:strRef>
          </c:tx>
          <c:spPr>
            <a:solidFill>
              <a:schemeClr val="accent3"/>
            </a:solidFill>
            <a:ln>
              <a:noFill/>
            </a:ln>
            <a:effectLst/>
          </c:spPr>
          <c:invertIfNegative val="0"/>
          <c:cat>
            <c:strRef>
              <c:f>Sheet1!$D$8:$D$15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Sheet1!$G$8:$G$15</c:f>
              <c:numCache>
                <c:formatCode>General</c:formatCode>
                <c:ptCount val="8"/>
                <c:pt idx="0">
                  <c:v>0</c:v>
                </c:pt>
                <c:pt idx="1">
                  <c:v>3</c:v>
                </c:pt>
                <c:pt idx="2">
                  <c:v>13</c:v>
                </c:pt>
                <c:pt idx="3">
                  <c:v>1</c:v>
                </c:pt>
                <c:pt idx="4">
                  <c:v>2</c:v>
                </c:pt>
                <c:pt idx="5">
                  <c:v>2</c:v>
                </c:pt>
                <c:pt idx="6">
                  <c:v>4</c:v>
                </c:pt>
                <c:pt idx="7">
                  <c:v>4</c:v>
                </c:pt>
              </c:numCache>
            </c:numRef>
          </c:val>
          <c:extLst>
            <c:ext xmlns:c16="http://schemas.microsoft.com/office/drawing/2014/chart" uri="{C3380CC4-5D6E-409C-BE32-E72D297353CC}">
              <c16:uniqueId val="{00000002-C2DC-4CA7-A80B-2BB7F9FC31EA}"/>
            </c:ext>
          </c:extLst>
        </c:ser>
        <c:dLbls>
          <c:showLegendKey val="0"/>
          <c:showVal val="0"/>
          <c:showCatName val="0"/>
          <c:showSerName val="0"/>
          <c:showPercent val="0"/>
          <c:showBubbleSize val="0"/>
        </c:dLbls>
        <c:gapWidth val="182"/>
        <c:axId val="428857800"/>
        <c:axId val="428865016"/>
      </c:barChart>
      <c:catAx>
        <c:axId val="428857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865016"/>
        <c:crosses val="autoZero"/>
        <c:auto val="1"/>
        <c:lblAlgn val="ctr"/>
        <c:lblOffset val="100"/>
        <c:noMultiLvlLbl val="0"/>
      </c:catAx>
      <c:valAx>
        <c:axId val="42886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857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MMR of EAG</a:t>
            </a:r>
            <a:r>
              <a:rPr lang="en-US" b="1"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States (2015-17)</a:t>
            </a:r>
            <a:endParaRPr lang="en-US"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Sheet1!$F$20</c:f>
              <c:strCache>
                <c:ptCount val="1"/>
                <c:pt idx="0">
                  <c:v>MMR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solidFill>
                  <a:srgbClr val="00B050"/>
                </a:solidFill>
                <a:ln>
                  <a:noFill/>
                </a:ln>
                <a:effectLst/>
              </c:spPr>
              <c:txPr>
                <a:bodyPr rot="0" spcFirstLastPara="1" vertOverflow="ellipsis" vert="horz" wrap="square" lIns="38100" tIns="19050" rIns="38100" bIns="19050" anchor="ctr" anchorCtr="1">
                  <a:spAutoFit/>
                </a:bodyPr>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F7E-4A39-AF75-E52B145EFA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Sheet1!$E$21:$E$29</c:f>
              <c:strCache>
                <c:ptCount val="9"/>
                <c:pt idx="0">
                  <c:v>India</c:v>
                </c:pt>
                <c:pt idx="1">
                  <c:v>Bihar</c:v>
                </c:pt>
                <c:pt idx="2">
                  <c:v>Jharkhand</c:v>
                </c:pt>
                <c:pt idx="3">
                  <c:v>Madhya Pradesh</c:v>
                </c:pt>
                <c:pt idx="4">
                  <c:v>Chhattisgarh</c:v>
                </c:pt>
                <c:pt idx="5">
                  <c:v>Odisha</c:v>
                </c:pt>
                <c:pt idx="6">
                  <c:v>Rajasthan</c:v>
                </c:pt>
                <c:pt idx="7">
                  <c:v>Uttar Pradesh</c:v>
                </c:pt>
                <c:pt idx="8">
                  <c:v>Uttarakhand</c:v>
                </c:pt>
              </c:strCache>
            </c:strRef>
          </c:cat>
          <c:val>
            <c:numRef>
              <c:f>Sheet1!$F$21:$F$29</c:f>
              <c:numCache>
                <c:formatCode>General</c:formatCode>
                <c:ptCount val="9"/>
                <c:pt idx="0">
                  <c:v>122</c:v>
                </c:pt>
                <c:pt idx="1">
                  <c:v>165</c:v>
                </c:pt>
                <c:pt idx="2">
                  <c:v>76</c:v>
                </c:pt>
                <c:pt idx="3">
                  <c:v>188</c:v>
                </c:pt>
                <c:pt idx="4">
                  <c:v>141</c:v>
                </c:pt>
                <c:pt idx="5">
                  <c:v>168</c:v>
                </c:pt>
                <c:pt idx="6">
                  <c:v>186</c:v>
                </c:pt>
                <c:pt idx="7">
                  <c:v>216</c:v>
                </c:pt>
                <c:pt idx="8">
                  <c:v>89</c:v>
                </c:pt>
              </c:numCache>
            </c:numRef>
          </c:val>
          <c:smooth val="0"/>
          <c:extLst>
            <c:ext xmlns:c16="http://schemas.microsoft.com/office/drawing/2014/chart" uri="{C3380CC4-5D6E-409C-BE32-E72D297353CC}">
              <c16:uniqueId val="{00000001-FF7E-4A39-AF75-E52B145EFAB7}"/>
            </c:ext>
          </c:extLst>
        </c:ser>
        <c:dLbls>
          <c:dLblPos val="t"/>
          <c:showLegendKey val="0"/>
          <c:showVal val="1"/>
          <c:showCatName val="0"/>
          <c:showSerName val="0"/>
          <c:showPercent val="0"/>
          <c:showBubbleSize val="0"/>
        </c:dLbls>
        <c:marker val="1"/>
        <c:smooth val="0"/>
        <c:axId val="374334624"/>
        <c:axId val="374334296"/>
      </c:lineChart>
      <c:catAx>
        <c:axId val="37433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crossAx val="374334296"/>
        <c:crosses val="autoZero"/>
        <c:auto val="1"/>
        <c:lblAlgn val="ctr"/>
        <c:lblOffset val="100"/>
        <c:noMultiLvlLbl val="0"/>
      </c:catAx>
      <c:valAx>
        <c:axId val="374334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7433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cap="none" spc="0">
                <a:ln w="0"/>
                <a:solidFill>
                  <a:schemeClr val="tx1"/>
                </a:solidFill>
                <a:effectLst>
                  <a:outerShdw blurRad="38100" dist="19050" dir="2700000" algn="tl" rotWithShape="0">
                    <a:schemeClr val="dk1">
                      <a:alpha val="40000"/>
                    </a:schemeClr>
                  </a:outerShdw>
                </a:effectLst>
              </a:rPr>
              <a:t>MMR of EAG States (2016-18)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Sheet1!$F$36</c:f>
              <c:strCache>
                <c:ptCount val="1"/>
                <c:pt idx="0">
                  <c:v>MMR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solidFill>
                  <a:srgbClr val="00B0F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CAF-4B5D-BD15-CC003A9C63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Sheet1!$E$37:$E$45</c:f>
              <c:strCache>
                <c:ptCount val="9"/>
                <c:pt idx="0">
                  <c:v>India</c:v>
                </c:pt>
                <c:pt idx="1">
                  <c:v>Bihar</c:v>
                </c:pt>
                <c:pt idx="2">
                  <c:v>Jharkhand</c:v>
                </c:pt>
                <c:pt idx="3">
                  <c:v>Madhya Pradesh</c:v>
                </c:pt>
                <c:pt idx="4">
                  <c:v>Chhattisgarh</c:v>
                </c:pt>
                <c:pt idx="5">
                  <c:v>Odisha</c:v>
                </c:pt>
                <c:pt idx="6">
                  <c:v>Rajasthan</c:v>
                </c:pt>
                <c:pt idx="7">
                  <c:v>Uttar Pradesh</c:v>
                </c:pt>
                <c:pt idx="8">
                  <c:v>Uttarakhand</c:v>
                </c:pt>
              </c:strCache>
            </c:strRef>
          </c:cat>
          <c:val>
            <c:numRef>
              <c:f>Sheet1!$F$37:$F$45</c:f>
              <c:numCache>
                <c:formatCode>General</c:formatCode>
                <c:ptCount val="9"/>
                <c:pt idx="0">
                  <c:v>113</c:v>
                </c:pt>
                <c:pt idx="1">
                  <c:v>149</c:v>
                </c:pt>
                <c:pt idx="2">
                  <c:v>71</c:v>
                </c:pt>
                <c:pt idx="3">
                  <c:v>173</c:v>
                </c:pt>
                <c:pt idx="4">
                  <c:v>159</c:v>
                </c:pt>
                <c:pt idx="5">
                  <c:v>150</c:v>
                </c:pt>
                <c:pt idx="6">
                  <c:v>164</c:v>
                </c:pt>
                <c:pt idx="7">
                  <c:v>197</c:v>
                </c:pt>
                <c:pt idx="8">
                  <c:v>99</c:v>
                </c:pt>
              </c:numCache>
            </c:numRef>
          </c:val>
          <c:smooth val="0"/>
          <c:extLst>
            <c:ext xmlns:c16="http://schemas.microsoft.com/office/drawing/2014/chart" uri="{C3380CC4-5D6E-409C-BE32-E72D297353CC}">
              <c16:uniqueId val="{00000001-CCAF-4B5D-BD15-CC003A9C6388}"/>
            </c:ext>
          </c:extLst>
        </c:ser>
        <c:dLbls>
          <c:dLblPos val="t"/>
          <c:showLegendKey val="0"/>
          <c:showVal val="1"/>
          <c:showCatName val="0"/>
          <c:showSerName val="0"/>
          <c:showPercent val="0"/>
          <c:showBubbleSize val="0"/>
        </c:dLbls>
        <c:marker val="1"/>
        <c:smooth val="0"/>
        <c:axId val="610139560"/>
        <c:axId val="610140544"/>
      </c:lineChart>
      <c:catAx>
        <c:axId val="61013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crossAx val="610140544"/>
        <c:crosses val="autoZero"/>
        <c:auto val="1"/>
        <c:lblAlgn val="ctr"/>
        <c:lblOffset val="100"/>
        <c:noMultiLvlLbl val="0"/>
      </c:catAx>
      <c:valAx>
        <c:axId val="61014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1013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solidFill>
                  <a:sysClr val="windowText" lastClr="000000"/>
                </a:solidFill>
                <a:latin typeface="Times New Roman" panose="02020603050405020304" pitchFamily="18" charset="0"/>
                <a:cs typeface="Times New Roman" panose="02020603050405020304" pitchFamily="18" charset="0"/>
              </a:rPr>
              <a:t>Percentage of home delivery by SBAs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Sheet1!$F$71</c:f>
              <c:strCache>
                <c:ptCount val="1"/>
                <c:pt idx="0">
                  <c:v>NFHS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Sheet1!$E$72:$E$79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Sheet1!$F$72:$F$79</c:f>
              <c:numCache>
                <c:formatCode>General</c:formatCode>
                <c:ptCount val="8"/>
                <c:pt idx="0">
                  <c:v>9.6999999999999993</c:v>
                </c:pt>
                <c:pt idx="1">
                  <c:v>9.5</c:v>
                </c:pt>
                <c:pt idx="2">
                  <c:v>6.6</c:v>
                </c:pt>
                <c:pt idx="3">
                  <c:v>27.3</c:v>
                </c:pt>
                <c:pt idx="4">
                  <c:v>8.3000000000000007</c:v>
                </c:pt>
                <c:pt idx="5">
                  <c:v>11.5</c:v>
                </c:pt>
                <c:pt idx="6">
                  <c:v>6.8</c:v>
                </c:pt>
                <c:pt idx="7">
                  <c:v>5.8</c:v>
                </c:pt>
              </c:numCache>
            </c:numRef>
          </c:val>
          <c:extLst>
            <c:ext xmlns:c16="http://schemas.microsoft.com/office/drawing/2014/chart" uri="{C3380CC4-5D6E-409C-BE32-E72D297353CC}">
              <c16:uniqueId val="{00000000-1644-4952-B194-129DA33BCB5D}"/>
            </c:ext>
          </c:extLst>
        </c:ser>
        <c:ser>
          <c:idx val="1"/>
          <c:order val="1"/>
          <c:tx>
            <c:strRef>
              <c:f>Sheet1!$G$71</c:f>
              <c:strCache>
                <c:ptCount val="1"/>
                <c:pt idx="0">
                  <c:v>NFHS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Sheet1!$E$72:$E$79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Sheet1!$G$72:$G$79</c:f>
              <c:numCache>
                <c:formatCode>General</c:formatCode>
                <c:ptCount val="8"/>
                <c:pt idx="0">
                  <c:v>8.1999999999999993</c:v>
                </c:pt>
                <c:pt idx="1">
                  <c:v>8</c:v>
                </c:pt>
                <c:pt idx="2">
                  <c:v>2.2999999999999998</c:v>
                </c:pt>
                <c:pt idx="3">
                  <c:v>8.4</c:v>
                </c:pt>
                <c:pt idx="4">
                  <c:v>3.3</c:v>
                </c:pt>
                <c:pt idx="5">
                  <c:v>3.2</c:v>
                </c:pt>
                <c:pt idx="6">
                  <c:v>4.0999999999999996</c:v>
                </c:pt>
                <c:pt idx="7">
                  <c:v>4.5999999999999996</c:v>
                </c:pt>
              </c:numCache>
            </c:numRef>
          </c:val>
          <c:extLst>
            <c:ext xmlns:c16="http://schemas.microsoft.com/office/drawing/2014/chart" uri="{C3380CC4-5D6E-409C-BE32-E72D297353CC}">
              <c16:uniqueId val="{00000001-1644-4952-B194-129DA33BCB5D}"/>
            </c:ext>
          </c:extLst>
        </c:ser>
        <c:dLbls>
          <c:dLblPos val="outEnd"/>
          <c:showLegendKey val="0"/>
          <c:showVal val="1"/>
          <c:showCatName val="0"/>
          <c:showSerName val="0"/>
          <c:showPercent val="0"/>
          <c:showBubbleSize val="0"/>
        </c:dLbls>
        <c:gapWidth val="219"/>
        <c:overlap val="-27"/>
        <c:axId val="422014632"/>
        <c:axId val="422005776"/>
      </c:barChart>
      <c:catAx>
        <c:axId val="42201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2005776"/>
        <c:crosses val="autoZero"/>
        <c:auto val="1"/>
        <c:lblAlgn val="ctr"/>
        <c:lblOffset val="100"/>
        <c:noMultiLvlLbl val="0"/>
      </c:catAx>
      <c:valAx>
        <c:axId val="42200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201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solidFill>
                  <a:sysClr val="windowText" lastClr="000000"/>
                </a:solidFill>
                <a:latin typeface="Times New Roman" panose="02020603050405020304" pitchFamily="18" charset="0"/>
                <a:cs typeface="Times New Roman" panose="02020603050405020304" pitchFamily="18" charset="0"/>
              </a:rPr>
              <a:t>Percentage of institutional delivery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Sheet1!$I$44</c:f>
              <c:strCache>
                <c:ptCount val="1"/>
                <c:pt idx="0">
                  <c:v>NFHS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Sheet1!$J$43:$Q$43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Sheet1!$J$44:$Q$44</c:f>
              <c:numCache>
                <c:formatCode>General</c:formatCode>
                <c:ptCount val="8"/>
                <c:pt idx="0">
                  <c:v>48.3</c:v>
                </c:pt>
                <c:pt idx="1">
                  <c:v>40.1</c:v>
                </c:pt>
                <c:pt idx="2">
                  <c:v>81</c:v>
                </c:pt>
                <c:pt idx="3">
                  <c:v>44.9</c:v>
                </c:pt>
                <c:pt idx="4">
                  <c:v>75.5</c:v>
                </c:pt>
                <c:pt idx="5">
                  <c:v>70.5</c:v>
                </c:pt>
                <c:pt idx="6">
                  <c:v>62.1</c:v>
                </c:pt>
                <c:pt idx="7">
                  <c:v>53.5</c:v>
                </c:pt>
              </c:numCache>
            </c:numRef>
          </c:val>
          <c:extLst>
            <c:ext xmlns:c16="http://schemas.microsoft.com/office/drawing/2014/chart" uri="{C3380CC4-5D6E-409C-BE32-E72D297353CC}">
              <c16:uniqueId val="{00000000-5ECE-4016-A7E3-FBA97B040545}"/>
            </c:ext>
          </c:extLst>
        </c:ser>
        <c:ser>
          <c:idx val="1"/>
          <c:order val="1"/>
          <c:tx>
            <c:strRef>
              <c:f>Sheet1!$I$45</c:f>
              <c:strCache>
                <c:ptCount val="1"/>
                <c:pt idx="0">
                  <c:v>NFHS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Sheet1!$J$43:$Q$43</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Sheet1!$J$45:$Q$45</c:f>
              <c:numCache>
                <c:formatCode>General</c:formatCode>
                <c:ptCount val="8"/>
                <c:pt idx="0">
                  <c:v>63.8</c:v>
                </c:pt>
                <c:pt idx="1">
                  <c:v>61.9</c:v>
                </c:pt>
                <c:pt idx="2">
                  <c:v>80.8</c:v>
                </c:pt>
                <c:pt idx="3">
                  <c:v>70.2</c:v>
                </c:pt>
                <c:pt idx="4">
                  <c:v>85.3</c:v>
                </c:pt>
                <c:pt idx="5">
                  <c:v>84</c:v>
                </c:pt>
                <c:pt idx="6">
                  <c:v>67.8</c:v>
                </c:pt>
                <c:pt idx="7">
                  <c:v>68.599999999999994</c:v>
                </c:pt>
              </c:numCache>
            </c:numRef>
          </c:val>
          <c:extLst>
            <c:ext xmlns:c16="http://schemas.microsoft.com/office/drawing/2014/chart" uri="{C3380CC4-5D6E-409C-BE32-E72D297353CC}">
              <c16:uniqueId val="{00000001-5ECE-4016-A7E3-FBA97B040545}"/>
            </c:ext>
          </c:extLst>
        </c:ser>
        <c:dLbls>
          <c:dLblPos val="outEnd"/>
          <c:showLegendKey val="0"/>
          <c:showVal val="1"/>
          <c:showCatName val="0"/>
          <c:showSerName val="0"/>
          <c:showPercent val="0"/>
          <c:showBubbleSize val="0"/>
        </c:dLbls>
        <c:gapWidth val="219"/>
        <c:overlap val="-27"/>
        <c:axId val="991197800"/>
        <c:axId val="991196816"/>
      </c:barChart>
      <c:catAx>
        <c:axId val="99119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91196816"/>
        <c:crosses val="autoZero"/>
        <c:auto val="1"/>
        <c:lblAlgn val="ctr"/>
        <c:lblOffset val="100"/>
        <c:noMultiLvlLbl val="0"/>
      </c:catAx>
      <c:valAx>
        <c:axId val="99119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91197800"/>
        <c:crosses val="autoZero"/>
        <c:crossBetween val="between"/>
      </c:valAx>
      <c:spPr>
        <a:noFill/>
        <a:ln>
          <a:noFill/>
        </a:ln>
        <a:effectLst/>
      </c:spPr>
    </c:plotArea>
    <c:legend>
      <c:legendPos val="b"/>
      <c:layout>
        <c:manualLayout>
          <c:xMode val="edge"/>
          <c:yMode val="edge"/>
          <c:x val="9.1491714060829912E-2"/>
          <c:y val="0.88716650502194527"/>
          <c:w val="0.79562411758040164"/>
          <c:h val="0.11283349497805467"/>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solidFill>
                  <a:sysClr val="windowText" lastClr="000000"/>
                </a:solidFill>
                <a:latin typeface="Times New Roman" panose="02020603050405020304" pitchFamily="18" charset="0"/>
                <a:cs typeface="Times New Roman" panose="02020603050405020304" pitchFamily="18" charset="0"/>
              </a:rPr>
              <a:t>Percentage of births by SBAs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Sheet1!$H$108</c:f>
              <c:strCache>
                <c:ptCount val="1"/>
                <c:pt idx="0">
                  <c:v>NFHS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Sheet1!$G$109:$G$116</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Sheet1!$H$109:$H$116</c:f>
              <c:numCache>
                <c:formatCode>General</c:formatCode>
                <c:ptCount val="8"/>
                <c:pt idx="0">
                  <c:v>29.3</c:v>
                </c:pt>
                <c:pt idx="1">
                  <c:v>27.8</c:v>
                </c:pt>
                <c:pt idx="2">
                  <c:v>32.700000000000003</c:v>
                </c:pt>
                <c:pt idx="3">
                  <c:v>41.6</c:v>
                </c:pt>
                <c:pt idx="4">
                  <c:v>44</c:v>
                </c:pt>
                <c:pt idx="5">
                  <c:v>41</c:v>
                </c:pt>
                <c:pt idx="6">
                  <c:v>27.2</c:v>
                </c:pt>
                <c:pt idx="7">
                  <c:v>38.5</c:v>
                </c:pt>
              </c:numCache>
            </c:numRef>
          </c:val>
          <c:extLst>
            <c:ext xmlns:c16="http://schemas.microsoft.com/office/drawing/2014/chart" uri="{C3380CC4-5D6E-409C-BE32-E72D297353CC}">
              <c16:uniqueId val="{00000000-D8C0-42CA-99A3-114639439EE2}"/>
            </c:ext>
          </c:extLst>
        </c:ser>
        <c:ser>
          <c:idx val="1"/>
          <c:order val="1"/>
          <c:tx>
            <c:strRef>
              <c:f>Sheet1!$I$108</c:f>
              <c:strCache>
                <c:ptCount val="1"/>
                <c:pt idx="0">
                  <c:v>NFHS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Sheet1!$G$109:$G$116</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Sheet1!$I$109:$I$116</c:f>
              <c:numCache>
                <c:formatCode>General</c:formatCode>
                <c:ptCount val="8"/>
                <c:pt idx="0">
                  <c:v>70</c:v>
                </c:pt>
                <c:pt idx="1">
                  <c:v>69.599999999999994</c:v>
                </c:pt>
                <c:pt idx="2">
                  <c:v>78</c:v>
                </c:pt>
                <c:pt idx="3">
                  <c:v>78</c:v>
                </c:pt>
                <c:pt idx="4">
                  <c:v>86.5</c:v>
                </c:pt>
                <c:pt idx="5">
                  <c:v>86.6</c:v>
                </c:pt>
                <c:pt idx="6">
                  <c:v>70.400000000000006</c:v>
                </c:pt>
                <c:pt idx="7">
                  <c:v>71.2</c:v>
                </c:pt>
              </c:numCache>
            </c:numRef>
          </c:val>
          <c:extLst>
            <c:ext xmlns:c16="http://schemas.microsoft.com/office/drawing/2014/chart" uri="{C3380CC4-5D6E-409C-BE32-E72D297353CC}">
              <c16:uniqueId val="{00000001-D8C0-42CA-99A3-114639439EE2}"/>
            </c:ext>
          </c:extLst>
        </c:ser>
        <c:dLbls>
          <c:dLblPos val="outEnd"/>
          <c:showLegendKey val="0"/>
          <c:showVal val="1"/>
          <c:showCatName val="0"/>
          <c:showSerName val="0"/>
          <c:showPercent val="0"/>
          <c:showBubbleSize val="0"/>
        </c:dLbls>
        <c:gapWidth val="219"/>
        <c:overlap val="-27"/>
        <c:axId val="418579024"/>
        <c:axId val="418586240"/>
      </c:barChart>
      <c:catAx>
        <c:axId val="41857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8586240"/>
        <c:crosses val="autoZero"/>
        <c:auto val="1"/>
        <c:lblAlgn val="ctr"/>
        <c:lblOffset val="100"/>
        <c:noMultiLvlLbl val="0"/>
      </c:catAx>
      <c:valAx>
        <c:axId val="41858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857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dirty="0">
                <a:solidFill>
                  <a:sysClr val="windowText" lastClr="000000"/>
                </a:solidFill>
                <a:latin typeface="Times New Roman" panose="02020603050405020304" pitchFamily="18" charset="0"/>
                <a:cs typeface="Times New Roman" panose="02020603050405020304" pitchFamily="18" charset="0"/>
              </a:rPr>
              <a:t>Percentage of four or more ANC check up</a:t>
            </a:r>
          </a:p>
        </c:rich>
      </c:tx>
      <c:layout>
        <c:manualLayout>
          <c:xMode val="edge"/>
          <c:yMode val="edge"/>
          <c:x val="0.18473698929996391"/>
          <c:y val="2.6594370927955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Sheet1!$H$127</c:f>
              <c:strCache>
                <c:ptCount val="1"/>
                <c:pt idx="0">
                  <c:v>NFHS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Sheet1!$G$128:$G$135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Sheet1!$H$128:$H$135</c:f>
              <c:numCache>
                <c:formatCode>General</c:formatCode>
                <c:ptCount val="8"/>
                <c:pt idx="0">
                  <c:v>11.2</c:v>
                </c:pt>
                <c:pt idx="1">
                  <c:v>18.2</c:v>
                </c:pt>
                <c:pt idx="2">
                  <c:v>22.3</c:v>
                </c:pt>
                <c:pt idx="3">
                  <c:v>28.3</c:v>
                </c:pt>
                <c:pt idx="4">
                  <c:v>36.9</c:v>
                </c:pt>
                <c:pt idx="5">
                  <c:v>23.4</c:v>
                </c:pt>
                <c:pt idx="6">
                  <c:v>11.1</c:v>
                </c:pt>
                <c:pt idx="7">
                  <c:v>34.9</c:v>
                </c:pt>
              </c:numCache>
            </c:numRef>
          </c:val>
          <c:extLst>
            <c:ext xmlns:c16="http://schemas.microsoft.com/office/drawing/2014/chart" uri="{C3380CC4-5D6E-409C-BE32-E72D297353CC}">
              <c16:uniqueId val="{00000000-9D68-427E-914F-D10638D24738}"/>
            </c:ext>
          </c:extLst>
        </c:ser>
        <c:ser>
          <c:idx val="1"/>
          <c:order val="1"/>
          <c:tx>
            <c:strRef>
              <c:f>Sheet1!$I$127</c:f>
              <c:strCache>
                <c:ptCount val="1"/>
                <c:pt idx="0">
                  <c:v>NFHS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Sheet1!$G$128:$G$135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Sheet1!$I$128:$I$135</c:f>
              <c:numCache>
                <c:formatCode>General</c:formatCode>
                <c:ptCount val="8"/>
                <c:pt idx="0">
                  <c:v>14.4</c:v>
                </c:pt>
                <c:pt idx="1">
                  <c:v>30.3</c:v>
                </c:pt>
                <c:pt idx="2">
                  <c:v>35.700000000000003</c:v>
                </c:pt>
                <c:pt idx="3">
                  <c:v>59.1</c:v>
                </c:pt>
                <c:pt idx="4">
                  <c:v>61.9</c:v>
                </c:pt>
                <c:pt idx="5">
                  <c:v>38.5</c:v>
                </c:pt>
                <c:pt idx="6">
                  <c:v>26.4</c:v>
                </c:pt>
                <c:pt idx="7">
                  <c:v>30.9</c:v>
                </c:pt>
              </c:numCache>
            </c:numRef>
          </c:val>
          <c:extLst>
            <c:ext xmlns:c16="http://schemas.microsoft.com/office/drawing/2014/chart" uri="{C3380CC4-5D6E-409C-BE32-E72D297353CC}">
              <c16:uniqueId val="{00000001-9D68-427E-914F-D10638D24738}"/>
            </c:ext>
          </c:extLst>
        </c:ser>
        <c:dLbls>
          <c:dLblPos val="outEnd"/>
          <c:showLegendKey val="0"/>
          <c:showVal val="1"/>
          <c:showCatName val="0"/>
          <c:showSerName val="0"/>
          <c:showPercent val="0"/>
          <c:showBubbleSize val="0"/>
        </c:dLbls>
        <c:gapWidth val="219"/>
        <c:overlap val="-27"/>
        <c:axId val="1026888216"/>
        <c:axId val="1026889528"/>
      </c:barChart>
      <c:catAx>
        <c:axId val="102688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26889528"/>
        <c:crosses val="autoZero"/>
        <c:auto val="1"/>
        <c:lblAlgn val="ctr"/>
        <c:lblOffset val="100"/>
        <c:noMultiLvlLbl val="0"/>
      </c:catAx>
      <c:valAx>
        <c:axId val="102688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26888216"/>
        <c:crosses val="autoZero"/>
        <c:crossBetween val="between"/>
      </c:valAx>
      <c:spPr>
        <a:noFill/>
        <a:ln>
          <a:noFill/>
        </a:ln>
        <a:effectLst/>
      </c:spPr>
    </c:plotArea>
    <c:legend>
      <c:legendPos val="b"/>
      <c:layout>
        <c:manualLayout>
          <c:xMode val="edge"/>
          <c:yMode val="edge"/>
          <c:x val="0.36489610116890414"/>
          <c:y val="0.85388975830533131"/>
          <c:w val="0.26037560929820264"/>
          <c:h val="7.519191922012182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1" i="0" u="none" strike="noStrike" cap="none" spc="0" baseline="0">
                <a:ln w="0"/>
                <a:solidFill>
                  <a:schemeClr val="tx1"/>
                </a:solidFill>
                <a:effectLst>
                  <a:outerShdw blurRad="38100" dist="19050" dir="2700000" algn="tl" rotWithShape="0">
                    <a:schemeClr val="dk1">
                      <a:alpha val="40000"/>
                    </a:schemeClr>
                  </a:outerShdw>
                </a:effectLst>
              </a:rPr>
              <a:t>Performance in RMNCH+A indicators (Composite score- 2012-13)</a:t>
            </a:r>
            <a:endParaRPr lang="en-IN" b="1"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Sheet1!$G$7</c:f>
              <c:strCache>
                <c:ptCount val="1"/>
                <c:pt idx="0">
                  <c:v>Overall Index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Sheet1!$F$8:$F$15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Sheet1!$G$8:$G$15</c:f>
              <c:numCache>
                <c:formatCode>General</c:formatCode>
                <c:ptCount val="8"/>
                <c:pt idx="0">
                  <c:v>0.3916</c:v>
                </c:pt>
                <c:pt idx="1">
                  <c:v>0.36320000000000002</c:v>
                </c:pt>
                <c:pt idx="2">
                  <c:v>0.44990000000000002</c:v>
                </c:pt>
                <c:pt idx="3">
                  <c:v>0.42209999999999998</c:v>
                </c:pt>
                <c:pt idx="4">
                  <c:v>0.44490000000000002</c:v>
                </c:pt>
                <c:pt idx="5">
                  <c:v>0.3911</c:v>
                </c:pt>
                <c:pt idx="6">
                  <c:v>0.40150000000000002</c:v>
                </c:pt>
                <c:pt idx="7">
                  <c:v>0.46229999999999999</c:v>
                </c:pt>
              </c:numCache>
            </c:numRef>
          </c:val>
          <c:smooth val="0"/>
          <c:extLst>
            <c:ext xmlns:c16="http://schemas.microsoft.com/office/drawing/2014/chart" uri="{C3380CC4-5D6E-409C-BE32-E72D297353CC}">
              <c16:uniqueId val="{00000000-E8EB-4576-8613-815290DDF2C1}"/>
            </c:ext>
          </c:extLst>
        </c:ser>
        <c:ser>
          <c:idx val="1"/>
          <c:order val="1"/>
          <c:tx>
            <c:strRef>
              <c:f>Sheet1!$H$7</c:f>
              <c:strCache>
                <c:ptCount val="1"/>
                <c:pt idx="0">
                  <c:v>Pregnancy Care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Sheet1!$F$8:$F$15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Sheet1!$H$8:$H$15</c:f>
              <c:numCache>
                <c:formatCode>General</c:formatCode>
                <c:ptCount val="8"/>
                <c:pt idx="0">
                  <c:v>0.36330000000000001</c:v>
                </c:pt>
                <c:pt idx="1">
                  <c:v>0.26719999999999999</c:v>
                </c:pt>
                <c:pt idx="2">
                  <c:v>0.49359999999999998</c:v>
                </c:pt>
                <c:pt idx="3">
                  <c:v>0.39410000000000001</c:v>
                </c:pt>
                <c:pt idx="4">
                  <c:v>0.51619999999999999</c:v>
                </c:pt>
                <c:pt idx="5">
                  <c:v>0.46829999999999999</c:v>
                </c:pt>
                <c:pt idx="6">
                  <c:v>0.47010000000000002</c:v>
                </c:pt>
                <c:pt idx="7">
                  <c:v>0.39950000000000002</c:v>
                </c:pt>
              </c:numCache>
            </c:numRef>
          </c:val>
          <c:smooth val="0"/>
          <c:extLst>
            <c:ext xmlns:c16="http://schemas.microsoft.com/office/drawing/2014/chart" uri="{C3380CC4-5D6E-409C-BE32-E72D297353CC}">
              <c16:uniqueId val="{00000001-E8EB-4576-8613-815290DDF2C1}"/>
            </c:ext>
          </c:extLst>
        </c:ser>
        <c:ser>
          <c:idx val="2"/>
          <c:order val="2"/>
          <c:tx>
            <c:strRef>
              <c:f>Sheet1!$I$7</c:f>
              <c:strCache>
                <c:ptCount val="1"/>
                <c:pt idx="0">
                  <c:v>Child birth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Sheet1!$F$8:$F$15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Sheet1!$I$8:$I$15</c:f>
              <c:numCache>
                <c:formatCode>General</c:formatCode>
                <c:ptCount val="8"/>
                <c:pt idx="0">
                  <c:v>0.25419999999999998</c:v>
                </c:pt>
                <c:pt idx="1">
                  <c:v>0.28129999999999999</c:v>
                </c:pt>
                <c:pt idx="2">
                  <c:v>0.33550000000000002</c:v>
                </c:pt>
                <c:pt idx="3">
                  <c:v>0.27160000000000001</c:v>
                </c:pt>
                <c:pt idx="4">
                  <c:v>0.3286</c:v>
                </c:pt>
                <c:pt idx="5">
                  <c:v>0.42780000000000001</c:v>
                </c:pt>
                <c:pt idx="6">
                  <c:v>0.28449999999999998</c:v>
                </c:pt>
                <c:pt idx="7">
                  <c:v>0.39960000000000001</c:v>
                </c:pt>
              </c:numCache>
            </c:numRef>
          </c:val>
          <c:smooth val="0"/>
          <c:extLst>
            <c:ext xmlns:c16="http://schemas.microsoft.com/office/drawing/2014/chart" uri="{C3380CC4-5D6E-409C-BE32-E72D297353CC}">
              <c16:uniqueId val="{00000002-E8EB-4576-8613-815290DDF2C1}"/>
            </c:ext>
          </c:extLst>
        </c:ser>
        <c:ser>
          <c:idx val="3"/>
          <c:order val="3"/>
          <c:tx>
            <c:strRef>
              <c:f>Sheet1!$J$7</c:f>
              <c:strCache>
                <c:ptCount val="1"/>
                <c:pt idx="0">
                  <c:v>Post-natal care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Sheet1!$F$8:$F$15</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Sheet1!$J$8:$J$15</c:f>
              <c:numCache>
                <c:formatCode>General</c:formatCode>
                <c:ptCount val="8"/>
                <c:pt idx="0">
                  <c:v>0.65069999999999995</c:v>
                </c:pt>
                <c:pt idx="1">
                  <c:v>0.57730000000000004</c:v>
                </c:pt>
                <c:pt idx="2">
                  <c:v>0.59240000000000004</c:v>
                </c:pt>
                <c:pt idx="3">
                  <c:v>0.68769999999999998</c:v>
                </c:pt>
                <c:pt idx="4">
                  <c:v>0.59160000000000001</c:v>
                </c:pt>
                <c:pt idx="5">
                  <c:v>0.35920000000000002</c:v>
                </c:pt>
                <c:pt idx="6">
                  <c:v>0.41149999999999998</c:v>
                </c:pt>
                <c:pt idx="7">
                  <c:v>0.58809999999999996</c:v>
                </c:pt>
              </c:numCache>
            </c:numRef>
          </c:val>
          <c:smooth val="0"/>
          <c:extLst>
            <c:ext xmlns:c16="http://schemas.microsoft.com/office/drawing/2014/chart" uri="{C3380CC4-5D6E-409C-BE32-E72D297353CC}">
              <c16:uniqueId val="{00000003-E8EB-4576-8613-815290DDF2C1}"/>
            </c:ext>
          </c:extLst>
        </c:ser>
        <c:dLbls>
          <c:showLegendKey val="0"/>
          <c:showVal val="0"/>
          <c:showCatName val="0"/>
          <c:showSerName val="0"/>
          <c:showPercent val="0"/>
          <c:showBubbleSize val="0"/>
        </c:dLbls>
        <c:marker val="1"/>
        <c:smooth val="0"/>
        <c:axId val="489198520"/>
        <c:axId val="489197864"/>
      </c:lineChart>
      <c:catAx>
        <c:axId val="48919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crossAx val="489197864"/>
        <c:crosses val="autoZero"/>
        <c:auto val="1"/>
        <c:lblAlgn val="ctr"/>
        <c:lblOffset val="100"/>
        <c:noMultiLvlLbl val="0"/>
      </c:catAx>
      <c:valAx>
        <c:axId val="48919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defRPr>
            </a:pPr>
            <a:endParaRPr lang="en-US"/>
          </a:p>
        </c:txPr>
        <c:crossAx val="489198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Times New Roman" panose="02020603050405020304" pitchFamily="18" charset="0"/>
              </a:defRPr>
            </a:pPr>
            <a:r>
              <a:rPr lang="en-IN" sz="1300" b="1" i="0" cap="none" spc="0" baseline="0" dirty="0">
                <a:ln w="0"/>
                <a:solidFill>
                  <a:schemeClr val="tx1"/>
                </a:solidFill>
                <a:effectLst>
                  <a:outerShdw blurRad="38100" dist="19050" dir="2700000" algn="tl" rotWithShape="0">
                    <a:schemeClr val="dk1">
                      <a:alpha val="40000"/>
                    </a:schemeClr>
                  </a:outerShdw>
                </a:effectLst>
                <a:latin typeface="+mn-lt"/>
                <a:cs typeface="Times New Roman" panose="02020603050405020304" pitchFamily="18" charset="0"/>
              </a:rPr>
              <a:t>Performance in RMNCH+A indicators (Composite score- 2013-14)</a:t>
            </a:r>
            <a:endParaRPr lang="en-IN" sz="1300" b="1" cap="none" spc="0" dirty="0">
              <a:ln w="0"/>
              <a:solidFill>
                <a:schemeClr val="tx1"/>
              </a:solidFill>
              <a:effectLst>
                <a:outerShdw blurRad="38100" dist="19050" dir="2700000" algn="tl" rotWithShape="0">
                  <a:schemeClr val="dk1">
                    <a:alpha val="40000"/>
                  </a:schemeClr>
                </a:outerShdw>
              </a:effectLst>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Sheet1!$G$21</c:f>
              <c:strCache>
                <c:ptCount val="1"/>
                <c:pt idx="0">
                  <c:v>Overall Index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Sheet1!$F$22:$F$29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Sheet1!$G$22:$G$29</c:f>
              <c:numCache>
                <c:formatCode>General</c:formatCode>
                <c:ptCount val="8"/>
                <c:pt idx="0">
                  <c:v>0.38490000000000002</c:v>
                </c:pt>
                <c:pt idx="1">
                  <c:v>0.43640000000000001</c:v>
                </c:pt>
                <c:pt idx="2">
                  <c:v>0.47939999999999999</c:v>
                </c:pt>
                <c:pt idx="3">
                  <c:v>0.43109999999999998</c:v>
                </c:pt>
                <c:pt idx="4">
                  <c:v>0.44180000000000003</c:v>
                </c:pt>
                <c:pt idx="5">
                  <c:v>0.3926</c:v>
                </c:pt>
                <c:pt idx="6">
                  <c:v>0.45329999999999998</c:v>
                </c:pt>
                <c:pt idx="7">
                  <c:v>0.50119999999999998</c:v>
                </c:pt>
              </c:numCache>
            </c:numRef>
          </c:val>
          <c:smooth val="0"/>
          <c:extLst>
            <c:ext xmlns:c16="http://schemas.microsoft.com/office/drawing/2014/chart" uri="{C3380CC4-5D6E-409C-BE32-E72D297353CC}">
              <c16:uniqueId val="{00000000-77F0-4183-8622-F2BED8D1D4A9}"/>
            </c:ext>
          </c:extLst>
        </c:ser>
        <c:ser>
          <c:idx val="1"/>
          <c:order val="1"/>
          <c:tx>
            <c:strRef>
              <c:f>Sheet1!$H$21</c:f>
              <c:strCache>
                <c:ptCount val="1"/>
                <c:pt idx="0">
                  <c:v>Pregnancy Care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Sheet1!$F$22:$F$29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Sheet1!$H$22:$H$29</c:f>
              <c:numCache>
                <c:formatCode>General</c:formatCode>
                <c:ptCount val="8"/>
                <c:pt idx="0">
                  <c:v>0.37130000000000002</c:v>
                </c:pt>
                <c:pt idx="1">
                  <c:v>0.309</c:v>
                </c:pt>
                <c:pt idx="2">
                  <c:v>0.53879999999999995</c:v>
                </c:pt>
                <c:pt idx="3">
                  <c:v>0.43240000000000001</c:v>
                </c:pt>
                <c:pt idx="4">
                  <c:v>0.53110000000000002</c:v>
                </c:pt>
                <c:pt idx="5">
                  <c:v>0.48209999999999997</c:v>
                </c:pt>
                <c:pt idx="6">
                  <c:v>0.52929999999999999</c:v>
                </c:pt>
                <c:pt idx="7">
                  <c:v>0.49590000000000001</c:v>
                </c:pt>
              </c:numCache>
            </c:numRef>
          </c:val>
          <c:smooth val="0"/>
          <c:extLst>
            <c:ext xmlns:c16="http://schemas.microsoft.com/office/drawing/2014/chart" uri="{C3380CC4-5D6E-409C-BE32-E72D297353CC}">
              <c16:uniqueId val="{00000001-77F0-4183-8622-F2BED8D1D4A9}"/>
            </c:ext>
          </c:extLst>
        </c:ser>
        <c:ser>
          <c:idx val="2"/>
          <c:order val="2"/>
          <c:tx>
            <c:strRef>
              <c:f>Sheet1!$I$21</c:f>
              <c:strCache>
                <c:ptCount val="1"/>
                <c:pt idx="0">
                  <c:v>Child birth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Sheet1!$F$22:$F$29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Sheet1!$I$22:$I$29</c:f>
              <c:numCache>
                <c:formatCode>General</c:formatCode>
                <c:ptCount val="8"/>
                <c:pt idx="0">
                  <c:v>0.19800000000000001</c:v>
                </c:pt>
                <c:pt idx="1">
                  <c:v>0.28670000000000001</c:v>
                </c:pt>
                <c:pt idx="2">
                  <c:v>0.32140000000000002</c:v>
                </c:pt>
                <c:pt idx="3">
                  <c:v>0.24429999999999999</c:v>
                </c:pt>
                <c:pt idx="4">
                  <c:v>0.33710000000000001</c:v>
                </c:pt>
                <c:pt idx="5">
                  <c:v>0.40620000000000001</c:v>
                </c:pt>
                <c:pt idx="6">
                  <c:v>0.25869999999999999</c:v>
                </c:pt>
                <c:pt idx="7">
                  <c:v>0.36820000000000003</c:v>
                </c:pt>
              </c:numCache>
            </c:numRef>
          </c:val>
          <c:smooth val="0"/>
          <c:extLst>
            <c:ext xmlns:c16="http://schemas.microsoft.com/office/drawing/2014/chart" uri="{C3380CC4-5D6E-409C-BE32-E72D297353CC}">
              <c16:uniqueId val="{00000002-77F0-4183-8622-F2BED8D1D4A9}"/>
            </c:ext>
          </c:extLst>
        </c:ser>
        <c:ser>
          <c:idx val="3"/>
          <c:order val="3"/>
          <c:tx>
            <c:strRef>
              <c:f>Sheet1!$J$21</c:f>
              <c:strCache>
                <c:ptCount val="1"/>
                <c:pt idx="0">
                  <c:v>Post-natal care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Sheet1!$F$22:$F$29</c:f>
              <c:strCache>
                <c:ptCount val="8"/>
                <c:pt idx="0">
                  <c:v>Bihar</c:v>
                </c:pt>
                <c:pt idx="1">
                  <c:v>Jharkhand</c:v>
                </c:pt>
                <c:pt idx="2">
                  <c:v>Madhya Pradesh</c:v>
                </c:pt>
                <c:pt idx="3">
                  <c:v>Chhattisgarh</c:v>
                </c:pt>
                <c:pt idx="4">
                  <c:v>Odisha</c:v>
                </c:pt>
                <c:pt idx="5">
                  <c:v>Rajasthan</c:v>
                </c:pt>
                <c:pt idx="6">
                  <c:v>Uttar Pradesh</c:v>
                </c:pt>
                <c:pt idx="7">
                  <c:v>Uttarakhand</c:v>
                </c:pt>
              </c:strCache>
            </c:strRef>
          </c:cat>
          <c:val>
            <c:numRef>
              <c:f>Sheet1!$J$22:$J$29</c:f>
              <c:numCache>
                <c:formatCode>General</c:formatCode>
                <c:ptCount val="8"/>
                <c:pt idx="0">
                  <c:v>0.58279999999999998</c:v>
                </c:pt>
                <c:pt idx="1">
                  <c:v>0.52900000000000003</c:v>
                </c:pt>
                <c:pt idx="2">
                  <c:v>0.55640000000000001</c:v>
                </c:pt>
                <c:pt idx="3">
                  <c:v>0.59509999999999996</c:v>
                </c:pt>
                <c:pt idx="4">
                  <c:v>0.50770000000000004</c:v>
                </c:pt>
                <c:pt idx="5">
                  <c:v>0.33</c:v>
                </c:pt>
                <c:pt idx="6">
                  <c:v>0.4637</c:v>
                </c:pt>
                <c:pt idx="7">
                  <c:v>0.56520000000000004</c:v>
                </c:pt>
              </c:numCache>
            </c:numRef>
          </c:val>
          <c:smooth val="0"/>
          <c:extLst>
            <c:ext xmlns:c16="http://schemas.microsoft.com/office/drawing/2014/chart" uri="{C3380CC4-5D6E-409C-BE32-E72D297353CC}">
              <c16:uniqueId val="{00000003-77F0-4183-8622-F2BED8D1D4A9}"/>
            </c:ext>
          </c:extLst>
        </c:ser>
        <c:dLbls>
          <c:showLegendKey val="0"/>
          <c:showVal val="0"/>
          <c:showCatName val="0"/>
          <c:showSerName val="0"/>
          <c:showPercent val="0"/>
          <c:showBubbleSize val="0"/>
        </c:dLbls>
        <c:marker val="1"/>
        <c:smooth val="0"/>
        <c:axId val="445472584"/>
        <c:axId val="484589160"/>
      </c:lineChart>
      <c:catAx>
        <c:axId val="44547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84589160"/>
        <c:crosses val="autoZero"/>
        <c:auto val="1"/>
        <c:lblAlgn val="ctr"/>
        <c:lblOffset val="100"/>
        <c:noMultiLvlLbl val="0"/>
      </c:catAx>
      <c:valAx>
        <c:axId val="484589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54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D4348-01C1-487C-A5D4-24D5D9FF6F6C}" type="doc">
      <dgm:prSet loTypeId="urn:microsoft.com/office/officeart/2005/8/layout/hProcess11" loCatId="process" qsTypeId="urn:microsoft.com/office/officeart/2005/8/quickstyle/3d3" qsCatId="3D" csTypeId="urn:microsoft.com/office/officeart/2005/8/colors/colorful1" csCatId="colorful" phldr="1"/>
      <dgm:spPr/>
    </dgm:pt>
    <dgm:pt modelId="{5A63FE6E-56FE-485E-B30B-3A138CC13205}">
      <dgm:prSet phldrT="[Text]" custT="1"/>
      <dgm:spPr/>
      <dgm:t>
        <a:bodyPr/>
        <a:lstStyle/>
        <a:p>
          <a:r>
            <a:rPr lang="en-US" sz="2000" b="1" dirty="0">
              <a:latin typeface="Times New Roman" panose="02020603050405020304" pitchFamily="18" charset="0"/>
              <a:cs typeface="Times New Roman" panose="02020603050405020304" pitchFamily="18" charset="0"/>
            </a:rPr>
            <a:t>JSSK (2011)</a:t>
          </a:r>
          <a:endParaRPr lang="en-IN" sz="2000" b="1" dirty="0">
            <a:latin typeface="Times New Roman" panose="02020603050405020304" pitchFamily="18" charset="0"/>
            <a:cs typeface="Times New Roman" panose="02020603050405020304" pitchFamily="18" charset="0"/>
          </a:endParaRPr>
        </a:p>
      </dgm:t>
    </dgm:pt>
    <dgm:pt modelId="{0F874CE2-FEC3-4BB9-AC59-BD2321F8EA93}" type="parTrans" cxnId="{013A43C5-7272-4579-88CF-257D5065F7C0}">
      <dgm:prSet/>
      <dgm:spPr/>
      <dgm:t>
        <a:bodyPr/>
        <a:lstStyle/>
        <a:p>
          <a:endParaRPr lang="en-IN"/>
        </a:p>
      </dgm:t>
    </dgm:pt>
    <dgm:pt modelId="{5460C49F-D2AB-4834-8F7F-59A55FAB423B}" type="sibTrans" cxnId="{013A43C5-7272-4579-88CF-257D5065F7C0}">
      <dgm:prSet/>
      <dgm:spPr/>
      <dgm:t>
        <a:bodyPr/>
        <a:lstStyle/>
        <a:p>
          <a:endParaRPr lang="en-IN"/>
        </a:p>
      </dgm:t>
    </dgm:pt>
    <dgm:pt modelId="{AC59A940-BC38-497E-945B-B12BD14152C9}">
      <dgm:prSet phldrT="[Text]" custT="1"/>
      <dgm:spPr/>
      <dgm:t>
        <a:bodyPr/>
        <a:lstStyle/>
        <a:p>
          <a:r>
            <a:rPr lang="en-US" sz="2000" b="1" dirty="0">
              <a:latin typeface="Times New Roman" panose="02020603050405020304" pitchFamily="18" charset="0"/>
              <a:cs typeface="Times New Roman" panose="02020603050405020304" pitchFamily="18" charset="0"/>
            </a:rPr>
            <a:t>RMNCH+A (2013)</a:t>
          </a:r>
          <a:endParaRPr lang="en-IN" sz="2000" b="1" dirty="0">
            <a:latin typeface="Times New Roman" panose="02020603050405020304" pitchFamily="18" charset="0"/>
            <a:cs typeface="Times New Roman" panose="02020603050405020304" pitchFamily="18" charset="0"/>
          </a:endParaRPr>
        </a:p>
      </dgm:t>
    </dgm:pt>
    <dgm:pt modelId="{EC5C5982-EB0A-43E4-B03B-7CE2DBB7B4D4}" type="parTrans" cxnId="{03A75768-4301-45C0-BB9F-916BB00D6FE8}">
      <dgm:prSet/>
      <dgm:spPr/>
      <dgm:t>
        <a:bodyPr/>
        <a:lstStyle/>
        <a:p>
          <a:endParaRPr lang="en-IN"/>
        </a:p>
      </dgm:t>
    </dgm:pt>
    <dgm:pt modelId="{0191C69A-4B4E-4836-A01A-86CAD3D5B4EA}" type="sibTrans" cxnId="{03A75768-4301-45C0-BB9F-916BB00D6FE8}">
      <dgm:prSet/>
      <dgm:spPr/>
      <dgm:t>
        <a:bodyPr/>
        <a:lstStyle/>
        <a:p>
          <a:endParaRPr lang="en-IN"/>
        </a:p>
      </dgm:t>
    </dgm:pt>
    <dgm:pt modelId="{5E041392-2CFA-4043-BD8C-022EC8976642}">
      <dgm:prSet phldrT="[Text]" custT="1"/>
      <dgm:spPr/>
      <dgm:t>
        <a:bodyPr/>
        <a:lstStyle/>
        <a:p>
          <a:r>
            <a:rPr lang="en-US" sz="1800" b="1" dirty="0">
              <a:latin typeface="Times New Roman" panose="02020603050405020304" pitchFamily="18" charset="0"/>
              <a:cs typeface="Times New Roman" panose="02020603050405020304" pitchFamily="18" charset="0"/>
            </a:rPr>
            <a:t>DAKSHATA SKILL (2015)</a:t>
          </a:r>
          <a:endParaRPr lang="en-IN" sz="1800" b="1" dirty="0">
            <a:latin typeface="Times New Roman" panose="02020603050405020304" pitchFamily="18" charset="0"/>
            <a:cs typeface="Times New Roman" panose="02020603050405020304" pitchFamily="18" charset="0"/>
          </a:endParaRPr>
        </a:p>
      </dgm:t>
    </dgm:pt>
    <dgm:pt modelId="{083653F5-2397-4181-A7FA-D2BCEC6F7F1F}" type="parTrans" cxnId="{1551EB35-2A1E-4BE4-9A37-114CD4A13615}">
      <dgm:prSet/>
      <dgm:spPr/>
      <dgm:t>
        <a:bodyPr/>
        <a:lstStyle/>
        <a:p>
          <a:endParaRPr lang="en-IN"/>
        </a:p>
      </dgm:t>
    </dgm:pt>
    <dgm:pt modelId="{6BF8884D-39EE-4E57-A62B-DD3C42CC03F5}" type="sibTrans" cxnId="{1551EB35-2A1E-4BE4-9A37-114CD4A13615}">
      <dgm:prSet/>
      <dgm:spPr/>
      <dgm:t>
        <a:bodyPr/>
        <a:lstStyle/>
        <a:p>
          <a:endParaRPr lang="en-IN"/>
        </a:p>
      </dgm:t>
    </dgm:pt>
    <dgm:pt modelId="{D6AAE4EA-63D3-4FAC-9759-42A03472D9AD}">
      <dgm:prSet phldrT="[Text]" custT="1"/>
      <dgm:spPr/>
      <dgm:t>
        <a:bodyPr/>
        <a:lstStyle/>
        <a:p>
          <a:r>
            <a:rPr lang="en-US" sz="2000" b="1" dirty="0">
              <a:latin typeface="Times New Roman" panose="02020603050405020304" pitchFamily="18" charset="0"/>
              <a:cs typeface="Times New Roman" panose="02020603050405020304" pitchFamily="18" charset="0"/>
            </a:rPr>
            <a:t>PMSMA (2016)</a:t>
          </a:r>
          <a:endParaRPr lang="en-IN" sz="2000" b="1" dirty="0">
            <a:latin typeface="Times New Roman" panose="02020603050405020304" pitchFamily="18" charset="0"/>
            <a:cs typeface="Times New Roman" panose="02020603050405020304" pitchFamily="18" charset="0"/>
          </a:endParaRPr>
        </a:p>
      </dgm:t>
    </dgm:pt>
    <dgm:pt modelId="{72FF6A6C-CA8E-4D59-9E16-670E85268B9E}" type="parTrans" cxnId="{49D301B8-6BD0-4874-95D5-61ED7624883C}">
      <dgm:prSet/>
      <dgm:spPr/>
      <dgm:t>
        <a:bodyPr/>
        <a:lstStyle/>
        <a:p>
          <a:endParaRPr lang="en-IN"/>
        </a:p>
      </dgm:t>
    </dgm:pt>
    <dgm:pt modelId="{A29B0715-DD73-4BDD-959C-4D77C0A60E6F}" type="sibTrans" cxnId="{49D301B8-6BD0-4874-95D5-61ED7624883C}">
      <dgm:prSet/>
      <dgm:spPr/>
      <dgm:t>
        <a:bodyPr/>
        <a:lstStyle/>
        <a:p>
          <a:endParaRPr lang="en-IN"/>
        </a:p>
      </dgm:t>
    </dgm:pt>
    <dgm:pt modelId="{F95C2454-EE6D-404A-90BE-36B561279835}">
      <dgm:prSet phldrT="[Text]" custT="1"/>
      <dgm:spPr/>
      <dgm:t>
        <a:bodyPr/>
        <a:lstStyle/>
        <a:p>
          <a:r>
            <a:rPr lang="en-US" sz="2000" b="1" dirty="0" err="1">
              <a:latin typeface="Times New Roman" panose="02020603050405020304" pitchFamily="18" charset="0"/>
              <a:cs typeface="Times New Roman" panose="02020603050405020304" pitchFamily="18" charset="0"/>
            </a:rPr>
            <a:t>LaQshya</a:t>
          </a:r>
          <a:r>
            <a:rPr lang="en-US" sz="2000" b="1" dirty="0">
              <a:latin typeface="Times New Roman" panose="02020603050405020304" pitchFamily="18" charset="0"/>
              <a:cs typeface="Times New Roman" panose="02020603050405020304" pitchFamily="18" charset="0"/>
            </a:rPr>
            <a:t> (2017)</a:t>
          </a:r>
          <a:endParaRPr lang="en-IN" sz="2000" b="1" dirty="0">
            <a:latin typeface="Times New Roman" panose="02020603050405020304" pitchFamily="18" charset="0"/>
            <a:cs typeface="Times New Roman" panose="02020603050405020304" pitchFamily="18" charset="0"/>
          </a:endParaRPr>
        </a:p>
      </dgm:t>
    </dgm:pt>
    <dgm:pt modelId="{E3AAB0DA-DA07-464C-99CE-8B1A1644FE9F}" type="parTrans" cxnId="{A41DD600-A55B-41B0-8565-F7DED80E3F68}">
      <dgm:prSet/>
      <dgm:spPr/>
      <dgm:t>
        <a:bodyPr/>
        <a:lstStyle/>
        <a:p>
          <a:endParaRPr lang="en-IN"/>
        </a:p>
      </dgm:t>
    </dgm:pt>
    <dgm:pt modelId="{6651945A-F6DC-4006-880B-85DCE69A289D}" type="sibTrans" cxnId="{A41DD600-A55B-41B0-8565-F7DED80E3F68}">
      <dgm:prSet/>
      <dgm:spPr/>
      <dgm:t>
        <a:bodyPr/>
        <a:lstStyle/>
        <a:p>
          <a:endParaRPr lang="en-IN"/>
        </a:p>
      </dgm:t>
    </dgm:pt>
    <dgm:pt modelId="{31EF4C63-9023-498E-9707-CA85CF4892BB}">
      <dgm:prSet phldrT="[Text]" custT="1"/>
      <dgm:spPr/>
      <dgm:t>
        <a:bodyPr/>
        <a:lstStyle/>
        <a:p>
          <a:r>
            <a:rPr lang="en-US" sz="2000" b="1" dirty="0">
              <a:latin typeface="Times New Roman" panose="02020603050405020304" pitchFamily="18" charset="0"/>
              <a:cs typeface="Times New Roman" panose="02020603050405020304" pitchFamily="18" charset="0"/>
            </a:rPr>
            <a:t>SUMAN (2019)</a:t>
          </a:r>
          <a:endParaRPr lang="en-IN" sz="2000" b="1" dirty="0">
            <a:latin typeface="Times New Roman" panose="02020603050405020304" pitchFamily="18" charset="0"/>
            <a:cs typeface="Times New Roman" panose="02020603050405020304" pitchFamily="18" charset="0"/>
          </a:endParaRPr>
        </a:p>
      </dgm:t>
    </dgm:pt>
    <dgm:pt modelId="{4B49A844-24BA-44EE-B9CC-DA474FA23F04}" type="parTrans" cxnId="{AE861FA6-CEC3-4B53-B461-78B2B463ACBC}">
      <dgm:prSet/>
      <dgm:spPr/>
      <dgm:t>
        <a:bodyPr/>
        <a:lstStyle/>
        <a:p>
          <a:endParaRPr lang="en-IN"/>
        </a:p>
      </dgm:t>
    </dgm:pt>
    <dgm:pt modelId="{72E6CAAF-08F3-4E43-B833-FF265E2B5409}" type="sibTrans" cxnId="{AE861FA6-CEC3-4B53-B461-78B2B463ACBC}">
      <dgm:prSet/>
      <dgm:spPr/>
      <dgm:t>
        <a:bodyPr/>
        <a:lstStyle/>
        <a:p>
          <a:endParaRPr lang="en-IN"/>
        </a:p>
      </dgm:t>
    </dgm:pt>
    <dgm:pt modelId="{A3779637-F1D6-4DF2-BA73-ADC94039DAE6}" type="pres">
      <dgm:prSet presAssocID="{B9CD4348-01C1-487C-A5D4-24D5D9FF6F6C}" presName="Name0" presStyleCnt="0">
        <dgm:presLayoutVars>
          <dgm:dir/>
          <dgm:resizeHandles val="exact"/>
        </dgm:presLayoutVars>
      </dgm:prSet>
      <dgm:spPr/>
    </dgm:pt>
    <dgm:pt modelId="{09B406E3-2633-4C54-B449-B8A32E4E358F}" type="pres">
      <dgm:prSet presAssocID="{B9CD4348-01C1-487C-A5D4-24D5D9FF6F6C}" presName="arrow" presStyleLbl="bgShp" presStyleIdx="0" presStyleCnt="1" custLinFactNeighborY="0"/>
      <dgm:spPr/>
    </dgm:pt>
    <dgm:pt modelId="{13A511C3-9686-4279-A0EE-0D02A4C162CC}" type="pres">
      <dgm:prSet presAssocID="{B9CD4348-01C1-487C-A5D4-24D5D9FF6F6C}" presName="points" presStyleCnt="0"/>
      <dgm:spPr/>
    </dgm:pt>
    <dgm:pt modelId="{8F364AA6-A10E-4819-88B2-FF72E7DFF1B1}" type="pres">
      <dgm:prSet presAssocID="{5A63FE6E-56FE-485E-B30B-3A138CC13205}" presName="compositeA" presStyleCnt="0"/>
      <dgm:spPr/>
    </dgm:pt>
    <dgm:pt modelId="{54EC5BDA-8AF6-40DC-88FB-D75D5ABECFE6}" type="pres">
      <dgm:prSet presAssocID="{5A63FE6E-56FE-485E-B30B-3A138CC13205}" presName="textA" presStyleLbl="revTx" presStyleIdx="0" presStyleCnt="6" custScaleX="211135" custLinFactNeighborX="1324" custLinFactNeighborY="-21299">
        <dgm:presLayoutVars>
          <dgm:bulletEnabled val="1"/>
        </dgm:presLayoutVars>
      </dgm:prSet>
      <dgm:spPr/>
    </dgm:pt>
    <dgm:pt modelId="{96E8C095-64F2-4A17-9546-FEA485F5D6A1}" type="pres">
      <dgm:prSet presAssocID="{5A63FE6E-56FE-485E-B30B-3A138CC13205}" presName="circleA" presStyleLbl="node1" presStyleIdx="0"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77DE939-0B5D-4DED-B34F-A5978F538BBA}" type="pres">
      <dgm:prSet presAssocID="{5A63FE6E-56FE-485E-B30B-3A138CC13205}" presName="spaceA" presStyleCnt="0"/>
      <dgm:spPr/>
    </dgm:pt>
    <dgm:pt modelId="{63021C02-ACF5-4704-BF02-76D0BDDE821F}" type="pres">
      <dgm:prSet presAssocID="{5460C49F-D2AB-4834-8F7F-59A55FAB423B}" presName="space" presStyleCnt="0"/>
      <dgm:spPr/>
    </dgm:pt>
    <dgm:pt modelId="{1DCFAECD-A5C6-43BC-BCCC-9CFE2128BEC5}" type="pres">
      <dgm:prSet presAssocID="{AC59A940-BC38-497E-945B-B12BD14152C9}" presName="compositeB" presStyleCnt="0"/>
      <dgm:spPr/>
    </dgm:pt>
    <dgm:pt modelId="{FD768D99-4D64-47BD-B115-15B6769340F5}" type="pres">
      <dgm:prSet presAssocID="{AC59A940-BC38-497E-945B-B12BD14152C9}" presName="textB" presStyleLbl="revTx" presStyleIdx="1" presStyleCnt="6" custScaleX="295373">
        <dgm:presLayoutVars>
          <dgm:bulletEnabled val="1"/>
        </dgm:presLayoutVars>
      </dgm:prSet>
      <dgm:spPr/>
    </dgm:pt>
    <dgm:pt modelId="{238DA71A-B2EB-4D0F-8846-BB17C6F063D3}" type="pres">
      <dgm:prSet presAssocID="{AC59A940-BC38-497E-945B-B12BD14152C9}" presName="circleB" presStyleLbl="node1" presStyleIdx="1" presStyleCnt="6"/>
      <dgm:spPr/>
    </dgm:pt>
    <dgm:pt modelId="{F02D4579-CFC7-49C3-B2D0-574A3EC14B55}" type="pres">
      <dgm:prSet presAssocID="{AC59A940-BC38-497E-945B-B12BD14152C9}" presName="spaceB" presStyleCnt="0"/>
      <dgm:spPr/>
    </dgm:pt>
    <dgm:pt modelId="{C37B0E17-D155-4B9B-8569-803F8AB2C8D1}" type="pres">
      <dgm:prSet presAssocID="{0191C69A-4B4E-4836-A01A-86CAD3D5B4EA}" presName="space" presStyleCnt="0"/>
      <dgm:spPr/>
    </dgm:pt>
    <dgm:pt modelId="{CCD75572-E0BD-4A40-8CED-5E8839573AF6}" type="pres">
      <dgm:prSet presAssocID="{5E041392-2CFA-4043-BD8C-022EC8976642}" presName="compositeA" presStyleCnt="0"/>
      <dgm:spPr/>
    </dgm:pt>
    <dgm:pt modelId="{67C913C0-8723-4C0A-855E-67ACD63FA9AE}" type="pres">
      <dgm:prSet presAssocID="{5E041392-2CFA-4043-BD8C-022EC8976642}" presName="textA" presStyleLbl="revTx" presStyleIdx="2" presStyleCnt="6" custScaleX="190347">
        <dgm:presLayoutVars>
          <dgm:bulletEnabled val="1"/>
        </dgm:presLayoutVars>
      </dgm:prSet>
      <dgm:spPr/>
    </dgm:pt>
    <dgm:pt modelId="{3EAF335F-5A40-4CEA-9309-879722AF4C53}" type="pres">
      <dgm:prSet presAssocID="{5E041392-2CFA-4043-BD8C-022EC8976642}" presName="circleA" presStyleLbl="node1" presStyleIdx="2" presStyleCnt="6"/>
      <dgm:spPr/>
    </dgm:pt>
    <dgm:pt modelId="{2A27D71A-1594-434D-A401-2957692F1DA6}" type="pres">
      <dgm:prSet presAssocID="{5E041392-2CFA-4043-BD8C-022EC8976642}" presName="spaceA" presStyleCnt="0"/>
      <dgm:spPr/>
    </dgm:pt>
    <dgm:pt modelId="{545DB54C-E2DC-48B9-A198-BB47EDB22A10}" type="pres">
      <dgm:prSet presAssocID="{6BF8884D-39EE-4E57-A62B-DD3C42CC03F5}" presName="space" presStyleCnt="0"/>
      <dgm:spPr/>
    </dgm:pt>
    <dgm:pt modelId="{B2B8883B-3591-4099-A26A-40424A9EB244}" type="pres">
      <dgm:prSet presAssocID="{D6AAE4EA-63D3-4FAC-9759-42A03472D9AD}" presName="compositeB" presStyleCnt="0"/>
      <dgm:spPr/>
    </dgm:pt>
    <dgm:pt modelId="{10996260-46D2-462B-9D9F-4D18080ED85C}" type="pres">
      <dgm:prSet presAssocID="{D6AAE4EA-63D3-4FAC-9759-42A03472D9AD}" presName="textB" presStyleLbl="revTx" presStyleIdx="3" presStyleCnt="6" custScaleX="263808">
        <dgm:presLayoutVars>
          <dgm:bulletEnabled val="1"/>
        </dgm:presLayoutVars>
      </dgm:prSet>
      <dgm:spPr/>
    </dgm:pt>
    <dgm:pt modelId="{76270492-1AF9-487D-B358-D55DA23FFC72}" type="pres">
      <dgm:prSet presAssocID="{D6AAE4EA-63D3-4FAC-9759-42A03472D9AD}" presName="circleB" presStyleLbl="node1" presStyleIdx="3" presStyleCnt="6"/>
      <dgm:spPr/>
    </dgm:pt>
    <dgm:pt modelId="{0C62B026-7239-4DC4-A18A-6AD9D4DF390B}" type="pres">
      <dgm:prSet presAssocID="{D6AAE4EA-63D3-4FAC-9759-42A03472D9AD}" presName="spaceB" presStyleCnt="0"/>
      <dgm:spPr/>
    </dgm:pt>
    <dgm:pt modelId="{DC7286C7-3261-4D05-9864-9C6EEB1AEE7C}" type="pres">
      <dgm:prSet presAssocID="{A29B0715-DD73-4BDD-959C-4D77C0A60E6F}" presName="space" presStyleCnt="0"/>
      <dgm:spPr/>
    </dgm:pt>
    <dgm:pt modelId="{BAFB3DAF-3984-4175-991A-55180CE3E484}" type="pres">
      <dgm:prSet presAssocID="{F95C2454-EE6D-404A-90BE-36B561279835}" presName="compositeA" presStyleCnt="0"/>
      <dgm:spPr/>
    </dgm:pt>
    <dgm:pt modelId="{B431F087-3999-475B-B637-2538C732441E}" type="pres">
      <dgm:prSet presAssocID="{F95C2454-EE6D-404A-90BE-36B561279835}" presName="textA" presStyleLbl="revTx" presStyleIdx="4" presStyleCnt="6" custScaleX="278617">
        <dgm:presLayoutVars>
          <dgm:bulletEnabled val="1"/>
        </dgm:presLayoutVars>
      </dgm:prSet>
      <dgm:spPr/>
    </dgm:pt>
    <dgm:pt modelId="{ACCBBB42-3A75-4715-A48A-83C35F3EBDA4}" type="pres">
      <dgm:prSet presAssocID="{F95C2454-EE6D-404A-90BE-36B561279835}" presName="circleA" presStyleLbl="node1" presStyleIdx="4" presStyleCnt="6"/>
      <dgm:spPr/>
    </dgm:pt>
    <dgm:pt modelId="{E42961E0-1D86-45C4-8D78-8D8B0C268509}" type="pres">
      <dgm:prSet presAssocID="{F95C2454-EE6D-404A-90BE-36B561279835}" presName="spaceA" presStyleCnt="0"/>
      <dgm:spPr/>
    </dgm:pt>
    <dgm:pt modelId="{A4A2C6D3-7390-42F6-AC95-B1E81082CF63}" type="pres">
      <dgm:prSet presAssocID="{6651945A-F6DC-4006-880B-85DCE69A289D}" presName="space" presStyleCnt="0"/>
      <dgm:spPr/>
    </dgm:pt>
    <dgm:pt modelId="{90E091AB-2D11-443E-B4D1-3A3891758364}" type="pres">
      <dgm:prSet presAssocID="{31EF4C63-9023-498E-9707-CA85CF4892BB}" presName="compositeB" presStyleCnt="0"/>
      <dgm:spPr/>
    </dgm:pt>
    <dgm:pt modelId="{C2095C4D-65DB-421A-B0C5-ECCEC4877DD0}" type="pres">
      <dgm:prSet presAssocID="{31EF4C63-9023-498E-9707-CA85CF4892BB}" presName="textB" presStyleLbl="revTx" presStyleIdx="5" presStyleCnt="6" custScaleX="247687">
        <dgm:presLayoutVars>
          <dgm:bulletEnabled val="1"/>
        </dgm:presLayoutVars>
      </dgm:prSet>
      <dgm:spPr/>
    </dgm:pt>
    <dgm:pt modelId="{9A22925C-66A6-4797-B4C5-FE241AF50A92}" type="pres">
      <dgm:prSet presAssocID="{31EF4C63-9023-498E-9707-CA85CF4892BB}" presName="circleB" presStyleLbl="node1" presStyleIdx="5" presStyleCnt="6"/>
      <dgm:spPr/>
    </dgm:pt>
    <dgm:pt modelId="{B159A04E-1560-43A5-86FE-DA1C39EB65AF}" type="pres">
      <dgm:prSet presAssocID="{31EF4C63-9023-498E-9707-CA85CF4892BB}" presName="spaceB" presStyleCnt="0"/>
      <dgm:spPr/>
    </dgm:pt>
  </dgm:ptLst>
  <dgm:cxnLst>
    <dgm:cxn modelId="{A41DD600-A55B-41B0-8565-F7DED80E3F68}" srcId="{B9CD4348-01C1-487C-A5D4-24D5D9FF6F6C}" destId="{F95C2454-EE6D-404A-90BE-36B561279835}" srcOrd="4" destOrd="0" parTransId="{E3AAB0DA-DA07-464C-99CE-8B1A1644FE9F}" sibTransId="{6651945A-F6DC-4006-880B-85DCE69A289D}"/>
    <dgm:cxn modelId="{7BA37B26-9B92-4764-B819-C084C30B5664}" type="presOf" srcId="{31EF4C63-9023-498E-9707-CA85CF4892BB}" destId="{C2095C4D-65DB-421A-B0C5-ECCEC4877DD0}" srcOrd="0" destOrd="0" presId="urn:microsoft.com/office/officeart/2005/8/layout/hProcess11"/>
    <dgm:cxn modelId="{1551EB35-2A1E-4BE4-9A37-114CD4A13615}" srcId="{B9CD4348-01C1-487C-A5D4-24D5D9FF6F6C}" destId="{5E041392-2CFA-4043-BD8C-022EC8976642}" srcOrd="2" destOrd="0" parTransId="{083653F5-2397-4181-A7FA-D2BCEC6F7F1F}" sibTransId="{6BF8884D-39EE-4E57-A62B-DD3C42CC03F5}"/>
    <dgm:cxn modelId="{03A75768-4301-45C0-BB9F-916BB00D6FE8}" srcId="{B9CD4348-01C1-487C-A5D4-24D5D9FF6F6C}" destId="{AC59A940-BC38-497E-945B-B12BD14152C9}" srcOrd="1" destOrd="0" parTransId="{EC5C5982-EB0A-43E4-B03B-7CE2DBB7B4D4}" sibTransId="{0191C69A-4B4E-4836-A01A-86CAD3D5B4EA}"/>
    <dgm:cxn modelId="{CD184F9B-AF8A-4B42-A75B-6C8F8C918AB4}" type="presOf" srcId="{D6AAE4EA-63D3-4FAC-9759-42A03472D9AD}" destId="{10996260-46D2-462B-9D9F-4D18080ED85C}" srcOrd="0" destOrd="0" presId="urn:microsoft.com/office/officeart/2005/8/layout/hProcess11"/>
    <dgm:cxn modelId="{AE861FA6-CEC3-4B53-B461-78B2B463ACBC}" srcId="{B9CD4348-01C1-487C-A5D4-24D5D9FF6F6C}" destId="{31EF4C63-9023-498E-9707-CA85CF4892BB}" srcOrd="5" destOrd="0" parTransId="{4B49A844-24BA-44EE-B9CC-DA474FA23F04}" sibTransId="{72E6CAAF-08F3-4E43-B833-FF265E2B5409}"/>
    <dgm:cxn modelId="{02CA31A8-45D6-441C-B59B-951029A11C66}" type="presOf" srcId="{AC59A940-BC38-497E-945B-B12BD14152C9}" destId="{FD768D99-4D64-47BD-B115-15B6769340F5}" srcOrd="0" destOrd="0" presId="urn:microsoft.com/office/officeart/2005/8/layout/hProcess11"/>
    <dgm:cxn modelId="{49D301B8-6BD0-4874-95D5-61ED7624883C}" srcId="{B9CD4348-01C1-487C-A5D4-24D5D9FF6F6C}" destId="{D6AAE4EA-63D3-4FAC-9759-42A03472D9AD}" srcOrd="3" destOrd="0" parTransId="{72FF6A6C-CA8E-4D59-9E16-670E85268B9E}" sibTransId="{A29B0715-DD73-4BDD-959C-4D77C0A60E6F}"/>
    <dgm:cxn modelId="{A1B57CBC-36C3-4180-A3D4-6A9132C08A6D}" type="presOf" srcId="{5E041392-2CFA-4043-BD8C-022EC8976642}" destId="{67C913C0-8723-4C0A-855E-67ACD63FA9AE}" srcOrd="0" destOrd="0" presId="urn:microsoft.com/office/officeart/2005/8/layout/hProcess11"/>
    <dgm:cxn modelId="{013A43C5-7272-4579-88CF-257D5065F7C0}" srcId="{B9CD4348-01C1-487C-A5D4-24D5D9FF6F6C}" destId="{5A63FE6E-56FE-485E-B30B-3A138CC13205}" srcOrd="0" destOrd="0" parTransId="{0F874CE2-FEC3-4BB9-AC59-BD2321F8EA93}" sibTransId="{5460C49F-D2AB-4834-8F7F-59A55FAB423B}"/>
    <dgm:cxn modelId="{D76AA8D4-EF16-4CF6-9C68-A083C0155383}" type="presOf" srcId="{F95C2454-EE6D-404A-90BE-36B561279835}" destId="{B431F087-3999-475B-B637-2538C732441E}" srcOrd="0" destOrd="0" presId="urn:microsoft.com/office/officeart/2005/8/layout/hProcess11"/>
    <dgm:cxn modelId="{908BD9E3-DC60-4C4D-8E91-D7EC926B668A}" type="presOf" srcId="{5A63FE6E-56FE-485E-B30B-3A138CC13205}" destId="{54EC5BDA-8AF6-40DC-88FB-D75D5ABECFE6}" srcOrd="0" destOrd="0" presId="urn:microsoft.com/office/officeart/2005/8/layout/hProcess11"/>
    <dgm:cxn modelId="{2358D8EE-97AE-471A-B270-F3205CA0BE9A}" type="presOf" srcId="{B9CD4348-01C1-487C-A5D4-24D5D9FF6F6C}" destId="{A3779637-F1D6-4DF2-BA73-ADC94039DAE6}" srcOrd="0" destOrd="0" presId="urn:microsoft.com/office/officeart/2005/8/layout/hProcess11"/>
    <dgm:cxn modelId="{F53AF49B-FA6C-4A62-B399-614314304CB4}" type="presParOf" srcId="{A3779637-F1D6-4DF2-BA73-ADC94039DAE6}" destId="{09B406E3-2633-4C54-B449-B8A32E4E358F}" srcOrd="0" destOrd="0" presId="urn:microsoft.com/office/officeart/2005/8/layout/hProcess11"/>
    <dgm:cxn modelId="{0A2DE034-FC27-4947-8996-6A8AB936E638}" type="presParOf" srcId="{A3779637-F1D6-4DF2-BA73-ADC94039DAE6}" destId="{13A511C3-9686-4279-A0EE-0D02A4C162CC}" srcOrd="1" destOrd="0" presId="urn:microsoft.com/office/officeart/2005/8/layout/hProcess11"/>
    <dgm:cxn modelId="{C97B657F-6FFA-46D9-859A-B5460F51D646}" type="presParOf" srcId="{13A511C3-9686-4279-A0EE-0D02A4C162CC}" destId="{8F364AA6-A10E-4819-88B2-FF72E7DFF1B1}" srcOrd="0" destOrd="0" presId="urn:microsoft.com/office/officeart/2005/8/layout/hProcess11"/>
    <dgm:cxn modelId="{114FA21E-0914-46B2-98F3-E1F9E105482A}" type="presParOf" srcId="{8F364AA6-A10E-4819-88B2-FF72E7DFF1B1}" destId="{54EC5BDA-8AF6-40DC-88FB-D75D5ABECFE6}" srcOrd="0" destOrd="0" presId="urn:microsoft.com/office/officeart/2005/8/layout/hProcess11"/>
    <dgm:cxn modelId="{1E676828-7978-47B3-9297-25DB44F46FE9}" type="presParOf" srcId="{8F364AA6-A10E-4819-88B2-FF72E7DFF1B1}" destId="{96E8C095-64F2-4A17-9546-FEA485F5D6A1}" srcOrd="1" destOrd="0" presId="urn:microsoft.com/office/officeart/2005/8/layout/hProcess11"/>
    <dgm:cxn modelId="{A3AA4936-7279-4B0B-98EE-077A305947D8}" type="presParOf" srcId="{8F364AA6-A10E-4819-88B2-FF72E7DFF1B1}" destId="{B77DE939-0B5D-4DED-B34F-A5978F538BBA}" srcOrd="2" destOrd="0" presId="urn:microsoft.com/office/officeart/2005/8/layout/hProcess11"/>
    <dgm:cxn modelId="{EEAE14DE-23E4-4EE7-8260-0D6A97F4F809}" type="presParOf" srcId="{13A511C3-9686-4279-A0EE-0D02A4C162CC}" destId="{63021C02-ACF5-4704-BF02-76D0BDDE821F}" srcOrd="1" destOrd="0" presId="urn:microsoft.com/office/officeart/2005/8/layout/hProcess11"/>
    <dgm:cxn modelId="{67AA7108-342C-4484-9F29-B80B4C99F148}" type="presParOf" srcId="{13A511C3-9686-4279-A0EE-0D02A4C162CC}" destId="{1DCFAECD-A5C6-43BC-BCCC-9CFE2128BEC5}" srcOrd="2" destOrd="0" presId="urn:microsoft.com/office/officeart/2005/8/layout/hProcess11"/>
    <dgm:cxn modelId="{B53355D5-708C-412A-BA0A-CC41C6C19166}" type="presParOf" srcId="{1DCFAECD-A5C6-43BC-BCCC-9CFE2128BEC5}" destId="{FD768D99-4D64-47BD-B115-15B6769340F5}" srcOrd="0" destOrd="0" presId="urn:microsoft.com/office/officeart/2005/8/layout/hProcess11"/>
    <dgm:cxn modelId="{9235A417-27E0-4582-9516-ADCB42D441A0}" type="presParOf" srcId="{1DCFAECD-A5C6-43BC-BCCC-9CFE2128BEC5}" destId="{238DA71A-B2EB-4D0F-8846-BB17C6F063D3}" srcOrd="1" destOrd="0" presId="urn:microsoft.com/office/officeart/2005/8/layout/hProcess11"/>
    <dgm:cxn modelId="{C18C3CED-4712-4978-8A68-7B6D821EBC9B}" type="presParOf" srcId="{1DCFAECD-A5C6-43BC-BCCC-9CFE2128BEC5}" destId="{F02D4579-CFC7-49C3-B2D0-574A3EC14B55}" srcOrd="2" destOrd="0" presId="urn:microsoft.com/office/officeart/2005/8/layout/hProcess11"/>
    <dgm:cxn modelId="{D2CE99C7-AB2E-44A2-815D-1576388B9314}" type="presParOf" srcId="{13A511C3-9686-4279-A0EE-0D02A4C162CC}" destId="{C37B0E17-D155-4B9B-8569-803F8AB2C8D1}" srcOrd="3" destOrd="0" presId="urn:microsoft.com/office/officeart/2005/8/layout/hProcess11"/>
    <dgm:cxn modelId="{C5B90866-4116-4C84-ADFB-23616F1E1926}" type="presParOf" srcId="{13A511C3-9686-4279-A0EE-0D02A4C162CC}" destId="{CCD75572-E0BD-4A40-8CED-5E8839573AF6}" srcOrd="4" destOrd="0" presId="urn:microsoft.com/office/officeart/2005/8/layout/hProcess11"/>
    <dgm:cxn modelId="{2E1E4FFC-EECB-4859-85CC-ECAA5DD2788B}" type="presParOf" srcId="{CCD75572-E0BD-4A40-8CED-5E8839573AF6}" destId="{67C913C0-8723-4C0A-855E-67ACD63FA9AE}" srcOrd="0" destOrd="0" presId="urn:microsoft.com/office/officeart/2005/8/layout/hProcess11"/>
    <dgm:cxn modelId="{F1FC5F48-7877-4BF9-9FF0-E71E543204DB}" type="presParOf" srcId="{CCD75572-E0BD-4A40-8CED-5E8839573AF6}" destId="{3EAF335F-5A40-4CEA-9309-879722AF4C53}" srcOrd="1" destOrd="0" presId="urn:microsoft.com/office/officeart/2005/8/layout/hProcess11"/>
    <dgm:cxn modelId="{C6C0AE13-DCDE-4095-9906-F13A31CCB9AB}" type="presParOf" srcId="{CCD75572-E0BD-4A40-8CED-5E8839573AF6}" destId="{2A27D71A-1594-434D-A401-2957692F1DA6}" srcOrd="2" destOrd="0" presId="urn:microsoft.com/office/officeart/2005/8/layout/hProcess11"/>
    <dgm:cxn modelId="{4C1D0B21-D7AD-4C39-A5F3-E4E49137559B}" type="presParOf" srcId="{13A511C3-9686-4279-A0EE-0D02A4C162CC}" destId="{545DB54C-E2DC-48B9-A198-BB47EDB22A10}" srcOrd="5" destOrd="0" presId="urn:microsoft.com/office/officeart/2005/8/layout/hProcess11"/>
    <dgm:cxn modelId="{7AE92EEA-DE42-4C38-95CB-07D65A7FF182}" type="presParOf" srcId="{13A511C3-9686-4279-A0EE-0D02A4C162CC}" destId="{B2B8883B-3591-4099-A26A-40424A9EB244}" srcOrd="6" destOrd="0" presId="urn:microsoft.com/office/officeart/2005/8/layout/hProcess11"/>
    <dgm:cxn modelId="{8026EDC2-AC66-4781-9225-C4DD64DE6258}" type="presParOf" srcId="{B2B8883B-3591-4099-A26A-40424A9EB244}" destId="{10996260-46D2-462B-9D9F-4D18080ED85C}" srcOrd="0" destOrd="0" presId="urn:microsoft.com/office/officeart/2005/8/layout/hProcess11"/>
    <dgm:cxn modelId="{2E3A130E-73E6-4909-9ADC-8887363EDB42}" type="presParOf" srcId="{B2B8883B-3591-4099-A26A-40424A9EB244}" destId="{76270492-1AF9-487D-B358-D55DA23FFC72}" srcOrd="1" destOrd="0" presId="urn:microsoft.com/office/officeart/2005/8/layout/hProcess11"/>
    <dgm:cxn modelId="{E4892748-8D76-49A2-84F9-CF0EC0B45F7A}" type="presParOf" srcId="{B2B8883B-3591-4099-A26A-40424A9EB244}" destId="{0C62B026-7239-4DC4-A18A-6AD9D4DF390B}" srcOrd="2" destOrd="0" presId="urn:microsoft.com/office/officeart/2005/8/layout/hProcess11"/>
    <dgm:cxn modelId="{5D826580-74FD-45D4-876D-CBA76D7C619E}" type="presParOf" srcId="{13A511C3-9686-4279-A0EE-0D02A4C162CC}" destId="{DC7286C7-3261-4D05-9864-9C6EEB1AEE7C}" srcOrd="7" destOrd="0" presId="urn:microsoft.com/office/officeart/2005/8/layout/hProcess11"/>
    <dgm:cxn modelId="{A294B87A-8671-49CC-967C-CD8D4334701B}" type="presParOf" srcId="{13A511C3-9686-4279-A0EE-0D02A4C162CC}" destId="{BAFB3DAF-3984-4175-991A-55180CE3E484}" srcOrd="8" destOrd="0" presId="urn:microsoft.com/office/officeart/2005/8/layout/hProcess11"/>
    <dgm:cxn modelId="{8BACB399-68FD-423B-8285-879B55FE6602}" type="presParOf" srcId="{BAFB3DAF-3984-4175-991A-55180CE3E484}" destId="{B431F087-3999-475B-B637-2538C732441E}" srcOrd="0" destOrd="0" presId="urn:microsoft.com/office/officeart/2005/8/layout/hProcess11"/>
    <dgm:cxn modelId="{EA11D195-A339-4961-96EF-F8B77F01314C}" type="presParOf" srcId="{BAFB3DAF-3984-4175-991A-55180CE3E484}" destId="{ACCBBB42-3A75-4715-A48A-83C35F3EBDA4}" srcOrd="1" destOrd="0" presId="urn:microsoft.com/office/officeart/2005/8/layout/hProcess11"/>
    <dgm:cxn modelId="{FEB1F4C4-08A7-4951-B0B7-3244F1842940}" type="presParOf" srcId="{BAFB3DAF-3984-4175-991A-55180CE3E484}" destId="{E42961E0-1D86-45C4-8D78-8D8B0C268509}" srcOrd="2" destOrd="0" presId="urn:microsoft.com/office/officeart/2005/8/layout/hProcess11"/>
    <dgm:cxn modelId="{7BD51B38-650D-455F-B1D6-A8858F0F8B08}" type="presParOf" srcId="{13A511C3-9686-4279-A0EE-0D02A4C162CC}" destId="{A4A2C6D3-7390-42F6-AC95-B1E81082CF63}" srcOrd="9" destOrd="0" presId="urn:microsoft.com/office/officeart/2005/8/layout/hProcess11"/>
    <dgm:cxn modelId="{4F09CBAC-AE3A-44BA-BA7D-EAE155F67D51}" type="presParOf" srcId="{13A511C3-9686-4279-A0EE-0D02A4C162CC}" destId="{90E091AB-2D11-443E-B4D1-3A3891758364}" srcOrd="10" destOrd="0" presId="urn:microsoft.com/office/officeart/2005/8/layout/hProcess11"/>
    <dgm:cxn modelId="{ACCCB810-574D-4490-B156-B17394417711}" type="presParOf" srcId="{90E091AB-2D11-443E-B4D1-3A3891758364}" destId="{C2095C4D-65DB-421A-B0C5-ECCEC4877DD0}" srcOrd="0" destOrd="0" presId="urn:microsoft.com/office/officeart/2005/8/layout/hProcess11"/>
    <dgm:cxn modelId="{0153193E-D6ED-44DE-9F37-121E510566D5}" type="presParOf" srcId="{90E091AB-2D11-443E-B4D1-3A3891758364}" destId="{9A22925C-66A6-4797-B4C5-FE241AF50A92}" srcOrd="1" destOrd="0" presId="urn:microsoft.com/office/officeart/2005/8/layout/hProcess11"/>
    <dgm:cxn modelId="{1D6DA3E6-A31A-41C0-861A-88C11DCB7F56}" type="presParOf" srcId="{90E091AB-2D11-443E-B4D1-3A3891758364}" destId="{B159A04E-1560-43A5-86FE-DA1C39EB65A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06E3-2633-4C54-B449-B8A32E4E358F}">
      <dsp:nvSpPr>
        <dsp:cNvPr id="0" name=""/>
        <dsp:cNvSpPr/>
      </dsp:nvSpPr>
      <dsp:spPr>
        <a:xfrm>
          <a:off x="0" y="750023"/>
          <a:ext cx="8375106" cy="1000030"/>
        </a:xfrm>
        <a:prstGeom prst="notchedRightArrow">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4EC5BDA-8AF6-40DC-88FB-D75D5ABECFE6}">
      <dsp:nvSpPr>
        <dsp:cNvPr id="0" name=""/>
        <dsp:cNvSpPr/>
      </dsp:nvSpPr>
      <dsp:spPr>
        <a:xfrm>
          <a:off x="12230" y="0"/>
          <a:ext cx="1050994"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JSSK (2011)</a:t>
          </a:r>
          <a:endParaRPr lang="en-IN" sz="2000" b="1" kern="1200" dirty="0">
            <a:latin typeface="Times New Roman" panose="02020603050405020304" pitchFamily="18" charset="0"/>
            <a:cs typeface="Times New Roman" panose="02020603050405020304" pitchFamily="18" charset="0"/>
          </a:endParaRPr>
        </a:p>
      </dsp:txBody>
      <dsp:txXfrm>
        <a:off x="12230" y="0"/>
        <a:ext cx="1050994" cy="1000030"/>
      </dsp:txXfrm>
    </dsp:sp>
    <dsp:sp modelId="{96E8C095-64F2-4A17-9546-FEA485F5D6A1}">
      <dsp:nvSpPr>
        <dsp:cNvPr id="0" name=""/>
        <dsp:cNvSpPr/>
      </dsp:nvSpPr>
      <dsp:spPr>
        <a:xfrm>
          <a:off x="406132" y="1125034"/>
          <a:ext cx="250007" cy="2500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768D99-4D64-47BD-B115-15B6769340F5}">
      <dsp:nvSpPr>
        <dsp:cNvPr id="0" name=""/>
        <dsp:cNvSpPr/>
      </dsp:nvSpPr>
      <dsp:spPr>
        <a:xfrm>
          <a:off x="1081523" y="1500046"/>
          <a:ext cx="1470316"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RMNCH+A (2013)</a:t>
          </a:r>
          <a:endParaRPr lang="en-IN" sz="2000" b="1" kern="1200" dirty="0">
            <a:latin typeface="Times New Roman" panose="02020603050405020304" pitchFamily="18" charset="0"/>
            <a:cs typeface="Times New Roman" panose="02020603050405020304" pitchFamily="18" charset="0"/>
          </a:endParaRPr>
        </a:p>
      </dsp:txBody>
      <dsp:txXfrm>
        <a:off x="1081523" y="1500046"/>
        <a:ext cx="1470316" cy="1000030"/>
      </dsp:txXfrm>
    </dsp:sp>
    <dsp:sp modelId="{238DA71A-B2EB-4D0F-8846-BB17C6F063D3}">
      <dsp:nvSpPr>
        <dsp:cNvPr id="0" name=""/>
        <dsp:cNvSpPr/>
      </dsp:nvSpPr>
      <dsp:spPr>
        <a:xfrm>
          <a:off x="1691677" y="1125034"/>
          <a:ext cx="250007" cy="25000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C913C0-8723-4C0A-855E-67ACD63FA9AE}">
      <dsp:nvSpPr>
        <dsp:cNvPr id="0" name=""/>
        <dsp:cNvSpPr/>
      </dsp:nvSpPr>
      <dsp:spPr>
        <a:xfrm>
          <a:off x="2576729" y="0"/>
          <a:ext cx="947515"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DAKSHATA SKILL (2015)</a:t>
          </a:r>
          <a:endParaRPr lang="en-IN" sz="1800" b="1" kern="1200" dirty="0">
            <a:latin typeface="Times New Roman" panose="02020603050405020304" pitchFamily="18" charset="0"/>
            <a:cs typeface="Times New Roman" panose="02020603050405020304" pitchFamily="18" charset="0"/>
          </a:endParaRPr>
        </a:p>
      </dsp:txBody>
      <dsp:txXfrm>
        <a:off x="2576729" y="0"/>
        <a:ext cx="947515" cy="1000030"/>
      </dsp:txXfrm>
    </dsp:sp>
    <dsp:sp modelId="{3EAF335F-5A40-4CEA-9309-879722AF4C53}">
      <dsp:nvSpPr>
        <dsp:cNvPr id="0" name=""/>
        <dsp:cNvSpPr/>
      </dsp:nvSpPr>
      <dsp:spPr>
        <a:xfrm>
          <a:off x="2925482" y="1125034"/>
          <a:ext cx="250007" cy="25000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996260-46D2-462B-9D9F-4D18080ED85C}">
      <dsp:nvSpPr>
        <dsp:cNvPr id="0" name=""/>
        <dsp:cNvSpPr/>
      </dsp:nvSpPr>
      <dsp:spPr>
        <a:xfrm>
          <a:off x="3549133" y="1500046"/>
          <a:ext cx="1313191"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PMSMA (2016)</a:t>
          </a:r>
          <a:endParaRPr lang="en-IN" sz="2000" b="1" kern="1200" dirty="0">
            <a:latin typeface="Times New Roman" panose="02020603050405020304" pitchFamily="18" charset="0"/>
            <a:cs typeface="Times New Roman" panose="02020603050405020304" pitchFamily="18" charset="0"/>
          </a:endParaRPr>
        </a:p>
      </dsp:txBody>
      <dsp:txXfrm>
        <a:off x="3549133" y="1500046"/>
        <a:ext cx="1313191" cy="1000030"/>
      </dsp:txXfrm>
    </dsp:sp>
    <dsp:sp modelId="{76270492-1AF9-487D-B358-D55DA23FFC72}">
      <dsp:nvSpPr>
        <dsp:cNvPr id="0" name=""/>
        <dsp:cNvSpPr/>
      </dsp:nvSpPr>
      <dsp:spPr>
        <a:xfrm>
          <a:off x="4080725" y="1125034"/>
          <a:ext cx="250007" cy="25000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431F087-3999-475B-B637-2538C732441E}">
      <dsp:nvSpPr>
        <dsp:cNvPr id="0" name=""/>
        <dsp:cNvSpPr/>
      </dsp:nvSpPr>
      <dsp:spPr>
        <a:xfrm>
          <a:off x="4887214" y="0"/>
          <a:ext cx="1386908"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LaQshya</a:t>
          </a:r>
          <a:r>
            <a:rPr lang="en-US" sz="2000" b="1" kern="1200" dirty="0">
              <a:latin typeface="Times New Roman" panose="02020603050405020304" pitchFamily="18" charset="0"/>
              <a:cs typeface="Times New Roman" panose="02020603050405020304" pitchFamily="18" charset="0"/>
            </a:rPr>
            <a:t> (2017)</a:t>
          </a:r>
          <a:endParaRPr lang="en-IN" sz="2000" b="1" kern="1200" dirty="0">
            <a:latin typeface="Times New Roman" panose="02020603050405020304" pitchFamily="18" charset="0"/>
            <a:cs typeface="Times New Roman" panose="02020603050405020304" pitchFamily="18" charset="0"/>
          </a:endParaRPr>
        </a:p>
      </dsp:txBody>
      <dsp:txXfrm>
        <a:off x="4887214" y="0"/>
        <a:ext cx="1386908" cy="1000030"/>
      </dsp:txXfrm>
    </dsp:sp>
    <dsp:sp modelId="{ACCBBB42-3A75-4715-A48A-83C35F3EBDA4}">
      <dsp:nvSpPr>
        <dsp:cNvPr id="0" name=""/>
        <dsp:cNvSpPr/>
      </dsp:nvSpPr>
      <dsp:spPr>
        <a:xfrm>
          <a:off x="5455664" y="1125034"/>
          <a:ext cx="250007" cy="250007"/>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095C4D-65DB-421A-B0C5-ECCEC4877DD0}">
      <dsp:nvSpPr>
        <dsp:cNvPr id="0" name=""/>
        <dsp:cNvSpPr/>
      </dsp:nvSpPr>
      <dsp:spPr>
        <a:xfrm>
          <a:off x="6299011" y="1500046"/>
          <a:ext cx="1232944" cy="10000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SUMAN (2019)</a:t>
          </a:r>
          <a:endParaRPr lang="en-IN" sz="2000" b="1" kern="1200" dirty="0">
            <a:latin typeface="Times New Roman" panose="02020603050405020304" pitchFamily="18" charset="0"/>
            <a:cs typeface="Times New Roman" panose="02020603050405020304" pitchFamily="18" charset="0"/>
          </a:endParaRPr>
        </a:p>
      </dsp:txBody>
      <dsp:txXfrm>
        <a:off x="6299011" y="1500046"/>
        <a:ext cx="1232944" cy="1000030"/>
      </dsp:txXfrm>
    </dsp:sp>
    <dsp:sp modelId="{9A22925C-66A6-4797-B4C5-FE241AF50A92}">
      <dsp:nvSpPr>
        <dsp:cNvPr id="0" name=""/>
        <dsp:cNvSpPr/>
      </dsp:nvSpPr>
      <dsp:spPr>
        <a:xfrm>
          <a:off x="6790479" y="1125034"/>
          <a:ext cx="250007" cy="2500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3EBB-8354-4689-97F6-951B7B349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0F0ED25-D584-47FE-9EE1-76949AAC40A8}"/>
              </a:ext>
            </a:extLst>
          </p:cNvPr>
          <p:cNvSpPr>
            <a:spLocks noGrp="1"/>
          </p:cNvSpPr>
          <p:nvPr>
            <p:ph type="subTitle" idx="1"/>
          </p:nvPr>
        </p:nvSpPr>
        <p:spPr>
          <a:xfrm>
            <a:off x="1524000" y="3602038"/>
            <a:ext cx="9144000" cy="1655762"/>
          </a:xfrm>
        </p:spPr>
        <p:txBody>
          <a:bodyPr/>
          <a:lstStyle>
            <a:lvl1pPr marL="0" indent="0" algn="ctr">
              <a:buNone/>
              <a:defRPr sz="2400"/>
            </a:lvl1pPr>
            <a:lvl2pPr marL="457174" indent="0" algn="ctr">
              <a:buNone/>
              <a:defRPr sz="2000"/>
            </a:lvl2pPr>
            <a:lvl3pPr marL="914347" indent="0" algn="ctr">
              <a:buNone/>
              <a:defRPr sz="1800"/>
            </a:lvl3pPr>
            <a:lvl4pPr marL="1371521" indent="0" algn="ctr">
              <a:buNone/>
              <a:defRPr sz="1600"/>
            </a:lvl4pPr>
            <a:lvl5pPr marL="1828694" indent="0" algn="ctr">
              <a:buNone/>
              <a:defRPr sz="1600"/>
            </a:lvl5pPr>
            <a:lvl6pPr marL="2285868" indent="0" algn="ctr">
              <a:buNone/>
              <a:defRPr sz="1600"/>
            </a:lvl6pPr>
            <a:lvl7pPr marL="2743041" indent="0" algn="ctr">
              <a:buNone/>
              <a:defRPr sz="1600"/>
            </a:lvl7pPr>
            <a:lvl8pPr marL="3200215" indent="0" algn="ctr">
              <a:buNone/>
              <a:defRPr sz="1600"/>
            </a:lvl8pPr>
            <a:lvl9pPr marL="365738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AF5011A-297D-482F-BB58-11DC64D89CEB}"/>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9EC42D12-B227-49B5-B0A7-203E7EB4E6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23C166-8D86-4F0D-B9DF-121BA413371E}"/>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127331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6BCB-57E0-41CE-A523-3847B157E4A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E131D0-3A62-4F83-ABDC-5EFBF46CB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29352D-1923-4504-A5AF-B88F16218B62}"/>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B8E73C42-26B7-49AA-8392-8117AD61BA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BCE525-B493-4842-AD64-6718CA11A0D4}"/>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233493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4BCF5-2EC1-4BA9-841D-3D4315FC17F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14EC90-86D8-441F-9046-AF6FF5DDF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A77C5A-D906-45A3-BFD1-2A21FC3A9935}"/>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9106CBD6-A301-42AB-A931-0A63EECE59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4DA1CE-6FBD-441C-AAB1-321A9E09B9AB}"/>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262551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7FC5-A17C-424D-A068-AC592AA96D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696306-1F26-4887-BB2C-B26D19789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FB0C45-3993-4F58-9BE5-9C6DDFEC7121}"/>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74C9035E-A6A5-49BC-9B15-99624F82B9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F106D2-8E34-46BE-B797-2379203B4E2B}"/>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21458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168C-7728-419E-986B-612A23BEC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861659F-E6C2-4815-ADD0-927F9407AB56}"/>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4" indent="0">
              <a:buNone/>
              <a:defRPr sz="2000">
                <a:solidFill>
                  <a:schemeClr val="tx1">
                    <a:tint val="75000"/>
                  </a:schemeClr>
                </a:solidFill>
              </a:defRPr>
            </a:lvl2pPr>
            <a:lvl3pPr marL="914347" indent="0">
              <a:buNone/>
              <a:defRPr sz="1800">
                <a:solidFill>
                  <a:schemeClr val="tx1">
                    <a:tint val="75000"/>
                  </a:schemeClr>
                </a:solidFill>
              </a:defRPr>
            </a:lvl3pPr>
            <a:lvl4pPr marL="1371521" indent="0">
              <a:buNone/>
              <a:defRPr sz="1600">
                <a:solidFill>
                  <a:schemeClr val="tx1">
                    <a:tint val="75000"/>
                  </a:schemeClr>
                </a:solidFill>
              </a:defRPr>
            </a:lvl4pPr>
            <a:lvl5pPr marL="1828694" indent="0">
              <a:buNone/>
              <a:defRPr sz="1600">
                <a:solidFill>
                  <a:schemeClr val="tx1">
                    <a:tint val="75000"/>
                  </a:schemeClr>
                </a:solidFill>
              </a:defRPr>
            </a:lvl5pPr>
            <a:lvl6pPr marL="2285868" indent="0">
              <a:buNone/>
              <a:defRPr sz="1600">
                <a:solidFill>
                  <a:schemeClr val="tx1">
                    <a:tint val="75000"/>
                  </a:schemeClr>
                </a:solidFill>
              </a:defRPr>
            </a:lvl6pPr>
            <a:lvl7pPr marL="2743041" indent="0">
              <a:buNone/>
              <a:defRPr sz="1600">
                <a:solidFill>
                  <a:schemeClr val="tx1">
                    <a:tint val="75000"/>
                  </a:schemeClr>
                </a:solidFill>
              </a:defRPr>
            </a:lvl7pPr>
            <a:lvl8pPr marL="3200215" indent="0">
              <a:buNone/>
              <a:defRPr sz="1600">
                <a:solidFill>
                  <a:schemeClr val="tx1">
                    <a:tint val="75000"/>
                  </a:schemeClr>
                </a:solidFill>
              </a:defRPr>
            </a:lvl8pPr>
            <a:lvl9pPr marL="36573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71D77D-C78B-4ED9-B983-A48BBC872CAB}"/>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0EBF0058-41E4-45AC-9D1F-0A51B163C8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4C7693-704A-4A6D-BAC4-F716E75E1FD4}"/>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39051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4941-59C0-44AE-8CA0-80FEB0DE94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736BB0-1D82-4A2B-B14F-105D4D52CC72}"/>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2E21ABB-FD96-4975-8597-53EEAB13452E}"/>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77B2D81-4F32-414E-8308-9E28A6DED721}"/>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6" name="Footer Placeholder 5">
            <a:extLst>
              <a:ext uri="{FF2B5EF4-FFF2-40B4-BE49-F238E27FC236}">
                <a16:creationId xmlns:a16="http://schemas.microsoft.com/office/drawing/2014/main" id="{A96546BE-5E95-4A5D-ACE4-38B35FF07F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666F38-5FEC-4758-B688-71661CF8A672}"/>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30196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2594-2D72-428A-8564-D5D987424CA1}"/>
              </a:ext>
            </a:extLst>
          </p:cNvPr>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2D851F3-8841-4BEC-A7E2-B233374D458A}"/>
              </a:ext>
            </a:extLst>
          </p:cNvPr>
          <p:cNvSpPr>
            <a:spLocks noGrp="1"/>
          </p:cNvSpPr>
          <p:nvPr>
            <p:ph type="body" idx="1"/>
          </p:nvPr>
        </p:nvSpPr>
        <p:spPr>
          <a:xfrm>
            <a:off x="839788" y="1681163"/>
            <a:ext cx="5157787" cy="823912"/>
          </a:xfrm>
        </p:spPr>
        <p:txBody>
          <a:bodyPr anchor="b"/>
          <a:lstStyle>
            <a:lvl1pPr marL="0" indent="0">
              <a:buNone/>
              <a:defRPr sz="2400" b="1"/>
            </a:lvl1pPr>
            <a:lvl2pPr marL="457174" indent="0">
              <a:buNone/>
              <a:defRPr sz="2000" b="1"/>
            </a:lvl2pPr>
            <a:lvl3pPr marL="914347" indent="0">
              <a:buNone/>
              <a:defRPr sz="1800" b="1"/>
            </a:lvl3pPr>
            <a:lvl4pPr marL="1371521" indent="0">
              <a:buNone/>
              <a:defRPr sz="1600" b="1"/>
            </a:lvl4pPr>
            <a:lvl5pPr marL="1828694" indent="0">
              <a:buNone/>
              <a:defRPr sz="1600" b="1"/>
            </a:lvl5pPr>
            <a:lvl6pPr marL="2285868" indent="0">
              <a:buNone/>
              <a:defRPr sz="1600" b="1"/>
            </a:lvl6pPr>
            <a:lvl7pPr marL="2743041" indent="0">
              <a:buNone/>
              <a:defRPr sz="1600" b="1"/>
            </a:lvl7pPr>
            <a:lvl8pPr marL="3200215" indent="0">
              <a:buNone/>
              <a:defRPr sz="1600" b="1"/>
            </a:lvl8pPr>
            <a:lvl9pPr marL="365738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69E18-0815-4927-BB91-3DA644D9D216}"/>
              </a:ext>
            </a:extLst>
          </p:cNvPr>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F52F154-D8D7-4F19-AF6C-D4120C2C5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74" indent="0">
              <a:buNone/>
              <a:defRPr sz="2000" b="1"/>
            </a:lvl2pPr>
            <a:lvl3pPr marL="914347" indent="0">
              <a:buNone/>
              <a:defRPr sz="1800" b="1"/>
            </a:lvl3pPr>
            <a:lvl4pPr marL="1371521" indent="0">
              <a:buNone/>
              <a:defRPr sz="1600" b="1"/>
            </a:lvl4pPr>
            <a:lvl5pPr marL="1828694" indent="0">
              <a:buNone/>
              <a:defRPr sz="1600" b="1"/>
            </a:lvl5pPr>
            <a:lvl6pPr marL="2285868" indent="0">
              <a:buNone/>
              <a:defRPr sz="1600" b="1"/>
            </a:lvl6pPr>
            <a:lvl7pPr marL="2743041" indent="0">
              <a:buNone/>
              <a:defRPr sz="1600" b="1"/>
            </a:lvl7pPr>
            <a:lvl8pPr marL="3200215" indent="0">
              <a:buNone/>
              <a:defRPr sz="1600" b="1"/>
            </a:lvl8pPr>
            <a:lvl9pPr marL="365738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E1C600-C179-4F15-8A06-BE1FBFC2403A}"/>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98F64B2-207A-45A0-B21C-F2FCC0621BD1}"/>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8" name="Footer Placeholder 7">
            <a:extLst>
              <a:ext uri="{FF2B5EF4-FFF2-40B4-BE49-F238E27FC236}">
                <a16:creationId xmlns:a16="http://schemas.microsoft.com/office/drawing/2014/main" id="{B352F3E5-9C41-4450-B6F3-069C8A78777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C5FDF67-1500-4A8C-8380-C4D8F13AE2FF}"/>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314826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E6E-FC7A-43B8-AB8A-8E6D9EFF608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2645DD-2481-44F0-9299-3612D5CB2101}"/>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4" name="Footer Placeholder 3">
            <a:extLst>
              <a:ext uri="{FF2B5EF4-FFF2-40B4-BE49-F238E27FC236}">
                <a16:creationId xmlns:a16="http://schemas.microsoft.com/office/drawing/2014/main" id="{F7A7E727-E6F1-4116-A4BE-B11EEB15D9A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7553C5D-3B28-4A8A-83CB-9DB1D8805718}"/>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115270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AE5449-A07A-4B38-B5D9-AB4896C4CE68}"/>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3" name="Footer Placeholder 2">
            <a:extLst>
              <a:ext uri="{FF2B5EF4-FFF2-40B4-BE49-F238E27FC236}">
                <a16:creationId xmlns:a16="http://schemas.microsoft.com/office/drawing/2014/main" id="{B69F6BCA-5CD8-44CA-B822-ED147A3482A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10A1A81-7A89-40B1-B025-AD75C9D53DFF}"/>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161128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A703-C177-4906-8354-0DC659E555B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B5832D9-4E3C-45D4-8F4D-5501008FF4BB}"/>
              </a:ext>
            </a:extLst>
          </p:cNvPr>
          <p:cNvSpPr>
            <a:spLocks noGrp="1"/>
          </p:cNvSpPr>
          <p:nvPr>
            <p:ph idx="1"/>
          </p:nvPr>
        </p:nvSpPr>
        <p:spPr>
          <a:xfrm>
            <a:off x="5183188" y="987426"/>
            <a:ext cx="6172200" cy="4873625"/>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EBAD91-E47D-4B1C-806C-FCD34B3214A2}"/>
              </a:ext>
            </a:extLst>
          </p:cNvPr>
          <p:cNvSpPr>
            <a:spLocks noGrp="1"/>
          </p:cNvSpPr>
          <p:nvPr>
            <p:ph type="body" sz="half" idx="2"/>
          </p:nvPr>
        </p:nvSpPr>
        <p:spPr>
          <a:xfrm>
            <a:off x="839789" y="2057401"/>
            <a:ext cx="3932237" cy="3811588"/>
          </a:xfrm>
        </p:spPr>
        <p:txBody>
          <a:bodyPr/>
          <a:lstStyle>
            <a:lvl1pPr marL="0" indent="0">
              <a:buNone/>
              <a:defRPr sz="1600"/>
            </a:lvl1pPr>
            <a:lvl2pPr marL="457174" indent="0">
              <a:buNone/>
              <a:defRPr sz="1400"/>
            </a:lvl2pPr>
            <a:lvl3pPr marL="914347" indent="0">
              <a:buNone/>
              <a:defRPr sz="1200"/>
            </a:lvl3pPr>
            <a:lvl4pPr marL="1371521" indent="0">
              <a:buNone/>
              <a:defRPr sz="1000"/>
            </a:lvl4pPr>
            <a:lvl5pPr marL="1828694" indent="0">
              <a:buNone/>
              <a:defRPr sz="1000"/>
            </a:lvl5pPr>
            <a:lvl6pPr marL="2285868" indent="0">
              <a:buNone/>
              <a:defRPr sz="1000"/>
            </a:lvl6pPr>
            <a:lvl7pPr marL="2743041" indent="0">
              <a:buNone/>
              <a:defRPr sz="1000"/>
            </a:lvl7pPr>
            <a:lvl8pPr marL="3200215" indent="0">
              <a:buNone/>
              <a:defRPr sz="1000"/>
            </a:lvl8pPr>
            <a:lvl9pPr marL="36573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B7FEC-90FD-45AA-B28F-14CD74B88733}"/>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6" name="Footer Placeholder 5">
            <a:extLst>
              <a:ext uri="{FF2B5EF4-FFF2-40B4-BE49-F238E27FC236}">
                <a16:creationId xmlns:a16="http://schemas.microsoft.com/office/drawing/2014/main" id="{64E8667D-4459-4EEF-9014-67EAA483A5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83942F-1EFA-4CA5-AA8B-06849F1E5263}"/>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318922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285B-A82A-432B-8751-94C6A4C88C6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EA65EB2-528C-4E77-8714-CB2D4BF2F014}"/>
              </a:ext>
            </a:extLst>
          </p:cNvPr>
          <p:cNvSpPr>
            <a:spLocks noGrp="1"/>
          </p:cNvSpPr>
          <p:nvPr>
            <p:ph type="pic" idx="1"/>
          </p:nvPr>
        </p:nvSpPr>
        <p:spPr>
          <a:xfrm>
            <a:off x="5183188" y="987426"/>
            <a:ext cx="6172200" cy="4873625"/>
          </a:xfrm>
        </p:spPr>
        <p:txBody>
          <a:bodyPr/>
          <a:lstStyle>
            <a:lvl1pPr marL="0" indent="0">
              <a:buNone/>
              <a:defRPr sz="3200"/>
            </a:lvl1pPr>
            <a:lvl2pPr marL="457174" indent="0">
              <a:buNone/>
              <a:defRPr sz="2799"/>
            </a:lvl2pPr>
            <a:lvl3pPr marL="914347" indent="0">
              <a:buNone/>
              <a:defRPr sz="2400"/>
            </a:lvl3pPr>
            <a:lvl4pPr marL="1371521" indent="0">
              <a:buNone/>
              <a:defRPr sz="2000"/>
            </a:lvl4pPr>
            <a:lvl5pPr marL="1828694" indent="0">
              <a:buNone/>
              <a:defRPr sz="2000"/>
            </a:lvl5pPr>
            <a:lvl6pPr marL="2285868" indent="0">
              <a:buNone/>
              <a:defRPr sz="2000"/>
            </a:lvl6pPr>
            <a:lvl7pPr marL="2743041" indent="0">
              <a:buNone/>
              <a:defRPr sz="2000"/>
            </a:lvl7pPr>
            <a:lvl8pPr marL="3200215" indent="0">
              <a:buNone/>
              <a:defRPr sz="2000"/>
            </a:lvl8pPr>
            <a:lvl9pPr marL="3657388" indent="0">
              <a:buNone/>
              <a:defRPr sz="2000"/>
            </a:lvl9pPr>
          </a:lstStyle>
          <a:p>
            <a:endParaRPr lang="en-IN"/>
          </a:p>
        </p:txBody>
      </p:sp>
      <p:sp>
        <p:nvSpPr>
          <p:cNvPr id="4" name="Text Placeholder 3">
            <a:extLst>
              <a:ext uri="{FF2B5EF4-FFF2-40B4-BE49-F238E27FC236}">
                <a16:creationId xmlns:a16="http://schemas.microsoft.com/office/drawing/2014/main" id="{29EF8A4A-357F-4134-B39A-90622D8E3E6B}"/>
              </a:ext>
            </a:extLst>
          </p:cNvPr>
          <p:cNvSpPr>
            <a:spLocks noGrp="1"/>
          </p:cNvSpPr>
          <p:nvPr>
            <p:ph type="body" sz="half" idx="2"/>
          </p:nvPr>
        </p:nvSpPr>
        <p:spPr>
          <a:xfrm>
            <a:off x="839789" y="2057401"/>
            <a:ext cx="3932237" cy="3811588"/>
          </a:xfrm>
        </p:spPr>
        <p:txBody>
          <a:bodyPr/>
          <a:lstStyle>
            <a:lvl1pPr marL="0" indent="0">
              <a:buNone/>
              <a:defRPr sz="1600"/>
            </a:lvl1pPr>
            <a:lvl2pPr marL="457174" indent="0">
              <a:buNone/>
              <a:defRPr sz="1400"/>
            </a:lvl2pPr>
            <a:lvl3pPr marL="914347" indent="0">
              <a:buNone/>
              <a:defRPr sz="1200"/>
            </a:lvl3pPr>
            <a:lvl4pPr marL="1371521" indent="0">
              <a:buNone/>
              <a:defRPr sz="1000"/>
            </a:lvl4pPr>
            <a:lvl5pPr marL="1828694" indent="0">
              <a:buNone/>
              <a:defRPr sz="1000"/>
            </a:lvl5pPr>
            <a:lvl6pPr marL="2285868" indent="0">
              <a:buNone/>
              <a:defRPr sz="1000"/>
            </a:lvl6pPr>
            <a:lvl7pPr marL="2743041" indent="0">
              <a:buNone/>
              <a:defRPr sz="1000"/>
            </a:lvl7pPr>
            <a:lvl8pPr marL="3200215" indent="0">
              <a:buNone/>
              <a:defRPr sz="1000"/>
            </a:lvl8pPr>
            <a:lvl9pPr marL="36573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D1312-778B-4C86-A4E8-A987E3B82563}"/>
              </a:ext>
            </a:extLst>
          </p:cNvPr>
          <p:cNvSpPr>
            <a:spLocks noGrp="1"/>
          </p:cNvSpPr>
          <p:nvPr>
            <p:ph type="dt" sz="half" idx="10"/>
          </p:nvPr>
        </p:nvSpPr>
        <p:spPr/>
        <p:txBody>
          <a:bodyPr/>
          <a:lstStyle/>
          <a:p>
            <a:fld id="{07B082C1-B0C7-4BF4-A208-35AC5F911356}" type="datetimeFigureOut">
              <a:rPr lang="en-IN" smtClean="0"/>
              <a:t>11-06-2021</a:t>
            </a:fld>
            <a:endParaRPr lang="en-IN"/>
          </a:p>
        </p:txBody>
      </p:sp>
      <p:sp>
        <p:nvSpPr>
          <p:cNvPr id="6" name="Footer Placeholder 5">
            <a:extLst>
              <a:ext uri="{FF2B5EF4-FFF2-40B4-BE49-F238E27FC236}">
                <a16:creationId xmlns:a16="http://schemas.microsoft.com/office/drawing/2014/main" id="{581FBBE1-BDE8-46B3-BBD0-331AE4DED5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109957-5DCC-49EC-954E-8936BC2F3919}"/>
              </a:ext>
            </a:extLst>
          </p:cNvPr>
          <p:cNvSpPr>
            <a:spLocks noGrp="1"/>
          </p:cNvSpPr>
          <p:nvPr>
            <p:ph type="sldNum" sz="quarter" idx="12"/>
          </p:nvPr>
        </p:nvSpPr>
        <p:spPr/>
        <p:txBody>
          <a:bodyPr/>
          <a:lstStyle/>
          <a:p>
            <a:fld id="{F02C5042-5704-4EA1-AF2C-CCC91BC936C1}" type="slidenum">
              <a:rPr lang="en-IN" smtClean="0"/>
              <a:t>‹#›</a:t>
            </a:fld>
            <a:endParaRPr lang="en-IN"/>
          </a:p>
        </p:txBody>
      </p:sp>
    </p:spTree>
    <p:extLst>
      <p:ext uri="{BB962C8B-B14F-4D97-AF65-F5344CB8AC3E}">
        <p14:creationId xmlns:p14="http://schemas.microsoft.com/office/powerpoint/2010/main" val="12313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183CA-2B98-4CF6-BD84-05C9A82A7718}"/>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0696245-2645-47AE-BAE3-683F418F7F99}"/>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E6B20D-4A0A-43CA-BC73-6616CE0EF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082C1-B0C7-4BF4-A208-35AC5F911356}" type="datetimeFigureOut">
              <a:rPr lang="en-IN" smtClean="0"/>
              <a:t>11-06-2021</a:t>
            </a:fld>
            <a:endParaRPr lang="en-IN"/>
          </a:p>
        </p:txBody>
      </p:sp>
      <p:sp>
        <p:nvSpPr>
          <p:cNvPr id="5" name="Footer Placeholder 4">
            <a:extLst>
              <a:ext uri="{FF2B5EF4-FFF2-40B4-BE49-F238E27FC236}">
                <a16:creationId xmlns:a16="http://schemas.microsoft.com/office/drawing/2014/main" id="{8A747396-6195-4DA3-B4BB-5D4D44B91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5715CA5-0E3F-4EA3-A6B1-BD0141508579}"/>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C5042-5704-4EA1-AF2C-CCC91BC936C1}" type="slidenum">
              <a:rPr lang="en-IN" smtClean="0"/>
              <a:t>‹#›</a:t>
            </a:fld>
            <a:endParaRPr lang="en-IN"/>
          </a:p>
        </p:txBody>
      </p:sp>
    </p:spTree>
    <p:extLst>
      <p:ext uri="{BB962C8B-B14F-4D97-AF65-F5344CB8AC3E}">
        <p14:creationId xmlns:p14="http://schemas.microsoft.com/office/powerpoint/2010/main" val="345257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60" indent="-228587" algn="l" defTabSz="91434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4" indent="-228587" algn="l" defTabSz="9143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7"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1"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4"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8"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1"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5" indent="-228587"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7" rtl="0" eaLnBrk="1" latinLnBrk="0" hangingPunct="1">
        <a:defRPr sz="1800" kern="1200">
          <a:solidFill>
            <a:schemeClr val="tx1"/>
          </a:solidFill>
          <a:latin typeface="+mn-lt"/>
          <a:ea typeface="+mn-ea"/>
          <a:cs typeface="+mn-cs"/>
        </a:defRPr>
      </a:lvl1pPr>
      <a:lvl2pPr marL="457174" algn="l" defTabSz="914347" rtl="0" eaLnBrk="1" latinLnBrk="0" hangingPunct="1">
        <a:defRPr sz="1800" kern="1200">
          <a:solidFill>
            <a:schemeClr val="tx1"/>
          </a:solidFill>
          <a:latin typeface="+mn-lt"/>
          <a:ea typeface="+mn-ea"/>
          <a:cs typeface="+mn-cs"/>
        </a:defRPr>
      </a:lvl2pPr>
      <a:lvl3pPr marL="914347" algn="l" defTabSz="914347" rtl="0" eaLnBrk="1" latinLnBrk="0" hangingPunct="1">
        <a:defRPr sz="1800" kern="1200">
          <a:solidFill>
            <a:schemeClr val="tx1"/>
          </a:solidFill>
          <a:latin typeface="+mn-lt"/>
          <a:ea typeface="+mn-ea"/>
          <a:cs typeface="+mn-cs"/>
        </a:defRPr>
      </a:lvl3pPr>
      <a:lvl4pPr marL="1371521" algn="l" defTabSz="914347" rtl="0" eaLnBrk="1" latinLnBrk="0" hangingPunct="1">
        <a:defRPr sz="1800" kern="1200">
          <a:solidFill>
            <a:schemeClr val="tx1"/>
          </a:solidFill>
          <a:latin typeface="+mn-lt"/>
          <a:ea typeface="+mn-ea"/>
          <a:cs typeface="+mn-cs"/>
        </a:defRPr>
      </a:lvl4pPr>
      <a:lvl5pPr marL="1828694" algn="l" defTabSz="914347" rtl="0" eaLnBrk="1" latinLnBrk="0" hangingPunct="1">
        <a:defRPr sz="1800" kern="1200">
          <a:solidFill>
            <a:schemeClr val="tx1"/>
          </a:solidFill>
          <a:latin typeface="+mn-lt"/>
          <a:ea typeface="+mn-ea"/>
          <a:cs typeface="+mn-cs"/>
        </a:defRPr>
      </a:lvl5pPr>
      <a:lvl6pPr marL="2285868" algn="l" defTabSz="914347" rtl="0" eaLnBrk="1" latinLnBrk="0" hangingPunct="1">
        <a:defRPr sz="1800" kern="1200">
          <a:solidFill>
            <a:schemeClr val="tx1"/>
          </a:solidFill>
          <a:latin typeface="+mn-lt"/>
          <a:ea typeface="+mn-ea"/>
          <a:cs typeface="+mn-cs"/>
        </a:defRPr>
      </a:lvl6pPr>
      <a:lvl7pPr marL="2743041" algn="l" defTabSz="914347" rtl="0" eaLnBrk="1" latinLnBrk="0" hangingPunct="1">
        <a:defRPr sz="1800" kern="1200">
          <a:solidFill>
            <a:schemeClr val="tx1"/>
          </a:solidFill>
          <a:latin typeface="+mn-lt"/>
          <a:ea typeface="+mn-ea"/>
          <a:cs typeface="+mn-cs"/>
        </a:defRPr>
      </a:lvl7pPr>
      <a:lvl8pPr marL="3200215" algn="l" defTabSz="914347" rtl="0" eaLnBrk="1" latinLnBrk="0" hangingPunct="1">
        <a:defRPr sz="1800" kern="1200">
          <a:solidFill>
            <a:schemeClr val="tx1"/>
          </a:solidFill>
          <a:latin typeface="+mn-lt"/>
          <a:ea typeface="+mn-ea"/>
          <a:cs typeface="+mn-cs"/>
        </a:defRPr>
      </a:lvl8pPr>
      <a:lvl9pPr marL="3657388" algn="l" defTabSz="9143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jogh.org/documents/issue202001/jogh-10-010418.htm"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0A9E-6319-438E-A7AA-8794EA98F46C}"/>
              </a:ext>
            </a:extLst>
          </p:cNvPr>
          <p:cNvSpPr>
            <a:spLocks noGrp="1"/>
          </p:cNvSpPr>
          <p:nvPr>
            <p:ph type="title"/>
          </p:nvPr>
        </p:nvSpPr>
        <p:spPr>
          <a:xfrm>
            <a:off x="177553" y="337351"/>
            <a:ext cx="4785064" cy="2246051"/>
          </a:xfrm>
        </p:spPr>
        <p:txBody>
          <a:bodyPr>
            <a:normAutofit fontScale="90000"/>
          </a:bodyPr>
          <a:lstStyle/>
          <a:p>
            <a:pPr algn="ct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MATERNAL HEALTHCARE SERVICES IN THE EMPOWERED ACTION GROUP (EAG) STATES- </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REVIEW (2011-2020)</a:t>
            </a:r>
            <a:endParaRPr lang="en-IN" sz="4400" dirty="0"/>
          </a:p>
        </p:txBody>
      </p:sp>
      <p:sp>
        <p:nvSpPr>
          <p:cNvPr id="7" name="Text Placeholder 6">
            <a:extLst>
              <a:ext uri="{FF2B5EF4-FFF2-40B4-BE49-F238E27FC236}">
                <a16:creationId xmlns:a16="http://schemas.microsoft.com/office/drawing/2014/main" id="{8CC46F55-2EB4-4D0A-B1E9-A06DDE592261}"/>
              </a:ext>
            </a:extLst>
          </p:cNvPr>
          <p:cNvSpPr>
            <a:spLocks noGrp="1"/>
          </p:cNvSpPr>
          <p:nvPr>
            <p:ph type="body" sz="half" idx="2"/>
          </p:nvPr>
        </p:nvSpPr>
        <p:spPr>
          <a:xfrm>
            <a:off x="177553" y="2894807"/>
            <a:ext cx="4785063" cy="3811588"/>
          </a:xfrm>
        </p:spPr>
        <p:txBody>
          <a:bodyPr/>
          <a:lstStyle/>
          <a:p>
            <a:pPr algn="ctr"/>
            <a:r>
              <a:rPr lang="en-US" b="1" u="sng" dirty="0">
                <a:latin typeface="Times New Roman" panose="02020603050405020304" pitchFamily="18" charset="0"/>
                <a:cs typeface="Times New Roman" panose="02020603050405020304" pitchFamily="18" charset="0"/>
              </a:rPr>
              <a:t>SUBMITTED BY</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SIVANAND PATNAIK</a:t>
            </a:r>
          </a:p>
          <a:p>
            <a:pPr algn="ctr"/>
            <a:r>
              <a:rPr lang="en-US" b="1" dirty="0">
                <a:latin typeface="Times New Roman" panose="02020603050405020304" pitchFamily="18" charset="0"/>
                <a:cs typeface="Times New Roman" panose="02020603050405020304" pitchFamily="18" charset="0"/>
              </a:rPr>
              <a:t>PG/19/085</a:t>
            </a:r>
          </a:p>
          <a:p>
            <a:pPr algn="ctr"/>
            <a:r>
              <a:rPr lang="en-US" b="1" dirty="0">
                <a:latin typeface="Times New Roman" panose="02020603050405020304" pitchFamily="18" charset="0"/>
                <a:cs typeface="Times New Roman" panose="02020603050405020304" pitchFamily="18" charset="0"/>
              </a:rPr>
              <a:t>HOSPITAL MANAGEMENT</a:t>
            </a:r>
          </a:p>
          <a:p>
            <a:pPr algn="ctr"/>
            <a:endParaRPr lang="en-US" b="1"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UNDER THE GUIDANCE OF</a:t>
            </a:r>
            <a:r>
              <a:rPr lang="en-US" b="1" dirty="0">
                <a:latin typeface="Times New Roman" panose="02020603050405020304" pitchFamily="18" charset="0"/>
                <a:cs typeface="Times New Roman" panose="02020603050405020304" pitchFamily="18" charset="0"/>
              </a:rPr>
              <a:t>: </a:t>
            </a:r>
          </a:p>
          <a:p>
            <a:pPr algn="ctr"/>
            <a:r>
              <a:rPr lang="en-US" b="1" dirty="0">
                <a:latin typeface="Times New Roman" panose="02020603050405020304" pitchFamily="18" charset="0"/>
                <a:cs typeface="Times New Roman" panose="02020603050405020304" pitchFamily="18" charset="0"/>
              </a:rPr>
              <a:t>DR. MANISH PRIYADARSHI</a:t>
            </a:r>
          </a:p>
          <a:p>
            <a:pPr algn="ctr"/>
            <a:r>
              <a:rPr lang="en-US" b="1" dirty="0">
                <a:latin typeface="Times New Roman" panose="02020603050405020304" pitchFamily="18" charset="0"/>
                <a:cs typeface="Times New Roman" panose="02020603050405020304" pitchFamily="18" charset="0"/>
              </a:rPr>
              <a:t>ASSOCIATE PROFESSOR,</a:t>
            </a:r>
          </a:p>
          <a:p>
            <a:pPr algn="ctr"/>
            <a:r>
              <a:rPr lang="en-US" b="1" dirty="0">
                <a:latin typeface="Times New Roman" panose="02020603050405020304" pitchFamily="18" charset="0"/>
                <a:cs typeface="Times New Roman" panose="02020603050405020304" pitchFamily="18" charset="0"/>
              </a:rPr>
              <a:t>INTERNATIONAL INSTITUTE OF HEALTH MANAGEMENT AND RESEARCH, NEW DELHI</a:t>
            </a:r>
            <a:endParaRPr lang="en-IN" b="1" dirty="0">
              <a:latin typeface="Times New Roman" panose="02020603050405020304" pitchFamily="18" charset="0"/>
              <a:cs typeface="Times New Roman" panose="02020603050405020304" pitchFamily="18" charset="0"/>
            </a:endParaRPr>
          </a:p>
        </p:txBody>
      </p:sp>
      <p:pic>
        <p:nvPicPr>
          <p:cNvPr id="1026" name="Picture 2" descr="Jatin Verma&amp;#39;s IAS Academy | 8882932364 | Jatin Verma, Best IAS Coaching in  Karol Bagh, IAS Coaching in Karol Bagh, Classroom Courses for IAS Coaching  in Karol Bagh, Foundation Batches for IAS">
            <a:extLst>
              <a:ext uri="{FF2B5EF4-FFF2-40B4-BE49-F238E27FC236}">
                <a16:creationId xmlns:a16="http://schemas.microsoft.com/office/drawing/2014/main" id="{49DC68A1-5B7C-4FFD-B093-09576943B78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827" b="3827"/>
          <a:stretch>
            <a:fillRect/>
          </a:stretch>
        </p:blipFill>
        <p:spPr bwMode="auto">
          <a:xfrm>
            <a:off x="4980372" y="56585"/>
            <a:ext cx="2840946" cy="2623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mnch+a">
            <a:extLst>
              <a:ext uri="{FF2B5EF4-FFF2-40B4-BE49-F238E27FC236}">
                <a16:creationId xmlns:a16="http://schemas.microsoft.com/office/drawing/2014/main" id="{F6336C87-3739-4E4B-94FD-3F9009353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9" b="17033"/>
          <a:stretch/>
        </p:blipFill>
        <p:spPr bwMode="auto">
          <a:xfrm>
            <a:off x="7839073" y="132874"/>
            <a:ext cx="4352927" cy="25472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ational Health Portal of India, Gateway to Authentic Health Information">
            <a:extLst>
              <a:ext uri="{FF2B5EF4-FFF2-40B4-BE49-F238E27FC236}">
                <a16:creationId xmlns:a16="http://schemas.microsoft.com/office/drawing/2014/main" id="{8B73F758-3767-4E31-92B1-C9E5DE2DC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724" y="274917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titled">
            <a:extLst>
              <a:ext uri="{FF2B5EF4-FFF2-40B4-BE49-F238E27FC236}">
                <a16:creationId xmlns:a16="http://schemas.microsoft.com/office/drawing/2014/main" id="{016A00F9-9053-492F-A7FA-4CD1FC274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1886" y="2928897"/>
            <a:ext cx="1923785" cy="24776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RAKSHIT MATRITVA AASHWASAN SUMAN Making every effort to">
            <a:extLst>
              <a:ext uri="{FF2B5EF4-FFF2-40B4-BE49-F238E27FC236}">
                <a16:creationId xmlns:a16="http://schemas.microsoft.com/office/drawing/2014/main" id="{90510B2B-DF4C-45AB-8CEB-2C2B04EE5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2787" y="3240350"/>
            <a:ext cx="2960467" cy="166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4447A2-624B-4985-837C-EB3B12801093}"/>
              </a:ext>
            </a:extLst>
          </p:cNvPr>
          <p:cNvGraphicFramePr>
            <a:graphicFrameLocks noGrp="1"/>
          </p:cNvGraphicFramePr>
          <p:nvPr>
            <p:extLst>
              <p:ext uri="{D42A27DB-BD31-4B8C-83A1-F6EECF244321}">
                <p14:modId xmlns:p14="http://schemas.microsoft.com/office/powerpoint/2010/main" val="3995886698"/>
              </p:ext>
            </p:extLst>
          </p:nvPr>
        </p:nvGraphicFramePr>
        <p:xfrm>
          <a:off x="56965" y="1633678"/>
          <a:ext cx="5725160" cy="1946656"/>
        </p:xfrm>
        <a:graphic>
          <a:graphicData uri="http://schemas.openxmlformats.org/drawingml/2006/table">
            <a:tbl>
              <a:tblPr firstRow="1" firstCol="1" bandRow="1">
                <a:tableStyleId>{5C22544A-7EE6-4342-B048-85BDC9FD1C3A}</a:tableStyleId>
              </a:tblPr>
              <a:tblGrid>
                <a:gridCol w="1144905">
                  <a:extLst>
                    <a:ext uri="{9D8B030D-6E8A-4147-A177-3AD203B41FA5}">
                      <a16:colId xmlns:a16="http://schemas.microsoft.com/office/drawing/2014/main" val="3325288716"/>
                    </a:ext>
                  </a:extLst>
                </a:gridCol>
                <a:gridCol w="1144905">
                  <a:extLst>
                    <a:ext uri="{9D8B030D-6E8A-4147-A177-3AD203B41FA5}">
                      <a16:colId xmlns:a16="http://schemas.microsoft.com/office/drawing/2014/main" val="462101046"/>
                    </a:ext>
                  </a:extLst>
                </a:gridCol>
                <a:gridCol w="1144905">
                  <a:extLst>
                    <a:ext uri="{9D8B030D-6E8A-4147-A177-3AD203B41FA5}">
                      <a16:colId xmlns:a16="http://schemas.microsoft.com/office/drawing/2014/main" val="4250938126"/>
                    </a:ext>
                  </a:extLst>
                </a:gridCol>
                <a:gridCol w="1144905">
                  <a:extLst>
                    <a:ext uri="{9D8B030D-6E8A-4147-A177-3AD203B41FA5}">
                      <a16:colId xmlns:a16="http://schemas.microsoft.com/office/drawing/2014/main" val="1377372747"/>
                    </a:ext>
                  </a:extLst>
                </a:gridCol>
                <a:gridCol w="1145540">
                  <a:extLst>
                    <a:ext uri="{9D8B030D-6E8A-4147-A177-3AD203B41FA5}">
                      <a16:colId xmlns:a16="http://schemas.microsoft.com/office/drawing/2014/main" val="2953196013"/>
                    </a:ext>
                  </a:extLst>
                </a:gridCol>
              </a:tblGrid>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Zone</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2018-2019</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2019-2020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2020-2021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Total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702476"/>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West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8</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78</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5</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91</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487413894"/>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South</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5</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46</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9</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60</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60594264"/>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Central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28</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7</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36</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373591775"/>
                  </a:ext>
                </a:extLst>
              </a:tr>
              <a:tr h="91488">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North</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26</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6</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37</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835929728"/>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East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21</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6</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27</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237949286"/>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North-East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10</a:t>
                      </a:r>
                      <a:endParaRPr lang="en-IN" sz="160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12</a:t>
                      </a:r>
                      <a:endParaRPr lang="en-IN" sz="16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743520604"/>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Total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22</a:t>
                      </a:r>
                      <a:endParaRPr lang="en-IN" sz="1600" b="1"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209</a:t>
                      </a:r>
                      <a:endParaRPr lang="en-IN" sz="1600" b="1"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34</a:t>
                      </a:r>
                      <a:endParaRPr lang="en-IN" sz="1600" b="1"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265</a:t>
                      </a:r>
                      <a:endParaRPr lang="en-IN" sz="1600" b="1"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4075125392"/>
                  </a:ext>
                </a:extLst>
              </a:tr>
            </a:tbl>
          </a:graphicData>
        </a:graphic>
      </p:graphicFrame>
      <p:sp>
        <p:nvSpPr>
          <p:cNvPr id="4" name="TextBox 3">
            <a:extLst>
              <a:ext uri="{FF2B5EF4-FFF2-40B4-BE49-F238E27FC236}">
                <a16:creationId xmlns:a16="http://schemas.microsoft.com/office/drawing/2014/main" id="{CD1BA498-C198-4929-A095-50542C7F64FF}"/>
              </a:ext>
            </a:extLst>
          </p:cNvPr>
          <p:cNvSpPr txBox="1"/>
          <p:nvPr/>
        </p:nvSpPr>
        <p:spPr>
          <a:xfrm>
            <a:off x="0" y="0"/>
            <a:ext cx="12091386" cy="1320170"/>
          </a:xfrm>
          <a:prstGeom prst="rect">
            <a:avLst/>
          </a:prstGeom>
          <a:noFill/>
        </p:spPr>
        <p:txBody>
          <a:bodyPr wrap="square">
            <a:spAutoFit/>
          </a:bodyPr>
          <a:lstStyle/>
          <a:p>
            <a:pPr algn="ctr">
              <a:lnSpc>
                <a:spcPct val="107000"/>
              </a:lnSpc>
              <a:spcAft>
                <a:spcPts val="800"/>
              </a:spcAft>
            </a:pPr>
            <a:r>
              <a:rPr lang="en-IN" sz="1600" b="1" dirty="0" err="1">
                <a:effectLst/>
                <a:latin typeface="Times New Roman" panose="02020603050405020304" pitchFamily="18" charset="0"/>
                <a:ea typeface="Calibri" panose="020F0502020204030204" pitchFamily="34" charset="0"/>
                <a:cs typeface="Times New Roman" panose="02020603050405020304" pitchFamily="18" charset="0"/>
              </a:rPr>
              <a:t>LaQshya</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dirty="0" err="1">
                <a:effectLst/>
                <a:latin typeface="Times New Roman" panose="02020603050405020304" pitchFamily="18" charset="0"/>
                <a:ea typeface="Calibri" panose="020F0502020204030204" pitchFamily="34" charset="0"/>
                <a:cs typeface="Times New Roman" panose="02020603050405020304" pitchFamily="18" charset="0"/>
              </a:rPr>
              <a:t>Labor</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 Room Quality Improvement Initiative) - 2017</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IN" sz="1400" dirty="0">
                <a:effectLst/>
                <a:latin typeface="Times New Roman" panose="02020603050405020304" pitchFamily="18" charset="0"/>
                <a:ea typeface="Calibri" panose="020F0502020204030204" pitchFamily="34" charset="0"/>
              </a:rPr>
              <a:t>India has taken steps to ensure healthy motherhood for every pregnant woman in the country, focusing on the standard of care provided during childbirth. With this vision in mind, the Ministry of Health and Family Welfare launched the </a:t>
            </a:r>
            <a:r>
              <a:rPr lang="en-IN" sz="1400" dirty="0" err="1">
                <a:effectLst/>
                <a:latin typeface="Times New Roman" panose="02020603050405020304" pitchFamily="18" charset="0"/>
                <a:ea typeface="Calibri" panose="020F0502020204030204" pitchFamily="34" charset="0"/>
              </a:rPr>
              <a:t>LaQshya</a:t>
            </a:r>
            <a:r>
              <a:rPr lang="en-IN" sz="1400" dirty="0">
                <a:effectLst/>
                <a:latin typeface="Times New Roman" panose="02020603050405020304" pitchFamily="18" charset="0"/>
                <a:ea typeface="Calibri" panose="020F0502020204030204" pitchFamily="34" charset="0"/>
              </a:rPr>
              <a:t> initiative in November 2017 with the aim of reducing preventable maternal and new-born mortality, morbidity, and stillbirths; improving quality of care in the </a:t>
            </a:r>
            <a:r>
              <a:rPr lang="en-IN" sz="1400" dirty="0" err="1">
                <a:effectLst/>
                <a:latin typeface="Times New Roman" panose="02020603050405020304" pitchFamily="18" charset="0"/>
                <a:ea typeface="Calibri" panose="020F0502020204030204" pitchFamily="34" charset="0"/>
              </a:rPr>
              <a:t>Labor</a:t>
            </a:r>
            <a:r>
              <a:rPr lang="en-IN" sz="1400" dirty="0">
                <a:effectLst/>
                <a:latin typeface="Times New Roman" panose="02020603050405020304" pitchFamily="18" charset="0"/>
                <a:ea typeface="Calibri" panose="020F0502020204030204" pitchFamily="34" charset="0"/>
              </a:rPr>
              <a:t> Room and Maternity Operation Theatre (MOT); and increasing beneficiary satisfaction and providing respectful maternity care. </a:t>
            </a:r>
            <a:endParaRPr lang="en-IN"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525897-4AA1-4AE1-A704-649917258BA9}"/>
              </a:ext>
            </a:extLst>
          </p:cNvPr>
          <p:cNvSpPr txBox="1"/>
          <p:nvPr/>
        </p:nvSpPr>
        <p:spPr>
          <a:xfrm>
            <a:off x="-136593" y="1286836"/>
            <a:ext cx="6112276" cy="311496"/>
          </a:xfrm>
          <a:prstGeom prst="rect">
            <a:avLst/>
          </a:prstGeom>
          <a:noFill/>
        </p:spPr>
        <p:txBody>
          <a:bodyPr wrap="square">
            <a:spAutoFit/>
          </a:bodyPr>
          <a:lstStyle/>
          <a:p>
            <a:pPr algn="ctr">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Table : Distribution of </a:t>
            </a:r>
            <a:r>
              <a:rPr lang="en-IN" sz="1400" b="1" dirty="0" err="1">
                <a:effectLst/>
                <a:latin typeface="Times New Roman" panose="02020603050405020304" pitchFamily="18" charset="0"/>
                <a:ea typeface="Calibri" panose="020F0502020204030204" pitchFamily="34" charset="0"/>
                <a:cs typeface="Times New Roman" panose="02020603050405020304" pitchFamily="18" charset="0"/>
              </a:rPr>
              <a:t>LaQshya</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certified Labour Rooms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7E6FFC7E-3486-4948-BCE6-E626ABD08A07}"/>
              </a:ext>
            </a:extLst>
          </p:cNvPr>
          <p:cNvGraphicFramePr/>
          <p:nvPr>
            <p:extLst>
              <p:ext uri="{D42A27DB-BD31-4B8C-83A1-F6EECF244321}">
                <p14:modId xmlns:p14="http://schemas.microsoft.com/office/powerpoint/2010/main" val="3151803800"/>
              </p:ext>
            </p:extLst>
          </p:nvPr>
        </p:nvGraphicFramePr>
        <p:xfrm>
          <a:off x="6045693" y="1015069"/>
          <a:ext cx="5939161" cy="3087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DA720BED-7AAE-468F-9ADC-333EA72FCA8E}"/>
              </a:ext>
            </a:extLst>
          </p:cNvPr>
          <p:cNvGraphicFramePr>
            <a:graphicFrameLocks noGrp="1"/>
          </p:cNvGraphicFramePr>
          <p:nvPr>
            <p:extLst>
              <p:ext uri="{D42A27DB-BD31-4B8C-83A1-F6EECF244321}">
                <p14:modId xmlns:p14="http://schemas.microsoft.com/office/powerpoint/2010/main" val="1329223696"/>
              </p:ext>
            </p:extLst>
          </p:nvPr>
        </p:nvGraphicFramePr>
        <p:xfrm>
          <a:off x="-21775" y="4000162"/>
          <a:ext cx="5725160" cy="1946656"/>
        </p:xfrm>
        <a:graphic>
          <a:graphicData uri="http://schemas.openxmlformats.org/drawingml/2006/table">
            <a:tbl>
              <a:tblPr firstRow="1" firstCol="1" bandRow="1">
                <a:tableStyleId>{5C22544A-7EE6-4342-B048-85BDC9FD1C3A}</a:tableStyleId>
              </a:tblPr>
              <a:tblGrid>
                <a:gridCol w="1144905">
                  <a:extLst>
                    <a:ext uri="{9D8B030D-6E8A-4147-A177-3AD203B41FA5}">
                      <a16:colId xmlns:a16="http://schemas.microsoft.com/office/drawing/2014/main" val="2143856587"/>
                    </a:ext>
                  </a:extLst>
                </a:gridCol>
                <a:gridCol w="1144905">
                  <a:extLst>
                    <a:ext uri="{9D8B030D-6E8A-4147-A177-3AD203B41FA5}">
                      <a16:colId xmlns:a16="http://schemas.microsoft.com/office/drawing/2014/main" val="121878498"/>
                    </a:ext>
                  </a:extLst>
                </a:gridCol>
                <a:gridCol w="1144905">
                  <a:extLst>
                    <a:ext uri="{9D8B030D-6E8A-4147-A177-3AD203B41FA5}">
                      <a16:colId xmlns:a16="http://schemas.microsoft.com/office/drawing/2014/main" val="273992493"/>
                    </a:ext>
                  </a:extLst>
                </a:gridCol>
                <a:gridCol w="1144905">
                  <a:extLst>
                    <a:ext uri="{9D8B030D-6E8A-4147-A177-3AD203B41FA5}">
                      <a16:colId xmlns:a16="http://schemas.microsoft.com/office/drawing/2014/main" val="1500743431"/>
                    </a:ext>
                  </a:extLst>
                </a:gridCol>
                <a:gridCol w="1145540">
                  <a:extLst>
                    <a:ext uri="{9D8B030D-6E8A-4147-A177-3AD203B41FA5}">
                      <a16:colId xmlns:a16="http://schemas.microsoft.com/office/drawing/2014/main" val="3072667753"/>
                    </a:ext>
                  </a:extLst>
                </a:gridCol>
              </a:tblGrid>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Zone</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2018-2019</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2019-2020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2020-2021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Total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926785"/>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West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74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84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208746"/>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South</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45</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7</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56</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433257"/>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Central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39</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625613"/>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North</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22</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788416"/>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East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22</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497401"/>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North-East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8</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10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281239"/>
                  </a:ext>
                </a:extLst>
              </a:tr>
              <a:tr h="0">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Total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16</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184</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33</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233</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290757"/>
                  </a:ext>
                </a:extLst>
              </a:tr>
            </a:tbl>
          </a:graphicData>
        </a:graphic>
      </p:graphicFrame>
      <p:sp>
        <p:nvSpPr>
          <p:cNvPr id="14" name="TextBox 13">
            <a:extLst>
              <a:ext uri="{FF2B5EF4-FFF2-40B4-BE49-F238E27FC236}">
                <a16:creationId xmlns:a16="http://schemas.microsoft.com/office/drawing/2014/main" id="{85A65DD7-285A-4ED3-B663-81B861608FD8}"/>
              </a:ext>
            </a:extLst>
          </p:cNvPr>
          <p:cNvSpPr txBox="1"/>
          <p:nvPr/>
        </p:nvSpPr>
        <p:spPr>
          <a:xfrm>
            <a:off x="-491230" y="3688666"/>
            <a:ext cx="6161102" cy="311496"/>
          </a:xfrm>
          <a:prstGeom prst="rect">
            <a:avLst/>
          </a:prstGeom>
          <a:noFill/>
        </p:spPr>
        <p:txBody>
          <a:bodyPr wrap="square">
            <a:spAutoFit/>
          </a:bodyPr>
          <a:lstStyle/>
          <a:p>
            <a:pPr algn="ctr">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Table : Distribution of </a:t>
            </a:r>
            <a:r>
              <a:rPr lang="en-IN" sz="1400" b="1" dirty="0" err="1">
                <a:effectLst/>
                <a:latin typeface="Times New Roman" panose="02020603050405020304" pitchFamily="18" charset="0"/>
                <a:ea typeface="Calibri" panose="020F0502020204030204" pitchFamily="34" charset="0"/>
                <a:cs typeface="Times New Roman" panose="02020603050405020304" pitchFamily="18" charset="0"/>
              </a:rPr>
              <a:t>LaQshya</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certified MOTs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a:extLst>
              <a:ext uri="{FF2B5EF4-FFF2-40B4-BE49-F238E27FC236}">
                <a16:creationId xmlns:a16="http://schemas.microsoft.com/office/drawing/2014/main" id="{FEEC1F66-561F-4757-874C-C210B74A0DD9}"/>
              </a:ext>
            </a:extLst>
          </p:cNvPr>
          <p:cNvGraphicFramePr/>
          <p:nvPr>
            <p:extLst>
              <p:ext uri="{D42A27DB-BD31-4B8C-83A1-F6EECF244321}">
                <p14:modId xmlns:p14="http://schemas.microsoft.com/office/powerpoint/2010/main" val="2009534781"/>
              </p:ext>
            </p:extLst>
          </p:nvPr>
        </p:nvGraphicFramePr>
        <p:xfrm>
          <a:off x="5872578" y="4103019"/>
          <a:ext cx="6112276" cy="263968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9C9F512A-9950-49BB-9F57-837BB12730DF}"/>
              </a:ext>
            </a:extLst>
          </p:cNvPr>
          <p:cNvSpPr txBox="1"/>
          <p:nvPr/>
        </p:nvSpPr>
        <p:spPr>
          <a:xfrm>
            <a:off x="-227858" y="6262863"/>
            <a:ext cx="6273551" cy="553998"/>
          </a:xfrm>
          <a:prstGeom prst="rect">
            <a:avLst/>
          </a:prstGeom>
          <a:noFill/>
        </p:spPr>
        <p:txBody>
          <a:bodyPr wrap="square" rtlCol="0">
            <a:spAutoFit/>
          </a:bodyPr>
          <a:lstStyle/>
          <a:p>
            <a:pPr algn="ctr"/>
            <a:r>
              <a:rPr lang="en-US" sz="1500" b="1" i="1" dirty="0">
                <a:highlight>
                  <a:srgbClr val="00FF00"/>
                </a:highlight>
                <a:latin typeface="Times New Roman" panose="02020603050405020304" pitchFamily="18" charset="0"/>
                <a:cs typeface="Times New Roman" panose="02020603050405020304" pitchFamily="18" charset="0"/>
              </a:rPr>
              <a:t>Source: National Health Systems Resource Centre (NHSRC), Ministry of Health and Family Welfare, New Delhi</a:t>
            </a:r>
          </a:p>
        </p:txBody>
      </p:sp>
    </p:spTree>
    <p:extLst>
      <p:ext uri="{BB962C8B-B14F-4D97-AF65-F5344CB8AC3E}">
        <p14:creationId xmlns:p14="http://schemas.microsoft.com/office/powerpoint/2010/main" val="52162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0CB13-7FE1-408D-A045-63B188BA4409}"/>
              </a:ext>
            </a:extLst>
          </p:cNvPr>
          <p:cNvPicPr>
            <a:picLocks noChangeAspect="1"/>
          </p:cNvPicPr>
          <p:nvPr/>
        </p:nvPicPr>
        <p:blipFill rotWithShape="1">
          <a:blip r:embed="rId2">
            <a:extLst>
              <a:ext uri="{28A0092B-C50C-407E-A947-70E740481C1C}">
                <a14:useLocalDpi xmlns:a14="http://schemas.microsoft.com/office/drawing/2010/main" val="0"/>
              </a:ext>
            </a:extLst>
          </a:blip>
          <a:srcRect l="4517" t="17714" r="6651" b="21070"/>
          <a:stretch/>
        </p:blipFill>
        <p:spPr>
          <a:xfrm>
            <a:off x="0" y="461665"/>
            <a:ext cx="5550062" cy="5952895"/>
          </a:xfrm>
          <a:prstGeom prst="rect">
            <a:avLst/>
          </a:prstGeom>
        </p:spPr>
      </p:pic>
      <p:sp>
        <p:nvSpPr>
          <p:cNvPr id="4" name="TextBox 3">
            <a:extLst>
              <a:ext uri="{FF2B5EF4-FFF2-40B4-BE49-F238E27FC236}">
                <a16:creationId xmlns:a16="http://schemas.microsoft.com/office/drawing/2014/main" id="{22183EF5-7736-4499-AB41-B249BB7CA453}"/>
              </a:ext>
            </a:extLst>
          </p:cNvPr>
          <p:cNvSpPr txBox="1"/>
          <p:nvPr/>
        </p:nvSpPr>
        <p:spPr>
          <a:xfrm>
            <a:off x="-218981" y="6396335"/>
            <a:ext cx="5769043" cy="553998"/>
          </a:xfrm>
          <a:prstGeom prst="rect">
            <a:avLst/>
          </a:prstGeom>
          <a:noFill/>
        </p:spPr>
        <p:txBody>
          <a:bodyPr wrap="square" rtlCol="0">
            <a:spAutoFit/>
          </a:bodyPr>
          <a:lstStyle/>
          <a:p>
            <a:pPr algn="ctr"/>
            <a:r>
              <a:rPr lang="en-US" sz="1500" b="1" i="1" dirty="0">
                <a:highlight>
                  <a:srgbClr val="00FF00"/>
                </a:highlight>
                <a:latin typeface="Times New Roman" panose="02020603050405020304" pitchFamily="18" charset="0"/>
                <a:cs typeface="Times New Roman" panose="02020603050405020304" pitchFamily="18" charset="0"/>
              </a:rPr>
              <a:t>Source: SUMAN Operational Guidelines, Ministry of Health and Family Welfare, New Delhi</a:t>
            </a:r>
          </a:p>
        </p:txBody>
      </p:sp>
      <p:sp>
        <p:nvSpPr>
          <p:cNvPr id="5" name="TextBox 4">
            <a:extLst>
              <a:ext uri="{FF2B5EF4-FFF2-40B4-BE49-F238E27FC236}">
                <a16:creationId xmlns:a16="http://schemas.microsoft.com/office/drawing/2014/main" id="{26E630A6-D98A-47BE-8F83-D02B41252836}"/>
              </a:ext>
            </a:extLst>
          </p:cNvPr>
          <p:cNvSpPr txBox="1"/>
          <p:nvPr/>
        </p:nvSpPr>
        <p:spPr>
          <a:xfrm>
            <a:off x="5823751" y="195309"/>
            <a:ext cx="6276513" cy="4154984"/>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Conclusion</a:t>
            </a:r>
          </a:p>
          <a:p>
            <a:pPr algn="ctr"/>
            <a:endParaRPr lang="en-IN" sz="2400" b="1" dirty="0">
              <a:latin typeface="Times New Roman" panose="02020603050405020304" pitchFamily="18" charset="0"/>
              <a:cs typeface="Times New Roman" panose="02020603050405020304" pitchFamily="18" charset="0"/>
            </a:endParaRPr>
          </a:p>
          <a:p>
            <a:pPr algn="just"/>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Maternal mortality in India's EAG states substantially exceeds the national average and falls well short of the SDGs' aim</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Therefore, improvement is necessary in all aspects of maternal health,</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pregnancy, child birth and post- partum care. Though there are major interventions that were launched in the last decade and there has also been an exceptional improvement in the indicators, but still requires intensified national efforts to recognise the significance of women's lives. </a:t>
            </a:r>
          </a:p>
          <a:p>
            <a:pPr algn="just"/>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SUMAN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being the recent intervention and since all the maternal health interventions have come under one roof, the performance of the volunteers and the grievance redressals must be attended to provide a respectful maternity care.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BCB5184-22EE-4690-ADC8-6E4D0DAC8C0C}"/>
              </a:ext>
            </a:extLst>
          </p:cNvPr>
          <p:cNvSpPr txBox="1"/>
          <p:nvPr/>
        </p:nvSpPr>
        <p:spPr>
          <a:xfrm>
            <a:off x="0" y="0"/>
            <a:ext cx="5550062"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SUMAN- 2019</a:t>
            </a:r>
          </a:p>
        </p:txBody>
      </p:sp>
    </p:spTree>
    <p:extLst>
      <p:ext uri="{BB962C8B-B14F-4D97-AF65-F5344CB8AC3E}">
        <p14:creationId xmlns:p14="http://schemas.microsoft.com/office/powerpoint/2010/main" val="88686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8C382D-B9BF-45D3-A92B-38FE496AE76E}"/>
              </a:ext>
            </a:extLst>
          </p:cNvPr>
          <p:cNvPicPr>
            <a:picLocks noChangeAspect="1"/>
          </p:cNvPicPr>
          <p:nvPr/>
        </p:nvPicPr>
        <p:blipFill>
          <a:blip r:embed="rId2"/>
          <a:stretch>
            <a:fillRect/>
          </a:stretch>
        </p:blipFill>
        <p:spPr>
          <a:xfrm>
            <a:off x="2040686" y="816561"/>
            <a:ext cx="7737768" cy="1581150"/>
          </a:xfrm>
          <a:prstGeom prst="rect">
            <a:avLst/>
          </a:prstGeom>
        </p:spPr>
      </p:pic>
      <p:sp>
        <p:nvSpPr>
          <p:cNvPr id="3" name="Title 1">
            <a:extLst>
              <a:ext uri="{FF2B5EF4-FFF2-40B4-BE49-F238E27FC236}">
                <a16:creationId xmlns:a16="http://schemas.microsoft.com/office/drawing/2014/main" id="{E7215BC4-18E4-4C82-977D-721F0F4918F0}"/>
              </a:ext>
            </a:extLst>
          </p:cNvPr>
          <p:cNvSpPr txBox="1">
            <a:spLocks/>
          </p:cNvSpPr>
          <p:nvPr/>
        </p:nvSpPr>
        <p:spPr>
          <a:xfrm>
            <a:off x="651770" y="72163"/>
            <a:ext cx="10515600" cy="371722"/>
          </a:xfrm>
          <a:prstGeom prst="rect">
            <a:avLst/>
          </a:prstGeom>
        </p:spPr>
        <p:txBody>
          <a:bodyPr>
            <a:noAutofit/>
          </a:bodyPr>
          <a:lstStyle>
            <a:lvl1pPr algn="l" defTabSz="91434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Program Outcomes</a:t>
            </a:r>
            <a:endParaRPr lang="en-I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7BB6E1-60D6-4903-B290-B112BDB797CF}"/>
              </a:ext>
            </a:extLst>
          </p:cNvPr>
          <p:cNvSpPr txBox="1"/>
          <p:nvPr/>
        </p:nvSpPr>
        <p:spPr>
          <a:xfrm>
            <a:off x="227860" y="2505670"/>
            <a:ext cx="11836892" cy="923330"/>
          </a:xfrm>
          <a:prstGeom prst="rect">
            <a:avLst/>
          </a:prstGeom>
          <a:noFill/>
        </p:spPr>
        <p:txBody>
          <a:bodyPr wrap="square" rtlCol="0">
            <a:spAutoFit/>
          </a:bodyPr>
          <a:lstStyle/>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My dissertation topic is based on the public health and the utilization of resources is an important concept in delivering a better healthcare service. So, the concept of human resources has been included where the healthcare workers who has been providing from better to now respectful maternity care in various interventions. [Score- Moderate (Medium)]</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A30445E-032F-404F-8BCF-539385F111D3}"/>
              </a:ext>
            </a:extLst>
          </p:cNvPr>
          <p:cNvSpPr txBox="1"/>
          <p:nvPr/>
        </p:nvSpPr>
        <p:spPr>
          <a:xfrm>
            <a:off x="227860" y="3429000"/>
            <a:ext cx="11836892"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2. The study of my dissertation is a secondary review study and the data has been accessed from public domain. The data </a:t>
            </a:r>
          </a:p>
          <a:p>
            <a:pPr algn="just"/>
            <a:r>
              <a:rPr lang="en-US" dirty="0">
                <a:latin typeface="Times New Roman" panose="02020603050405020304" pitchFamily="18" charset="0"/>
                <a:cs typeface="Times New Roman" panose="02020603050405020304" pitchFamily="18" charset="0"/>
              </a:rPr>
              <a:t>    from the national maternal health interventions accessed can be used for further advanced study based on the maternal </a:t>
            </a:r>
          </a:p>
          <a:p>
            <a:pPr algn="just"/>
            <a:r>
              <a:rPr lang="en-US" dirty="0">
                <a:latin typeface="Times New Roman" panose="02020603050405020304" pitchFamily="18" charset="0"/>
                <a:cs typeface="Times New Roman" panose="02020603050405020304" pitchFamily="18" charset="0"/>
              </a:rPr>
              <a:t>    health indicators performance in the rest of the states. [Score- Moderate (Medium)]                                        </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044AD3-6F56-4DA0-8E6E-92F6D25817C4}"/>
              </a:ext>
            </a:extLst>
          </p:cNvPr>
          <p:cNvSpPr txBox="1"/>
          <p:nvPr/>
        </p:nvSpPr>
        <p:spPr>
          <a:xfrm>
            <a:off x="227860" y="4459496"/>
            <a:ext cx="11899037"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3. The results of my study will help the healthcare organizations to check for improvements in the respective indicators for the </a:t>
            </a:r>
          </a:p>
          <a:p>
            <a:pPr algn="just"/>
            <a:r>
              <a:rPr lang="en-US" dirty="0">
                <a:latin typeface="Times New Roman" panose="02020603050405020304" pitchFamily="18" charset="0"/>
                <a:cs typeface="Times New Roman" panose="02020603050405020304" pitchFamily="18" charset="0"/>
              </a:rPr>
              <a:t>    EAG states and other states in the future to minimize the MMR as per the SDG goal.  [Score- Moderate (Medium)]                                        </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B2E780C-55E8-420A-8035-148CFB231E12}"/>
              </a:ext>
            </a:extLst>
          </p:cNvPr>
          <p:cNvSpPr txBox="1"/>
          <p:nvPr/>
        </p:nvSpPr>
        <p:spPr>
          <a:xfrm>
            <a:off x="227860" y="5275660"/>
            <a:ext cx="11899037"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4. Though there was no practical exposures taken in conducting the study, but the overall learning from the public health</a:t>
            </a:r>
          </a:p>
          <a:p>
            <a:pPr algn="just"/>
            <a:r>
              <a:rPr lang="en-US" dirty="0">
                <a:latin typeface="Times New Roman" panose="02020603050405020304" pitchFamily="18" charset="0"/>
                <a:cs typeface="Times New Roman" panose="02020603050405020304" pitchFamily="18" charset="0"/>
              </a:rPr>
              <a:t>     institute has helped me in giving a direction to see the ground situation of the maternal health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by visits to</a:t>
            </a:r>
          </a:p>
          <a:p>
            <a:pPr algn="just"/>
            <a:r>
              <a:rPr lang="en-US" dirty="0">
                <a:latin typeface="Times New Roman" panose="02020603050405020304" pitchFamily="18" charset="0"/>
                <a:cs typeface="Times New Roman" panose="02020603050405020304" pitchFamily="18" charset="0"/>
              </a:rPr>
              <a:t>     healthcare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[Score- Moderate (Medium)]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14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3398-FE5B-4C39-A7C8-7D2484D7029B}"/>
              </a:ext>
            </a:extLst>
          </p:cNvPr>
          <p:cNvSpPr>
            <a:spLocks noGrp="1"/>
          </p:cNvSpPr>
          <p:nvPr>
            <p:ph type="title"/>
          </p:nvPr>
        </p:nvSpPr>
        <p:spPr>
          <a:xfrm>
            <a:off x="838200" y="-87634"/>
            <a:ext cx="10515600" cy="868870"/>
          </a:xfrm>
        </p:spPr>
        <p:txBody>
          <a:bodyPr>
            <a:normAutofit/>
          </a:bodyPr>
          <a:lstStyle/>
          <a:p>
            <a:pPr algn="ctr"/>
            <a:r>
              <a:rPr lang="en-US" sz="3200" b="1" dirty="0">
                <a:latin typeface="Times New Roman" panose="02020603050405020304" pitchFamily="18" charset="0"/>
                <a:cs typeface="Times New Roman" panose="02020603050405020304" pitchFamily="18" charset="0"/>
              </a:rPr>
              <a:t>BIBLIOGRAPHY</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282BDB-66A4-485D-B622-58C8BEB539DD}"/>
              </a:ext>
            </a:extLst>
          </p:cNvPr>
          <p:cNvSpPr>
            <a:spLocks noGrp="1"/>
          </p:cNvSpPr>
          <p:nvPr>
            <p:ph idx="1"/>
          </p:nvPr>
        </p:nvSpPr>
        <p:spPr>
          <a:xfrm>
            <a:off x="207516" y="639192"/>
            <a:ext cx="11776968" cy="6036816"/>
          </a:xfrm>
        </p:spPr>
        <p:txBody>
          <a:bodyPr>
            <a:noAutofit/>
          </a:bodyPr>
          <a:lstStyle/>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Das K, G. N. (2018). Factors Affecting Maternal Care Utilization in Empowered Action Group (EAG) States of India.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J. Indian Anthrop. Soc., 53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161-178.</a:t>
            </a:r>
          </a:p>
          <a:p>
            <a:pPr marL="342900" indent="-342900">
              <a:buFont typeface="+mj-lt"/>
              <a:buAutoNum type="arabicPeriod"/>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Dehury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 K, S. J. (2016, September). Maternal Health Situation in Bihar and Madhya Pradesh: A Comparative Analysis of State Fact Sheets of National Family Health Survey (NFHS)-3 and 4.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Journal of Clinical and Diagnostic Research, 10</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(9), 1-4.</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HIMS Analytical Reports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(2020). Retrieved from Health Management Information System, A Digital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Inititiative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under National Health Mission, Ministry of Health and Family Welfare, New Delhi: https://nrhm-mis.nic.in/SitePages/Home.aspx</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Joe William, S. S. (2016). Reducing Maternal Mortality in India: An.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Maternal and Child Health in India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33-50.</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(2017-2020).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LAQSHYA Certified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Centres</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National Health Systems Resource Centre, New Delhi.</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Maternal Health Division, M. o. (2017-2020). PMSMA Annual Statistics Report. New Delhi.</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Ministry of Health and Family Welfare, N. D. (n.d.). Maternal Health Review. In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Maternal Health Review</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(pp. 11-12).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NHM Components.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(2019). Retrieved from National Health Mission: http://nhm.gov.in/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(2021).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Quality Darpan.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Quality Improvement. New Delhi: National Health Systems Resource Centre.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Roy S, S. J. (2020, August). Maternal health situation in Empowered Action Group States of India: A Comparative Analysis of state reports from NFHS3 and NFHS 4.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Anthropological Review, 83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 293-306. doi:10.2478/anre-2020-0022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Singh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Jitenkumar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 H. (2015, September). Factor Influencing the Skilled Birth Attendant Utilization of Non-Institutional Delivery in Empowered Action Group States, India.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American International Journal of Research in Humanities, Arts and Social Sciences, 15</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(727), 54-62.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Som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Sundar K, M. R. (2016, June). Reproductive and Child Health status in EAG States, India (A District Level Analysis).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National Geographical Journal of India, 62</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 131-144.</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Kar M, M. S. (2017, May). Relationship between Various Components of Maternal Health.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National Journal of Community Medicine, 8</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 277-282.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73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32C-FEC1-4B81-A6DC-F589C10C80F2}"/>
              </a:ext>
            </a:extLst>
          </p:cNvPr>
          <p:cNvSpPr>
            <a:spLocks noGrp="1"/>
          </p:cNvSpPr>
          <p:nvPr>
            <p:ph type="title"/>
          </p:nvPr>
        </p:nvSpPr>
        <p:spPr>
          <a:xfrm>
            <a:off x="838200" y="190869"/>
            <a:ext cx="10515600" cy="714653"/>
          </a:xfrm>
        </p:spPr>
        <p:txBody>
          <a:bodyPr/>
          <a:lstStyle/>
          <a:p>
            <a:pPr algn="ctr"/>
            <a:r>
              <a:rPr lang="en-US" b="1" dirty="0">
                <a:latin typeface="Times New Roman" panose="02020603050405020304" pitchFamily="18" charset="0"/>
                <a:cs typeface="Times New Roman" panose="02020603050405020304" pitchFamily="18" charset="0"/>
              </a:rPr>
              <a:t>Background and Rationale</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ED5C4B-45C2-480D-8152-087D482343B8}"/>
              </a:ext>
            </a:extLst>
          </p:cNvPr>
          <p:cNvSpPr>
            <a:spLocks noGrp="1"/>
          </p:cNvSpPr>
          <p:nvPr>
            <p:ph idx="1"/>
          </p:nvPr>
        </p:nvSpPr>
        <p:spPr>
          <a:xfrm>
            <a:off x="133165" y="1171852"/>
            <a:ext cx="11931588" cy="5495279"/>
          </a:xfrm>
        </p:spPr>
        <p:txBody>
          <a:bodyPr>
            <a:normAutofit/>
          </a:bodyPr>
          <a:lstStyle/>
          <a:p>
            <a:pPr marL="0" indent="0" algn="ctr">
              <a:buNone/>
            </a:pPr>
            <a:r>
              <a:rPr lang="en-US" sz="2000" b="1" dirty="0">
                <a:latin typeface="Times New Roman" panose="02020603050405020304" pitchFamily="18" charset="0"/>
                <a:ea typeface="Calibri" panose="020F0502020204030204" pitchFamily="34" charset="0"/>
              </a:rPr>
              <a:t>Background</a:t>
            </a:r>
          </a:p>
          <a:p>
            <a:pPr algn="just"/>
            <a:r>
              <a:rPr lang="en-US" sz="1800" dirty="0">
                <a:latin typeface="Times New Roman" panose="02020603050405020304" pitchFamily="18" charset="0"/>
                <a:ea typeface="Calibri" panose="020F0502020204030204" pitchFamily="34" charset="0"/>
              </a:rPr>
              <a:t>Despite advances in current medication, pregnancy and labor remain as the causes of mortality worldwide for women of reproductive age. As indicated by the Sustainable Development Goals (SDGs), the worldwide objective is to diminish the maternal mortality ratio (MMR) to under 70 for every 100000 live births by 2030 and to give all universal access to reproductive medical care. </a:t>
            </a:r>
          </a:p>
          <a:p>
            <a:pPr algn="just"/>
            <a:r>
              <a:rPr lang="en-US" sz="1800" dirty="0">
                <a:latin typeface="Times New Roman" panose="02020603050405020304" pitchFamily="18" charset="0"/>
                <a:ea typeface="Calibri" panose="020F0502020204030204" pitchFamily="34" charset="0"/>
              </a:rPr>
              <a:t>India is liable for the second-most elevated number of maternal deaths around the world. India's MMR has been consistently declining since the 1990s. As per the Sample Registration System, the MMR dropped from more than 400 for each 100000 in the mid-1990s, to 230 in 2008 and to 113 for every 100000 between 2016 and 2018. In comparison, the global MMR in 2017 was estimated at 211. However, this downward trend masks staggering within-country variations in maternal mortality. For instance, in the southern state of Kerala, in India, the MMR was accounted for to be pretty much as low as 42 for each 100000 live births in 2017 though in the northern territory of Bihar it was 165 for every 100 000 live births. This inequality in the burden of maternal deaths between northern and southern states is reflected by other socioeconomic indicators such as poverty and education which could influence access to care during pregnancy and postpartum.</a:t>
            </a:r>
          </a:p>
          <a:p>
            <a:pPr marL="0" indent="0" algn="ctr">
              <a:buNone/>
            </a:pPr>
            <a:r>
              <a:rPr lang="en-US" sz="2000" b="1" dirty="0">
                <a:latin typeface="Times New Roman" panose="02020603050405020304" pitchFamily="18" charset="0"/>
                <a:ea typeface="Calibri" panose="020F0502020204030204" pitchFamily="34" charset="0"/>
              </a:rPr>
              <a:t>Rationale</a:t>
            </a:r>
          </a:p>
          <a:p>
            <a:pPr algn="just"/>
            <a:r>
              <a:rPr lang="en-US" sz="1800" dirty="0">
                <a:latin typeface="Times New Roman" panose="02020603050405020304" pitchFamily="18" charset="0"/>
                <a:ea typeface="Calibri" panose="020F0502020204030204" pitchFamily="34" charset="0"/>
              </a:rPr>
              <a:t>Therefore, there was need to review the maternal mortality ratio in the empowered action group (EAG) states with respect to maternal health interventions under National Health Mission (NHM) in the last 10 years. </a:t>
            </a:r>
          </a:p>
          <a:p>
            <a:pPr algn="just"/>
            <a:r>
              <a:rPr lang="en-US" sz="1800" dirty="0">
                <a:latin typeface="Times New Roman" panose="02020603050405020304" pitchFamily="18" charset="0"/>
                <a:ea typeface="Calibri" panose="020F0502020204030204" pitchFamily="34" charset="0"/>
              </a:rPr>
              <a:t>The objective of this study is to address some of these </a:t>
            </a:r>
            <a:r>
              <a:rPr lang="en-US" sz="1800" dirty="0" err="1">
                <a:latin typeface="Times New Roman" panose="02020603050405020304" pitchFamily="18" charset="0"/>
                <a:ea typeface="Calibri" panose="020F0502020204030204" pitchFamily="34" charset="0"/>
              </a:rPr>
              <a:t>programmes</a:t>
            </a:r>
            <a:r>
              <a:rPr lang="en-US" sz="1800" dirty="0">
                <a:latin typeface="Times New Roman" panose="02020603050405020304" pitchFamily="18" charset="0"/>
                <a:ea typeface="Calibri" panose="020F0502020204030204" pitchFamily="34" charset="0"/>
              </a:rPr>
              <a:t> and interventions particularly in the EAG states in the last ten years to identify the key improvements in providing quality maternity services.</a:t>
            </a:r>
          </a:p>
          <a:p>
            <a:pPr algn="just"/>
            <a:endParaRPr lang="en-IN" sz="1800" dirty="0"/>
          </a:p>
        </p:txBody>
      </p:sp>
    </p:spTree>
    <p:extLst>
      <p:ext uri="{BB962C8B-B14F-4D97-AF65-F5344CB8AC3E}">
        <p14:creationId xmlns:p14="http://schemas.microsoft.com/office/powerpoint/2010/main" val="80850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7439-3B94-4306-A63D-8F2A98984806}"/>
              </a:ext>
            </a:extLst>
          </p:cNvPr>
          <p:cNvSpPr>
            <a:spLocks noGrp="1"/>
          </p:cNvSpPr>
          <p:nvPr>
            <p:ph type="title"/>
          </p:nvPr>
        </p:nvSpPr>
        <p:spPr>
          <a:xfrm>
            <a:off x="838200" y="1"/>
            <a:ext cx="10515600" cy="905522"/>
          </a:xfrm>
        </p:spPr>
        <p:txBody>
          <a:bodyPr/>
          <a:lstStyle/>
          <a:p>
            <a:pPr algn="ctr"/>
            <a:r>
              <a:rPr lang="en-US" b="1" dirty="0">
                <a:latin typeface="Times New Roman" panose="02020603050405020304" pitchFamily="18" charset="0"/>
                <a:cs typeface="Times New Roman" panose="02020603050405020304" pitchFamily="18" charset="0"/>
              </a:rPr>
              <a:t>Objective and Specific Objective</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C52F50-E1DE-4BF4-81BE-B7F767268A2F}"/>
              </a:ext>
            </a:extLst>
          </p:cNvPr>
          <p:cNvSpPr>
            <a:spLocks noGrp="1"/>
          </p:cNvSpPr>
          <p:nvPr>
            <p:ph sz="half" idx="1"/>
          </p:nvPr>
        </p:nvSpPr>
        <p:spPr>
          <a:xfrm>
            <a:off x="133165" y="905523"/>
            <a:ext cx="6417667" cy="5952476"/>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Objective</a:t>
            </a:r>
          </a:p>
          <a:p>
            <a:pPr marL="0" indent="0" algn="just">
              <a:lnSpc>
                <a:spcPct val="107000"/>
              </a:lnSpc>
              <a:spcAft>
                <a:spcPts val="800"/>
              </a:spcAft>
              <a:buNone/>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To analyse the evolution in the improvement of maternal health services in the empowered action group states (EAG) with respect to selected interventions under NHM over the last decade.</a:t>
            </a:r>
          </a:p>
          <a:p>
            <a:pPr marL="0" indent="0" algn="just">
              <a:lnSpc>
                <a:spcPct val="107000"/>
              </a:lnSpc>
              <a:spcAft>
                <a:spcPts val="800"/>
              </a:spcAft>
              <a:buNone/>
            </a:pPr>
            <a:r>
              <a:rPr lang="en-IN" sz="2000" b="1" dirty="0">
                <a:latin typeface="Times New Roman" panose="02020603050405020304" pitchFamily="18" charset="0"/>
                <a:ea typeface="Times New Roman" panose="02020603050405020304" pitchFamily="18" charset="0"/>
                <a:cs typeface="Times New Roman" panose="02020603050405020304" pitchFamily="18" charset="0"/>
              </a:rPr>
              <a:t>Specific Objective</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romanLcPeriod"/>
            </a:pPr>
            <a:r>
              <a:rPr lang="en-US" sz="1750" dirty="0">
                <a:latin typeface="Times New Roman" panose="02020603050405020304" pitchFamily="18" charset="0"/>
                <a:ea typeface="Times New Roman" panose="02020603050405020304" pitchFamily="18" charset="0"/>
                <a:cs typeface="Times New Roman" panose="02020603050405020304" pitchFamily="18" charset="0"/>
              </a:rPr>
              <a:t>To conduct a detailed study on the maternal health status in the EAG states (</a:t>
            </a:r>
            <a:r>
              <a:rPr lang="en-US" sz="1750" b="1" dirty="0">
                <a:latin typeface="Times New Roman" panose="02020603050405020304" pitchFamily="18" charset="0"/>
                <a:ea typeface="Times New Roman" panose="02020603050405020304" pitchFamily="18" charset="0"/>
                <a:cs typeface="Times New Roman" panose="02020603050405020304" pitchFamily="18" charset="0"/>
              </a:rPr>
              <a:t>MMR</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a:t>
            </a:r>
          </a:p>
          <a:p>
            <a:pPr marL="342880" indent="-342880" algn="just">
              <a:lnSpc>
                <a:spcPct val="115000"/>
              </a:lnSpc>
              <a:buFont typeface="+mj-lt"/>
              <a:buAutoNum type="romanLcPeriod"/>
            </a:pPr>
            <a:r>
              <a:rPr lang="en-US" sz="1750" dirty="0">
                <a:latin typeface="Times New Roman" panose="02020603050405020304" pitchFamily="18" charset="0"/>
                <a:ea typeface="Times New Roman" panose="02020603050405020304" pitchFamily="18" charset="0"/>
                <a:cs typeface="Times New Roman" panose="02020603050405020304" pitchFamily="18" charset="0"/>
              </a:rPr>
              <a:t>Analyze the trends in the indicators against the maternal health programs.</a:t>
            </a:r>
            <a:endParaRPr lang="en-IN" sz="1750" dirty="0">
              <a:latin typeface="Times New Roman" panose="02020603050405020304" pitchFamily="18"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romanLcPeriod"/>
            </a:pPr>
            <a:r>
              <a:rPr lang="en-US" sz="1750" dirty="0">
                <a:latin typeface="Times New Roman" panose="02020603050405020304" pitchFamily="18" charset="0"/>
                <a:ea typeface="Times New Roman" panose="02020603050405020304" pitchFamily="18" charset="0"/>
                <a:cs typeface="Times New Roman" panose="02020603050405020304" pitchFamily="18" charset="0"/>
              </a:rPr>
              <a:t>To review the NHM flagship programs and initiatives such as Janani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Shishu</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Suraksha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Karyakram</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(JSSK), Reproductive, Maternal, Newborn, Child, Adolescent Health Plus Nutrition (RMNCAH+N),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Dakshata</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Pradhan Mantri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Surakshit</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Matritva</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Abhiyan (PMSMA),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Labour</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Room Quality Improvement Initiative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LaQshya</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Surakshit</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Matritva</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ea typeface="Times New Roman" panose="02020603050405020304" pitchFamily="18" charset="0"/>
                <a:cs typeface="Times New Roman" panose="02020603050405020304" pitchFamily="18" charset="0"/>
              </a:rPr>
              <a:t>Aashwasan</a:t>
            </a:r>
            <a:r>
              <a:rPr lang="en-US" sz="1750" dirty="0">
                <a:latin typeface="Times New Roman" panose="02020603050405020304" pitchFamily="18" charset="0"/>
                <a:ea typeface="Times New Roman" panose="02020603050405020304" pitchFamily="18" charset="0"/>
                <a:cs typeface="Times New Roman" panose="02020603050405020304" pitchFamily="18" charset="0"/>
              </a:rPr>
              <a:t> (SUMAN).</a:t>
            </a:r>
            <a:endParaRPr lang="en-IN" sz="175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4D1D11-EBF1-4A97-84DB-9E23A68F43AE}"/>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0832" y="727969"/>
            <a:ext cx="5508003" cy="6063447"/>
          </a:xfrm>
          <a:prstGeom prst="rect">
            <a:avLst/>
          </a:prstGeom>
        </p:spPr>
      </p:pic>
    </p:spTree>
    <p:extLst>
      <p:ext uri="{BB962C8B-B14F-4D97-AF65-F5344CB8AC3E}">
        <p14:creationId xmlns:p14="http://schemas.microsoft.com/office/powerpoint/2010/main" val="293185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DC-AA57-4694-A0DB-971025974B9D}"/>
              </a:ext>
            </a:extLst>
          </p:cNvPr>
          <p:cNvSpPr>
            <a:spLocks noGrp="1"/>
          </p:cNvSpPr>
          <p:nvPr>
            <p:ph type="title"/>
          </p:nvPr>
        </p:nvSpPr>
        <p:spPr>
          <a:xfrm>
            <a:off x="619958" y="-69881"/>
            <a:ext cx="10515600" cy="1325563"/>
          </a:xfrm>
        </p:spPr>
        <p:txBody>
          <a:bodyPr>
            <a:normAutofit/>
          </a:bodyPr>
          <a:lstStyle/>
          <a:p>
            <a:pPr algn="ctr"/>
            <a:r>
              <a:rPr lang="en-US" sz="3999" b="1" dirty="0">
                <a:latin typeface="Times New Roman" panose="02020603050405020304" pitchFamily="18" charset="0"/>
                <a:cs typeface="Times New Roman" panose="02020603050405020304" pitchFamily="18" charset="0"/>
              </a:rPr>
              <a:t>Methodology</a:t>
            </a:r>
            <a:endParaRPr lang="en-IN" sz="3999"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303DD6-61F7-4C19-BAF8-61A8377C2B70}"/>
              </a:ext>
            </a:extLst>
          </p:cNvPr>
          <p:cNvSpPr>
            <a:spLocks noGrp="1"/>
          </p:cNvSpPr>
          <p:nvPr>
            <p:ph sz="half" idx="1"/>
          </p:nvPr>
        </p:nvSpPr>
        <p:spPr>
          <a:xfrm>
            <a:off x="168676" y="1452763"/>
            <a:ext cx="6223245" cy="5405237"/>
          </a:xfrm>
        </p:spPr>
        <p:txBody>
          <a:bodyPr>
            <a:noAutofit/>
          </a:bodyPr>
          <a:lstStyle/>
          <a:p>
            <a:pPr marL="0" indent="0" algn="just">
              <a:lnSpc>
                <a:spcPct val="107000"/>
              </a:lnSpc>
              <a:spcAft>
                <a:spcPts val="800"/>
              </a:spcAft>
              <a:buNone/>
            </a:pPr>
            <a:r>
              <a:rPr lang="en-IN" sz="1600" b="1" dirty="0">
                <a:latin typeface="Times New Roman" panose="02020603050405020304" pitchFamily="18" charset="0"/>
                <a:ea typeface="Calibri" panose="020F0502020204030204" pitchFamily="34" charset="0"/>
                <a:cs typeface="Times New Roman" panose="02020603050405020304" pitchFamily="18" charset="0"/>
              </a:rPr>
              <a:t>Key Research Questions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How was the trend in the maternal mortality rate in the last decade?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Does Government interventions and national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programmes</a:t>
            </a:r>
            <a:r>
              <a:rPr lang="en-US" sz="1600" dirty="0">
                <a:latin typeface="Times New Roman" panose="02020603050405020304" pitchFamily="18" charset="0"/>
                <a:ea typeface="Calibri" panose="020F0502020204030204" pitchFamily="34" charset="0"/>
                <a:cs typeface="Times New Roman" panose="02020603050405020304" pitchFamily="18" charset="0"/>
              </a:rPr>
              <a:t> play a major role in the declining rate of maternal mortality?</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IN" sz="1600" b="1" dirty="0">
                <a:latin typeface="Times New Roman" panose="02020603050405020304" pitchFamily="18" charset="0"/>
                <a:ea typeface="Calibri" panose="020F0502020204030204" pitchFamily="34" charset="0"/>
                <a:cs typeface="Times New Roman" panose="02020603050405020304" pitchFamily="18" charset="0"/>
              </a:rPr>
              <a:t>Research Design- Secondary study</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IN" sz="1600" dirty="0">
                <a:latin typeface="Times New Roman" panose="02020603050405020304" pitchFamily="18" charset="0"/>
                <a:ea typeface="Times New Roman" panose="02020603050405020304" pitchFamily="18" charset="0"/>
              </a:rPr>
              <a:t>The present research is based on secondary data available from various government agencies. </a:t>
            </a:r>
          </a:p>
          <a:p>
            <a:pPr algn="just"/>
            <a:r>
              <a:rPr lang="en-IN" sz="1600" dirty="0">
                <a:latin typeface="Times New Roman" panose="02020603050405020304" pitchFamily="18" charset="0"/>
                <a:ea typeface="Times New Roman" panose="02020603050405020304" pitchFamily="18" charset="0"/>
              </a:rPr>
              <a:t>Among the important sources of data are from the reports </a:t>
            </a:r>
            <a:r>
              <a:rPr lang="en-IN" sz="1600" b="1" dirty="0">
                <a:latin typeface="Times New Roman" panose="02020603050405020304" pitchFamily="18" charset="0"/>
                <a:ea typeface="Times New Roman" panose="02020603050405020304" pitchFamily="18" charset="0"/>
              </a:rPr>
              <a:t>National Family Health Survey (</a:t>
            </a:r>
            <a:r>
              <a:rPr lang="en-IN" sz="1600" b="1" i="1" dirty="0">
                <a:latin typeface="Times New Roman" panose="02020603050405020304" pitchFamily="18" charset="0"/>
                <a:ea typeface="Times New Roman" panose="02020603050405020304" pitchFamily="18" charset="0"/>
              </a:rPr>
              <a:t>NFHS</a:t>
            </a:r>
            <a:r>
              <a:rPr lang="en-IN" sz="1600" b="1" dirty="0">
                <a:latin typeface="Times New Roman" panose="02020603050405020304" pitchFamily="18" charset="0"/>
                <a:ea typeface="Times New Roman" panose="02020603050405020304" pitchFamily="18" charset="0"/>
              </a:rPr>
              <a:t>) 3 and 4</a:t>
            </a:r>
            <a:r>
              <a:rPr lang="en-IN" sz="1600" dirty="0">
                <a:latin typeface="Times New Roman" panose="02020603050405020304" pitchFamily="18" charset="0"/>
                <a:ea typeface="Times New Roman" panose="02020603050405020304" pitchFamily="18" charset="0"/>
              </a:rPr>
              <a:t>, public domain, </a:t>
            </a:r>
            <a:r>
              <a:rPr lang="en-IN" sz="1600" b="1" dirty="0">
                <a:latin typeface="Times New Roman" panose="02020603050405020304" pitchFamily="18" charset="0"/>
                <a:ea typeface="Times New Roman" panose="02020603050405020304" pitchFamily="18" charset="0"/>
              </a:rPr>
              <a:t>Health Management and Information System</a:t>
            </a:r>
            <a:r>
              <a:rPr lang="en-IN" sz="1600" dirty="0">
                <a:latin typeface="Times New Roman" panose="02020603050405020304" pitchFamily="18" charset="0"/>
                <a:ea typeface="Times New Roman" panose="02020603050405020304" pitchFamily="18" charset="0"/>
              </a:rPr>
              <a:t> (</a:t>
            </a:r>
            <a:r>
              <a:rPr lang="en-IN" sz="1600" b="1" i="1" dirty="0">
                <a:latin typeface="Times New Roman" panose="02020603050405020304" pitchFamily="18" charset="0"/>
                <a:ea typeface="Times New Roman" panose="02020603050405020304" pitchFamily="18" charset="0"/>
              </a:rPr>
              <a:t>HMIS</a:t>
            </a:r>
            <a:r>
              <a:rPr lang="en-IN" sz="1600" dirty="0">
                <a:latin typeface="Times New Roman" panose="02020603050405020304" pitchFamily="18" charset="0"/>
                <a:ea typeface="Times New Roman" panose="02020603050405020304" pitchFamily="18" charset="0"/>
              </a:rPr>
              <a:t>), data published by </a:t>
            </a:r>
            <a:r>
              <a:rPr lang="en-IN" sz="1600" b="1" dirty="0">
                <a:latin typeface="Times New Roman" panose="02020603050405020304" pitchFamily="18" charset="0"/>
                <a:ea typeface="Times New Roman" panose="02020603050405020304" pitchFamily="18" charset="0"/>
              </a:rPr>
              <a:t>Ministry of Health and Family Welfare</a:t>
            </a:r>
            <a:r>
              <a:rPr lang="en-IN" sz="1600" dirty="0">
                <a:latin typeface="Times New Roman" panose="02020603050405020304" pitchFamily="18" charset="0"/>
                <a:ea typeface="Times New Roman" panose="02020603050405020304" pitchFamily="18" charset="0"/>
              </a:rPr>
              <a:t> (</a:t>
            </a:r>
            <a:r>
              <a:rPr lang="en-IN" sz="1600" b="1" i="1" dirty="0" err="1">
                <a:latin typeface="Times New Roman" panose="02020603050405020304" pitchFamily="18" charset="0"/>
                <a:ea typeface="Times New Roman" panose="02020603050405020304" pitchFamily="18" charset="0"/>
              </a:rPr>
              <a:t>MoHFW</a:t>
            </a:r>
            <a:r>
              <a:rPr lang="en-IN" sz="1600" dirty="0">
                <a:latin typeface="Times New Roman" panose="02020603050405020304" pitchFamily="18" charset="0"/>
                <a:ea typeface="Times New Roman" panose="02020603050405020304" pitchFamily="18" charset="0"/>
              </a:rPr>
              <a:t>), New Delhi etc. Apart from these, the data were also accessed from </a:t>
            </a:r>
            <a:r>
              <a:rPr lang="en-IN" sz="1600" b="1" dirty="0">
                <a:latin typeface="Times New Roman" panose="02020603050405020304" pitchFamily="18" charset="0"/>
                <a:ea typeface="Times New Roman" panose="02020603050405020304" pitchFamily="18" charset="0"/>
              </a:rPr>
              <a:t>National Health Systems Resource Centre</a:t>
            </a:r>
            <a:r>
              <a:rPr lang="en-IN" sz="1600" dirty="0">
                <a:latin typeface="Times New Roman" panose="02020603050405020304" pitchFamily="18" charset="0"/>
                <a:ea typeface="Times New Roman" panose="02020603050405020304" pitchFamily="18" charset="0"/>
              </a:rPr>
              <a:t> (</a:t>
            </a:r>
            <a:r>
              <a:rPr lang="en-IN" sz="1600" b="1" i="1" dirty="0">
                <a:latin typeface="Times New Roman" panose="02020603050405020304" pitchFamily="18" charset="0"/>
                <a:ea typeface="Times New Roman" panose="02020603050405020304" pitchFamily="18" charset="0"/>
              </a:rPr>
              <a:t>NHSRC</a:t>
            </a:r>
            <a:r>
              <a:rPr lang="en-IN" sz="1600" dirty="0">
                <a:latin typeface="Times New Roman" panose="02020603050405020304" pitchFamily="18" charset="0"/>
                <a:ea typeface="Times New Roman" panose="02020603050405020304" pitchFamily="18" charset="0"/>
              </a:rPr>
              <a:t>), </a:t>
            </a:r>
            <a:r>
              <a:rPr lang="en-IN" sz="1600" b="1" dirty="0">
                <a:latin typeface="Times New Roman" panose="02020603050405020304" pitchFamily="18" charset="0"/>
                <a:ea typeface="Times New Roman" panose="02020603050405020304" pitchFamily="18" charset="0"/>
              </a:rPr>
              <a:t>Maternal Health Division </a:t>
            </a:r>
            <a:r>
              <a:rPr lang="en-IN" sz="1600" dirty="0">
                <a:latin typeface="Times New Roman" panose="02020603050405020304" pitchFamily="18" charset="0"/>
                <a:ea typeface="Times New Roman" panose="02020603050405020304" pitchFamily="18" charset="0"/>
              </a:rPr>
              <a:t>(</a:t>
            </a:r>
            <a:r>
              <a:rPr lang="en-IN" sz="1600" b="1" i="1" dirty="0" err="1">
                <a:latin typeface="Times New Roman" panose="02020603050405020304" pitchFamily="18" charset="0"/>
                <a:ea typeface="Times New Roman" panose="02020603050405020304" pitchFamily="18" charset="0"/>
              </a:rPr>
              <a:t>MoHFW</a:t>
            </a:r>
            <a:r>
              <a:rPr lang="en-IN" sz="1600" dirty="0">
                <a:latin typeface="Times New Roman" panose="02020603050405020304" pitchFamily="18" charset="0"/>
                <a:ea typeface="Times New Roman" panose="02020603050405020304" pitchFamily="18" charset="0"/>
              </a:rPr>
              <a:t>)</a:t>
            </a:r>
          </a:p>
          <a:p>
            <a:pPr algn="just"/>
            <a:r>
              <a:rPr lang="en-IN" sz="1600" dirty="0">
                <a:latin typeface="Times New Roman" panose="02020603050405020304" pitchFamily="18" charset="0"/>
                <a:cs typeface="Times New Roman" panose="02020603050405020304" pitchFamily="18" charset="0"/>
              </a:rPr>
              <a:t>The data of </a:t>
            </a:r>
            <a:r>
              <a:rPr lang="en-IN" sz="1600" b="1" dirty="0">
                <a:latin typeface="Times New Roman" panose="02020603050405020304" pitchFamily="18" charset="0"/>
                <a:cs typeface="Times New Roman" panose="02020603050405020304" pitchFamily="18" charset="0"/>
              </a:rPr>
              <a:t>PMSMA </a:t>
            </a:r>
            <a:r>
              <a:rPr lang="en-IN" sz="1600" dirty="0">
                <a:latin typeface="Times New Roman" panose="02020603050405020304" pitchFamily="18" charset="0"/>
                <a:cs typeface="Times New Roman" panose="02020603050405020304" pitchFamily="18" charset="0"/>
              </a:rPr>
              <a:t>and </a:t>
            </a:r>
            <a:r>
              <a:rPr lang="en-IN" sz="1600" b="1" dirty="0" err="1">
                <a:latin typeface="Times New Roman" panose="02020603050405020304" pitchFamily="18" charset="0"/>
                <a:cs typeface="Times New Roman" panose="02020603050405020304" pitchFamily="18" charset="0"/>
              </a:rPr>
              <a:t>LaQshya</a:t>
            </a:r>
            <a:r>
              <a:rPr lang="en-IN" sz="1600" b="1" dirty="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has been accessed from the permission of respective consultants from the Ministry of Health and Family Welfare and National Health Systems Resource Centre, New Delhi.</a:t>
            </a:r>
          </a:p>
        </p:txBody>
      </p:sp>
      <p:sp>
        <p:nvSpPr>
          <p:cNvPr id="4" name="Content Placeholder 3">
            <a:extLst>
              <a:ext uri="{FF2B5EF4-FFF2-40B4-BE49-F238E27FC236}">
                <a16:creationId xmlns:a16="http://schemas.microsoft.com/office/drawing/2014/main" id="{38BD172B-744B-41CB-AF6F-BB65786D432A}"/>
              </a:ext>
            </a:extLst>
          </p:cNvPr>
          <p:cNvSpPr>
            <a:spLocks noGrp="1"/>
          </p:cNvSpPr>
          <p:nvPr>
            <p:ph sz="half" idx="2"/>
          </p:nvPr>
        </p:nvSpPr>
        <p:spPr>
          <a:xfrm>
            <a:off x="6172200" y="1452762"/>
            <a:ext cx="5181600" cy="4351338"/>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Inclusion and Exclusion Criteria</a:t>
            </a:r>
          </a:p>
        </p:txBody>
      </p:sp>
      <p:graphicFrame>
        <p:nvGraphicFramePr>
          <p:cNvPr id="5" name="Table 5">
            <a:extLst>
              <a:ext uri="{FF2B5EF4-FFF2-40B4-BE49-F238E27FC236}">
                <a16:creationId xmlns:a16="http://schemas.microsoft.com/office/drawing/2014/main" id="{6C751E2F-00E4-4758-9DFC-7D0879CE6627}"/>
              </a:ext>
            </a:extLst>
          </p:cNvPr>
          <p:cNvGraphicFramePr>
            <a:graphicFrameLocks noGrp="1"/>
          </p:cNvGraphicFramePr>
          <p:nvPr>
            <p:extLst>
              <p:ext uri="{D42A27DB-BD31-4B8C-83A1-F6EECF244321}">
                <p14:modId xmlns:p14="http://schemas.microsoft.com/office/powerpoint/2010/main" val="1372116558"/>
              </p:ext>
            </p:extLst>
          </p:nvPr>
        </p:nvGraphicFramePr>
        <p:xfrm>
          <a:off x="6684145" y="2064691"/>
          <a:ext cx="4749554" cy="3340547"/>
        </p:xfrm>
        <a:graphic>
          <a:graphicData uri="http://schemas.openxmlformats.org/drawingml/2006/table">
            <a:tbl>
              <a:tblPr firstRow="1" bandRow="1">
                <a:tableStyleId>{5C22544A-7EE6-4342-B048-85BDC9FD1C3A}</a:tableStyleId>
              </a:tblPr>
              <a:tblGrid>
                <a:gridCol w="2374777">
                  <a:extLst>
                    <a:ext uri="{9D8B030D-6E8A-4147-A177-3AD203B41FA5}">
                      <a16:colId xmlns:a16="http://schemas.microsoft.com/office/drawing/2014/main" val="2643551264"/>
                    </a:ext>
                  </a:extLst>
                </a:gridCol>
                <a:gridCol w="2374777">
                  <a:extLst>
                    <a:ext uri="{9D8B030D-6E8A-4147-A177-3AD203B41FA5}">
                      <a16:colId xmlns:a16="http://schemas.microsoft.com/office/drawing/2014/main" val="1905588924"/>
                    </a:ext>
                  </a:extLst>
                </a:gridCol>
              </a:tblGrid>
              <a:tr h="374873">
                <a:tc>
                  <a:txBody>
                    <a:bodyPr/>
                    <a:lstStyle/>
                    <a:p>
                      <a:pPr algn="ctr"/>
                      <a:r>
                        <a:rPr lang="en-US" sz="1900" dirty="0">
                          <a:latin typeface="Times New Roman" panose="02020603050405020304" pitchFamily="18" charset="0"/>
                          <a:cs typeface="Times New Roman" panose="02020603050405020304" pitchFamily="18" charset="0"/>
                        </a:rPr>
                        <a:t>Inclusion criteria</a:t>
                      </a:r>
                      <a:endParaRPr lang="en-IN" sz="19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Exclusion criteria</a:t>
                      </a:r>
                      <a:endParaRPr lang="en-IN"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9193248"/>
                  </a:ext>
                </a:extLst>
              </a:tr>
              <a:tr h="658307">
                <a:tc>
                  <a:txBody>
                    <a:bodyPr/>
                    <a:lstStyle/>
                    <a:p>
                      <a:r>
                        <a:rPr lang="en-US" sz="1900" dirty="0">
                          <a:latin typeface="Times New Roman" panose="02020603050405020304" pitchFamily="18" charset="0"/>
                          <a:cs typeface="Times New Roman" panose="02020603050405020304" pitchFamily="18" charset="0"/>
                        </a:rPr>
                        <a:t>Full text articles</a:t>
                      </a:r>
                      <a:endParaRPr lang="en-IN" sz="1900" dirty="0">
                        <a:latin typeface="Times New Roman" panose="02020603050405020304" pitchFamily="18" charset="0"/>
                        <a:cs typeface="Times New Roman" panose="02020603050405020304" pitchFamily="18" charset="0"/>
                      </a:endParaRPr>
                    </a:p>
                  </a:txBody>
                  <a:tcPr/>
                </a:tc>
                <a:tc>
                  <a:txBody>
                    <a:bodyPr/>
                    <a:lstStyle/>
                    <a:p>
                      <a:r>
                        <a:rPr lang="en-US" sz="1900" dirty="0">
                          <a:latin typeface="Times New Roman" panose="02020603050405020304" pitchFamily="18" charset="0"/>
                          <a:cs typeface="Times New Roman" panose="02020603050405020304" pitchFamily="18" charset="0"/>
                        </a:rPr>
                        <a:t>Peer reviewed articles and abstracts</a:t>
                      </a:r>
                      <a:endParaRPr lang="en-IN"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81451563"/>
                  </a:ext>
                </a:extLst>
              </a:tr>
              <a:tr h="941741">
                <a:tc>
                  <a:txBody>
                    <a:bodyPr/>
                    <a:lstStyle/>
                    <a:p>
                      <a:r>
                        <a:rPr lang="en-US" sz="1900" dirty="0">
                          <a:latin typeface="Times New Roman" panose="02020603050405020304" pitchFamily="18" charset="0"/>
                          <a:cs typeface="Times New Roman" panose="02020603050405020304" pitchFamily="18" charset="0"/>
                        </a:rPr>
                        <a:t>Articles from 2012-2019</a:t>
                      </a:r>
                      <a:endParaRPr lang="en-IN" sz="1900" dirty="0">
                        <a:latin typeface="Times New Roman" panose="02020603050405020304" pitchFamily="18" charset="0"/>
                        <a:cs typeface="Times New Roman" panose="02020603050405020304" pitchFamily="18" charset="0"/>
                      </a:endParaRPr>
                    </a:p>
                  </a:txBody>
                  <a:tcPr/>
                </a:tc>
                <a:tc>
                  <a:txBody>
                    <a:bodyPr/>
                    <a:lstStyle/>
                    <a:p>
                      <a:r>
                        <a:rPr lang="en-US" sz="1900" dirty="0">
                          <a:latin typeface="Times New Roman" panose="02020603050405020304" pitchFamily="18" charset="0"/>
                          <a:cs typeface="Times New Roman" panose="02020603050405020304" pitchFamily="18" charset="0"/>
                        </a:rPr>
                        <a:t>Conference papers, presentations, editorials</a:t>
                      </a:r>
                      <a:endParaRPr lang="en-IN"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5767990"/>
                  </a:ext>
                </a:extLst>
              </a:tr>
              <a:tr h="658307">
                <a:tc>
                  <a:txBody>
                    <a:bodyPr/>
                    <a:lstStyle/>
                    <a:p>
                      <a:r>
                        <a:rPr lang="en-US" sz="1900" dirty="0">
                          <a:latin typeface="Times New Roman" panose="02020603050405020304" pitchFamily="18" charset="0"/>
                          <a:cs typeface="Times New Roman" panose="02020603050405020304" pitchFamily="18" charset="0"/>
                        </a:rPr>
                        <a:t>Maternal health interventions</a:t>
                      </a:r>
                      <a:endParaRPr lang="en-IN" sz="1900" dirty="0">
                        <a:latin typeface="Times New Roman" panose="02020603050405020304" pitchFamily="18" charset="0"/>
                        <a:cs typeface="Times New Roman" panose="02020603050405020304" pitchFamily="18" charset="0"/>
                      </a:endParaRPr>
                    </a:p>
                  </a:txBody>
                  <a:tcPr/>
                </a:tc>
                <a:tc>
                  <a:txBody>
                    <a:bodyPr/>
                    <a:lstStyle/>
                    <a:p>
                      <a:endParaRPr lang="en-IN"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2194929"/>
                  </a:ext>
                </a:extLst>
              </a:tr>
              <a:tr h="658307">
                <a:tc>
                  <a:txBody>
                    <a:bodyPr/>
                    <a:lstStyle/>
                    <a:p>
                      <a:endParaRPr lang="en-IN" sz="1900" dirty="0">
                        <a:latin typeface="Times New Roman" panose="02020603050405020304" pitchFamily="18" charset="0"/>
                        <a:cs typeface="Times New Roman" panose="02020603050405020304" pitchFamily="18" charset="0"/>
                      </a:endParaRPr>
                    </a:p>
                  </a:txBody>
                  <a:tcPr/>
                </a:tc>
                <a:tc>
                  <a:txBody>
                    <a:bodyPr/>
                    <a:lstStyle/>
                    <a:p>
                      <a:endParaRPr lang="en-IN"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1871837"/>
                  </a:ext>
                </a:extLst>
              </a:tr>
            </a:tbl>
          </a:graphicData>
        </a:graphic>
      </p:graphicFrame>
    </p:spTree>
    <p:extLst>
      <p:ext uri="{BB962C8B-B14F-4D97-AF65-F5344CB8AC3E}">
        <p14:creationId xmlns:p14="http://schemas.microsoft.com/office/powerpoint/2010/main" val="132906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1BCE2-066E-4431-9B4C-79B5B8295A94}"/>
              </a:ext>
            </a:extLst>
          </p:cNvPr>
          <p:cNvSpPr>
            <a:spLocks noGrp="1"/>
          </p:cNvSpPr>
          <p:nvPr>
            <p:ph type="title" idx="4294967295"/>
          </p:nvPr>
        </p:nvSpPr>
        <p:spPr>
          <a:xfrm>
            <a:off x="470516" y="233161"/>
            <a:ext cx="10515600" cy="569545"/>
          </a:xfrm>
        </p:spPr>
        <p:txBody>
          <a:bodyPr>
            <a:normAutofit/>
          </a:bodyPr>
          <a:lstStyle/>
          <a:p>
            <a:pPr algn="ctr"/>
            <a:r>
              <a:rPr lang="en-US" sz="3200" b="1" dirty="0">
                <a:latin typeface="Times New Roman" panose="02020603050405020304" pitchFamily="18" charset="0"/>
                <a:cs typeface="Times New Roman" panose="02020603050405020304" pitchFamily="18" charset="0"/>
              </a:rPr>
              <a:t>RESULTS</a:t>
            </a:r>
            <a:endParaRPr lang="en-IN" sz="3200" b="1" dirty="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5A8634E-E700-4E74-9F51-853611760312}"/>
              </a:ext>
            </a:extLst>
          </p:cNvPr>
          <p:cNvGraphicFramePr>
            <a:graphicFrameLocks noGrp="1"/>
          </p:cNvGraphicFramePr>
          <p:nvPr>
            <p:extLst>
              <p:ext uri="{D42A27DB-BD31-4B8C-83A1-F6EECF244321}">
                <p14:modId xmlns:p14="http://schemas.microsoft.com/office/powerpoint/2010/main" val="1825270120"/>
              </p:ext>
            </p:extLst>
          </p:nvPr>
        </p:nvGraphicFramePr>
        <p:xfrm>
          <a:off x="186432" y="4548963"/>
          <a:ext cx="6251906" cy="1317690"/>
        </p:xfrm>
        <a:graphic>
          <a:graphicData uri="http://schemas.openxmlformats.org/drawingml/2006/table">
            <a:tbl>
              <a:tblPr firstRow="1" firstCol="1" bandRow="1">
                <a:tableStyleId>{5C22544A-7EE6-4342-B048-85BDC9FD1C3A}</a:tableStyleId>
              </a:tblPr>
              <a:tblGrid>
                <a:gridCol w="3125953">
                  <a:extLst>
                    <a:ext uri="{9D8B030D-6E8A-4147-A177-3AD203B41FA5}">
                      <a16:colId xmlns:a16="http://schemas.microsoft.com/office/drawing/2014/main" val="3639860832"/>
                    </a:ext>
                  </a:extLst>
                </a:gridCol>
                <a:gridCol w="3125953">
                  <a:extLst>
                    <a:ext uri="{9D8B030D-6E8A-4147-A177-3AD203B41FA5}">
                      <a16:colId xmlns:a16="http://schemas.microsoft.com/office/drawing/2014/main" val="4289399574"/>
                    </a:ext>
                  </a:extLst>
                </a:gridCol>
              </a:tblGrid>
              <a:tr h="539386">
                <a:tc>
                  <a:txBody>
                    <a:bodyPr/>
                    <a:lstStyle/>
                    <a:p>
                      <a:pPr marL="457200" algn="ctr">
                        <a:lnSpc>
                          <a:spcPct val="115000"/>
                        </a:lnSpc>
                      </a:pPr>
                      <a:r>
                        <a:rPr lang="en-US" sz="1800" dirty="0">
                          <a:effectLst/>
                          <a:latin typeface="Times New Roman" panose="02020603050405020304" pitchFamily="18" charset="0"/>
                          <a:cs typeface="Times New Roman" panose="02020603050405020304" pitchFamily="18" charset="0"/>
                        </a:rPr>
                        <a:t>National Family Health Survey Round (NFHS)</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000" dirty="0">
                          <a:effectLst/>
                          <a:latin typeface="Times New Roman" panose="02020603050405020304" pitchFamily="18" charset="0"/>
                          <a:cs typeface="Times New Roman" panose="02020603050405020304" pitchFamily="18" charset="0"/>
                        </a:rPr>
                        <a:t>Maternal Mortality Ratio (MMR)</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399768"/>
                  </a:ext>
                </a:extLst>
              </a:tr>
              <a:tr h="281861">
                <a:tc>
                  <a:txBody>
                    <a:bodyPr/>
                    <a:lstStyle/>
                    <a:p>
                      <a:pPr marL="457200" algn="ctr">
                        <a:lnSpc>
                          <a:spcPct val="115000"/>
                        </a:lnSpc>
                      </a:pPr>
                      <a:r>
                        <a:rPr lang="en-US" sz="2000" dirty="0">
                          <a:effectLst/>
                          <a:latin typeface="Times New Roman" panose="02020603050405020304" pitchFamily="18" charset="0"/>
                          <a:cs typeface="Times New Roman" panose="02020603050405020304" pitchFamily="18" charset="0"/>
                        </a:rPr>
                        <a:t>NFHS 3 (2005-06)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000" b="1" dirty="0">
                          <a:solidFill>
                            <a:schemeClr val="tx1"/>
                          </a:solidFill>
                          <a:effectLst/>
                          <a:latin typeface="Times New Roman" panose="02020603050405020304" pitchFamily="18" charset="0"/>
                          <a:cs typeface="Times New Roman" panose="02020603050405020304" pitchFamily="18" charset="0"/>
                        </a:rPr>
                        <a:t>254</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012189"/>
                  </a:ext>
                </a:extLst>
              </a:tr>
              <a:tr h="281861">
                <a:tc>
                  <a:txBody>
                    <a:bodyPr/>
                    <a:lstStyle/>
                    <a:p>
                      <a:pPr marL="457200" algn="ctr">
                        <a:lnSpc>
                          <a:spcPct val="115000"/>
                        </a:lnSpc>
                      </a:pPr>
                      <a:r>
                        <a:rPr lang="en-US" sz="2000" dirty="0">
                          <a:effectLst/>
                          <a:latin typeface="Times New Roman" panose="02020603050405020304" pitchFamily="18" charset="0"/>
                          <a:cs typeface="Times New Roman" panose="02020603050405020304" pitchFamily="18" charset="0"/>
                        </a:rPr>
                        <a:t>NFHS 4 (2014-15)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000" b="1" dirty="0">
                          <a:solidFill>
                            <a:schemeClr val="tx1"/>
                          </a:solidFill>
                          <a:effectLst/>
                          <a:latin typeface="Times New Roman" panose="02020603050405020304" pitchFamily="18" charset="0"/>
                          <a:cs typeface="Times New Roman" panose="02020603050405020304" pitchFamily="18" charset="0"/>
                        </a:rPr>
                        <a:t>130</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69052"/>
                  </a:ext>
                </a:extLst>
              </a:tr>
            </a:tbl>
          </a:graphicData>
        </a:graphic>
      </p:graphicFrame>
      <p:graphicFrame>
        <p:nvGraphicFramePr>
          <p:cNvPr id="15" name="Table 14">
            <a:extLst>
              <a:ext uri="{FF2B5EF4-FFF2-40B4-BE49-F238E27FC236}">
                <a16:creationId xmlns:a16="http://schemas.microsoft.com/office/drawing/2014/main" id="{A060BBA7-9B79-44F2-8907-6CF17F862A41}"/>
              </a:ext>
            </a:extLst>
          </p:cNvPr>
          <p:cNvGraphicFramePr>
            <a:graphicFrameLocks noGrp="1"/>
          </p:cNvGraphicFramePr>
          <p:nvPr>
            <p:extLst>
              <p:ext uri="{D42A27DB-BD31-4B8C-83A1-F6EECF244321}">
                <p14:modId xmlns:p14="http://schemas.microsoft.com/office/powerpoint/2010/main" val="2529676963"/>
              </p:ext>
            </p:extLst>
          </p:nvPr>
        </p:nvGraphicFramePr>
        <p:xfrm>
          <a:off x="6722344" y="4548963"/>
          <a:ext cx="5158938" cy="1463549"/>
        </p:xfrm>
        <a:graphic>
          <a:graphicData uri="http://schemas.openxmlformats.org/drawingml/2006/table">
            <a:tbl>
              <a:tblPr firstRow="1" firstCol="1" bandRow="1">
                <a:tableStyleId>{5C22544A-7EE6-4342-B048-85BDC9FD1C3A}</a:tableStyleId>
              </a:tblPr>
              <a:tblGrid>
                <a:gridCol w="2579469">
                  <a:extLst>
                    <a:ext uri="{9D8B030D-6E8A-4147-A177-3AD203B41FA5}">
                      <a16:colId xmlns:a16="http://schemas.microsoft.com/office/drawing/2014/main" val="2954616827"/>
                    </a:ext>
                  </a:extLst>
                </a:gridCol>
                <a:gridCol w="2579469">
                  <a:extLst>
                    <a:ext uri="{9D8B030D-6E8A-4147-A177-3AD203B41FA5}">
                      <a16:colId xmlns:a16="http://schemas.microsoft.com/office/drawing/2014/main" val="1322530820"/>
                    </a:ext>
                  </a:extLst>
                </a:gridCol>
              </a:tblGrid>
              <a:tr h="0">
                <a:tc>
                  <a:txBody>
                    <a:bodyPr/>
                    <a:lstStyle/>
                    <a:p>
                      <a:pPr marL="457200" algn="ctr" defTabSz="914347" rtl="0" eaLnBrk="1" latinLnBrk="0" hangingPunct="1">
                        <a:lnSpc>
                          <a:spcPct val="115000"/>
                        </a:lnSpc>
                      </a:pPr>
                      <a:r>
                        <a:rPr lang="en-US" sz="1600" b="1" kern="1200" dirty="0">
                          <a:solidFill>
                            <a:schemeClr val="lt1"/>
                          </a:solidFill>
                          <a:effectLst/>
                          <a:latin typeface="Times New Roman" panose="02020603050405020304" pitchFamily="18" charset="0"/>
                          <a:ea typeface="+mn-ea"/>
                          <a:cs typeface="Times New Roman" panose="02020603050405020304" pitchFamily="18" charset="0"/>
                        </a:rPr>
                        <a:t>National Family Health Survey Round</a:t>
                      </a:r>
                      <a:endParaRPr lang="en-IN" sz="1600" b="1" kern="1200" dirty="0">
                        <a:solidFill>
                          <a:schemeClr val="lt1"/>
                        </a:solidFill>
                        <a:effectLst/>
                        <a:latin typeface="Times New Roman" panose="02020603050405020304" pitchFamily="18" charset="0"/>
                        <a:ea typeface="+mn-ea"/>
                        <a:cs typeface="Times New Roman" panose="02020603050405020304" pitchFamily="18" charset="0"/>
                      </a:endParaRPr>
                    </a:p>
                    <a:p>
                      <a:pPr marL="457200" algn="ctr" defTabSz="914347" rtl="0" eaLnBrk="1" latinLnBrk="0" hangingPunct="1">
                        <a:lnSpc>
                          <a:spcPct val="115000"/>
                        </a:lnSpc>
                      </a:pPr>
                      <a:r>
                        <a:rPr lang="en-US" sz="1600" b="1" kern="1200" dirty="0">
                          <a:solidFill>
                            <a:schemeClr val="lt1"/>
                          </a:solidFill>
                          <a:effectLst/>
                          <a:latin typeface="Times New Roman" panose="02020603050405020304" pitchFamily="18" charset="0"/>
                          <a:ea typeface="+mn-ea"/>
                          <a:cs typeface="Times New Roman" panose="02020603050405020304" pitchFamily="18" charset="0"/>
                        </a:rPr>
                        <a:t>(NFHS)</a:t>
                      </a:r>
                      <a:endParaRPr lang="en-IN" sz="16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457200" algn="ctr" defTabSz="914347" rtl="0" eaLnBrk="1" latinLnBrk="0" hangingPunct="1">
                        <a:lnSpc>
                          <a:spcPct val="115000"/>
                        </a:lnSpc>
                        <a:spcAft>
                          <a:spcPts val="1000"/>
                        </a:spcAft>
                      </a:pPr>
                      <a:r>
                        <a:rPr lang="en-US" sz="1800" b="1" kern="1200">
                          <a:solidFill>
                            <a:schemeClr val="lt1"/>
                          </a:solidFill>
                          <a:effectLst/>
                          <a:latin typeface="Times New Roman" panose="02020603050405020304" pitchFamily="18" charset="0"/>
                          <a:ea typeface="+mn-ea"/>
                          <a:cs typeface="Times New Roman" panose="02020603050405020304" pitchFamily="18" charset="0"/>
                        </a:rPr>
                        <a:t>Maternal Mortality Ratio</a:t>
                      </a:r>
                      <a:endParaRPr lang="en-IN" sz="18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4055506281"/>
                  </a:ext>
                </a:extLst>
              </a:tr>
              <a:tr h="0">
                <a:tc>
                  <a:txBody>
                    <a:bodyPr/>
                    <a:lstStyle/>
                    <a:p>
                      <a:pPr marL="457200" algn="ctr" defTabSz="914347" rtl="0" eaLnBrk="1" latinLnBrk="0" hangingPunct="1">
                        <a:lnSpc>
                          <a:spcPct val="115000"/>
                        </a:lnSpc>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NFHS 3 (2005-06)</a:t>
                      </a:r>
                      <a:endParaRPr lang="en-IN" sz="1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457200" algn="ctr" defTabSz="914347" rtl="0" eaLnBrk="1" latinLnBrk="0" hangingPunct="1">
                        <a:lnSpc>
                          <a:spcPct val="115000"/>
                        </a:lnSpc>
                        <a:spcAft>
                          <a:spcPts val="1000"/>
                        </a:spcAft>
                      </a:pPr>
                      <a:r>
                        <a:rPr lang="en-US" sz="2000" b="1" kern="1200" dirty="0">
                          <a:solidFill>
                            <a:schemeClr val="tx1"/>
                          </a:solidFill>
                          <a:effectLst/>
                          <a:latin typeface="Times New Roman" panose="02020603050405020304" pitchFamily="18" charset="0"/>
                          <a:ea typeface="+mn-ea"/>
                          <a:cs typeface="Times New Roman" panose="02020603050405020304" pitchFamily="18" charset="0"/>
                        </a:rPr>
                        <a:t>375</a:t>
                      </a:r>
                      <a:endParaRPr lang="en-I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552365729"/>
                  </a:ext>
                </a:extLst>
              </a:tr>
              <a:tr h="0">
                <a:tc>
                  <a:txBody>
                    <a:bodyPr/>
                    <a:lstStyle/>
                    <a:p>
                      <a:pPr marL="457200" algn="ctr" defTabSz="914347" rtl="0" eaLnBrk="1" latinLnBrk="0" hangingPunct="1">
                        <a:lnSpc>
                          <a:spcPct val="115000"/>
                        </a:lnSpc>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NFHS 4 (2014-2015)</a:t>
                      </a:r>
                      <a:endParaRPr lang="en-IN" sz="1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457200" algn="ctr" defTabSz="914347" rtl="0" eaLnBrk="1" latinLnBrk="0" hangingPunct="1">
                        <a:lnSpc>
                          <a:spcPct val="115000"/>
                        </a:lnSpc>
                        <a:spcAft>
                          <a:spcPts val="1000"/>
                        </a:spcAft>
                      </a:pPr>
                      <a:r>
                        <a:rPr lang="en-US" sz="2000" b="1" kern="1200" dirty="0">
                          <a:solidFill>
                            <a:schemeClr val="tx1"/>
                          </a:solidFill>
                          <a:effectLst/>
                          <a:latin typeface="Times New Roman" panose="02020603050405020304" pitchFamily="18" charset="0"/>
                          <a:ea typeface="+mn-ea"/>
                          <a:cs typeface="Times New Roman" panose="02020603050405020304" pitchFamily="18" charset="0"/>
                        </a:rPr>
                        <a:t>175</a:t>
                      </a:r>
                      <a:endParaRPr lang="en-I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92054260"/>
                  </a:ext>
                </a:extLst>
              </a:tr>
            </a:tbl>
          </a:graphicData>
        </a:graphic>
      </p:graphicFrame>
      <p:sp>
        <p:nvSpPr>
          <p:cNvPr id="17" name="TextBox 16">
            <a:extLst>
              <a:ext uri="{FF2B5EF4-FFF2-40B4-BE49-F238E27FC236}">
                <a16:creationId xmlns:a16="http://schemas.microsoft.com/office/drawing/2014/main" id="{8670D884-70BB-483F-8941-23E907D4EA0F}"/>
              </a:ext>
            </a:extLst>
          </p:cNvPr>
          <p:cNvSpPr txBox="1"/>
          <p:nvPr/>
        </p:nvSpPr>
        <p:spPr>
          <a:xfrm>
            <a:off x="6023499" y="4197299"/>
            <a:ext cx="6239524" cy="324384"/>
          </a:xfrm>
          <a:prstGeom prst="rect">
            <a:avLst/>
          </a:prstGeom>
          <a:noFill/>
        </p:spPr>
        <p:txBody>
          <a:bodyPr wrap="square">
            <a:spAutoFit/>
          </a:bodyPr>
          <a:lstStyle/>
          <a:p>
            <a:pPr marL="457200" algn="ctr">
              <a:lnSpc>
                <a:spcPct val="115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Table: Comparison of NFHS rounds and MMR in EAG states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4B79425-F43D-4B67-9ACA-91224C2E0C03}"/>
              </a:ext>
            </a:extLst>
          </p:cNvPr>
          <p:cNvSpPr txBox="1"/>
          <p:nvPr/>
        </p:nvSpPr>
        <p:spPr>
          <a:xfrm>
            <a:off x="-71021" y="4224579"/>
            <a:ext cx="6094520" cy="324384"/>
          </a:xfrm>
          <a:prstGeom prst="rect">
            <a:avLst/>
          </a:prstGeom>
          <a:noFill/>
        </p:spPr>
        <p:txBody>
          <a:bodyPr wrap="square">
            <a:spAutoFit/>
          </a:bodyPr>
          <a:lstStyle/>
          <a:p>
            <a:pPr marL="457200" algn="ctr">
              <a:lnSpc>
                <a:spcPct val="115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Table: Comparison of NFHS rounds and MMR in India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24C2C4A-9C47-4E1F-BF0F-CA6C9C282729}"/>
              </a:ext>
            </a:extLst>
          </p:cNvPr>
          <p:cNvSpPr txBox="1"/>
          <p:nvPr/>
        </p:nvSpPr>
        <p:spPr>
          <a:xfrm>
            <a:off x="0" y="5976202"/>
            <a:ext cx="6722344"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 MMR of India Vs EAG states shows an alarming indication during the survey conducted in 10 years of duration. This needed to be reviewed with the indicators of the various EAG states</a:t>
            </a:r>
            <a:endParaRPr lang="en-IN"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6F542D-5FC6-41B7-B116-676F768D7DF2}"/>
              </a:ext>
            </a:extLst>
          </p:cNvPr>
          <p:cNvSpPr txBox="1"/>
          <p:nvPr/>
        </p:nvSpPr>
        <p:spPr>
          <a:xfrm>
            <a:off x="6535993" y="6261175"/>
            <a:ext cx="6019059" cy="584775"/>
          </a:xfrm>
          <a:prstGeom prst="rect">
            <a:avLst/>
          </a:prstGeom>
          <a:noFill/>
        </p:spPr>
        <p:txBody>
          <a:bodyPr wrap="square" rtlCol="0">
            <a:spAutoFit/>
          </a:bodyPr>
          <a:lstStyle/>
          <a:p>
            <a:pPr algn="ctr"/>
            <a:r>
              <a:rPr lang="en-US" sz="1600" b="1" i="1" dirty="0">
                <a:highlight>
                  <a:srgbClr val="00FF00"/>
                </a:highlight>
                <a:latin typeface="Times New Roman" panose="02020603050405020304" pitchFamily="18" charset="0"/>
                <a:cs typeface="Times New Roman" panose="02020603050405020304" pitchFamily="18" charset="0"/>
              </a:rPr>
              <a:t>Source: National Family Health Survey report and Sample Registration System</a:t>
            </a:r>
          </a:p>
        </p:txBody>
      </p:sp>
      <p:sp>
        <p:nvSpPr>
          <p:cNvPr id="22" name="TextBox 21">
            <a:extLst>
              <a:ext uri="{FF2B5EF4-FFF2-40B4-BE49-F238E27FC236}">
                <a16:creationId xmlns:a16="http://schemas.microsoft.com/office/drawing/2014/main" id="{4745A487-3595-4FBF-B89B-709AB01FBEB3}"/>
              </a:ext>
            </a:extLst>
          </p:cNvPr>
          <p:cNvSpPr txBox="1"/>
          <p:nvPr/>
        </p:nvSpPr>
        <p:spPr>
          <a:xfrm>
            <a:off x="8414551" y="12050"/>
            <a:ext cx="3777449" cy="584775"/>
          </a:xfrm>
          <a:prstGeom prst="rect">
            <a:avLst/>
          </a:prstGeom>
          <a:solidFill>
            <a:srgbClr val="FFC000"/>
          </a:solidFill>
        </p:spPr>
        <p:txBody>
          <a:bodyPr wrap="square" rtlCol="0">
            <a:spAutoFit/>
          </a:bodyPr>
          <a:lstStyle>
            <a:defPPr>
              <a:defRPr lang="en-US"/>
            </a:defPPr>
            <a:lvl1pPr algn="ctr">
              <a:defRPr sz="3200" b="1">
                <a:latin typeface="Bahnschrift Condensed" panose="020B0502040204020203" pitchFamily="34" charset="0"/>
                <a:cs typeface="Times New Roman" panose="02020603050405020304" pitchFamily="18" charset="0"/>
              </a:defRPr>
            </a:lvl1pPr>
          </a:lstStyle>
          <a:p>
            <a:r>
              <a:rPr lang="en-US" dirty="0"/>
              <a:t>Objective 1 (Result 1)</a:t>
            </a:r>
            <a:endParaRPr lang="en-IN" dirty="0"/>
          </a:p>
        </p:txBody>
      </p:sp>
      <p:graphicFrame>
        <p:nvGraphicFramePr>
          <p:cNvPr id="13" name="Chart 12">
            <a:extLst>
              <a:ext uri="{FF2B5EF4-FFF2-40B4-BE49-F238E27FC236}">
                <a16:creationId xmlns:a16="http://schemas.microsoft.com/office/drawing/2014/main" id="{A7D87371-8B1D-4014-B5FD-C1DDD8354BB0}"/>
              </a:ext>
            </a:extLst>
          </p:cNvPr>
          <p:cNvGraphicFramePr>
            <a:graphicFrameLocks/>
          </p:cNvGraphicFramePr>
          <p:nvPr>
            <p:extLst>
              <p:ext uri="{D42A27DB-BD31-4B8C-83A1-F6EECF244321}">
                <p14:modId xmlns:p14="http://schemas.microsoft.com/office/powerpoint/2010/main" val="3308324655"/>
              </p:ext>
            </p:extLst>
          </p:nvPr>
        </p:nvGraphicFramePr>
        <p:xfrm>
          <a:off x="0" y="964898"/>
          <a:ext cx="4279944" cy="301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B2D46297-E4D9-48E5-AAE2-7F63117CB5FF}"/>
              </a:ext>
            </a:extLst>
          </p:cNvPr>
          <p:cNvGraphicFramePr>
            <a:graphicFrameLocks/>
          </p:cNvGraphicFramePr>
          <p:nvPr>
            <p:extLst>
              <p:ext uri="{D42A27DB-BD31-4B8C-83A1-F6EECF244321}">
                <p14:modId xmlns:p14="http://schemas.microsoft.com/office/powerpoint/2010/main" val="1048994960"/>
              </p:ext>
            </p:extLst>
          </p:nvPr>
        </p:nvGraphicFramePr>
        <p:xfrm>
          <a:off x="4298366" y="971523"/>
          <a:ext cx="4279944" cy="3032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BD257E20-2CF3-442F-A37F-7E249CD427CA}"/>
              </a:ext>
            </a:extLst>
          </p:cNvPr>
          <p:cNvGraphicFramePr>
            <a:graphicFrameLocks/>
          </p:cNvGraphicFramePr>
          <p:nvPr>
            <p:extLst>
              <p:ext uri="{D42A27DB-BD31-4B8C-83A1-F6EECF244321}">
                <p14:modId xmlns:p14="http://schemas.microsoft.com/office/powerpoint/2010/main" val="1844864725"/>
              </p:ext>
            </p:extLst>
          </p:nvPr>
        </p:nvGraphicFramePr>
        <p:xfrm>
          <a:off x="8596732" y="979526"/>
          <a:ext cx="3595268" cy="3002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62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87FF48-8821-448C-8CA2-85D31DA5A2E7}"/>
              </a:ext>
            </a:extLst>
          </p:cNvPr>
          <p:cNvGraphicFramePr/>
          <p:nvPr>
            <p:extLst>
              <p:ext uri="{D42A27DB-BD31-4B8C-83A1-F6EECF244321}">
                <p14:modId xmlns:p14="http://schemas.microsoft.com/office/powerpoint/2010/main" val="2873078793"/>
              </p:ext>
            </p:extLst>
          </p:nvPr>
        </p:nvGraphicFramePr>
        <p:xfrm>
          <a:off x="6613864" y="1069178"/>
          <a:ext cx="5578136" cy="27930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768BAB8-5947-4474-99DC-FEE09A6FA392}"/>
              </a:ext>
            </a:extLst>
          </p:cNvPr>
          <p:cNvSpPr txBox="1"/>
          <p:nvPr/>
        </p:nvSpPr>
        <p:spPr>
          <a:xfrm>
            <a:off x="0" y="659720"/>
            <a:ext cx="121920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latin typeface="Times New Roman" panose="02020603050405020304" pitchFamily="18" charset="0"/>
                <a:cs typeface="Times New Roman" panose="02020603050405020304" pitchFamily="18" charset="0"/>
              </a:rPr>
              <a:t>Indicators to review the maternal health in the EAG states in comparison from NFHS 3 (2005-06) Vs NFHS 4 (2014-15)</a:t>
            </a:r>
            <a:endParaRPr lang="en-IN" b="1"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6AD5E246-2585-4773-9900-DAAECD21FAB0}"/>
              </a:ext>
            </a:extLst>
          </p:cNvPr>
          <p:cNvGraphicFramePr/>
          <p:nvPr>
            <p:extLst>
              <p:ext uri="{D42A27DB-BD31-4B8C-83A1-F6EECF244321}">
                <p14:modId xmlns:p14="http://schemas.microsoft.com/office/powerpoint/2010/main" val="3812678521"/>
              </p:ext>
            </p:extLst>
          </p:nvPr>
        </p:nvGraphicFramePr>
        <p:xfrm>
          <a:off x="0" y="1069178"/>
          <a:ext cx="6294267" cy="2793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404892A-489F-44FD-9D0C-AE0582F4F4D2}"/>
              </a:ext>
            </a:extLst>
          </p:cNvPr>
          <p:cNvGraphicFramePr/>
          <p:nvPr>
            <p:extLst>
              <p:ext uri="{D42A27DB-BD31-4B8C-83A1-F6EECF244321}">
                <p14:modId xmlns:p14="http://schemas.microsoft.com/office/powerpoint/2010/main" val="1557666853"/>
              </p:ext>
            </p:extLst>
          </p:nvPr>
        </p:nvGraphicFramePr>
        <p:xfrm>
          <a:off x="0" y="4108740"/>
          <a:ext cx="6727793" cy="24107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E0DB4AB-F4E2-4150-8EF2-0311D59734A8}"/>
              </a:ext>
            </a:extLst>
          </p:cNvPr>
          <p:cNvGraphicFramePr/>
          <p:nvPr>
            <p:extLst>
              <p:ext uri="{D42A27DB-BD31-4B8C-83A1-F6EECF244321}">
                <p14:modId xmlns:p14="http://schemas.microsoft.com/office/powerpoint/2010/main" val="2408444535"/>
              </p:ext>
            </p:extLst>
          </p:nvPr>
        </p:nvGraphicFramePr>
        <p:xfrm>
          <a:off x="6844683" y="3934446"/>
          <a:ext cx="5347317" cy="279302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711EA738-58CC-4340-B658-0A65BCA0EC7B}"/>
              </a:ext>
            </a:extLst>
          </p:cNvPr>
          <p:cNvSpPr txBox="1"/>
          <p:nvPr/>
        </p:nvSpPr>
        <p:spPr>
          <a:xfrm>
            <a:off x="5954698" y="6519446"/>
            <a:ext cx="6300186" cy="338554"/>
          </a:xfrm>
          <a:prstGeom prst="rect">
            <a:avLst/>
          </a:prstGeom>
          <a:noFill/>
        </p:spPr>
        <p:txBody>
          <a:bodyPr wrap="square" rtlCol="0">
            <a:spAutoFit/>
          </a:bodyPr>
          <a:lstStyle/>
          <a:p>
            <a:pPr algn="ctr"/>
            <a:r>
              <a:rPr lang="en-US" sz="1600" b="1" i="1" dirty="0">
                <a:highlight>
                  <a:srgbClr val="00FF00"/>
                </a:highlight>
                <a:latin typeface="Times New Roman" panose="02020603050405020304" pitchFamily="18" charset="0"/>
                <a:cs typeface="Times New Roman" panose="02020603050405020304" pitchFamily="18" charset="0"/>
              </a:rPr>
              <a:t>Source: National Family Health Survey report (2005-06) and (2014-15)</a:t>
            </a:r>
          </a:p>
        </p:txBody>
      </p:sp>
      <p:sp>
        <p:nvSpPr>
          <p:cNvPr id="9" name="TextBox 8">
            <a:extLst>
              <a:ext uri="{FF2B5EF4-FFF2-40B4-BE49-F238E27FC236}">
                <a16:creationId xmlns:a16="http://schemas.microsoft.com/office/drawing/2014/main" id="{7A74DCB1-2BF0-4A7A-A928-3E15AF080FAF}"/>
              </a:ext>
            </a:extLst>
          </p:cNvPr>
          <p:cNvSpPr txBox="1"/>
          <p:nvPr/>
        </p:nvSpPr>
        <p:spPr>
          <a:xfrm>
            <a:off x="8818484" y="0"/>
            <a:ext cx="3373516" cy="584775"/>
          </a:xfrm>
          <a:prstGeom prst="rect">
            <a:avLst/>
          </a:prstGeom>
          <a:solidFill>
            <a:srgbClr val="FFC000"/>
          </a:solidFill>
        </p:spPr>
        <p:txBody>
          <a:bodyPr wrap="square" rtlCol="0">
            <a:spAutoFit/>
          </a:bodyPr>
          <a:lstStyle>
            <a:defPPr>
              <a:defRPr lang="en-US"/>
            </a:defPPr>
            <a:lvl1pPr algn="ctr">
              <a:defRPr sz="3200" b="1">
                <a:latin typeface="Bahnschrift Condensed" panose="020B0502040204020203" pitchFamily="34" charset="0"/>
                <a:cs typeface="Times New Roman" panose="02020603050405020304" pitchFamily="18" charset="0"/>
              </a:defRPr>
            </a:lvl1pPr>
          </a:lstStyle>
          <a:p>
            <a:r>
              <a:rPr lang="en-US" dirty="0"/>
              <a:t>Objective 2 (Result 2)</a:t>
            </a:r>
            <a:endParaRPr lang="en-IN" dirty="0"/>
          </a:p>
        </p:txBody>
      </p:sp>
    </p:spTree>
    <p:extLst>
      <p:ext uri="{BB962C8B-B14F-4D97-AF65-F5344CB8AC3E}">
        <p14:creationId xmlns:p14="http://schemas.microsoft.com/office/powerpoint/2010/main" val="205740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1D9558-4ADB-4CB8-97A2-845789795451}"/>
              </a:ext>
            </a:extLst>
          </p:cNvPr>
          <p:cNvGraphicFramePr>
            <a:graphicFrameLocks noGrp="1"/>
          </p:cNvGraphicFramePr>
          <p:nvPr/>
        </p:nvGraphicFramePr>
        <p:xfrm>
          <a:off x="0" y="2712775"/>
          <a:ext cx="5725160" cy="3514791"/>
        </p:xfrm>
        <a:graphic>
          <a:graphicData uri="http://schemas.openxmlformats.org/drawingml/2006/table">
            <a:tbl>
              <a:tblPr firstRow="1" firstCol="1" bandRow="1">
                <a:tableStyleId>{5C22544A-7EE6-4342-B048-85BDC9FD1C3A}</a:tableStyleId>
              </a:tblPr>
              <a:tblGrid>
                <a:gridCol w="931545">
                  <a:extLst>
                    <a:ext uri="{9D8B030D-6E8A-4147-A177-3AD203B41FA5}">
                      <a16:colId xmlns:a16="http://schemas.microsoft.com/office/drawing/2014/main" val="3802281132"/>
                    </a:ext>
                  </a:extLst>
                </a:gridCol>
                <a:gridCol w="952500">
                  <a:extLst>
                    <a:ext uri="{9D8B030D-6E8A-4147-A177-3AD203B41FA5}">
                      <a16:colId xmlns:a16="http://schemas.microsoft.com/office/drawing/2014/main" val="4250603076"/>
                    </a:ext>
                  </a:extLst>
                </a:gridCol>
                <a:gridCol w="922020">
                  <a:extLst>
                    <a:ext uri="{9D8B030D-6E8A-4147-A177-3AD203B41FA5}">
                      <a16:colId xmlns:a16="http://schemas.microsoft.com/office/drawing/2014/main" val="1792402722"/>
                    </a:ext>
                  </a:extLst>
                </a:gridCol>
                <a:gridCol w="1057910">
                  <a:extLst>
                    <a:ext uri="{9D8B030D-6E8A-4147-A177-3AD203B41FA5}">
                      <a16:colId xmlns:a16="http://schemas.microsoft.com/office/drawing/2014/main" val="3254936569"/>
                    </a:ext>
                  </a:extLst>
                </a:gridCol>
                <a:gridCol w="1019810">
                  <a:extLst>
                    <a:ext uri="{9D8B030D-6E8A-4147-A177-3AD203B41FA5}">
                      <a16:colId xmlns:a16="http://schemas.microsoft.com/office/drawing/2014/main" val="1321942461"/>
                    </a:ext>
                  </a:extLst>
                </a:gridCol>
                <a:gridCol w="841375">
                  <a:extLst>
                    <a:ext uri="{9D8B030D-6E8A-4147-A177-3AD203B41FA5}">
                      <a16:colId xmlns:a16="http://schemas.microsoft.com/office/drawing/2014/main" val="2060705723"/>
                    </a:ext>
                  </a:extLst>
                </a:gridCol>
              </a:tblGrid>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State</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Free Drugs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Free Diet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Free Diagnostics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Free Transport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Free Drop back</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784202"/>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Bihar</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1223343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473108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893243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302138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274264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2933133"/>
                  </a:ext>
                </a:extLst>
              </a:tr>
              <a:tr h="0">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Jharkhand</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298917</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267606</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21765</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196765</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highlight>
                            <a:srgbClr val="00FF00"/>
                          </a:highlight>
                          <a:latin typeface="Times New Roman" panose="02020603050405020304" pitchFamily="18" charset="0"/>
                          <a:cs typeface="Times New Roman" panose="02020603050405020304" pitchFamily="18" charset="0"/>
                        </a:rPr>
                        <a:t>146044</a:t>
                      </a:r>
                      <a:endParaRPr lang="en-IN"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7900332"/>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Madhya Pradesh</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982969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latin typeface="Times New Roman" panose="02020603050405020304" pitchFamily="18" charset="0"/>
                          <a:cs typeface="Times New Roman" panose="02020603050405020304" pitchFamily="18" charset="0"/>
                        </a:rPr>
                        <a:t>972472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956775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893857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716667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243773"/>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Chhattisgarh</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latin typeface="Times New Roman" panose="02020603050405020304" pitchFamily="18" charset="0"/>
                          <a:cs typeface="Times New Roman" panose="02020603050405020304" pitchFamily="18" charset="0"/>
                        </a:rPr>
                        <a:t>224382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218922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175940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123201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120767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170967"/>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Odisha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483587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477244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latin typeface="Times New Roman" panose="02020603050405020304" pitchFamily="18" charset="0"/>
                          <a:cs typeface="Times New Roman" panose="02020603050405020304" pitchFamily="18" charset="0"/>
                        </a:rPr>
                        <a:t>359459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311758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247067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010643"/>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Rajasthan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1075074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894102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955860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916103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915804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928011"/>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Uttar Pradesh</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2157708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1550275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2157708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993663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902861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1189330"/>
                  </a:ext>
                </a:extLst>
              </a:tr>
              <a:tr h="0">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Uttarakhand</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latin typeface="Times New Roman" panose="02020603050405020304" pitchFamily="18" charset="0"/>
                          <a:cs typeface="Times New Roman" panose="02020603050405020304" pitchFamily="18" charset="0"/>
                        </a:rPr>
                        <a:t>89691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85993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89691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a:effectLst/>
                          <a:latin typeface="Times New Roman" panose="02020603050405020304" pitchFamily="18" charset="0"/>
                          <a:cs typeface="Times New Roman" panose="02020603050405020304" pitchFamily="18" charset="0"/>
                        </a:rPr>
                        <a:t>61854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400" dirty="0">
                          <a:effectLst/>
                          <a:latin typeface="Times New Roman" panose="02020603050405020304" pitchFamily="18" charset="0"/>
                          <a:cs typeface="Times New Roman" panose="02020603050405020304" pitchFamily="18" charset="0"/>
                        </a:rPr>
                        <a:t>51707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616469"/>
                  </a:ext>
                </a:extLst>
              </a:tr>
            </a:tbl>
          </a:graphicData>
        </a:graphic>
      </p:graphicFrame>
      <p:graphicFrame>
        <p:nvGraphicFramePr>
          <p:cNvPr id="3" name="Table 2">
            <a:extLst>
              <a:ext uri="{FF2B5EF4-FFF2-40B4-BE49-F238E27FC236}">
                <a16:creationId xmlns:a16="http://schemas.microsoft.com/office/drawing/2014/main" id="{F7280E92-0037-486F-96BE-CB137692F3FC}"/>
              </a:ext>
            </a:extLst>
          </p:cNvPr>
          <p:cNvGraphicFramePr>
            <a:graphicFrameLocks noGrp="1"/>
          </p:cNvGraphicFramePr>
          <p:nvPr/>
        </p:nvGraphicFramePr>
        <p:xfrm>
          <a:off x="6049588" y="2500077"/>
          <a:ext cx="6044831" cy="4271848"/>
        </p:xfrm>
        <a:graphic>
          <a:graphicData uri="http://schemas.openxmlformats.org/drawingml/2006/table">
            <a:tbl>
              <a:tblPr firstRow="1" firstCol="1" bandRow="1">
                <a:tableStyleId>{5C22544A-7EE6-4342-B048-85BDC9FD1C3A}</a:tableStyleId>
              </a:tblPr>
              <a:tblGrid>
                <a:gridCol w="773827">
                  <a:extLst>
                    <a:ext uri="{9D8B030D-6E8A-4147-A177-3AD203B41FA5}">
                      <a16:colId xmlns:a16="http://schemas.microsoft.com/office/drawing/2014/main" val="3929915317"/>
                    </a:ext>
                  </a:extLst>
                </a:gridCol>
                <a:gridCol w="575326">
                  <a:extLst>
                    <a:ext uri="{9D8B030D-6E8A-4147-A177-3AD203B41FA5}">
                      <a16:colId xmlns:a16="http://schemas.microsoft.com/office/drawing/2014/main" val="3728162434"/>
                    </a:ext>
                  </a:extLst>
                </a:gridCol>
                <a:gridCol w="575326">
                  <a:extLst>
                    <a:ext uri="{9D8B030D-6E8A-4147-A177-3AD203B41FA5}">
                      <a16:colId xmlns:a16="http://schemas.microsoft.com/office/drawing/2014/main" val="3948894932"/>
                    </a:ext>
                  </a:extLst>
                </a:gridCol>
                <a:gridCol w="619591">
                  <a:extLst>
                    <a:ext uri="{9D8B030D-6E8A-4147-A177-3AD203B41FA5}">
                      <a16:colId xmlns:a16="http://schemas.microsoft.com/office/drawing/2014/main" val="3431820841"/>
                    </a:ext>
                  </a:extLst>
                </a:gridCol>
                <a:gridCol w="603953">
                  <a:extLst>
                    <a:ext uri="{9D8B030D-6E8A-4147-A177-3AD203B41FA5}">
                      <a16:colId xmlns:a16="http://schemas.microsoft.com/office/drawing/2014/main" val="4221918753"/>
                    </a:ext>
                  </a:extLst>
                </a:gridCol>
                <a:gridCol w="575326">
                  <a:extLst>
                    <a:ext uri="{9D8B030D-6E8A-4147-A177-3AD203B41FA5}">
                      <a16:colId xmlns:a16="http://schemas.microsoft.com/office/drawing/2014/main" val="2232065263"/>
                    </a:ext>
                  </a:extLst>
                </a:gridCol>
                <a:gridCol w="513498">
                  <a:extLst>
                    <a:ext uri="{9D8B030D-6E8A-4147-A177-3AD203B41FA5}">
                      <a16:colId xmlns:a16="http://schemas.microsoft.com/office/drawing/2014/main" val="1971709798"/>
                    </a:ext>
                  </a:extLst>
                </a:gridCol>
                <a:gridCol w="669696">
                  <a:extLst>
                    <a:ext uri="{9D8B030D-6E8A-4147-A177-3AD203B41FA5}">
                      <a16:colId xmlns:a16="http://schemas.microsoft.com/office/drawing/2014/main" val="534400404"/>
                    </a:ext>
                  </a:extLst>
                </a:gridCol>
                <a:gridCol w="585740">
                  <a:extLst>
                    <a:ext uri="{9D8B030D-6E8A-4147-A177-3AD203B41FA5}">
                      <a16:colId xmlns:a16="http://schemas.microsoft.com/office/drawing/2014/main" val="1844156802"/>
                    </a:ext>
                  </a:extLst>
                </a:gridCol>
                <a:gridCol w="552548">
                  <a:extLst>
                    <a:ext uri="{9D8B030D-6E8A-4147-A177-3AD203B41FA5}">
                      <a16:colId xmlns:a16="http://schemas.microsoft.com/office/drawing/2014/main" val="2291147023"/>
                    </a:ext>
                  </a:extLst>
                </a:gridCol>
              </a:tblGrid>
              <a:tr h="739314">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State</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Drugs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Free Diet</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Diagnostics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Transport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Drop back</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Drugs-Sick infants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Diagnostics- Sick Infants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transport-Sick infants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Free transport back- Sick infants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662662"/>
                  </a:ext>
                </a:extLst>
              </a:tr>
              <a:tr h="356650">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Bihar</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446808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386036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336606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157429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720863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28762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18041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5840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11474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0098365"/>
                  </a:ext>
                </a:extLst>
              </a:tr>
              <a:tr h="356650">
                <a:tc>
                  <a:txBody>
                    <a:bodyPr/>
                    <a:lstStyle/>
                    <a:p>
                      <a:pPr algn="just">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Jharkhand</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352393</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312967</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331636</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165885</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00FF00"/>
                          </a:highlight>
                          <a:latin typeface="Times New Roman" panose="02020603050405020304" pitchFamily="18" charset="0"/>
                          <a:cs typeface="Times New Roman" panose="02020603050405020304" pitchFamily="18" charset="0"/>
                        </a:rPr>
                        <a:t>116724</a:t>
                      </a:r>
                      <a:endParaRPr lang="en-IN" sz="1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76584</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59358</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13352</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8129</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4736834"/>
                  </a:ext>
                </a:extLst>
              </a:tr>
              <a:tr h="454445">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Madhya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668010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566010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638401</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338468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274343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142591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124367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61909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42824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03122"/>
                  </a:ext>
                </a:extLst>
              </a:tr>
              <a:tr h="356650">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Chhattisgarh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202880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149592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199106</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110024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110729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44637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33065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16611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17857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5200371"/>
                  </a:ext>
                </a:extLst>
              </a:tr>
              <a:tr h="356650">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Odisha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333750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324701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327711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181488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127683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81840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59688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20364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10192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311242"/>
                  </a:ext>
                </a:extLst>
              </a:tr>
              <a:tr h="356650">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Rajasthan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560860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260954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370448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170870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1856781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159446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69909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9687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16486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927705"/>
                  </a:ext>
                </a:extLst>
              </a:tr>
              <a:tr h="613243">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Uttar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2382698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1164890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2339131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1208498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1069909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260063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216584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68838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130927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518714"/>
                  </a:ext>
                </a:extLst>
              </a:tr>
              <a:tr h="356650">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Uttarakhand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66823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70255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118821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14572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3099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9986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6409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a:effectLst/>
                          <a:latin typeface="Times New Roman" panose="02020603050405020304" pitchFamily="18" charset="0"/>
                          <a:cs typeface="Times New Roman" panose="02020603050405020304" pitchFamily="18" charset="0"/>
                        </a:rPr>
                        <a:t>414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dirty="0">
                          <a:effectLst/>
                          <a:latin typeface="Times New Roman" panose="02020603050405020304" pitchFamily="18" charset="0"/>
                          <a:cs typeface="Times New Roman" panose="02020603050405020304" pitchFamily="18" charset="0"/>
                        </a:rPr>
                        <a:t>586</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778296"/>
                  </a:ext>
                </a:extLst>
              </a:tr>
            </a:tbl>
          </a:graphicData>
        </a:graphic>
      </p:graphicFrame>
      <p:sp>
        <p:nvSpPr>
          <p:cNvPr id="5" name="TextBox 4">
            <a:extLst>
              <a:ext uri="{FF2B5EF4-FFF2-40B4-BE49-F238E27FC236}">
                <a16:creationId xmlns:a16="http://schemas.microsoft.com/office/drawing/2014/main" id="{5A61C26B-1BB9-445B-92EF-05EE52847540}"/>
              </a:ext>
            </a:extLst>
          </p:cNvPr>
          <p:cNvSpPr txBox="1"/>
          <p:nvPr/>
        </p:nvSpPr>
        <p:spPr>
          <a:xfrm>
            <a:off x="6049588" y="2195199"/>
            <a:ext cx="6044832" cy="342786"/>
          </a:xfrm>
          <a:prstGeom prst="rect">
            <a:avLst/>
          </a:prstGeom>
          <a:noFill/>
        </p:spPr>
        <p:txBody>
          <a:bodyPr wrap="square">
            <a:spAutoFit/>
          </a:bodyPr>
          <a:lstStyle/>
          <a:p>
            <a:pPr algn="ctr">
              <a:lnSpc>
                <a:spcPct val="107000"/>
              </a:lnSpc>
              <a:spcAft>
                <a:spcPts val="8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Table 4: Number of beneficiaries enrolled under JSSK for 2019-20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427FE8-2507-4A9B-A0E1-248F62CF9185}"/>
              </a:ext>
            </a:extLst>
          </p:cNvPr>
          <p:cNvSpPr txBox="1"/>
          <p:nvPr/>
        </p:nvSpPr>
        <p:spPr>
          <a:xfrm>
            <a:off x="-552635" y="2372044"/>
            <a:ext cx="6440009" cy="357534"/>
          </a:xfrm>
          <a:prstGeom prst="rect">
            <a:avLst/>
          </a:prstGeom>
          <a:noFill/>
        </p:spPr>
        <p:txBody>
          <a:bodyPr wrap="square">
            <a:spAutoFit/>
          </a:bodyPr>
          <a:lstStyle/>
          <a:p>
            <a:pPr marL="457200"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Table 3: Number of beneficiaries enrolled under JSSK for 2013-14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00656CAD-3F95-464C-A18C-50278977D141}"/>
              </a:ext>
            </a:extLst>
          </p:cNvPr>
          <p:cNvGraphicFramePr/>
          <p:nvPr>
            <p:extLst>
              <p:ext uri="{D42A27DB-BD31-4B8C-83A1-F6EECF244321}">
                <p14:modId xmlns:p14="http://schemas.microsoft.com/office/powerpoint/2010/main" val="887842723"/>
              </p:ext>
            </p:extLst>
          </p:nvPr>
        </p:nvGraphicFramePr>
        <p:xfrm>
          <a:off x="0" y="0"/>
          <a:ext cx="8375106" cy="2500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C56D726-CA1A-4085-91CF-5D59E51C6DD6}"/>
              </a:ext>
            </a:extLst>
          </p:cNvPr>
          <p:cNvSpPr txBox="1"/>
          <p:nvPr/>
        </p:nvSpPr>
        <p:spPr>
          <a:xfrm>
            <a:off x="8375107" y="635935"/>
            <a:ext cx="3816893"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 1: Maternal Health Interventions by NHM under MoHFW </a:t>
            </a:r>
          </a:p>
          <a:p>
            <a:pPr algn="ctr"/>
            <a:r>
              <a:rPr lang="en-US" b="1" dirty="0">
                <a:latin typeface="Times New Roman" panose="02020603050405020304" pitchFamily="18" charset="0"/>
                <a:cs typeface="Times New Roman" panose="02020603050405020304" pitchFamily="18" charset="0"/>
              </a:rPr>
              <a:t>(Decade wise evolution)</a:t>
            </a:r>
            <a:endParaRPr lang="en-IN"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29D422-0CC1-409E-8E2C-6DF67CBE9CDF}"/>
              </a:ext>
            </a:extLst>
          </p:cNvPr>
          <p:cNvSpPr txBox="1"/>
          <p:nvPr/>
        </p:nvSpPr>
        <p:spPr>
          <a:xfrm>
            <a:off x="8414551" y="25581"/>
            <a:ext cx="3777449" cy="584775"/>
          </a:xfrm>
          <a:prstGeom prst="rect">
            <a:avLst/>
          </a:prstGeom>
          <a:solidFill>
            <a:srgbClr val="FFC000"/>
          </a:solidFill>
        </p:spPr>
        <p:txBody>
          <a:bodyPr wrap="square" rtlCol="0">
            <a:spAutoFit/>
          </a:bodyPr>
          <a:lstStyle/>
          <a:p>
            <a:pPr algn="ctr"/>
            <a:r>
              <a:rPr lang="en-US" sz="3200" b="1" dirty="0">
                <a:latin typeface="Bahnschrift Condensed" panose="020B0502040204020203" pitchFamily="34" charset="0"/>
                <a:cs typeface="Times New Roman" panose="02020603050405020304" pitchFamily="18" charset="0"/>
              </a:rPr>
              <a:t>Objective 3 (Result 3)</a:t>
            </a:r>
            <a:endParaRPr lang="en-IN" sz="3200" b="1" dirty="0">
              <a:latin typeface="Bahnschrift Condensed" panose="020B05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4C7191E-8A17-4E21-BEDF-1E1595EA06F9}"/>
              </a:ext>
            </a:extLst>
          </p:cNvPr>
          <p:cNvSpPr txBox="1"/>
          <p:nvPr/>
        </p:nvSpPr>
        <p:spPr>
          <a:xfrm>
            <a:off x="-151933" y="6273225"/>
            <a:ext cx="6039307" cy="584775"/>
          </a:xfrm>
          <a:prstGeom prst="rect">
            <a:avLst/>
          </a:prstGeom>
          <a:noFill/>
        </p:spPr>
        <p:txBody>
          <a:bodyPr wrap="square" rtlCol="0">
            <a:spAutoFit/>
          </a:bodyPr>
          <a:lstStyle/>
          <a:p>
            <a:pPr algn="ctr"/>
            <a:r>
              <a:rPr lang="en-US" sz="1600" b="1" i="1" dirty="0">
                <a:highlight>
                  <a:srgbClr val="00FF00"/>
                </a:highlight>
                <a:latin typeface="Times New Roman" panose="02020603050405020304" pitchFamily="18" charset="0"/>
                <a:cs typeface="Times New Roman" panose="02020603050405020304" pitchFamily="18" charset="0"/>
              </a:rPr>
              <a:t>Source: Maternal Health Division, Ministry of Health and Family Welfare, New Delhi</a:t>
            </a:r>
          </a:p>
        </p:txBody>
      </p:sp>
    </p:spTree>
    <p:extLst>
      <p:ext uri="{BB962C8B-B14F-4D97-AF65-F5344CB8AC3E}">
        <p14:creationId xmlns:p14="http://schemas.microsoft.com/office/powerpoint/2010/main" val="85906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79A066B-61A7-4354-8FA8-3F7474DADA72}"/>
              </a:ext>
            </a:extLst>
          </p:cNvPr>
          <p:cNvGraphicFramePr>
            <a:graphicFrameLocks/>
          </p:cNvGraphicFramePr>
          <p:nvPr>
            <p:extLst>
              <p:ext uri="{D42A27DB-BD31-4B8C-83A1-F6EECF244321}">
                <p14:modId xmlns:p14="http://schemas.microsoft.com/office/powerpoint/2010/main" val="1007908102"/>
              </p:ext>
            </p:extLst>
          </p:nvPr>
        </p:nvGraphicFramePr>
        <p:xfrm>
          <a:off x="100614" y="576900"/>
          <a:ext cx="6221730" cy="3413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FEC2B5F9-D22A-419C-9243-FD1C44FB53B8}"/>
              </a:ext>
            </a:extLst>
          </p:cNvPr>
          <p:cNvGraphicFramePr>
            <a:graphicFrameLocks/>
          </p:cNvGraphicFramePr>
          <p:nvPr>
            <p:extLst>
              <p:ext uri="{D42A27DB-BD31-4B8C-83A1-F6EECF244321}">
                <p14:modId xmlns:p14="http://schemas.microsoft.com/office/powerpoint/2010/main" val="871497901"/>
              </p:ext>
            </p:extLst>
          </p:nvPr>
        </p:nvGraphicFramePr>
        <p:xfrm>
          <a:off x="6422958" y="573023"/>
          <a:ext cx="5769042" cy="3318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DADA0DF-2FC2-439D-9F2A-BE4A0CDEAE55}"/>
              </a:ext>
            </a:extLst>
          </p:cNvPr>
          <p:cNvGraphicFramePr>
            <a:graphicFrameLocks/>
          </p:cNvGraphicFramePr>
          <p:nvPr>
            <p:extLst>
              <p:ext uri="{D42A27DB-BD31-4B8C-83A1-F6EECF244321}">
                <p14:modId xmlns:p14="http://schemas.microsoft.com/office/powerpoint/2010/main" val="3371659245"/>
              </p:ext>
            </p:extLst>
          </p:nvPr>
        </p:nvGraphicFramePr>
        <p:xfrm>
          <a:off x="96804" y="4079437"/>
          <a:ext cx="6229350" cy="27785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2AE3C7B-1737-4DAD-BF6D-05B6FD5D0634}"/>
              </a:ext>
            </a:extLst>
          </p:cNvPr>
          <p:cNvSpPr txBox="1"/>
          <p:nvPr/>
        </p:nvSpPr>
        <p:spPr>
          <a:xfrm>
            <a:off x="0" y="20574"/>
            <a:ext cx="6322344" cy="61555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5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RMNCH + A Performance on EAG states based on composite indicators (2012- 2015)</a:t>
            </a:r>
            <a:endParaRPr lang="en-IN" sz="165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26CD95C-2C04-4E16-80F7-3ADF5ECC159A}"/>
              </a:ext>
            </a:extLst>
          </p:cNvPr>
          <p:cNvGraphicFramePr>
            <a:graphicFrameLocks noGrp="1"/>
          </p:cNvGraphicFramePr>
          <p:nvPr>
            <p:extLst>
              <p:ext uri="{D42A27DB-BD31-4B8C-83A1-F6EECF244321}">
                <p14:modId xmlns:p14="http://schemas.microsoft.com/office/powerpoint/2010/main" val="648837030"/>
              </p:ext>
            </p:extLst>
          </p:nvPr>
        </p:nvGraphicFramePr>
        <p:xfrm>
          <a:off x="6416634" y="4539414"/>
          <a:ext cx="1907540" cy="2223456"/>
        </p:xfrm>
        <a:graphic>
          <a:graphicData uri="http://schemas.openxmlformats.org/drawingml/2006/table">
            <a:tbl>
              <a:tblPr firstRow="1" firstCol="1" bandRow="1">
                <a:tableStyleId>{5C22544A-7EE6-4342-B048-85BDC9FD1C3A}</a:tableStyleId>
              </a:tblPr>
              <a:tblGrid>
                <a:gridCol w="953770">
                  <a:extLst>
                    <a:ext uri="{9D8B030D-6E8A-4147-A177-3AD203B41FA5}">
                      <a16:colId xmlns:a16="http://schemas.microsoft.com/office/drawing/2014/main" val="3407504077"/>
                    </a:ext>
                  </a:extLst>
                </a:gridCol>
                <a:gridCol w="953770">
                  <a:extLst>
                    <a:ext uri="{9D8B030D-6E8A-4147-A177-3AD203B41FA5}">
                      <a16:colId xmlns:a16="http://schemas.microsoft.com/office/drawing/2014/main" val="1723958599"/>
                    </a:ext>
                  </a:extLst>
                </a:gridCol>
              </a:tblGrid>
              <a:tr h="0">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State</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Overall Index (2012-13)</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293613"/>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Bihar</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00"/>
                          </a:highlight>
                          <a:latin typeface="Times New Roman" panose="02020603050405020304" pitchFamily="18" charset="0"/>
                          <a:cs typeface="Times New Roman" panose="02020603050405020304" pitchFamily="18" charset="0"/>
                        </a:rPr>
                        <a:t>0.3916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637611"/>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Jharkhand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00"/>
                          </a:highlight>
                          <a:latin typeface="Times New Roman" panose="02020603050405020304" pitchFamily="18" charset="0"/>
                          <a:cs typeface="Times New Roman" panose="02020603050405020304" pitchFamily="18" charset="0"/>
                        </a:rPr>
                        <a:t>0.3632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975071"/>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Madhya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FF00"/>
                          </a:highlight>
                          <a:latin typeface="Times New Roman" panose="02020603050405020304" pitchFamily="18" charset="0"/>
                          <a:cs typeface="Times New Roman" panose="02020603050405020304" pitchFamily="18" charset="0"/>
                        </a:rPr>
                        <a:t>0.4499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1045443"/>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Chhattisgarh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0.4221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233728"/>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Odisha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0.4449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426294"/>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Rajasthan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00"/>
                          </a:highlight>
                          <a:latin typeface="Times New Roman" panose="02020603050405020304" pitchFamily="18" charset="0"/>
                          <a:cs typeface="Times New Roman" panose="02020603050405020304" pitchFamily="18" charset="0"/>
                        </a:rPr>
                        <a:t>0.3911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447130"/>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0.4015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549784"/>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Uttarakhand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FF00"/>
                          </a:highlight>
                          <a:latin typeface="Times New Roman" panose="02020603050405020304" pitchFamily="18" charset="0"/>
                          <a:cs typeface="Times New Roman" panose="02020603050405020304" pitchFamily="18" charset="0"/>
                        </a:rPr>
                        <a:t>0.4623</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2031061"/>
                  </a:ext>
                </a:extLst>
              </a:tr>
            </a:tbl>
          </a:graphicData>
        </a:graphic>
      </p:graphicFrame>
      <p:graphicFrame>
        <p:nvGraphicFramePr>
          <p:cNvPr id="8" name="Table 7">
            <a:extLst>
              <a:ext uri="{FF2B5EF4-FFF2-40B4-BE49-F238E27FC236}">
                <a16:creationId xmlns:a16="http://schemas.microsoft.com/office/drawing/2014/main" id="{B2426B40-E8FC-45A6-8AB6-5B95DC34415E}"/>
              </a:ext>
            </a:extLst>
          </p:cNvPr>
          <p:cNvGraphicFramePr>
            <a:graphicFrameLocks noGrp="1"/>
          </p:cNvGraphicFramePr>
          <p:nvPr>
            <p:extLst>
              <p:ext uri="{D42A27DB-BD31-4B8C-83A1-F6EECF244321}">
                <p14:modId xmlns:p14="http://schemas.microsoft.com/office/powerpoint/2010/main" val="1049728361"/>
              </p:ext>
            </p:extLst>
          </p:nvPr>
        </p:nvGraphicFramePr>
        <p:xfrm>
          <a:off x="8414654" y="4539414"/>
          <a:ext cx="1907540" cy="2223456"/>
        </p:xfrm>
        <a:graphic>
          <a:graphicData uri="http://schemas.openxmlformats.org/drawingml/2006/table">
            <a:tbl>
              <a:tblPr firstRow="1" firstCol="1" bandRow="1">
                <a:tableStyleId>{5C22544A-7EE6-4342-B048-85BDC9FD1C3A}</a:tableStyleId>
              </a:tblPr>
              <a:tblGrid>
                <a:gridCol w="953770">
                  <a:extLst>
                    <a:ext uri="{9D8B030D-6E8A-4147-A177-3AD203B41FA5}">
                      <a16:colId xmlns:a16="http://schemas.microsoft.com/office/drawing/2014/main" val="3135573965"/>
                    </a:ext>
                  </a:extLst>
                </a:gridCol>
                <a:gridCol w="953770">
                  <a:extLst>
                    <a:ext uri="{9D8B030D-6E8A-4147-A177-3AD203B41FA5}">
                      <a16:colId xmlns:a16="http://schemas.microsoft.com/office/drawing/2014/main" val="2200285873"/>
                    </a:ext>
                  </a:extLst>
                </a:gridCol>
              </a:tblGrid>
              <a:tr h="0">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State</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Overall Index (2013-14)</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788500"/>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Bihar</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00"/>
                          </a:highlight>
                          <a:latin typeface="Times New Roman" panose="02020603050405020304" pitchFamily="18" charset="0"/>
                          <a:cs typeface="Times New Roman" panose="02020603050405020304" pitchFamily="18" charset="0"/>
                        </a:rPr>
                        <a:t>0.3849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620843"/>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Jharkhand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0.4364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2158804"/>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Madhya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FF00"/>
                          </a:highlight>
                          <a:latin typeface="Times New Roman" panose="02020603050405020304" pitchFamily="18" charset="0"/>
                          <a:cs typeface="Times New Roman" panose="02020603050405020304" pitchFamily="18" charset="0"/>
                        </a:rPr>
                        <a:t>0.4794</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8877720"/>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Chhattisgarh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0.4311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4866533"/>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Odisha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0.4418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228260"/>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Rajasthan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0.3926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1214536"/>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00FF"/>
                          </a:highlight>
                          <a:latin typeface="Times New Roman" panose="02020603050405020304" pitchFamily="18" charset="0"/>
                          <a:cs typeface="Times New Roman" panose="02020603050405020304" pitchFamily="18" charset="0"/>
                        </a:rPr>
                        <a:t>0.4533</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2771070"/>
                  </a:ext>
                </a:extLst>
              </a:tr>
              <a:tr h="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Uttarakhand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FF00"/>
                          </a:highlight>
                          <a:latin typeface="Times New Roman" panose="02020603050405020304" pitchFamily="18" charset="0"/>
                          <a:cs typeface="Times New Roman" panose="02020603050405020304" pitchFamily="18" charset="0"/>
                        </a:rPr>
                        <a:t>0.5012</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462432"/>
                  </a:ext>
                </a:extLst>
              </a:tr>
            </a:tbl>
          </a:graphicData>
        </a:graphic>
      </p:graphicFrame>
      <p:graphicFrame>
        <p:nvGraphicFramePr>
          <p:cNvPr id="9" name="Table 8">
            <a:extLst>
              <a:ext uri="{FF2B5EF4-FFF2-40B4-BE49-F238E27FC236}">
                <a16:creationId xmlns:a16="http://schemas.microsoft.com/office/drawing/2014/main" id="{EEF3FBFE-E16F-4D87-9ADF-ED2B0E63CA1F}"/>
              </a:ext>
            </a:extLst>
          </p:cNvPr>
          <p:cNvGraphicFramePr>
            <a:graphicFrameLocks noGrp="1"/>
          </p:cNvGraphicFramePr>
          <p:nvPr>
            <p:extLst>
              <p:ext uri="{D42A27DB-BD31-4B8C-83A1-F6EECF244321}">
                <p14:modId xmlns:p14="http://schemas.microsoft.com/office/powerpoint/2010/main" val="2770121968"/>
              </p:ext>
            </p:extLst>
          </p:nvPr>
        </p:nvGraphicFramePr>
        <p:xfrm>
          <a:off x="10412674" y="4177603"/>
          <a:ext cx="1779326" cy="2582230"/>
        </p:xfrm>
        <a:graphic>
          <a:graphicData uri="http://schemas.openxmlformats.org/drawingml/2006/table">
            <a:tbl>
              <a:tblPr firstRow="1" firstCol="1" bandRow="1">
                <a:tableStyleId>{5C22544A-7EE6-4342-B048-85BDC9FD1C3A}</a:tableStyleId>
              </a:tblPr>
              <a:tblGrid>
                <a:gridCol w="889663">
                  <a:extLst>
                    <a:ext uri="{9D8B030D-6E8A-4147-A177-3AD203B41FA5}">
                      <a16:colId xmlns:a16="http://schemas.microsoft.com/office/drawing/2014/main" val="1241761763"/>
                    </a:ext>
                  </a:extLst>
                </a:gridCol>
                <a:gridCol w="889663">
                  <a:extLst>
                    <a:ext uri="{9D8B030D-6E8A-4147-A177-3AD203B41FA5}">
                      <a16:colId xmlns:a16="http://schemas.microsoft.com/office/drawing/2014/main" val="2973800966"/>
                    </a:ext>
                  </a:extLst>
                </a:gridCol>
              </a:tblGrid>
              <a:tr h="426055">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State</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latin typeface="Times New Roman" panose="02020603050405020304" pitchFamily="18" charset="0"/>
                          <a:cs typeface="Times New Roman" panose="02020603050405020304" pitchFamily="18" charset="0"/>
                        </a:rPr>
                        <a:t>Overall Index (2014-15)</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1225705"/>
                  </a:ext>
                </a:extLst>
              </a:tr>
              <a:tr h="135505">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Bihar</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0000"/>
                          </a:highlight>
                          <a:latin typeface="Times New Roman" panose="02020603050405020304" pitchFamily="18" charset="0"/>
                          <a:cs typeface="Times New Roman" panose="02020603050405020304" pitchFamily="18" charset="0"/>
                        </a:rPr>
                        <a:t>0.343</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155585"/>
                  </a:ext>
                </a:extLst>
              </a:tr>
              <a:tr h="135505">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Jharkhand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0.3705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069301"/>
                  </a:ext>
                </a:extLst>
              </a:tr>
              <a:tr h="28078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Madhya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FF00"/>
                          </a:highlight>
                          <a:latin typeface="Times New Roman" panose="02020603050405020304" pitchFamily="18" charset="0"/>
                          <a:cs typeface="Times New Roman" panose="02020603050405020304" pitchFamily="18" charset="0"/>
                        </a:rPr>
                        <a:t>0.4484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8350930"/>
                  </a:ext>
                </a:extLst>
              </a:tr>
              <a:tr h="28078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Chhattisgarh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0.4069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48406"/>
                  </a:ext>
                </a:extLst>
              </a:tr>
              <a:tr h="135505">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Odisha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0.4144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6472522"/>
                  </a:ext>
                </a:extLst>
              </a:tr>
              <a:tr h="135505">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Rajasthan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0.4225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504377"/>
                  </a:ext>
                </a:extLst>
              </a:tr>
              <a:tr h="28078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 Pradesh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a:effectLst/>
                          <a:highlight>
                            <a:srgbClr val="FF00FF"/>
                          </a:highlight>
                          <a:latin typeface="Times New Roman" panose="02020603050405020304" pitchFamily="18" charset="0"/>
                          <a:cs typeface="Times New Roman" panose="02020603050405020304" pitchFamily="18" charset="0"/>
                        </a:rPr>
                        <a:t>0.406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6133594"/>
                  </a:ext>
                </a:extLst>
              </a:tr>
              <a:tr h="280780">
                <a:tc>
                  <a:txBody>
                    <a:bodyPr/>
                    <a:lstStyle/>
                    <a:p>
                      <a:pPr algn="ctr">
                        <a:lnSpc>
                          <a:spcPct val="107000"/>
                        </a:lnSpc>
                        <a:spcAft>
                          <a:spcPts val="800"/>
                        </a:spcAft>
                      </a:pPr>
                      <a:r>
                        <a:rPr lang="en-IN" sz="1100">
                          <a:effectLst/>
                          <a:latin typeface="Times New Roman" panose="02020603050405020304" pitchFamily="18" charset="0"/>
                          <a:cs typeface="Times New Roman" panose="02020603050405020304" pitchFamily="18" charset="0"/>
                        </a:rPr>
                        <a:t>Uttarakhand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100" dirty="0">
                          <a:effectLst/>
                          <a:highlight>
                            <a:srgbClr val="FFFF00"/>
                          </a:highlight>
                          <a:latin typeface="Times New Roman" panose="02020603050405020304" pitchFamily="18" charset="0"/>
                          <a:cs typeface="Times New Roman" panose="02020603050405020304" pitchFamily="18" charset="0"/>
                        </a:rPr>
                        <a:t>0.4639</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7481983"/>
                  </a:ext>
                </a:extLst>
              </a:tr>
            </a:tbl>
          </a:graphicData>
        </a:graphic>
      </p:graphicFrame>
      <p:sp>
        <p:nvSpPr>
          <p:cNvPr id="10" name="TextBox 9">
            <a:extLst>
              <a:ext uri="{FF2B5EF4-FFF2-40B4-BE49-F238E27FC236}">
                <a16:creationId xmlns:a16="http://schemas.microsoft.com/office/drawing/2014/main" id="{3722A38F-C049-4245-8BC7-30D24C075092}"/>
              </a:ext>
            </a:extLst>
          </p:cNvPr>
          <p:cNvSpPr txBox="1"/>
          <p:nvPr/>
        </p:nvSpPr>
        <p:spPr>
          <a:xfrm>
            <a:off x="6581316" y="61380"/>
            <a:ext cx="5769043" cy="553998"/>
          </a:xfrm>
          <a:prstGeom prst="rect">
            <a:avLst/>
          </a:prstGeom>
          <a:noFill/>
        </p:spPr>
        <p:txBody>
          <a:bodyPr wrap="square" rtlCol="0">
            <a:spAutoFit/>
          </a:bodyPr>
          <a:lstStyle/>
          <a:p>
            <a:pPr algn="ctr"/>
            <a:r>
              <a:rPr lang="en-US" sz="1500" b="1" i="1" dirty="0">
                <a:highlight>
                  <a:srgbClr val="00FF00"/>
                </a:highlight>
                <a:latin typeface="Times New Roman" panose="02020603050405020304" pitchFamily="18" charset="0"/>
                <a:cs typeface="Times New Roman" panose="02020603050405020304" pitchFamily="18" charset="0"/>
              </a:rPr>
              <a:t>Source: Health Management Information Systems (HMIS) Portal, Ministry of Health and Family Welfare, New Delhi</a:t>
            </a:r>
          </a:p>
        </p:txBody>
      </p:sp>
      <p:sp>
        <p:nvSpPr>
          <p:cNvPr id="12" name="TextBox 11">
            <a:extLst>
              <a:ext uri="{FF2B5EF4-FFF2-40B4-BE49-F238E27FC236}">
                <a16:creationId xmlns:a16="http://schemas.microsoft.com/office/drawing/2014/main" id="{79417CC3-61FF-4E51-BA39-2AF5C03FA0C5}"/>
              </a:ext>
            </a:extLst>
          </p:cNvPr>
          <p:cNvSpPr txBox="1"/>
          <p:nvPr/>
        </p:nvSpPr>
        <p:spPr>
          <a:xfrm>
            <a:off x="6422958" y="3871688"/>
            <a:ext cx="3899236" cy="492443"/>
          </a:xfrm>
          <a:prstGeom prst="rect">
            <a:avLst/>
          </a:prstGeom>
          <a:noFill/>
        </p:spPr>
        <p:txBody>
          <a:bodyPr wrap="square">
            <a:spAutoFit/>
          </a:bodyPr>
          <a:lstStyle/>
          <a:p>
            <a:r>
              <a:rPr lang="en-IN" sz="1300" dirty="0">
                <a:highlight>
                  <a:srgbClr val="FF0000"/>
                </a:highlight>
                <a:latin typeface="Times New Roman" panose="02020603050405020304" pitchFamily="18" charset="0"/>
                <a:ea typeface="Calibri" panose="020F0502020204030204" pitchFamily="34" charset="0"/>
              </a:rPr>
              <a:t>Red</a:t>
            </a:r>
            <a:r>
              <a:rPr lang="en-IN" sz="1300" dirty="0">
                <a:effectLst/>
                <a:latin typeface="Times New Roman" panose="02020603050405020304" pitchFamily="18" charset="0"/>
                <a:ea typeface="Calibri" panose="020F0502020204030204" pitchFamily="34" charset="0"/>
              </a:rPr>
              <a:t> -</a:t>
            </a:r>
            <a:r>
              <a:rPr lang="en-IN" sz="1300" b="1" i="1" dirty="0">
                <a:effectLst/>
                <a:latin typeface="Times New Roman" panose="02020603050405020304" pitchFamily="18" charset="0"/>
                <a:ea typeface="Calibri" panose="020F0502020204030204" pitchFamily="34" charset="0"/>
              </a:rPr>
              <a:t>Low performance</a:t>
            </a:r>
            <a:r>
              <a:rPr lang="en-IN" sz="1300" dirty="0">
                <a:effectLst/>
                <a:latin typeface="Times New Roman" panose="02020603050405020304" pitchFamily="18" charset="0"/>
                <a:ea typeface="Calibri" panose="020F0502020204030204" pitchFamily="34" charset="0"/>
              </a:rPr>
              <a:t>        </a:t>
            </a:r>
            <a:r>
              <a:rPr lang="en-IN" sz="1300" dirty="0">
                <a:highlight>
                  <a:srgbClr val="FF00FF"/>
                </a:highlight>
                <a:latin typeface="Times New Roman" panose="02020603050405020304" pitchFamily="18" charset="0"/>
                <a:ea typeface="Calibri" panose="020F0502020204030204" pitchFamily="34" charset="0"/>
              </a:rPr>
              <a:t>P</a:t>
            </a:r>
            <a:r>
              <a:rPr lang="en-IN" sz="1300" dirty="0">
                <a:effectLst/>
                <a:highlight>
                  <a:srgbClr val="FF00FF"/>
                </a:highlight>
                <a:latin typeface="Times New Roman" panose="02020603050405020304" pitchFamily="18" charset="0"/>
                <a:ea typeface="Calibri" panose="020F0502020204030204" pitchFamily="34" charset="0"/>
              </a:rPr>
              <a:t>ink </a:t>
            </a:r>
            <a:r>
              <a:rPr lang="en-IN" sz="1300" dirty="0">
                <a:effectLst/>
                <a:latin typeface="Times New Roman" panose="02020603050405020304" pitchFamily="18" charset="0"/>
                <a:ea typeface="Calibri" panose="020F0502020204030204" pitchFamily="34" charset="0"/>
              </a:rPr>
              <a:t>– </a:t>
            </a:r>
            <a:r>
              <a:rPr lang="en-IN" sz="1300" b="1" i="1" dirty="0">
                <a:effectLst/>
                <a:latin typeface="Times New Roman" panose="02020603050405020304" pitchFamily="18" charset="0"/>
                <a:ea typeface="Calibri" panose="020F0502020204030204" pitchFamily="34" charset="0"/>
              </a:rPr>
              <a:t>Low performing</a:t>
            </a:r>
            <a:endParaRPr lang="en-IN" sz="1300" b="1" i="1" dirty="0">
              <a:latin typeface="Times New Roman" panose="02020603050405020304" pitchFamily="18" charset="0"/>
              <a:ea typeface="Calibri" panose="020F0502020204030204" pitchFamily="34" charset="0"/>
            </a:endParaRPr>
          </a:p>
          <a:p>
            <a:r>
              <a:rPr lang="en-IN" sz="1300" dirty="0">
                <a:effectLst/>
                <a:highlight>
                  <a:srgbClr val="FFFF00"/>
                </a:highlight>
                <a:latin typeface="Times New Roman" panose="02020603050405020304" pitchFamily="18" charset="0"/>
                <a:ea typeface="Calibri" panose="020F0502020204030204" pitchFamily="34" charset="0"/>
              </a:rPr>
              <a:t>Yellow- </a:t>
            </a:r>
            <a:r>
              <a:rPr lang="en-IN" sz="1300" b="1" i="1" dirty="0">
                <a:effectLst/>
                <a:latin typeface="Times New Roman" panose="02020603050405020304" pitchFamily="18" charset="0"/>
                <a:ea typeface="Calibri" panose="020F0502020204030204" pitchFamily="34" charset="0"/>
              </a:rPr>
              <a:t>promising</a:t>
            </a:r>
            <a:r>
              <a:rPr lang="en-IN" sz="1300" dirty="0">
                <a:effectLst/>
                <a:latin typeface="Times New Roman" panose="02020603050405020304" pitchFamily="18" charset="0"/>
                <a:ea typeface="Calibri" panose="020F0502020204030204" pitchFamily="34" charset="0"/>
              </a:rPr>
              <a:t>               </a:t>
            </a:r>
            <a:r>
              <a:rPr lang="en-IN" sz="1300" dirty="0">
                <a:effectLst/>
                <a:highlight>
                  <a:srgbClr val="00FF00"/>
                </a:highlight>
                <a:latin typeface="Times New Roman" panose="02020603050405020304" pitchFamily="18" charset="0"/>
                <a:ea typeface="Calibri" panose="020F0502020204030204" pitchFamily="34" charset="0"/>
              </a:rPr>
              <a:t>Green </a:t>
            </a:r>
            <a:r>
              <a:rPr lang="en-IN" sz="1300" dirty="0">
                <a:effectLst/>
                <a:latin typeface="Times New Roman" panose="02020603050405020304" pitchFamily="18" charset="0"/>
                <a:ea typeface="Calibri" panose="020F0502020204030204" pitchFamily="34" charset="0"/>
              </a:rPr>
              <a:t>– </a:t>
            </a:r>
            <a:r>
              <a:rPr lang="en-IN" sz="1300" b="1" i="1" dirty="0">
                <a:effectLst/>
                <a:latin typeface="Times New Roman" panose="02020603050405020304" pitchFamily="18" charset="0"/>
                <a:ea typeface="Calibri" panose="020F0502020204030204" pitchFamily="34" charset="0"/>
              </a:rPr>
              <a:t>good performance</a:t>
            </a:r>
            <a:endParaRPr lang="en-IN" sz="1300" b="1" i="1" dirty="0"/>
          </a:p>
        </p:txBody>
      </p:sp>
    </p:spTree>
    <p:extLst>
      <p:ext uri="{BB962C8B-B14F-4D97-AF65-F5344CB8AC3E}">
        <p14:creationId xmlns:p14="http://schemas.microsoft.com/office/powerpoint/2010/main" val="5703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F33CB-4F06-4612-A49C-BA72ECE72165}"/>
              </a:ext>
            </a:extLst>
          </p:cNvPr>
          <p:cNvSpPr txBox="1"/>
          <p:nvPr/>
        </p:nvSpPr>
        <p:spPr>
          <a:xfrm>
            <a:off x="62145" y="94318"/>
            <a:ext cx="12055874" cy="1429687"/>
          </a:xfrm>
          <a:prstGeom prst="rect">
            <a:avLst/>
          </a:prstGeom>
          <a:noFill/>
        </p:spPr>
        <p:txBody>
          <a:bodyPr wrap="square">
            <a:spAutoFit/>
          </a:bodyPr>
          <a:lstStyle/>
          <a:p>
            <a:pPr algn="ctr">
              <a:lnSpc>
                <a:spcPct val="107000"/>
              </a:lnSpc>
              <a:spcAft>
                <a:spcPts val="8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Dakshata- 2015</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Dakshata is an initiative launched in 2015 under National Health Mission that aims to enhance the quality of maternal and new-born care during the intrapartum and immediate postpartum periods through competent and confident providers. The initiative focuses on capacity-building for supply side frontline workers, routine follow-up of pregnant women to ensure safe delivery, analytical exercises to assess causes and bottlenecks in order to provide efficient health services and effective decision-making decentralisation that allows for contextual planning at block and district level.</a:t>
            </a:r>
          </a:p>
        </p:txBody>
      </p:sp>
      <p:sp>
        <p:nvSpPr>
          <p:cNvPr id="5" name="TextBox 4">
            <a:extLst>
              <a:ext uri="{FF2B5EF4-FFF2-40B4-BE49-F238E27FC236}">
                <a16:creationId xmlns:a16="http://schemas.microsoft.com/office/drawing/2014/main" id="{A9D9171D-7588-4E0A-9643-0E94426FD3F7}"/>
              </a:ext>
            </a:extLst>
          </p:cNvPr>
          <p:cNvSpPr txBox="1"/>
          <p:nvPr/>
        </p:nvSpPr>
        <p:spPr>
          <a:xfrm>
            <a:off x="0" y="1717379"/>
            <a:ext cx="12192000" cy="1502655"/>
          </a:xfrm>
          <a:prstGeom prst="rect">
            <a:avLst/>
          </a:prstGeom>
          <a:noFill/>
        </p:spPr>
        <p:txBody>
          <a:bodyPr wrap="square">
            <a:spAutoFit/>
          </a:bodyPr>
          <a:lstStyle/>
          <a:p>
            <a:pPr algn="ctr">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Pradhan Mantri Suraksha </a:t>
            </a:r>
            <a:r>
              <a:rPr lang="en-IN" sz="1400" b="1" dirty="0" err="1">
                <a:effectLst/>
                <a:latin typeface="Times New Roman" panose="02020603050405020304" pitchFamily="18" charset="0"/>
                <a:ea typeface="Calibri" panose="020F0502020204030204" pitchFamily="34" charset="0"/>
                <a:cs typeface="Times New Roman" panose="02020603050405020304" pitchFamily="18" charset="0"/>
              </a:rPr>
              <a:t>Matritva</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400" b="1" dirty="0" err="1">
                <a:effectLst/>
                <a:latin typeface="Times New Roman" panose="02020603050405020304" pitchFamily="18" charset="0"/>
                <a:ea typeface="Calibri" panose="020F0502020204030204" pitchFamily="34" charset="0"/>
                <a:cs typeface="Times New Roman" panose="02020603050405020304" pitchFamily="18" charset="0"/>
              </a:rPr>
              <a:t>Abhiyaan</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(PMSMA) - 2016</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The Government of India's Ministry of Health and Family Welfare (</a:t>
            </a:r>
            <a:r>
              <a:rPr lang="en-IN" sz="1400" dirty="0" err="1">
                <a:effectLst/>
                <a:latin typeface="Times New Roman" panose="02020603050405020304" pitchFamily="18" charset="0"/>
                <a:ea typeface="Calibri" panose="020F0502020204030204" pitchFamily="34" charset="0"/>
                <a:cs typeface="Times New Roman" panose="02020603050405020304" pitchFamily="18" charset="0"/>
              </a:rPr>
              <a:t>MoHFW</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has introduced the Pradhan Mantri </a:t>
            </a:r>
            <a:r>
              <a:rPr lang="en-IN" sz="1400" dirty="0" err="1">
                <a:effectLst/>
                <a:latin typeface="Times New Roman" panose="02020603050405020304" pitchFamily="18" charset="0"/>
                <a:ea typeface="Calibri" panose="020F0502020204030204" pitchFamily="34" charset="0"/>
                <a:cs typeface="Times New Roman" panose="02020603050405020304" pitchFamily="18" charset="0"/>
              </a:rPr>
              <a:t>Surakshit</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400" dirty="0" err="1">
                <a:effectLst/>
                <a:latin typeface="Times New Roman" panose="02020603050405020304" pitchFamily="18" charset="0"/>
                <a:ea typeface="Calibri" panose="020F0502020204030204" pitchFamily="34" charset="0"/>
                <a:cs typeface="Times New Roman" panose="02020603050405020304" pitchFamily="18" charset="0"/>
              </a:rPr>
              <a:t>Matritva</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Abhiyan. On the </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9th of every month</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the service aims to provide guaranteed, inclusive, and high-quality antenatal care to all pregnant women, free of charge</a:t>
            </a:r>
          </a:p>
          <a:p>
            <a:r>
              <a:rPr lang="en-IN" sz="1400" b="1" dirty="0">
                <a:latin typeface="Times New Roman" panose="02020603050405020304" pitchFamily="18" charset="0"/>
                <a:cs typeface="Times New Roman" panose="02020603050405020304" pitchFamily="18" charset="0"/>
              </a:rPr>
              <a:t>Main objective: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While all pregnant women will be reached, particular attention will be paid to those who have not registered for ANC (left out/missed ANC), as well as those who have registered but have not used ANC services (dropout) and High-Risk pregnant women.</a:t>
            </a:r>
            <a:endParaRPr lang="en-IN" sz="1400" b="1"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2A7C06FB-1C25-4645-9C48-0F007A9BA544}"/>
              </a:ext>
            </a:extLst>
          </p:cNvPr>
          <p:cNvGraphicFramePr>
            <a:graphicFrameLocks noGrp="1"/>
          </p:cNvGraphicFramePr>
          <p:nvPr>
            <p:extLst>
              <p:ext uri="{D42A27DB-BD31-4B8C-83A1-F6EECF244321}">
                <p14:modId xmlns:p14="http://schemas.microsoft.com/office/powerpoint/2010/main" val="188186482"/>
              </p:ext>
            </p:extLst>
          </p:nvPr>
        </p:nvGraphicFramePr>
        <p:xfrm>
          <a:off x="62145" y="3480265"/>
          <a:ext cx="6406003" cy="3283417"/>
        </p:xfrm>
        <a:graphic>
          <a:graphicData uri="http://schemas.openxmlformats.org/drawingml/2006/table">
            <a:tbl>
              <a:tblPr firstRow="1" firstCol="1" bandRow="1">
                <a:tableStyleId>{D27102A9-8310-4765-A935-A1911B00CA55}</a:tableStyleId>
              </a:tblPr>
              <a:tblGrid>
                <a:gridCol w="1222164">
                  <a:extLst>
                    <a:ext uri="{9D8B030D-6E8A-4147-A177-3AD203B41FA5}">
                      <a16:colId xmlns:a16="http://schemas.microsoft.com/office/drawing/2014/main" val="1451962013"/>
                    </a:ext>
                  </a:extLst>
                </a:gridCol>
                <a:gridCol w="1249352">
                  <a:extLst>
                    <a:ext uri="{9D8B030D-6E8A-4147-A177-3AD203B41FA5}">
                      <a16:colId xmlns:a16="http://schemas.microsoft.com/office/drawing/2014/main" val="866703327"/>
                    </a:ext>
                  </a:extLst>
                </a:gridCol>
                <a:gridCol w="1209217">
                  <a:extLst>
                    <a:ext uri="{9D8B030D-6E8A-4147-A177-3AD203B41FA5}">
                      <a16:colId xmlns:a16="http://schemas.microsoft.com/office/drawing/2014/main" val="1168663997"/>
                    </a:ext>
                  </a:extLst>
                </a:gridCol>
                <a:gridCol w="1387881">
                  <a:extLst>
                    <a:ext uri="{9D8B030D-6E8A-4147-A177-3AD203B41FA5}">
                      <a16:colId xmlns:a16="http://schemas.microsoft.com/office/drawing/2014/main" val="620720532"/>
                    </a:ext>
                  </a:extLst>
                </a:gridCol>
                <a:gridCol w="1337389">
                  <a:extLst>
                    <a:ext uri="{9D8B030D-6E8A-4147-A177-3AD203B41FA5}">
                      <a16:colId xmlns:a16="http://schemas.microsoft.com/office/drawing/2014/main" val="1237137442"/>
                    </a:ext>
                  </a:extLst>
                </a:gridCol>
              </a:tblGrid>
              <a:tr h="1294681">
                <a:tc>
                  <a:txBody>
                    <a:bodyPr/>
                    <a:lstStyle/>
                    <a:p>
                      <a:pPr algn="ctr">
                        <a:lnSpc>
                          <a:spcPct val="107000"/>
                        </a:lnSpc>
                        <a:spcAft>
                          <a:spcPts val="800"/>
                        </a:spcAft>
                      </a:pPr>
                      <a:r>
                        <a:rPr lang="en-IN" sz="1300" dirty="0">
                          <a:effectLst/>
                        </a:rPr>
                        <a:t>State</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Total Number of Volunteer Registered</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Total volunteers provided services</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Total number of pregnant women Received Antenatal care under PMSMA</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Total Number of High Risk Pregnancy Identified at the PMSMA Health Facility</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4466611"/>
                  </a:ext>
                </a:extLst>
              </a:tr>
              <a:tr h="203522">
                <a:tc>
                  <a:txBody>
                    <a:bodyPr/>
                    <a:lstStyle/>
                    <a:p>
                      <a:pPr algn="ctr">
                        <a:lnSpc>
                          <a:spcPct val="107000"/>
                        </a:lnSpc>
                        <a:spcAft>
                          <a:spcPts val="800"/>
                        </a:spcAft>
                      </a:pPr>
                      <a:r>
                        <a:rPr lang="en-IN" sz="1300">
                          <a:effectLst/>
                        </a:rPr>
                        <a:t>Bihar</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366</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44</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3220697</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115122</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275650"/>
                  </a:ext>
                </a:extLst>
              </a:tr>
              <a:tr h="203522">
                <a:tc>
                  <a:txBody>
                    <a:bodyPr/>
                    <a:lstStyle/>
                    <a:p>
                      <a:pPr algn="ctr">
                        <a:lnSpc>
                          <a:spcPct val="107000"/>
                        </a:lnSpc>
                        <a:spcAft>
                          <a:spcPts val="800"/>
                        </a:spcAft>
                      </a:pPr>
                      <a:r>
                        <a:rPr lang="en-IN" sz="1300">
                          <a:effectLst/>
                        </a:rPr>
                        <a:t>Jharkhand</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134</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14</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682642</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50778</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23571"/>
                  </a:ext>
                </a:extLst>
              </a:tr>
              <a:tr h="421754">
                <a:tc>
                  <a:txBody>
                    <a:bodyPr/>
                    <a:lstStyle/>
                    <a:p>
                      <a:pPr algn="ctr">
                        <a:lnSpc>
                          <a:spcPct val="107000"/>
                        </a:lnSpc>
                        <a:spcAft>
                          <a:spcPts val="800"/>
                        </a:spcAft>
                      </a:pPr>
                      <a:r>
                        <a:rPr lang="en-IN" sz="1300">
                          <a:effectLst/>
                        </a:rPr>
                        <a:t>Madhya Pradesh</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782</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492</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2708781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251791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115157"/>
                  </a:ext>
                </a:extLst>
              </a:tr>
              <a:tr h="203522">
                <a:tc>
                  <a:txBody>
                    <a:bodyPr/>
                    <a:lstStyle/>
                    <a:p>
                      <a:pPr algn="ctr">
                        <a:lnSpc>
                          <a:spcPct val="107000"/>
                        </a:lnSpc>
                        <a:spcAft>
                          <a:spcPts val="800"/>
                        </a:spcAft>
                      </a:pPr>
                      <a:r>
                        <a:rPr lang="en-IN" sz="1300">
                          <a:effectLst/>
                        </a:rPr>
                        <a:t>Chhattisgarh</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295</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163</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954139</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44635</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683021"/>
                  </a:ext>
                </a:extLst>
              </a:tr>
              <a:tr h="203522">
                <a:tc>
                  <a:txBody>
                    <a:bodyPr/>
                    <a:lstStyle/>
                    <a:p>
                      <a:pPr algn="ctr">
                        <a:lnSpc>
                          <a:spcPct val="107000"/>
                        </a:lnSpc>
                        <a:spcAft>
                          <a:spcPts val="800"/>
                        </a:spcAft>
                      </a:pPr>
                      <a:r>
                        <a:rPr lang="en-IN" sz="1300">
                          <a:effectLst/>
                        </a:rPr>
                        <a:t>Odisha</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199</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73</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738161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51711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4128761"/>
                  </a:ext>
                </a:extLst>
              </a:tr>
              <a:tr h="203522">
                <a:tc>
                  <a:txBody>
                    <a:bodyPr/>
                    <a:lstStyle/>
                    <a:p>
                      <a:pPr algn="ctr">
                        <a:lnSpc>
                          <a:spcPct val="107000"/>
                        </a:lnSpc>
                        <a:spcAft>
                          <a:spcPts val="800"/>
                        </a:spcAft>
                      </a:pPr>
                      <a:r>
                        <a:rPr lang="en-IN" sz="1300">
                          <a:effectLst/>
                        </a:rPr>
                        <a:t>Rajasthan</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812</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431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2306803</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153961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6597540"/>
                  </a:ext>
                </a:extLst>
              </a:tr>
              <a:tr h="345850">
                <a:tc>
                  <a:txBody>
                    <a:bodyPr/>
                    <a:lstStyle/>
                    <a:p>
                      <a:pPr algn="ctr">
                        <a:lnSpc>
                          <a:spcPct val="107000"/>
                        </a:lnSpc>
                        <a:spcAft>
                          <a:spcPts val="800"/>
                        </a:spcAft>
                      </a:pPr>
                      <a:r>
                        <a:rPr lang="en-IN" sz="1300">
                          <a:effectLst/>
                        </a:rPr>
                        <a:t>Uttar Pradesh</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750</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391</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3355639</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325485</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415435"/>
                  </a:ext>
                </a:extLst>
              </a:tr>
              <a:tr h="203522">
                <a:tc>
                  <a:txBody>
                    <a:bodyPr/>
                    <a:lstStyle/>
                    <a:p>
                      <a:pPr algn="ctr">
                        <a:lnSpc>
                          <a:spcPct val="107000"/>
                        </a:lnSpc>
                        <a:spcAft>
                          <a:spcPts val="800"/>
                        </a:spcAft>
                      </a:pPr>
                      <a:r>
                        <a:rPr lang="en-IN" sz="1300">
                          <a:effectLst/>
                        </a:rPr>
                        <a:t>Uttarakhand</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39</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13</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a:effectLst/>
                        </a:rPr>
                        <a:t>78844</a:t>
                      </a:r>
                      <a:endParaRPr lang="en-IN"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300" dirty="0">
                          <a:effectLst/>
                        </a:rPr>
                        <a:t>5809</a:t>
                      </a:r>
                      <a:endParaRPr lang="en-I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983069"/>
                  </a:ext>
                </a:extLst>
              </a:tr>
            </a:tbl>
          </a:graphicData>
        </a:graphic>
      </p:graphicFrame>
      <p:sp>
        <p:nvSpPr>
          <p:cNvPr id="10" name="TextBox 9">
            <a:extLst>
              <a:ext uri="{FF2B5EF4-FFF2-40B4-BE49-F238E27FC236}">
                <a16:creationId xmlns:a16="http://schemas.microsoft.com/office/drawing/2014/main" id="{1DADE8E4-4427-4290-970E-A96193833109}"/>
              </a:ext>
            </a:extLst>
          </p:cNvPr>
          <p:cNvSpPr txBox="1"/>
          <p:nvPr/>
        </p:nvSpPr>
        <p:spPr>
          <a:xfrm>
            <a:off x="213447" y="3104652"/>
            <a:ext cx="6103398" cy="357534"/>
          </a:xfrm>
          <a:prstGeom prst="rect">
            <a:avLst/>
          </a:prstGeom>
          <a:noFill/>
        </p:spPr>
        <p:txBody>
          <a:bodyPr wrap="square">
            <a:spAutoFit/>
          </a:bodyPr>
          <a:lstStyle/>
          <a:p>
            <a:pPr marL="457200"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Table: PMSMA Statistics Report (2016-2021)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85D4999-E6B4-4D46-8F72-2B12304ABC50}"/>
              </a:ext>
            </a:extLst>
          </p:cNvPr>
          <p:cNvSpPr txBox="1"/>
          <p:nvPr/>
        </p:nvSpPr>
        <p:spPr>
          <a:xfrm>
            <a:off x="6681595" y="3089116"/>
            <a:ext cx="5232238" cy="2862322"/>
          </a:xfrm>
          <a:prstGeom prst="rect">
            <a:avLst/>
          </a:prstGeom>
          <a:solidFill>
            <a:schemeClr val="accent4">
              <a:lumMod val="40000"/>
              <a:lumOff val="6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PMSMA Key Points</a:t>
            </a:r>
          </a:p>
          <a:p>
            <a:pPr algn="ctr"/>
            <a:endParaRPr lang="en-US" b="1" dirty="0">
              <a:latin typeface="Times New Roman" panose="02020603050405020304" pitchFamily="18" charset="0"/>
              <a:cs typeface="Times New Roman" panose="02020603050405020304" pitchFamily="18" charset="0"/>
            </a:endParaRPr>
          </a:p>
          <a:p>
            <a:pPr marL="342900" indent="-342900" algn="just">
              <a:buAutoNum type="arabicPeriod"/>
            </a:pPr>
            <a:r>
              <a:rPr lang="en-US" b="1" dirty="0">
                <a:latin typeface="Times New Roman" panose="02020603050405020304" pitchFamily="18" charset="0"/>
                <a:cs typeface="Times New Roman" panose="02020603050405020304" pitchFamily="18" charset="0"/>
              </a:rPr>
              <a:t>Volunteers</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MP</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Rajasthan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has over 50 % volunteers registered against providing services  while Bihar, Jharkhand and Odisha has less volunteers provided services against registered</a:t>
            </a:r>
          </a:p>
          <a:p>
            <a:pPr marL="342900" indent="-342900" algn="just">
              <a:buAutoNum type="arabicPeriod"/>
            </a:pPr>
            <a:r>
              <a:rPr lang="en-IN" b="1" dirty="0">
                <a:latin typeface="Times New Roman" panose="02020603050405020304" pitchFamily="18" charset="0"/>
                <a:cs typeface="Times New Roman" panose="02020603050405020304" pitchFamily="18" charset="0"/>
              </a:rPr>
              <a:t>ANC services</a:t>
            </a:r>
            <a:r>
              <a:rPr lang="en-IN" dirty="0">
                <a:latin typeface="Times New Roman" panose="02020603050405020304" pitchFamily="18" charset="0"/>
                <a:cs typeface="Times New Roman" panose="02020603050405020304" pitchFamily="18" charset="0"/>
              </a:rPr>
              <a:t> - Despite </a:t>
            </a:r>
            <a:r>
              <a:rPr lang="en-IN" b="1" dirty="0">
                <a:latin typeface="Times New Roman" panose="02020603050405020304" pitchFamily="18" charset="0"/>
                <a:cs typeface="Times New Roman" panose="02020603050405020304" pitchFamily="18" charset="0"/>
              </a:rPr>
              <a:t>Bihar </a:t>
            </a:r>
            <a:r>
              <a:rPr lang="en-IN" dirty="0">
                <a:latin typeface="Times New Roman" panose="02020603050405020304" pitchFamily="18" charset="0"/>
                <a:cs typeface="Times New Roman" panose="02020603050405020304" pitchFamily="18" charset="0"/>
              </a:rPr>
              <a:t>having less than 50% volunteers who provided services, the ranking of total number of pregnant women (</a:t>
            </a:r>
            <a:r>
              <a:rPr lang="en-IN" b="1" dirty="0">
                <a:latin typeface="Times New Roman" panose="02020603050405020304" pitchFamily="18" charset="0"/>
                <a:cs typeface="Times New Roman" panose="02020603050405020304" pitchFamily="18" charset="0"/>
              </a:rPr>
              <a:t>32,20,697</a:t>
            </a:r>
            <a:r>
              <a:rPr lang="en-IN" dirty="0">
                <a:latin typeface="Times New Roman" panose="02020603050405020304" pitchFamily="18" charset="0"/>
                <a:cs typeface="Times New Roman" panose="02020603050405020304" pitchFamily="18" charset="0"/>
              </a:rPr>
              <a:t>) received ANC is second, next to </a:t>
            </a:r>
            <a:r>
              <a:rPr lang="en-IN" b="1" dirty="0">
                <a:latin typeface="Times New Roman" panose="02020603050405020304" pitchFamily="18" charset="0"/>
                <a:cs typeface="Times New Roman" panose="02020603050405020304" pitchFamily="18" charset="0"/>
              </a:rPr>
              <a:t>UP </a:t>
            </a:r>
            <a:r>
              <a:rPr lang="en-IN" dirty="0">
                <a:latin typeface="Times New Roman" panose="02020603050405020304" pitchFamily="18" charset="0"/>
                <a:cs typeface="Times New Roman" panose="02020603050405020304" pitchFamily="18" charset="0"/>
              </a:rPr>
              <a:t>(</a:t>
            </a:r>
            <a:r>
              <a:rPr lang="en-IN" b="1" dirty="0">
                <a:latin typeface="Times New Roman" panose="02020603050405020304" pitchFamily="18" charset="0"/>
                <a:cs typeface="Times New Roman" panose="02020603050405020304" pitchFamily="18" charset="0"/>
              </a:rPr>
              <a:t>33,55,639</a:t>
            </a:r>
            <a:r>
              <a:rPr lang="en-IN"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12B0C984-5D4E-4273-8B58-F77A37053970}"/>
              </a:ext>
            </a:extLst>
          </p:cNvPr>
          <p:cNvSpPr txBox="1"/>
          <p:nvPr/>
        </p:nvSpPr>
        <p:spPr>
          <a:xfrm>
            <a:off x="6531745" y="6211669"/>
            <a:ext cx="5598110" cy="584775"/>
          </a:xfrm>
          <a:prstGeom prst="rect">
            <a:avLst/>
          </a:prstGeom>
          <a:noFill/>
        </p:spPr>
        <p:txBody>
          <a:bodyPr wrap="square">
            <a:spAutoFit/>
          </a:bodyPr>
          <a:lstStyle/>
          <a:p>
            <a:pPr algn="ctr"/>
            <a:r>
              <a:rPr lang="en-US" sz="1600" b="1" i="1" dirty="0">
                <a:highlight>
                  <a:srgbClr val="00FF00"/>
                </a:highlight>
                <a:latin typeface="Times New Roman" panose="02020603050405020304" pitchFamily="18" charset="0"/>
                <a:cs typeface="Times New Roman" panose="02020603050405020304" pitchFamily="18" charset="0"/>
              </a:rPr>
              <a:t>Source: Maternal Health Division, Ministry of Health and Family Welfare, New Delhi</a:t>
            </a:r>
            <a:endParaRPr lang="en-IN" sz="1600" dirty="0"/>
          </a:p>
        </p:txBody>
      </p:sp>
    </p:spTree>
    <p:extLst>
      <p:ext uri="{BB962C8B-B14F-4D97-AF65-F5344CB8AC3E}">
        <p14:creationId xmlns:p14="http://schemas.microsoft.com/office/powerpoint/2010/main" val="1273531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TotalTime>
  <Words>2712</Words>
  <Application>Microsoft Office PowerPoint</Application>
  <PresentationFormat>Widescreen</PresentationFormat>
  <Paragraphs>461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Condensed</vt:lpstr>
      <vt:lpstr>Calibri</vt:lpstr>
      <vt:lpstr>Calibri Light</vt:lpstr>
      <vt:lpstr>Times New Roman</vt:lpstr>
      <vt:lpstr>Office Theme</vt:lpstr>
      <vt:lpstr>MATERNAL HEALTHCARE SERVICES IN THE EMPOWERED ACTION GROUP (EAG) STATES-   A REVIEW (2011-2020)</vt:lpstr>
      <vt:lpstr>Background and Rationale</vt:lpstr>
      <vt:lpstr>Objective and Specific Objective</vt:lpstr>
      <vt:lpstr>Methodology</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Sivanand Patnaik</dc:creator>
  <cp:lastModifiedBy>Sivanand Patnaik</cp:lastModifiedBy>
  <cp:revision>133</cp:revision>
  <dcterms:created xsi:type="dcterms:W3CDTF">2021-06-09T02:34:20Z</dcterms:created>
  <dcterms:modified xsi:type="dcterms:W3CDTF">2021-06-11T03:20:24Z</dcterms:modified>
</cp:coreProperties>
</file>