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1.xml"/>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y="6858000" cx="9144000"/>
  <p:notesSz cx="6858000" cy="9144000"/>
  <p:defaultTextStyle>
    <a:defPPr lvl="0">
      <a:defRPr lang="en-US"/>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1.xml><?xml version="1.0" encoding="utf-8"?>
<a:tblStyleLst xmlns:a="http://schemas.openxmlformats.org/drawingml/2006/main" xmlns:r="http://schemas.openxmlformats.org/officeDocument/2006/relationships" def="{90651C3A-4460-11DB-9652-00E08161165F}">
  <a:tblStyle styleId="{5940675A-B579-460E-94D1-54222C63F5DA}" styleName="No Style, Table Grid">
    <a:wholeTbl>
      <a:tcTxStyle>
        <a:fontRef idx="minor">
          <a:scrgbClr b="0" g="0" r="0"/>
        </a:fontRef>
        <a:schemeClr val="tx1"/>
      </a:tcTxStyle>
      <a:tcStyle>
        <a:tcBdr>
          <a:left>
            <a:ln cmpd="sng" w="12700">
              <a:solidFill>
                <a:schemeClr val="tx1"/>
              </a:solidFill>
            </a:ln>
          </a:left>
          <a:right>
            <a:ln cmpd="sng" w="12700">
              <a:solidFill>
                <a:schemeClr val="tx1"/>
              </a:solidFill>
            </a:ln>
          </a:right>
          <a:top>
            <a:ln cmpd="sng" w="12700">
              <a:solidFill>
                <a:schemeClr val="tx1"/>
              </a:solidFill>
            </a:ln>
          </a:top>
          <a:bottom>
            <a:ln cmpd="sng" w="12700">
              <a:solidFill>
                <a:schemeClr val="tx1"/>
              </a:solidFill>
            </a:ln>
          </a:bottom>
          <a:insideH>
            <a:ln cmpd="sng" w="12700">
              <a:solidFill>
                <a:schemeClr val="tx1"/>
              </a:solidFill>
            </a:ln>
          </a:insideH>
          <a:insideV>
            <a:ln cmpd="sng" w="12700">
              <a:solidFill>
                <a:schemeClr val="tx1"/>
              </a:solidFill>
            </a:ln>
          </a:insideV>
        </a:tcBdr>
        <a:fill>
          <a:noFill/>
        </a:fill>
      </a:tcStyle>
    </a:wholeTbl>
  </a:tblStyle>
</a:tblStyleLst>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1.xml"/><Relationship Id="rId3" Type="http://schemas.openxmlformats.org/officeDocument/2006/relationships/presProps" Target="presProps1.xml"/><Relationship Id="rId4" Type="http://schemas.openxmlformats.org/officeDocument/2006/relationships/tableStyles" Target="tableStyles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7C15CA-4149-45C8-A3D1-3261C928E0EF}" type="datetimeFigureOut">
              <a:rPr lang="en-IN" smtClean="0"/>
              <a:t>10-06-2021</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823A88-951A-4FA3-8E0C-0917E308F828}" type="slidenum">
              <a:rPr lang="en-IN" smtClean="0"/>
              <a:t>‹#›</a:t>
            </a:fld>
            <a:endParaRPr lang="en-IN"/>
          </a:p>
        </p:txBody>
      </p:sp>
    </p:spTree>
    <p:extLst>
      <p:ext uri="{BB962C8B-B14F-4D97-AF65-F5344CB8AC3E}">
        <p14:creationId xmlns:p14="http://schemas.microsoft.com/office/powerpoint/2010/main" val="1606441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012F4-F0BF-4B52-92CC-7C56C79EB6FA}"/>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a:extLst>
              <a:ext uri="{FF2B5EF4-FFF2-40B4-BE49-F238E27FC236}">
                <a16:creationId xmlns:a16="http://schemas.microsoft.com/office/drawing/2014/main" id="{C679A489-1376-48EB-B471-2398CF1D3F5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BAA77BD0-AB4D-4BCB-A4AC-D8A2D77A0FFD}"/>
              </a:ext>
            </a:extLst>
          </p:cNvPr>
          <p:cNvSpPr>
            <a:spLocks noGrp="1"/>
          </p:cNvSpPr>
          <p:nvPr>
            <p:ph type="dt" sz="half" idx="10"/>
          </p:nvPr>
        </p:nvSpPr>
        <p:spPr/>
        <p:txBody>
          <a:bodyPr/>
          <a:lstStyle/>
          <a:p>
            <a:fld id="{F6A091BD-BB29-4A20-A705-00B6FF9E2CEA}" type="datetimeFigureOut">
              <a:rPr lang="en-US" smtClean="0"/>
              <a:t>6/10/2021</a:t>
            </a:fld>
            <a:endParaRPr lang="en-US"/>
          </a:p>
        </p:txBody>
      </p:sp>
      <p:sp>
        <p:nvSpPr>
          <p:cNvPr id="5" name="Footer Placeholder 4">
            <a:extLst>
              <a:ext uri="{FF2B5EF4-FFF2-40B4-BE49-F238E27FC236}">
                <a16:creationId xmlns:a16="http://schemas.microsoft.com/office/drawing/2014/main" id="{9033CFCD-DEA9-45F5-A379-F6E4F1F7C1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5D3EF8-3011-42EB-8860-5A2B838705BE}"/>
              </a:ext>
            </a:extLst>
          </p:cNvPr>
          <p:cNvSpPr>
            <a:spLocks noGrp="1"/>
          </p:cNvSpPr>
          <p:nvPr>
            <p:ph type="sldNum" sz="quarter" idx="12"/>
          </p:nvPr>
        </p:nvSpPr>
        <p:spPr/>
        <p:txBody>
          <a:bodyPr/>
          <a:lstStyle/>
          <a:p>
            <a:fld id="{E9F18275-A36E-4D14-A93A-F532F1C1C447}" type="slidenum">
              <a:rPr lang="en-US" smtClean="0"/>
              <a:t>‹#›</a:t>
            </a:fld>
            <a:endParaRPr lang="en-US"/>
          </a:p>
        </p:txBody>
      </p:sp>
    </p:spTree>
    <p:extLst>
      <p:ext uri="{BB962C8B-B14F-4D97-AF65-F5344CB8AC3E}">
        <p14:creationId xmlns:p14="http://schemas.microsoft.com/office/powerpoint/2010/main" val="2380834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3F7CC-41AD-4D22-9CA2-1F5EE46DDAF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CA50FBC-2D58-40CB-8C45-78F0043F17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7683416-B993-4B70-B371-22327131EAE1}"/>
              </a:ext>
            </a:extLst>
          </p:cNvPr>
          <p:cNvSpPr>
            <a:spLocks noGrp="1"/>
          </p:cNvSpPr>
          <p:nvPr>
            <p:ph type="dt" sz="half" idx="10"/>
          </p:nvPr>
        </p:nvSpPr>
        <p:spPr/>
        <p:txBody>
          <a:bodyPr/>
          <a:lstStyle/>
          <a:p>
            <a:fld id="{F6A091BD-BB29-4A20-A705-00B6FF9E2CEA}" type="datetimeFigureOut">
              <a:rPr lang="en-US" smtClean="0"/>
              <a:t>6/10/2021</a:t>
            </a:fld>
            <a:endParaRPr lang="en-US"/>
          </a:p>
        </p:txBody>
      </p:sp>
      <p:sp>
        <p:nvSpPr>
          <p:cNvPr id="5" name="Footer Placeholder 4">
            <a:extLst>
              <a:ext uri="{FF2B5EF4-FFF2-40B4-BE49-F238E27FC236}">
                <a16:creationId xmlns:a16="http://schemas.microsoft.com/office/drawing/2014/main" id="{4C41845C-3AE3-43B4-978A-384BB6B85A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4F9C70-BB4E-4DB8-994E-CD27B04E2729}"/>
              </a:ext>
            </a:extLst>
          </p:cNvPr>
          <p:cNvSpPr>
            <a:spLocks noGrp="1"/>
          </p:cNvSpPr>
          <p:nvPr>
            <p:ph type="sldNum" sz="quarter" idx="12"/>
          </p:nvPr>
        </p:nvSpPr>
        <p:spPr/>
        <p:txBody>
          <a:bodyPr/>
          <a:lstStyle/>
          <a:p>
            <a:fld id="{E9F18275-A36E-4D14-A93A-F532F1C1C447}" type="slidenum">
              <a:rPr lang="en-US" smtClean="0"/>
              <a:t>‹#›</a:t>
            </a:fld>
            <a:endParaRPr lang="en-US"/>
          </a:p>
        </p:txBody>
      </p:sp>
    </p:spTree>
    <p:extLst>
      <p:ext uri="{BB962C8B-B14F-4D97-AF65-F5344CB8AC3E}">
        <p14:creationId xmlns:p14="http://schemas.microsoft.com/office/powerpoint/2010/main" val="4074552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35D1D5-F1F3-4E44-A88E-A3C21A4A8A2D}"/>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78E6C98-2432-435D-98A7-33A0EDF12FF5}"/>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E343A2A-EF77-4DF6-A7AB-9332E7E33E81}"/>
              </a:ext>
            </a:extLst>
          </p:cNvPr>
          <p:cNvSpPr>
            <a:spLocks noGrp="1"/>
          </p:cNvSpPr>
          <p:nvPr>
            <p:ph type="dt" sz="half" idx="10"/>
          </p:nvPr>
        </p:nvSpPr>
        <p:spPr/>
        <p:txBody>
          <a:bodyPr/>
          <a:lstStyle/>
          <a:p>
            <a:fld id="{F6A091BD-BB29-4A20-A705-00B6FF9E2CEA}" type="datetimeFigureOut">
              <a:rPr lang="en-US" smtClean="0"/>
              <a:t>6/10/2021</a:t>
            </a:fld>
            <a:endParaRPr lang="en-US"/>
          </a:p>
        </p:txBody>
      </p:sp>
      <p:sp>
        <p:nvSpPr>
          <p:cNvPr id="5" name="Footer Placeholder 4">
            <a:extLst>
              <a:ext uri="{FF2B5EF4-FFF2-40B4-BE49-F238E27FC236}">
                <a16:creationId xmlns:a16="http://schemas.microsoft.com/office/drawing/2014/main" id="{32C1D810-69D0-40DA-9719-AAD2E86280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988473-0C10-4236-A7A8-391E3BE960EE}"/>
              </a:ext>
            </a:extLst>
          </p:cNvPr>
          <p:cNvSpPr>
            <a:spLocks noGrp="1"/>
          </p:cNvSpPr>
          <p:nvPr>
            <p:ph type="sldNum" sz="quarter" idx="12"/>
          </p:nvPr>
        </p:nvSpPr>
        <p:spPr/>
        <p:txBody>
          <a:bodyPr/>
          <a:lstStyle/>
          <a:p>
            <a:fld id="{E9F18275-A36E-4D14-A93A-F532F1C1C447}" type="slidenum">
              <a:rPr lang="en-US" smtClean="0"/>
              <a:t>‹#›</a:t>
            </a:fld>
            <a:endParaRPr lang="en-US"/>
          </a:p>
        </p:txBody>
      </p:sp>
    </p:spTree>
    <p:extLst>
      <p:ext uri="{BB962C8B-B14F-4D97-AF65-F5344CB8AC3E}">
        <p14:creationId xmlns:p14="http://schemas.microsoft.com/office/powerpoint/2010/main" val="163401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DC91E-3C42-434D-ADF3-C0BFA745ACB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0F291DA-65F0-4717-9BB5-99B87C74C0C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94EB741-0276-413A-9C8A-BA12D2F2277C}"/>
              </a:ext>
            </a:extLst>
          </p:cNvPr>
          <p:cNvSpPr>
            <a:spLocks noGrp="1"/>
          </p:cNvSpPr>
          <p:nvPr>
            <p:ph type="dt" sz="half" idx="10"/>
          </p:nvPr>
        </p:nvSpPr>
        <p:spPr/>
        <p:txBody>
          <a:bodyPr/>
          <a:lstStyle/>
          <a:p>
            <a:fld id="{F6A091BD-BB29-4A20-A705-00B6FF9E2CEA}" type="datetimeFigureOut">
              <a:rPr lang="en-US" smtClean="0"/>
              <a:t>6/10/2021</a:t>
            </a:fld>
            <a:endParaRPr lang="en-US"/>
          </a:p>
        </p:txBody>
      </p:sp>
      <p:sp>
        <p:nvSpPr>
          <p:cNvPr id="5" name="Footer Placeholder 4">
            <a:extLst>
              <a:ext uri="{FF2B5EF4-FFF2-40B4-BE49-F238E27FC236}">
                <a16:creationId xmlns:a16="http://schemas.microsoft.com/office/drawing/2014/main" id="{70863C2A-348C-43FE-B763-75BF790C8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B0F53E-DDBC-4E44-8B01-80F44BAF2D61}"/>
              </a:ext>
            </a:extLst>
          </p:cNvPr>
          <p:cNvSpPr>
            <a:spLocks noGrp="1"/>
          </p:cNvSpPr>
          <p:nvPr>
            <p:ph type="sldNum" sz="quarter" idx="12"/>
          </p:nvPr>
        </p:nvSpPr>
        <p:spPr/>
        <p:txBody>
          <a:bodyPr/>
          <a:lstStyle/>
          <a:p>
            <a:fld id="{E9F18275-A36E-4D14-A93A-F532F1C1C447}" type="slidenum">
              <a:rPr lang="en-US" smtClean="0"/>
              <a:t>‹#›</a:t>
            </a:fld>
            <a:endParaRPr lang="en-US"/>
          </a:p>
        </p:txBody>
      </p:sp>
    </p:spTree>
    <p:extLst>
      <p:ext uri="{BB962C8B-B14F-4D97-AF65-F5344CB8AC3E}">
        <p14:creationId xmlns:p14="http://schemas.microsoft.com/office/powerpoint/2010/main" val="2575749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A5A9A-08A1-4FFE-B0F6-A27E1DF713EF}"/>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E7070513-E9FF-4672-8167-2DF9245851F3}"/>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5DFEAB-CD84-40B2-8A30-8EADF2EDDA95}"/>
              </a:ext>
            </a:extLst>
          </p:cNvPr>
          <p:cNvSpPr>
            <a:spLocks noGrp="1"/>
          </p:cNvSpPr>
          <p:nvPr>
            <p:ph type="dt" sz="half" idx="10"/>
          </p:nvPr>
        </p:nvSpPr>
        <p:spPr/>
        <p:txBody>
          <a:bodyPr/>
          <a:lstStyle/>
          <a:p>
            <a:fld id="{F6A091BD-BB29-4A20-A705-00B6FF9E2CEA}" type="datetimeFigureOut">
              <a:rPr lang="en-US" smtClean="0"/>
              <a:t>6/10/2021</a:t>
            </a:fld>
            <a:endParaRPr lang="en-US"/>
          </a:p>
        </p:txBody>
      </p:sp>
      <p:sp>
        <p:nvSpPr>
          <p:cNvPr id="5" name="Footer Placeholder 4">
            <a:extLst>
              <a:ext uri="{FF2B5EF4-FFF2-40B4-BE49-F238E27FC236}">
                <a16:creationId xmlns:a16="http://schemas.microsoft.com/office/drawing/2014/main" id="{1DA631BF-83D4-490A-B789-BF429DAB9B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58B47A-15ED-4EBF-930D-47F2FB59125E}"/>
              </a:ext>
            </a:extLst>
          </p:cNvPr>
          <p:cNvSpPr>
            <a:spLocks noGrp="1"/>
          </p:cNvSpPr>
          <p:nvPr>
            <p:ph type="sldNum" sz="quarter" idx="12"/>
          </p:nvPr>
        </p:nvSpPr>
        <p:spPr/>
        <p:txBody>
          <a:bodyPr/>
          <a:lstStyle/>
          <a:p>
            <a:fld id="{E9F18275-A36E-4D14-A93A-F532F1C1C447}" type="slidenum">
              <a:rPr lang="en-US" smtClean="0"/>
              <a:t>‹#›</a:t>
            </a:fld>
            <a:endParaRPr lang="en-US"/>
          </a:p>
        </p:txBody>
      </p:sp>
    </p:spTree>
    <p:extLst>
      <p:ext uri="{BB962C8B-B14F-4D97-AF65-F5344CB8AC3E}">
        <p14:creationId xmlns:p14="http://schemas.microsoft.com/office/powerpoint/2010/main" val="2853615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28B2B-98E3-4CA6-AED0-CAE05BCD432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617BFCC-9CB9-4DC9-8BA6-1AAB2677EFC8}"/>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C68928F5-D674-41FC-968F-7C9FA88060D7}"/>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52E3B610-4D6B-4036-B520-0CED2CEF00ED}"/>
              </a:ext>
            </a:extLst>
          </p:cNvPr>
          <p:cNvSpPr>
            <a:spLocks noGrp="1"/>
          </p:cNvSpPr>
          <p:nvPr>
            <p:ph type="dt" sz="half" idx="10"/>
          </p:nvPr>
        </p:nvSpPr>
        <p:spPr/>
        <p:txBody>
          <a:bodyPr/>
          <a:lstStyle/>
          <a:p>
            <a:fld id="{F6A091BD-BB29-4A20-A705-00B6FF9E2CEA}" type="datetimeFigureOut">
              <a:rPr lang="en-US" smtClean="0"/>
              <a:t>6/10/2021</a:t>
            </a:fld>
            <a:endParaRPr lang="en-US"/>
          </a:p>
        </p:txBody>
      </p:sp>
      <p:sp>
        <p:nvSpPr>
          <p:cNvPr id="6" name="Footer Placeholder 5">
            <a:extLst>
              <a:ext uri="{FF2B5EF4-FFF2-40B4-BE49-F238E27FC236}">
                <a16:creationId xmlns:a16="http://schemas.microsoft.com/office/drawing/2014/main" id="{F4794551-F719-474E-BC04-DB6031389E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D32E8A-0133-4369-8474-761B1AA33BE8}"/>
              </a:ext>
            </a:extLst>
          </p:cNvPr>
          <p:cNvSpPr>
            <a:spLocks noGrp="1"/>
          </p:cNvSpPr>
          <p:nvPr>
            <p:ph type="sldNum" sz="quarter" idx="12"/>
          </p:nvPr>
        </p:nvSpPr>
        <p:spPr/>
        <p:txBody>
          <a:bodyPr/>
          <a:lstStyle/>
          <a:p>
            <a:fld id="{E9F18275-A36E-4D14-A93A-F532F1C1C447}" type="slidenum">
              <a:rPr lang="en-US" smtClean="0"/>
              <a:t>‹#›</a:t>
            </a:fld>
            <a:endParaRPr lang="en-US"/>
          </a:p>
        </p:txBody>
      </p:sp>
    </p:spTree>
    <p:extLst>
      <p:ext uri="{BB962C8B-B14F-4D97-AF65-F5344CB8AC3E}">
        <p14:creationId xmlns:p14="http://schemas.microsoft.com/office/powerpoint/2010/main" val="304905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98616-52E7-45C0-9637-4FD0FFC32AC9}"/>
              </a:ext>
            </a:extLst>
          </p:cNvPr>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7BAA2EC-27DF-4234-BC5B-B1D834301592}"/>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3EF775EE-B7F5-4833-84E2-191FC62080BE}"/>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07AD167-D506-4219-8701-89C15E1409B0}"/>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E45D0DF1-3E0C-40C9-BC74-E0FC0065232B}"/>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D6CBF4D7-42BD-4C45-815A-2AC7C3216717}"/>
              </a:ext>
            </a:extLst>
          </p:cNvPr>
          <p:cNvSpPr>
            <a:spLocks noGrp="1"/>
          </p:cNvSpPr>
          <p:nvPr>
            <p:ph type="dt" sz="half" idx="10"/>
          </p:nvPr>
        </p:nvSpPr>
        <p:spPr/>
        <p:txBody>
          <a:bodyPr/>
          <a:lstStyle/>
          <a:p>
            <a:fld id="{F6A091BD-BB29-4A20-A705-00B6FF9E2CEA}" type="datetimeFigureOut">
              <a:rPr lang="en-US" smtClean="0"/>
              <a:t>6/10/2021</a:t>
            </a:fld>
            <a:endParaRPr lang="en-US"/>
          </a:p>
        </p:txBody>
      </p:sp>
      <p:sp>
        <p:nvSpPr>
          <p:cNvPr id="8" name="Footer Placeholder 7">
            <a:extLst>
              <a:ext uri="{FF2B5EF4-FFF2-40B4-BE49-F238E27FC236}">
                <a16:creationId xmlns:a16="http://schemas.microsoft.com/office/drawing/2014/main" id="{9B2CF380-F9F4-4CBC-A8C0-982F7DC421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56EC7F-81D4-44B3-9717-77F37926312E}"/>
              </a:ext>
            </a:extLst>
          </p:cNvPr>
          <p:cNvSpPr>
            <a:spLocks noGrp="1"/>
          </p:cNvSpPr>
          <p:nvPr>
            <p:ph type="sldNum" sz="quarter" idx="12"/>
          </p:nvPr>
        </p:nvSpPr>
        <p:spPr/>
        <p:txBody>
          <a:bodyPr/>
          <a:lstStyle/>
          <a:p>
            <a:fld id="{E9F18275-A36E-4D14-A93A-F532F1C1C447}" type="slidenum">
              <a:rPr lang="en-US" smtClean="0"/>
              <a:t>‹#›</a:t>
            </a:fld>
            <a:endParaRPr lang="en-US"/>
          </a:p>
        </p:txBody>
      </p:sp>
    </p:spTree>
    <p:extLst>
      <p:ext uri="{BB962C8B-B14F-4D97-AF65-F5344CB8AC3E}">
        <p14:creationId xmlns:p14="http://schemas.microsoft.com/office/powerpoint/2010/main" val="1628630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4C832-F894-4047-934F-FEA1A1B0ACB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C86ACD-8236-45C2-9153-F2FC1CBABDB0}"/>
              </a:ext>
            </a:extLst>
          </p:cNvPr>
          <p:cNvSpPr>
            <a:spLocks noGrp="1"/>
          </p:cNvSpPr>
          <p:nvPr>
            <p:ph type="dt" sz="half" idx="10"/>
          </p:nvPr>
        </p:nvSpPr>
        <p:spPr/>
        <p:txBody>
          <a:bodyPr/>
          <a:lstStyle/>
          <a:p>
            <a:fld id="{F6A091BD-BB29-4A20-A705-00B6FF9E2CEA}" type="datetimeFigureOut">
              <a:rPr lang="en-US" smtClean="0"/>
              <a:t>6/10/2021</a:t>
            </a:fld>
            <a:endParaRPr lang="en-US"/>
          </a:p>
        </p:txBody>
      </p:sp>
      <p:sp>
        <p:nvSpPr>
          <p:cNvPr id="4" name="Footer Placeholder 3">
            <a:extLst>
              <a:ext uri="{FF2B5EF4-FFF2-40B4-BE49-F238E27FC236}">
                <a16:creationId xmlns:a16="http://schemas.microsoft.com/office/drawing/2014/main" id="{9E977378-B909-4583-947C-E957E907037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9857D11-1358-4FD0-BE23-CF7BFC4EB6ED}"/>
              </a:ext>
            </a:extLst>
          </p:cNvPr>
          <p:cNvSpPr>
            <a:spLocks noGrp="1"/>
          </p:cNvSpPr>
          <p:nvPr>
            <p:ph type="sldNum" sz="quarter" idx="12"/>
          </p:nvPr>
        </p:nvSpPr>
        <p:spPr/>
        <p:txBody>
          <a:bodyPr/>
          <a:lstStyle/>
          <a:p>
            <a:fld id="{E9F18275-A36E-4D14-A93A-F532F1C1C447}" type="slidenum">
              <a:rPr lang="en-US" smtClean="0"/>
              <a:t>‹#›</a:t>
            </a:fld>
            <a:endParaRPr lang="en-US"/>
          </a:p>
        </p:txBody>
      </p:sp>
    </p:spTree>
    <p:extLst>
      <p:ext uri="{BB962C8B-B14F-4D97-AF65-F5344CB8AC3E}">
        <p14:creationId xmlns:p14="http://schemas.microsoft.com/office/powerpoint/2010/main" val="2702883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6D3085-AF3A-4DB2-97DE-11E3CADE98C3}"/>
              </a:ext>
            </a:extLst>
          </p:cNvPr>
          <p:cNvSpPr>
            <a:spLocks noGrp="1"/>
          </p:cNvSpPr>
          <p:nvPr>
            <p:ph type="dt" sz="half" idx="10"/>
          </p:nvPr>
        </p:nvSpPr>
        <p:spPr/>
        <p:txBody>
          <a:bodyPr/>
          <a:lstStyle/>
          <a:p>
            <a:fld id="{F6A091BD-BB29-4A20-A705-00B6FF9E2CEA}" type="datetimeFigureOut">
              <a:rPr lang="en-US" smtClean="0"/>
              <a:t>6/10/2021</a:t>
            </a:fld>
            <a:endParaRPr lang="en-US"/>
          </a:p>
        </p:txBody>
      </p:sp>
      <p:sp>
        <p:nvSpPr>
          <p:cNvPr id="3" name="Footer Placeholder 2">
            <a:extLst>
              <a:ext uri="{FF2B5EF4-FFF2-40B4-BE49-F238E27FC236}">
                <a16:creationId xmlns:a16="http://schemas.microsoft.com/office/drawing/2014/main" id="{C11D9BE5-3A67-4309-A41F-016670DBA07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9A14E5-CD39-40C0-A6AA-A87EAC795B31}"/>
              </a:ext>
            </a:extLst>
          </p:cNvPr>
          <p:cNvSpPr>
            <a:spLocks noGrp="1"/>
          </p:cNvSpPr>
          <p:nvPr>
            <p:ph type="sldNum" sz="quarter" idx="12"/>
          </p:nvPr>
        </p:nvSpPr>
        <p:spPr/>
        <p:txBody>
          <a:bodyPr/>
          <a:lstStyle/>
          <a:p>
            <a:fld id="{E9F18275-A36E-4D14-A93A-F532F1C1C447}" type="slidenum">
              <a:rPr lang="en-US" smtClean="0"/>
              <a:t>‹#›</a:t>
            </a:fld>
            <a:endParaRPr lang="en-US"/>
          </a:p>
        </p:txBody>
      </p:sp>
    </p:spTree>
    <p:extLst>
      <p:ext uri="{BB962C8B-B14F-4D97-AF65-F5344CB8AC3E}">
        <p14:creationId xmlns:p14="http://schemas.microsoft.com/office/powerpoint/2010/main" val="2081175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64DAF-EC80-46D4-AC0E-5AA75B898FD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D368FCBC-570E-4704-A19A-5324A50E34B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642E1197-60C3-49B4-ABE7-212C28E33C6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B79494DD-3E0E-4699-BBFF-252E88A83F68}"/>
              </a:ext>
            </a:extLst>
          </p:cNvPr>
          <p:cNvSpPr>
            <a:spLocks noGrp="1"/>
          </p:cNvSpPr>
          <p:nvPr>
            <p:ph type="dt" sz="half" idx="10"/>
          </p:nvPr>
        </p:nvSpPr>
        <p:spPr/>
        <p:txBody>
          <a:bodyPr/>
          <a:lstStyle/>
          <a:p>
            <a:fld id="{F6A091BD-BB29-4A20-A705-00B6FF9E2CEA}" type="datetimeFigureOut">
              <a:rPr lang="en-US" smtClean="0"/>
              <a:t>6/10/2021</a:t>
            </a:fld>
            <a:endParaRPr lang="en-US"/>
          </a:p>
        </p:txBody>
      </p:sp>
      <p:sp>
        <p:nvSpPr>
          <p:cNvPr id="6" name="Footer Placeholder 5">
            <a:extLst>
              <a:ext uri="{FF2B5EF4-FFF2-40B4-BE49-F238E27FC236}">
                <a16:creationId xmlns:a16="http://schemas.microsoft.com/office/drawing/2014/main" id="{6C2ED4B3-79AF-4451-9EC9-86CC44E5B2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081498-4943-47D2-AEE2-C57F6CC38E67}"/>
              </a:ext>
            </a:extLst>
          </p:cNvPr>
          <p:cNvSpPr>
            <a:spLocks noGrp="1"/>
          </p:cNvSpPr>
          <p:nvPr>
            <p:ph type="sldNum" sz="quarter" idx="12"/>
          </p:nvPr>
        </p:nvSpPr>
        <p:spPr/>
        <p:txBody>
          <a:bodyPr/>
          <a:lstStyle/>
          <a:p>
            <a:fld id="{E9F18275-A36E-4D14-A93A-F532F1C1C447}" type="slidenum">
              <a:rPr lang="en-US" smtClean="0"/>
              <a:t>‹#›</a:t>
            </a:fld>
            <a:endParaRPr lang="en-US"/>
          </a:p>
        </p:txBody>
      </p:sp>
    </p:spTree>
    <p:extLst>
      <p:ext uri="{BB962C8B-B14F-4D97-AF65-F5344CB8AC3E}">
        <p14:creationId xmlns:p14="http://schemas.microsoft.com/office/powerpoint/2010/main" val="3863956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2336D-126A-446F-B25C-0EE39B776A6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F9D3A2C-EA49-4B26-AB43-EAF42A24329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a:extLst>
              <a:ext uri="{FF2B5EF4-FFF2-40B4-BE49-F238E27FC236}">
                <a16:creationId xmlns:a16="http://schemas.microsoft.com/office/drawing/2014/main" id="{11AD2B3E-BE66-4A55-A359-86713846209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7DB4B36-74F9-4D04-A386-3C49AFF60F35}"/>
              </a:ext>
            </a:extLst>
          </p:cNvPr>
          <p:cNvSpPr>
            <a:spLocks noGrp="1"/>
          </p:cNvSpPr>
          <p:nvPr>
            <p:ph type="dt" sz="half" idx="10"/>
          </p:nvPr>
        </p:nvSpPr>
        <p:spPr/>
        <p:txBody>
          <a:bodyPr/>
          <a:lstStyle/>
          <a:p>
            <a:fld id="{F6A091BD-BB29-4A20-A705-00B6FF9E2CEA}" type="datetimeFigureOut">
              <a:rPr lang="en-US" smtClean="0"/>
              <a:t>6/10/2021</a:t>
            </a:fld>
            <a:endParaRPr lang="en-US"/>
          </a:p>
        </p:txBody>
      </p:sp>
      <p:sp>
        <p:nvSpPr>
          <p:cNvPr id="6" name="Footer Placeholder 5">
            <a:extLst>
              <a:ext uri="{FF2B5EF4-FFF2-40B4-BE49-F238E27FC236}">
                <a16:creationId xmlns:a16="http://schemas.microsoft.com/office/drawing/2014/main" id="{927A44BC-7284-4306-9798-377CD2E13E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769F00-F000-4D58-91F1-DE44C180F8F6}"/>
              </a:ext>
            </a:extLst>
          </p:cNvPr>
          <p:cNvSpPr>
            <a:spLocks noGrp="1"/>
          </p:cNvSpPr>
          <p:nvPr>
            <p:ph type="sldNum" sz="quarter" idx="12"/>
          </p:nvPr>
        </p:nvSpPr>
        <p:spPr/>
        <p:txBody>
          <a:bodyPr/>
          <a:lstStyle/>
          <a:p>
            <a:fld id="{E9F18275-A36E-4D14-A93A-F532F1C1C447}" type="slidenum">
              <a:rPr lang="en-US" smtClean="0"/>
              <a:t>‹#›</a:t>
            </a:fld>
            <a:endParaRPr lang="en-US"/>
          </a:p>
        </p:txBody>
      </p:sp>
    </p:spTree>
    <p:extLst>
      <p:ext uri="{BB962C8B-B14F-4D97-AF65-F5344CB8AC3E}">
        <p14:creationId xmlns:p14="http://schemas.microsoft.com/office/powerpoint/2010/main" val="8411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B9682A-69EB-4C49-B47B-9490AAECD0CF}"/>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5C9EC5B-D5BB-4EC5-874D-B701FA98722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C30369F-51F7-4F11-91B8-859DE873CFF6}"/>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6A091BD-BB29-4A20-A705-00B6FF9E2CEA}" type="datetimeFigureOut">
              <a:rPr lang="en-US" smtClean="0"/>
              <a:t>6/10/2021</a:t>
            </a:fld>
            <a:endParaRPr lang="en-US"/>
          </a:p>
        </p:txBody>
      </p:sp>
      <p:sp>
        <p:nvSpPr>
          <p:cNvPr id="5" name="Footer Placeholder 4">
            <a:extLst>
              <a:ext uri="{FF2B5EF4-FFF2-40B4-BE49-F238E27FC236}">
                <a16:creationId xmlns:a16="http://schemas.microsoft.com/office/drawing/2014/main" id="{C2E8C66C-E381-40F2-A5A7-933730A4122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1293C92-3BDE-4347-821B-CD6148D4384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9F18275-A36E-4D14-A93A-F532F1C1C447}" type="slidenum">
              <a:rPr lang="en-US" smtClean="0"/>
              <a:t>‹#›</a:t>
            </a:fld>
            <a:endParaRPr lang="en-US"/>
          </a:p>
        </p:txBody>
      </p:sp>
    </p:spTree>
    <p:extLst>
      <p:ext uri="{BB962C8B-B14F-4D97-AF65-F5344CB8AC3E}">
        <p14:creationId xmlns:p14="http://schemas.microsoft.com/office/powerpoint/2010/main" val="4104385883"/>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0832" y="223685"/>
            <a:ext cx="8153400" cy="2138515"/>
          </a:xfrm>
        </p:spPr>
        <p:txBody>
          <a:bodyPr>
            <a:normAutofit/>
          </a:bodyPr>
          <a:lstStyle/>
          <a:p>
            <a:r>
              <a:rPr lang="en-US" sz="3200" b="1">
                <a:solidFill>
                  <a:schemeClr val="accent5"/>
                </a:solidFill>
                <a:latin typeface="Times New Roman" panose="02020603050405020304" pitchFamily="18" charset="0"/>
                <a:cs typeface="Times New Roman" panose="02020603050405020304" pitchFamily="18" charset="0"/>
              </a:rPr>
              <a:t>Study to assess the awareness </a:t>
            </a:r>
            <a:r>
              <a:rPr lang="en-US" sz="3200" b="1" dirty="0">
                <a:solidFill>
                  <a:schemeClr val="accent5"/>
                </a:solidFill>
                <a:latin typeface="Times New Roman" panose="02020603050405020304" pitchFamily="18" charset="0"/>
                <a:cs typeface="Times New Roman" panose="02020603050405020304" pitchFamily="18" charset="0"/>
              </a:rPr>
              <a:t>towards Lasik surgery for refractive errors among young adults</a:t>
            </a:r>
          </a:p>
        </p:txBody>
      </p:sp>
      <p:sp>
        <p:nvSpPr>
          <p:cNvPr id="3" name="Subtitle 2"/>
          <p:cNvSpPr>
            <a:spLocks noGrp="1"/>
          </p:cNvSpPr>
          <p:nvPr>
            <p:ph type="subTitle" idx="1"/>
          </p:nvPr>
        </p:nvSpPr>
        <p:spPr>
          <a:xfrm>
            <a:off x="3352800" y="4495800"/>
            <a:ext cx="5486400" cy="1879122"/>
          </a:xfrm>
        </p:spPr>
        <p:txBody>
          <a:bodyPr>
            <a:normAutofit/>
          </a:bodyPr>
          <a:lstStyle/>
          <a:p>
            <a:r>
              <a:rPr lang="en-US" sz="2000" b="1" dirty="0">
                <a:solidFill>
                  <a:schemeClr val="accent5"/>
                </a:solidFill>
                <a:latin typeface="Times New Roman" panose="02020603050405020304" pitchFamily="18" charset="0"/>
                <a:cs typeface="Times New Roman" panose="02020603050405020304" pitchFamily="18" charset="0"/>
              </a:rPr>
              <a:t>Submitted by </a:t>
            </a:r>
            <a:r>
              <a:rPr lang="en-US" sz="2000" b="1">
                <a:solidFill>
                  <a:schemeClr val="accent5"/>
                </a:solidFill>
                <a:latin typeface="Times New Roman" panose="02020603050405020304" pitchFamily="18" charset="0"/>
                <a:cs typeface="Times New Roman" panose="02020603050405020304" pitchFamily="18" charset="0"/>
              </a:rPr>
              <a:t>: Aditi Dhankar</a:t>
            </a:r>
            <a:endParaRPr lang="en-US" sz="2000" b="1" dirty="0">
              <a:solidFill>
                <a:schemeClr val="accent5"/>
              </a:solidFill>
              <a:latin typeface="Times New Roman" panose="02020603050405020304" pitchFamily="18" charset="0"/>
              <a:cs typeface="Times New Roman" panose="02020603050405020304" pitchFamily="18" charset="0"/>
            </a:endParaRPr>
          </a:p>
          <a:p>
            <a:r>
              <a:rPr lang="en-US" sz="2000" b="1" dirty="0">
                <a:solidFill>
                  <a:schemeClr val="accent5"/>
                </a:solidFill>
                <a:latin typeface="Times New Roman" panose="02020603050405020304" pitchFamily="18" charset="0"/>
                <a:cs typeface="Times New Roman" panose="02020603050405020304" pitchFamily="18" charset="0"/>
              </a:rPr>
              <a:t>		PG</a:t>
            </a:r>
            <a:r>
              <a:rPr lang="en-US" sz="2000" b="1">
                <a:solidFill>
                  <a:schemeClr val="accent5"/>
                </a:solidFill>
                <a:latin typeface="Times New Roman" panose="02020603050405020304" pitchFamily="18" charset="0"/>
                <a:cs typeface="Times New Roman" panose="02020603050405020304" pitchFamily="18" charset="0"/>
              </a:rPr>
              <a:t>/19/005</a:t>
            </a:r>
            <a:endParaRPr lang="en-US" sz="2000" b="1" dirty="0">
              <a:solidFill>
                <a:schemeClr val="accent5"/>
              </a:solidFill>
              <a:latin typeface="Times New Roman" panose="02020603050405020304" pitchFamily="18" charset="0"/>
              <a:cs typeface="Times New Roman" panose="02020603050405020304" pitchFamily="18" charset="0"/>
            </a:endParaRPr>
          </a:p>
          <a:p>
            <a:pPr algn="l"/>
            <a:r>
              <a:rPr lang="en-US" sz="2000" b="1">
                <a:solidFill>
                  <a:schemeClr val="accent5"/>
                </a:solidFill>
                <a:latin typeface="Times New Roman" panose="02020603050405020304" pitchFamily="18" charset="0"/>
                <a:cs typeface="Times New Roman" panose="02020603050405020304" pitchFamily="18" charset="0"/>
              </a:rPr>
              <a:t>               Under </a:t>
            </a:r>
            <a:r>
              <a:rPr lang="en-US" sz="2000" b="1" dirty="0">
                <a:solidFill>
                  <a:schemeClr val="accent5"/>
                </a:solidFill>
                <a:latin typeface="Times New Roman" panose="02020603050405020304" pitchFamily="18" charset="0"/>
                <a:cs typeface="Times New Roman" panose="02020603050405020304" pitchFamily="18" charset="0"/>
              </a:rPr>
              <a:t>guidance of: Dr</a:t>
            </a:r>
            <a:r>
              <a:rPr lang="en-US" sz="2000" b="1">
                <a:solidFill>
                  <a:schemeClr val="accent5"/>
                </a:solidFill>
                <a:latin typeface="Times New Roman" panose="02020603050405020304" pitchFamily="18" charset="0"/>
                <a:cs typeface="Times New Roman" panose="02020603050405020304" pitchFamily="18" charset="0"/>
              </a:rPr>
              <a:t>. Nitish Dogra</a:t>
            </a:r>
            <a:endParaRPr lang="en-US" sz="2000" b="1" dirty="0">
              <a:solidFill>
                <a:schemeClr val="accent5"/>
              </a:solidFill>
              <a:latin typeface="Times New Roman" panose="02020603050405020304" pitchFamily="18" charset="0"/>
              <a:cs typeface="Times New Roman" panose="02020603050405020304" pitchFamily="18" charset="0"/>
            </a:endParaRPr>
          </a:p>
          <a:p>
            <a:r>
              <a:rPr lang="en-US" sz="2000" b="1">
                <a:solidFill>
                  <a:schemeClr val="accent5"/>
                </a:solidFill>
                <a:latin typeface="Times New Roman" panose="02020603050405020304" pitchFamily="18" charset="0"/>
                <a:cs typeface="Times New Roman" panose="02020603050405020304" pitchFamily="18" charset="0"/>
              </a:rPr>
              <a:t> </a:t>
            </a:r>
            <a:endParaRPr lang="en-US" sz="2000" b="1" dirty="0">
              <a:solidFill>
                <a:schemeClr val="accent5"/>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3F1AA5-489D-4D4D-AB6A-BB32A457DA92}"/>
              </a:ext>
            </a:extLst>
          </p:cNvPr>
          <p:cNvSpPr txBox="1"/>
          <p:nvPr/>
        </p:nvSpPr>
        <p:spPr>
          <a:xfrm>
            <a:off x="275303" y="609600"/>
            <a:ext cx="8347587" cy="2369880"/>
          </a:xfrm>
          <a:prstGeom prst="rect">
            <a:avLst/>
          </a:prstGeom>
          <a:noFill/>
        </p:spPr>
        <p:txBody>
          <a:bodyPr wrap="square" rtlCol="0">
            <a:spAutoFit/>
          </a:bodyPr>
          <a:lstStyle/>
          <a:p>
            <a:r>
              <a:rPr lang="en-IN" sz="2800" b="1">
                <a:solidFill>
                  <a:schemeClr val="accent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EYE COMPLICATIONS</a:t>
            </a:r>
          </a:p>
          <a:p>
            <a:pPr marL="342900" indent="-342900">
              <a:buFont typeface="Arial" panose="020B0604020202020204" pitchFamily="34" charset="0"/>
              <a:buChar char="•"/>
            </a:pPr>
            <a:r>
              <a:rPr lang="en-IN" sz="2000">
                <a:latin typeface="Times New Roman" panose="02020603050405020304" pitchFamily="18" charset="0"/>
                <a:cs typeface="Times New Roman" panose="02020603050405020304" pitchFamily="18" charset="0"/>
              </a:rPr>
              <a:t>Irritation</a:t>
            </a:r>
          </a:p>
          <a:p>
            <a:pPr marL="342900" indent="-342900">
              <a:buFont typeface="Arial" panose="020B0604020202020204" pitchFamily="34" charset="0"/>
              <a:buChar char="•"/>
            </a:pPr>
            <a:r>
              <a:rPr lang="en-IN" sz="2000">
                <a:latin typeface="Times New Roman" panose="02020603050405020304" pitchFamily="18" charset="0"/>
                <a:cs typeface="Times New Roman" panose="02020603050405020304" pitchFamily="18" charset="0"/>
              </a:rPr>
              <a:t>Dryness</a:t>
            </a:r>
          </a:p>
          <a:p>
            <a:pPr marL="342900" indent="-342900">
              <a:buFont typeface="Arial" panose="020B0604020202020204" pitchFamily="34" charset="0"/>
              <a:buChar char="•"/>
            </a:pPr>
            <a:r>
              <a:rPr lang="en-IN" sz="2000">
                <a:latin typeface="Times New Roman" panose="02020603050405020304" pitchFamily="18" charset="0"/>
                <a:cs typeface="Times New Roman" panose="02020603050405020304" pitchFamily="18" charset="0"/>
              </a:rPr>
              <a:t>Migraine</a:t>
            </a:r>
          </a:p>
          <a:p>
            <a:pPr marL="342900" indent="-342900">
              <a:buFont typeface="Arial" panose="020B0604020202020204" pitchFamily="34" charset="0"/>
              <a:buChar char="•"/>
            </a:pPr>
            <a:r>
              <a:rPr lang="en-IN" sz="2000">
                <a:latin typeface="Times New Roman" panose="02020603050405020304" pitchFamily="18" charset="0"/>
                <a:cs typeface="Times New Roman" panose="02020603050405020304" pitchFamily="18" charset="0"/>
              </a:rPr>
              <a:t>Recurrence</a:t>
            </a:r>
          </a:p>
          <a:p>
            <a:pPr marL="342900" indent="-342900">
              <a:buFont typeface="Arial" panose="020B0604020202020204" pitchFamily="34" charset="0"/>
              <a:buChar char="•"/>
            </a:pPr>
            <a:r>
              <a:rPr lang="en-IN" sz="2000">
                <a:latin typeface="Times New Roman" panose="02020603050405020304" pitchFamily="18" charset="0"/>
                <a:cs typeface="Times New Roman" panose="02020603050405020304" pitchFamily="18" charset="0"/>
              </a:rPr>
              <a:t>Infection</a:t>
            </a:r>
          </a:p>
          <a:p>
            <a:pPr marL="342900" indent="-342900">
              <a:buFont typeface="Arial" panose="020B0604020202020204" pitchFamily="34" charset="0"/>
              <a:buChar char="•"/>
            </a:pPr>
            <a:r>
              <a:rPr lang="en-IN" sz="2000">
                <a:latin typeface="Times New Roman" panose="02020603050405020304" pitchFamily="18" charset="0"/>
                <a:cs typeface="Times New Roman" panose="02020603050405020304" pitchFamily="18" charset="0"/>
              </a:rPr>
              <a:t>Swelling</a:t>
            </a:r>
          </a:p>
        </p:txBody>
      </p:sp>
    </p:spTree>
    <p:extLst>
      <p:ext uri="{BB962C8B-B14F-4D97-AF65-F5344CB8AC3E}">
        <p14:creationId xmlns:p14="http://schemas.microsoft.com/office/powerpoint/2010/main" val="1062226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077" y="0"/>
            <a:ext cx="5486400" cy="838200"/>
          </a:xfrm>
        </p:spPr>
        <p:txBody>
          <a:bodyPr>
            <a:normAutofit fontScale="90000"/>
          </a:bodyPr>
          <a:lstStyle/>
          <a:p>
            <a:br>
              <a:rPr lang="en-US" b="1">
                <a:solidFill>
                  <a:srgbClr val="0099FF"/>
                </a:solidFill>
                <a:effectLst>
                  <a:outerShdw blurRad="38100" dist="38100" dir="2700000" algn="tl">
                    <a:srgbClr val="000000">
                      <a:alpha val="43137"/>
                    </a:srgbClr>
                  </a:outerShdw>
                </a:effectLst>
                <a:latin typeface="+mn-lt"/>
              </a:rPr>
            </a:br>
            <a:r>
              <a:rPr lang="en-US" sz="3100" b="1">
                <a:solidFill>
                  <a:srgbClr val="0099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DISCUSSION </a:t>
            </a:r>
            <a:endParaRPr lang="en-US" sz="3100" b="1" dirty="0">
              <a:solidFill>
                <a:srgbClr val="0099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19548" y="916859"/>
            <a:ext cx="8824452" cy="4648200"/>
          </a:xfrm>
        </p:spPr>
        <p:txBody>
          <a:bodyPr>
            <a:normAutofit/>
          </a:bodyPr>
          <a:lstStyle/>
          <a:p>
            <a:r>
              <a:rPr lang="en-US" sz="2000" dirty="0">
                <a:latin typeface="Times New Roman" panose="02020603050405020304" pitchFamily="18" charset="0"/>
                <a:cs typeface="Times New Roman" panose="02020603050405020304" pitchFamily="18" charset="0"/>
              </a:rPr>
              <a:t>Awareness in the study does not mean that subjects had a complete knowledge about the Lasik but they have heard about the same.</a:t>
            </a:r>
          </a:p>
          <a:p>
            <a:r>
              <a:rPr lang="en-US" sz="2000" dirty="0">
                <a:latin typeface="Times New Roman" panose="02020603050405020304" pitchFamily="18" charset="0"/>
                <a:cs typeface="Times New Roman" panose="02020603050405020304" pitchFamily="18" charset="0"/>
              </a:rPr>
              <a:t>There was no inclusion criteria except for the age group </a:t>
            </a:r>
            <a:r>
              <a:rPr lang="en-US" sz="2000">
                <a:latin typeface="Times New Roman" panose="02020603050405020304" pitchFamily="18" charset="0"/>
                <a:cs typeface="Times New Roman" panose="02020603050405020304" pitchFamily="18" charset="0"/>
              </a:rPr>
              <a:t>(18-35years) </a:t>
            </a:r>
            <a:r>
              <a:rPr lang="en-US" sz="2000" dirty="0">
                <a:latin typeface="Times New Roman" panose="02020603050405020304" pitchFamily="18" charset="0"/>
                <a:cs typeface="Times New Roman" panose="02020603050405020304" pitchFamily="18" charset="0"/>
              </a:rPr>
              <a:t>which is the eligibility criteria for the Lasik </a:t>
            </a:r>
            <a:r>
              <a:rPr lang="en-US" sz="2000">
                <a:latin typeface="Times New Roman" panose="02020603050405020304" pitchFamily="18" charset="0"/>
                <a:cs typeface="Times New Roman" panose="02020603050405020304" pitchFamily="18" charset="0"/>
              </a:rPr>
              <a:t>surgery.</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Although  LASIK being the popular treatment than the other options among the respondents  but Fear of eye complication was the major barrier, followed by  unsure of safety, time constraints to uptake the surgery</a:t>
            </a:r>
            <a:endParaRPr lang="en-US" sz="2000" b="1" dirty="0">
              <a:solidFill>
                <a:srgbClr val="3399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There was relative high awareness and negative attitude to this alternative to corrective eyeglasses among participants.</a:t>
            </a:r>
          </a:p>
          <a:p>
            <a:pPr>
              <a:buNone/>
            </a:pP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pPr>
              <a:buNone/>
            </a:pPr>
            <a:endParaRPr lang="en-US" sz="2000" dirty="0">
              <a:latin typeface="Times New Roman" panose="02020603050405020304" pitchFamily="18" charset="0"/>
              <a:cs typeface="Times New Roman" panose="02020603050405020304" pitchFamily="18" charset="0"/>
            </a:endParaRPr>
          </a:p>
        </p:txBody>
      </p:sp>
      <p:sp>
        <p:nvSpPr>
          <p:cNvPr id="4" name="Content Placeholder 2">
            <a:extLst>
              <a:ext uri="{FF2B5EF4-FFF2-40B4-BE49-F238E27FC236}">
                <a16:creationId xmlns:a16="http://schemas.microsoft.com/office/drawing/2014/main" id="{472287DF-625E-49FC-B65D-B30A6D281B8A}"/>
              </a:ext>
            </a:extLst>
          </p:cNvPr>
          <p:cNvSpPr txBox="1">
            <a:spLocks/>
          </p:cNvSpPr>
          <p:nvPr/>
        </p:nvSpPr>
        <p:spPr>
          <a:xfrm>
            <a:off x="135194" y="3817990"/>
            <a:ext cx="8382000" cy="3651455"/>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n-US" sz="2800" b="1">
                <a:solidFill>
                  <a:srgbClr val="00B0F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RECOMMENDATION</a:t>
            </a:r>
          </a:p>
          <a:p>
            <a:r>
              <a:rPr lang="en-US" sz="2000">
                <a:latin typeface="Times New Roman" panose="02020603050405020304" pitchFamily="18" charset="0"/>
                <a:cs typeface="Times New Roman" panose="02020603050405020304" pitchFamily="18" charset="0"/>
              </a:rPr>
              <a:t>Counseling sessions should be conducted </a:t>
            </a:r>
          </a:p>
          <a:p>
            <a:r>
              <a:rPr lang="en-US" sz="2000">
                <a:latin typeface="Times New Roman" panose="02020603050405020304" pitchFamily="18" charset="0"/>
                <a:cs typeface="Times New Roman" panose="02020603050405020304" pitchFamily="18" charset="0"/>
              </a:rPr>
              <a:t>Testimonials and videos can be used as tool for counseling.</a:t>
            </a:r>
          </a:p>
          <a:p>
            <a:r>
              <a:rPr lang="en-US" sz="2000">
                <a:latin typeface="Times New Roman" panose="02020603050405020304" pitchFamily="18" charset="0"/>
                <a:cs typeface="Times New Roman" panose="02020603050405020304" pitchFamily="18" charset="0"/>
              </a:rPr>
              <a:t>Marketing strategies</a:t>
            </a:r>
            <a:r>
              <a:rPr lang="en-US" sz="2400"/>
              <a:t> </a:t>
            </a:r>
            <a:endParaRPr lang="en-US" sz="4000" b="1">
              <a:solidFill>
                <a:srgbClr val="0099FF"/>
              </a:solidFill>
              <a:effectLst>
                <a:outerShdw blurRad="38100" dist="38100" dir="2700000" algn="tl">
                  <a:srgbClr val="000000">
                    <a:alpha val="43137"/>
                  </a:srgbClr>
                </a:outerShdw>
              </a:effectLst>
            </a:endParaRPr>
          </a:p>
          <a:p>
            <a:pPr>
              <a:buFont typeface="Arial" panose="020B0604020202020204" pitchFamily="34" charset="0"/>
              <a:buNone/>
            </a:pPr>
            <a:r>
              <a:rPr lang="en-US" sz="3600" b="1">
                <a:solidFill>
                  <a:srgbClr val="3399FF"/>
                </a:solidFill>
                <a:effectLst>
                  <a:outerShdw blurRad="38100" dist="38100" dir="2700000" algn="tl">
                    <a:srgbClr val="000000">
                      <a:alpha val="43137"/>
                    </a:srgbClr>
                  </a:outerShdw>
                </a:effectLst>
              </a:rPr>
              <a:t>	  </a:t>
            </a:r>
            <a:r>
              <a:rPr lang="en-US" sz="2800" b="1">
                <a:solidFill>
                  <a:srgbClr val="3399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LIMITATIONS</a:t>
            </a:r>
            <a:endParaRPr lang="en-US" sz="2800">
              <a:solidFill>
                <a:srgbClr val="3399FF"/>
              </a:solidFill>
              <a:latin typeface="Times New Roman" panose="02020603050405020304" pitchFamily="18" charset="0"/>
              <a:cs typeface="Times New Roman" panose="02020603050405020304" pitchFamily="18" charset="0"/>
            </a:endParaRPr>
          </a:p>
          <a:p>
            <a:r>
              <a:rPr lang="en-US" sz="2000">
                <a:latin typeface="Times New Roman" panose="02020603050405020304" pitchFamily="18" charset="0"/>
                <a:cs typeface="Times New Roman" panose="02020603050405020304" pitchFamily="18" charset="0"/>
              </a:rPr>
              <a:t>The major limitation was that due to COVID 19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01558"/>
          </a:xfrm>
        </p:spPr>
        <p:txBody>
          <a:bodyPr>
            <a:normAutofit/>
          </a:bodyPr>
          <a:lstStyle/>
          <a:p>
            <a:r>
              <a:rPr lang="en-US" sz="2800" b="1" dirty="0">
                <a:solidFill>
                  <a:srgbClr val="0099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CONCLUSION </a:t>
            </a:r>
          </a:p>
        </p:txBody>
      </p:sp>
      <p:sp>
        <p:nvSpPr>
          <p:cNvPr id="3" name="Content Placeholder 2"/>
          <p:cNvSpPr>
            <a:spLocks noGrp="1"/>
          </p:cNvSpPr>
          <p:nvPr>
            <p:ph idx="1"/>
          </p:nvPr>
        </p:nvSpPr>
        <p:spPr>
          <a:xfrm>
            <a:off x="457200" y="1447800"/>
            <a:ext cx="8313174" cy="3006213"/>
          </a:xfrm>
        </p:spPr>
        <p:txBody>
          <a:bodyPr/>
          <a:lstStyle/>
          <a:p>
            <a:r>
              <a:rPr lang="en-US" dirty="0"/>
              <a:t>    </a:t>
            </a:r>
            <a:r>
              <a:rPr lang="en-US" sz="2000" dirty="0">
                <a:latin typeface="Times New Roman" panose="02020603050405020304" pitchFamily="18" charset="0"/>
                <a:cs typeface="Times New Roman" panose="02020603050405020304" pitchFamily="18" charset="0"/>
              </a:rPr>
              <a:t>The study demonstrated that the LASIK is a popular surgery , therefore it </a:t>
            </a:r>
            <a:r>
              <a:rPr lang="en-US" sz="2000">
                <a:latin typeface="Times New Roman" panose="02020603050405020304" pitchFamily="18" charset="0"/>
                <a:cs typeface="Times New Roman" panose="02020603050405020304" pitchFamily="18" charset="0"/>
              </a:rPr>
              <a:t>has a higher </a:t>
            </a:r>
            <a:r>
              <a:rPr lang="en-US" sz="2000" dirty="0">
                <a:latin typeface="Times New Roman" panose="02020603050405020304" pitchFamily="18" charset="0"/>
                <a:cs typeface="Times New Roman" panose="02020603050405020304" pitchFamily="18" charset="0"/>
              </a:rPr>
              <a:t>scope to treat the refractive errors than the other options available.</a:t>
            </a:r>
          </a:p>
          <a:p>
            <a:r>
              <a:rPr lang="en-US" sz="2000" dirty="0">
                <a:latin typeface="Times New Roman" panose="02020603050405020304" pitchFamily="18" charset="0"/>
                <a:cs typeface="Times New Roman" panose="02020603050405020304" pitchFamily="18" charset="0"/>
              </a:rPr>
              <a:t>    Target audience education on alternatives to corrective eyeglasses, allaying fears on their complications and affordable cost could enhance awareness and positive attitudinal change.</a:t>
            </a:r>
          </a:p>
          <a:p>
            <a:pPr>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D7B6AB0-EAD4-454C-B0B5-36F3C7CDC7F4}"/>
              </a:ext>
            </a:extLst>
          </p:cNvPr>
          <p:cNvGraphicFramePr>
            <a:graphicFrameLocks noGrp="1"/>
          </p:cNvGraphicFramePr>
          <p:nvPr>
            <p:extLst>
              <p:ext uri="{D42A27DB-BD31-4B8C-83A1-F6EECF244321}">
                <p14:modId xmlns:p14="http://schemas.microsoft.com/office/powerpoint/2010/main" val="836627910"/>
              </p:ext>
            </p:extLst>
          </p:nvPr>
        </p:nvGraphicFramePr>
        <p:xfrm>
          <a:off x="344129" y="230469"/>
          <a:ext cx="8455742" cy="3539465"/>
        </p:xfrm>
        <a:graphic>
          <a:graphicData uri="http://schemas.openxmlformats.org/drawingml/2006/table">
            <a:tbl>
              <a:tblPr>
                <a:tableStyleId>{5940675A-B579-460E-94D1-54222C63F5DA}</a:tableStyleId>
              </a:tblPr>
              <a:tblGrid>
                <a:gridCol w="2525974">
                  <a:extLst>
                    <a:ext uri="{9D8B030D-6E8A-4147-A177-3AD203B41FA5}">
                      <a16:colId xmlns:a16="http://schemas.microsoft.com/office/drawing/2014/main" val="118079952"/>
                    </a:ext>
                  </a:extLst>
                </a:gridCol>
                <a:gridCol w="1809385">
                  <a:extLst>
                    <a:ext uri="{9D8B030D-6E8A-4147-A177-3AD203B41FA5}">
                      <a16:colId xmlns:a16="http://schemas.microsoft.com/office/drawing/2014/main" val="2499237042"/>
                    </a:ext>
                  </a:extLst>
                </a:gridCol>
                <a:gridCol w="2293082">
                  <a:extLst>
                    <a:ext uri="{9D8B030D-6E8A-4147-A177-3AD203B41FA5}">
                      <a16:colId xmlns:a16="http://schemas.microsoft.com/office/drawing/2014/main" val="2559476554"/>
                    </a:ext>
                  </a:extLst>
                </a:gridCol>
                <a:gridCol w="1827301">
                  <a:extLst>
                    <a:ext uri="{9D8B030D-6E8A-4147-A177-3AD203B41FA5}">
                      <a16:colId xmlns:a16="http://schemas.microsoft.com/office/drawing/2014/main" val="1267029493"/>
                    </a:ext>
                  </a:extLst>
                </a:gridCol>
              </a:tblGrid>
              <a:tr h="742925">
                <a:tc gridSpan="4">
                  <a:txBody>
                    <a:bodyPr/>
                    <a:lstStyle/>
                    <a:p>
                      <a:pPr algn="ctr" fontAlgn="ctr"/>
                      <a:r>
                        <a:rPr lang="en-US" sz="2000" b="1">
                          <a:solidFill>
                            <a:srgbClr val="00B0F0"/>
                          </a:solidFill>
                          <a:effectLst/>
                          <a:latin typeface="Times New Roman" panose="02020603050405020304" pitchFamily="18" charset="0"/>
                          <a:cs typeface="Times New Roman" panose="02020603050405020304" pitchFamily="18" charset="0"/>
                        </a:rPr>
                        <a:t>Program Outcomes </a:t>
                      </a:r>
                    </a:p>
                  </a:txBody>
                  <a:tcPr marL="7620" marR="7620" marT="7620" anchor="ct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133521497"/>
                  </a:ext>
                </a:extLst>
              </a:tr>
              <a:tr h="2292414">
                <a:tc>
                  <a:txBody>
                    <a:bodyPr/>
                    <a:lstStyle/>
                    <a:p>
                      <a:pPr marL="457200" indent="-457200" algn="l" fontAlgn="ctr">
                        <a:buAutoNum type="arabicPeriod"/>
                      </a:pPr>
                      <a:r>
                        <a:rPr lang="en-US" sz="2000" b="0">
                          <a:solidFill>
                            <a:srgbClr val="464646"/>
                          </a:solidFill>
                          <a:effectLst/>
                          <a:latin typeface="Times New Roman" panose="02020603050405020304" pitchFamily="18" charset="0"/>
                          <a:cs typeface="Times New Roman" panose="02020603050405020304" pitchFamily="18" charset="0"/>
                        </a:rPr>
                        <a:t>Internalize the concepts of management such as healthcare delivery system, strategic planning, HR, marketing, finance and operations</a:t>
                      </a:r>
                    </a:p>
                  </a:txBody>
                  <a:tcPr marL="68580" marR="7620" marT="7620" anchor="ctr"/>
                </a:tc>
                <a:tc>
                  <a:txBody>
                    <a:bodyPr/>
                    <a:lstStyle/>
                    <a:p>
                      <a:pPr algn="l" fontAlgn="ctr"/>
                      <a:r>
                        <a:rPr lang="en-US" sz="2000" b="0">
                          <a:solidFill>
                            <a:srgbClr val="464646"/>
                          </a:solidFill>
                          <a:effectLst/>
                          <a:latin typeface="Times New Roman" panose="02020603050405020304" pitchFamily="18" charset="0"/>
                          <a:cs typeface="Times New Roman" panose="02020603050405020304" pitchFamily="18" charset="0"/>
                        </a:rPr>
                        <a:t>2. Apply knowledge of research and management techniques and functions in an integrated manner in healthcare set up</a:t>
                      </a:r>
                    </a:p>
                  </a:txBody>
                  <a:tcPr marL="68580" marR="7620" marT="7620" anchor="ctr"/>
                </a:tc>
                <a:tc>
                  <a:txBody>
                    <a:bodyPr/>
                    <a:lstStyle/>
                    <a:p>
                      <a:pPr algn="l" fontAlgn="ctr"/>
                      <a:r>
                        <a:rPr lang="en-US" sz="2000" b="0">
                          <a:solidFill>
                            <a:srgbClr val="464646"/>
                          </a:solidFill>
                          <a:effectLst/>
                          <a:latin typeface="Times New Roman" panose="02020603050405020304" pitchFamily="18" charset="0"/>
                          <a:cs typeface="Times New Roman" panose="02020603050405020304" pitchFamily="18" charset="0"/>
                        </a:rPr>
                        <a:t>3. Use appropriate skills to support healthcare organizations to take informed decision in planning, building and managing healthcare organizations</a:t>
                      </a:r>
                    </a:p>
                  </a:txBody>
                  <a:tcPr marL="68580" marR="7620" marT="7620" anchor="ctr"/>
                </a:tc>
                <a:tc>
                  <a:txBody>
                    <a:bodyPr/>
                    <a:lstStyle/>
                    <a:p>
                      <a:pPr algn="l" fontAlgn="ctr"/>
                      <a:r>
                        <a:rPr lang="en-US" sz="2000" b="0">
                          <a:solidFill>
                            <a:srgbClr val="464646"/>
                          </a:solidFill>
                          <a:effectLst/>
                          <a:latin typeface="Times New Roman" panose="02020603050405020304" pitchFamily="18" charset="0"/>
                          <a:cs typeface="Times New Roman" panose="02020603050405020304" pitchFamily="18" charset="0"/>
                        </a:rPr>
                        <a:t>4. Utilize learning acquired from trainings and practical exposures in real time situations.</a:t>
                      </a:r>
                    </a:p>
                  </a:txBody>
                  <a:tcPr marL="68580" marR="7620" marT="7620" anchor="ctr"/>
                </a:tc>
                <a:extLst>
                  <a:ext uri="{0D108BD9-81ED-4DB2-BD59-A6C34878D82A}">
                    <a16:rowId xmlns:a16="http://schemas.microsoft.com/office/drawing/2014/main" val="3758071119"/>
                  </a:ext>
                </a:extLst>
              </a:tr>
            </a:tbl>
          </a:graphicData>
        </a:graphic>
      </p:graphicFrame>
      <p:sp>
        <p:nvSpPr>
          <p:cNvPr id="3" name="Rectangle 1">
            <a:extLst>
              <a:ext uri="{FF2B5EF4-FFF2-40B4-BE49-F238E27FC236}">
                <a16:creationId xmlns:a16="http://schemas.microsoft.com/office/drawing/2014/main" id="{0EBCF0B4-5E4E-4B6D-B583-F4A60908E6EE}"/>
              </a:ext>
            </a:extLst>
          </p:cNvPr>
          <p:cNvSpPr>
            <a:spLocks noChangeArrowheads="1"/>
          </p:cNvSpPr>
          <p:nvPr/>
        </p:nvSpPr>
        <p:spPr bwMode="auto">
          <a:xfrm>
            <a:off x="1073354" y="416489"/>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222222"/>
                </a:solidFill>
                <a:effectLst/>
                <a:latin typeface="Calibri" panose="020F0502020204030204" pitchFamily="34" charset="0"/>
                <a:cs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TextBox 3">
            <a:extLst>
              <a:ext uri="{FF2B5EF4-FFF2-40B4-BE49-F238E27FC236}">
                <a16:creationId xmlns:a16="http://schemas.microsoft.com/office/drawing/2014/main" id="{9D39A397-ECA1-4EE9-9EAE-A61037C03CE1}"/>
              </a:ext>
            </a:extLst>
          </p:cNvPr>
          <p:cNvSpPr txBox="1"/>
          <p:nvPr/>
        </p:nvSpPr>
        <p:spPr>
          <a:xfrm>
            <a:off x="530942" y="5683045"/>
            <a:ext cx="4257368" cy="757667"/>
          </a:xfrm>
          <a:prstGeom prst="rect">
            <a:avLst/>
          </a:prstGeom>
          <a:noFill/>
        </p:spPr>
        <p:txBody>
          <a:bodyPr wrap="square" rtlCol="0">
            <a:spAutoFit/>
          </a:bodyPr>
          <a:lstStyle/>
          <a:p>
            <a:endParaRPr lang="en-IN"/>
          </a:p>
        </p:txBody>
      </p:sp>
      <p:sp>
        <p:nvSpPr>
          <p:cNvPr id="5" name="TextBox 4">
            <a:extLst>
              <a:ext uri="{FF2B5EF4-FFF2-40B4-BE49-F238E27FC236}">
                <a16:creationId xmlns:a16="http://schemas.microsoft.com/office/drawing/2014/main" id="{785A4296-9A15-4F8F-ADDC-9746E8C39EF7}"/>
              </a:ext>
            </a:extLst>
          </p:cNvPr>
          <p:cNvSpPr txBox="1"/>
          <p:nvPr/>
        </p:nvSpPr>
        <p:spPr>
          <a:xfrm>
            <a:off x="1002890" y="4788310"/>
            <a:ext cx="184731" cy="369332"/>
          </a:xfrm>
          <a:prstGeom prst="rect">
            <a:avLst/>
          </a:prstGeom>
          <a:noFill/>
        </p:spPr>
        <p:txBody>
          <a:bodyPr wrap="none" rtlCol="0">
            <a:spAutoFit/>
          </a:bodyPr>
          <a:lstStyle/>
          <a:p>
            <a:endParaRPr lang="en-IN"/>
          </a:p>
        </p:txBody>
      </p:sp>
      <p:sp>
        <p:nvSpPr>
          <p:cNvPr id="7" name="TextBox 6">
            <a:extLst>
              <a:ext uri="{FF2B5EF4-FFF2-40B4-BE49-F238E27FC236}">
                <a16:creationId xmlns:a16="http://schemas.microsoft.com/office/drawing/2014/main" id="{79343D9A-BE64-4573-AF07-75C26EB8C96E}"/>
              </a:ext>
            </a:extLst>
          </p:cNvPr>
          <p:cNvSpPr txBox="1"/>
          <p:nvPr/>
        </p:nvSpPr>
        <p:spPr>
          <a:xfrm>
            <a:off x="334297" y="3769933"/>
            <a:ext cx="8475406" cy="369332"/>
          </a:xfrm>
          <a:prstGeom prst="rect">
            <a:avLst/>
          </a:prstGeom>
          <a:noFill/>
        </p:spPr>
        <p:txBody>
          <a:bodyPr wrap="square" rtlCol="0">
            <a:spAutoFit/>
          </a:bodyPr>
          <a:lstStyle/>
          <a:p>
            <a:r>
              <a:rPr lang="en-IN"/>
              <a:t>Scoring: 3                                  3                                  3                                            2</a:t>
            </a:r>
          </a:p>
        </p:txBody>
      </p:sp>
    </p:spTree>
    <p:extLst>
      <p:ext uri="{BB962C8B-B14F-4D97-AF65-F5344CB8AC3E}">
        <p14:creationId xmlns:p14="http://schemas.microsoft.com/office/powerpoint/2010/main" val="712222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2E185C5-4F06-4177-BFE1-2F6E6C1BD043}"/>
              </a:ext>
            </a:extLst>
          </p:cNvPr>
          <p:cNvSpPr txBox="1"/>
          <p:nvPr/>
        </p:nvSpPr>
        <p:spPr>
          <a:xfrm>
            <a:off x="589934" y="1140542"/>
            <a:ext cx="8082117" cy="2062103"/>
          </a:xfrm>
          <a:prstGeom prst="rect">
            <a:avLst/>
          </a:prstGeom>
          <a:noFill/>
        </p:spPr>
        <p:txBody>
          <a:bodyPr wrap="square" rtlCol="0">
            <a:spAutoFit/>
          </a:bodyPr>
          <a:lstStyle/>
          <a:p>
            <a:pPr algn="ctr"/>
            <a:r>
              <a:rPr lang="en-IN" sz="3200">
                <a:latin typeface="Times New Roman" panose="02020603050405020304" pitchFamily="18" charset="0"/>
                <a:cs typeface="Times New Roman" panose="02020603050405020304" pitchFamily="18" charset="0"/>
              </a:rPr>
              <a:t>            </a:t>
            </a:r>
          </a:p>
          <a:p>
            <a:pPr algn="ctr"/>
            <a:endParaRPr lang="en-IN" sz="3200">
              <a:latin typeface="Times New Roman" panose="02020603050405020304" pitchFamily="18" charset="0"/>
              <a:cs typeface="Times New Roman" panose="02020603050405020304" pitchFamily="18" charset="0"/>
            </a:endParaRPr>
          </a:p>
          <a:p>
            <a:pPr algn="ctr"/>
            <a:endParaRPr lang="en-IN" sz="3200">
              <a:latin typeface="Times New Roman" panose="02020603050405020304" pitchFamily="18" charset="0"/>
              <a:cs typeface="Times New Roman" panose="02020603050405020304" pitchFamily="18" charset="0"/>
            </a:endParaRPr>
          </a:p>
          <a:p>
            <a:pPr algn="ctr"/>
            <a:r>
              <a:rPr lang="en-IN" sz="3200" b="1">
                <a:latin typeface="Times New Roman" panose="02020603050405020304" pitchFamily="18" charset="0"/>
                <a:cs typeface="Times New Roman" panose="02020603050405020304" pitchFamily="18" charset="0"/>
              </a:rPr>
              <a:t>THANKYOU</a:t>
            </a:r>
          </a:p>
        </p:txBody>
      </p:sp>
    </p:spTree>
    <p:extLst>
      <p:ext uri="{BB962C8B-B14F-4D97-AF65-F5344CB8AC3E}">
        <p14:creationId xmlns:p14="http://schemas.microsoft.com/office/powerpoint/2010/main" val="1745604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8675EB4-CE97-466A-B122-DDA35DCB55E0}"/>
              </a:ext>
            </a:extLst>
          </p:cNvPr>
          <p:cNvSpPr txBox="1"/>
          <p:nvPr/>
        </p:nvSpPr>
        <p:spPr>
          <a:xfrm>
            <a:off x="428932" y="423579"/>
            <a:ext cx="8052619" cy="2185214"/>
          </a:xfrm>
          <a:prstGeom prst="rect">
            <a:avLst/>
          </a:prstGeom>
          <a:noFill/>
        </p:spPr>
        <p:txBody>
          <a:bodyPr wrap="square">
            <a:spAutoFit/>
          </a:bodyPr>
          <a:lstStyle/>
          <a:p>
            <a:r>
              <a:rPr lang="en-US" sz="2800" b="1">
                <a:solidFill>
                  <a:schemeClr val="accent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ABOUT EYE Q</a:t>
            </a:r>
          </a:p>
          <a:p>
            <a:r>
              <a:rPr lang="en-US"/>
              <a:t>The Eye-Q hospital chain is committed to providing best quality eye care at affordable cost across India. We are an ISO 9001-2015 registered organization operating under the leadership of our Founder and CMD- Dr. Ajay Sharma.</a:t>
            </a:r>
          </a:p>
          <a:p>
            <a:pPr fontAlgn="base"/>
            <a:r>
              <a:rPr lang="en-US"/>
              <a:t>Established in 2007, Eye-Q is today a chain of 38 super speciality eye hospitals with centres in Delhi-NCR, Haryana, Uttar Pradesh, Uttarakhand and Gujarat and in  Africa with a centre in Lagos, Nigeria.</a:t>
            </a:r>
            <a:endParaRPr lang="en-US" dirty="0"/>
          </a:p>
        </p:txBody>
      </p:sp>
      <p:sp>
        <p:nvSpPr>
          <p:cNvPr id="7" name="TextBox 6">
            <a:extLst>
              <a:ext uri="{FF2B5EF4-FFF2-40B4-BE49-F238E27FC236}">
                <a16:creationId xmlns:a16="http://schemas.microsoft.com/office/drawing/2014/main" id="{C4E02A1A-3F8C-49FF-8CC7-D9539A8B771D}"/>
              </a:ext>
            </a:extLst>
          </p:cNvPr>
          <p:cNvSpPr txBox="1"/>
          <p:nvPr/>
        </p:nvSpPr>
        <p:spPr>
          <a:xfrm>
            <a:off x="428933" y="2992251"/>
            <a:ext cx="8286135" cy="2800767"/>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a:ln>
                  <a:noFill/>
                </a:ln>
                <a:solidFill>
                  <a:srgbClr val="337CD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VISION</a:t>
            </a:r>
            <a:endParaRPr kumimoji="0" lang="en-US" sz="2800" b="1" i="0" u="none" strike="noStrike" cap="none" normalizeH="0" baseline="0">
              <a:ln>
                <a:noFill/>
              </a:ln>
              <a:solidFill>
                <a:srgbClr val="6666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effectLst/>
                <a:latin typeface="Times New Roman" panose="02020603050405020304" pitchFamily="18" charset="0"/>
                <a:cs typeface="Times New Roman" panose="02020603050405020304" pitchFamily="18" charset="0"/>
              </a:rPr>
              <a:t>To be India’s foremost chain of eye hospitals in terms of both Quality of eye care and the Number of patients handled</a:t>
            </a:r>
            <a:r>
              <a:rPr kumimoji="0" lang="en-US" sz="2000" b="0" i="0" u="none" strike="noStrike" cap="none" normalizeH="0" baseline="0">
                <a:ln>
                  <a:noFill/>
                </a:ln>
                <a:solidFill>
                  <a:srgbClr val="666666"/>
                </a:solidFill>
                <a:effectLst/>
                <a:latin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a:ln>
                  <a:noFill/>
                </a:ln>
                <a:solidFill>
                  <a:srgbClr val="337CD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MISSION</a:t>
            </a:r>
            <a:endParaRPr kumimoji="0" lang="en-US" sz="2800" b="1" i="0" u="none" strike="noStrike" cap="none" normalizeH="0" baseline="0">
              <a:ln>
                <a:noFill/>
              </a:ln>
              <a:solidFill>
                <a:srgbClr val="6666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effectLst/>
                <a:latin typeface="Times New Roman" panose="02020603050405020304" pitchFamily="18" charset="0"/>
                <a:cs typeface="Times New Roman" panose="02020603050405020304" pitchFamily="18" charset="0"/>
              </a:rPr>
              <a:t>To make every patient an Ambassador for Eye-Q through a combination of</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a:ln>
                  <a:noFill/>
                </a:ln>
                <a:effectLst/>
                <a:latin typeface="Times New Roman" panose="02020603050405020304" pitchFamily="18" charset="0"/>
                <a:cs typeface="Times New Roman" panose="02020603050405020304" pitchFamily="18" charset="0"/>
              </a:rPr>
              <a:t>Highest level of quality and technology in eye care.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a:ln>
                  <a:noFill/>
                </a:ln>
                <a:effectLst/>
                <a:latin typeface="Times New Roman" panose="02020603050405020304" pitchFamily="18" charset="0"/>
                <a:cs typeface="Times New Roman" panose="02020603050405020304" pitchFamily="18" charset="0"/>
              </a:rPr>
              <a:t>Exceptional personal care.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a:ln>
                  <a:noFill/>
                </a:ln>
                <a:effectLst/>
                <a:latin typeface="Times New Roman" panose="02020603050405020304" pitchFamily="18" charset="0"/>
                <a:cs typeface="Times New Roman" panose="02020603050405020304" pitchFamily="18" charset="0"/>
              </a:rPr>
              <a:t>Complete integrity to the patient and his/her needs.</a:t>
            </a:r>
          </a:p>
        </p:txBody>
      </p:sp>
    </p:spTree>
    <p:extLst>
      <p:ext uri="{BB962C8B-B14F-4D97-AF65-F5344CB8AC3E}">
        <p14:creationId xmlns:p14="http://schemas.microsoft.com/office/powerpoint/2010/main" val="3837473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4071" y="419100"/>
            <a:ext cx="2895600" cy="685800"/>
          </a:xfrm>
        </p:spPr>
        <p:txBody>
          <a:bodyPr>
            <a:normAutofit/>
          </a:bodyPr>
          <a:lstStyle/>
          <a:p>
            <a:r>
              <a:rPr lang="en-US" sz="2800" b="1" dirty="0">
                <a:solidFill>
                  <a:srgbClr val="00B0F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OBJECTIVE</a:t>
            </a:r>
          </a:p>
        </p:txBody>
      </p:sp>
      <p:sp>
        <p:nvSpPr>
          <p:cNvPr id="3" name="Content Placeholder 2"/>
          <p:cNvSpPr>
            <a:spLocks noGrp="1"/>
          </p:cNvSpPr>
          <p:nvPr>
            <p:ph idx="1"/>
          </p:nvPr>
        </p:nvSpPr>
        <p:spPr>
          <a:xfrm>
            <a:off x="3429000" y="1143000"/>
            <a:ext cx="5562600" cy="4953000"/>
          </a:xfrm>
        </p:spPr>
        <p:txBody>
          <a:bodyPr>
            <a:normAutofit fontScale="92500"/>
          </a:bodyPr>
          <a:lstStyle/>
          <a:p>
            <a:pPr>
              <a:buFont typeface="Arial" pitchFamily="34" charset="0"/>
              <a:buChar char="•"/>
            </a:pPr>
            <a:r>
              <a:rPr lang="en-US" sz="2200" dirty="0">
                <a:latin typeface="Times New Roman" panose="02020603050405020304" pitchFamily="18" charset="0"/>
                <a:cs typeface="Times New Roman" panose="02020603050405020304" pitchFamily="18" charset="0"/>
              </a:rPr>
              <a:t>To study about different LASIK techniques at Eye Q Hospital for the </a:t>
            </a:r>
            <a:r>
              <a:rPr lang="en-US" sz="2200">
                <a:latin typeface="Times New Roman" panose="02020603050405020304" pitchFamily="18" charset="0"/>
                <a:cs typeface="Times New Roman" panose="02020603050405020304" pitchFamily="18" charset="0"/>
              </a:rPr>
              <a:t>refractive errors.</a:t>
            </a:r>
            <a:endParaRPr lang="en-US" sz="2200" dirty="0">
              <a:latin typeface="Times New Roman" panose="02020603050405020304" pitchFamily="18" charset="0"/>
              <a:cs typeface="Times New Roman" panose="02020603050405020304" pitchFamily="18" charset="0"/>
            </a:endParaRPr>
          </a:p>
          <a:p>
            <a:pPr>
              <a:buFont typeface="Arial" pitchFamily="34" charset="0"/>
              <a:buChar char="•"/>
            </a:pPr>
            <a:r>
              <a:rPr lang="en-US" sz="2200" dirty="0">
                <a:latin typeface="Times New Roman" panose="02020603050405020304" pitchFamily="18" charset="0"/>
                <a:cs typeface="Times New Roman" panose="02020603050405020304" pitchFamily="18" charset="0"/>
              </a:rPr>
              <a:t>To assess the </a:t>
            </a:r>
            <a:r>
              <a:rPr lang="en-US" sz="2200">
                <a:latin typeface="Times New Roman" panose="02020603050405020304" pitchFamily="18" charset="0"/>
                <a:cs typeface="Times New Roman" panose="02020603050405020304" pitchFamily="18" charset="0"/>
              </a:rPr>
              <a:t>awareness towards </a:t>
            </a:r>
            <a:r>
              <a:rPr lang="en-US" sz="2200" dirty="0">
                <a:latin typeface="Times New Roman" panose="02020603050405020304" pitchFamily="18" charset="0"/>
                <a:cs typeface="Times New Roman" panose="02020603050405020304" pitchFamily="18" charset="0"/>
              </a:rPr>
              <a:t>LASIK surgery for refractive error among young adults.</a:t>
            </a:r>
          </a:p>
          <a:p>
            <a:pPr>
              <a:buFont typeface="Arial" pitchFamily="34" charset="0"/>
              <a:buChar char="•"/>
            </a:pPr>
            <a:r>
              <a:rPr lang="en-US" sz="2200" dirty="0">
                <a:latin typeface="Times New Roman" panose="02020603050405020304" pitchFamily="18" charset="0"/>
                <a:cs typeface="Times New Roman" panose="02020603050405020304" pitchFamily="18" charset="0"/>
              </a:rPr>
              <a:t>To find the factors that are barriers to undertake this surgery</a:t>
            </a:r>
          </a:p>
          <a:p>
            <a:pPr>
              <a:buNone/>
            </a:pPr>
            <a:r>
              <a:rPr lang="en-US" sz="2200" b="1">
                <a:solidFill>
                  <a:srgbClr val="3399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1">
                <a:solidFill>
                  <a:srgbClr val="3399FF"/>
                </a:solidFill>
                <a:effectLst>
                  <a:outerShdw blurRad="38100" dist="38100" dir="2700000" algn="tl">
                    <a:srgbClr val="000000">
                      <a:alpha val="43137"/>
                    </a:srgbClr>
                  </a:outerShdw>
                </a:effectLst>
              </a:rPr>
              <a:t>     </a:t>
            </a:r>
            <a:r>
              <a:rPr lang="en-US" sz="3000" b="1">
                <a:solidFill>
                  <a:srgbClr val="3399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METHODOLOGY</a:t>
            </a:r>
            <a:endParaRPr lang="en-US" sz="2200" dirty="0">
              <a:latin typeface="Times New Roman" panose="02020603050405020304" pitchFamily="18" charset="0"/>
              <a:cs typeface="Times New Roman" panose="02020603050405020304" pitchFamily="18" charset="0"/>
            </a:endParaRPr>
          </a:p>
          <a:p>
            <a:pPr>
              <a:buFont typeface="Arial" pitchFamily="34" charset="0"/>
              <a:buChar char="•"/>
            </a:pPr>
            <a:r>
              <a:rPr lang="en-US" sz="2200" dirty="0">
                <a:latin typeface="Times New Roman" panose="02020603050405020304" pitchFamily="18" charset="0"/>
                <a:cs typeface="Times New Roman" panose="02020603050405020304" pitchFamily="18" charset="0"/>
              </a:rPr>
              <a:t>Survey </a:t>
            </a:r>
            <a:r>
              <a:rPr lang="en-US" sz="2200">
                <a:latin typeface="Times New Roman" panose="02020603050405020304" pitchFamily="18" charset="0"/>
                <a:cs typeface="Times New Roman" panose="02020603050405020304" pitchFamily="18" charset="0"/>
              </a:rPr>
              <a:t>using  questionnaire and interviewed young </a:t>
            </a:r>
            <a:r>
              <a:rPr lang="en-US" sz="2200" dirty="0">
                <a:latin typeface="Times New Roman" panose="02020603050405020304" pitchFamily="18" charset="0"/>
                <a:cs typeface="Times New Roman" panose="02020603050405020304" pitchFamily="18" charset="0"/>
              </a:rPr>
              <a:t>people with refractive error is </a:t>
            </a:r>
            <a:r>
              <a:rPr lang="en-US" sz="2200">
                <a:latin typeface="Times New Roman" panose="02020603050405020304" pitchFamily="18" charset="0"/>
                <a:cs typeface="Times New Roman" panose="02020603050405020304" pitchFamily="18" charset="0"/>
              </a:rPr>
              <a:t>done that included  demographic data, general eye health practices and </a:t>
            </a:r>
            <a:r>
              <a:rPr lang="en-US" sz="2200" dirty="0">
                <a:latin typeface="Times New Roman" panose="02020603050405020304" pitchFamily="18" charset="0"/>
                <a:cs typeface="Times New Roman" panose="02020603050405020304" pitchFamily="18" charset="0"/>
              </a:rPr>
              <a:t>their awareness about the surgery.</a:t>
            </a:r>
          </a:p>
          <a:p>
            <a:pPr>
              <a:buFont typeface="Arial" pitchFamily="34" charset="0"/>
              <a:buChar char="•"/>
            </a:pPr>
            <a:r>
              <a:rPr lang="en-US" sz="2200" dirty="0">
                <a:solidFill>
                  <a:schemeClr val="accent4">
                    <a:lumMod val="75000"/>
                  </a:schemeClr>
                </a:solidFill>
                <a:latin typeface="Times New Roman" panose="02020603050405020304" pitchFamily="18" charset="0"/>
                <a:cs typeface="Times New Roman" panose="02020603050405020304" pitchFamily="18" charset="0"/>
              </a:rPr>
              <a:t>Sample </a:t>
            </a:r>
            <a:r>
              <a:rPr lang="en-US" sz="2200">
                <a:solidFill>
                  <a:schemeClr val="accent4">
                    <a:lumMod val="75000"/>
                  </a:schemeClr>
                </a:solidFill>
                <a:latin typeface="Times New Roman" panose="02020603050405020304" pitchFamily="18" charset="0"/>
                <a:cs typeface="Times New Roman" panose="02020603050405020304" pitchFamily="18" charset="0"/>
              </a:rPr>
              <a:t>Size – 50</a:t>
            </a:r>
            <a:endParaRPr lang="en-US" sz="2200" dirty="0">
              <a:solidFill>
                <a:schemeClr val="accent4">
                  <a:lumMod val="75000"/>
                </a:schemeClr>
              </a:solidFill>
              <a:latin typeface="Times New Roman" panose="02020603050405020304" pitchFamily="18" charset="0"/>
              <a:cs typeface="Times New Roman" panose="02020603050405020304" pitchFamily="18" charset="0"/>
            </a:endParaRPr>
          </a:p>
          <a:p>
            <a:pPr>
              <a:buFont typeface="Arial" pitchFamily="34" charset="0"/>
              <a:buChar char="•"/>
            </a:pPr>
            <a:r>
              <a:rPr lang="en-US" sz="2200" dirty="0">
                <a:latin typeface="Times New Roman" panose="02020603050405020304" pitchFamily="18" charset="0"/>
                <a:cs typeface="Times New Roman" panose="02020603050405020304" pitchFamily="18" charset="0"/>
              </a:rPr>
              <a:t>Sampling Technique - Convenience Sampling</a:t>
            </a:r>
          </a:p>
          <a:p>
            <a:pPr>
              <a:buFont typeface="Arial" pitchFamily="34" charset="0"/>
              <a:buChar char="•"/>
            </a:pPr>
            <a:r>
              <a:rPr lang="en-US" sz="2200" dirty="0">
                <a:latin typeface="Times New Roman" panose="02020603050405020304" pitchFamily="18" charset="0"/>
                <a:cs typeface="Times New Roman" panose="02020603050405020304" pitchFamily="18" charset="0"/>
              </a:rPr>
              <a:t>Study Design - Descriptive </a:t>
            </a:r>
          </a:p>
        </p:txBody>
      </p:sp>
      <p:pic>
        <p:nvPicPr>
          <p:cNvPr id="5" name="Picture 4">
            <a:extLst>
              <a:ext uri="{FF2B5EF4-FFF2-40B4-BE49-F238E27FC236}">
                <a16:creationId xmlns:a16="http://schemas.microsoft.com/office/drawing/2014/main" id="{EFB75699-C60B-42F4-A95A-C398985DAF8C}"/>
              </a:ext>
            </a:extLst>
          </p:cNvPr>
          <p:cNvPicPr>
            <a:picLocks noChangeAspect="1"/>
          </p:cNvPicPr>
          <p:nvPr/>
        </p:nvPicPr>
        <p:blipFill>
          <a:blip r:embed="rId2"/>
          <a:stretch>
            <a:fillRect/>
          </a:stretch>
        </p:blipFill>
        <p:spPr>
          <a:xfrm>
            <a:off x="398207" y="1143000"/>
            <a:ext cx="2861187" cy="4953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6C46BA9-3EC1-4500-A6FB-A69200CF694D}"/>
              </a:ext>
            </a:extLst>
          </p:cNvPr>
          <p:cNvSpPr txBox="1"/>
          <p:nvPr/>
        </p:nvSpPr>
        <p:spPr>
          <a:xfrm>
            <a:off x="629183" y="648929"/>
            <a:ext cx="6273144" cy="1754326"/>
          </a:xfrm>
          <a:prstGeom prst="rect">
            <a:avLst/>
          </a:prstGeom>
          <a:noFill/>
        </p:spPr>
        <p:txBody>
          <a:bodyPr wrap="square" rtlCol="0">
            <a:spAutoFit/>
          </a:bodyPr>
          <a:lstStyle/>
          <a:p>
            <a:r>
              <a:rPr lang="en-IN" sz="2800" b="1">
                <a:solidFill>
                  <a:srgbClr val="00B0F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ETHICAL CONSIDERATION</a:t>
            </a:r>
          </a:p>
          <a:p>
            <a:endParaRPr lang="en-IN" sz="2000">
              <a:solidFill>
                <a:srgbClr val="00B0F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IN" sz="2000">
                <a:latin typeface="Times New Roman" panose="02020603050405020304" pitchFamily="18" charset="0"/>
                <a:cs typeface="Times New Roman" panose="02020603050405020304" pitchFamily="18" charset="0"/>
              </a:rPr>
              <a:t>Verbal consent with signature</a:t>
            </a:r>
          </a:p>
          <a:p>
            <a:pPr marL="342900" indent="-342900">
              <a:buFont typeface="Arial" panose="020B0604020202020204" pitchFamily="34" charset="0"/>
              <a:buChar char="•"/>
            </a:pPr>
            <a:r>
              <a:rPr lang="en-IN" sz="2000">
                <a:latin typeface="Times New Roman" panose="02020603050405020304" pitchFamily="18" charset="0"/>
                <a:cs typeface="Times New Roman" panose="02020603050405020304" pitchFamily="18" charset="0"/>
              </a:rPr>
              <a:t>Analysed without any identifiers</a:t>
            </a:r>
          </a:p>
          <a:p>
            <a:pPr marL="342900" indent="-342900">
              <a:buFont typeface="Arial" panose="020B0604020202020204" pitchFamily="34" charset="0"/>
              <a:buChar char="•"/>
            </a:pPr>
            <a:r>
              <a:rPr lang="en-IN" sz="2000">
                <a:latin typeface="Times New Roman" panose="02020603050405020304" pitchFamily="18" charset="0"/>
                <a:cs typeface="Times New Roman" panose="02020603050405020304" pitchFamily="18" charset="0"/>
              </a:rPr>
              <a:t>Data Confidentiality</a:t>
            </a:r>
          </a:p>
        </p:txBody>
      </p:sp>
    </p:spTree>
    <p:extLst>
      <p:ext uri="{BB962C8B-B14F-4D97-AF65-F5344CB8AC3E}">
        <p14:creationId xmlns:p14="http://schemas.microsoft.com/office/powerpoint/2010/main" val="2720912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123" y="228600"/>
            <a:ext cx="8436077" cy="762000"/>
          </a:xfrm>
        </p:spPr>
        <p:txBody>
          <a:bodyPr>
            <a:normAutofit/>
            <a:scene3d>
              <a:camera prst="orthographicFront"/>
              <a:lightRig rig="threePt" dir="t"/>
            </a:scene3d>
            <a:sp3d>
              <a:bevelB w="38100" h="38100" prst="relaxedInset"/>
            </a:sp3d>
          </a:bodyPr>
          <a:lstStyle/>
          <a:p>
            <a:r>
              <a:rPr lang="en-US" sz="3200" b="1" dirty="0">
                <a:solidFill>
                  <a:srgbClr val="3399FF"/>
                </a:solidFill>
                <a:effectLst>
                  <a:outerShdw blurRad="38100" dist="38100" dir="2700000" algn="tl">
                    <a:srgbClr val="000000">
                      <a:alpha val="43137"/>
                    </a:srgbClr>
                  </a:outerShdw>
                </a:effectLst>
                <a:latin typeface="+mn-lt"/>
              </a:rPr>
              <a:t>  </a:t>
            </a:r>
            <a:r>
              <a:rPr lang="en-US" sz="3100" b="1" dirty="0">
                <a:solidFill>
                  <a:srgbClr val="3399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LASIK(Laser assisted in situ keratomiliuses)</a:t>
            </a:r>
          </a:p>
        </p:txBody>
      </p:sp>
      <p:sp>
        <p:nvSpPr>
          <p:cNvPr id="3" name="Content Placeholder 2"/>
          <p:cNvSpPr>
            <a:spLocks noGrp="1"/>
          </p:cNvSpPr>
          <p:nvPr>
            <p:ph idx="1"/>
          </p:nvPr>
        </p:nvSpPr>
        <p:spPr>
          <a:xfrm>
            <a:off x="572115" y="990600"/>
            <a:ext cx="7391400" cy="5791200"/>
          </a:xfrm>
        </p:spPr>
        <p:txBody>
          <a:bodyPr>
            <a:normAutofit/>
          </a:bodyPr>
          <a:lstStyle/>
          <a:p>
            <a:pPr>
              <a:buNone/>
            </a:pPr>
            <a:r>
              <a:rPr lang="en-IN" sz="2000">
                <a:latin typeface="Times New Roman" panose="02020603050405020304" pitchFamily="18" charset="0"/>
                <a:cs typeface="Times New Roman" panose="02020603050405020304" pitchFamily="18" charset="0"/>
              </a:rPr>
              <a:t>LASIK </a:t>
            </a:r>
            <a:r>
              <a:rPr lang="en-IN" sz="2000" dirty="0">
                <a:latin typeface="Times New Roman" panose="02020603050405020304" pitchFamily="18" charset="0"/>
                <a:cs typeface="Times New Roman" panose="02020603050405020304" pitchFamily="18" charset="0"/>
              </a:rPr>
              <a:t>is a refractive surgery which involves reshaping of cornea for the correction of myopia, hypermetropia, and astigmatism.   </a:t>
            </a:r>
          </a:p>
          <a:p>
            <a:pPr>
              <a:buFont typeface="Wingdings" panose="05000000000000000000" pitchFamily="2" charset="2"/>
              <a:buChar char="Ø"/>
            </a:pPr>
            <a:endParaRPr lang="en-IN" sz="2000" b="1" dirty="0">
              <a:solidFill>
                <a:srgbClr val="0066FF"/>
              </a:solidFill>
            </a:endParaRPr>
          </a:p>
          <a:p>
            <a:pPr>
              <a:buNone/>
            </a:pPr>
            <a:r>
              <a:rPr lang="en-IN" sz="2000" b="1" dirty="0">
                <a:solidFill>
                  <a:srgbClr val="0066FF"/>
                </a:solidFill>
              </a:rPr>
              <a:t>                  </a:t>
            </a:r>
            <a:r>
              <a:rPr lang="en-IN" sz="2800" b="1" dirty="0">
                <a:solidFill>
                  <a:srgbClr val="0066FF"/>
                </a:solidFill>
              </a:rPr>
              <a:t>                       </a:t>
            </a:r>
            <a:endParaRPr lang="en-US" dirty="0"/>
          </a:p>
        </p:txBody>
      </p:sp>
      <p:pic>
        <p:nvPicPr>
          <p:cNvPr id="22534" name="Picture 6"/>
          <p:cNvPicPr>
            <a:picLocks noChangeAspect="1" noChangeArrowheads="1"/>
          </p:cNvPicPr>
          <p:nvPr/>
        </p:nvPicPr>
        <p:blipFill>
          <a:blip r:embed="rId2"/>
          <a:srcRect/>
          <a:stretch>
            <a:fillRect/>
          </a:stretch>
        </p:blipFill>
        <p:spPr bwMode="auto">
          <a:xfrm>
            <a:off x="4572000" y="4070863"/>
            <a:ext cx="2286000" cy="2209800"/>
          </a:xfrm>
          <a:prstGeom prst="rect">
            <a:avLst/>
          </a:prstGeom>
          <a:noFill/>
          <a:ln w="9525">
            <a:noFill/>
            <a:miter lim="800000"/>
            <a:headEnd/>
            <a:tailEnd/>
          </a:ln>
          <a:effectLst/>
        </p:spPr>
      </p:pic>
      <p:pic>
        <p:nvPicPr>
          <p:cNvPr id="22535" name="Picture 7"/>
          <p:cNvPicPr>
            <a:picLocks noChangeAspect="1" noChangeArrowheads="1"/>
          </p:cNvPicPr>
          <p:nvPr/>
        </p:nvPicPr>
        <p:blipFill>
          <a:blip r:embed="rId3"/>
          <a:srcRect/>
          <a:stretch>
            <a:fillRect/>
          </a:stretch>
        </p:blipFill>
        <p:spPr bwMode="auto">
          <a:xfrm>
            <a:off x="57150" y="4059993"/>
            <a:ext cx="2209800" cy="2201917"/>
          </a:xfrm>
          <a:prstGeom prst="rect">
            <a:avLst/>
          </a:prstGeom>
          <a:noFill/>
          <a:ln w="9525">
            <a:noFill/>
            <a:miter lim="800000"/>
            <a:headEnd/>
            <a:tailEnd/>
          </a:ln>
          <a:effectLst/>
        </p:spPr>
      </p:pic>
      <p:pic>
        <p:nvPicPr>
          <p:cNvPr id="22536" name="Picture 8"/>
          <p:cNvPicPr>
            <a:picLocks noChangeAspect="1" noChangeArrowheads="1"/>
          </p:cNvPicPr>
          <p:nvPr/>
        </p:nvPicPr>
        <p:blipFill>
          <a:blip r:embed="rId4"/>
          <a:srcRect/>
          <a:stretch>
            <a:fillRect/>
          </a:stretch>
        </p:blipFill>
        <p:spPr bwMode="auto">
          <a:xfrm>
            <a:off x="2286000" y="4071986"/>
            <a:ext cx="2286000" cy="2209800"/>
          </a:xfrm>
          <a:prstGeom prst="rect">
            <a:avLst/>
          </a:prstGeom>
          <a:noFill/>
          <a:ln w="9525">
            <a:noFill/>
            <a:miter lim="800000"/>
            <a:headEnd/>
            <a:tailEnd/>
          </a:ln>
          <a:effectLst/>
        </p:spPr>
      </p:pic>
      <p:pic>
        <p:nvPicPr>
          <p:cNvPr id="22537" name="Picture 9"/>
          <p:cNvPicPr>
            <a:picLocks noChangeAspect="1" noChangeArrowheads="1"/>
          </p:cNvPicPr>
          <p:nvPr/>
        </p:nvPicPr>
        <p:blipFill>
          <a:blip r:embed="rId5"/>
          <a:srcRect/>
          <a:stretch>
            <a:fillRect/>
          </a:stretch>
        </p:blipFill>
        <p:spPr bwMode="auto">
          <a:xfrm>
            <a:off x="6896715" y="4070864"/>
            <a:ext cx="2133600" cy="2209799"/>
          </a:xfrm>
          <a:prstGeom prst="rect">
            <a:avLst/>
          </a:prstGeom>
          <a:noFill/>
          <a:ln w="9525">
            <a:noFill/>
            <a:miter lim="800000"/>
            <a:headEnd/>
            <a:tailEnd/>
          </a:ln>
          <a:effectLst/>
        </p:spPr>
      </p:pic>
      <p:sp>
        <p:nvSpPr>
          <p:cNvPr id="15" name="Rectangle 14"/>
          <p:cNvSpPr/>
          <p:nvPr/>
        </p:nvSpPr>
        <p:spPr>
          <a:xfrm>
            <a:off x="724515" y="1774069"/>
            <a:ext cx="7086599" cy="1323439"/>
          </a:xfrm>
          <a:prstGeom prst="rect">
            <a:avLst/>
          </a:prstGeom>
        </p:spPr>
        <p:txBody>
          <a:bodyPr wrap="square">
            <a:spAutoFit/>
          </a:bodyPr>
          <a:lstStyle/>
          <a:p>
            <a:r>
              <a:rPr lang="en-US" sz="2000" b="1">
                <a:solidFill>
                  <a:srgbClr val="0099FF"/>
                </a:solidFill>
                <a:latin typeface="Times New Roman" panose="02020603050405020304" pitchFamily="18" charset="0"/>
                <a:cs typeface="Times New Roman" panose="02020603050405020304" pitchFamily="18" charset="0"/>
              </a:rPr>
              <a:t>Eligibility </a:t>
            </a:r>
            <a:r>
              <a:rPr lang="en-US" sz="2000" b="1" dirty="0">
                <a:solidFill>
                  <a:srgbClr val="0099FF"/>
                </a:solidFill>
                <a:latin typeface="Times New Roman" panose="02020603050405020304" pitchFamily="18" charset="0"/>
                <a:cs typeface="Times New Roman" panose="02020603050405020304" pitchFamily="18" charset="0"/>
              </a:rPr>
              <a:t>criteria for LASIK</a:t>
            </a:r>
          </a:p>
          <a:p>
            <a:pPr>
              <a:buFont typeface="Arial" pitchFamily="34" charset="0"/>
              <a:buChar char="•"/>
            </a:pP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Age must be 18 years and above</a:t>
            </a:r>
          </a:p>
          <a:p>
            <a:pPr>
              <a:buFont typeface="Arial" pitchFamily="34" charset="0"/>
              <a:buChar char="•"/>
            </a:pPr>
            <a:r>
              <a:rPr lang="en-US" sz="2000" dirty="0">
                <a:latin typeface="Times New Roman" panose="02020603050405020304" pitchFamily="18" charset="0"/>
                <a:cs typeface="Times New Roman" panose="02020603050405020304" pitchFamily="18" charset="0"/>
              </a:rPr>
              <a:t>Stable refraction for at least 1 year</a:t>
            </a:r>
          </a:p>
          <a:p>
            <a:pPr>
              <a:buFont typeface="Arial" pitchFamily="34" charset="0"/>
              <a:buChar char="•"/>
            </a:pPr>
            <a:r>
              <a:rPr lang="en-US" sz="2000" dirty="0">
                <a:latin typeface="Times New Roman" panose="02020603050405020304" pitchFamily="18" charset="0"/>
                <a:cs typeface="Times New Roman" panose="02020603050405020304" pitchFamily="18" charset="0"/>
              </a:rPr>
              <a:t>No history of severe injury </a:t>
            </a:r>
            <a:r>
              <a:rPr lang="en-US" sz="2000">
                <a:latin typeface="Times New Roman" panose="02020603050405020304" pitchFamily="18" charset="0"/>
                <a:cs typeface="Times New Roman" panose="02020603050405020304" pitchFamily="18" charset="0"/>
              </a:rPr>
              <a:t>or dryness</a:t>
            </a:r>
            <a:endParaRPr 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p:cNvPicPr>
            <a:picLocks noChangeAspect="1" noChangeArrowheads="1"/>
          </p:cNvPicPr>
          <p:nvPr/>
        </p:nvPicPr>
        <p:blipFill>
          <a:blip r:embed="rId2"/>
          <a:srcRect/>
          <a:stretch>
            <a:fillRect/>
          </a:stretch>
        </p:blipFill>
        <p:spPr bwMode="auto">
          <a:xfrm>
            <a:off x="6784258" y="467076"/>
            <a:ext cx="1828800" cy="1371600"/>
          </a:xfrm>
          <a:prstGeom prst="rect">
            <a:avLst/>
          </a:prstGeom>
          <a:noFill/>
          <a:ln w="9525">
            <a:noFill/>
            <a:miter lim="800000"/>
            <a:headEnd/>
            <a:tailEnd/>
          </a:ln>
          <a:effectLst/>
        </p:spPr>
      </p:pic>
      <p:sp>
        <p:nvSpPr>
          <p:cNvPr id="7" name="Title 6">
            <a:extLst>
              <a:ext uri="{FF2B5EF4-FFF2-40B4-BE49-F238E27FC236}">
                <a16:creationId xmlns:a16="http://schemas.microsoft.com/office/drawing/2014/main" id="{6BA58E7D-3EBD-4B28-84A5-C149E6911614}"/>
              </a:ext>
            </a:extLst>
          </p:cNvPr>
          <p:cNvSpPr>
            <a:spLocks noGrp="1"/>
          </p:cNvSpPr>
          <p:nvPr>
            <p:ph type="title"/>
          </p:nvPr>
        </p:nvSpPr>
        <p:spPr/>
        <p:txBody>
          <a:bodyPr/>
          <a:lstStyle/>
          <a:p>
            <a:r>
              <a:rPr lang="en-IN"/>
              <a:t>               </a:t>
            </a:r>
          </a:p>
        </p:txBody>
      </p:sp>
      <p:sp>
        <p:nvSpPr>
          <p:cNvPr id="8" name="TextBox 7">
            <a:extLst>
              <a:ext uri="{FF2B5EF4-FFF2-40B4-BE49-F238E27FC236}">
                <a16:creationId xmlns:a16="http://schemas.microsoft.com/office/drawing/2014/main" id="{D2446188-0D37-4003-93C2-5BCCECEA41FA}"/>
              </a:ext>
            </a:extLst>
          </p:cNvPr>
          <p:cNvSpPr txBox="1"/>
          <p:nvPr/>
        </p:nvSpPr>
        <p:spPr>
          <a:xfrm>
            <a:off x="530942" y="513113"/>
            <a:ext cx="6400800" cy="4462760"/>
          </a:xfrm>
          <a:prstGeom prst="rect">
            <a:avLst/>
          </a:prstGeom>
          <a:noFill/>
        </p:spPr>
        <p:txBody>
          <a:bodyPr wrap="square" rtlCol="0">
            <a:spAutoFit/>
          </a:bodyPr>
          <a:lstStyle/>
          <a:p>
            <a:r>
              <a:rPr lang="en-IN" sz="2800" b="1">
                <a:solidFill>
                  <a:schemeClr val="accent1"/>
                </a:solidFill>
                <a:latin typeface="Times New Roman" panose="02020603050405020304" pitchFamily="18" charset="0"/>
                <a:cs typeface="Times New Roman" panose="02020603050405020304" pitchFamily="18" charset="0"/>
              </a:rPr>
              <a:t>TYPES OF LASIK</a:t>
            </a:r>
          </a:p>
          <a:p>
            <a:pPr marL="285750" indent="-285750">
              <a:buFont typeface="Arial" panose="020B0604020202020204" pitchFamily="34" charset="0"/>
              <a:buChar char="•"/>
            </a:pPr>
            <a:r>
              <a:rPr lang="en-IN" sz="2000">
                <a:latin typeface="Times New Roman" panose="02020603050405020304" pitchFamily="18" charset="0"/>
                <a:cs typeface="Times New Roman" panose="02020603050405020304" pitchFamily="18" charset="0"/>
              </a:rPr>
              <a:t>Standard</a:t>
            </a:r>
          </a:p>
          <a:p>
            <a:pPr marL="285750" indent="-285750">
              <a:buFont typeface="Arial" panose="020B0604020202020204" pitchFamily="34" charset="0"/>
              <a:buChar char="•"/>
            </a:pPr>
            <a:r>
              <a:rPr lang="en-IN" sz="2000">
                <a:latin typeface="Times New Roman" panose="02020603050405020304" pitchFamily="18" charset="0"/>
                <a:cs typeface="Times New Roman" panose="02020603050405020304" pitchFamily="18" charset="0"/>
              </a:rPr>
              <a:t>Customised</a:t>
            </a:r>
          </a:p>
          <a:p>
            <a:pPr marL="285750" indent="-285750">
              <a:buFont typeface="Arial" panose="020B0604020202020204" pitchFamily="34" charset="0"/>
              <a:buChar char="•"/>
            </a:pPr>
            <a:r>
              <a:rPr lang="en-IN" sz="2000">
                <a:latin typeface="Times New Roman" panose="02020603050405020304" pitchFamily="18" charset="0"/>
                <a:cs typeface="Times New Roman" panose="02020603050405020304" pitchFamily="18" charset="0"/>
              </a:rPr>
              <a:t>Intralase</a:t>
            </a:r>
          </a:p>
          <a:p>
            <a:pPr marL="285750" indent="-285750">
              <a:buFont typeface="Arial" panose="020B0604020202020204" pitchFamily="34" charset="0"/>
              <a:buChar char="•"/>
            </a:pPr>
            <a:endParaRPr lang="en-IN" sz="200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IN" sz="200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IN" sz="2800">
              <a:latin typeface="Times New Roman" panose="02020603050405020304" pitchFamily="18" charset="0"/>
              <a:cs typeface="Times New Roman" panose="02020603050405020304" pitchFamily="18" charset="0"/>
            </a:endParaRPr>
          </a:p>
          <a:p>
            <a:r>
              <a:rPr lang="en-IN" sz="2800" b="1">
                <a:solidFill>
                  <a:schemeClr val="accent1"/>
                </a:solidFill>
                <a:latin typeface="Times New Roman" panose="02020603050405020304" pitchFamily="18" charset="0"/>
                <a:cs typeface="Times New Roman" panose="02020603050405020304" pitchFamily="18" charset="0"/>
              </a:rPr>
              <a:t>PRE OP INVESTIGATIONS</a:t>
            </a:r>
          </a:p>
          <a:p>
            <a:pPr marL="285750" indent="-285750">
              <a:buFont typeface="Arial" panose="020B0604020202020204" pitchFamily="34" charset="0"/>
              <a:buChar char="•"/>
            </a:pPr>
            <a:r>
              <a:rPr lang="en-IN" sz="2000">
                <a:latin typeface="Times New Roman" panose="02020603050405020304" pitchFamily="18" charset="0"/>
                <a:cs typeface="Times New Roman" panose="02020603050405020304" pitchFamily="18" charset="0"/>
              </a:rPr>
              <a:t>Visual acquity</a:t>
            </a:r>
          </a:p>
          <a:p>
            <a:pPr marL="285750" indent="-285750">
              <a:buFont typeface="Arial" panose="020B0604020202020204" pitchFamily="34" charset="0"/>
              <a:buChar char="•"/>
            </a:pPr>
            <a:r>
              <a:rPr lang="en-IN" sz="2000">
                <a:latin typeface="Times New Roman" panose="02020603050405020304" pitchFamily="18" charset="0"/>
                <a:cs typeface="Times New Roman" panose="02020603050405020304" pitchFamily="18" charset="0"/>
              </a:rPr>
              <a:t>Non Contact Tonometry</a:t>
            </a:r>
          </a:p>
          <a:p>
            <a:pPr marL="285750" indent="-285750">
              <a:buFont typeface="Arial" panose="020B0604020202020204" pitchFamily="34" charset="0"/>
              <a:buChar char="•"/>
            </a:pPr>
            <a:r>
              <a:rPr lang="en-IN" sz="2000">
                <a:latin typeface="Times New Roman" panose="02020603050405020304" pitchFamily="18" charset="0"/>
                <a:cs typeface="Times New Roman" panose="02020603050405020304" pitchFamily="18" charset="0"/>
              </a:rPr>
              <a:t>Pachymetry</a:t>
            </a:r>
          </a:p>
          <a:p>
            <a:pPr marL="285750" indent="-285750">
              <a:buFont typeface="Arial" panose="020B0604020202020204" pitchFamily="34" charset="0"/>
              <a:buChar char="•"/>
            </a:pPr>
            <a:r>
              <a:rPr lang="en-IN" sz="2000">
                <a:latin typeface="Times New Roman" panose="02020603050405020304" pitchFamily="18" charset="0"/>
                <a:cs typeface="Times New Roman" panose="02020603050405020304" pitchFamily="18" charset="0"/>
              </a:rPr>
              <a:t>Fundus Examination</a:t>
            </a:r>
          </a:p>
          <a:p>
            <a:pPr marL="285750" indent="-285750">
              <a:buFont typeface="Arial" panose="020B0604020202020204" pitchFamily="34" charset="0"/>
              <a:buChar char="•"/>
            </a:pPr>
            <a:r>
              <a:rPr lang="en-IN" sz="2000">
                <a:latin typeface="Times New Roman" panose="02020603050405020304" pitchFamily="18" charset="0"/>
                <a:cs typeface="Times New Roman" panose="02020603050405020304" pitchFamily="18" charset="0"/>
              </a:rPr>
              <a:t>Physician Clearance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1980" y="0"/>
            <a:ext cx="4495800" cy="685800"/>
          </a:xfrm>
        </p:spPr>
        <p:txBody>
          <a:bodyPr>
            <a:normAutofit/>
          </a:bodyPr>
          <a:lstStyle/>
          <a:p>
            <a:pPr algn="ctr"/>
            <a:r>
              <a:rPr lang="en-US" b="1" dirty="0">
                <a:solidFill>
                  <a:srgbClr val="0099FF"/>
                </a:solidFill>
                <a:effectLst>
                  <a:outerShdw blurRad="38100" dist="38100" dir="2700000" algn="tl">
                    <a:srgbClr val="000000">
                      <a:alpha val="43137"/>
                    </a:srgbClr>
                  </a:outerShdw>
                </a:effectLst>
                <a:latin typeface="+mn-lt"/>
              </a:rPr>
              <a:t>            </a:t>
            </a:r>
            <a:r>
              <a:rPr lang="en-US" sz="2800" b="1" dirty="0">
                <a:solidFill>
                  <a:srgbClr val="0099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QUESTIONNARE</a:t>
            </a:r>
          </a:p>
        </p:txBody>
      </p:sp>
      <p:sp>
        <p:nvSpPr>
          <p:cNvPr id="5" name="Rounded Rectangle 4"/>
          <p:cNvSpPr/>
          <p:nvPr/>
        </p:nvSpPr>
        <p:spPr>
          <a:xfrm>
            <a:off x="152400" y="685800"/>
            <a:ext cx="8763000" cy="60198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endParaRPr lang="en-US" sz="2000" dirty="0"/>
          </a:p>
          <a:p>
            <a:endParaRPr lang="en-US" sz="2000" dirty="0"/>
          </a:p>
          <a:p>
            <a:endParaRPr lang="en-US" sz="2000"/>
          </a:p>
          <a:p>
            <a:r>
              <a:rPr lang="en-US">
                <a:latin typeface="Times New Roman" panose="02020603050405020304" pitchFamily="18" charset="0"/>
                <a:cs typeface="Times New Roman" panose="02020603050405020304" pitchFamily="18" charset="0"/>
              </a:rPr>
              <a:t>Q1  </a:t>
            </a:r>
            <a:r>
              <a:rPr lang="en-US" dirty="0">
                <a:latin typeface="Times New Roman" panose="02020603050405020304" pitchFamily="18" charset="0"/>
                <a:cs typeface="Times New Roman" panose="02020603050405020304" pitchFamily="18" charset="0"/>
              </a:rPr>
              <a:t>What is your age?</a:t>
            </a:r>
          </a:p>
          <a:p>
            <a:r>
              <a:rPr lang="en-US" dirty="0">
                <a:latin typeface="Times New Roman" panose="02020603050405020304" pitchFamily="18" charset="0"/>
                <a:cs typeface="Times New Roman" panose="02020603050405020304" pitchFamily="18" charset="0"/>
              </a:rPr>
              <a:t>Q2  GENDER  (a)Male  (b) Female (c)other</a:t>
            </a:r>
          </a:p>
          <a:p>
            <a:r>
              <a:rPr lang="en-US" dirty="0">
                <a:latin typeface="Times New Roman" panose="02020603050405020304" pitchFamily="18" charset="0"/>
                <a:cs typeface="Times New Roman" panose="02020603050405020304" pitchFamily="18" charset="0"/>
              </a:rPr>
              <a:t>Q3  What is your occupation?  (a) student (b) job  (c) business</a:t>
            </a:r>
          </a:p>
          <a:p>
            <a:r>
              <a:rPr lang="en-US" dirty="0">
                <a:latin typeface="Times New Roman" panose="02020603050405020304" pitchFamily="18" charset="0"/>
                <a:cs typeface="Times New Roman" panose="02020603050405020304" pitchFamily="18" charset="0"/>
              </a:rPr>
              <a:t>Q4  Annual income/Family income? (a) &lt;5 lacs (b) 5-10 lacs  (c) 10-15 lacs</a:t>
            </a:r>
          </a:p>
          <a:p>
            <a:r>
              <a:rPr lang="en-US" dirty="0">
                <a:latin typeface="Times New Roman" panose="02020603050405020304" pitchFamily="18" charset="0"/>
                <a:cs typeface="Times New Roman" panose="02020603050405020304" pitchFamily="18" charset="0"/>
              </a:rPr>
              <a:t> 			           (d)&gt;15lacs</a:t>
            </a:r>
          </a:p>
          <a:p>
            <a:r>
              <a:rPr lang="en-US" dirty="0">
                <a:latin typeface="Times New Roman" panose="02020603050405020304" pitchFamily="18" charset="0"/>
                <a:cs typeface="Times New Roman" panose="02020603050405020304" pitchFamily="18" charset="0"/>
              </a:rPr>
              <a:t>Q5  Do you wear eye glasses or contact lenses?</a:t>
            </a:r>
          </a:p>
          <a:p>
            <a:r>
              <a:rPr lang="en-US" dirty="0">
                <a:latin typeface="Times New Roman" panose="02020603050405020304" pitchFamily="18" charset="0"/>
                <a:cs typeface="Times New Roman" panose="02020603050405020304" pitchFamily="18" charset="0"/>
              </a:rPr>
              <a:t>Q6  How often you visit the ophthalmologist? (a) once in a 6 months (b) once in a year</a:t>
            </a:r>
          </a:p>
          <a:p>
            <a:r>
              <a:rPr lang="en-US" dirty="0">
                <a:latin typeface="Times New Roman" panose="02020603050405020304" pitchFamily="18" charset="0"/>
                <a:cs typeface="Times New Roman" panose="02020603050405020304" pitchFamily="18" charset="0"/>
              </a:rPr>
              <a:t>                                                                          (c ) as and when require</a:t>
            </a:r>
          </a:p>
          <a:p>
            <a:r>
              <a:rPr lang="en-US" dirty="0">
                <a:latin typeface="Times New Roman" panose="02020603050405020304" pitchFamily="18" charset="0"/>
                <a:cs typeface="Times New Roman" panose="02020603050405020304" pitchFamily="18" charset="0"/>
              </a:rPr>
              <a:t>Q7  Are you aware of LASIK surgery for removing </a:t>
            </a:r>
            <a:r>
              <a:rPr lang="en-US">
                <a:latin typeface="Times New Roman" panose="02020603050405020304" pitchFamily="18" charset="0"/>
                <a:cs typeface="Times New Roman" panose="02020603050405020304" pitchFamily="18" charset="0"/>
              </a:rPr>
              <a:t>spectacles?</a:t>
            </a:r>
            <a:endParaRPr lang="en-US" dirty="0">
              <a:latin typeface="Times New Roman" panose="02020603050405020304" pitchFamily="18" charset="0"/>
              <a:cs typeface="Times New Roman" panose="02020603050405020304" pitchFamily="18" charset="0"/>
            </a:endParaRPr>
          </a:p>
          <a:p>
            <a:r>
              <a:rPr lang="en-US">
                <a:latin typeface="Times New Roman" panose="02020603050405020304" pitchFamily="18" charset="0"/>
                <a:cs typeface="Times New Roman" panose="02020603050405020304" pitchFamily="18" charset="0"/>
              </a:rPr>
              <a:t>Q8  </a:t>
            </a:r>
            <a:r>
              <a:rPr lang="en-US" dirty="0">
                <a:latin typeface="Times New Roman" panose="02020603050405020304" pitchFamily="18" charset="0"/>
                <a:cs typeface="Times New Roman" panose="02020603050405020304" pitchFamily="18" charset="0"/>
              </a:rPr>
              <a:t>Have you considered undergoing this procedure?</a:t>
            </a:r>
          </a:p>
          <a:p>
            <a:r>
              <a:rPr lang="en-US">
                <a:latin typeface="Times New Roman" panose="02020603050405020304" pitchFamily="18" charset="0"/>
                <a:cs typeface="Times New Roman" panose="02020603050405020304" pitchFamily="18" charset="0"/>
              </a:rPr>
              <a:t>Q9 </a:t>
            </a:r>
            <a:r>
              <a:rPr lang="en-US" dirty="0">
                <a:latin typeface="Times New Roman" panose="02020603050405020304" pitchFamily="18" charset="0"/>
                <a:cs typeface="Times New Roman" panose="02020603050405020304" pitchFamily="18" charset="0"/>
              </a:rPr>
              <a:t>If  YES, why? (a) appearance (b) convenience over glasses (c)cost effective</a:t>
            </a:r>
          </a:p>
          <a:p>
            <a:r>
              <a:rPr lang="en-US" dirty="0">
                <a:latin typeface="Times New Roman" panose="02020603050405020304" pitchFamily="18" charset="0"/>
                <a:cs typeface="Times New Roman" panose="02020603050405020304" pitchFamily="18" charset="0"/>
              </a:rPr>
              <a:t>       (d) recommended by friend/family (e)work profession s.a sports (f) others</a:t>
            </a:r>
          </a:p>
          <a:p>
            <a:r>
              <a:rPr lang="en-US">
                <a:latin typeface="Times New Roman" panose="02020603050405020304" pitchFamily="18" charset="0"/>
                <a:cs typeface="Times New Roman" panose="02020603050405020304" pitchFamily="18" charset="0"/>
              </a:rPr>
              <a:t>Q10 </a:t>
            </a:r>
            <a:r>
              <a:rPr lang="en-US" dirty="0">
                <a:latin typeface="Times New Roman" panose="02020603050405020304" pitchFamily="18" charset="0"/>
                <a:cs typeface="Times New Roman" panose="02020603050405020304" pitchFamily="18" charset="0"/>
              </a:rPr>
              <a:t>If  NO, Why? (a) fear of eye complications (b)unsure about safety (c) time  	constraints (d)money constraints (e)comfortable with glasses (f) others</a:t>
            </a:r>
          </a:p>
          <a:p>
            <a:r>
              <a:rPr lang="en-US">
                <a:latin typeface="Times New Roman" panose="02020603050405020304" pitchFamily="18" charset="0"/>
                <a:cs typeface="Times New Roman" panose="02020603050405020304" pitchFamily="18" charset="0"/>
              </a:rPr>
              <a:t>Q11  </a:t>
            </a:r>
            <a:r>
              <a:rPr lang="en-US" dirty="0">
                <a:solidFill>
                  <a:schemeClr val="accent4">
                    <a:lumMod val="75000"/>
                  </a:schemeClr>
                </a:solidFill>
                <a:latin typeface="Times New Roman" panose="02020603050405020304" pitchFamily="18" charset="0"/>
                <a:cs typeface="Times New Roman" panose="02020603050405020304" pitchFamily="18" charset="0"/>
              </a:rPr>
              <a:t>Are you aware about the side effects of LASIK</a:t>
            </a:r>
            <a:r>
              <a:rPr lang="en-US" dirty="0">
                <a:latin typeface="Times New Roman" panose="02020603050405020304" pitchFamily="18" charset="0"/>
                <a:cs typeface="Times New Roman" panose="02020603050405020304" pitchFamily="18" charset="0"/>
              </a:rPr>
              <a:t>?</a:t>
            </a:r>
          </a:p>
          <a:p>
            <a:r>
              <a:rPr lang="en-US">
                <a:latin typeface="Times New Roman" panose="02020603050405020304" pitchFamily="18" charset="0"/>
                <a:cs typeface="Times New Roman" panose="02020603050405020304" pitchFamily="18" charset="0"/>
              </a:rPr>
              <a:t>Q12  </a:t>
            </a:r>
            <a:r>
              <a:rPr lang="en-US" dirty="0">
                <a:latin typeface="Times New Roman" panose="02020603050405020304" pitchFamily="18" charset="0"/>
                <a:cs typeface="Times New Roman" panose="02020603050405020304" pitchFamily="18" charset="0"/>
              </a:rPr>
              <a:t>If YES, Specify</a:t>
            </a:r>
          </a:p>
          <a:p>
            <a:r>
              <a:rPr lang="en-US">
                <a:latin typeface="Times New Roman" panose="02020603050405020304" pitchFamily="18" charset="0"/>
                <a:cs typeface="Times New Roman" panose="02020603050405020304" pitchFamily="18" charset="0"/>
              </a:rPr>
              <a:t>Q13  </a:t>
            </a:r>
            <a:r>
              <a:rPr lang="en-US" dirty="0">
                <a:latin typeface="Times New Roman" panose="02020603050405020304" pitchFamily="18" charset="0"/>
                <a:cs typeface="Times New Roman" panose="02020603050405020304" pitchFamily="18" charset="0"/>
              </a:rPr>
              <a:t>Are you aware of any other treatment for removing spectacles?</a:t>
            </a:r>
          </a:p>
          <a:p>
            <a:endParaRPr lang="en-US" sz="2000" dirty="0">
              <a:latin typeface="Times New Roman" panose="02020603050405020304" pitchFamily="18" charset="0"/>
              <a:cs typeface="Times New Roman" panose="02020603050405020304" pitchFamily="18" charset="0"/>
            </a:endParaRPr>
          </a:p>
          <a:p>
            <a:endParaRPr lang="en-US" sz="2000" dirty="0"/>
          </a:p>
          <a:p>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7956"/>
            <a:ext cx="1981200" cy="1219200"/>
          </a:xfrm>
        </p:spPr>
        <p:txBody>
          <a:bodyPr>
            <a:noAutofit/>
          </a:bodyPr>
          <a:lstStyle/>
          <a:p>
            <a:r>
              <a:rPr lang="en-US" b="1">
                <a:solidFill>
                  <a:srgbClr val="0099FF"/>
                </a:solidFill>
                <a:effectLst>
                  <a:outerShdw blurRad="38100" dist="38100" dir="2700000" algn="tl">
                    <a:srgbClr val="000000">
                      <a:alpha val="43137"/>
                    </a:srgbClr>
                  </a:outerShdw>
                </a:effectLst>
                <a:latin typeface="+mn-lt"/>
              </a:rPr>
              <a:t>Result</a:t>
            </a:r>
            <a:endParaRPr lang="en-US" b="1" dirty="0">
              <a:solidFill>
                <a:srgbClr val="3399FF"/>
              </a:solidFill>
              <a:effectLst>
                <a:outerShdw blurRad="38100" dist="38100" dir="2700000" algn="tl">
                  <a:srgbClr val="000000">
                    <a:alpha val="43137"/>
                  </a:srgbClr>
                </a:outerShdw>
              </a:effectLst>
              <a:latin typeface="+mn-lt"/>
            </a:endParaRPr>
          </a:p>
        </p:txBody>
      </p:sp>
      <p:pic>
        <p:nvPicPr>
          <p:cNvPr id="24578" name="Picture 2"/>
          <p:cNvPicPr>
            <a:picLocks noGrp="1" noChangeAspect="1" noChangeArrowheads="1"/>
          </p:cNvPicPr>
          <p:nvPr>
            <p:ph idx="1"/>
          </p:nvPr>
        </p:nvPicPr>
        <p:blipFill>
          <a:blip r:embed="rId2"/>
          <a:srcRect/>
          <a:stretch>
            <a:fillRect/>
          </a:stretch>
        </p:blipFill>
        <p:spPr bwMode="auto">
          <a:xfrm>
            <a:off x="1614948" y="157956"/>
            <a:ext cx="3505200" cy="1654818"/>
          </a:xfrm>
          <a:prstGeom prst="rect">
            <a:avLst/>
          </a:prstGeom>
          <a:noFill/>
          <a:ln w="9525">
            <a:noFill/>
            <a:miter lim="800000"/>
            <a:headEnd/>
            <a:tailEnd/>
          </a:ln>
          <a:effectLst/>
        </p:spPr>
      </p:pic>
      <p:pic>
        <p:nvPicPr>
          <p:cNvPr id="24579" name="Picture 3"/>
          <p:cNvPicPr>
            <a:picLocks noChangeAspect="1" noChangeArrowheads="1"/>
          </p:cNvPicPr>
          <p:nvPr/>
        </p:nvPicPr>
        <p:blipFill>
          <a:blip r:embed="rId3"/>
          <a:srcRect/>
          <a:stretch>
            <a:fillRect/>
          </a:stretch>
        </p:blipFill>
        <p:spPr bwMode="auto">
          <a:xfrm>
            <a:off x="5312696" y="118627"/>
            <a:ext cx="3352800" cy="1654818"/>
          </a:xfrm>
          <a:prstGeom prst="rect">
            <a:avLst/>
          </a:prstGeom>
          <a:noFill/>
          <a:ln w="9525">
            <a:noFill/>
            <a:miter lim="800000"/>
            <a:headEnd/>
            <a:tailEnd/>
          </a:ln>
          <a:effectLst/>
        </p:spPr>
      </p:pic>
      <p:pic>
        <p:nvPicPr>
          <p:cNvPr id="24580" name="Picture 4"/>
          <p:cNvPicPr>
            <a:picLocks noChangeAspect="1" noChangeArrowheads="1"/>
          </p:cNvPicPr>
          <p:nvPr/>
        </p:nvPicPr>
        <p:blipFill>
          <a:blip r:embed="rId4"/>
          <a:srcRect/>
          <a:stretch>
            <a:fillRect/>
          </a:stretch>
        </p:blipFill>
        <p:spPr bwMode="auto">
          <a:xfrm>
            <a:off x="1716548" y="1812774"/>
            <a:ext cx="3302000" cy="1696065"/>
          </a:xfrm>
          <a:prstGeom prst="rect">
            <a:avLst/>
          </a:prstGeom>
          <a:noFill/>
          <a:ln w="9525">
            <a:noFill/>
            <a:miter lim="800000"/>
            <a:headEnd/>
            <a:tailEnd/>
          </a:ln>
          <a:effectLst/>
        </p:spPr>
      </p:pic>
      <p:pic>
        <p:nvPicPr>
          <p:cNvPr id="24583" name="Picture 7"/>
          <p:cNvPicPr>
            <a:picLocks noChangeAspect="1" noChangeArrowheads="1"/>
          </p:cNvPicPr>
          <p:nvPr/>
        </p:nvPicPr>
        <p:blipFill>
          <a:blip r:embed="rId5"/>
          <a:srcRect/>
          <a:stretch>
            <a:fillRect/>
          </a:stretch>
        </p:blipFill>
        <p:spPr bwMode="auto">
          <a:xfrm>
            <a:off x="5312696" y="1854021"/>
            <a:ext cx="3505200" cy="1654818"/>
          </a:xfrm>
          <a:prstGeom prst="rect">
            <a:avLst/>
          </a:prstGeom>
          <a:noFill/>
          <a:ln w="9525">
            <a:noFill/>
            <a:miter lim="800000"/>
            <a:headEnd/>
            <a:tailEnd/>
          </a:ln>
          <a:effectLst/>
        </p:spPr>
      </p:pic>
      <p:pic>
        <p:nvPicPr>
          <p:cNvPr id="9" name="Picture 8">
            <a:extLst>
              <a:ext uri="{FF2B5EF4-FFF2-40B4-BE49-F238E27FC236}">
                <a16:creationId xmlns:a16="http://schemas.microsoft.com/office/drawing/2014/main" id="{3543AA42-28B2-4DB8-A431-5C0C139DAB4F}"/>
              </a:ext>
            </a:extLst>
          </p:cNvPr>
          <p:cNvPicPr>
            <a:picLocks noChangeAspect="1" noChangeArrowheads="1"/>
          </p:cNvPicPr>
          <p:nvPr/>
        </p:nvPicPr>
        <p:blipFill>
          <a:blip r:embed="rId6"/>
          <a:srcRect/>
          <a:stretch>
            <a:fillRect/>
          </a:stretch>
        </p:blipFill>
        <p:spPr bwMode="auto">
          <a:xfrm>
            <a:off x="283496" y="3837039"/>
            <a:ext cx="8534400" cy="21336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6">
            <a:extLst>
              <a:ext uri="{FF2B5EF4-FFF2-40B4-BE49-F238E27FC236}">
                <a16:creationId xmlns:a16="http://schemas.microsoft.com/office/drawing/2014/main" id="{FD169580-5206-4455-93E0-049E80D3E4DF}"/>
              </a:ext>
            </a:extLst>
          </p:cNvPr>
          <p:cNvPicPr>
            <a:picLocks noChangeAspect="1" noChangeArrowheads="1"/>
          </p:cNvPicPr>
          <p:nvPr/>
        </p:nvPicPr>
        <p:blipFill>
          <a:blip r:embed="rId2"/>
          <a:srcRect/>
          <a:stretch>
            <a:fillRect/>
          </a:stretch>
        </p:blipFill>
        <p:spPr bwMode="auto">
          <a:xfrm>
            <a:off x="228600" y="228600"/>
            <a:ext cx="8686800" cy="2057400"/>
          </a:xfrm>
          <a:prstGeom prst="rect">
            <a:avLst/>
          </a:prstGeom>
          <a:noFill/>
          <a:ln w="9525">
            <a:noFill/>
            <a:miter lim="800000"/>
            <a:headEnd/>
            <a:tailEnd/>
          </a:ln>
          <a:effectLst/>
        </p:spPr>
      </p:pic>
      <p:sp>
        <p:nvSpPr>
          <p:cNvPr id="3" name="TextBox 2">
            <a:extLst>
              <a:ext uri="{FF2B5EF4-FFF2-40B4-BE49-F238E27FC236}">
                <a16:creationId xmlns:a16="http://schemas.microsoft.com/office/drawing/2014/main" id="{E8BCDC93-D5DE-4D0F-9620-B2A9402D6C68}"/>
              </a:ext>
            </a:extLst>
          </p:cNvPr>
          <p:cNvSpPr txBox="1"/>
          <p:nvPr/>
        </p:nvSpPr>
        <p:spPr>
          <a:xfrm>
            <a:off x="378542" y="2480411"/>
            <a:ext cx="8386916" cy="677108"/>
          </a:xfrm>
          <a:prstGeom prst="rect">
            <a:avLst/>
          </a:prstGeom>
          <a:noFill/>
        </p:spPr>
        <p:txBody>
          <a:bodyPr wrap="square" rtlCol="0">
            <a:spAutoFit/>
          </a:bodyPr>
          <a:lstStyle/>
          <a:p>
            <a:r>
              <a:rPr lang="en-IN" sz="2000" u="sng">
                <a:latin typeface="Times New Roman" panose="02020603050405020304" pitchFamily="18" charset="0"/>
                <a:cs typeface="Times New Roman" panose="02020603050405020304" pitchFamily="18" charset="0"/>
              </a:rPr>
              <a:t>Factors for not considering lasik</a:t>
            </a:r>
            <a:r>
              <a:rPr lang="en-IN"/>
              <a:t>                                   </a:t>
            </a:r>
            <a:r>
              <a:rPr lang="en-IN" sz="2000" u="sng">
                <a:latin typeface="Times New Roman" panose="02020603050405020304" pitchFamily="18" charset="0"/>
                <a:cs typeface="Times New Roman" panose="02020603050405020304" pitchFamily="18" charset="0"/>
              </a:rPr>
              <a:t>Factors for considering lasik</a:t>
            </a:r>
          </a:p>
          <a:p>
            <a:endParaRPr lang="en-IN"/>
          </a:p>
        </p:txBody>
      </p:sp>
      <p:pic>
        <p:nvPicPr>
          <p:cNvPr id="4" name="Picture 9">
            <a:extLst>
              <a:ext uri="{FF2B5EF4-FFF2-40B4-BE49-F238E27FC236}">
                <a16:creationId xmlns:a16="http://schemas.microsoft.com/office/drawing/2014/main" id="{417DC85E-2DB6-4FB5-A790-82573A053125}"/>
              </a:ext>
            </a:extLst>
          </p:cNvPr>
          <p:cNvPicPr>
            <a:picLocks noChangeAspect="1" noChangeArrowheads="1"/>
          </p:cNvPicPr>
          <p:nvPr/>
        </p:nvPicPr>
        <p:blipFill>
          <a:blip r:embed="rId3"/>
          <a:srcRect/>
          <a:stretch>
            <a:fillRect/>
          </a:stretch>
        </p:blipFill>
        <p:spPr bwMode="auto">
          <a:xfrm>
            <a:off x="572729" y="2966883"/>
            <a:ext cx="2286000" cy="1685925"/>
          </a:xfrm>
          <a:prstGeom prst="rect">
            <a:avLst/>
          </a:prstGeom>
          <a:noFill/>
          <a:ln w="9525">
            <a:noFill/>
            <a:miter lim="800000"/>
            <a:headEnd/>
            <a:tailEnd/>
          </a:ln>
          <a:effectLst/>
        </p:spPr>
      </p:pic>
      <p:pic>
        <p:nvPicPr>
          <p:cNvPr id="5" name="Picture 7">
            <a:extLst>
              <a:ext uri="{FF2B5EF4-FFF2-40B4-BE49-F238E27FC236}">
                <a16:creationId xmlns:a16="http://schemas.microsoft.com/office/drawing/2014/main" id="{6F90B4B4-9EE3-4387-A332-70F6ACDC7103}"/>
              </a:ext>
            </a:extLst>
          </p:cNvPr>
          <p:cNvPicPr>
            <a:picLocks noChangeAspect="1" noChangeArrowheads="1"/>
          </p:cNvPicPr>
          <p:nvPr/>
        </p:nvPicPr>
        <p:blipFill>
          <a:blip r:embed="rId4"/>
          <a:srcRect/>
          <a:stretch>
            <a:fillRect/>
          </a:stretch>
        </p:blipFill>
        <p:spPr bwMode="auto">
          <a:xfrm>
            <a:off x="572729" y="4987105"/>
            <a:ext cx="1981200" cy="1752600"/>
          </a:xfrm>
          <a:prstGeom prst="rect">
            <a:avLst/>
          </a:prstGeom>
          <a:noFill/>
          <a:ln w="9525">
            <a:solidFill>
              <a:srgbClr val="FF0000"/>
            </a:solidFill>
            <a:miter lim="800000"/>
            <a:headEnd/>
            <a:tailEnd/>
          </a:ln>
          <a:effectLst/>
        </p:spPr>
      </p:pic>
      <p:pic>
        <p:nvPicPr>
          <p:cNvPr id="8" name="Picture 5">
            <a:extLst>
              <a:ext uri="{FF2B5EF4-FFF2-40B4-BE49-F238E27FC236}">
                <a16:creationId xmlns:a16="http://schemas.microsoft.com/office/drawing/2014/main" id="{FD9A8E22-BDC2-4E2B-8E43-F9F0D0DD99C2}"/>
              </a:ext>
            </a:extLst>
          </p:cNvPr>
          <p:cNvPicPr>
            <a:picLocks noChangeAspect="1" noChangeArrowheads="1"/>
          </p:cNvPicPr>
          <p:nvPr/>
        </p:nvPicPr>
        <p:blipFill>
          <a:blip r:embed="rId5"/>
          <a:stretch>
            <a:fillRect/>
          </a:stretch>
        </p:blipFill>
        <p:spPr bwMode="auto">
          <a:xfrm>
            <a:off x="5563830" y="4987105"/>
            <a:ext cx="1981200" cy="1676400"/>
          </a:xfrm>
          <a:prstGeom prst="rect">
            <a:avLst/>
          </a:prstGeom>
          <a:noFill/>
          <a:ln w="9525">
            <a:solidFill>
              <a:srgbClr val="FF0000"/>
            </a:solidFill>
            <a:miter lim="800000"/>
            <a:headEnd/>
            <a:tailEnd/>
          </a:ln>
          <a:effectLst/>
        </p:spPr>
      </p:pic>
      <p:pic>
        <p:nvPicPr>
          <p:cNvPr id="9" name="Picture 6">
            <a:extLst>
              <a:ext uri="{FF2B5EF4-FFF2-40B4-BE49-F238E27FC236}">
                <a16:creationId xmlns:a16="http://schemas.microsoft.com/office/drawing/2014/main" id="{30A52809-9B52-44DE-97DF-0155D1623573}"/>
              </a:ext>
            </a:extLst>
          </p:cNvPr>
          <p:cNvPicPr>
            <a:picLocks noChangeAspect="1" noChangeArrowheads="1"/>
          </p:cNvPicPr>
          <p:nvPr/>
        </p:nvPicPr>
        <p:blipFill>
          <a:blip r:embed="rId6"/>
          <a:srcRect/>
          <a:stretch>
            <a:fillRect/>
          </a:stretch>
        </p:blipFill>
        <p:spPr bwMode="auto">
          <a:xfrm>
            <a:off x="5335230" y="3013279"/>
            <a:ext cx="2438400" cy="1676400"/>
          </a:xfrm>
          <a:prstGeom prst="rect">
            <a:avLst/>
          </a:prstGeom>
          <a:noFill/>
          <a:ln w="9525">
            <a:noFill/>
            <a:miter lim="800000"/>
            <a:headEnd/>
            <a:tailEnd/>
          </a:ln>
          <a:effectLst/>
        </p:spPr>
      </p:pic>
    </p:spTree>
    <p:extLst>
      <p:ext uri="{BB962C8B-B14F-4D97-AF65-F5344CB8AC3E}">
        <p14:creationId xmlns:p14="http://schemas.microsoft.com/office/powerpoint/2010/main" val="4389013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