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6" r:id="rId6"/>
    <p:sldId id="275" r:id="rId7"/>
    <p:sldId id="287" r:id="rId8"/>
    <p:sldId id="290" r:id="rId9"/>
    <p:sldId id="288" r:id="rId10"/>
    <p:sldId id="289" r:id="rId11"/>
    <p:sldId id="261" r:id="rId12"/>
    <p:sldId id="281" r:id="rId13"/>
    <p:sldId id="280" r:id="rId14"/>
    <p:sldId id="262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us\Desktop\work%20mos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us\Desktop\work%20mo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Sheet5!$C$1:$C$3</c:f>
              <c:strCache>
                <c:ptCount val="1"/>
                <c:pt idx="0">
                  <c:v>KNOWLEDGE ANM YES</c:v>
                </c:pt>
              </c:strCache>
            </c:strRef>
          </c:tx>
          <c:invertIfNegative val="0"/>
          <c:cat>
            <c:strRef>
              <c:f>Sheet5!$B$4:$B$13</c:f>
              <c:strCache>
                <c:ptCount val="10"/>
                <c:pt idx="0">
                  <c:v>COVID-19 symptoms</c:v>
                </c:pt>
                <c:pt idx="1">
                  <c:v>Mode of transmission</c:v>
                </c:pt>
                <c:pt idx="2">
                  <c:v>Covid Appropriate Behavior</c:v>
                </c:pt>
                <c:pt idx="3">
                  <c:v>Risk factor</c:v>
                </c:pt>
                <c:pt idx="4">
                  <c:v>six step of hand washing </c:v>
                </c:pt>
                <c:pt idx="5">
                  <c:v>Normal body temperature</c:v>
                </c:pt>
                <c:pt idx="6">
                  <c:v>Incubation period</c:v>
                </c:pt>
                <c:pt idx="7">
                  <c:v>Range level of oxygen(</c:v>
                </c:pt>
                <c:pt idx="8">
                  <c:v>vaccine avaliablity</c:v>
                </c:pt>
                <c:pt idx="9">
                  <c:v>basic medicine and prevention</c:v>
                </c:pt>
              </c:strCache>
            </c:strRef>
          </c:cat>
          <c:val>
            <c:numRef>
              <c:f>Sheet5!$C$4:$C$13</c:f>
              <c:numCache>
                <c:formatCode>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0.96250000000000002</c:v>
                </c:pt>
                <c:pt idx="3">
                  <c:v>0.85</c:v>
                </c:pt>
                <c:pt idx="4">
                  <c:v>0.9</c:v>
                </c:pt>
                <c:pt idx="5">
                  <c:v>1</c:v>
                </c:pt>
                <c:pt idx="6">
                  <c:v>0.95</c:v>
                </c:pt>
                <c:pt idx="7">
                  <c:v>0.85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Sheet5!$D$1:$D$3</c:f>
              <c:strCache>
                <c:ptCount val="1"/>
                <c:pt idx="0">
                  <c:v>KNOWLEDGE ANM NO</c:v>
                </c:pt>
              </c:strCache>
            </c:strRef>
          </c:tx>
          <c:invertIfNegative val="0"/>
          <c:cat>
            <c:strRef>
              <c:f>Sheet5!$B$4:$B$13</c:f>
              <c:strCache>
                <c:ptCount val="10"/>
                <c:pt idx="0">
                  <c:v>COVID-19 symptoms</c:v>
                </c:pt>
                <c:pt idx="1">
                  <c:v>Mode of transmission</c:v>
                </c:pt>
                <c:pt idx="2">
                  <c:v>Covid Appropriate Behavior</c:v>
                </c:pt>
                <c:pt idx="3">
                  <c:v>Risk factor</c:v>
                </c:pt>
                <c:pt idx="4">
                  <c:v>six step of hand washing </c:v>
                </c:pt>
                <c:pt idx="5">
                  <c:v>Normal body temperature</c:v>
                </c:pt>
                <c:pt idx="6">
                  <c:v>Incubation period</c:v>
                </c:pt>
                <c:pt idx="7">
                  <c:v>Range level of oxygen(</c:v>
                </c:pt>
                <c:pt idx="8">
                  <c:v>vaccine avaliablity</c:v>
                </c:pt>
                <c:pt idx="9">
                  <c:v>basic medicine and prevention</c:v>
                </c:pt>
              </c:strCache>
            </c:strRef>
          </c:cat>
          <c:val>
            <c:numRef>
              <c:f>Sheet5!$D$4:$D$13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 formatCode="0%">
                  <c:v>3.7499999999999999E-2</c:v>
                </c:pt>
                <c:pt idx="3" formatCode="0%">
                  <c:v>0.05</c:v>
                </c:pt>
                <c:pt idx="4" formatCode="0%">
                  <c:v>0.1</c:v>
                </c:pt>
                <c:pt idx="5">
                  <c:v>0</c:v>
                </c:pt>
                <c:pt idx="6" formatCode="0%">
                  <c:v>0.05</c:v>
                </c:pt>
                <c:pt idx="7" formatCode="0%">
                  <c:v>0.1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Sheet5!$E$1:$E$3</c:f>
              <c:strCache>
                <c:ptCount val="1"/>
                <c:pt idx="0">
                  <c:v>KNOWLEDGE ANM DON’T KNOW</c:v>
                </c:pt>
              </c:strCache>
            </c:strRef>
          </c:tx>
          <c:invertIfNegative val="0"/>
          <c:cat>
            <c:strRef>
              <c:f>Sheet5!$B$4:$B$13</c:f>
              <c:strCache>
                <c:ptCount val="10"/>
                <c:pt idx="0">
                  <c:v>COVID-19 symptoms</c:v>
                </c:pt>
                <c:pt idx="1">
                  <c:v>Mode of transmission</c:v>
                </c:pt>
                <c:pt idx="2">
                  <c:v>Covid Appropriate Behavior</c:v>
                </c:pt>
                <c:pt idx="3">
                  <c:v>Risk factor</c:v>
                </c:pt>
                <c:pt idx="4">
                  <c:v>six step of hand washing </c:v>
                </c:pt>
                <c:pt idx="5">
                  <c:v>Normal body temperature</c:v>
                </c:pt>
                <c:pt idx="6">
                  <c:v>Incubation period</c:v>
                </c:pt>
                <c:pt idx="7">
                  <c:v>Range level of oxygen(</c:v>
                </c:pt>
                <c:pt idx="8">
                  <c:v>vaccine avaliablity</c:v>
                </c:pt>
                <c:pt idx="9">
                  <c:v>basic medicine and prevention</c:v>
                </c:pt>
              </c:strCache>
            </c:strRef>
          </c:cat>
          <c:val>
            <c:numRef>
              <c:f>Sheet5!$E$4:$E$13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0%">
                  <c:v>0.1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 formatCode="0%">
                  <c:v>0.05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Sheet5!$F$1:$F$3</c:f>
              <c:strCache>
                <c:ptCount val="1"/>
                <c:pt idx="0">
                  <c:v>KNOWLEDGE ASHA YES</c:v>
                </c:pt>
              </c:strCache>
            </c:strRef>
          </c:tx>
          <c:invertIfNegative val="0"/>
          <c:cat>
            <c:strRef>
              <c:f>Sheet5!$B$4:$B$13</c:f>
              <c:strCache>
                <c:ptCount val="10"/>
                <c:pt idx="0">
                  <c:v>COVID-19 symptoms</c:v>
                </c:pt>
                <c:pt idx="1">
                  <c:v>Mode of transmission</c:v>
                </c:pt>
                <c:pt idx="2">
                  <c:v>Covid Appropriate Behavior</c:v>
                </c:pt>
                <c:pt idx="3">
                  <c:v>Risk factor</c:v>
                </c:pt>
                <c:pt idx="4">
                  <c:v>six step of hand washing </c:v>
                </c:pt>
                <c:pt idx="5">
                  <c:v>Normal body temperature</c:v>
                </c:pt>
                <c:pt idx="6">
                  <c:v>Incubation period</c:v>
                </c:pt>
                <c:pt idx="7">
                  <c:v>Range level of oxygen(</c:v>
                </c:pt>
                <c:pt idx="8">
                  <c:v>vaccine avaliablity</c:v>
                </c:pt>
                <c:pt idx="9">
                  <c:v>basic medicine and prevention</c:v>
                </c:pt>
              </c:strCache>
            </c:strRef>
          </c:cat>
          <c:val>
            <c:numRef>
              <c:f>Sheet5!$F$4:$F$13</c:f>
              <c:numCache>
                <c:formatCode>0%</c:formatCode>
                <c:ptCount val="10"/>
                <c:pt idx="0">
                  <c:v>0.9</c:v>
                </c:pt>
                <c:pt idx="1">
                  <c:v>0.96</c:v>
                </c:pt>
                <c:pt idx="2">
                  <c:v>0.97</c:v>
                </c:pt>
                <c:pt idx="3">
                  <c:v>0.65</c:v>
                </c:pt>
                <c:pt idx="4">
                  <c:v>0.95</c:v>
                </c:pt>
                <c:pt idx="5">
                  <c:v>0.94</c:v>
                </c:pt>
                <c:pt idx="6">
                  <c:v>0.99</c:v>
                </c:pt>
                <c:pt idx="7">
                  <c:v>0.51</c:v>
                </c:pt>
                <c:pt idx="8">
                  <c:v>0.89</c:v>
                </c:pt>
                <c:pt idx="9">
                  <c:v>0.99</c:v>
                </c:pt>
              </c:numCache>
            </c:numRef>
          </c:val>
        </c:ser>
        <c:ser>
          <c:idx val="4"/>
          <c:order val="4"/>
          <c:tx>
            <c:strRef>
              <c:f>Sheet5!$G$1:$G$3</c:f>
              <c:strCache>
                <c:ptCount val="1"/>
                <c:pt idx="0">
                  <c:v>KNOWLEDGE ASHA NO</c:v>
                </c:pt>
              </c:strCache>
            </c:strRef>
          </c:tx>
          <c:invertIfNegative val="0"/>
          <c:cat>
            <c:strRef>
              <c:f>Sheet5!$B$4:$B$13</c:f>
              <c:strCache>
                <c:ptCount val="10"/>
                <c:pt idx="0">
                  <c:v>COVID-19 symptoms</c:v>
                </c:pt>
                <c:pt idx="1">
                  <c:v>Mode of transmission</c:v>
                </c:pt>
                <c:pt idx="2">
                  <c:v>Covid Appropriate Behavior</c:v>
                </c:pt>
                <c:pt idx="3">
                  <c:v>Risk factor</c:v>
                </c:pt>
                <c:pt idx="4">
                  <c:v>six step of hand washing </c:v>
                </c:pt>
                <c:pt idx="5">
                  <c:v>Normal body temperature</c:v>
                </c:pt>
                <c:pt idx="6">
                  <c:v>Incubation period</c:v>
                </c:pt>
                <c:pt idx="7">
                  <c:v>Range level of oxygen(</c:v>
                </c:pt>
                <c:pt idx="8">
                  <c:v>vaccine avaliablity</c:v>
                </c:pt>
                <c:pt idx="9">
                  <c:v>basic medicine and prevention</c:v>
                </c:pt>
              </c:strCache>
            </c:strRef>
          </c:cat>
          <c:val>
            <c:numRef>
              <c:f>Sheet5!$G$4:$G$13</c:f>
              <c:numCache>
                <c:formatCode>0%</c:formatCode>
                <c:ptCount val="10"/>
                <c:pt idx="0">
                  <c:v>0.1</c:v>
                </c:pt>
                <c:pt idx="1">
                  <c:v>0.04</c:v>
                </c:pt>
                <c:pt idx="2">
                  <c:v>2.75E-2</c:v>
                </c:pt>
                <c:pt idx="3">
                  <c:v>0.15</c:v>
                </c:pt>
                <c:pt idx="4">
                  <c:v>0.04</c:v>
                </c:pt>
                <c:pt idx="5">
                  <c:v>0.04</c:v>
                </c:pt>
                <c:pt idx="6">
                  <c:v>0.01</c:v>
                </c:pt>
                <c:pt idx="7">
                  <c:v>0.04</c:v>
                </c:pt>
                <c:pt idx="8">
                  <c:v>0.05</c:v>
                </c:pt>
                <c:pt idx="9">
                  <c:v>0.01</c:v>
                </c:pt>
              </c:numCache>
            </c:numRef>
          </c:val>
        </c:ser>
        <c:ser>
          <c:idx val="5"/>
          <c:order val="5"/>
          <c:tx>
            <c:strRef>
              <c:f>Sheet5!$H$1:$H$3</c:f>
              <c:strCache>
                <c:ptCount val="1"/>
                <c:pt idx="0">
                  <c:v>KNOWLEDGE ASHA DON’T KNOW</c:v>
                </c:pt>
              </c:strCache>
            </c:strRef>
          </c:tx>
          <c:invertIfNegative val="0"/>
          <c:cat>
            <c:strRef>
              <c:f>Sheet5!$B$4:$B$13</c:f>
              <c:strCache>
                <c:ptCount val="10"/>
                <c:pt idx="0">
                  <c:v>COVID-19 symptoms</c:v>
                </c:pt>
                <c:pt idx="1">
                  <c:v>Mode of transmission</c:v>
                </c:pt>
                <c:pt idx="2">
                  <c:v>Covid Appropriate Behavior</c:v>
                </c:pt>
                <c:pt idx="3">
                  <c:v>Risk factor</c:v>
                </c:pt>
                <c:pt idx="4">
                  <c:v>six step of hand washing </c:v>
                </c:pt>
                <c:pt idx="5">
                  <c:v>Normal body temperature</c:v>
                </c:pt>
                <c:pt idx="6">
                  <c:v>Incubation period</c:v>
                </c:pt>
                <c:pt idx="7">
                  <c:v>Range level of oxygen(</c:v>
                </c:pt>
                <c:pt idx="8">
                  <c:v>vaccine avaliablity</c:v>
                </c:pt>
                <c:pt idx="9">
                  <c:v>basic medicine and prevention</c:v>
                </c:pt>
              </c:strCache>
            </c:strRef>
          </c:cat>
          <c:val>
            <c:numRef>
              <c:f>Sheet5!$H$4:$H$13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 formatCode="0%">
                  <c:v>2.5000000000000001E-3</c:v>
                </c:pt>
                <c:pt idx="3" formatCode="0%">
                  <c:v>0.2</c:v>
                </c:pt>
                <c:pt idx="4" formatCode="0%">
                  <c:v>0.01</c:v>
                </c:pt>
                <c:pt idx="5" formatCode="0%">
                  <c:v>0.03</c:v>
                </c:pt>
                <c:pt idx="6">
                  <c:v>0</c:v>
                </c:pt>
                <c:pt idx="7" formatCode="0%">
                  <c:v>0.45</c:v>
                </c:pt>
                <c:pt idx="8" formatCode="0%">
                  <c:v>0.06</c:v>
                </c:pt>
                <c:pt idx="9">
                  <c:v>0</c:v>
                </c:pt>
              </c:numCache>
            </c:numRef>
          </c:val>
        </c:ser>
        <c:ser>
          <c:idx val="6"/>
          <c:order val="6"/>
          <c:tx>
            <c:strRef>
              <c:f>Sheet5!$I$1:$I$3</c:f>
              <c:strCache>
                <c:ptCount val="1"/>
                <c:pt idx="0">
                  <c:v>KNOWLEDGE AWW YES</c:v>
                </c:pt>
              </c:strCache>
            </c:strRef>
          </c:tx>
          <c:invertIfNegative val="0"/>
          <c:cat>
            <c:strRef>
              <c:f>Sheet5!$B$4:$B$13</c:f>
              <c:strCache>
                <c:ptCount val="10"/>
                <c:pt idx="0">
                  <c:v>COVID-19 symptoms</c:v>
                </c:pt>
                <c:pt idx="1">
                  <c:v>Mode of transmission</c:v>
                </c:pt>
                <c:pt idx="2">
                  <c:v>Covid Appropriate Behavior</c:v>
                </c:pt>
                <c:pt idx="3">
                  <c:v>Risk factor</c:v>
                </c:pt>
                <c:pt idx="4">
                  <c:v>six step of hand washing </c:v>
                </c:pt>
                <c:pt idx="5">
                  <c:v>Normal body temperature</c:v>
                </c:pt>
                <c:pt idx="6">
                  <c:v>Incubation period</c:v>
                </c:pt>
                <c:pt idx="7">
                  <c:v>Range level of oxygen(</c:v>
                </c:pt>
                <c:pt idx="8">
                  <c:v>vaccine avaliablity</c:v>
                </c:pt>
                <c:pt idx="9">
                  <c:v>basic medicine and prevention</c:v>
                </c:pt>
              </c:strCache>
            </c:strRef>
          </c:cat>
          <c:val>
            <c:numRef>
              <c:f>Sheet5!$I$4:$I$13</c:f>
              <c:numCache>
                <c:formatCode>0%</c:formatCode>
                <c:ptCount val="10"/>
                <c:pt idx="0">
                  <c:v>0.93</c:v>
                </c:pt>
                <c:pt idx="1">
                  <c:v>0.88</c:v>
                </c:pt>
                <c:pt idx="2">
                  <c:v>0.97750000000000004</c:v>
                </c:pt>
                <c:pt idx="3">
                  <c:v>0.45</c:v>
                </c:pt>
                <c:pt idx="4">
                  <c:v>0.95</c:v>
                </c:pt>
                <c:pt idx="5">
                  <c:v>0.9</c:v>
                </c:pt>
                <c:pt idx="6">
                  <c:v>0.95</c:v>
                </c:pt>
                <c:pt idx="7">
                  <c:v>0.56000000000000005</c:v>
                </c:pt>
                <c:pt idx="8">
                  <c:v>0.76</c:v>
                </c:pt>
                <c:pt idx="9">
                  <c:v>0.93</c:v>
                </c:pt>
              </c:numCache>
            </c:numRef>
          </c:val>
        </c:ser>
        <c:ser>
          <c:idx val="7"/>
          <c:order val="7"/>
          <c:tx>
            <c:strRef>
              <c:f>Sheet5!$J$1:$J$3</c:f>
              <c:strCache>
                <c:ptCount val="1"/>
                <c:pt idx="0">
                  <c:v>KNOWLEDGE AWW NO</c:v>
                </c:pt>
              </c:strCache>
            </c:strRef>
          </c:tx>
          <c:invertIfNegative val="0"/>
          <c:cat>
            <c:strRef>
              <c:f>Sheet5!$B$4:$B$13</c:f>
              <c:strCache>
                <c:ptCount val="10"/>
                <c:pt idx="0">
                  <c:v>COVID-19 symptoms</c:v>
                </c:pt>
                <c:pt idx="1">
                  <c:v>Mode of transmission</c:v>
                </c:pt>
                <c:pt idx="2">
                  <c:v>Covid Appropriate Behavior</c:v>
                </c:pt>
                <c:pt idx="3">
                  <c:v>Risk factor</c:v>
                </c:pt>
                <c:pt idx="4">
                  <c:v>six step of hand washing </c:v>
                </c:pt>
                <c:pt idx="5">
                  <c:v>Normal body temperature</c:v>
                </c:pt>
                <c:pt idx="6">
                  <c:v>Incubation period</c:v>
                </c:pt>
                <c:pt idx="7">
                  <c:v>Range level of oxygen(</c:v>
                </c:pt>
                <c:pt idx="8">
                  <c:v>vaccine avaliablity</c:v>
                </c:pt>
                <c:pt idx="9">
                  <c:v>basic medicine and prevention</c:v>
                </c:pt>
              </c:strCache>
            </c:strRef>
          </c:cat>
          <c:val>
            <c:numRef>
              <c:f>Sheet5!$J$4:$J$13</c:f>
              <c:numCache>
                <c:formatCode>0%</c:formatCode>
                <c:ptCount val="10"/>
                <c:pt idx="0">
                  <c:v>0.05</c:v>
                </c:pt>
                <c:pt idx="1">
                  <c:v>0.06</c:v>
                </c:pt>
                <c:pt idx="2">
                  <c:v>0.02</c:v>
                </c:pt>
                <c:pt idx="3">
                  <c:v>0.15</c:v>
                </c:pt>
                <c:pt idx="4">
                  <c:v>0.05</c:v>
                </c:pt>
                <c:pt idx="5">
                  <c:v>0.02</c:v>
                </c:pt>
                <c:pt idx="6">
                  <c:v>0.02</c:v>
                </c:pt>
                <c:pt idx="7">
                  <c:v>0.03</c:v>
                </c:pt>
                <c:pt idx="8">
                  <c:v>0.14000000000000001</c:v>
                </c:pt>
                <c:pt idx="9">
                  <c:v>0.03</c:v>
                </c:pt>
              </c:numCache>
            </c:numRef>
          </c:val>
        </c:ser>
        <c:ser>
          <c:idx val="8"/>
          <c:order val="8"/>
          <c:tx>
            <c:strRef>
              <c:f>Sheet5!$K$1:$K$3</c:f>
              <c:strCache>
                <c:ptCount val="1"/>
                <c:pt idx="0">
                  <c:v>KNOWLEDGE AWW DON’T KNOW</c:v>
                </c:pt>
              </c:strCache>
            </c:strRef>
          </c:tx>
          <c:invertIfNegative val="0"/>
          <c:cat>
            <c:strRef>
              <c:f>Sheet5!$B$4:$B$13</c:f>
              <c:strCache>
                <c:ptCount val="10"/>
                <c:pt idx="0">
                  <c:v>COVID-19 symptoms</c:v>
                </c:pt>
                <c:pt idx="1">
                  <c:v>Mode of transmission</c:v>
                </c:pt>
                <c:pt idx="2">
                  <c:v>Covid Appropriate Behavior</c:v>
                </c:pt>
                <c:pt idx="3">
                  <c:v>Risk factor</c:v>
                </c:pt>
                <c:pt idx="4">
                  <c:v>six step of hand washing </c:v>
                </c:pt>
                <c:pt idx="5">
                  <c:v>Normal body temperature</c:v>
                </c:pt>
                <c:pt idx="6">
                  <c:v>Incubation period</c:v>
                </c:pt>
                <c:pt idx="7">
                  <c:v>Range level of oxygen(</c:v>
                </c:pt>
                <c:pt idx="8">
                  <c:v>vaccine avaliablity</c:v>
                </c:pt>
                <c:pt idx="9">
                  <c:v>basic medicine and prevention</c:v>
                </c:pt>
              </c:strCache>
            </c:strRef>
          </c:cat>
          <c:val>
            <c:numRef>
              <c:f>Sheet5!$K$4:$K$13</c:f>
              <c:numCache>
                <c:formatCode>0%</c:formatCode>
                <c:ptCount val="10"/>
                <c:pt idx="0">
                  <c:v>0.02</c:v>
                </c:pt>
                <c:pt idx="1">
                  <c:v>0.06</c:v>
                </c:pt>
                <c:pt idx="2">
                  <c:v>2.5000000000000001E-3</c:v>
                </c:pt>
                <c:pt idx="3">
                  <c:v>0.4</c:v>
                </c:pt>
                <c:pt idx="4" formatCode="General">
                  <c:v>0</c:v>
                </c:pt>
                <c:pt idx="5">
                  <c:v>0.08</c:v>
                </c:pt>
                <c:pt idx="6">
                  <c:v>0.03</c:v>
                </c:pt>
                <c:pt idx="7">
                  <c:v>0.41</c:v>
                </c:pt>
                <c:pt idx="8">
                  <c:v>0.1</c:v>
                </c:pt>
                <c:pt idx="9">
                  <c:v>0.04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336128"/>
        <c:axId val="139132288"/>
      </c:barChart>
      <c:catAx>
        <c:axId val="138336128"/>
        <c:scaling>
          <c:orientation val="minMax"/>
        </c:scaling>
        <c:delete val="0"/>
        <c:axPos val="b"/>
        <c:majorTickMark val="out"/>
        <c:minorTickMark val="none"/>
        <c:tickLblPos val="nextTo"/>
        <c:crossAx val="139132288"/>
        <c:crosses val="autoZero"/>
        <c:auto val="1"/>
        <c:lblAlgn val="ctr"/>
        <c:lblOffset val="100"/>
        <c:noMultiLvlLbl val="0"/>
      </c:catAx>
      <c:valAx>
        <c:axId val="1391322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83361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practices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6049906491871276E-2"/>
          <c:y val="0.1101112765024512"/>
          <c:w val="0.59357606099322302"/>
          <c:h val="0.743846040992875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Sheet5!$B$18</c:f>
              <c:strCache>
                <c:ptCount val="1"/>
                <c:pt idx="0">
                  <c:v>Wearing mask</c:v>
                </c:pt>
              </c:strCache>
            </c:strRef>
          </c:tx>
          <c:invertIfNegative val="0"/>
          <c:cat>
            <c:multiLvlStrRef>
              <c:f>Sheet5!$C$15:$K$17</c:f>
              <c:multiLvlStrCache>
                <c:ptCount val="9"/>
                <c:lvl>
                  <c:pt idx="0">
                    <c:v>YES</c:v>
                  </c:pt>
                  <c:pt idx="1">
                    <c:v>NO</c:v>
                  </c:pt>
                  <c:pt idx="2">
                    <c:v>DON’T KNOW</c:v>
                  </c:pt>
                  <c:pt idx="3">
                    <c:v>YES</c:v>
                  </c:pt>
                  <c:pt idx="4">
                    <c:v>NO</c:v>
                  </c:pt>
                  <c:pt idx="5">
                    <c:v>DON’T KNOW</c:v>
                  </c:pt>
                  <c:pt idx="6">
                    <c:v>YES</c:v>
                  </c:pt>
                  <c:pt idx="7">
                    <c:v>NO</c:v>
                  </c:pt>
                  <c:pt idx="8">
                    <c:v>DON’T KNOW</c:v>
                  </c:pt>
                </c:lvl>
                <c:lvl>
                  <c:pt idx="0">
                    <c:v>ANM</c:v>
                  </c:pt>
                  <c:pt idx="3">
                    <c:v>ASHA</c:v>
                  </c:pt>
                  <c:pt idx="6">
                    <c:v>AWW</c:v>
                  </c:pt>
                </c:lvl>
              </c:multiLvlStrCache>
            </c:multiLvlStrRef>
          </c:cat>
          <c:val>
            <c:numRef>
              <c:f>Sheet5!$C$18:$K$18</c:f>
              <c:numCache>
                <c:formatCode>General</c:formatCode>
                <c:ptCount val="9"/>
                <c:pt idx="0" formatCode="0%">
                  <c:v>1</c:v>
                </c:pt>
                <c:pt idx="1">
                  <c:v>0</c:v>
                </c:pt>
                <c:pt idx="2">
                  <c:v>0</c:v>
                </c:pt>
                <c:pt idx="3" formatCode="0%">
                  <c:v>1</c:v>
                </c:pt>
                <c:pt idx="4">
                  <c:v>0</c:v>
                </c:pt>
                <c:pt idx="5">
                  <c:v>0</c:v>
                </c:pt>
                <c:pt idx="6" formatCode="0%">
                  <c:v>0.99</c:v>
                </c:pt>
                <c:pt idx="7">
                  <c:v>0</c:v>
                </c:pt>
                <c:pt idx="8" formatCode="0%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Sheet5!$B$19</c:f>
              <c:strCache>
                <c:ptCount val="1"/>
                <c:pt idx="0">
                  <c:v>Washing hand regularly </c:v>
                </c:pt>
              </c:strCache>
            </c:strRef>
          </c:tx>
          <c:invertIfNegative val="0"/>
          <c:cat>
            <c:multiLvlStrRef>
              <c:f>Sheet5!$C$15:$K$17</c:f>
              <c:multiLvlStrCache>
                <c:ptCount val="9"/>
                <c:lvl>
                  <c:pt idx="0">
                    <c:v>YES</c:v>
                  </c:pt>
                  <c:pt idx="1">
                    <c:v>NO</c:v>
                  </c:pt>
                  <c:pt idx="2">
                    <c:v>DON’T KNOW</c:v>
                  </c:pt>
                  <c:pt idx="3">
                    <c:v>YES</c:v>
                  </c:pt>
                  <c:pt idx="4">
                    <c:v>NO</c:v>
                  </c:pt>
                  <c:pt idx="5">
                    <c:v>DON’T KNOW</c:v>
                  </c:pt>
                  <c:pt idx="6">
                    <c:v>YES</c:v>
                  </c:pt>
                  <c:pt idx="7">
                    <c:v>NO</c:v>
                  </c:pt>
                  <c:pt idx="8">
                    <c:v>DON’T KNOW</c:v>
                  </c:pt>
                </c:lvl>
                <c:lvl>
                  <c:pt idx="0">
                    <c:v>ANM</c:v>
                  </c:pt>
                  <c:pt idx="3">
                    <c:v>ASHA</c:v>
                  </c:pt>
                  <c:pt idx="6">
                    <c:v>AWW</c:v>
                  </c:pt>
                </c:lvl>
              </c:multiLvlStrCache>
            </c:multiLvlStrRef>
          </c:cat>
          <c:val>
            <c:numRef>
              <c:f>Sheet5!$C$19:$K$19</c:f>
              <c:numCache>
                <c:formatCode>General</c:formatCode>
                <c:ptCount val="9"/>
                <c:pt idx="0" formatCode="0%">
                  <c:v>1</c:v>
                </c:pt>
                <c:pt idx="1">
                  <c:v>0</c:v>
                </c:pt>
                <c:pt idx="2">
                  <c:v>0</c:v>
                </c:pt>
                <c:pt idx="3" formatCode="0%">
                  <c:v>0.99</c:v>
                </c:pt>
                <c:pt idx="4" formatCode="0%">
                  <c:v>0.01</c:v>
                </c:pt>
                <c:pt idx="5" formatCode="0%">
                  <c:v>0</c:v>
                </c:pt>
                <c:pt idx="6" formatCode="0%">
                  <c:v>0.99</c:v>
                </c:pt>
                <c:pt idx="7" formatCode="0%">
                  <c:v>0</c:v>
                </c:pt>
                <c:pt idx="8" formatCode="0%">
                  <c:v>0.01</c:v>
                </c:pt>
              </c:numCache>
            </c:numRef>
          </c:val>
        </c:ser>
        <c:ser>
          <c:idx val="2"/>
          <c:order val="2"/>
          <c:tx>
            <c:strRef>
              <c:f>Sheet5!$B$20</c:f>
              <c:strCache>
                <c:ptCount val="1"/>
                <c:pt idx="0">
                  <c:v>practices social distance during MCHN DAY</c:v>
                </c:pt>
              </c:strCache>
            </c:strRef>
          </c:tx>
          <c:invertIfNegative val="0"/>
          <c:cat>
            <c:multiLvlStrRef>
              <c:f>Sheet5!$C$15:$K$17</c:f>
              <c:multiLvlStrCache>
                <c:ptCount val="9"/>
                <c:lvl>
                  <c:pt idx="0">
                    <c:v>YES</c:v>
                  </c:pt>
                  <c:pt idx="1">
                    <c:v>NO</c:v>
                  </c:pt>
                  <c:pt idx="2">
                    <c:v>DON’T KNOW</c:v>
                  </c:pt>
                  <c:pt idx="3">
                    <c:v>YES</c:v>
                  </c:pt>
                  <c:pt idx="4">
                    <c:v>NO</c:v>
                  </c:pt>
                  <c:pt idx="5">
                    <c:v>DON’T KNOW</c:v>
                  </c:pt>
                  <c:pt idx="6">
                    <c:v>YES</c:v>
                  </c:pt>
                  <c:pt idx="7">
                    <c:v>NO</c:v>
                  </c:pt>
                  <c:pt idx="8">
                    <c:v>DON’T KNOW</c:v>
                  </c:pt>
                </c:lvl>
                <c:lvl>
                  <c:pt idx="0">
                    <c:v>ANM</c:v>
                  </c:pt>
                  <c:pt idx="3">
                    <c:v>ASHA</c:v>
                  </c:pt>
                  <c:pt idx="6">
                    <c:v>AWW</c:v>
                  </c:pt>
                </c:lvl>
              </c:multiLvlStrCache>
            </c:multiLvlStrRef>
          </c:cat>
          <c:val>
            <c:numRef>
              <c:f>Sheet5!$C$20:$K$20</c:f>
              <c:numCache>
                <c:formatCode>General</c:formatCode>
                <c:ptCount val="9"/>
                <c:pt idx="0" formatCode="0%">
                  <c:v>1</c:v>
                </c:pt>
                <c:pt idx="1">
                  <c:v>0</c:v>
                </c:pt>
                <c:pt idx="2">
                  <c:v>0</c:v>
                </c:pt>
                <c:pt idx="3" formatCode="0%">
                  <c:v>0.99</c:v>
                </c:pt>
                <c:pt idx="4" formatCode="0%">
                  <c:v>0.01</c:v>
                </c:pt>
                <c:pt idx="5" formatCode="0%">
                  <c:v>0</c:v>
                </c:pt>
                <c:pt idx="6" formatCode="0%">
                  <c:v>0.99</c:v>
                </c:pt>
                <c:pt idx="7" formatCode="0%">
                  <c:v>0</c:v>
                </c:pt>
                <c:pt idx="8" formatCode="0%">
                  <c:v>0.01</c:v>
                </c:pt>
              </c:numCache>
            </c:numRef>
          </c:val>
        </c:ser>
        <c:ser>
          <c:idx val="3"/>
          <c:order val="3"/>
          <c:tx>
            <c:strRef>
              <c:f>Sheet5!$B$21</c:f>
              <c:strCache>
                <c:ptCount val="1"/>
                <c:pt idx="0">
                  <c:v>you wash your cloth of your filed work separately</c:v>
                </c:pt>
              </c:strCache>
            </c:strRef>
          </c:tx>
          <c:invertIfNegative val="0"/>
          <c:cat>
            <c:multiLvlStrRef>
              <c:f>Sheet5!$C$15:$K$17</c:f>
              <c:multiLvlStrCache>
                <c:ptCount val="9"/>
                <c:lvl>
                  <c:pt idx="0">
                    <c:v>YES</c:v>
                  </c:pt>
                  <c:pt idx="1">
                    <c:v>NO</c:v>
                  </c:pt>
                  <c:pt idx="2">
                    <c:v>DON’T KNOW</c:v>
                  </c:pt>
                  <c:pt idx="3">
                    <c:v>YES</c:v>
                  </c:pt>
                  <c:pt idx="4">
                    <c:v>NO</c:v>
                  </c:pt>
                  <c:pt idx="5">
                    <c:v>DON’T KNOW</c:v>
                  </c:pt>
                  <c:pt idx="6">
                    <c:v>YES</c:v>
                  </c:pt>
                  <c:pt idx="7">
                    <c:v>NO</c:v>
                  </c:pt>
                  <c:pt idx="8">
                    <c:v>DON’T KNOW</c:v>
                  </c:pt>
                </c:lvl>
                <c:lvl>
                  <c:pt idx="0">
                    <c:v>ANM</c:v>
                  </c:pt>
                  <c:pt idx="3">
                    <c:v>ASHA</c:v>
                  </c:pt>
                  <c:pt idx="6">
                    <c:v>AWW</c:v>
                  </c:pt>
                </c:lvl>
              </c:multiLvlStrCache>
            </c:multiLvlStrRef>
          </c:cat>
          <c:val>
            <c:numRef>
              <c:f>Sheet5!$C$21:$K$21</c:f>
              <c:numCache>
                <c:formatCode>General</c:formatCode>
                <c:ptCount val="9"/>
                <c:pt idx="0" formatCode="0%">
                  <c:v>1</c:v>
                </c:pt>
                <c:pt idx="1">
                  <c:v>0</c:v>
                </c:pt>
                <c:pt idx="2">
                  <c:v>0</c:v>
                </c:pt>
                <c:pt idx="3" formatCode="0%">
                  <c:v>0.99</c:v>
                </c:pt>
                <c:pt idx="4" formatCode="0%">
                  <c:v>0.01</c:v>
                </c:pt>
                <c:pt idx="5" formatCode="0%">
                  <c:v>0</c:v>
                </c:pt>
                <c:pt idx="6" formatCode="0%">
                  <c:v>0.98</c:v>
                </c:pt>
                <c:pt idx="7" formatCode="0%">
                  <c:v>0.01</c:v>
                </c:pt>
                <c:pt idx="8" formatCode="0%">
                  <c:v>0.01</c:v>
                </c:pt>
              </c:numCache>
            </c:numRef>
          </c:val>
        </c:ser>
        <c:ser>
          <c:idx val="4"/>
          <c:order val="4"/>
          <c:tx>
            <c:strRef>
              <c:f>Sheet5!$B$22</c:f>
              <c:strCache>
                <c:ptCount val="1"/>
                <c:pt idx="0">
                  <c:v>Install AAROGYA SETU app </c:v>
                </c:pt>
              </c:strCache>
            </c:strRef>
          </c:tx>
          <c:invertIfNegative val="0"/>
          <c:cat>
            <c:multiLvlStrRef>
              <c:f>Sheet5!$C$15:$K$17</c:f>
              <c:multiLvlStrCache>
                <c:ptCount val="9"/>
                <c:lvl>
                  <c:pt idx="0">
                    <c:v>YES</c:v>
                  </c:pt>
                  <c:pt idx="1">
                    <c:v>NO</c:v>
                  </c:pt>
                  <c:pt idx="2">
                    <c:v>DON’T KNOW</c:v>
                  </c:pt>
                  <c:pt idx="3">
                    <c:v>YES</c:v>
                  </c:pt>
                  <c:pt idx="4">
                    <c:v>NO</c:v>
                  </c:pt>
                  <c:pt idx="5">
                    <c:v>DON’T KNOW</c:v>
                  </c:pt>
                  <c:pt idx="6">
                    <c:v>YES</c:v>
                  </c:pt>
                  <c:pt idx="7">
                    <c:v>NO</c:v>
                  </c:pt>
                  <c:pt idx="8">
                    <c:v>DON’T KNOW</c:v>
                  </c:pt>
                </c:lvl>
                <c:lvl>
                  <c:pt idx="0">
                    <c:v>ANM</c:v>
                  </c:pt>
                  <c:pt idx="3">
                    <c:v>ASHA</c:v>
                  </c:pt>
                  <c:pt idx="6">
                    <c:v>AWW</c:v>
                  </c:pt>
                </c:lvl>
              </c:multiLvlStrCache>
            </c:multiLvlStrRef>
          </c:cat>
          <c:val>
            <c:numRef>
              <c:f>Sheet5!$C$22:$K$22</c:f>
              <c:numCache>
                <c:formatCode>0%</c:formatCode>
                <c:ptCount val="9"/>
                <c:pt idx="0">
                  <c:v>0.75</c:v>
                </c:pt>
                <c:pt idx="1">
                  <c:v>0.25</c:v>
                </c:pt>
                <c:pt idx="2" formatCode="General">
                  <c:v>0</c:v>
                </c:pt>
                <c:pt idx="3">
                  <c:v>0.82</c:v>
                </c:pt>
                <c:pt idx="4">
                  <c:v>0.18</c:v>
                </c:pt>
                <c:pt idx="5">
                  <c:v>0</c:v>
                </c:pt>
                <c:pt idx="6">
                  <c:v>0.73</c:v>
                </c:pt>
                <c:pt idx="7">
                  <c:v>0.23</c:v>
                </c:pt>
                <c:pt idx="8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081152"/>
        <c:axId val="136897664"/>
      </c:barChart>
      <c:catAx>
        <c:axId val="1340811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36897664"/>
        <c:crosses val="autoZero"/>
        <c:auto val="1"/>
        <c:lblAlgn val="ctr"/>
        <c:lblOffset val="100"/>
        <c:noMultiLvlLbl val="0"/>
      </c:catAx>
      <c:valAx>
        <c:axId val="13689766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340811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DEBDA-1ABE-498B-9E1F-DC4B8BBBF206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970DE-FD53-4E4D-AA69-37D1EB639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3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970DE-FD53-4E4D-AA69-37D1EB63931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9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56B541E-BD8B-4C25-A3FA-851E5499673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2E0AEC-C9B3-48C4-93B3-8849505722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>
            <a:noAutofit/>
          </a:bodyPr>
          <a:lstStyle/>
          <a:p>
            <a:r>
              <a:rPr lang="en-US" sz="2400" b="1" u="sng" dirty="0"/>
              <a:t>Assessment of Knowledge and practice among </a:t>
            </a:r>
            <a:r>
              <a:rPr lang="en-US" sz="2400" b="1" u="sng" dirty="0" smtClean="0"/>
              <a:t>FLWs </a:t>
            </a:r>
            <a:r>
              <a:rPr lang="en-US" sz="2400" b="1" u="sng" dirty="0"/>
              <a:t>(ASHA, AWW, and ANM) about COVID 19 in </a:t>
            </a:r>
            <a:r>
              <a:rPr lang="en-US" sz="2400" b="1" u="sng" dirty="0" smtClean="0"/>
              <a:t>Rajasthan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8928992" cy="525658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Post </a:t>
            </a:r>
            <a:r>
              <a:rPr lang="en-US" dirty="0"/>
              <a:t>Graduate Diploma in Hospital and Health Management</a:t>
            </a:r>
          </a:p>
          <a:p>
            <a:r>
              <a:rPr lang="en-US" dirty="0"/>
              <a:t> </a:t>
            </a:r>
            <a:r>
              <a:rPr lang="en-US" dirty="0" smtClean="0"/>
              <a:t>2019-21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Presented by </a:t>
            </a:r>
          </a:p>
          <a:p>
            <a:r>
              <a:rPr lang="en-US" dirty="0" err="1" smtClean="0"/>
              <a:t>Gulshan</a:t>
            </a:r>
            <a:r>
              <a:rPr lang="en-US" dirty="0" smtClean="0"/>
              <a:t> Kumar(PG/19/032)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Guidance of- </a:t>
            </a:r>
            <a:r>
              <a:rPr lang="en-I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Vinay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Tripathi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https://lh3.googleusercontent.com/GeJWR-liNTiIzB3UA8V3-PD3lKtLVFx_rg53HoMMU0Q2YM6hY2uJgu_8eVd4qqxiQUNF_V0MOxWcatyg-vNkz46IdnCVveDSCHZkegt-_HAcEInSl86WTUAhCi6bmr1DghdOHI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954" y="1844824"/>
            <a:ext cx="1714500" cy="89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311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954496"/>
              </p:ext>
            </p:extLst>
          </p:nvPr>
        </p:nvGraphicFramePr>
        <p:xfrm>
          <a:off x="251520" y="1600200"/>
          <a:ext cx="8640960" cy="42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RESULT(cont..)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25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ANMs had better knowledge than ASHAs and AWWs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Knowledge about the COVID related risk factors, oxygen range and vaccine availability was low among ASHAs and AWW (in comparison to ANMs) 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FLWs adhered to all the appropriate COVID related practices</a:t>
            </a:r>
            <a:endParaRPr lang="en-US" b="1" u="sng" dirty="0"/>
          </a:p>
          <a:p>
            <a:pPr algn="just"/>
            <a:endParaRPr lang="en-US" b="1" u="sng" dirty="0"/>
          </a:p>
          <a:p>
            <a:pPr algn="just"/>
            <a:r>
              <a:rPr lang="en-US" dirty="0"/>
              <a:t>Not all the FLWs had </a:t>
            </a:r>
            <a:r>
              <a:rPr lang="en-US" dirty="0" err="1" smtClean="0"/>
              <a:t>Arogya</a:t>
            </a:r>
            <a:r>
              <a:rPr lang="en-US" dirty="0" smtClean="0"/>
              <a:t> </a:t>
            </a:r>
            <a:r>
              <a:rPr lang="en-US" dirty="0" err="1"/>
              <a:t>setu</a:t>
            </a:r>
            <a:r>
              <a:rPr lang="en-US" dirty="0"/>
              <a:t> app installed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4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Reinforcing of targeted messages among ASHAs and AWWs on educating them on specific COVID related protocols</a:t>
            </a:r>
          </a:p>
          <a:p>
            <a:r>
              <a:rPr lang="en-US" sz="2400" dirty="0"/>
              <a:t>Motivate FLWs to install </a:t>
            </a:r>
            <a:r>
              <a:rPr lang="en-US" sz="2400" dirty="0" err="1"/>
              <a:t>Arogaya</a:t>
            </a:r>
            <a:r>
              <a:rPr lang="en-US" sz="2400" dirty="0"/>
              <a:t> </a:t>
            </a:r>
            <a:r>
              <a:rPr lang="en-US" sz="2400" dirty="0" err="1"/>
              <a:t>Setu</a:t>
            </a:r>
            <a:r>
              <a:rPr lang="en-US" sz="2400" dirty="0"/>
              <a:t> app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3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23936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2600" b="1" dirty="0"/>
              <a:t>Technical issue:-</a:t>
            </a:r>
          </a:p>
          <a:p>
            <a:pPr lvl="0"/>
            <a:r>
              <a:rPr lang="en-US" sz="2600" dirty="0"/>
              <a:t>Some of the FLWs(ASHA,AWW and ANM) had network issue in there area.</a:t>
            </a:r>
          </a:p>
          <a:p>
            <a:pPr>
              <a:buFont typeface="Wingdings" pitchFamily="2" charset="2"/>
              <a:buChar char="Ø"/>
            </a:pPr>
            <a:r>
              <a:rPr lang="en-US" sz="2600" b="1" dirty="0"/>
              <a:t>Community issue and pandemic:-</a:t>
            </a:r>
          </a:p>
          <a:p>
            <a:pPr lvl="0"/>
            <a:r>
              <a:rPr lang="en-US" sz="2600" dirty="0"/>
              <a:t>During the time of the study, the highest COVID-19 cases were </a:t>
            </a:r>
            <a:r>
              <a:rPr lang="en-US" sz="2600" i="1" dirty="0"/>
              <a:t>reported</a:t>
            </a:r>
            <a:r>
              <a:rPr lang="en-US" sz="2600" dirty="0"/>
              <a:t>. </a:t>
            </a:r>
            <a:r>
              <a:rPr lang="en-US" sz="2600" i="1" dirty="0"/>
              <a:t>Due</a:t>
            </a:r>
            <a:r>
              <a:rPr lang="en-US" sz="2600" dirty="0"/>
              <a:t> to communal riots, </a:t>
            </a:r>
            <a:r>
              <a:rPr lang="en-US" sz="2600" dirty="0" err="1"/>
              <a:t>Chhabra</a:t>
            </a:r>
            <a:r>
              <a:rPr lang="en-US" sz="2600" dirty="0"/>
              <a:t> was under curfew. Therefore, decided to take the online survey. </a:t>
            </a: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2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181892"/>
              </p:ext>
            </p:extLst>
          </p:nvPr>
        </p:nvGraphicFramePr>
        <p:xfrm>
          <a:off x="755576" y="1340768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0444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1.Internalize the concepts of management such as healthcare delivery system, strategic planning, HR, marketing, finance and operations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2. Apply knowledge of research and management techniques and functions in an integrated manner in healthcare set up</a:t>
                      </a:r>
                      <a:endParaRPr lang="en-IN" sz="1800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3. Use appropriate skills         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to support healthcare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organizations to take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informed decision in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planning, building and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managing healthcare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Organizations.</a:t>
                      </a:r>
                      <a:endParaRPr lang="en-IN" sz="1800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4. Utilize learning acquired from trainings and practical exposures in real time situations.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51691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 Outcomes (rate how your course addresses the POs by giving a score of 1,2,3 –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Slight (Low), 2: Moderate (Medium), 3: Substantial (High)</a:t>
            </a: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5425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dirty="0" smtClean="0"/>
              <a:t>THANK YOU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50660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25000" lnSpcReduction="20000"/>
          </a:bodyPr>
          <a:lstStyle/>
          <a:p>
            <a:pPr algn="just">
              <a:spcAft>
                <a:spcPts val="600"/>
              </a:spcAft>
            </a:pPr>
            <a:endParaRPr lang="en-US" sz="6600" dirty="0" smtClean="0"/>
          </a:p>
          <a:p>
            <a:pPr algn="just">
              <a:spcAft>
                <a:spcPts val="600"/>
              </a:spcAft>
            </a:pPr>
            <a:endParaRPr lang="en-US" sz="6600" dirty="0"/>
          </a:p>
          <a:p>
            <a:pPr algn="just">
              <a:spcAft>
                <a:spcPts val="600"/>
              </a:spcAft>
            </a:pPr>
            <a:r>
              <a:rPr lang="en-US" sz="8000" dirty="0" smtClean="0">
                <a:latin typeface="+mj-lt"/>
              </a:rPr>
              <a:t> </a:t>
            </a:r>
            <a:r>
              <a:rPr lang="en-US" sz="6400" b="1" dirty="0" smtClean="0">
                <a:latin typeface="+mj-lt"/>
              </a:rPr>
              <a:t>Frontline </a:t>
            </a:r>
            <a:r>
              <a:rPr lang="en-US" sz="6400" b="1" dirty="0">
                <a:latin typeface="+mj-lt"/>
              </a:rPr>
              <a:t>workers</a:t>
            </a:r>
            <a:r>
              <a:rPr lang="en-US" sz="6400" dirty="0">
                <a:latin typeface="+mj-lt"/>
              </a:rPr>
              <a:t> are the </a:t>
            </a:r>
            <a:r>
              <a:rPr lang="en-US" sz="6400" b="1" dirty="0">
                <a:latin typeface="+mj-lt"/>
              </a:rPr>
              <a:t>personnel</a:t>
            </a:r>
            <a:r>
              <a:rPr lang="en-US" sz="6400" dirty="0">
                <a:latin typeface="+mj-lt"/>
              </a:rPr>
              <a:t> from state and central police </a:t>
            </a:r>
            <a:r>
              <a:rPr lang="en-US" sz="6400" dirty="0" smtClean="0">
                <a:latin typeface="+mj-lt"/>
              </a:rPr>
              <a:t>organization, </a:t>
            </a:r>
            <a:r>
              <a:rPr lang="en-US" sz="6400" dirty="0">
                <a:latin typeface="+mj-lt"/>
              </a:rPr>
              <a:t>armed </a:t>
            </a:r>
            <a:r>
              <a:rPr lang="en-US" sz="6400" dirty="0" smtClean="0">
                <a:latin typeface="+mj-lt"/>
              </a:rPr>
              <a:t>forces, </a:t>
            </a:r>
            <a:r>
              <a:rPr lang="en-US" sz="6400" dirty="0">
                <a:latin typeface="+mj-lt"/>
              </a:rPr>
              <a:t>home guards and civil </a:t>
            </a:r>
            <a:r>
              <a:rPr lang="en-US" sz="6400" dirty="0" smtClean="0">
                <a:latin typeface="+mj-lt"/>
              </a:rPr>
              <a:t>defense </a:t>
            </a:r>
            <a:r>
              <a:rPr lang="en-US" sz="6400" dirty="0">
                <a:latin typeface="+mj-lt"/>
              </a:rPr>
              <a:t>volunteers including disaster management volunteers and municipal </a:t>
            </a:r>
            <a:r>
              <a:rPr lang="en-US" sz="6400" b="1" dirty="0">
                <a:latin typeface="+mj-lt"/>
              </a:rPr>
              <a:t>workers</a:t>
            </a:r>
            <a:r>
              <a:rPr lang="en-US" sz="6400" dirty="0">
                <a:latin typeface="+mj-lt"/>
              </a:rPr>
              <a:t> (excluding HCWs), prison staff, revenue officials engaged in containment and surveillance activities etc.</a:t>
            </a:r>
            <a:endParaRPr lang="en-US" sz="6400" dirty="0" smtClean="0">
              <a:latin typeface="+mj-lt"/>
            </a:endParaRPr>
          </a:p>
          <a:p>
            <a:pPr algn="just">
              <a:spcAft>
                <a:spcPts val="600"/>
              </a:spcAft>
            </a:pPr>
            <a:r>
              <a:rPr lang="en-US" sz="6400" dirty="0" smtClean="0"/>
              <a:t>COVID19 </a:t>
            </a:r>
            <a:r>
              <a:rPr lang="en-US" sz="6400" dirty="0"/>
              <a:t>is a respiratory illness that can spread through person to person</a:t>
            </a:r>
          </a:p>
          <a:p>
            <a:pPr algn="just">
              <a:spcAft>
                <a:spcPts val="600"/>
              </a:spcAft>
            </a:pPr>
            <a:r>
              <a:rPr lang="en-US" sz="6400" dirty="0"/>
              <a:t>The first case of COVID-19 was detected in India in January when WHO declared the novel Coronavirus outbreak as a Public Health Emergency of International concern </a:t>
            </a:r>
          </a:p>
          <a:p>
            <a:pPr algn="just">
              <a:spcAft>
                <a:spcPts val="600"/>
              </a:spcAft>
            </a:pPr>
            <a:r>
              <a:rPr lang="en-US" sz="6400" dirty="0"/>
              <a:t>The cornerstone of the Indian public healthcare system largely depends on the grassroots level trained female community workers known as FLWs (ASHA, AWW and ANM)</a:t>
            </a:r>
          </a:p>
          <a:p>
            <a:pPr algn="just">
              <a:spcAft>
                <a:spcPts val="600"/>
              </a:spcAft>
            </a:pPr>
            <a:r>
              <a:rPr lang="en-US" sz="6400" dirty="0"/>
              <a:t>In India, FLWs (ASHA, AWW and ANM) are the primary frontline workers disseminating awareness and ensuring the recommended preventive measures in the community </a:t>
            </a:r>
          </a:p>
          <a:p>
            <a:pPr algn="just">
              <a:spcAft>
                <a:spcPts val="600"/>
              </a:spcAft>
            </a:pPr>
            <a:r>
              <a:rPr lang="en-US" sz="6400" dirty="0"/>
              <a:t>Their knowledge and practices is therefore important to assess</a:t>
            </a:r>
          </a:p>
          <a:p>
            <a:pPr marL="0" indent="0">
              <a:buNone/>
            </a:pPr>
            <a:endParaRPr lang="en-US" sz="45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1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algn="just"/>
            <a:r>
              <a:rPr lang="en-US" dirty="0"/>
              <a:t>To assess knowledge about COVID19 among the FLWs</a:t>
            </a:r>
          </a:p>
          <a:p>
            <a:endParaRPr lang="en-US" dirty="0"/>
          </a:p>
          <a:p>
            <a:pPr algn="just"/>
            <a:r>
              <a:rPr lang="en-US" dirty="0"/>
              <a:t>To assess practices with respect to adherence to COVID 19 appropriate behaviors among the FLWs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Study Design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/>
              <a:t>A cross sectional study</a:t>
            </a:r>
          </a:p>
          <a:p>
            <a:pPr marL="0" indent="0">
              <a:buNone/>
            </a:pPr>
            <a:r>
              <a:rPr lang="en-US" b="1" dirty="0"/>
              <a:t>Study Population</a:t>
            </a:r>
            <a:endParaRPr lang="en-US" dirty="0"/>
          </a:p>
          <a:p>
            <a:pPr lvl="1"/>
            <a:r>
              <a:rPr lang="en-US" dirty="0"/>
              <a:t>ANM, ASHA and AWW</a:t>
            </a:r>
          </a:p>
          <a:p>
            <a:pPr lvl="2"/>
            <a:r>
              <a:rPr lang="en-US" dirty="0"/>
              <a:t>ANM (20)</a:t>
            </a:r>
          </a:p>
          <a:p>
            <a:pPr lvl="2"/>
            <a:r>
              <a:rPr lang="en-US" dirty="0"/>
              <a:t>ASHA (78)</a:t>
            </a:r>
          </a:p>
          <a:p>
            <a:pPr lvl="2">
              <a:spcAft>
                <a:spcPts val="1200"/>
              </a:spcAft>
            </a:pPr>
            <a:r>
              <a:rPr lang="en-US" dirty="0"/>
              <a:t>AWW (174)</a:t>
            </a:r>
          </a:p>
          <a:p>
            <a:pPr marL="0" indent="0">
              <a:buNone/>
            </a:pPr>
            <a:r>
              <a:rPr lang="en-US" b="1" dirty="0"/>
              <a:t>Study Location</a:t>
            </a:r>
          </a:p>
          <a:p>
            <a:pPr lvl="1">
              <a:spcAft>
                <a:spcPts val="1200"/>
              </a:spcAft>
            </a:pPr>
            <a:r>
              <a:rPr lang="en-US" sz="2900" dirty="0" err="1" smtClean="0">
                <a:solidFill>
                  <a:prstClr val="black"/>
                </a:solidFill>
              </a:rPr>
              <a:t>Chhabra</a:t>
            </a:r>
            <a:r>
              <a:rPr lang="en-US" sz="2900" dirty="0" smtClean="0">
                <a:solidFill>
                  <a:prstClr val="black"/>
                </a:solidFill>
              </a:rPr>
              <a:t> block of </a:t>
            </a:r>
            <a:r>
              <a:rPr lang="en-US" sz="2900" dirty="0" err="1" smtClean="0">
                <a:solidFill>
                  <a:prstClr val="black"/>
                </a:solidFill>
              </a:rPr>
              <a:t>Baran</a:t>
            </a:r>
            <a:r>
              <a:rPr lang="en-US" sz="2900" dirty="0" smtClean="0">
                <a:solidFill>
                  <a:prstClr val="black"/>
                </a:solidFill>
              </a:rPr>
              <a:t>, Rajasthan. </a:t>
            </a:r>
            <a:endParaRPr lang="en-US" sz="29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b="1" dirty="0"/>
              <a:t>Data Collection</a:t>
            </a:r>
            <a:endParaRPr lang="en-US" dirty="0"/>
          </a:p>
          <a:p>
            <a:pPr lvl="1" algn="just">
              <a:spcAft>
                <a:spcPts val="1200"/>
              </a:spcAft>
            </a:pPr>
            <a:r>
              <a:rPr lang="en-US" dirty="0"/>
              <a:t>A Google from link was distributed to all the FLWs (ANMs, ASHAs and AWWs) on </a:t>
            </a:r>
            <a:r>
              <a:rPr lang="en-US" dirty="0" err="1"/>
              <a:t>Whatsapp</a:t>
            </a:r>
            <a:r>
              <a:rPr lang="en-US" dirty="0"/>
              <a:t> by the help of BCMO and Lady Supervisor (LS) and the participants were requested to fill the form. </a:t>
            </a:r>
          </a:p>
          <a:p>
            <a:pPr lvl="1" algn="just"/>
            <a:r>
              <a:rPr lang="en-US" dirty="0"/>
              <a:t>Data is collected by interviewing ANM, ASHA and AWW over the phone.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19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Study variables</a:t>
            </a:r>
            <a:endParaRPr lang="en-US" dirty="0"/>
          </a:p>
          <a:p>
            <a:pPr lvl="0" algn="just">
              <a:spcAft>
                <a:spcPts val="1200"/>
              </a:spcAft>
            </a:pPr>
            <a:r>
              <a:rPr lang="en-US" dirty="0"/>
              <a:t>The questionnaire covered demographic details of the FLWs (ANM, ASHA and AWW) like name, age, gender and education </a:t>
            </a:r>
          </a:p>
          <a:p>
            <a:pPr algn="just">
              <a:spcAft>
                <a:spcPts val="1200"/>
              </a:spcAft>
            </a:pPr>
            <a:r>
              <a:rPr lang="en-US" dirty="0"/>
              <a:t>Knowledge section consisted of questions about COVID-19 symptoms, mode of </a:t>
            </a:r>
            <a:r>
              <a:rPr lang="en-US" dirty="0" smtClean="0"/>
              <a:t>transmission,Covid19 appropriate </a:t>
            </a:r>
            <a:r>
              <a:rPr lang="en-US" dirty="0"/>
              <a:t>behavior, risk factor, six step of hand washing , normal body temperature, incubation period, range level of oxygen,  vaccine availability  and basic medicine and prevention. </a:t>
            </a:r>
          </a:p>
          <a:p>
            <a:pPr lvl="0" algn="just">
              <a:spcAft>
                <a:spcPts val="1200"/>
              </a:spcAft>
            </a:pPr>
            <a:r>
              <a:rPr lang="en-US" dirty="0"/>
              <a:t>The practice section consisted of 8 questions to understand the implementation of the recommended practices in field during the pandemic. </a:t>
            </a: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Data Analysis</a:t>
            </a:r>
            <a:endParaRPr lang="en-US" dirty="0"/>
          </a:p>
          <a:p>
            <a:pPr lvl="0" algn="just"/>
            <a:r>
              <a:rPr lang="en-US" dirty="0"/>
              <a:t>The collected data was compiled and analyzed using Microsoft Office Excel.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METHODOLOGY(cont..)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37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 </a:t>
            </a:r>
            <a:r>
              <a:rPr lang="en-US" sz="2400" b="1" dirty="0" smtClean="0"/>
              <a:t>DEMOGRAPHIC DISTRUBUTION OF STUDY PARTICIPANTS</a:t>
            </a:r>
          </a:p>
          <a:p>
            <a:pPr marL="0" indent="0" algn="ctr">
              <a:buNone/>
            </a:pPr>
            <a:endParaRPr lang="en-US" sz="24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78911"/>
              </p:ext>
            </p:extLst>
          </p:nvPr>
        </p:nvGraphicFramePr>
        <p:xfrm>
          <a:off x="179512" y="1844824"/>
          <a:ext cx="8712968" cy="4104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9712"/>
                <a:gridCol w="2329929"/>
                <a:gridCol w="1723177"/>
                <a:gridCol w="1990150"/>
              </a:tblGrid>
              <a:tr h="25925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AGE        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2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AGE        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AWW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ASHA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ANM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20-30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43(25%)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19(24%)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5(25%)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31-40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67(39%)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40(51%)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10(50%)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41-50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37(21%)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17(22%)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2(10%)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51-60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27(16%)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2(3%)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3(15%)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TOTAL(FLWs)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>
                  <a:txBody>
                    <a:bodyPr/>
                    <a:lstStyle/>
                    <a:p>
                      <a:pPr algn="l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QUALIFICATION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9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QUALIFICATION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AWW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ASHA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ANM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10TH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70(40%)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37(47%)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2(10%)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12TH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54(31%)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29(37%)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8(40%)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40(23%)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9(12%)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8(40%)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10(6%)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3(4%)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2(10%)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TOTAL(FLWs)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48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933249"/>
              </p:ext>
            </p:extLst>
          </p:nvPr>
        </p:nvGraphicFramePr>
        <p:xfrm>
          <a:off x="251520" y="1401687"/>
          <a:ext cx="8411734" cy="44991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/>
                <a:gridCol w="576064"/>
                <a:gridCol w="387995"/>
                <a:gridCol w="806920"/>
                <a:gridCol w="555300"/>
                <a:gridCol w="555300"/>
                <a:gridCol w="850302"/>
                <a:gridCol w="555300"/>
                <a:gridCol w="555300"/>
                <a:gridCol w="832949"/>
              </a:tblGrid>
              <a:tr h="239571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KNOWLEDGE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95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VARIABLE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ANM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ASHA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AWW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102"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YES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DON’T KNOW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DON’T KNOW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DON’T KNOW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2395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COVID-19 symptoms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2395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Mode of transmission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4711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Covid19  </a:t>
                      </a:r>
                      <a:r>
                        <a:rPr lang="en-US" sz="1600" u="none" strike="noStrike" dirty="0">
                          <a:effectLst/>
                        </a:rPr>
                        <a:t>Appropriate Behavior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2395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Risk factor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>
                    <a:solidFill>
                      <a:srgbClr val="FF0000"/>
                    </a:solidFill>
                  </a:tcPr>
                </a:tc>
              </a:tr>
              <a:tr h="4711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six step of hand washing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2395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Normal body temperature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2395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Incubation period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4711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Range level of </a:t>
                      </a:r>
                      <a:r>
                        <a:rPr lang="en-US" sz="1600" u="none" strike="noStrike" dirty="0" smtClean="0">
                          <a:effectLst/>
                        </a:rPr>
                        <a:t>oxygen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>
                    <a:solidFill>
                      <a:srgbClr val="FF0000"/>
                    </a:solidFill>
                  </a:tcPr>
                </a:tc>
              </a:tr>
              <a:tr h="2395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vaccine </a:t>
                      </a:r>
                      <a:r>
                        <a:rPr lang="en-US" sz="1600" u="none" strike="noStrike" dirty="0" smtClean="0">
                          <a:effectLst/>
                        </a:rPr>
                        <a:t>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>
                    <a:solidFill>
                      <a:srgbClr val="FF0000"/>
                    </a:solidFill>
                  </a:tcPr>
                </a:tc>
              </a:tr>
              <a:tr h="4711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basic medicine and prevention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534400" cy="10801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RESULT(cont</a:t>
            </a:r>
            <a:r>
              <a:rPr lang="en-US" dirty="0"/>
              <a:t>..)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4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821865"/>
              </p:ext>
            </p:extLst>
          </p:nvPr>
        </p:nvGraphicFramePr>
        <p:xfrm>
          <a:off x="251520" y="1600200"/>
          <a:ext cx="8784976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RESULT(cont..)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47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827105"/>
              </p:ext>
            </p:extLst>
          </p:nvPr>
        </p:nvGraphicFramePr>
        <p:xfrm>
          <a:off x="179515" y="1916832"/>
          <a:ext cx="8856985" cy="3870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452"/>
                <a:gridCol w="583777"/>
                <a:gridCol w="583777"/>
                <a:gridCol w="848300"/>
                <a:gridCol w="583777"/>
                <a:gridCol w="583777"/>
                <a:gridCol w="893907"/>
                <a:gridCol w="583777"/>
                <a:gridCol w="583777"/>
                <a:gridCol w="875664"/>
              </a:tblGrid>
              <a:tr h="46926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PRACTICES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</a:tr>
              <a:tr h="469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VARIABLE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ANM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ASHA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AWW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</a:tr>
              <a:tr h="469261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DON’T KNOW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DON’T KNOW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DON’T KNOW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</a:tr>
              <a:tr h="469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Wearing mask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</a:tr>
              <a:tr h="469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Washing hand regularly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</a:tr>
              <a:tr h="469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practices social distance during MCHN DAY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</a:tr>
              <a:tr h="53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you wash your cloth of your filed work separately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</a:tr>
              <a:tr h="469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Install AAROGYA SETU app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RESULT(cont</a:t>
            </a:r>
            <a:r>
              <a:rPr lang="en-US" dirty="0" smtClean="0"/>
              <a:t>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40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3364</TotalTime>
  <Words>890</Words>
  <Application>Microsoft Office PowerPoint</Application>
  <PresentationFormat>On-screen Show (4:3)</PresentationFormat>
  <Paragraphs>313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Assessment of Knowledge and practice among FLWs (ASHA, AWW, and ANM) about COVID 19 in Rajasthan </vt:lpstr>
      <vt:lpstr>INTRODUCTION </vt:lpstr>
      <vt:lpstr>OBJECTIVES</vt:lpstr>
      <vt:lpstr>METHODOLOGY</vt:lpstr>
      <vt:lpstr>METHODOLOGY(cont..)</vt:lpstr>
      <vt:lpstr>RESULT</vt:lpstr>
      <vt:lpstr> RESULT(cont..) </vt:lpstr>
      <vt:lpstr>RESULT(cont..)</vt:lpstr>
      <vt:lpstr>RESULT(cont..)</vt:lpstr>
      <vt:lpstr>RESULT(cont..)</vt:lpstr>
      <vt:lpstr>CONCLUSIONS</vt:lpstr>
      <vt:lpstr>Recommendation </vt:lpstr>
      <vt:lpstr>Limitation </vt:lpstr>
      <vt:lpstr>Programme Outcomes (rate how your course addresses the POs by giving a score of 1,2,3 –   1: Slight (Low), 2: Moderate (Medium), 3: Substantial (High)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Knowledge and practice among FLWs (ASHA, AWW, and ANM) about COVID 19 in Rajasthan.</dc:title>
  <dc:creator>asus</dc:creator>
  <cp:lastModifiedBy>asus</cp:lastModifiedBy>
  <cp:revision>76</cp:revision>
  <dcterms:created xsi:type="dcterms:W3CDTF">2021-06-09T07:02:51Z</dcterms:created>
  <dcterms:modified xsi:type="dcterms:W3CDTF">2021-06-14T08:14:09Z</dcterms:modified>
</cp:coreProperties>
</file>