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charts/chart13.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9" r:id="rId5"/>
    <p:sldId id="260" r:id="rId6"/>
    <p:sldId id="261" r:id="rId7"/>
    <p:sldId id="262" r:id="rId8"/>
    <p:sldId id="263" r:id="rId9"/>
    <p:sldId id="268" r:id="rId10"/>
    <p:sldId id="264"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dirty="0"/>
              <a:t>Number of patients</a:t>
            </a:r>
          </a:p>
        </c:rich>
      </c:tx>
      <c:layout>
        <c:manualLayout>
          <c:xMode val="edge"/>
          <c:yMode val="edge"/>
          <c:x val="0.27348950659840227"/>
          <c:y val="2.7893892511434339E-2"/>
        </c:manualLayout>
      </c:layout>
    </c:title>
    <c:plotArea>
      <c:layout/>
      <c:pieChart>
        <c:varyColors val="1"/>
        <c:ser>
          <c:idx val="0"/>
          <c:order val="0"/>
          <c:tx>
            <c:strRef>
              <c:f>Sheet1!$B$1</c:f>
              <c:strCache>
                <c:ptCount val="1"/>
                <c:pt idx="0">
                  <c:v>Number of patients</c:v>
                </c:pt>
              </c:strCache>
            </c:strRef>
          </c:tx>
          <c:dLbls>
            <c:showPercent val="1"/>
          </c:dLbls>
          <c:cat>
            <c:strRef>
              <c:f>Sheet1!$A$2:$A$5</c:f>
              <c:strCache>
                <c:ptCount val="4"/>
                <c:pt idx="0">
                  <c:v>18-29</c:v>
                </c:pt>
                <c:pt idx="1">
                  <c:v>30-44</c:v>
                </c:pt>
                <c:pt idx="2">
                  <c:v>45-60</c:v>
                </c:pt>
                <c:pt idx="3">
                  <c:v>Above 60 years</c:v>
                </c:pt>
              </c:strCache>
            </c:strRef>
          </c:cat>
          <c:val>
            <c:numRef>
              <c:f>Sheet1!$B$2:$B$5</c:f>
              <c:numCache>
                <c:formatCode>General</c:formatCode>
                <c:ptCount val="4"/>
                <c:pt idx="0">
                  <c:v>39</c:v>
                </c:pt>
                <c:pt idx="1">
                  <c:v>14</c:v>
                </c:pt>
                <c:pt idx="2">
                  <c:v>11</c:v>
                </c:pt>
                <c:pt idx="3">
                  <c:v>4</c:v>
                </c:pt>
              </c:numCache>
            </c:numRef>
          </c:val>
        </c:ser>
        <c:dLbls>
          <c:showPercent val="1"/>
        </c:dLbls>
        <c:firstSliceAng val="0"/>
      </c:pieChart>
    </c:plotArea>
    <c:legend>
      <c:legendPos val="t"/>
      <c:layout/>
    </c:legend>
    <c:plotVisOnly val="1"/>
  </c:chart>
  <c:spPr>
    <a:ln>
      <a:solidFill>
        <a:srgbClr val="53548A">
          <a:alpha val="52000"/>
        </a:srgbClr>
      </a:solid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200"/>
              <a:t>Patient</a:t>
            </a:r>
            <a:r>
              <a:rPr lang="en-US" sz="1200" baseline="0"/>
              <a:t> s</a:t>
            </a:r>
            <a:r>
              <a:rPr lang="en-US" sz="1200"/>
              <a:t>atisfaction</a:t>
            </a:r>
            <a:r>
              <a:rPr lang="en-US" sz="1200" baseline="0"/>
              <a:t> with homeopathic treatment</a:t>
            </a:r>
            <a:endParaRPr lang="en-US" sz="1200"/>
          </a:p>
        </c:rich>
      </c:tx>
      <c:layout/>
    </c:title>
    <c:plotArea>
      <c:layout/>
      <c:pieChart>
        <c:varyColors val="1"/>
        <c:ser>
          <c:idx val="0"/>
          <c:order val="0"/>
          <c:tx>
            <c:strRef>
              <c:f>Sheet1!$B$108</c:f>
              <c:strCache>
                <c:ptCount val="1"/>
                <c:pt idx="0">
                  <c:v>Response</c:v>
                </c:pt>
              </c:strCache>
            </c:strRef>
          </c:tx>
          <c:dLbls>
            <c:showPercent val="1"/>
          </c:dLbls>
          <c:cat>
            <c:strRef>
              <c:f>Sheet1!$A$109:$A$110</c:f>
              <c:strCache>
                <c:ptCount val="2"/>
                <c:pt idx="0">
                  <c:v>Yes</c:v>
                </c:pt>
                <c:pt idx="1">
                  <c:v>No</c:v>
                </c:pt>
              </c:strCache>
            </c:strRef>
          </c:cat>
          <c:val>
            <c:numRef>
              <c:f>Sheet1!$B$109:$B$110</c:f>
              <c:numCache>
                <c:formatCode>General</c:formatCode>
                <c:ptCount val="2"/>
                <c:pt idx="0">
                  <c:v>1</c:v>
                </c:pt>
                <c:pt idx="1">
                  <c:v>0</c:v>
                </c:pt>
              </c:numCache>
            </c:numRef>
          </c:val>
        </c:ser>
        <c:dLbls>
          <c:showPercent val="1"/>
        </c:dLbls>
        <c:firstSliceAng val="0"/>
      </c:pieChart>
    </c:plotArea>
    <c:legend>
      <c:legendPos val="t"/>
      <c:layout/>
    </c:legend>
    <c:plotVisOnly val="1"/>
  </c:chart>
  <c:spPr>
    <a:ln>
      <a:solidFill>
        <a:srgbClr val="53548A">
          <a:alpha val="45000"/>
        </a:srgbClr>
      </a:solid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a:t>Patient</a:t>
            </a:r>
            <a:r>
              <a:rPr lang="en-US" sz="1400" baseline="0"/>
              <a:t> satisfaction with ayurvedic treatment</a:t>
            </a:r>
            <a:endParaRPr lang="en-US" sz="1400"/>
          </a:p>
        </c:rich>
      </c:tx>
      <c:layout/>
    </c:title>
    <c:plotArea>
      <c:layout/>
      <c:pieChart>
        <c:varyColors val="1"/>
        <c:ser>
          <c:idx val="0"/>
          <c:order val="0"/>
          <c:tx>
            <c:strRef>
              <c:f>Sheet1!$B$113</c:f>
              <c:strCache>
                <c:ptCount val="1"/>
                <c:pt idx="0">
                  <c:v>Response</c:v>
                </c:pt>
              </c:strCache>
            </c:strRef>
          </c:tx>
          <c:dLbls>
            <c:showPercent val="1"/>
          </c:dLbls>
          <c:cat>
            <c:strRef>
              <c:f>Sheet1!$A$114:$A$115</c:f>
              <c:strCache>
                <c:ptCount val="2"/>
                <c:pt idx="0">
                  <c:v>Yes</c:v>
                </c:pt>
                <c:pt idx="1">
                  <c:v>No</c:v>
                </c:pt>
              </c:strCache>
            </c:strRef>
          </c:cat>
          <c:val>
            <c:numRef>
              <c:f>Sheet1!$B$114:$B$115</c:f>
              <c:numCache>
                <c:formatCode>General</c:formatCode>
                <c:ptCount val="2"/>
                <c:pt idx="0">
                  <c:v>19</c:v>
                </c:pt>
                <c:pt idx="1">
                  <c:v>1</c:v>
                </c:pt>
              </c:numCache>
            </c:numRef>
          </c:val>
        </c:ser>
        <c:dLbls>
          <c:showPercent val="1"/>
        </c:dLbls>
        <c:firstSliceAng val="0"/>
      </c:pieChart>
    </c:plotArea>
    <c:legend>
      <c:legendPos val="t"/>
      <c:layout/>
    </c:legend>
    <c:plotVisOnly val="1"/>
  </c:chart>
  <c:spPr>
    <a:ln>
      <a:solidFill>
        <a:srgbClr val="53548A">
          <a:alpha val="48000"/>
        </a:srgbClr>
      </a:solid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a:t>Patient</a:t>
            </a:r>
            <a:r>
              <a:rPr lang="en-US" sz="1400" baseline="0"/>
              <a:t> satisfaction with allopathic treatment</a:t>
            </a:r>
            <a:endParaRPr lang="en-US" sz="1400"/>
          </a:p>
        </c:rich>
      </c:tx>
      <c:layout/>
    </c:title>
    <c:plotArea>
      <c:layout/>
      <c:pieChart>
        <c:varyColors val="1"/>
        <c:ser>
          <c:idx val="0"/>
          <c:order val="0"/>
          <c:tx>
            <c:strRef>
              <c:f>Sheet1!$B$118</c:f>
              <c:strCache>
                <c:ptCount val="1"/>
                <c:pt idx="0">
                  <c:v>Response</c:v>
                </c:pt>
              </c:strCache>
            </c:strRef>
          </c:tx>
          <c:dLbls>
            <c:showPercent val="1"/>
          </c:dLbls>
          <c:cat>
            <c:strRef>
              <c:f>Sheet1!$A$119:$A$120</c:f>
              <c:strCache>
                <c:ptCount val="2"/>
                <c:pt idx="0">
                  <c:v>Yes</c:v>
                </c:pt>
                <c:pt idx="1">
                  <c:v>No</c:v>
                </c:pt>
              </c:strCache>
            </c:strRef>
          </c:cat>
          <c:val>
            <c:numRef>
              <c:f>Sheet1!$B$119:$B$120</c:f>
              <c:numCache>
                <c:formatCode>General</c:formatCode>
                <c:ptCount val="2"/>
                <c:pt idx="0">
                  <c:v>47</c:v>
                </c:pt>
                <c:pt idx="1">
                  <c:v>2</c:v>
                </c:pt>
              </c:numCache>
            </c:numRef>
          </c:val>
        </c:ser>
        <c:dLbls>
          <c:showPercent val="1"/>
        </c:dLbls>
        <c:firstSliceAng val="0"/>
      </c:pieChart>
    </c:plotArea>
    <c:legend>
      <c:legendPos val="t"/>
      <c:layout/>
    </c:legend>
    <c:plotVisOnly val="1"/>
  </c:chart>
  <c:spPr>
    <a:ln>
      <a:solidFill>
        <a:srgbClr val="53548A">
          <a:alpha val="60000"/>
        </a:srgbClr>
      </a:solidFill>
    </a:ln>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Possible</a:t>
            </a:r>
            <a:r>
              <a:rPr lang="en-US" baseline="0"/>
              <a:t> reasons</a:t>
            </a:r>
            <a:endParaRPr lang="en-US"/>
          </a:p>
        </c:rich>
      </c:tx>
      <c:layout/>
    </c:title>
    <c:plotArea>
      <c:layout/>
      <c:barChart>
        <c:barDir val="col"/>
        <c:grouping val="clustered"/>
        <c:ser>
          <c:idx val="0"/>
          <c:order val="0"/>
          <c:tx>
            <c:strRef>
              <c:f>Sheet1!$B$148</c:f>
              <c:strCache>
                <c:ptCount val="1"/>
                <c:pt idx="0">
                  <c:v>Response</c:v>
                </c:pt>
              </c:strCache>
            </c:strRef>
          </c:tx>
          <c:cat>
            <c:strRef>
              <c:f>Sheet1!$A$149:$A$155</c:f>
              <c:strCache>
                <c:ptCount val="7"/>
                <c:pt idx="0">
                  <c:v>Cough</c:v>
                </c:pt>
                <c:pt idx="1">
                  <c:v>Sleep Problem</c:v>
                </c:pt>
                <c:pt idx="2">
                  <c:v>Tiredness or fatigue</c:v>
                </c:pt>
                <c:pt idx="3">
                  <c:v>Difficulty concentrating</c:v>
                </c:pt>
                <c:pt idx="4">
                  <c:v>Shortness of breathe</c:v>
                </c:pt>
                <c:pt idx="5">
                  <c:v>Palpitations</c:v>
                </c:pt>
                <c:pt idx="6">
                  <c:v>Dizziness</c:v>
                </c:pt>
              </c:strCache>
            </c:strRef>
          </c:cat>
          <c:val>
            <c:numRef>
              <c:f>Sheet1!$B$149:$B$155</c:f>
              <c:numCache>
                <c:formatCode>General</c:formatCode>
                <c:ptCount val="7"/>
                <c:pt idx="0">
                  <c:v>1</c:v>
                </c:pt>
                <c:pt idx="1">
                  <c:v>2</c:v>
                </c:pt>
                <c:pt idx="2">
                  <c:v>3</c:v>
                </c:pt>
                <c:pt idx="3">
                  <c:v>2</c:v>
                </c:pt>
                <c:pt idx="4">
                  <c:v>2</c:v>
                </c:pt>
                <c:pt idx="5">
                  <c:v>1</c:v>
                </c:pt>
                <c:pt idx="6">
                  <c:v>1</c:v>
                </c:pt>
              </c:numCache>
            </c:numRef>
          </c:val>
        </c:ser>
        <c:axId val="146390016"/>
        <c:axId val="148486016"/>
      </c:barChart>
      <c:catAx>
        <c:axId val="146390016"/>
        <c:scaling>
          <c:orientation val="minMax"/>
        </c:scaling>
        <c:axPos val="b"/>
        <c:tickLblPos val="nextTo"/>
        <c:crossAx val="148486016"/>
        <c:crosses val="autoZero"/>
        <c:auto val="1"/>
        <c:lblAlgn val="ctr"/>
        <c:lblOffset val="100"/>
      </c:catAx>
      <c:valAx>
        <c:axId val="148486016"/>
        <c:scaling>
          <c:orientation val="minMax"/>
        </c:scaling>
        <c:axPos val="l"/>
        <c:majorGridlines/>
        <c:numFmt formatCode="General" sourceLinked="1"/>
        <c:tickLblPos val="nextTo"/>
        <c:crossAx val="14639001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a:t>Education</a:t>
            </a:r>
            <a:r>
              <a:rPr lang="en-US" sz="1400" baseline="0" dirty="0"/>
              <a:t> Background</a:t>
            </a:r>
            <a:endParaRPr lang="en-US" sz="1400" dirty="0"/>
          </a:p>
        </c:rich>
      </c:tx>
      <c:layout/>
    </c:title>
    <c:plotArea>
      <c:layout/>
      <c:pieChart>
        <c:varyColors val="1"/>
        <c:ser>
          <c:idx val="0"/>
          <c:order val="0"/>
          <c:tx>
            <c:strRef>
              <c:f>Sheet1!$B$29</c:f>
              <c:strCache>
                <c:ptCount val="1"/>
                <c:pt idx="0">
                  <c:v>Responses</c:v>
                </c:pt>
              </c:strCache>
            </c:strRef>
          </c:tx>
          <c:dLbls>
            <c:showPercent val="1"/>
          </c:dLbls>
          <c:cat>
            <c:strRef>
              <c:f>Sheet1!$A$30:$A$33</c:f>
              <c:strCache>
                <c:ptCount val="4"/>
                <c:pt idx="0">
                  <c:v>Higher Secondary</c:v>
                </c:pt>
                <c:pt idx="1">
                  <c:v>Graduate</c:v>
                </c:pt>
                <c:pt idx="2">
                  <c:v>Post Graduate</c:v>
                </c:pt>
                <c:pt idx="3">
                  <c:v>PhD</c:v>
                </c:pt>
              </c:strCache>
            </c:strRef>
          </c:cat>
          <c:val>
            <c:numRef>
              <c:f>Sheet1!$B$30:$B$33</c:f>
              <c:numCache>
                <c:formatCode>General</c:formatCode>
                <c:ptCount val="4"/>
                <c:pt idx="0">
                  <c:v>8</c:v>
                </c:pt>
                <c:pt idx="1">
                  <c:v>41</c:v>
                </c:pt>
                <c:pt idx="2">
                  <c:v>18</c:v>
                </c:pt>
                <c:pt idx="3">
                  <c:v>1</c:v>
                </c:pt>
              </c:numCache>
            </c:numRef>
          </c:val>
        </c:ser>
        <c:dLbls>
          <c:showPercent val="1"/>
        </c:dLbls>
        <c:firstSliceAng val="0"/>
      </c:pieChart>
    </c:plotArea>
    <c:legend>
      <c:legendPos val="t"/>
      <c:layout/>
    </c:legend>
    <c:plotVisOnly val="1"/>
  </c:chart>
  <c:spPr>
    <a:ln>
      <a:solidFill>
        <a:srgbClr val="53548A">
          <a:alpha val="58000"/>
        </a:srgbClr>
      </a:solid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Distributio</a:t>
            </a:r>
            <a:r>
              <a:rPr lang="en-US" baseline="0"/>
              <a:t>n of participants based on their residence</a:t>
            </a:r>
            <a:endParaRPr lang="en-US"/>
          </a:p>
        </c:rich>
      </c:tx>
      <c:layout/>
    </c:title>
    <c:plotArea>
      <c:layout/>
      <c:barChart>
        <c:barDir val="bar"/>
        <c:grouping val="clustered"/>
        <c:ser>
          <c:idx val="0"/>
          <c:order val="0"/>
          <c:tx>
            <c:strRef>
              <c:f>Sheet1!$B$17</c:f>
              <c:strCache>
                <c:ptCount val="1"/>
                <c:pt idx="0">
                  <c:v>Responses</c:v>
                </c:pt>
              </c:strCache>
            </c:strRef>
          </c:tx>
          <c:cat>
            <c:strRef>
              <c:f>Sheet1!$A$18:$A$26</c:f>
              <c:strCache>
                <c:ptCount val="9"/>
                <c:pt idx="0">
                  <c:v>North West</c:v>
                </c:pt>
                <c:pt idx="1">
                  <c:v>West</c:v>
                </c:pt>
                <c:pt idx="2">
                  <c:v>Central</c:v>
                </c:pt>
                <c:pt idx="3">
                  <c:v>South West</c:v>
                </c:pt>
                <c:pt idx="4">
                  <c:v>South East</c:v>
                </c:pt>
                <c:pt idx="5">
                  <c:v>South</c:v>
                </c:pt>
                <c:pt idx="6">
                  <c:v>North East</c:v>
                </c:pt>
                <c:pt idx="7">
                  <c:v>East</c:v>
                </c:pt>
                <c:pt idx="8">
                  <c:v>North</c:v>
                </c:pt>
              </c:strCache>
            </c:strRef>
          </c:cat>
          <c:val>
            <c:numRef>
              <c:f>Sheet1!$B$18:$B$26</c:f>
              <c:numCache>
                <c:formatCode>General</c:formatCode>
                <c:ptCount val="9"/>
                <c:pt idx="0">
                  <c:v>13</c:v>
                </c:pt>
                <c:pt idx="1">
                  <c:v>19</c:v>
                </c:pt>
                <c:pt idx="2">
                  <c:v>14</c:v>
                </c:pt>
                <c:pt idx="3">
                  <c:v>6</c:v>
                </c:pt>
                <c:pt idx="4">
                  <c:v>1</c:v>
                </c:pt>
                <c:pt idx="5">
                  <c:v>6</c:v>
                </c:pt>
                <c:pt idx="6">
                  <c:v>1</c:v>
                </c:pt>
                <c:pt idx="7">
                  <c:v>7</c:v>
                </c:pt>
                <c:pt idx="8">
                  <c:v>2</c:v>
                </c:pt>
              </c:numCache>
            </c:numRef>
          </c:val>
        </c:ser>
        <c:axId val="147782656"/>
        <c:axId val="148329216"/>
      </c:barChart>
      <c:catAx>
        <c:axId val="147782656"/>
        <c:scaling>
          <c:orientation val="minMax"/>
        </c:scaling>
        <c:axPos val="l"/>
        <c:majorTickMark val="none"/>
        <c:tickLblPos val="nextTo"/>
        <c:crossAx val="148329216"/>
        <c:crosses val="autoZero"/>
        <c:auto val="1"/>
        <c:lblAlgn val="ctr"/>
        <c:lblOffset val="100"/>
      </c:catAx>
      <c:valAx>
        <c:axId val="148329216"/>
        <c:scaling>
          <c:orientation val="minMax"/>
        </c:scaling>
        <c:axPos val="b"/>
        <c:majorGridlines/>
        <c:numFmt formatCode="General" sourceLinked="1"/>
        <c:majorTickMark val="none"/>
        <c:tickLblPos val="nextTo"/>
        <c:crossAx val="147782656"/>
        <c:crosses val="autoZero"/>
        <c:crossBetween val="between"/>
      </c:valAx>
    </c:plotArea>
    <c:plotVisOnly val="1"/>
  </c:chart>
  <c:spPr>
    <a:ln>
      <a:solidFill>
        <a:srgbClr val="53548A">
          <a:alpha val="53000"/>
        </a:srgbClr>
      </a:solid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Occupation</a:t>
            </a:r>
          </a:p>
        </c:rich>
      </c:tx>
      <c:layout/>
    </c:title>
    <c:plotArea>
      <c:layout/>
      <c:pieChart>
        <c:varyColors val="1"/>
        <c:ser>
          <c:idx val="0"/>
          <c:order val="0"/>
          <c:tx>
            <c:strRef>
              <c:f>Sheet1!$B$36</c:f>
              <c:strCache>
                <c:ptCount val="1"/>
                <c:pt idx="0">
                  <c:v>Responses</c:v>
                </c:pt>
              </c:strCache>
            </c:strRef>
          </c:tx>
          <c:dLbls>
            <c:showPercent val="1"/>
          </c:dLbls>
          <c:cat>
            <c:strRef>
              <c:f>Sheet1!$A$37:$A$40</c:f>
              <c:strCache>
                <c:ptCount val="4"/>
                <c:pt idx="0">
                  <c:v>Student</c:v>
                </c:pt>
                <c:pt idx="1">
                  <c:v>Unemployed</c:v>
                </c:pt>
                <c:pt idx="2">
                  <c:v>Healthcare related job</c:v>
                </c:pt>
                <c:pt idx="3">
                  <c:v>Non healthcare related job</c:v>
                </c:pt>
              </c:strCache>
            </c:strRef>
          </c:cat>
          <c:val>
            <c:numRef>
              <c:f>Sheet1!$B$37:$B$40</c:f>
              <c:numCache>
                <c:formatCode>General</c:formatCode>
                <c:ptCount val="4"/>
                <c:pt idx="0">
                  <c:v>20</c:v>
                </c:pt>
                <c:pt idx="1">
                  <c:v>18</c:v>
                </c:pt>
                <c:pt idx="2">
                  <c:v>10</c:v>
                </c:pt>
                <c:pt idx="3">
                  <c:v>20</c:v>
                </c:pt>
              </c:numCache>
            </c:numRef>
          </c:val>
        </c:ser>
        <c:dLbls>
          <c:showPercent val="1"/>
        </c:dLbls>
        <c:firstSliceAng val="0"/>
      </c:pieChart>
    </c:plotArea>
    <c:legend>
      <c:legendPos val="t"/>
      <c:layout/>
    </c:legend>
    <c:plotVisOnly val="1"/>
  </c:chart>
  <c:spPr>
    <a:ln>
      <a:solidFill>
        <a:srgbClr val="53548A">
          <a:alpha val="52000"/>
        </a:srgbClr>
      </a:solid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Symptoms</a:t>
            </a:r>
          </a:p>
        </c:rich>
      </c:tx>
      <c:layout/>
    </c:title>
    <c:plotArea>
      <c:layout/>
      <c:pieChart>
        <c:varyColors val="1"/>
        <c:ser>
          <c:idx val="0"/>
          <c:order val="0"/>
          <c:tx>
            <c:strRef>
              <c:f>Sheet1!$B$42</c:f>
              <c:strCache>
                <c:ptCount val="1"/>
                <c:pt idx="0">
                  <c:v>Responses</c:v>
                </c:pt>
              </c:strCache>
            </c:strRef>
          </c:tx>
          <c:dLbls>
            <c:showPercent val="1"/>
          </c:dLbls>
          <c:cat>
            <c:strRef>
              <c:f>Sheet1!$A$43:$A$45</c:f>
              <c:strCache>
                <c:ptCount val="3"/>
                <c:pt idx="0">
                  <c:v>Mild</c:v>
                </c:pt>
                <c:pt idx="1">
                  <c:v>Moderate</c:v>
                </c:pt>
                <c:pt idx="2">
                  <c:v>severe</c:v>
                </c:pt>
              </c:strCache>
            </c:strRef>
          </c:cat>
          <c:val>
            <c:numRef>
              <c:f>Sheet1!$B$43:$B$45</c:f>
              <c:numCache>
                <c:formatCode>General</c:formatCode>
                <c:ptCount val="3"/>
                <c:pt idx="0">
                  <c:v>33</c:v>
                </c:pt>
                <c:pt idx="1">
                  <c:v>22</c:v>
                </c:pt>
                <c:pt idx="2">
                  <c:v>13</c:v>
                </c:pt>
              </c:numCache>
            </c:numRef>
          </c:val>
        </c:ser>
        <c:dLbls>
          <c:showPercent val="1"/>
        </c:dLbls>
        <c:firstSliceAng val="0"/>
      </c:pieChart>
    </c:plotArea>
    <c:legend>
      <c:legendPos val="t"/>
      <c:layout/>
    </c:legend>
    <c:plotVisOnly val="1"/>
  </c:chart>
  <c:spPr>
    <a:ln>
      <a:solidFill>
        <a:srgbClr val="53548A">
          <a:alpha val="54000"/>
        </a:srgbClr>
      </a:solid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a:t>Mode</a:t>
            </a:r>
            <a:r>
              <a:rPr lang="en-US" sz="1600" baseline="0"/>
              <a:t> of treatment</a:t>
            </a:r>
            <a:endParaRPr lang="en-US" sz="1600"/>
          </a:p>
        </c:rich>
      </c:tx>
      <c:layout/>
    </c:title>
    <c:plotArea>
      <c:layout/>
      <c:pieChart>
        <c:varyColors val="1"/>
        <c:ser>
          <c:idx val="0"/>
          <c:order val="0"/>
          <c:tx>
            <c:strRef>
              <c:f>Sheet1!$B$54</c:f>
              <c:strCache>
                <c:ptCount val="1"/>
                <c:pt idx="0">
                  <c:v>Responses</c:v>
                </c:pt>
              </c:strCache>
            </c:strRef>
          </c:tx>
          <c:dLbls>
            <c:showPercent val="1"/>
          </c:dLbls>
          <c:cat>
            <c:strRef>
              <c:f>Sheet1!$A$55:$A$57</c:f>
              <c:strCache>
                <c:ptCount val="3"/>
                <c:pt idx="0">
                  <c:v>Allopathic</c:v>
                </c:pt>
                <c:pt idx="1">
                  <c:v>Ayurveda</c:v>
                </c:pt>
                <c:pt idx="2">
                  <c:v>Homeopathic</c:v>
                </c:pt>
              </c:strCache>
            </c:strRef>
          </c:cat>
          <c:val>
            <c:numRef>
              <c:f>Sheet1!$B$55:$B$57</c:f>
              <c:numCache>
                <c:formatCode>General</c:formatCode>
                <c:ptCount val="3"/>
                <c:pt idx="0">
                  <c:v>47</c:v>
                </c:pt>
                <c:pt idx="1">
                  <c:v>20</c:v>
                </c:pt>
                <c:pt idx="2">
                  <c:v>1</c:v>
                </c:pt>
              </c:numCache>
            </c:numRef>
          </c:val>
        </c:ser>
        <c:dLbls>
          <c:showPercent val="1"/>
        </c:dLbls>
        <c:firstSliceAng val="0"/>
      </c:pieChart>
    </c:plotArea>
    <c:legend>
      <c:legendPos val="t"/>
      <c:layout/>
    </c:legend>
    <c:plotVisOnly val="1"/>
  </c:chart>
  <c:spPr>
    <a:ln>
      <a:solidFill>
        <a:srgbClr val="53548A">
          <a:alpha val="52000"/>
        </a:srgbClr>
      </a:solid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a:t>Route</a:t>
            </a:r>
            <a:r>
              <a:rPr lang="en-US" sz="1400" baseline="0"/>
              <a:t> of treatment in homeopathy</a:t>
            </a:r>
            <a:endParaRPr lang="en-US" sz="1400"/>
          </a:p>
        </c:rich>
      </c:tx>
      <c:layout/>
    </c:title>
    <c:plotArea>
      <c:layout/>
      <c:pieChart>
        <c:varyColors val="1"/>
        <c:ser>
          <c:idx val="0"/>
          <c:order val="0"/>
          <c:tx>
            <c:strRef>
              <c:f>Sheet1!$B$124</c:f>
              <c:strCache>
                <c:ptCount val="1"/>
                <c:pt idx="0">
                  <c:v>Response</c:v>
                </c:pt>
              </c:strCache>
            </c:strRef>
          </c:tx>
          <c:dLbls>
            <c:showPercent val="1"/>
          </c:dLbls>
          <c:cat>
            <c:strRef>
              <c:f>Sheet1!$A$125:$A$127</c:f>
              <c:strCache>
                <c:ptCount val="3"/>
                <c:pt idx="0">
                  <c:v>Oral medication</c:v>
                </c:pt>
                <c:pt idx="1">
                  <c:v>Inhalation</c:v>
                </c:pt>
                <c:pt idx="2">
                  <c:v>Local application</c:v>
                </c:pt>
              </c:strCache>
            </c:strRef>
          </c:cat>
          <c:val>
            <c:numRef>
              <c:f>Sheet1!$B$125:$B$127</c:f>
              <c:numCache>
                <c:formatCode>General</c:formatCode>
                <c:ptCount val="3"/>
                <c:pt idx="0">
                  <c:v>1</c:v>
                </c:pt>
                <c:pt idx="1">
                  <c:v>1</c:v>
                </c:pt>
                <c:pt idx="2">
                  <c:v>1</c:v>
                </c:pt>
              </c:numCache>
            </c:numRef>
          </c:val>
        </c:ser>
        <c:dLbls>
          <c:showPercent val="1"/>
        </c:dLbls>
        <c:firstSliceAng val="0"/>
      </c:pieChart>
    </c:plotArea>
    <c:legend>
      <c:legendPos val="t"/>
      <c:layout/>
    </c:legend>
    <c:plotVisOnly val="1"/>
  </c:chart>
  <c:spPr>
    <a:ln>
      <a:solidFill>
        <a:srgbClr val="53548A">
          <a:alpha val="56000"/>
        </a:srgbClr>
      </a:solid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Route</a:t>
            </a:r>
            <a:r>
              <a:rPr lang="en-US" baseline="0"/>
              <a:t> of treatment in ayurveda</a:t>
            </a:r>
            <a:endParaRPr lang="en-US"/>
          </a:p>
        </c:rich>
      </c:tx>
      <c:layout/>
    </c:title>
    <c:plotArea>
      <c:layout/>
      <c:pieChart>
        <c:varyColors val="1"/>
        <c:ser>
          <c:idx val="0"/>
          <c:order val="0"/>
          <c:tx>
            <c:strRef>
              <c:f>Sheet1!$B$131</c:f>
              <c:strCache>
                <c:ptCount val="1"/>
                <c:pt idx="0">
                  <c:v>Response</c:v>
                </c:pt>
              </c:strCache>
            </c:strRef>
          </c:tx>
          <c:dLbls>
            <c:showPercent val="1"/>
          </c:dLbls>
          <c:cat>
            <c:strRef>
              <c:f>Sheet1!$A$132:$A$134</c:f>
              <c:strCache>
                <c:ptCount val="3"/>
                <c:pt idx="0">
                  <c:v>Oral medication</c:v>
                </c:pt>
                <c:pt idx="1">
                  <c:v>Inhalation</c:v>
                </c:pt>
                <c:pt idx="2">
                  <c:v>Indigenous drinks</c:v>
                </c:pt>
              </c:strCache>
            </c:strRef>
          </c:cat>
          <c:val>
            <c:numRef>
              <c:f>Sheet1!$B$132:$B$134</c:f>
              <c:numCache>
                <c:formatCode>General</c:formatCode>
                <c:ptCount val="3"/>
                <c:pt idx="0">
                  <c:v>18</c:v>
                </c:pt>
                <c:pt idx="1">
                  <c:v>19</c:v>
                </c:pt>
                <c:pt idx="2">
                  <c:v>13</c:v>
                </c:pt>
              </c:numCache>
            </c:numRef>
          </c:val>
        </c:ser>
        <c:dLbls>
          <c:showPercent val="1"/>
        </c:dLbls>
        <c:firstSliceAng val="0"/>
      </c:pieChart>
    </c:plotArea>
    <c:legend>
      <c:legendPos val="t"/>
      <c:layout/>
    </c:legend>
    <c:plotVisOnly val="1"/>
  </c:chart>
  <c:spPr>
    <a:ln>
      <a:solidFill>
        <a:srgbClr val="53548A">
          <a:alpha val="52000"/>
        </a:srgbClr>
      </a:solid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Route</a:t>
            </a:r>
            <a:r>
              <a:rPr lang="en-US" baseline="0" dirty="0"/>
              <a:t> of treatment </a:t>
            </a:r>
            <a:r>
              <a:rPr lang="en-US" baseline="0" dirty="0" smtClean="0"/>
              <a:t>in </a:t>
            </a:r>
            <a:r>
              <a:rPr lang="en-US" baseline="0" dirty="0" err="1"/>
              <a:t>allopathy</a:t>
            </a:r>
            <a:endParaRPr lang="en-US" dirty="0"/>
          </a:p>
        </c:rich>
      </c:tx>
      <c:layout/>
    </c:title>
    <c:plotArea>
      <c:layout/>
      <c:pieChart>
        <c:varyColors val="1"/>
        <c:ser>
          <c:idx val="0"/>
          <c:order val="0"/>
          <c:tx>
            <c:strRef>
              <c:f>Sheet1!$B$137</c:f>
              <c:strCache>
                <c:ptCount val="1"/>
                <c:pt idx="0">
                  <c:v>Response</c:v>
                </c:pt>
              </c:strCache>
            </c:strRef>
          </c:tx>
          <c:dLbls>
            <c:showPercent val="1"/>
          </c:dLbls>
          <c:cat>
            <c:strRef>
              <c:f>Sheet1!$A$138:$A$145</c:f>
              <c:strCache>
                <c:ptCount val="8"/>
                <c:pt idx="0">
                  <c:v>Oral medication</c:v>
                </c:pt>
                <c:pt idx="1">
                  <c:v>Inhalation</c:v>
                </c:pt>
                <c:pt idx="2">
                  <c:v>Drops into ENT</c:v>
                </c:pt>
                <c:pt idx="3">
                  <c:v>Local Application</c:v>
                </c:pt>
                <c:pt idx="4">
                  <c:v>Indigenous drinks</c:v>
                </c:pt>
                <c:pt idx="5">
                  <c:v>Oxygen therapy</c:v>
                </c:pt>
                <c:pt idx="6">
                  <c:v>Ventilator support</c:v>
                </c:pt>
                <c:pt idx="7">
                  <c:v>Injection</c:v>
                </c:pt>
              </c:strCache>
            </c:strRef>
          </c:cat>
          <c:val>
            <c:numRef>
              <c:f>Sheet1!$B$138:$B$145</c:f>
              <c:numCache>
                <c:formatCode>General</c:formatCode>
                <c:ptCount val="8"/>
                <c:pt idx="0">
                  <c:v>47</c:v>
                </c:pt>
                <c:pt idx="1">
                  <c:v>38</c:v>
                </c:pt>
                <c:pt idx="2">
                  <c:v>1</c:v>
                </c:pt>
                <c:pt idx="3">
                  <c:v>1</c:v>
                </c:pt>
                <c:pt idx="4">
                  <c:v>14</c:v>
                </c:pt>
                <c:pt idx="5">
                  <c:v>9</c:v>
                </c:pt>
                <c:pt idx="6">
                  <c:v>3</c:v>
                </c:pt>
                <c:pt idx="7">
                  <c:v>10</c:v>
                </c:pt>
              </c:numCache>
            </c:numRef>
          </c:val>
        </c:ser>
        <c:dLbls>
          <c:showPercent val="1"/>
        </c:dLbls>
        <c:firstSliceAng val="0"/>
      </c:pieChart>
    </c:plotArea>
    <c:legend>
      <c:legendPos val="t"/>
      <c:layout/>
    </c:legend>
    <c:plotVisOnly val="1"/>
  </c:chart>
  <c:spPr>
    <a:ln>
      <a:solidFill>
        <a:srgbClr val="53548A">
          <a:alpha val="50000"/>
        </a:srgbClr>
      </a:solidFill>
    </a:ln>
  </c:sp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4" y="3810002"/>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2" y="3897011"/>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2"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1"/>
            <a:ext cx="9144000" cy="244171"/>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3675528"/>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1"/>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1"/>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9"/>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9C3B329-E163-48CB-816F-73EB12F132A3}" type="datetimeFigureOut">
              <a:rPr lang="en-US" smtClean="0"/>
              <a:pPr/>
              <a:t>6/11/2021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DCFF3EF-DAB8-4384-B9D1-8C93A4B0E28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C3B329-E163-48CB-816F-73EB12F132A3}"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C3B329-E163-48CB-816F-73EB12F132A3}"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C3B329-E163-48CB-816F-73EB12F132A3}"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9C3B329-E163-48CB-816F-73EB12F132A3}"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C3B329-E163-48CB-816F-73EB12F132A3}"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1"/>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7" y="2244971"/>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6"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9C3B329-E163-48CB-816F-73EB12F132A3}" type="datetimeFigureOut">
              <a:rPr lang="en-US" smtClean="0"/>
              <a:pPr/>
              <a:t>6/11/2021</a:t>
            </a:fld>
            <a:endParaRPr lang="en-US"/>
          </a:p>
        </p:txBody>
      </p:sp>
      <p:sp>
        <p:nvSpPr>
          <p:cNvPr id="27" name="Slide Number Placeholder 26"/>
          <p:cNvSpPr>
            <a:spLocks noGrp="1"/>
          </p:cNvSpPr>
          <p:nvPr>
            <p:ph type="sldNum" sz="quarter" idx="11"/>
          </p:nvPr>
        </p:nvSpPr>
        <p:spPr/>
        <p:txBody>
          <a:bodyPr rtlCol="0"/>
          <a:lstStyle/>
          <a:p>
            <a:fld id="{EDCFF3EF-DAB8-4384-B9D1-8C93A4B0E28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9C3B329-E163-48CB-816F-73EB12F132A3}" type="datetimeFigureOut">
              <a:rPr lang="en-US" smtClean="0"/>
              <a:pPr/>
              <a:t>6/11/2021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DCFF3EF-DAB8-4384-B9D1-8C93A4B0E2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3B329-E163-48CB-816F-73EB12F132A3}" type="datetimeFigureOut">
              <a:rPr lang="en-US" smtClean="0"/>
              <a:pPr/>
              <a:t>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69"/>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C3B329-E163-48CB-816F-73EB12F132A3}"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6"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9"/>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C3B329-E163-48CB-816F-73EB12F132A3}"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FF3EF-DAB8-4384-B9D1-8C93A4B0E28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0"/>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308277"/>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4" y="360247"/>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2" y="440113"/>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9C3B329-E163-48CB-816F-73EB12F132A3}" type="datetimeFigureOut">
              <a:rPr lang="en-US" smtClean="0"/>
              <a:pPr/>
              <a:t>6/11/2021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DCFF3EF-DAB8-4384-B9D1-8C93A4B0E2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643052"/>
            <a:ext cx="8458200" cy="1470025"/>
          </a:xfrm>
        </p:spPr>
        <p:txBody>
          <a:bodyPr>
            <a:normAutofit fontScale="90000"/>
          </a:bodyPr>
          <a:lstStyle/>
          <a:p>
            <a:r>
              <a:rPr lang="en-US" b="1" u="sng" smtClean="0">
                <a:latin typeface="Times New Roman" pitchFamily="18" charset="0"/>
                <a:cs typeface="Times New Roman" pitchFamily="18" charset="0"/>
              </a:rPr>
              <a:t>Preferred </a:t>
            </a:r>
            <a:r>
              <a:rPr lang="en-US" b="1" u="sng" dirty="0" smtClean="0">
                <a:latin typeface="Times New Roman" pitchFamily="18" charset="0"/>
                <a:cs typeface="Times New Roman" pitchFamily="18" charset="0"/>
              </a:rPr>
              <a:t>mode of  COVID-19 management among patients in Delhi</a:t>
            </a:r>
            <a:r>
              <a:rPr lang="en-US" dirty="0" smtClean="0"/>
              <a:t/>
            </a:r>
            <a:br>
              <a:rPr lang="en-US" dirty="0" smtClean="0"/>
            </a:br>
            <a:endParaRPr lang="en-US" dirty="0"/>
          </a:p>
        </p:txBody>
      </p:sp>
      <p:sp>
        <p:nvSpPr>
          <p:cNvPr id="3" name="Subtitle 2"/>
          <p:cNvSpPr>
            <a:spLocks noGrp="1"/>
          </p:cNvSpPr>
          <p:nvPr>
            <p:ph type="subTitle" idx="1"/>
          </p:nvPr>
        </p:nvSpPr>
        <p:spPr>
          <a:xfrm>
            <a:off x="4214810" y="5500703"/>
            <a:ext cx="4929190" cy="1181096"/>
          </a:xfrm>
        </p:spPr>
        <p:style>
          <a:lnRef idx="2">
            <a:schemeClr val="dk1"/>
          </a:lnRef>
          <a:fillRef idx="1">
            <a:schemeClr val="lt1"/>
          </a:fillRef>
          <a:effectRef idx="0">
            <a:schemeClr val="dk1"/>
          </a:effectRef>
          <a:fontRef idx="minor">
            <a:schemeClr val="dk1"/>
          </a:fontRef>
        </p:style>
        <p:txBody>
          <a:bodyPr>
            <a:noAutofit/>
          </a:bodyPr>
          <a:lstStyle/>
          <a:p>
            <a:pPr algn="ctr"/>
            <a:r>
              <a:rPr lang="en-US" sz="1800" dirty="0" smtClean="0">
                <a:solidFill>
                  <a:schemeClr val="tx1"/>
                </a:solidFill>
                <a:latin typeface="Times New Roman" pitchFamily="18" charset="0"/>
                <a:cs typeface="Times New Roman" pitchFamily="18" charset="0"/>
              </a:rPr>
              <a:t>Presented By:- </a:t>
            </a:r>
            <a:r>
              <a:rPr lang="en-US" sz="1800" dirty="0" err="1" smtClean="0">
                <a:solidFill>
                  <a:schemeClr val="tx1"/>
                </a:solidFill>
                <a:latin typeface="Times New Roman" pitchFamily="18" charset="0"/>
                <a:cs typeface="Times New Roman" pitchFamily="18" charset="0"/>
              </a:rPr>
              <a:t>Vibhu</a:t>
            </a:r>
            <a:r>
              <a:rPr lang="en-US" sz="1800" dirty="0" smtClean="0">
                <a:solidFill>
                  <a:schemeClr val="tx1"/>
                </a:solidFill>
                <a:latin typeface="Times New Roman" pitchFamily="18" charset="0"/>
                <a:cs typeface="Times New Roman" pitchFamily="18" charset="0"/>
              </a:rPr>
              <a:t> Bajaj</a:t>
            </a:r>
          </a:p>
          <a:p>
            <a:pPr algn="ctr"/>
            <a:r>
              <a:rPr lang="en-US" sz="1800" dirty="0" err="1" smtClean="0">
                <a:solidFill>
                  <a:schemeClr val="tx1"/>
                </a:solidFill>
                <a:latin typeface="Times New Roman" pitchFamily="18" charset="0"/>
                <a:cs typeface="Times New Roman" pitchFamily="18" charset="0"/>
              </a:rPr>
              <a:t>Enrol</a:t>
            </a:r>
            <a:r>
              <a:rPr lang="en-US" sz="1800" dirty="0" smtClean="0">
                <a:solidFill>
                  <a:schemeClr val="tx1"/>
                </a:solidFill>
                <a:latin typeface="Times New Roman" pitchFamily="18" charset="0"/>
                <a:cs typeface="Times New Roman" pitchFamily="18" charset="0"/>
              </a:rPr>
              <a:t> No- PG/19/100</a:t>
            </a:r>
          </a:p>
          <a:p>
            <a:pPr algn="ctr"/>
            <a:r>
              <a:rPr lang="en-US" sz="1800" dirty="0" smtClean="0">
                <a:solidFill>
                  <a:schemeClr val="tx1"/>
                </a:solidFill>
                <a:latin typeface="Times New Roman" pitchFamily="18" charset="0"/>
                <a:cs typeface="Times New Roman" pitchFamily="18" charset="0"/>
              </a:rPr>
              <a:t>Under the guidance of – Dr </a:t>
            </a:r>
            <a:r>
              <a:rPr lang="en-US" sz="1800" dirty="0" err="1" smtClean="0">
                <a:solidFill>
                  <a:schemeClr val="tx1"/>
                </a:solidFill>
                <a:latin typeface="Times New Roman" pitchFamily="18" charset="0"/>
                <a:cs typeface="Times New Roman" pitchFamily="18" charset="0"/>
              </a:rPr>
              <a:t>Preetha</a:t>
            </a:r>
            <a:r>
              <a:rPr lang="en-US" sz="1800" dirty="0" smtClean="0">
                <a:solidFill>
                  <a:schemeClr val="tx1"/>
                </a:solidFill>
                <a:latin typeface="Times New Roman" pitchFamily="18" charset="0"/>
                <a:cs typeface="Times New Roman" pitchFamily="18" charset="0"/>
              </a:rPr>
              <a:t> GS</a:t>
            </a:r>
            <a:endParaRPr lang="en-US" sz="1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00042"/>
            <a:ext cx="8229600" cy="642943"/>
          </a:xfrm>
        </p:spPr>
        <p:txBody>
          <a:bodyPr>
            <a:normAutofit/>
          </a:bodyPr>
          <a:lstStyle/>
          <a:p>
            <a:pPr algn="ctr"/>
            <a:r>
              <a:rPr lang="en-US" sz="2800" b="1" u="sng" dirty="0" smtClean="0">
                <a:latin typeface="Times New Roman" pitchFamily="18" charset="0"/>
                <a:cs typeface="Times New Roman" pitchFamily="18" charset="0"/>
              </a:rPr>
              <a:t>Discussion</a:t>
            </a:r>
            <a:endParaRPr lang="en-US" sz="28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357158" y="1214421"/>
            <a:ext cx="8329642" cy="5360115"/>
          </a:xfrm>
        </p:spPr>
        <p:txBody>
          <a:bodyPr>
            <a:normAutofit/>
          </a:bodyPr>
          <a:lstStyle/>
          <a:p>
            <a:pPr lvl="0"/>
            <a:r>
              <a:rPr lang="en-US" sz="2000" dirty="0" smtClean="0">
                <a:latin typeface="Times New Roman" pitchFamily="18" charset="0"/>
                <a:cs typeface="Times New Roman" pitchFamily="18" charset="0"/>
              </a:rPr>
              <a:t>Studies carried out in the past suggest that COVID-19 is a novel disease and has no specific treatment.</a:t>
            </a:r>
          </a:p>
          <a:p>
            <a:pPr lvl="0"/>
            <a:r>
              <a:rPr lang="en-US" sz="2000" dirty="0" smtClean="0">
                <a:latin typeface="Times New Roman" pitchFamily="18" charset="0"/>
                <a:cs typeface="Times New Roman" pitchFamily="18" charset="0"/>
              </a:rPr>
              <a:t>Various medicines in </a:t>
            </a:r>
            <a:r>
              <a:rPr lang="en-US" sz="2000" dirty="0" err="1" smtClean="0">
                <a:latin typeface="Times New Roman" pitchFamily="18" charset="0"/>
                <a:cs typeface="Times New Roman" pitchFamily="18" charset="0"/>
              </a:rPr>
              <a:t>allopathy</a:t>
            </a:r>
            <a:r>
              <a:rPr lang="en-US" sz="2000" dirty="0" smtClean="0">
                <a:latin typeface="Times New Roman" pitchFamily="18" charset="0"/>
                <a:cs typeface="Times New Roman" pitchFamily="18" charset="0"/>
              </a:rPr>
              <a:t> are being used now to manage COVID-19 but  all these have side effects.</a:t>
            </a:r>
          </a:p>
          <a:p>
            <a:pPr lvl="0"/>
            <a:r>
              <a:rPr lang="en-US" sz="2000" dirty="0" smtClean="0">
                <a:latin typeface="Times New Roman" pitchFamily="18" charset="0"/>
                <a:cs typeface="Times New Roman" pitchFamily="18" charset="0"/>
              </a:rPr>
              <a:t>Hence, alternate system of medicine like </a:t>
            </a:r>
            <a:r>
              <a:rPr lang="en-US" sz="2000" dirty="0" err="1" smtClean="0">
                <a:latin typeface="Times New Roman" pitchFamily="18" charset="0"/>
                <a:cs typeface="Times New Roman" pitchFamily="18" charset="0"/>
              </a:rPr>
              <a:t>ayurveda</a:t>
            </a:r>
            <a:r>
              <a:rPr lang="en-US" sz="2000" dirty="0" smtClean="0">
                <a:latin typeface="Times New Roman" pitchFamily="18" charset="0"/>
                <a:cs typeface="Times New Roman" pitchFamily="18" charset="0"/>
              </a:rPr>
              <a:t>, homeopathy are also effective in the battle against COVID-19.</a:t>
            </a:r>
          </a:p>
          <a:p>
            <a:pPr lvl="0"/>
            <a:r>
              <a:rPr lang="en-US" sz="2000" dirty="0" smtClean="0">
                <a:latin typeface="Times New Roman" pitchFamily="18" charset="0"/>
                <a:cs typeface="Times New Roman" pitchFamily="18" charset="0"/>
              </a:rPr>
              <a:t>Many studies have suggested that </a:t>
            </a:r>
            <a:r>
              <a:rPr lang="en-US" sz="2000" dirty="0" err="1" smtClean="0">
                <a:latin typeface="Times New Roman" pitchFamily="18" charset="0"/>
                <a:cs typeface="Times New Roman" pitchFamily="18" charset="0"/>
              </a:rPr>
              <a:t>allopathy</a:t>
            </a:r>
            <a:r>
              <a:rPr lang="en-US" sz="2000" dirty="0" smtClean="0">
                <a:latin typeface="Times New Roman" pitchFamily="18" charset="0"/>
                <a:cs typeface="Times New Roman" pitchFamily="18" charset="0"/>
              </a:rPr>
              <a:t> and homeopathy in combination are much effective, reduces stay time in hospitals and less complications are reported when this treatment is followed.</a:t>
            </a:r>
          </a:p>
          <a:p>
            <a:pPr lvl="0"/>
            <a:r>
              <a:rPr lang="en-US" sz="2000" dirty="0" smtClean="0">
                <a:latin typeface="Times New Roman" pitchFamily="18" charset="0"/>
                <a:cs typeface="Times New Roman" pitchFamily="18" charset="0"/>
              </a:rPr>
              <a:t>The guidelines for alternate system of medicine are provided by AYUSH ministry in battling the virus.</a:t>
            </a:r>
          </a:p>
          <a:p>
            <a:pPr lvl="0"/>
            <a:r>
              <a:rPr lang="en-US" sz="2000" dirty="0" smtClean="0">
                <a:latin typeface="Times New Roman" pitchFamily="18" charset="0"/>
                <a:cs typeface="Times New Roman" pitchFamily="18" charset="0"/>
              </a:rPr>
              <a:t>Studies reveal that they also aid in boosting immunity as well.</a:t>
            </a: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7"/>
            <a:ext cx="8229600" cy="714380"/>
          </a:xfrm>
        </p:spPr>
        <p:txBody>
          <a:bodyPr>
            <a:normAutofit/>
          </a:bodyPr>
          <a:lstStyle/>
          <a:p>
            <a:pPr algn="ctr"/>
            <a:r>
              <a:rPr lang="en-US" sz="2800" b="1" u="sng" dirty="0" smtClean="0">
                <a:latin typeface="Times New Roman" pitchFamily="18" charset="0"/>
                <a:cs typeface="Times New Roman" pitchFamily="18" charset="0"/>
              </a:rPr>
              <a:t>Conclusion</a:t>
            </a:r>
            <a:endParaRPr lang="en-US" sz="28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214282" y="1214421"/>
            <a:ext cx="8715436" cy="5360115"/>
          </a:xfrm>
        </p:spPr>
        <p:txBody>
          <a:bodyPr>
            <a:normAutofit/>
          </a:bodyPr>
          <a:lstStyle/>
          <a:p>
            <a:pPr lvl="0"/>
            <a:r>
              <a:rPr lang="en-US" sz="1800" dirty="0" smtClean="0">
                <a:latin typeface="Times New Roman" pitchFamily="18" charset="0"/>
                <a:cs typeface="Times New Roman" pitchFamily="18" charset="0"/>
              </a:rPr>
              <a:t>The study highlights the different demographics in Delhi from where the participants actively took part in the study.</a:t>
            </a:r>
          </a:p>
          <a:p>
            <a:pPr lvl="0"/>
            <a:r>
              <a:rPr lang="en-US" sz="1800" dirty="0" smtClean="0">
                <a:latin typeface="Times New Roman" pitchFamily="18" charset="0"/>
                <a:cs typeface="Times New Roman" pitchFamily="18" charset="0"/>
              </a:rPr>
              <a:t>Majority population favors </a:t>
            </a:r>
            <a:r>
              <a:rPr lang="en-US" sz="1800" dirty="0" err="1" smtClean="0">
                <a:latin typeface="Times New Roman" pitchFamily="18" charset="0"/>
                <a:cs typeface="Times New Roman" pitchFamily="18" charset="0"/>
              </a:rPr>
              <a:t>allopathy</a:t>
            </a:r>
            <a:r>
              <a:rPr lang="en-US" sz="1800" dirty="0" smtClean="0">
                <a:latin typeface="Times New Roman" pitchFamily="18" charset="0"/>
                <a:cs typeface="Times New Roman" pitchFamily="18" charset="0"/>
              </a:rPr>
              <a:t> as a mode for managing COVID-19.</a:t>
            </a:r>
          </a:p>
          <a:p>
            <a:pPr lvl="0"/>
            <a:r>
              <a:rPr lang="en-US" sz="1800" dirty="0" smtClean="0">
                <a:latin typeface="Times New Roman" pitchFamily="18" charset="0"/>
                <a:cs typeface="Times New Roman" pitchFamily="18" charset="0"/>
              </a:rPr>
              <a:t>Apart from </a:t>
            </a:r>
            <a:r>
              <a:rPr lang="en-US" sz="1800" dirty="0" err="1" smtClean="0">
                <a:latin typeface="Times New Roman" pitchFamily="18" charset="0"/>
                <a:cs typeface="Times New Roman" pitchFamily="18" charset="0"/>
              </a:rPr>
              <a:t>allopathy</a:t>
            </a:r>
            <a:r>
              <a:rPr lang="en-US" sz="1800" dirty="0" smtClean="0">
                <a:latin typeface="Times New Roman" pitchFamily="18" charset="0"/>
                <a:cs typeface="Times New Roman" pitchFamily="18" charset="0"/>
              </a:rPr>
              <a:t>, participants have chosen homeopathy and </a:t>
            </a:r>
            <a:r>
              <a:rPr lang="en-US" sz="1800" dirty="0" err="1" smtClean="0">
                <a:latin typeface="Times New Roman" pitchFamily="18" charset="0"/>
                <a:cs typeface="Times New Roman" pitchFamily="18" charset="0"/>
              </a:rPr>
              <a:t>ayurveda</a:t>
            </a:r>
            <a:r>
              <a:rPr lang="en-US" sz="1800" dirty="0" smtClean="0">
                <a:latin typeface="Times New Roman" pitchFamily="18" charset="0"/>
                <a:cs typeface="Times New Roman" pitchFamily="18" charset="0"/>
              </a:rPr>
              <a:t> as a mode for managing COVID-19 or its symptoms</a:t>
            </a:r>
            <a:r>
              <a:rPr lang="en-US" sz="1800" dirty="0" smtClean="0">
                <a:latin typeface="Times New Roman" pitchFamily="18" charset="0"/>
                <a:cs typeface="Times New Roman" pitchFamily="18" charset="0"/>
              </a:rPr>
              <a:t>.</a:t>
            </a:r>
          </a:p>
          <a:p>
            <a:pPr lvl="0"/>
            <a:r>
              <a:rPr lang="en-US" sz="1800" dirty="0" smtClean="0">
                <a:latin typeface="Times New Roman" pitchFamily="18" charset="0"/>
                <a:cs typeface="Times New Roman" pitchFamily="18" charset="0"/>
              </a:rPr>
              <a:t>Patients adopted different route of treatment for managing COVID-19 symptoms.</a:t>
            </a:r>
            <a:endParaRPr lang="en-US" sz="1800" dirty="0" smtClean="0">
              <a:latin typeface="Times New Roman" pitchFamily="18" charset="0"/>
              <a:cs typeface="Times New Roman" pitchFamily="18" charset="0"/>
            </a:endParaRPr>
          </a:p>
          <a:p>
            <a:pPr lvl="0"/>
            <a:r>
              <a:rPr lang="en-US" sz="1800" dirty="0" smtClean="0">
                <a:latin typeface="Times New Roman" pitchFamily="18" charset="0"/>
                <a:cs typeface="Times New Roman" pitchFamily="18" charset="0"/>
              </a:rPr>
              <a:t>Few </a:t>
            </a:r>
            <a:r>
              <a:rPr lang="en-US" sz="1800" dirty="0" smtClean="0">
                <a:latin typeface="Times New Roman" pitchFamily="18" charset="0"/>
                <a:cs typeface="Times New Roman" pitchFamily="18" charset="0"/>
              </a:rPr>
              <a:t>were still unsatisfied with their </a:t>
            </a:r>
            <a:r>
              <a:rPr lang="en-US" sz="1800" dirty="0" smtClean="0">
                <a:latin typeface="Times New Roman" pitchFamily="18" charset="0"/>
                <a:cs typeface="Times New Roman" pitchFamily="18" charset="0"/>
              </a:rPr>
              <a:t>mode of treatment</a:t>
            </a:r>
            <a:r>
              <a:rPr lang="en-US"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lvl="0"/>
            <a:endParaRPr lang="en-US" sz="1800" dirty="0" smtClean="0">
              <a:latin typeface="Times New Roman" pitchFamily="18" charset="0"/>
              <a:cs typeface="Times New Roman" pitchFamily="18" charset="0"/>
            </a:endParaRPr>
          </a:p>
          <a:p>
            <a:pPr lvl="0" algn="ctr">
              <a:buNone/>
            </a:pPr>
            <a:r>
              <a:rPr lang="en-US" sz="2400" b="1" u="sng" dirty="0" smtClean="0">
                <a:latin typeface="Times New Roman" pitchFamily="18" charset="0"/>
                <a:cs typeface="Times New Roman" pitchFamily="18" charset="0"/>
              </a:rPr>
              <a:t>Recommendation</a:t>
            </a:r>
          </a:p>
          <a:p>
            <a:pPr lvl="0">
              <a:buNone/>
            </a:pPr>
            <a:endParaRPr lang="en-US" sz="2400" b="1" u="sng"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There should be more awareness about alternate system of medicine in our country.  This is become the alternate system of medicine is beneficial in boosting immunity and preventing further complications during the course of treatment.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500043"/>
            <a:ext cx="8229600" cy="714380"/>
          </a:xfrm>
        </p:spPr>
        <p:txBody>
          <a:bodyPr>
            <a:normAutofit/>
          </a:bodyPr>
          <a:lstStyle/>
          <a:p>
            <a:pPr algn="ctr"/>
            <a:r>
              <a:rPr lang="en-US" sz="2000" b="1" dirty="0" smtClean="0">
                <a:latin typeface="Times New Roman" pitchFamily="18" charset="0"/>
                <a:cs typeface="Times New Roman" pitchFamily="18" charset="0"/>
              </a:rPr>
              <a:t>ALIGNMENT WITH PROGRAM OUTCOMES</a:t>
            </a:r>
            <a:endParaRPr lang="en-US" sz="2000" b="1" dirty="0">
              <a:latin typeface="Times New Roman" pitchFamily="18" charset="0"/>
              <a:cs typeface="Times New Roman" pitchFamily="18" charset="0"/>
            </a:endParaRPr>
          </a:p>
        </p:txBody>
      </p:sp>
      <p:sp>
        <p:nvSpPr>
          <p:cNvPr id="3" name="Content Placeholder 2"/>
          <p:cNvSpPr>
            <a:spLocks noGrp="1"/>
          </p:cNvSpPr>
          <p:nvPr>
            <p:ph idx="1"/>
          </p:nvPr>
        </p:nvSpPr>
        <p:spPr>
          <a:xfrm>
            <a:off x="214282" y="1333485"/>
            <a:ext cx="8715436" cy="4167217"/>
          </a:xfrm>
        </p:spPr>
        <p:txBody>
          <a:bodyPr>
            <a:normAutofit/>
          </a:bodyPr>
          <a:lstStyle/>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a:p>
            <a:pPr>
              <a:buNone/>
            </a:pPr>
            <a:endParaRPr lang="en-US" sz="1600" dirty="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57158" y="1785926"/>
          <a:ext cx="8001000" cy="3429000"/>
        </p:xfrm>
        <a:graphic>
          <a:graphicData uri="http://schemas.openxmlformats.org/drawingml/2006/table">
            <a:tbl>
              <a:tblPr firstRow="1" bandRow="1"/>
              <a:tblGrid>
                <a:gridCol w="2000250"/>
                <a:gridCol w="2000250"/>
                <a:gridCol w="2000250"/>
                <a:gridCol w="2000250"/>
              </a:tblGrid>
              <a:tr h="754385">
                <a:tc>
                  <a:txBody>
                    <a:bodyPr/>
                    <a:lstStyle/>
                    <a:p>
                      <a:r>
                        <a:rPr lang="en-US" sz="1900" dirty="0" smtClean="0">
                          <a:solidFill>
                            <a:schemeClr val="tx1">
                              <a:lumMod val="75000"/>
                              <a:lumOff val="25000"/>
                            </a:schemeClr>
                          </a:solidFill>
                          <a:latin typeface="Times New Roman" pitchFamily="18" charset="0"/>
                          <a:cs typeface="Times New Roman" pitchFamily="18" charset="0"/>
                        </a:rPr>
                        <a:t>Internalized the concepts of management such as healthcare delivery system, strategic planning, HR, marketing, finance and operations</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c>
                  <a:txBody>
                    <a:bodyPr/>
                    <a:lstStyle/>
                    <a:p>
                      <a:r>
                        <a:rPr lang="en-US" sz="1900" dirty="0" smtClean="0">
                          <a:solidFill>
                            <a:schemeClr val="tx1">
                              <a:lumMod val="75000"/>
                              <a:lumOff val="25000"/>
                            </a:schemeClr>
                          </a:solidFill>
                          <a:latin typeface="Times New Roman" pitchFamily="18" charset="0"/>
                          <a:cs typeface="Times New Roman" pitchFamily="18" charset="0"/>
                        </a:rPr>
                        <a:t>Applied knowledge of research and management techniques and functions in an integrated manner in healthcare set up</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c>
                  <a:txBody>
                    <a:bodyPr/>
                    <a:lstStyle/>
                    <a:p>
                      <a:r>
                        <a:rPr lang="en-US" sz="1900" dirty="0" smtClean="0">
                          <a:solidFill>
                            <a:schemeClr val="tx1">
                              <a:lumMod val="75000"/>
                              <a:lumOff val="25000"/>
                            </a:schemeClr>
                          </a:solidFill>
                          <a:latin typeface="Times New Roman" pitchFamily="18" charset="0"/>
                          <a:cs typeface="Times New Roman" pitchFamily="18" charset="0"/>
                        </a:rPr>
                        <a:t>Used appropriate skills to support healthcare organizations to take informed decision in planning, building and managing healthcare organizations</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c>
                  <a:txBody>
                    <a:bodyPr/>
                    <a:lstStyle/>
                    <a:p>
                      <a:r>
                        <a:rPr lang="en-US" sz="1900" dirty="0" smtClean="0">
                          <a:solidFill>
                            <a:schemeClr val="tx1">
                              <a:lumMod val="75000"/>
                              <a:lumOff val="25000"/>
                            </a:schemeClr>
                          </a:solidFill>
                          <a:latin typeface="Times New Roman" pitchFamily="18" charset="0"/>
                          <a:cs typeface="Times New Roman" pitchFamily="18" charset="0"/>
                        </a:rPr>
                        <a:t>Utilized learning acquired from trainings and practical exposures in real time situations.</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r>
              <a:tr h="0">
                <a:tc>
                  <a:txBody>
                    <a:bodyPr/>
                    <a:lstStyle/>
                    <a:p>
                      <a:r>
                        <a:rPr lang="en-US" sz="1900" dirty="0" smtClean="0">
                          <a:solidFill>
                            <a:schemeClr val="tx1">
                              <a:lumMod val="75000"/>
                              <a:lumOff val="25000"/>
                            </a:schemeClr>
                          </a:solidFill>
                          <a:latin typeface="Times New Roman" pitchFamily="18" charset="0"/>
                          <a:cs typeface="Times New Roman" pitchFamily="18" charset="0"/>
                        </a:rPr>
                        <a:t>3</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c>
                  <a:txBody>
                    <a:bodyPr/>
                    <a:lstStyle/>
                    <a:p>
                      <a:r>
                        <a:rPr lang="en-US" sz="1900" dirty="0" smtClean="0">
                          <a:solidFill>
                            <a:schemeClr val="tx1">
                              <a:lumMod val="75000"/>
                              <a:lumOff val="25000"/>
                            </a:schemeClr>
                          </a:solidFill>
                          <a:latin typeface="Times New Roman" pitchFamily="18" charset="0"/>
                          <a:cs typeface="Times New Roman" pitchFamily="18" charset="0"/>
                        </a:rPr>
                        <a:t>3</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c>
                  <a:txBody>
                    <a:bodyPr/>
                    <a:lstStyle/>
                    <a:p>
                      <a:r>
                        <a:rPr lang="en-US" sz="1900" dirty="0" smtClean="0">
                          <a:solidFill>
                            <a:schemeClr val="tx1">
                              <a:lumMod val="75000"/>
                              <a:lumOff val="25000"/>
                            </a:schemeClr>
                          </a:solidFill>
                          <a:latin typeface="Times New Roman" pitchFamily="18" charset="0"/>
                          <a:cs typeface="Times New Roman" pitchFamily="18" charset="0"/>
                        </a:rPr>
                        <a:t>3</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c>
                  <a:txBody>
                    <a:bodyPr/>
                    <a:lstStyle/>
                    <a:p>
                      <a:r>
                        <a:rPr lang="en-US" sz="1900" dirty="0" smtClean="0">
                          <a:solidFill>
                            <a:schemeClr val="tx1">
                              <a:lumMod val="75000"/>
                              <a:lumOff val="25000"/>
                            </a:schemeClr>
                          </a:solidFill>
                          <a:latin typeface="Times New Roman" pitchFamily="18" charset="0"/>
                          <a:cs typeface="Times New Roman" pitchFamily="18" charset="0"/>
                        </a:rPr>
                        <a:t>3</a:t>
                      </a:r>
                      <a:endParaRPr lang="en-US" sz="1900" dirty="0">
                        <a:solidFill>
                          <a:schemeClr val="tx1">
                            <a:lumMod val="75000"/>
                            <a:lumOff val="25000"/>
                          </a:schemeClr>
                        </a:solidFill>
                        <a:latin typeface="Times New Roman" pitchFamily="18" charset="0"/>
                        <a:cs typeface="Times New Roman" pitchFamily="18" charset="0"/>
                      </a:endParaRPr>
                    </a:p>
                  </a:txBody>
                  <a:tcPr marT="60960" marB="60960"/>
                </a:tc>
              </a:tr>
            </a:tbl>
          </a:graphicData>
        </a:graphic>
      </p:graphicFrame>
      <p:sp>
        <p:nvSpPr>
          <p:cNvPr id="5" name="TextBox 4"/>
          <p:cNvSpPr txBox="1"/>
          <p:nvPr/>
        </p:nvSpPr>
        <p:spPr>
          <a:xfrm>
            <a:off x="2285984" y="6286520"/>
            <a:ext cx="6858016" cy="369332"/>
          </a:xfrm>
          <a:prstGeom prst="rect">
            <a:avLst/>
          </a:prstGeom>
          <a:noFill/>
        </p:spPr>
        <p:txBody>
          <a:bodyPr wrap="square" rtlCol="0">
            <a:spAutoFit/>
          </a:bodyPr>
          <a:lstStyle/>
          <a:p>
            <a:r>
              <a:rPr lang="en-US" dirty="0" smtClean="0"/>
              <a:t>1: Slight (Low) 2: Moderate (Medium) 3: Substantial (High)</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1066800"/>
          </a:xfrm>
        </p:spPr>
        <p:txBody>
          <a:bodyPr>
            <a:normAutofit/>
          </a:bodyPr>
          <a:lstStyle/>
          <a:p>
            <a:pPr algn="ctr"/>
            <a:r>
              <a:rPr lang="en-US" sz="2800" b="1" u="sng" dirty="0" smtClean="0">
                <a:solidFill>
                  <a:schemeClr val="tx1"/>
                </a:solidFill>
                <a:latin typeface="Times New Roman" pitchFamily="18" charset="0"/>
                <a:cs typeface="Times New Roman" pitchFamily="18" charset="0"/>
              </a:rPr>
              <a:t>Background of the study</a:t>
            </a:r>
            <a:endParaRPr lang="en-US" sz="28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214282" y="1214421"/>
            <a:ext cx="8715436" cy="5360115"/>
          </a:xfrm>
        </p:spPr>
        <p:txBody>
          <a:bodyPr>
            <a:normAutofit/>
          </a:bodyPr>
          <a:lstStyle/>
          <a:p>
            <a:r>
              <a:rPr lang="en-US" sz="2000" dirty="0" err="1" smtClean="0">
                <a:latin typeface="Times New Roman" pitchFamily="18" charset="0"/>
                <a:cs typeface="Times New Roman" pitchFamily="18" charset="0"/>
              </a:rPr>
              <a:t>Coronavirus</a:t>
            </a:r>
            <a:r>
              <a:rPr lang="en-US" sz="2000" dirty="0" smtClean="0">
                <a:latin typeface="Times New Roman" pitchFamily="18" charset="0"/>
                <a:cs typeface="Times New Roman" pitchFamily="18" charset="0"/>
              </a:rPr>
              <a:t> or COVID-19 is an infectious disease.</a:t>
            </a:r>
          </a:p>
          <a:p>
            <a:r>
              <a:rPr lang="en-US" sz="2000" dirty="0" smtClean="0">
                <a:latin typeface="Times New Roman" pitchFamily="18" charset="0"/>
                <a:cs typeface="Times New Roman" pitchFamily="18" charset="0"/>
              </a:rPr>
              <a:t>Being a novel disease, it has no definite treatment available. </a:t>
            </a:r>
          </a:p>
          <a:p>
            <a:r>
              <a:rPr lang="en-US" sz="2000" dirty="0" smtClean="0">
                <a:latin typeface="Times New Roman" pitchFamily="18" charset="0"/>
                <a:cs typeface="Times New Roman" pitchFamily="18" charset="0"/>
              </a:rPr>
              <a:t>For disease management various approaches are available and are generally adopted by patients as well as healthcare workers.  </a:t>
            </a:r>
          </a:p>
          <a:p>
            <a:r>
              <a:rPr lang="en-US" sz="2000" dirty="0" smtClean="0">
                <a:latin typeface="Times New Roman" pitchFamily="18" charset="0"/>
                <a:cs typeface="Times New Roman" pitchFamily="18" charset="0"/>
              </a:rPr>
              <a:t>Therefore, the need for the study was to identify what mode of treatment was used by patients and what made them go for a particular treatment of COVID-19 management and their level of satisfaction.</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643998" cy="6286544"/>
          </a:xfrm>
        </p:spPr>
        <p:txBody>
          <a:bodyPr>
            <a:noAutofit/>
          </a:bodyPr>
          <a:lstStyle/>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endParaRPr lang="en-US" sz="1800" b="1" u="sng" dirty="0" smtClean="0">
              <a:latin typeface="Times New Roman" pitchFamily="18" charset="0"/>
              <a:cs typeface="Times New Roman" pitchFamily="18" charset="0"/>
            </a:endParaRPr>
          </a:p>
          <a:p>
            <a:pPr lvl="0" algn="ctr">
              <a:buNone/>
            </a:pPr>
            <a:r>
              <a:rPr lang="en-US" sz="1800" b="1" u="sng" dirty="0" smtClean="0">
                <a:latin typeface="Times New Roman" pitchFamily="18" charset="0"/>
                <a:cs typeface="Times New Roman" pitchFamily="18" charset="0"/>
              </a:rPr>
              <a:t>Material and Methods</a:t>
            </a:r>
          </a:p>
          <a:p>
            <a:r>
              <a:rPr lang="en-US" sz="1800" b="1" dirty="0" smtClean="0">
                <a:latin typeface="Times New Roman" pitchFamily="18" charset="0"/>
                <a:cs typeface="Times New Roman" pitchFamily="18" charset="0"/>
              </a:rPr>
              <a:t>Study design- </a:t>
            </a:r>
            <a:r>
              <a:rPr lang="en-US" sz="1800" dirty="0" smtClean="0">
                <a:latin typeface="Times New Roman" pitchFamily="18" charset="0"/>
                <a:cs typeface="Times New Roman" pitchFamily="18" charset="0"/>
              </a:rPr>
              <a:t>Cross sectional online survey</a:t>
            </a:r>
          </a:p>
          <a:p>
            <a:r>
              <a:rPr lang="en-US" sz="1800" b="1" dirty="0" smtClean="0">
                <a:latin typeface="Times New Roman" pitchFamily="18" charset="0"/>
                <a:cs typeface="Times New Roman" pitchFamily="18" charset="0"/>
              </a:rPr>
              <a:t>Study duration</a:t>
            </a:r>
            <a:r>
              <a:rPr lang="en-US" sz="1800" dirty="0" smtClean="0">
                <a:latin typeface="Times New Roman" pitchFamily="18" charset="0"/>
                <a:cs typeface="Times New Roman" pitchFamily="18" charset="0"/>
              </a:rPr>
              <a:t>- 3 months</a:t>
            </a:r>
          </a:p>
          <a:p>
            <a:r>
              <a:rPr lang="en-US" sz="1800" b="1" dirty="0" smtClean="0">
                <a:latin typeface="Times New Roman" pitchFamily="18" charset="0"/>
                <a:cs typeface="Times New Roman" pitchFamily="18" charset="0"/>
              </a:rPr>
              <a:t>Sample size</a:t>
            </a:r>
            <a:r>
              <a:rPr lang="en-US" sz="1800" dirty="0" smtClean="0">
                <a:latin typeface="Times New Roman" pitchFamily="18" charset="0"/>
                <a:cs typeface="Times New Roman" pitchFamily="18" charset="0"/>
              </a:rPr>
              <a:t>- 68</a:t>
            </a:r>
          </a:p>
          <a:p>
            <a:r>
              <a:rPr lang="en-US" sz="1800" b="1" dirty="0" smtClean="0">
                <a:latin typeface="Times New Roman" pitchFamily="18" charset="0"/>
                <a:cs typeface="Times New Roman" pitchFamily="18" charset="0"/>
              </a:rPr>
              <a:t>Study population-</a:t>
            </a:r>
            <a:r>
              <a:rPr lang="en-US" sz="1800" dirty="0" smtClean="0">
                <a:latin typeface="Times New Roman" pitchFamily="18" charset="0"/>
                <a:cs typeface="Times New Roman" pitchFamily="18" charset="0"/>
              </a:rPr>
              <a:t> </a:t>
            </a:r>
          </a:p>
          <a:p>
            <a:pPr>
              <a:buNone/>
            </a:pPr>
            <a:r>
              <a:rPr lang="en-US" sz="1800" dirty="0" smtClean="0">
                <a:latin typeface="Times New Roman" pitchFamily="18" charset="0"/>
                <a:cs typeface="Times New Roman" pitchFamily="18" charset="0"/>
              </a:rPr>
              <a:t>Inclusion criteria:- a) COVID patients who are residents of Delhi </a:t>
            </a:r>
          </a:p>
          <a:p>
            <a:pPr>
              <a:buNone/>
            </a:pPr>
            <a:r>
              <a:rPr lang="en-US" sz="1800" dirty="0" smtClean="0">
                <a:latin typeface="Times New Roman" pitchFamily="18" charset="0"/>
                <a:cs typeface="Times New Roman" pitchFamily="18" charset="0"/>
              </a:rPr>
              <a:t> (b) COVID patients above 18 years of age,</a:t>
            </a:r>
          </a:p>
          <a:p>
            <a:pPr>
              <a:buNone/>
            </a:pPr>
            <a:r>
              <a:rPr lang="en-US" sz="1800" dirty="0" smtClean="0">
                <a:latin typeface="Times New Roman" pitchFamily="18" charset="0"/>
                <a:cs typeface="Times New Roman" pitchFamily="18" charset="0"/>
              </a:rPr>
              <a:t> (c ) COVID patients who can take online survey</a:t>
            </a:r>
          </a:p>
          <a:p>
            <a:pPr>
              <a:buNone/>
            </a:pPr>
            <a:r>
              <a:rPr lang="en-US" sz="1800" dirty="0" smtClean="0">
                <a:latin typeface="Times New Roman" pitchFamily="18" charset="0"/>
                <a:cs typeface="Times New Roman" pitchFamily="18" charset="0"/>
              </a:rPr>
              <a:t> (d) COVID patients who are willing to participate</a:t>
            </a:r>
          </a:p>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endParaRPr lang="en-US" sz="1800" b="1" u="sng"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6" name="Title 1"/>
          <p:cNvSpPr txBox="1">
            <a:spLocks/>
          </p:cNvSpPr>
          <p:nvPr/>
        </p:nvSpPr>
        <p:spPr>
          <a:xfrm>
            <a:off x="642910" y="428604"/>
            <a:ext cx="8229600" cy="571488"/>
          </a:xfrm>
          <a:prstGeom prst="rect">
            <a:avLst/>
          </a:prstGeom>
        </p:spPr>
        <p:style>
          <a:lnRef idx="3">
            <a:schemeClr val="lt1"/>
          </a:lnRef>
          <a:fillRef idx="1">
            <a:schemeClr val="accent2"/>
          </a:fillRef>
          <a:effectRef idx="1">
            <a:schemeClr val="accent2"/>
          </a:effectRef>
          <a:fontRef idx="minor">
            <a:schemeClr val="lt1"/>
          </a:fontRef>
        </p:style>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sng"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Methodology</a:t>
            </a:r>
            <a:endParaRPr kumimoji="0" lang="en-US" sz="2800" b="1" i="0" u="sng"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endParaRPr>
          </a:p>
        </p:txBody>
      </p:sp>
      <p:sp>
        <p:nvSpPr>
          <p:cNvPr id="7" name="Rectangle 6"/>
          <p:cNvSpPr/>
          <p:nvPr/>
        </p:nvSpPr>
        <p:spPr>
          <a:xfrm>
            <a:off x="428596" y="1142984"/>
            <a:ext cx="8501122" cy="2308324"/>
          </a:xfrm>
          <a:prstGeom prst="rect">
            <a:avLst/>
          </a:prstGeom>
        </p:spPr>
        <p:txBody>
          <a:bodyPr wrap="square">
            <a:spAutoFit/>
          </a:bodyPr>
          <a:lstStyle/>
          <a:p>
            <a:pPr>
              <a:buNone/>
            </a:pPr>
            <a:r>
              <a:rPr lang="en-US" b="1" u="sng" dirty="0" smtClean="0">
                <a:latin typeface="Times New Roman" pitchFamily="18" charset="0"/>
                <a:cs typeface="Times New Roman" pitchFamily="18" charset="0"/>
              </a:rPr>
              <a:t>Primary Objective:-</a:t>
            </a:r>
          </a:p>
          <a:p>
            <a:r>
              <a:rPr lang="en-US" dirty="0" smtClean="0">
                <a:latin typeface="Times New Roman" pitchFamily="18" charset="0"/>
                <a:cs typeface="Times New Roman" pitchFamily="18" charset="0"/>
              </a:rPr>
              <a:t>The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aim</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of the study is to understand the preferred mode of  treatment of  COVID-19  among patients in adult population of Delhi.</a:t>
            </a:r>
          </a:p>
          <a:p>
            <a:pPr>
              <a:buNone/>
            </a:pPr>
            <a:r>
              <a:rPr lang="en-US" b="1" u="sng" dirty="0" smtClean="0">
                <a:latin typeface="Times New Roman" pitchFamily="18" charset="0"/>
                <a:cs typeface="Times New Roman" pitchFamily="18" charset="0"/>
              </a:rPr>
              <a:t>Specific objectives:-</a:t>
            </a:r>
            <a:r>
              <a:rPr lang="en-US" dirty="0" smtClean="0">
                <a:latin typeface="Times New Roman" pitchFamily="18" charset="0"/>
                <a:cs typeface="Times New Roman" pitchFamily="18" charset="0"/>
              </a:rPr>
              <a:t> </a:t>
            </a:r>
          </a:p>
          <a:p>
            <a:pPr lvl="0"/>
            <a:r>
              <a:rPr lang="en-US" dirty="0" smtClean="0">
                <a:latin typeface="Times New Roman" pitchFamily="18" charset="0"/>
                <a:cs typeface="Times New Roman" pitchFamily="18" charset="0"/>
              </a:rPr>
              <a:t>a) To study the different routes of treatments used for specific mode/modes for managing COVID-19 symptoms</a:t>
            </a:r>
          </a:p>
          <a:p>
            <a:pPr lvl="0"/>
            <a:r>
              <a:rPr lang="en-US" dirty="0" smtClean="0">
                <a:latin typeface="Times New Roman" pitchFamily="18" charset="0"/>
                <a:cs typeface="Times New Roman" pitchFamily="18" charset="0"/>
              </a:rPr>
              <a:t>b)To study the satisfaction level for selected mode/modes for managing COVID-19 symptoms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88742"/>
          </a:xfrm>
        </p:spPr>
        <p:txBody>
          <a:bodyPr>
            <a:normAutofit/>
          </a:bodyPr>
          <a:lstStyle/>
          <a:p>
            <a:pPr>
              <a:buNone/>
            </a:pPr>
            <a:r>
              <a:rPr lang="en-US" sz="1800" dirty="0" smtClean="0">
                <a:latin typeface="Times New Roman" pitchFamily="18" charset="0"/>
                <a:cs typeface="Times New Roman" pitchFamily="18" charset="0"/>
              </a:rPr>
              <a:t>Exclusion criteria:-  a) Non- COVID patients who are residents of Delhi </a:t>
            </a:r>
          </a:p>
          <a:p>
            <a:pPr>
              <a:buNone/>
            </a:pPr>
            <a:r>
              <a:rPr lang="en-US" sz="1800" dirty="0" smtClean="0">
                <a:latin typeface="Times New Roman" pitchFamily="18" charset="0"/>
                <a:cs typeface="Times New Roman" pitchFamily="18" charset="0"/>
              </a:rPr>
              <a:t>(b) COVID patients who are not residents of Delhi  </a:t>
            </a:r>
          </a:p>
          <a:p>
            <a:pPr>
              <a:buNone/>
            </a:pPr>
            <a:r>
              <a:rPr lang="en-US" sz="1800" dirty="0" smtClean="0">
                <a:latin typeface="Times New Roman" pitchFamily="18" charset="0"/>
                <a:cs typeface="Times New Roman" pitchFamily="18" charset="0"/>
              </a:rPr>
              <a:t>(c) Non COVID patients below 18 years of age</a:t>
            </a:r>
          </a:p>
          <a:p>
            <a:pPr>
              <a:buNone/>
            </a:pPr>
            <a:r>
              <a:rPr lang="en-US" sz="1800" dirty="0" smtClean="0">
                <a:latin typeface="Times New Roman" pitchFamily="18" charset="0"/>
                <a:cs typeface="Times New Roman" pitchFamily="18" charset="0"/>
              </a:rPr>
              <a:t> (d) COVID patients who are not willing to take the online survey </a:t>
            </a:r>
          </a:p>
          <a:p>
            <a:pPr>
              <a:buNone/>
            </a:pPr>
            <a:r>
              <a:rPr lang="en-US" sz="1800" dirty="0" smtClean="0">
                <a:latin typeface="Times New Roman" pitchFamily="18" charset="0"/>
                <a:cs typeface="Times New Roman" pitchFamily="18" charset="0"/>
              </a:rPr>
              <a:t> (e) COVID patients who are not willing to participate </a:t>
            </a:r>
          </a:p>
          <a:p>
            <a:pPr>
              <a:buNone/>
            </a:pP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Tools used- </a:t>
            </a:r>
            <a:r>
              <a:rPr lang="en-US" sz="1800" dirty="0" smtClean="0">
                <a:latin typeface="Times New Roman" pitchFamily="18" charset="0"/>
                <a:cs typeface="Times New Roman" pitchFamily="18" charset="0"/>
              </a:rPr>
              <a:t>Semi- structured questionnaire was created using </a:t>
            </a:r>
            <a:r>
              <a:rPr lang="en-US" sz="1800" dirty="0" err="1" smtClean="0">
                <a:latin typeface="Times New Roman" pitchFamily="18" charset="0"/>
                <a:cs typeface="Times New Roman" pitchFamily="18" charset="0"/>
              </a:rPr>
              <a:t>google</a:t>
            </a:r>
            <a:r>
              <a:rPr lang="en-US" sz="1800" dirty="0" smtClean="0">
                <a:latin typeface="Times New Roman" pitchFamily="18" charset="0"/>
                <a:cs typeface="Times New Roman" pitchFamily="18" charset="0"/>
              </a:rPr>
              <a:t> form and was sent to participants for collecting the data.</a:t>
            </a:r>
          </a:p>
          <a:p>
            <a:pPr>
              <a:buNone/>
            </a:pP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Sampling technique- </a:t>
            </a:r>
            <a:r>
              <a:rPr lang="en-US" sz="1800" dirty="0" smtClean="0">
                <a:latin typeface="Times New Roman" pitchFamily="18" charset="0"/>
                <a:cs typeface="Times New Roman" pitchFamily="18" charset="0"/>
              </a:rPr>
              <a:t>Purposive sampling</a:t>
            </a:r>
          </a:p>
          <a:p>
            <a:pPr>
              <a:buNone/>
            </a:pPr>
            <a:endParaRPr lang="en-US" sz="1800" b="1"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Data collection technique- </a:t>
            </a:r>
            <a:r>
              <a:rPr lang="en-US" sz="1800" dirty="0" smtClean="0">
                <a:latin typeface="Times New Roman" pitchFamily="18" charset="0"/>
                <a:cs typeface="Times New Roman" pitchFamily="18" charset="0"/>
              </a:rPr>
              <a:t>With the help of </a:t>
            </a:r>
            <a:r>
              <a:rPr lang="en-US" sz="1800" dirty="0" err="1" smtClean="0">
                <a:latin typeface="Times New Roman" pitchFamily="18" charset="0"/>
                <a:cs typeface="Times New Roman" pitchFamily="18" charset="0"/>
              </a:rPr>
              <a:t>google</a:t>
            </a:r>
            <a:r>
              <a:rPr lang="en-US" sz="1800" dirty="0" smtClean="0">
                <a:latin typeface="Times New Roman" pitchFamily="18" charset="0"/>
                <a:cs typeface="Times New Roman" pitchFamily="18" charset="0"/>
              </a:rPr>
              <a:t> form responses were collected from the participants and were  recorded in MS-Excel spreadsheet.</a:t>
            </a:r>
          </a:p>
          <a:p>
            <a:endParaRPr lang="en-US" sz="1800" dirty="0" smtClean="0"/>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8604"/>
            <a:ext cx="8229600" cy="571488"/>
          </a:xfrm>
        </p:spPr>
        <p:txBody>
          <a:bodyPr>
            <a:normAutofit/>
          </a:bodyPr>
          <a:lstStyle/>
          <a:p>
            <a:r>
              <a:rPr lang="en-US" sz="2000" b="1" u="sng" dirty="0" smtClean="0">
                <a:latin typeface="Times New Roman" pitchFamily="18" charset="0"/>
                <a:cs typeface="Times New Roman" pitchFamily="18" charset="0"/>
              </a:rPr>
              <a:t>Results </a:t>
            </a:r>
            <a:r>
              <a:rPr lang="en-US" sz="2000" b="1" dirty="0" smtClean="0">
                <a:latin typeface="Times New Roman" pitchFamily="18" charset="0"/>
                <a:cs typeface="Times New Roman" pitchFamily="18" charset="0"/>
              </a:rPr>
              <a:t> (Socio-demographic data)</a:t>
            </a:r>
            <a:endParaRPr lang="en-US" sz="2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285720" y="1071546"/>
            <a:ext cx="8401080" cy="5502991"/>
          </a:xfrm>
        </p:spPr>
        <p:txBody>
          <a:bodyPr>
            <a:normAutofit/>
          </a:bodyPr>
          <a:lstStyle/>
          <a:p>
            <a:r>
              <a:rPr lang="en-US" sz="1800" dirty="0" smtClean="0">
                <a:latin typeface="Times New Roman" pitchFamily="18" charset="0"/>
                <a:cs typeface="Times New Roman" pitchFamily="18" charset="0"/>
              </a:rPr>
              <a:t>A total of 68 participants were included in the study.</a:t>
            </a:r>
          </a:p>
          <a:p>
            <a:r>
              <a:rPr lang="en-US" sz="1800" dirty="0" smtClean="0">
                <a:latin typeface="Times New Roman" pitchFamily="18" charset="0"/>
                <a:cs typeface="Times New Roman" pitchFamily="18" charset="0"/>
              </a:rPr>
              <a:t>Out of which 47% are males and 53% are females.</a:t>
            </a:r>
          </a:p>
          <a:p>
            <a:pPr>
              <a:buNone/>
            </a:pPr>
            <a:endParaRPr lang="en-US" sz="1800" dirty="0">
              <a:latin typeface="Times New Roman" pitchFamily="18" charset="0"/>
              <a:cs typeface="Times New Roman" pitchFamily="18" charset="0"/>
            </a:endParaRPr>
          </a:p>
        </p:txBody>
      </p:sp>
      <p:graphicFrame>
        <p:nvGraphicFramePr>
          <p:cNvPr id="4" name="Chart 3"/>
          <p:cNvGraphicFramePr/>
          <p:nvPr/>
        </p:nvGraphicFramePr>
        <p:xfrm>
          <a:off x="214282" y="1857365"/>
          <a:ext cx="2857510" cy="22764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214282" y="4500571"/>
          <a:ext cx="2943236" cy="22240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3857620" y="3838576"/>
          <a:ext cx="4857752" cy="287657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5572132" y="785795"/>
          <a:ext cx="3286148" cy="2714644"/>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428605"/>
            <a:ext cx="8229600" cy="714380"/>
          </a:xfrm>
        </p:spPr>
        <p:txBody>
          <a:bodyPr>
            <a:normAutofit/>
          </a:bodyPr>
          <a:lstStyle/>
          <a:p>
            <a:pPr algn="ctr"/>
            <a:r>
              <a:rPr lang="en-US" sz="2400" b="1" u="sng" dirty="0" smtClean="0">
                <a:latin typeface="Times New Roman" pitchFamily="18" charset="0"/>
                <a:cs typeface="Times New Roman" pitchFamily="18" charset="0"/>
              </a:rPr>
              <a:t>Result </a:t>
            </a:r>
            <a:r>
              <a:rPr lang="en-US" sz="2400" b="1" dirty="0" smtClean="0">
                <a:latin typeface="Times New Roman" pitchFamily="18" charset="0"/>
                <a:cs typeface="Times New Roman" pitchFamily="18" charset="0"/>
              </a:rPr>
              <a:t> (Mode of treatment adopted)</a:t>
            </a:r>
            <a:endParaRPr lang="en-US" sz="2400" dirty="0"/>
          </a:p>
        </p:txBody>
      </p:sp>
      <p:graphicFrame>
        <p:nvGraphicFramePr>
          <p:cNvPr id="5" name="Chart 4"/>
          <p:cNvGraphicFramePr/>
          <p:nvPr/>
        </p:nvGraphicFramePr>
        <p:xfrm>
          <a:off x="214285" y="1285860"/>
          <a:ext cx="3500459" cy="31432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4857752" y="1214422"/>
          <a:ext cx="3500462" cy="314327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57158" y="285728"/>
            <a:ext cx="8229600" cy="571504"/>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sng"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Result </a:t>
            </a:r>
            <a:r>
              <a:rPr kumimoji="0" lang="en-US" sz="24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(Route of treatment adopted)</a:t>
            </a:r>
            <a:endParaRPr kumimoji="0" lang="en-US" sz="2400" b="0" i="0" u="none" strike="noStrike" kern="1200" cap="none" spc="0" normalizeH="0" baseline="0" noProof="0" dirty="0">
              <a:ln>
                <a:noFill/>
              </a:ln>
              <a:solidFill>
                <a:schemeClr val="tx2"/>
              </a:solidFill>
              <a:effectLst/>
              <a:uLnTx/>
              <a:uFillTx/>
              <a:latin typeface="+mj-lt"/>
              <a:ea typeface="+mj-ea"/>
              <a:cs typeface="+mj-cs"/>
            </a:endParaRPr>
          </a:p>
        </p:txBody>
      </p:sp>
      <p:graphicFrame>
        <p:nvGraphicFramePr>
          <p:cNvPr id="8" name="Chart 7"/>
          <p:cNvGraphicFramePr/>
          <p:nvPr/>
        </p:nvGraphicFramePr>
        <p:xfrm>
          <a:off x="5214942" y="4000504"/>
          <a:ext cx="3500462" cy="26432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5500694" y="785794"/>
          <a:ext cx="3286148" cy="27860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nvGraphicFramePr>
        <p:xfrm>
          <a:off x="142844" y="857232"/>
          <a:ext cx="4786346" cy="4214842"/>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428596" y="5143512"/>
            <a:ext cx="3214710" cy="461665"/>
          </a:xfrm>
          <a:prstGeom prst="rect">
            <a:avLst/>
          </a:prstGeom>
          <a:noFill/>
        </p:spPr>
        <p:txBody>
          <a:bodyPr wrap="square" rtlCol="0">
            <a:spAutoFit/>
          </a:bodyPr>
          <a:lstStyle/>
          <a:p>
            <a:r>
              <a:rPr lang="en-US" sz="1200" dirty="0" smtClean="0"/>
              <a:t>*Patients requiring oxygen therapy and ventilator support had severe symptoms</a:t>
            </a:r>
            <a:r>
              <a:rPr lang="en-US" sz="1050" dirty="0" smtClean="0"/>
              <a:t>.</a:t>
            </a:r>
            <a:endParaRPr lang="en-US" sz="105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85720" y="428605"/>
            <a:ext cx="8229600" cy="71438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sng"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Result </a:t>
            </a:r>
            <a:r>
              <a:rPr kumimoji="0" lang="en-US" sz="24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(Level</a:t>
            </a:r>
            <a:r>
              <a:rPr kumimoji="0" lang="en-US" sz="2400" b="1" i="0" u="none" strike="noStrike" kern="1200" cap="none" spc="0" normalizeH="0" noProof="0" dirty="0" smtClean="0">
                <a:ln>
                  <a:noFill/>
                </a:ln>
                <a:solidFill>
                  <a:schemeClr val="tx2"/>
                </a:solidFill>
                <a:effectLst/>
                <a:uLnTx/>
                <a:uFillTx/>
                <a:latin typeface="Times New Roman" pitchFamily="18" charset="0"/>
                <a:ea typeface="+mj-ea"/>
                <a:cs typeface="Times New Roman" pitchFamily="18" charset="0"/>
              </a:rPr>
              <a:t> of satisfaction</a:t>
            </a:r>
            <a:r>
              <a:rPr kumimoji="0" lang="en-US" sz="24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a:t>
            </a:r>
            <a:endParaRPr kumimoji="0" lang="en-US" sz="2400" b="0" i="0" u="none" strike="noStrike" kern="1200" cap="none" spc="0" normalizeH="0" baseline="0" noProof="0" dirty="0">
              <a:ln>
                <a:noFill/>
              </a:ln>
              <a:solidFill>
                <a:schemeClr val="tx2"/>
              </a:solidFill>
              <a:effectLst/>
              <a:uLnTx/>
              <a:uFillTx/>
              <a:latin typeface="+mj-lt"/>
              <a:ea typeface="+mj-ea"/>
              <a:cs typeface="+mj-cs"/>
            </a:endParaRPr>
          </a:p>
        </p:txBody>
      </p:sp>
      <p:sp>
        <p:nvSpPr>
          <p:cNvPr id="6" name="TextBox 5"/>
          <p:cNvSpPr txBox="1"/>
          <p:nvPr/>
        </p:nvSpPr>
        <p:spPr>
          <a:xfrm>
            <a:off x="142844" y="1071546"/>
            <a:ext cx="5643602" cy="584775"/>
          </a:xfrm>
          <a:prstGeom prst="rect">
            <a:avLst/>
          </a:prstGeom>
          <a:noFill/>
        </p:spPr>
        <p:txBody>
          <a:bodyPr wrap="square" rtlCol="0">
            <a:spAutoFit/>
          </a:bodyPr>
          <a:lstStyle/>
          <a:p>
            <a:pPr>
              <a:buFont typeface="Arial" pitchFamily="34" charset="0"/>
              <a:buChar char="•"/>
            </a:pPr>
            <a:r>
              <a:rPr lang="en-US" sz="1600" dirty="0" smtClean="0">
                <a:latin typeface="Times New Roman" pitchFamily="18" charset="0"/>
                <a:cs typeface="Times New Roman" pitchFamily="18" charset="0"/>
              </a:rPr>
              <a:t>20 patients opted for </a:t>
            </a:r>
            <a:r>
              <a:rPr lang="en-US" sz="1600" dirty="0" err="1" smtClean="0">
                <a:latin typeface="Times New Roman" pitchFamily="18" charset="0"/>
                <a:cs typeface="Times New Roman" pitchFamily="18" charset="0"/>
              </a:rPr>
              <a:t>ayurvedic</a:t>
            </a:r>
            <a:r>
              <a:rPr lang="en-US" sz="1600" dirty="0" smtClean="0">
                <a:latin typeface="Times New Roman" pitchFamily="18" charset="0"/>
                <a:cs typeface="Times New Roman" pitchFamily="18" charset="0"/>
              </a:rPr>
              <a:t> treatment, 47 for allopathic and 1 for homeopathic treatment.</a:t>
            </a:r>
          </a:p>
        </p:txBody>
      </p:sp>
      <p:graphicFrame>
        <p:nvGraphicFramePr>
          <p:cNvPr id="9" name="Chart 8"/>
          <p:cNvGraphicFramePr/>
          <p:nvPr/>
        </p:nvGraphicFramePr>
        <p:xfrm>
          <a:off x="2643174" y="4572008"/>
          <a:ext cx="3500446" cy="20145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357158" y="1857364"/>
          <a:ext cx="3643338" cy="2600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500562" y="1857364"/>
          <a:ext cx="3786198" cy="251460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71538" y="2357430"/>
          <a:ext cx="7186634" cy="278764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285720" y="428605"/>
            <a:ext cx="8229600" cy="71438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sng"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Result </a:t>
            </a:r>
            <a:endParaRPr kumimoji="0" lang="en-US" sz="2400" b="0" i="0" u="none" strike="noStrike" kern="1200" cap="none" spc="0" normalizeH="0" baseline="0" noProof="0" dirty="0">
              <a:ln>
                <a:noFill/>
              </a:ln>
              <a:solidFill>
                <a:schemeClr val="tx2"/>
              </a:solidFill>
              <a:effectLst/>
              <a:uLnTx/>
              <a:uFillTx/>
              <a:latin typeface="+mj-lt"/>
              <a:ea typeface="+mj-ea"/>
              <a:cs typeface="+mj-cs"/>
            </a:endParaRPr>
          </a:p>
        </p:txBody>
      </p:sp>
      <p:sp>
        <p:nvSpPr>
          <p:cNvPr id="6" name="TextBox 5"/>
          <p:cNvSpPr txBox="1"/>
          <p:nvPr/>
        </p:nvSpPr>
        <p:spPr>
          <a:xfrm>
            <a:off x="214282" y="1285860"/>
            <a:ext cx="7786742" cy="615553"/>
          </a:xfrm>
          <a:prstGeom prst="rect">
            <a:avLst/>
          </a:prstGeom>
          <a:noFill/>
        </p:spPr>
        <p:txBody>
          <a:bodyPr wrap="square" rtlCol="0">
            <a:spAutoFit/>
          </a:bodyPr>
          <a:lstStyle/>
          <a:p>
            <a:r>
              <a:rPr lang="en-US" sz="1600" dirty="0" smtClean="0">
                <a:latin typeface="Times New Roman" pitchFamily="18" charset="0"/>
                <a:cs typeface="Times New Roman" pitchFamily="18" charset="0"/>
              </a:rPr>
              <a:t>Patients were not satisfied mainly because of complications they faced after taking particular mode of treatment for managing COVID-19 symptoms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4256</TotalTime>
  <Words>805</Words>
  <Application>Microsoft Office PowerPoint</Application>
  <PresentationFormat>On-screen Show (4:3)</PresentationFormat>
  <Paragraphs>105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Urban</vt:lpstr>
      <vt:lpstr>Preferred mode of  COVID-19 management among patients in Delhi </vt:lpstr>
      <vt:lpstr>Background of the study</vt:lpstr>
      <vt:lpstr>Slide 3</vt:lpstr>
      <vt:lpstr>Slide 4</vt:lpstr>
      <vt:lpstr>Results  (Socio-demographic data)</vt:lpstr>
      <vt:lpstr>Result  (Mode of treatment adopted)</vt:lpstr>
      <vt:lpstr>Slide 7</vt:lpstr>
      <vt:lpstr>Slide 8</vt:lpstr>
      <vt:lpstr>Slide 9</vt:lpstr>
      <vt:lpstr>Discussion</vt:lpstr>
      <vt:lpstr>Conclusion</vt:lpstr>
      <vt:lpstr>ALIGNMENT WITH PROGRAM OUTCOMES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Preferable mode of  COVID-19 management among patients in Delhi</dc:title>
  <dc:creator>DELL</dc:creator>
  <cp:lastModifiedBy>DELL</cp:lastModifiedBy>
  <cp:revision>157</cp:revision>
  <dcterms:created xsi:type="dcterms:W3CDTF">2021-06-09T08:07:08Z</dcterms:created>
  <dcterms:modified xsi:type="dcterms:W3CDTF">2021-06-12T07:16:33Z</dcterms:modified>
</cp:coreProperties>
</file>