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7" r:id="rId2"/>
    <p:sldId id="263" r:id="rId3"/>
    <p:sldId id="258" r:id="rId4"/>
    <p:sldId id="259" r:id="rId5"/>
    <p:sldId id="262" r:id="rId6"/>
    <p:sldId id="264" r:id="rId7"/>
    <p:sldId id="265" r:id="rId8"/>
    <p:sldId id="266" r:id="rId9"/>
    <p:sldId id="269" r:id="rId10"/>
    <p:sldId id="261"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ha" userId="35484472fb33e7f0" providerId="LiveId" clId="{A8C7400A-023E-4B62-A6D0-845047FBEC0A}"/>
    <pc:docChg chg="undo custSel addSld delSld modSld">
      <pc:chgData name="Neha" userId="35484472fb33e7f0" providerId="LiveId" clId="{A8C7400A-023E-4B62-A6D0-845047FBEC0A}" dt="2021-06-10T17:57:01.076" v="8526" actId="20577"/>
      <pc:docMkLst>
        <pc:docMk/>
      </pc:docMkLst>
      <pc:sldChg chg="modSp mod">
        <pc:chgData name="Neha" userId="35484472fb33e7f0" providerId="LiveId" clId="{A8C7400A-023E-4B62-A6D0-845047FBEC0A}" dt="2021-06-09T20:10:52.935" v="7259" actId="14100"/>
        <pc:sldMkLst>
          <pc:docMk/>
          <pc:sldMk cId="4043737824" sldId="257"/>
        </pc:sldMkLst>
        <pc:spChg chg="mod">
          <ac:chgData name="Neha" userId="35484472fb33e7f0" providerId="LiveId" clId="{A8C7400A-023E-4B62-A6D0-845047FBEC0A}" dt="2021-06-09T20:10:52.935" v="7259" actId="14100"/>
          <ac:spMkLst>
            <pc:docMk/>
            <pc:sldMk cId="4043737824" sldId="257"/>
            <ac:spMk id="2" creationId="{78FD68DA-43BA-4508-8DE2-BA9BB7B2FA5B}"/>
          </ac:spMkLst>
        </pc:spChg>
      </pc:sldChg>
      <pc:sldChg chg="delSp modSp mod modClrScheme chgLayout">
        <pc:chgData name="Neha" userId="35484472fb33e7f0" providerId="LiveId" clId="{A8C7400A-023E-4B62-A6D0-845047FBEC0A}" dt="2021-06-09T13:28:25.961" v="3857" actId="14100"/>
        <pc:sldMkLst>
          <pc:docMk/>
          <pc:sldMk cId="462220124" sldId="258"/>
        </pc:sldMkLst>
        <pc:spChg chg="del mod">
          <ac:chgData name="Neha" userId="35484472fb33e7f0" providerId="LiveId" clId="{A8C7400A-023E-4B62-A6D0-845047FBEC0A}" dt="2021-06-07T12:09:26.132" v="4" actId="21"/>
          <ac:spMkLst>
            <pc:docMk/>
            <pc:sldMk cId="462220124" sldId="258"/>
            <ac:spMk id="2" creationId="{78A7CA3C-6237-41FC-9EF2-19099A354C25}"/>
          </ac:spMkLst>
        </pc:spChg>
        <pc:spChg chg="mod ord">
          <ac:chgData name="Neha" userId="35484472fb33e7f0" providerId="LiveId" clId="{A8C7400A-023E-4B62-A6D0-845047FBEC0A}" dt="2021-06-09T13:28:25.961" v="3857" actId="14100"/>
          <ac:spMkLst>
            <pc:docMk/>
            <pc:sldMk cId="462220124" sldId="258"/>
            <ac:spMk id="3" creationId="{1F4C2450-7100-4B6E-88B7-85F0AC6D6E38}"/>
          </ac:spMkLst>
        </pc:spChg>
      </pc:sldChg>
      <pc:sldChg chg="addSp delSp modSp new mod modClrScheme chgLayout">
        <pc:chgData name="Neha" userId="35484472fb33e7f0" providerId="LiveId" clId="{A8C7400A-023E-4B62-A6D0-845047FBEC0A}" dt="2021-06-09T20:12:08.108" v="7283" actId="20577"/>
        <pc:sldMkLst>
          <pc:docMk/>
          <pc:sldMk cId="3780519706" sldId="259"/>
        </pc:sldMkLst>
        <pc:spChg chg="del">
          <ac:chgData name="Neha" userId="35484472fb33e7f0" providerId="LiveId" clId="{A8C7400A-023E-4B62-A6D0-845047FBEC0A}" dt="2021-06-07T12:09:56.992" v="8" actId="700"/>
          <ac:spMkLst>
            <pc:docMk/>
            <pc:sldMk cId="3780519706" sldId="259"/>
            <ac:spMk id="2" creationId="{8A46E524-EF44-4747-BB85-169DE34E1384}"/>
          </ac:spMkLst>
        </pc:spChg>
        <pc:spChg chg="del">
          <ac:chgData name="Neha" userId="35484472fb33e7f0" providerId="LiveId" clId="{A8C7400A-023E-4B62-A6D0-845047FBEC0A}" dt="2021-06-07T12:09:56.992" v="8" actId="700"/>
          <ac:spMkLst>
            <pc:docMk/>
            <pc:sldMk cId="3780519706" sldId="259"/>
            <ac:spMk id="3" creationId="{D9ABAAE4-B07B-4E2C-909A-3A78F78752BD}"/>
          </ac:spMkLst>
        </pc:spChg>
        <pc:spChg chg="add mod">
          <ac:chgData name="Neha" userId="35484472fb33e7f0" providerId="LiveId" clId="{A8C7400A-023E-4B62-A6D0-845047FBEC0A}" dt="2021-06-09T20:12:08.108" v="7283" actId="20577"/>
          <ac:spMkLst>
            <pc:docMk/>
            <pc:sldMk cId="3780519706" sldId="259"/>
            <ac:spMk id="5" creationId="{04CF9E39-A8F9-4724-89EC-081FB31409C9}"/>
          </ac:spMkLst>
        </pc:spChg>
        <pc:spChg chg="add mod">
          <ac:chgData name="Neha" userId="35484472fb33e7f0" providerId="LiveId" clId="{A8C7400A-023E-4B62-A6D0-845047FBEC0A}" dt="2021-06-09T13:14:49.630" v="2612" actId="5793"/>
          <ac:spMkLst>
            <pc:docMk/>
            <pc:sldMk cId="3780519706" sldId="259"/>
            <ac:spMk id="7" creationId="{F0E3A873-2AE3-4F1B-8CD3-6DBC212A8026}"/>
          </ac:spMkLst>
        </pc:spChg>
      </pc:sldChg>
      <pc:sldChg chg="addSp modSp new del mod">
        <pc:chgData name="Neha" userId="35484472fb33e7f0" providerId="LiveId" clId="{A8C7400A-023E-4B62-A6D0-845047FBEC0A}" dt="2021-06-08T13:59:40.812" v="2440" actId="2696"/>
        <pc:sldMkLst>
          <pc:docMk/>
          <pc:sldMk cId="3763296140" sldId="260"/>
        </pc:sldMkLst>
        <pc:spChg chg="add mod">
          <ac:chgData name="Neha" userId="35484472fb33e7f0" providerId="LiveId" clId="{A8C7400A-023E-4B62-A6D0-845047FBEC0A}" dt="2021-06-07T12:44:09.645" v="101" actId="14100"/>
          <ac:spMkLst>
            <pc:docMk/>
            <pc:sldMk cId="3763296140" sldId="260"/>
            <ac:spMk id="3" creationId="{7957084F-7193-4BBE-9C89-7C2285500906}"/>
          </ac:spMkLst>
        </pc:spChg>
        <pc:spChg chg="add mod">
          <ac:chgData name="Neha" userId="35484472fb33e7f0" providerId="LiveId" clId="{A8C7400A-023E-4B62-A6D0-845047FBEC0A}" dt="2021-06-08T13:50:34.600" v="2197"/>
          <ac:spMkLst>
            <pc:docMk/>
            <pc:sldMk cId="3763296140" sldId="260"/>
            <ac:spMk id="5" creationId="{FB8423BF-B616-4218-B263-54BB19B26F66}"/>
          </ac:spMkLst>
        </pc:spChg>
      </pc:sldChg>
      <pc:sldChg chg="addSp delSp modSp new mod">
        <pc:chgData name="Neha" userId="35484472fb33e7f0" providerId="LiveId" clId="{A8C7400A-023E-4B62-A6D0-845047FBEC0A}" dt="2021-06-09T20:37:40.074" v="8508" actId="5793"/>
        <pc:sldMkLst>
          <pc:docMk/>
          <pc:sldMk cId="886398294" sldId="261"/>
        </pc:sldMkLst>
        <pc:spChg chg="add del mod">
          <ac:chgData name="Neha" userId="35484472fb33e7f0" providerId="LiveId" clId="{A8C7400A-023E-4B62-A6D0-845047FBEC0A}" dt="2021-06-07T12:49:52.041" v="230" actId="22"/>
          <ac:spMkLst>
            <pc:docMk/>
            <pc:sldMk cId="886398294" sldId="261"/>
            <ac:spMk id="3" creationId="{C040FC52-8D78-4A01-98D2-EE7FE2D1B5DD}"/>
          </ac:spMkLst>
        </pc:spChg>
        <pc:spChg chg="add mod">
          <ac:chgData name="Neha" userId="35484472fb33e7f0" providerId="LiveId" clId="{A8C7400A-023E-4B62-A6D0-845047FBEC0A}" dt="2021-06-09T20:37:40.074" v="8508" actId="5793"/>
          <ac:spMkLst>
            <pc:docMk/>
            <pc:sldMk cId="886398294" sldId="261"/>
            <ac:spMk id="5" creationId="{B401ED27-061C-4482-892B-192FA5925840}"/>
          </ac:spMkLst>
        </pc:spChg>
      </pc:sldChg>
      <pc:sldChg chg="addSp modSp new mod">
        <pc:chgData name="Neha" userId="35484472fb33e7f0" providerId="LiveId" clId="{A8C7400A-023E-4B62-A6D0-845047FBEC0A}" dt="2021-06-10T17:21:48.678" v="8518" actId="14100"/>
        <pc:sldMkLst>
          <pc:docMk/>
          <pc:sldMk cId="1851415182" sldId="262"/>
        </pc:sldMkLst>
        <pc:spChg chg="add mod">
          <ac:chgData name="Neha" userId="35484472fb33e7f0" providerId="LiveId" clId="{A8C7400A-023E-4B62-A6D0-845047FBEC0A}" dt="2021-06-10T17:21:48.678" v="8518" actId="14100"/>
          <ac:spMkLst>
            <pc:docMk/>
            <pc:sldMk cId="1851415182" sldId="262"/>
            <ac:spMk id="3" creationId="{08346303-3076-46E8-924A-51B51ACB7434}"/>
          </ac:spMkLst>
        </pc:spChg>
      </pc:sldChg>
      <pc:sldChg chg="modSp new del mod modClrScheme chgLayout">
        <pc:chgData name="Neha" userId="35484472fb33e7f0" providerId="LiveId" clId="{A8C7400A-023E-4B62-A6D0-845047FBEC0A}" dt="2021-06-09T13:16:05.067" v="2826" actId="2696"/>
        <pc:sldMkLst>
          <pc:docMk/>
          <pc:sldMk cId="1583937066" sldId="263"/>
        </pc:sldMkLst>
        <pc:spChg chg="mod ord">
          <ac:chgData name="Neha" userId="35484472fb33e7f0" providerId="LiveId" clId="{A8C7400A-023E-4B62-A6D0-845047FBEC0A}" dt="2021-06-09T13:14:57.929" v="2613" actId="700"/>
          <ac:spMkLst>
            <pc:docMk/>
            <pc:sldMk cId="1583937066" sldId="263"/>
            <ac:spMk id="2" creationId="{10A0210E-349F-469D-A15A-1CD470878C91}"/>
          </ac:spMkLst>
        </pc:spChg>
        <pc:spChg chg="mod ord">
          <ac:chgData name="Neha" userId="35484472fb33e7f0" providerId="LiveId" clId="{A8C7400A-023E-4B62-A6D0-845047FBEC0A}" dt="2021-06-09T13:15:57.652" v="2825" actId="20577"/>
          <ac:spMkLst>
            <pc:docMk/>
            <pc:sldMk cId="1583937066" sldId="263"/>
            <ac:spMk id="3" creationId="{45B1EE22-C899-479E-A7AD-E2357AAA6F52}"/>
          </ac:spMkLst>
        </pc:spChg>
      </pc:sldChg>
      <pc:sldChg chg="addSp delSp modSp new mod modClrScheme chgLayout">
        <pc:chgData name="Neha" userId="35484472fb33e7f0" providerId="LiveId" clId="{A8C7400A-023E-4B62-A6D0-845047FBEC0A}" dt="2021-06-09T20:11:32.147" v="7264" actId="14100"/>
        <pc:sldMkLst>
          <pc:docMk/>
          <pc:sldMk cId="1911666340" sldId="263"/>
        </pc:sldMkLst>
        <pc:spChg chg="del">
          <ac:chgData name="Neha" userId="35484472fb33e7f0" providerId="LiveId" clId="{A8C7400A-023E-4B62-A6D0-845047FBEC0A}" dt="2021-06-09T13:16:16.840" v="2828" actId="700"/>
          <ac:spMkLst>
            <pc:docMk/>
            <pc:sldMk cId="1911666340" sldId="263"/>
            <ac:spMk id="2" creationId="{E352FAD5-6A5E-49D9-86CA-8D504E552AEF}"/>
          </ac:spMkLst>
        </pc:spChg>
        <pc:spChg chg="del">
          <ac:chgData name="Neha" userId="35484472fb33e7f0" providerId="LiveId" clId="{A8C7400A-023E-4B62-A6D0-845047FBEC0A}" dt="2021-06-09T13:16:16.840" v="2828" actId="700"/>
          <ac:spMkLst>
            <pc:docMk/>
            <pc:sldMk cId="1911666340" sldId="263"/>
            <ac:spMk id="3" creationId="{198AB909-258F-4C37-BE02-0B229FFA107D}"/>
          </ac:spMkLst>
        </pc:spChg>
        <pc:spChg chg="add del mod">
          <ac:chgData name="Neha" userId="35484472fb33e7f0" providerId="LiveId" clId="{A8C7400A-023E-4B62-A6D0-845047FBEC0A}" dt="2021-06-09T13:17:10.506" v="2888"/>
          <ac:spMkLst>
            <pc:docMk/>
            <pc:sldMk cId="1911666340" sldId="263"/>
            <ac:spMk id="5" creationId="{CD437294-2C4E-4F5A-9189-03DAC2569F83}"/>
          </ac:spMkLst>
        </pc:spChg>
        <pc:spChg chg="add mod">
          <ac:chgData name="Neha" userId="35484472fb33e7f0" providerId="LiveId" clId="{A8C7400A-023E-4B62-A6D0-845047FBEC0A}" dt="2021-06-09T14:03:24.677" v="3872" actId="20577"/>
          <ac:spMkLst>
            <pc:docMk/>
            <pc:sldMk cId="1911666340" sldId="263"/>
            <ac:spMk id="7" creationId="{86CABC47-2BEF-4F74-B2E3-6A0B0BFE4C67}"/>
          </ac:spMkLst>
        </pc:spChg>
        <pc:picChg chg="add mod">
          <ac:chgData name="Neha" userId="35484472fb33e7f0" providerId="LiveId" clId="{A8C7400A-023E-4B62-A6D0-845047FBEC0A}" dt="2021-06-09T20:11:32.147" v="7264" actId="14100"/>
          <ac:picMkLst>
            <pc:docMk/>
            <pc:sldMk cId="1911666340" sldId="263"/>
            <ac:picMk id="8" creationId="{44254858-1133-4ADC-910F-3C16C2B15E5D}"/>
          </ac:picMkLst>
        </pc:picChg>
      </pc:sldChg>
      <pc:sldChg chg="addSp modSp new mod">
        <pc:chgData name="Neha" userId="35484472fb33e7f0" providerId="LiveId" clId="{A8C7400A-023E-4B62-A6D0-845047FBEC0A}" dt="2021-06-10T17:57:01.076" v="8526" actId="20577"/>
        <pc:sldMkLst>
          <pc:docMk/>
          <pc:sldMk cId="811384976" sldId="264"/>
        </pc:sldMkLst>
        <pc:spChg chg="add mod">
          <ac:chgData name="Neha" userId="35484472fb33e7f0" providerId="LiveId" clId="{A8C7400A-023E-4B62-A6D0-845047FBEC0A}" dt="2021-06-10T17:57:01.076" v="8526" actId="20577"/>
          <ac:spMkLst>
            <pc:docMk/>
            <pc:sldMk cId="811384976" sldId="264"/>
            <ac:spMk id="3" creationId="{9FEA5653-B87F-494D-B6E7-B8E5A4465CD1}"/>
          </ac:spMkLst>
        </pc:spChg>
      </pc:sldChg>
      <pc:sldChg chg="addSp modSp new mod">
        <pc:chgData name="Neha" userId="35484472fb33e7f0" providerId="LiveId" clId="{A8C7400A-023E-4B62-A6D0-845047FBEC0A}" dt="2021-06-09T20:38:07.190" v="8509"/>
        <pc:sldMkLst>
          <pc:docMk/>
          <pc:sldMk cId="3648248153" sldId="265"/>
        </pc:sldMkLst>
        <pc:graphicFrameChg chg="add mod">
          <ac:chgData name="Neha" userId="35484472fb33e7f0" providerId="LiveId" clId="{A8C7400A-023E-4B62-A6D0-845047FBEC0A}" dt="2021-06-09T16:35:45.083" v="4062" actId="20577"/>
          <ac:graphicFrameMkLst>
            <pc:docMk/>
            <pc:sldMk cId="3648248153" sldId="265"/>
            <ac:graphicFrameMk id="2" creationId="{D8FF3A3D-97C8-4BB9-9D9F-BE07321CC86C}"/>
          </ac:graphicFrameMkLst>
        </pc:graphicFrameChg>
        <pc:graphicFrameChg chg="add mod">
          <ac:chgData name="Neha" userId="35484472fb33e7f0" providerId="LiveId" clId="{A8C7400A-023E-4B62-A6D0-845047FBEC0A}" dt="2021-06-09T19:06:06.892" v="5505" actId="1076"/>
          <ac:graphicFrameMkLst>
            <pc:docMk/>
            <pc:sldMk cId="3648248153" sldId="265"/>
            <ac:graphicFrameMk id="3" creationId="{1097D5EA-FA99-409C-8C4B-5ABEA0B0CB6E}"/>
          </ac:graphicFrameMkLst>
        </pc:graphicFrameChg>
        <pc:graphicFrameChg chg="add mod">
          <ac:chgData name="Neha" userId="35484472fb33e7f0" providerId="LiveId" clId="{A8C7400A-023E-4B62-A6D0-845047FBEC0A}" dt="2021-06-09T20:38:07.190" v="8509"/>
          <ac:graphicFrameMkLst>
            <pc:docMk/>
            <pc:sldMk cId="3648248153" sldId="265"/>
            <ac:graphicFrameMk id="4" creationId="{E362886E-ECAC-4A72-988E-7675B6102C40}"/>
          </ac:graphicFrameMkLst>
        </pc:graphicFrameChg>
        <pc:graphicFrameChg chg="add mod">
          <ac:chgData name="Neha" userId="35484472fb33e7f0" providerId="LiveId" clId="{A8C7400A-023E-4B62-A6D0-845047FBEC0A}" dt="2021-06-09T19:15:03.811" v="5513" actId="1076"/>
          <ac:graphicFrameMkLst>
            <pc:docMk/>
            <pc:sldMk cId="3648248153" sldId="265"/>
            <ac:graphicFrameMk id="5" creationId="{3D002237-DBE5-4C89-9812-3760F4EEBC52}"/>
          </ac:graphicFrameMkLst>
        </pc:graphicFrameChg>
      </pc:sldChg>
      <pc:sldChg chg="addSp delSp modSp new mod">
        <pc:chgData name="Neha" userId="35484472fb33e7f0" providerId="LiveId" clId="{A8C7400A-023E-4B62-A6D0-845047FBEC0A}" dt="2021-06-09T20:33:47.635" v="8466" actId="20577"/>
        <pc:sldMkLst>
          <pc:docMk/>
          <pc:sldMk cId="2155901896" sldId="266"/>
        </pc:sldMkLst>
        <pc:spChg chg="add mod">
          <ac:chgData name="Neha" userId="35484472fb33e7f0" providerId="LiveId" clId="{A8C7400A-023E-4B62-A6D0-845047FBEC0A}" dt="2021-06-09T20:33:47.635" v="8466" actId="20577"/>
          <ac:spMkLst>
            <pc:docMk/>
            <pc:sldMk cId="2155901896" sldId="266"/>
            <ac:spMk id="3" creationId="{B996AB9D-E9EE-4BD9-A6FE-4A4ABE7C8B91}"/>
          </ac:spMkLst>
        </pc:spChg>
        <pc:graphicFrameChg chg="add del mod modGraphic">
          <ac:chgData name="Neha" userId="35484472fb33e7f0" providerId="LiveId" clId="{A8C7400A-023E-4B62-A6D0-845047FBEC0A}" dt="2021-06-09T20:15:00.602" v="7347"/>
          <ac:graphicFrameMkLst>
            <pc:docMk/>
            <pc:sldMk cId="2155901896" sldId="266"/>
            <ac:graphicFrameMk id="4" creationId="{978E2393-E701-4516-85A2-6D22F284B240}"/>
          </ac:graphicFrameMkLst>
        </pc:graphicFrameChg>
      </pc:sldChg>
      <pc:sldChg chg="addSp modSp new del mod">
        <pc:chgData name="Neha" userId="35484472fb33e7f0" providerId="LiveId" clId="{A8C7400A-023E-4B62-A6D0-845047FBEC0A}" dt="2021-06-09T19:49:42.499" v="6217" actId="2696"/>
        <pc:sldMkLst>
          <pc:docMk/>
          <pc:sldMk cId="400530486" sldId="267"/>
        </pc:sldMkLst>
        <pc:spChg chg="add mod">
          <ac:chgData name="Neha" userId="35484472fb33e7f0" providerId="LiveId" clId="{A8C7400A-023E-4B62-A6D0-845047FBEC0A}" dt="2021-06-09T19:49:25.447" v="6216" actId="14100"/>
          <ac:spMkLst>
            <pc:docMk/>
            <pc:sldMk cId="400530486" sldId="267"/>
            <ac:spMk id="2" creationId="{F6A5DD00-018B-4CA5-AEF5-1825D69F5698}"/>
          </ac:spMkLst>
        </pc:spChg>
      </pc:sldChg>
      <pc:sldChg chg="new del">
        <pc:chgData name="Neha" userId="35484472fb33e7f0" providerId="LiveId" clId="{A8C7400A-023E-4B62-A6D0-845047FBEC0A}" dt="2021-06-09T19:15:57.153" v="5517" actId="2696"/>
        <pc:sldMkLst>
          <pc:docMk/>
          <pc:sldMk cId="906947563" sldId="268"/>
        </pc:sldMkLst>
      </pc:sldChg>
      <pc:sldChg chg="addSp modSp new mod">
        <pc:chgData name="Neha" userId="35484472fb33e7f0" providerId="LiveId" clId="{A8C7400A-023E-4B62-A6D0-845047FBEC0A}" dt="2021-06-09T20:02:07.850" v="6567" actId="1076"/>
        <pc:sldMkLst>
          <pc:docMk/>
          <pc:sldMk cId="1745961679" sldId="268"/>
        </pc:sldMkLst>
        <pc:spChg chg="add mod">
          <ac:chgData name="Neha" userId="35484472fb33e7f0" providerId="LiveId" clId="{A8C7400A-023E-4B62-A6D0-845047FBEC0A}" dt="2021-06-09T20:02:07.850" v="6567" actId="1076"/>
          <ac:spMkLst>
            <pc:docMk/>
            <pc:sldMk cId="1745961679" sldId="268"/>
            <ac:spMk id="3" creationId="{2763A8F3-A159-448E-905E-C615D8232306}"/>
          </ac:spMkLst>
        </pc:spChg>
      </pc:sldChg>
      <pc:sldChg chg="addSp modSp new mod">
        <pc:chgData name="Neha" userId="35484472fb33e7f0" providerId="LiveId" clId="{A8C7400A-023E-4B62-A6D0-845047FBEC0A}" dt="2021-06-09T20:36:43.016" v="8503" actId="20577"/>
        <pc:sldMkLst>
          <pc:docMk/>
          <pc:sldMk cId="1998890835" sldId="269"/>
        </pc:sldMkLst>
        <pc:spChg chg="add mod">
          <ac:chgData name="Neha" userId="35484472fb33e7f0" providerId="LiveId" clId="{A8C7400A-023E-4B62-A6D0-845047FBEC0A}" dt="2021-06-09T20:36:43.016" v="8503" actId="20577"/>
          <ac:spMkLst>
            <pc:docMk/>
            <pc:sldMk cId="1998890835" sldId="269"/>
            <ac:spMk id="3" creationId="{2A2333B7-CCDA-48C2-AE1A-4CD9745AA6E7}"/>
          </ac:spMkLst>
        </pc:spChg>
        <pc:spChg chg="add mod">
          <ac:chgData name="Neha" userId="35484472fb33e7f0" providerId="LiveId" clId="{A8C7400A-023E-4B62-A6D0-845047FBEC0A}" dt="2021-06-09T20:36:23.267" v="8497" actId="14100"/>
          <ac:spMkLst>
            <pc:docMk/>
            <pc:sldMk cId="1998890835" sldId="269"/>
            <ac:spMk id="5" creationId="{B1708532-C3A6-4951-8B54-3F71B2CADC6B}"/>
          </ac:spMkLst>
        </pc:spChg>
        <pc:spChg chg="add mod">
          <ac:chgData name="Neha" userId="35484472fb33e7f0" providerId="LiveId" clId="{A8C7400A-023E-4B62-A6D0-845047FBEC0A}" dt="2021-06-09T20:36:06.654" v="8494" actId="12"/>
          <ac:spMkLst>
            <pc:docMk/>
            <pc:sldMk cId="1998890835" sldId="269"/>
            <ac:spMk id="7" creationId="{D6DD6518-63A0-43D1-8EFC-E427C30771A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Neha\Downloads\dr.%20form%20(Responses)%20(1).xlsx" TargetMode="External"/><Relationship Id="rId4"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Doctor</a:t>
            </a:r>
            <a:r>
              <a:rPr lang="en-US" baseline="0" dirty="0"/>
              <a:t> </a:t>
            </a:r>
            <a:r>
              <a:rPr lang="en-US" dirty="0"/>
              <a:t>Specialist</a:t>
            </a:r>
            <a:endParaRPr lang="en-IN"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Sheet3!$G$4:$G$11</c:f>
              <c:strCache>
                <c:ptCount val="8"/>
                <c:pt idx="0">
                  <c:v>Orthopaedic </c:v>
                </c:pt>
                <c:pt idx="1">
                  <c:v>Dentist</c:v>
                </c:pt>
                <c:pt idx="2">
                  <c:v>General Practitioner </c:v>
                </c:pt>
                <c:pt idx="3">
                  <c:v>Medicine</c:v>
                </c:pt>
                <c:pt idx="4">
                  <c:v>Physiotherpist</c:v>
                </c:pt>
                <c:pt idx="5">
                  <c:v>Emergency medicine</c:v>
                </c:pt>
                <c:pt idx="6">
                  <c:v>Gynoecologist</c:v>
                </c:pt>
                <c:pt idx="7">
                  <c:v>Psychologist</c:v>
                </c:pt>
              </c:strCache>
            </c:strRef>
          </c:cat>
          <c:val>
            <c:numRef>
              <c:f>Sheet3!$H$4:$H$11</c:f>
              <c:numCache>
                <c:formatCode>General</c:formatCode>
                <c:ptCount val="8"/>
                <c:pt idx="0">
                  <c:v>3</c:v>
                </c:pt>
                <c:pt idx="1">
                  <c:v>5</c:v>
                </c:pt>
                <c:pt idx="2">
                  <c:v>19</c:v>
                </c:pt>
                <c:pt idx="3">
                  <c:v>3</c:v>
                </c:pt>
                <c:pt idx="4">
                  <c:v>24</c:v>
                </c:pt>
                <c:pt idx="5">
                  <c:v>2</c:v>
                </c:pt>
                <c:pt idx="6">
                  <c:v>4</c:v>
                </c:pt>
                <c:pt idx="7">
                  <c:v>10</c:v>
                </c:pt>
              </c:numCache>
            </c:numRef>
          </c:val>
          <c:extLst>
            <c:ext xmlns:c16="http://schemas.microsoft.com/office/drawing/2014/chart" uri="{C3380CC4-5D6E-409C-BE32-E72D297353CC}">
              <c16:uniqueId val="{00000000-2B1E-4290-ACBD-7AFE865EFAEC}"/>
            </c:ext>
          </c:extLst>
        </c:ser>
        <c:dLbls>
          <c:dLblPos val="outEnd"/>
          <c:showLegendKey val="0"/>
          <c:showVal val="1"/>
          <c:showCatName val="0"/>
          <c:showSerName val="0"/>
          <c:showPercent val="0"/>
          <c:showBubbleSize val="0"/>
        </c:dLbls>
        <c:gapWidth val="182"/>
        <c:axId val="1410165360"/>
        <c:axId val="1410167856"/>
      </c:barChart>
      <c:catAx>
        <c:axId val="141016536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0167856"/>
        <c:crosses val="autoZero"/>
        <c:auto val="1"/>
        <c:lblAlgn val="ctr"/>
        <c:lblOffset val="100"/>
        <c:noMultiLvlLbl val="0"/>
      </c:catAx>
      <c:valAx>
        <c:axId val="14101678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0165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Effectivness of e-consultation same as normal clinic</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576509186351706"/>
          <c:y val="0.2416666666666667"/>
          <c:w val="0.57822047244094488"/>
          <c:h val="0.65657407407407409"/>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Sheet3!$A$41:$A$45</c:f>
              <c:strCache>
                <c:ptCount val="5"/>
                <c:pt idx="0">
                  <c:v>Agree</c:v>
                </c:pt>
                <c:pt idx="1">
                  <c:v>Disagree</c:v>
                </c:pt>
                <c:pt idx="2">
                  <c:v>Neutral</c:v>
                </c:pt>
                <c:pt idx="3">
                  <c:v>Strongly agree</c:v>
                </c:pt>
                <c:pt idx="4">
                  <c:v>Strongly disagree</c:v>
                </c:pt>
              </c:strCache>
            </c:strRef>
          </c:cat>
          <c:val>
            <c:numRef>
              <c:f>Sheet3!$B$41:$B$45</c:f>
              <c:numCache>
                <c:formatCode>General</c:formatCode>
                <c:ptCount val="5"/>
                <c:pt idx="0">
                  <c:v>30</c:v>
                </c:pt>
                <c:pt idx="1">
                  <c:v>24</c:v>
                </c:pt>
                <c:pt idx="2">
                  <c:v>23</c:v>
                </c:pt>
                <c:pt idx="3">
                  <c:v>10</c:v>
                </c:pt>
                <c:pt idx="4">
                  <c:v>3</c:v>
                </c:pt>
              </c:numCache>
            </c:numRef>
          </c:val>
          <c:extLst>
            <c:ext xmlns:c16="http://schemas.microsoft.com/office/drawing/2014/chart" uri="{C3380CC4-5D6E-409C-BE32-E72D297353CC}">
              <c16:uniqueId val="{00000000-3D87-4B2A-BCAF-EB9921BBE5A2}"/>
            </c:ext>
          </c:extLst>
        </c:ser>
        <c:dLbls>
          <c:dLblPos val="outEnd"/>
          <c:showLegendKey val="0"/>
          <c:showVal val="1"/>
          <c:showCatName val="0"/>
          <c:showSerName val="0"/>
          <c:showPercent val="0"/>
          <c:showBubbleSize val="0"/>
        </c:dLbls>
        <c:gapWidth val="182"/>
        <c:axId val="1659904112"/>
        <c:axId val="1659904528"/>
        <c:extLst>
          <c:ext xmlns:c15="http://schemas.microsoft.com/office/drawing/2012/chart" uri="{02D57815-91ED-43cb-92C2-25804820EDAC}">
            <c15:filteredBarSeries>
              <c15: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Sheet3!$A$41:$A$45</c15:sqref>
                        </c15:formulaRef>
                      </c:ext>
                    </c:extLst>
                    <c:strCache>
                      <c:ptCount val="5"/>
                      <c:pt idx="0">
                        <c:v>Agree</c:v>
                      </c:pt>
                      <c:pt idx="1">
                        <c:v>Disagree</c:v>
                      </c:pt>
                      <c:pt idx="2">
                        <c:v>Neutral</c:v>
                      </c:pt>
                      <c:pt idx="3">
                        <c:v>Strongly agree</c:v>
                      </c:pt>
                      <c:pt idx="4">
                        <c:v>Strongly disagree</c:v>
                      </c:pt>
                    </c:strCache>
                  </c:strRef>
                </c:cat>
                <c:val>
                  <c:numRef>
                    <c:extLst>
                      <c:ext uri="{02D57815-91ED-43cb-92C2-25804820EDAC}">
                        <c15:formulaRef>
                          <c15:sqref>Sheet3!$C$41:$C$45</c15:sqref>
                        </c15:formulaRef>
                      </c:ext>
                    </c:extLst>
                    <c:numCache>
                      <c:formatCode>General</c:formatCode>
                      <c:ptCount val="5"/>
                    </c:numCache>
                  </c:numRef>
                </c:val>
                <c:extLst>
                  <c:ext xmlns:c16="http://schemas.microsoft.com/office/drawing/2014/chart" uri="{C3380CC4-5D6E-409C-BE32-E72D297353CC}">
                    <c16:uniqueId val="{00000001-3D87-4B2A-BCAF-EB9921BBE5A2}"/>
                  </c:ext>
                </c:extLst>
              </c15:ser>
            </c15:filteredBarSeries>
          </c:ext>
        </c:extLst>
      </c:barChart>
      <c:catAx>
        <c:axId val="1659904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59904528"/>
        <c:crosses val="autoZero"/>
        <c:auto val="1"/>
        <c:lblAlgn val="ctr"/>
        <c:lblOffset val="100"/>
        <c:noMultiLvlLbl val="0"/>
      </c:catAx>
      <c:valAx>
        <c:axId val="1659904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59904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System error</a:t>
            </a:r>
            <a:r>
              <a:rPr lang="en-US" baseline="0"/>
              <a:t> solve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A25-4ADD-A711-EC30D188D1E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A25-4ADD-A711-EC30D188D1E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A25-4ADD-A711-EC30D188D1E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Sheet3!$A$22:$A$24</c:f>
              <c:strCache>
                <c:ptCount val="3"/>
                <c:pt idx="0">
                  <c:v>Agree</c:v>
                </c:pt>
                <c:pt idx="1">
                  <c:v>Disagree</c:v>
                </c:pt>
                <c:pt idx="2">
                  <c:v>Neutal</c:v>
                </c:pt>
              </c:strCache>
            </c:strRef>
          </c:cat>
          <c:val>
            <c:numRef>
              <c:f>Sheet3!$B$22:$B$24</c:f>
              <c:numCache>
                <c:formatCode>General</c:formatCode>
                <c:ptCount val="3"/>
                <c:pt idx="0">
                  <c:v>26</c:v>
                </c:pt>
                <c:pt idx="1">
                  <c:v>29</c:v>
                </c:pt>
                <c:pt idx="2">
                  <c:v>15</c:v>
                </c:pt>
              </c:numCache>
            </c:numRef>
          </c:val>
          <c:extLst>
            <c:ext xmlns:c16="http://schemas.microsoft.com/office/drawing/2014/chart" uri="{C3380CC4-5D6E-409C-BE32-E72D297353CC}">
              <c16:uniqueId val="{00000006-5A25-4ADD-A711-EC30D188D1E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Sheet3!$A$31:$A$34</cx:f>
        <cx:lvl ptCount="4">
          <cx:pt idx="0">Dissatisfied</cx:pt>
          <cx:pt idx="1">Neutral</cx:pt>
          <cx:pt idx="2">Satisfied</cx:pt>
          <cx:pt idx="3">Extremly satisfied</cx:pt>
        </cx:lvl>
      </cx:strDim>
      <cx:numDim type="val">
        <cx:f>Sheet3!$B$31:$B$34</cx:f>
        <cx:lvl ptCount="4" formatCode="General">
          <cx:pt idx="0">10</cx:pt>
          <cx:pt idx="1">18</cx:pt>
          <cx:pt idx="2">22</cx:pt>
          <cx:pt idx="3">20</cx:pt>
        </cx:lvl>
      </cx:numDim>
    </cx:data>
  </cx:chartData>
  <cx:chart>
    <cx:title pos="t" align="ctr" overlay="0">
      <cx:tx>
        <cx:txData>
          <cx:v>Doctor satisfaction level during consultation</cx:v>
        </cx:txData>
      </cx:tx>
      <cx:txPr>
        <a:bodyPr spcFirstLastPara="1" vertOverflow="ellipsis" horzOverflow="overflow" wrap="square" lIns="0" tIns="0" rIns="0" bIns="0" anchor="ctr" anchorCtr="1"/>
        <a:lstStyle/>
        <a:p>
          <a:pPr algn="ctr" rtl="0">
            <a:defRPr/>
          </a:pPr>
          <a:r>
            <a:rPr lang="en-US" sz="1400" b="0" i="0" u="none" strike="noStrike" baseline="0">
              <a:solidFill>
                <a:srgbClr val="000000">
                  <a:lumMod val="65000"/>
                  <a:lumOff val="35000"/>
                </a:srgbClr>
              </a:solidFill>
              <a:latin typeface="Arial"/>
              <a:cs typeface="Arial"/>
            </a:rPr>
            <a:t>Doctor satisfaction level during consultation</a:t>
          </a:r>
        </a:p>
      </cx:txPr>
    </cx:title>
    <cx:plotArea>
      <cx:plotAreaRegion>
        <cx:series layoutId="funnel" uniqueId="{8B7D7625-C06B-48FB-BA7A-31CD7BFBA5E7}">
          <cx:dataLabels>
            <cx:visibility seriesName="0" categoryName="0" value="1"/>
          </cx:dataLabels>
          <cx:dataId val="0"/>
        </cx:series>
      </cx:plotAreaRegion>
      <cx:axis id="0">
        <cx:catScaling gapWidth="0.0599999987"/>
        <cx:tickLabels/>
      </cx:axis>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6/10/2021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6/10/2021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6/10/2021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6/10/2021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6/10/2021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6/10/2021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6/10/2021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6/10/2021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6/10/2021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6/10/2021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6/10/2021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6/10/2021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cholar.google.com/scholar_lookup?hl=en&amp;volume=17&amp;publication_year=2020&amp;pages=2906&amp;journal=Int+J+Environ+Res+Public+Health&amp;author=MF+Alwashmi&amp;title=The+use+of+digital+health+in+the+detection+and+management+of+COVID-19." TargetMode="External"/><Relationship Id="rId2" Type="http://schemas.openxmlformats.org/officeDocument/2006/relationships/hyperlink" Target="https://www.ahajournals.org/servlet/linkout?suffix=e_1_3_3_3_2&amp;dbid=16&amp;doi=10.1161%2FCIRCHEARTFAILURE.120.007317&amp;key=10.3390%2Fijerph17082906" TargetMode="External"/><Relationship Id="rId1" Type="http://schemas.openxmlformats.org/officeDocument/2006/relationships/slideLayout" Target="../slideLayouts/slideLayout7.xml"/><Relationship Id="rId5" Type="http://schemas.openxmlformats.org/officeDocument/2006/relationships/hyperlink" Target="http://scholar.google.com/scholar?hl=en&amp;q=Centers+for+Medicare+%26+Medicaid+Services+%28CMS%29.+Medicare+Telemedicine+Health+Care+Provider+Fact+Sheet.2020.+https%3A%2F%2Fwww.cms.gov%2Fnewsroom%2Ffact-sheets%2Fmedicare-telemedicine-health-care-provider-fact-sheet%2F.+Accessed+May+26%2C+2020." TargetMode="External"/><Relationship Id="rId4" Type="http://schemas.openxmlformats.org/officeDocument/2006/relationships/hyperlink" Target="https://www.cms.gov/newsroom/fact-sheets/medicare-telemedicine-health-care-provider-fact-she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4635314" y="0"/>
            <a:ext cx="7556686" cy="5486399"/>
          </a:xfrm>
        </p:spPr>
        <p:txBody>
          <a:bodyPr>
            <a:normAutofit fontScale="90000"/>
          </a:bodyPr>
          <a:lstStyle/>
          <a:p>
            <a:pPr>
              <a:lnSpc>
                <a:spcPct val="115000"/>
              </a:lnSpc>
              <a:spcAft>
                <a:spcPts val="1000"/>
              </a:spcAft>
            </a:pPr>
            <a:r>
              <a:rPr lang="en-US" sz="2800" b="1" dirty="0">
                <a:effectLst/>
                <a:latin typeface="Times New Roman" panose="02020603050405020304" pitchFamily="18" charset="0"/>
                <a:ea typeface="Calibri" panose="020F0502020204030204" pitchFamily="34" charset="0"/>
                <a:cs typeface="SimSun" panose="02010600030101010101" pitchFamily="2" charset="-122"/>
              </a:rPr>
              <a:t>Assess the issue of </a:t>
            </a:r>
            <a:r>
              <a:rPr lang="en-US" sz="2800" b="1" dirty="0">
                <a:latin typeface="Times New Roman" panose="02020603050405020304" pitchFamily="18" charset="0"/>
                <a:ea typeface="Calibri" panose="020F0502020204030204" pitchFamily="34" charset="0"/>
                <a:cs typeface="SimSun" panose="02010600030101010101" pitchFamily="2" charset="-122"/>
              </a:rPr>
              <a:t>tele platform</a:t>
            </a:r>
            <a:r>
              <a:rPr lang="en-US" sz="2800" b="1" dirty="0">
                <a:effectLst/>
                <a:latin typeface="Times New Roman" panose="02020603050405020304" pitchFamily="18" charset="0"/>
                <a:ea typeface="Calibri" panose="020F0502020204030204" pitchFamily="34" charset="0"/>
                <a:cs typeface="SimSun" panose="02010600030101010101" pitchFamily="2" charset="-122"/>
              </a:rPr>
              <a:t> and             </a:t>
            </a:r>
            <a:r>
              <a:rPr lang="en-US" sz="2800" b="1" dirty="0">
                <a:latin typeface="Times New Roman" panose="02020603050405020304" pitchFamily="18" charset="0"/>
                <a:ea typeface="Calibri" panose="020F0502020204030204" pitchFamily="34" charset="0"/>
                <a:cs typeface="SimSun" panose="02010600030101010101" pitchFamily="2" charset="-122"/>
              </a:rPr>
              <a:t>tele</a:t>
            </a:r>
            <a:r>
              <a:rPr lang="en-US" sz="2800" b="1" dirty="0">
                <a:effectLst/>
                <a:latin typeface="Times New Roman" panose="02020603050405020304" pitchFamily="18" charset="0"/>
                <a:ea typeface="Calibri" panose="020F0502020204030204" pitchFamily="34" charset="0"/>
                <a:cs typeface="SimSun" panose="02010600030101010101" pitchFamily="2" charset="-122"/>
              </a:rPr>
              <a:t>consultation during pandemic</a:t>
            </a:r>
            <a:br>
              <a:rPr lang="en-US" sz="2800" b="1" dirty="0">
                <a:effectLst/>
                <a:latin typeface="Times New Roman" panose="02020603050405020304" pitchFamily="18" charset="0"/>
                <a:ea typeface="Calibri" panose="020F0502020204030204" pitchFamily="34" charset="0"/>
                <a:cs typeface="SimSun" panose="02010600030101010101" pitchFamily="2" charset="-122"/>
              </a:rPr>
            </a:br>
            <a:br>
              <a:rPr lang="en-US" sz="2800" dirty="0">
                <a:effectLst/>
                <a:latin typeface="Times New Roman" panose="02020603050405020304" pitchFamily="18" charset="0"/>
                <a:ea typeface="Calibri" panose="020F0502020204030204" pitchFamily="34" charset="0"/>
                <a:cs typeface="SimSun" panose="02010600030101010101" pitchFamily="2" charset="-122"/>
              </a:rPr>
            </a:br>
            <a:br>
              <a:rPr lang="en-US" sz="2800" dirty="0">
                <a:effectLst/>
                <a:latin typeface="Times New Roman" panose="02020603050405020304" pitchFamily="18" charset="0"/>
                <a:ea typeface="Calibri" panose="020F0502020204030204" pitchFamily="34" charset="0"/>
                <a:cs typeface="SimSun" panose="02010600030101010101" pitchFamily="2" charset="-122"/>
              </a:rPr>
            </a:br>
            <a:br>
              <a:rPr lang="en-US" sz="2800" dirty="0">
                <a:effectLst/>
                <a:latin typeface="Times New Roman" panose="02020603050405020304" pitchFamily="18" charset="0"/>
                <a:ea typeface="Calibri" panose="020F0502020204030204" pitchFamily="34" charset="0"/>
                <a:cs typeface="SimSun" panose="02010600030101010101" pitchFamily="2" charset="-122"/>
              </a:rPr>
            </a:br>
            <a:r>
              <a:rPr lang="en-US" sz="2000" dirty="0">
                <a:effectLst/>
                <a:latin typeface="Times New Roman" panose="02020603050405020304" pitchFamily="18" charset="0"/>
                <a:ea typeface="Calibri" panose="020F0502020204030204" pitchFamily="34" charset="0"/>
                <a:cs typeface="SimSun" panose="02010600030101010101" pitchFamily="2" charset="-122"/>
              </a:rPr>
              <a:t>Under guidance of                                                                    Dr.Neha Mishra</a:t>
            </a:r>
            <a:br>
              <a:rPr lang="en-US" sz="2000" dirty="0">
                <a:effectLst/>
                <a:latin typeface="Times New Roman" panose="02020603050405020304" pitchFamily="18" charset="0"/>
                <a:ea typeface="Calibri" panose="020F0502020204030204" pitchFamily="34" charset="0"/>
                <a:cs typeface="SimSun" panose="02010600030101010101" pitchFamily="2" charset="-122"/>
              </a:rPr>
            </a:br>
            <a:r>
              <a:rPr lang="en-US" sz="2000" dirty="0">
                <a:effectLst/>
                <a:latin typeface="Times New Roman" panose="02020603050405020304" pitchFamily="18" charset="0"/>
                <a:ea typeface="Calibri" panose="020F0502020204030204" pitchFamily="34" charset="0"/>
                <a:cs typeface="SimSun" panose="02010600030101010101" pitchFamily="2" charset="-122"/>
              </a:rPr>
              <a:t>DR.B.S. Singh                                                                             PG/19/052</a:t>
            </a:r>
            <a:br>
              <a:rPr lang="en-US" sz="2000" dirty="0">
                <a:effectLst/>
                <a:latin typeface="Times New Roman" panose="02020603050405020304" pitchFamily="18" charset="0"/>
                <a:ea typeface="Calibri" panose="020F0502020204030204" pitchFamily="34" charset="0"/>
                <a:cs typeface="SimSun" panose="02010600030101010101" pitchFamily="2" charset="-122"/>
              </a:rPr>
            </a:br>
            <a:r>
              <a:rPr lang="en-US" sz="2000" dirty="0">
                <a:effectLst/>
                <a:latin typeface="Times New Roman" panose="02020603050405020304" pitchFamily="18" charset="0"/>
                <a:ea typeface="Calibri" panose="020F0502020204030204" pitchFamily="34" charset="0"/>
                <a:cs typeface="SimSun" panose="02010600030101010101" pitchFamily="2" charset="-122"/>
              </a:rPr>
              <a:t>Associate Professor                                                                 Health Management   </a:t>
            </a:r>
            <a:br>
              <a:rPr lang="en-US" sz="2000" dirty="0">
                <a:effectLst/>
                <a:latin typeface="Times New Roman" panose="02020603050405020304" pitchFamily="18" charset="0"/>
                <a:ea typeface="Calibri" panose="020F0502020204030204" pitchFamily="34" charset="0"/>
                <a:cs typeface="SimSun" panose="02010600030101010101" pitchFamily="2" charset="-122"/>
              </a:rPr>
            </a:br>
            <a:r>
              <a:rPr lang="en-US" sz="2000" dirty="0">
                <a:effectLst/>
                <a:latin typeface="Times New Roman" panose="02020603050405020304" pitchFamily="18" charset="0"/>
                <a:ea typeface="Calibri" panose="020F0502020204030204" pitchFamily="34" charset="0"/>
                <a:cs typeface="SimSun" panose="02010600030101010101" pitchFamily="2" charset="-122"/>
              </a:rPr>
              <a:t>    IIHMR,Delhi                                                                     PGDM Batch:2019-2021                                    </a:t>
            </a:r>
            <a:br>
              <a:rPr lang="en-IN" sz="1800" dirty="0">
                <a:effectLst/>
                <a:latin typeface="Calibri" panose="020F0502020204030204" pitchFamily="34" charset="0"/>
                <a:ea typeface="Calibri" panose="020F0502020204030204" pitchFamily="34" charset="0"/>
                <a:cs typeface="SimSun" panose="02010600030101010101" pitchFamily="2" charset="-122"/>
              </a:rPr>
            </a:br>
            <a:r>
              <a:rPr lang="en-US" sz="1800" b="1" dirty="0">
                <a:effectLst/>
                <a:latin typeface="Times New Roman" panose="02020603050405020304" pitchFamily="18" charset="0"/>
                <a:ea typeface="Calibri" panose="020F0502020204030204" pitchFamily="34" charset="0"/>
                <a:cs typeface="SimSun" panose="02010600030101010101" pitchFamily="2" charset="-122"/>
              </a:rPr>
              <a:t> </a:t>
            </a:r>
            <a:br>
              <a:rPr lang="en-IN" sz="1800" dirty="0">
                <a:effectLst/>
                <a:latin typeface="Calibri" panose="020F0502020204030204" pitchFamily="34" charset="0"/>
                <a:ea typeface="Calibri" panose="020F0502020204030204" pitchFamily="34" charset="0"/>
                <a:cs typeface="SimSun" panose="02010600030101010101" pitchFamily="2" charset="-122"/>
              </a:rPr>
            </a:br>
            <a:endParaRPr lang="en-US" sz="8000" dirty="0"/>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IIHMR-logo.jpg">
            <a:extLst>
              <a:ext uri="{FF2B5EF4-FFF2-40B4-BE49-F238E27FC236}">
                <a16:creationId xmlns:a16="http://schemas.microsoft.com/office/drawing/2014/main" id="{26A8B8FC-298A-4FCC-872B-7EEA455801F6}"/>
              </a:ext>
            </a:extLst>
          </p:cNvPr>
          <p:cNvPicPr>
            <a:picLocks noChangeAspect="1"/>
          </p:cNvPicPr>
          <p:nvPr/>
        </p:nvPicPr>
        <p:blipFill>
          <a:blip r:embed="rId3"/>
          <a:stretch>
            <a:fillRect/>
          </a:stretch>
        </p:blipFill>
        <p:spPr>
          <a:xfrm>
            <a:off x="4635314" y="4545452"/>
            <a:ext cx="3070411" cy="2036321"/>
          </a:xfrm>
          <a:prstGeom prst="rect">
            <a:avLst/>
          </a:prstGeom>
        </p:spPr>
      </p:pic>
      <p:pic>
        <p:nvPicPr>
          <p:cNvPr id="6" name="Picture 5">
            <a:extLst>
              <a:ext uri="{FF2B5EF4-FFF2-40B4-BE49-F238E27FC236}">
                <a16:creationId xmlns:a16="http://schemas.microsoft.com/office/drawing/2014/main" id="{71106C3F-3D45-4AE5-B326-1E64913D83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2291" y="4545452"/>
            <a:ext cx="2614839" cy="1600705"/>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01ED27-061C-4482-892B-192FA5925840}"/>
              </a:ext>
            </a:extLst>
          </p:cNvPr>
          <p:cNvSpPr txBox="1"/>
          <p:nvPr/>
        </p:nvSpPr>
        <p:spPr>
          <a:xfrm>
            <a:off x="189187" y="370491"/>
            <a:ext cx="11924972" cy="5909310"/>
          </a:xfrm>
          <a:prstGeom prst="rect">
            <a:avLst/>
          </a:prstGeom>
          <a:noFill/>
        </p:spPr>
        <p:txBody>
          <a:bodyPr wrap="square">
            <a:spAutoFit/>
          </a:bodyPr>
          <a:lstStyle/>
          <a:p>
            <a:pPr marL="0" indent="0">
              <a:buNone/>
            </a:pPr>
            <a:r>
              <a:rPr lang="en-US" b="1" dirty="0"/>
              <a:t>How Dissertation Work/Experience Meet Program Outcomes:</a:t>
            </a:r>
          </a:p>
          <a:p>
            <a:pPr marL="342900" indent="-342900">
              <a:buAutoNum type="arabicPeriod"/>
            </a:pPr>
            <a:r>
              <a:rPr lang="en-US" dirty="0"/>
              <a:t>Slight (Low)</a:t>
            </a:r>
          </a:p>
          <a:p>
            <a:pPr marL="342900" indent="-342900">
              <a:buAutoNum type="arabicPeriod"/>
            </a:pPr>
            <a:r>
              <a:rPr lang="en-US" dirty="0"/>
              <a:t>Moderate (Medium)</a:t>
            </a:r>
          </a:p>
          <a:p>
            <a:pPr marL="342900" indent="-342900">
              <a:buAutoNum type="arabicPeriod"/>
            </a:pPr>
            <a:r>
              <a:rPr lang="en-US" dirty="0"/>
              <a:t>Substantial (High)</a:t>
            </a:r>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endParaRPr lang="en-US" dirty="0"/>
          </a:p>
          <a:p>
            <a:endParaRPr lang="en-US" dirty="0"/>
          </a:p>
          <a:p>
            <a:pPr marL="342900" indent="-342900">
              <a:buAutoNum type="arabicPeriod"/>
            </a:pPr>
            <a:r>
              <a:rPr lang="en-US" dirty="0"/>
              <a:t>Internalize the concepts of managements such as healthcare delivery system, strategic planning,HR, marketing, finance &amp; operations –3(High)</a:t>
            </a:r>
          </a:p>
          <a:p>
            <a:pPr marL="342900" indent="-342900">
              <a:buAutoNum type="arabicPeriod"/>
            </a:pPr>
            <a:r>
              <a:rPr lang="en-US" dirty="0"/>
              <a:t>Apply Knowledge of research &amp; management techniques &amp; functions is an integrated manner in healthcare set up – 3 (High) </a:t>
            </a:r>
          </a:p>
          <a:p>
            <a:pPr marL="342900" indent="-342900">
              <a:buAutoNum type="arabicPeriod"/>
            </a:pPr>
            <a:r>
              <a:rPr lang="en-US" dirty="0"/>
              <a:t>Use appropriate skills to support healthcare organizations to take informed decision in planning, building and managing healthcare organizations -3 (High)</a:t>
            </a:r>
          </a:p>
          <a:p>
            <a:pPr marL="342900" indent="-342900">
              <a:buAutoNum type="arabicPeriod"/>
            </a:pPr>
            <a:r>
              <a:rPr lang="en-US" dirty="0"/>
              <a:t>Utilize learning acquired from trainings &amp; practical exposure in real time situation -3 (High)</a:t>
            </a:r>
          </a:p>
          <a:p>
            <a:pPr marL="342900" indent="-342900">
              <a:buAutoNum type="arabicPeriod"/>
            </a:pPr>
            <a:endParaRPr lang="en-US" dirty="0"/>
          </a:p>
          <a:p>
            <a:endParaRPr lang="en-US" dirty="0"/>
          </a:p>
          <a:p>
            <a:pPr marL="0" lvl="0" indent="0">
              <a:buNone/>
            </a:pPr>
            <a:r>
              <a:rPr lang="en-IN" b="1" dirty="0"/>
              <a:t> </a:t>
            </a:r>
            <a:endParaRPr lang="en-IN" dirty="0"/>
          </a:p>
          <a:p>
            <a:pPr marL="0" indent="0">
              <a:buNone/>
            </a:pPr>
            <a:endParaRPr lang="en-IN" dirty="0"/>
          </a:p>
          <a:p>
            <a:endParaRPr lang="en-IN" dirty="0"/>
          </a:p>
        </p:txBody>
      </p:sp>
    </p:spTree>
    <p:extLst>
      <p:ext uri="{BB962C8B-B14F-4D97-AF65-F5344CB8AC3E}">
        <p14:creationId xmlns:p14="http://schemas.microsoft.com/office/powerpoint/2010/main" val="886398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63A8F3-A159-448E-905E-C615D8232306}"/>
              </a:ext>
            </a:extLst>
          </p:cNvPr>
          <p:cNvSpPr txBox="1"/>
          <p:nvPr/>
        </p:nvSpPr>
        <p:spPr>
          <a:xfrm>
            <a:off x="4838700" y="2638425"/>
            <a:ext cx="6115050" cy="553998"/>
          </a:xfrm>
          <a:prstGeom prst="rect">
            <a:avLst/>
          </a:prstGeom>
          <a:noFill/>
        </p:spPr>
        <p:txBody>
          <a:bodyPr wrap="square">
            <a:spAutoFit/>
          </a:bodyPr>
          <a:lstStyle/>
          <a:p>
            <a:r>
              <a:rPr lang="en-US" sz="3000" b="1" dirty="0">
                <a:solidFill>
                  <a:schemeClr val="tx1"/>
                </a:solidFill>
                <a:latin typeface="Times New Roman" panose="02020603050405020304" pitchFamily="18" charset="0"/>
                <a:cs typeface="Times New Roman" panose="02020603050405020304" pitchFamily="18" charset="0"/>
              </a:rPr>
              <a:t>THANK YOU</a:t>
            </a:r>
            <a:endParaRPr lang="en-IN" sz="3000" dirty="0"/>
          </a:p>
        </p:txBody>
      </p:sp>
    </p:spTree>
    <p:extLst>
      <p:ext uri="{BB962C8B-B14F-4D97-AF65-F5344CB8AC3E}">
        <p14:creationId xmlns:p14="http://schemas.microsoft.com/office/powerpoint/2010/main" val="1745961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6CABC47-2BEF-4F74-B2E3-6A0B0BFE4C67}"/>
              </a:ext>
            </a:extLst>
          </p:cNvPr>
          <p:cNvSpPr txBox="1"/>
          <p:nvPr/>
        </p:nvSpPr>
        <p:spPr>
          <a:xfrm>
            <a:off x="333375" y="295275"/>
            <a:ext cx="8810625" cy="6524863"/>
          </a:xfrm>
          <a:prstGeom prst="rect">
            <a:avLst/>
          </a:prstGeom>
          <a:noFill/>
        </p:spPr>
        <p:txBody>
          <a:bodyPr wrap="square">
            <a:spAutoFit/>
          </a:bodyPr>
          <a:lstStyle/>
          <a:p>
            <a:pPr algn="just" fontAlgn="base"/>
            <a:r>
              <a:rPr lang="en-US" b="0" i="0" dirty="0">
                <a:solidFill>
                  <a:srgbClr val="2F4A66"/>
                </a:solidFill>
                <a:effectLst/>
                <a:latin typeface="Montserrat"/>
              </a:rPr>
              <a:t> </a:t>
            </a:r>
            <a:r>
              <a:rPr lang="en-US" sz="2200" b="1" dirty="0">
                <a:latin typeface="Times New Roman" panose="02020603050405020304" pitchFamily="18" charset="0"/>
                <a:cs typeface="Times New Roman" panose="02020603050405020304" pitchFamily="18" charset="0"/>
              </a:rPr>
              <a:t>About Organization:</a:t>
            </a:r>
          </a:p>
          <a:p>
            <a:pPr algn="just" fontAlgn="base"/>
            <a:endParaRPr lang="en-US" b="0" i="0" dirty="0">
              <a:effectLst/>
              <a:latin typeface="Montserrat"/>
            </a:endParaRPr>
          </a:p>
          <a:p>
            <a:pPr algn="just" fontAlgn="base"/>
            <a:r>
              <a:rPr lang="en-US" b="0" i="0" dirty="0">
                <a:effectLst/>
                <a:latin typeface="Montserrat"/>
              </a:rPr>
              <a:t>Healthy societies start with healthy individuals. We want to make sure that everyone has the ability to enjoy complete physical, mental, and social well-being. Viveo Health is democratizing healthcare, making it </a:t>
            </a:r>
            <a:r>
              <a:rPr lang="en-US" b="1" i="0" dirty="0">
                <a:effectLst/>
                <a:latin typeface="inherit"/>
              </a:rPr>
              <a:t>accessible to 1 billion people by 2025</a:t>
            </a:r>
            <a:r>
              <a:rPr lang="en-US" b="0" i="0" dirty="0">
                <a:effectLst/>
                <a:latin typeface="Montserrat"/>
              </a:rPr>
              <a:t>.</a:t>
            </a:r>
          </a:p>
          <a:p>
            <a:endParaRPr lang="en-US" b="1" dirty="0">
              <a:effectLst/>
              <a:latin typeface="inherit"/>
            </a:endParaRPr>
          </a:p>
          <a:p>
            <a:r>
              <a:rPr lang="en-US" b="1" dirty="0">
                <a:latin typeface="inherit"/>
              </a:rPr>
              <a:t>MISSION:</a:t>
            </a:r>
          </a:p>
          <a:p>
            <a:endParaRPr lang="en-US" b="1" dirty="0">
              <a:latin typeface="inherit"/>
            </a:endParaRPr>
          </a:p>
          <a:p>
            <a:pPr algn="l" fontAlgn="base"/>
            <a:r>
              <a:rPr lang="en-US" b="1" i="0" dirty="0">
                <a:effectLst/>
                <a:latin typeface="Montserrat"/>
              </a:rPr>
              <a:t>One idea. One billion people by 2025.</a:t>
            </a:r>
          </a:p>
          <a:p>
            <a:pPr algn="l" fontAlgn="base"/>
            <a:endParaRPr lang="en-US" b="1" i="0" dirty="0">
              <a:effectLst/>
              <a:latin typeface="Montserrat"/>
            </a:endParaRPr>
          </a:p>
          <a:p>
            <a:pPr algn="l" fontAlgn="base"/>
            <a:r>
              <a:rPr lang="en-US" b="0" i="0" dirty="0">
                <a:effectLst/>
                <a:latin typeface="Montserrat"/>
              </a:rPr>
              <a:t>Viveo Health started out as a big dream from the small country of Estonia. Over time, we realized we needed to broaden our horizons past Estonia since people all over the world are struggling to access healthcare. I’m proud to be able to wake up every morning and work together with amazing people who want to change the healthcare industry for good.</a:t>
            </a:r>
          </a:p>
          <a:p>
            <a:pPr algn="l" fontAlgn="base"/>
            <a:endParaRPr lang="en-US" b="1" i="0" dirty="0">
              <a:effectLst/>
              <a:latin typeface="Montserrat"/>
            </a:endParaRPr>
          </a:p>
          <a:p>
            <a:pPr algn="l" fontAlgn="base"/>
            <a:r>
              <a:rPr lang="en-US" b="1" dirty="0">
                <a:latin typeface="Montserrat"/>
              </a:rPr>
              <a:t>Vision:</a:t>
            </a:r>
          </a:p>
          <a:p>
            <a:pPr marL="285750" indent="-285750" algn="l" fontAlgn="base">
              <a:buFont typeface="Arial" panose="020B0604020202020204" pitchFamily="34" charset="0"/>
              <a:buChar char="•"/>
            </a:pPr>
            <a:r>
              <a:rPr lang="en-US" b="1" dirty="0">
                <a:latin typeface="Montserrat"/>
              </a:rPr>
              <a:t>Efficient</a:t>
            </a:r>
          </a:p>
          <a:p>
            <a:pPr marL="285750" indent="-285750" algn="l" fontAlgn="base">
              <a:buFont typeface="Arial" panose="020B0604020202020204" pitchFamily="34" charset="0"/>
              <a:buChar char="•"/>
            </a:pPr>
            <a:r>
              <a:rPr lang="en-US" b="1" dirty="0">
                <a:latin typeface="Montserrat"/>
              </a:rPr>
              <a:t>Accessible</a:t>
            </a:r>
          </a:p>
          <a:p>
            <a:pPr marL="285750" indent="-285750" algn="l" fontAlgn="base">
              <a:buFont typeface="Arial" panose="020B0604020202020204" pitchFamily="34" charset="0"/>
              <a:buChar char="•"/>
            </a:pPr>
            <a:r>
              <a:rPr lang="en-US" b="1" dirty="0">
                <a:latin typeface="Montserrat"/>
              </a:rPr>
              <a:t>Personalized</a:t>
            </a:r>
          </a:p>
          <a:p>
            <a:pPr marL="285750" indent="-285750" algn="l" fontAlgn="base">
              <a:buFont typeface="Arial" panose="020B0604020202020204" pitchFamily="34" charset="0"/>
              <a:buChar char="•"/>
            </a:pPr>
            <a:r>
              <a:rPr lang="en-US" b="1" dirty="0">
                <a:latin typeface="Montserrat"/>
              </a:rPr>
              <a:t>Data driven</a:t>
            </a:r>
          </a:p>
          <a:p>
            <a:pPr marL="285750" indent="-285750" algn="l" fontAlgn="base">
              <a:buFont typeface="Arial" panose="020B0604020202020204" pitchFamily="34" charset="0"/>
              <a:buChar char="•"/>
            </a:pPr>
            <a:r>
              <a:rPr lang="en-US" b="1" dirty="0">
                <a:latin typeface="Montserrat"/>
              </a:rPr>
              <a:t>Affordable</a:t>
            </a:r>
          </a:p>
          <a:p>
            <a:pPr algn="l" fontAlgn="base"/>
            <a:endParaRPr lang="en-US" b="0" i="0" dirty="0">
              <a:effectLst/>
              <a:latin typeface="Montserrat"/>
            </a:endParaRPr>
          </a:p>
          <a:p>
            <a:pPr algn="l" fontAlgn="base"/>
            <a:endParaRPr lang="en-US" b="1" i="0" dirty="0">
              <a:effectLst/>
              <a:latin typeface="Montserrat"/>
            </a:endParaRPr>
          </a:p>
        </p:txBody>
      </p:sp>
      <p:pic>
        <p:nvPicPr>
          <p:cNvPr id="8" name="Picture 7">
            <a:extLst>
              <a:ext uri="{FF2B5EF4-FFF2-40B4-BE49-F238E27FC236}">
                <a16:creationId xmlns:a16="http://schemas.microsoft.com/office/drawing/2014/main" id="{44254858-1133-4ADC-910F-3C16C2B15E5D}"/>
              </a:ext>
            </a:extLst>
          </p:cNvPr>
          <p:cNvPicPr>
            <a:picLocks noChangeAspect="1"/>
          </p:cNvPicPr>
          <p:nvPr/>
        </p:nvPicPr>
        <p:blipFill>
          <a:blip r:embed="rId2"/>
          <a:stretch>
            <a:fillRect/>
          </a:stretch>
        </p:blipFill>
        <p:spPr>
          <a:xfrm>
            <a:off x="9144000" y="4545782"/>
            <a:ext cx="2974206" cy="1761550"/>
          </a:xfrm>
          <a:prstGeom prst="rect">
            <a:avLst/>
          </a:prstGeom>
        </p:spPr>
      </p:pic>
    </p:spTree>
    <p:extLst>
      <p:ext uri="{BB962C8B-B14F-4D97-AF65-F5344CB8AC3E}">
        <p14:creationId xmlns:p14="http://schemas.microsoft.com/office/powerpoint/2010/main" val="1911666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4C2450-7100-4B6E-88B7-85F0AC6D6E38}"/>
              </a:ext>
            </a:extLst>
          </p:cNvPr>
          <p:cNvSpPr>
            <a:spLocks noGrp="1"/>
          </p:cNvSpPr>
          <p:nvPr>
            <p:ph idx="4294967295"/>
          </p:nvPr>
        </p:nvSpPr>
        <p:spPr>
          <a:xfrm>
            <a:off x="390524" y="228600"/>
            <a:ext cx="10488613" cy="5895975"/>
          </a:xfrm>
        </p:spPr>
        <p:txBody>
          <a:bodyPr>
            <a:normAutofit/>
          </a:bodyPr>
          <a:lstStyle/>
          <a:p>
            <a:pPr marL="0" indent="0">
              <a:buNone/>
            </a:pPr>
            <a:r>
              <a:rPr lang="en-IN" sz="1800" dirty="0"/>
              <a:t>  </a:t>
            </a:r>
            <a:r>
              <a:rPr lang="en-IN" sz="2500" b="1" dirty="0">
                <a:latin typeface="Times New Roman" panose="02020603050405020304" pitchFamily="18" charset="0"/>
                <a:cs typeface="Times New Roman" panose="02020603050405020304" pitchFamily="18" charset="0"/>
              </a:rPr>
              <a:t>  INTRODUCTION:</a:t>
            </a:r>
          </a:p>
          <a:p>
            <a:pPr>
              <a:buFont typeface="Arial" panose="020B0604020202020204" pitchFamily="34" charset="0"/>
              <a:buChar char="•"/>
            </a:pPr>
            <a:r>
              <a:rPr lang="en-IN" sz="1800" dirty="0"/>
              <a:t>Doctor </a:t>
            </a:r>
            <a:r>
              <a:rPr lang="en-IN" dirty="0"/>
              <a:t> </a:t>
            </a:r>
            <a:r>
              <a:rPr lang="en-IN" sz="1800" dirty="0"/>
              <a:t>satisfaction is the real testimony to the efficiency of health platform</a:t>
            </a:r>
          </a:p>
          <a:p>
            <a:pPr>
              <a:buFont typeface="Arial" panose="020B0604020202020204" pitchFamily="34" charset="0"/>
              <a:buChar char="•"/>
            </a:pPr>
            <a:r>
              <a:rPr lang="en-IN" sz="1800" dirty="0"/>
              <a:t>Doctor satisfaction has become key determinant for improvement of any healthcare organisation, so this assessment is important for every health-related institutions.</a:t>
            </a:r>
          </a:p>
          <a:p>
            <a:pPr>
              <a:buFont typeface="Arial" panose="020B0604020202020204" pitchFamily="34" charset="0"/>
              <a:buChar char="•"/>
            </a:pPr>
            <a:r>
              <a:rPr lang="en-IN" sz="1800" dirty="0"/>
              <a:t>From management view, a gratified customer(</a:t>
            </a:r>
            <a:r>
              <a:rPr lang="en-IN" sz="1800" dirty="0" err="1"/>
              <a:t>Dr.</a:t>
            </a:r>
            <a:r>
              <a:rPr lang="en-IN" sz="1800" dirty="0"/>
              <a:t>) is important because they maintain a congruous relationship with specified providers. </a:t>
            </a:r>
          </a:p>
          <a:p>
            <a:pPr>
              <a:buFont typeface="Arial" panose="020B0604020202020204" pitchFamily="34" charset="0"/>
              <a:buChar char="•"/>
            </a:pPr>
            <a:r>
              <a:rPr lang="en-IN" sz="1800" dirty="0"/>
              <a:t>By finding out the main sources of dis-satisfaction is that an organization can find out the major loop holes in their system and improving their risk management.</a:t>
            </a:r>
          </a:p>
          <a:p>
            <a:pPr>
              <a:buFont typeface="Arial" panose="020B0604020202020204" pitchFamily="34" charset="0"/>
              <a:buChar char="•"/>
            </a:pPr>
            <a:r>
              <a:rPr lang="en-IN" sz="1800" dirty="0"/>
              <a:t>Customer  satisfaction provides important information on system performance thus contributing to the organisations total quality management. </a:t>
            </a:r>
          </a:p>
          <a:p>
            <a:pPr>
              <a:buFont typeface="Arial" panose="020B0604020202020204" pitchFamily="34" charset="0"/>
              <a:buChar char="•"/>
            </a:pPr>
            <a:r>
              <a:rPr lang="en-IN" sz="1800" dirty="0"/>
              <a:t>Unsatisfied customer will lead to the loss of income and wastage of resources. </a:t>
            </a:r>
          </a:p>
          <a:p>
            <a:pPr>
              <a:buFont typeface="Arial" panose="020B0604020202020204" pitchFamily="34" charset="0"/>
              <a:buChar char="•"/>
            </a:pPr>
            <a:r>
              <a:rPr lang="en-IN" sz="1800" dirty="0"/>
              <a:t>Hence, this study will be useful for healthcare organisation to improve the teleconsultation  services through tele platform.</a:t>
            </a:r>
          </a:p>
          <a:p>
            <a:endParaRPr lang="en-IN" dirty="0"/>
          </a:p>
        </p:txBody>
      </p:sp>
    </p:spTree>
    <p:extLst>
      <p:ext uri="{BB962C8B-B14F-4D97-AF65-F5344CB8AC3E}">
        <p14:creationId xmlns:p14="http://schemas.microsoft.com/office/powerpoint/2010/main" val="462220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CF9E39-A8F9-4724-89EC-081FB31409C9}"/>
              </a:ext>
            </a:extLst>
          </p:cNvPr>
          <p:cNvSpPr txBox="1"/>
          <p:nvPr/>
        </p:nvSpPr>
        <p:spPr>
          <a:xfrm>
            <a:off x="523874" y="443984"/>
            <a:ext cx="10010775" cy="369332"/>
          </a:xfrm>
          <a:prstGeom prst="rect">
            <a:avLst/>
          </a:prstGeom>
          <a:noFill/>
        </p:spPr>
        <p:txBody>
          <a:bodyPr wrap="square">
            <a:spAutoFit/>
          </a:bodyPr>
          <a:lstStyle/>
          <a:p>
            <a:r>
              <a:rPr lang="en-IN" sz="1800" b="1" dirty="0"/>
              <a:t>AIMS &amp; OBJECTIVE</a:t>
            </a:r>
            <a:endParaRPr lang="en-IN" dirty="0"/>
          </a:p>
        </p:txBody>
      </p:sp>
      <p:sp>
        <p:nvSpPr>
          <p:cNvPr id="7" name="TextBox 6">
            <a:extLst>
              <a:ext uri="{FF2B5EF4-FFF2-40B4-BE49-F238E27FC236}">
                <a16:creationId xmlns:a16="http://schemas.microsoft.com/office/drawing/2014/main" id="{F0E3A873-2AE3-4F1B-8CD3-6DBC212A8026}"/>
              </a:ext>
            </a:extLst>
          </p:cNvPr>
          <p:cNvSpPr txBox="1"/>
          <p:nvPr/>
        </p:nvSpPr>
        <p:spPr>
          <a:xfrm>
            <a:off x="523874" y="1389787"/>
            <a:ext cx="11249026" cy="2829236"/>
          </a:xfrm>
          <a:prstGeom prst="rect">
            <a:avLst/>
          </a:prstGeom>
          <a:noFill/>
        </p:spPr>
        <p:txBody>
          <a:bodyPr wrap="square">
            <a:spAutoFit/>
          </a:bodyPr>
          <a:lstStyle/>
          <a:p>
            <a:pPr>
              <a:buFontTx/>
              <a:buChar char="-"/>
            </a:pPr>
            <a:r>
              <a:rPr lang="en-US" sz="1800" dirty="0">
                <a:effectLst/>
                <a:latin typeface="Times New Roman" panose="02020603050405020304" pitchFamily="18" charset="0"/>
                <a:ea typeface="Calibri" panose="020F0502020204030204" pitchFamily="34" charset="0"/>
                <a:cs typeface="SimSun" panose="02010600030101010101" pitchFamily="2" charset="-122"/>
              </a:rPr>
              <a:t>Assess the issue of </a:t>
            </a:r>
            <a:r>
              <a:rPr lang="en-US" sz="1800" dirty="0">
                <a:latin typeface="Times New Roman" panose="02020603050405020304" pitchFamily="18" charset="0"/>
                <a:ea typeface="Calibri" panose="020F0502020204030204" pitchFamily="34" charset="0"/>
                <a:cs typeface="SimSun" panose="02010600030101010101" pitchFamily="2" charset="-122"/>
              </a:rPr>
              <a:t>tele platform</a:t>
            </a:r>
            <a:r>
              <a:rPr lang="en-US" sz="1800" dirty="0">
                <a:effectLst/>
                <a:latin typeface="Times New Roman" panose="02020603050405020304" pitchFamily="18" charset="0"/>
                <a:ea typeface="Calibri" panose="020F0502020204030204" pitchFamily="34" charset="0"/>
                <a:cs typeface="SimSun" panose="02010600030101010101" pitchFamily="2" charset="-122"/>
              </a:rPr>
              <a:t> and </a:t>
            </a:r>
            <a:r>
              <a:rPr lang="en-US" sz="1800" dirty="0">
                <a:latin typeface="Times New Roman" panose="02020603050405020304" pitchFamily="18" charset="0"/>
                <a:ea typeface="Calibri" panose="020F0502020204030204" pitchFamily="34" charset="0"/>
                <a:cs typeface="SimSun" panose="02010600030101010101" pitchFamily="2" charset="-122"/>
              </a:rPr>
              <a:t>tele</a:t>
            </a:r>
            <a:r>
              <a:rPr lang="en-US" sz="1800" dirty="0">
                <a:effectLst/>
                <a:latin typeface="Times New Roman" panose="02020603050405020304" pitchFamily="18" charset="0"/>
                <a:ea typeface="Calibri" panose="020F0502020204030204" pitchFamily="34" charset="0"/>
                <a:cs typeface="SimSun" panose="02010600030101010101" pitchFamily="2" charset="-122"/>
              </a:rPr>
              <a:t>consultation during Covid-19</a:t>
            </a:r>
            <a:br>
              <a:rPr lang="en-IN" sz="1200" dirty="0">
                <a:effectLst/>
                <a:latin typeface="Calibri" panose="020F0502020204030204" pitchFamily="34" charset="0"/>
                <a:ea typeface="Calibri" panose="020F0502020204030204" pitchFamily="34" charset="0"/>
                <a:cs typeface="SimSun" panose="02010600030101010101" pitchFamily="2" charset="-122"/>
              </a:rPr>
            </a:br>
            <a:endParaRPr lang="en-IN" dirty="0"/>
          </a:p>
          <a:p>
            <a:pPr>
              <a:buFontTx/>
              <a:buChar char="-"/>
            </a:pPr>
            <a:endParaRPr lang="en-IN" dirty="0"/>
          </a:p>
          <a:p>
            <a:pPr>
              <a:lnSpc>
                <a:spcPct val="107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Specific Objective:</a:t>
            </a:r>
          </a:p>
          <a:p>
            <a:pPr marL="285750" indent="-285750">
              <a:lnSpc>
                <a:spcPct val="107000"/>
              </a:lnSpc>
              <a:spcAft>
                <a:spcPts val="800"/>
              </a:spcAft>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To understand the impact through questionnaire:</a:t>
            </a:r>
            <a:endParaRPr lang="en-IN" dirty="0"/>
          </a:p>
          <a:p>
            <a:pPr>
              <a:buFontTx/>
              <a:buChar char="-"/>
            </a:pPr>
            <a:r>
              <a:rPr lang="en-IN" dirty="0"/>
              <a:t>To identify challenges facing by the doctors adopting  teleconsultation over tele platform</a:t>
            </a:r>
          </a:p>
          <a:p>
            <a:endParaRPr lang="en-IN" dirty="0"/>
          </a:p>
          <a:p>
            <a:pPr>
              <a:buFontTx/>
              <a:buChar char="-"/>
            </a:pPr>
            <a:r>
              <a:rPr lang="en-IN" dirty="0"/>
              <a:t>To find out the strategies which will help the organization improve their customer satisfaction score.</a:t>
            </a:r>
          </a:p>
          <a:p>
            <a:endParaRPr lang="en-IN" dirty="0"/>
          </a:p>
        </p:txBody>
      </p:sp>
    </p:spTree>
    <p:extLst>
      <p:ext uri="{BB962C8B-B14F-4D97-AF65-F5344CB8AC3E}">
        <p14:creationId xmlns:p14="http://schemas.microsoft.com/office/powerpoint/2010/main" val="3780519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346303-3076-46E8-924A-51B51ACB7434}"/>
              </a:ext>
            </a:extLst>
          </p:cNvPr>
          <p:cNvSpPr txBox="1"/>
          <p:nvPr/>
        </p:nvSpPr>
        <p:spPr>
          <a:xfrm>
            <a:off x="323851" y="285750"/>
            <a:ext cx="11477624" cy="5478423"/>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METHODOLOGY:</a:t>
            </a:r>
          </a:p>
          <a:p>
            <a:endParaRPr lang="en-US" sz="1600" b="1" dirty="0">
              <a:latin typeface="Arial" panose="020B0604020202020204" pitchFamily="34" charset="0"/>
              <a:cs typeface="Arial" panose="020B0604020202020204" pitchFamily="34" charset="0"/>
            </a:endParaRPr>
          </a:p>
          <a:p>
            <a:pPr marL="342900" lvl="0" indent="-342900">
              <a:buAutoNum type="alphaUcParenR"/>
            </a:pPr>
            <a:r>
              <a:rPr lang="en-US" b="1" dirty="0">
                <a:latin typeface="Times New Roman" panose="02020603050405020304" pitchFamily="18" charset="0"/>
                <a:cs typeface="Times New Roman" panose="02020603050405020304" pitchFamily="18" charset="0"/>
              </a:rPr>
              <a:t>Study Design</a:t>
            </a:r>
            <a:endParaRPr lang="en-US" dirty="0">
              <a:latin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Study design</a:t>
            </a:r>
            <a:r>
              <a:rPr lang="en-US" dirty="0">
                <a:latin typeface="Times New Roman" panose="02020603050405020304" pitchFamily="18" charset="0"/>
                <a:cs typeface="Times New Roman" panose="02020603050405020304" pitchFamily="18" charset="0"/>
              </a:rPr>
              <a:t>: Cross sectional descriptive study</a:t>
            </a:r>
          </a:p>
          <a:p>
            <a:pPr marL="285750" indent="-285750" algn="jus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Study population</a:t>
            </a:r>
            <a:r>
              <a:rPr lang="en-US" dirty="0">
                <a:latin typeface="Times New Roman" panose="02020603050405020304" pitchFamily="18" charset="0"/>
                <a:cs typeface="Times New Roman" panose="02020603050405020304" pitchFamily="18" charset="0"/>
              </a:rPr>
              <a:t>: </a:t>
            </a:r>
            <a:r>
              <a:rPr lang="en-IN" dirty="0"/>
              <a:t>Targeted 200 doctors who are using this tele platform, (due to pandemic patients can’t visit        clinic they setup virtual clinic through the platform and took consultation from the doctors).</a:t>
            </a:r>
            <a:endParaRPr lang="en-US" dirty="0">
              <a:latin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Study period</a:t>
            </a:r>
            <a:r>
              <a:rPr lang="en-US" dirty="0">
                <a:latin typeface="Times New Roman" panose="02020603050405020304" pitchFamily="18" charset="0"/>
                <a:cs typeface="Times New Roman" panose="02020603050405020304" pitchFamily="18" charset="0"/>
              </a:rPr>
              <a:t>: Data collected from </a:t>
            </a:r>
            <a:r>
              <a:rPr lang="en-IN" dirty="0"/>
              <a:t>1</a:t>
            </a:r>
            <a:r>
              <a:rPr lang="en-IN" baseline="30000" dirty="0"/>
              <a:t>st </a:t>
            </a:r>
            <a:r>
              <a:rPr lang="en-IN" dirty="0"/>
              <a:t> April 2021 - 31</a:t>
            </a:r>
            <a:r>
              <a:rPr lang="en-IN" baseline="30000" dirty="0"/>
              <a:t>th</a:t>
            </a:r>
            <a:r>
              <a:rPr lang="en-IN" dirty="0"/>
              <a:t> May 2021.</a:t>
            </a:r>
            <a:r>
              <a:rPr lang="en-US" dirty="0">
                <a:latin typeface="Times New Roman" panose="02020603050405020304" pitchFamily="18" charset="0"/>
                <a:cs typeface="Times New Roman" panose="02020603050405020304" pitchFamily="18" charset="0"/>
              </a:rPr>
              <a:t> </a:t>
            </a:r>
          </a:p>
          <a:p>
            <a:pPr marL="285750" lvl="0" indent="-285750" algn="jus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Sampling technique</a:t>
            </a:r>
            <a:r>
              <a:rPr lang="en-US" dirty="0">
                <a:latin typeface="Times New Roman" panose="02020603050405020304" pitchFamily="18" charset="0"/>
                <a:cs typeface="Times New Roman" panose="02020603050405020304" pitchFamily="18" charset="0"/>
              </a:rPr>
              <a:t>: Non probability convenient sampling</a:t>
            </a:r>
          </a:p>
          <a:p>
            <a:pPr marL="285750" lvl="0" indent="-285750" algn="just">
              <a:buFont typeface="Wingdings" panose="05000000000000000000" pitchFamily="2" charset="2"/>
              <a:buChar char="§"/>
            </a:pPr>
            <a:r>
              <a:rPr lang="en-US" b="1" dirty="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Sample size:70 </a:t>
            </a:r>
            <a:r>
              <a:rPr lang="en-US" dirty="0">
                <a:latin typeface="Times New Roman" panose="02020603050405020304" pitchFamily="18" charset="0"/>
                <a:cs typeface="Times New Roman" panose="02020603050405020304" pitchFamily="18" charset="0"/>
              </a:rPr>
              <a:t>with response rate of 35%</a:t>
            </a:r>
          </a:p>
          <a:p>
            <a:pPr marL="285750" lvl="0" indent="-285750" algn="just">
              <a:buFont typeface="Wingdings" panose="05000000000000000000" pitchFamily="2" charset="2"/>
              <a:buChar char="§"/>
            </a:pPr>
            <a:r>
              <a:rPr lang="en-US" b="1" dirty="0">
                <a:latin typeface="Times New Roman" panose="02020603050405020304" pitchFamily="18" charset="0"/>
                <a:cs typeface="Times New Roman" panose="02020603050405020304" pitchFamily="18" charset="0"/>
              </a:rPr>
              <a:t>     Inclusion criteria: </a:t>
            </a:r>
            <a:r>
              <a:rPr lang="en-US" dirty="0">
                <a:latin typeface="Times New Roman" panose="02020603050405020304" pitchFamily="18" charset="0"/>
                <a:cs typeface="Times New Roman" panose="02020603050405020304" pitchFamily="18" charset="0"/>
              </a:rPr>
              <a:t>Those who consented to participate the informed consent ,working as tele platform doctors  during Covid-19 and all  those who successfully completed the questionnaire.</a:t>
            </a:r>
          </a:p>
          <a:p>
            <a:pPr marL="285750" lvl="0" indent="-285750" algn="jus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Exclusion criteria</a:t>
            </a:r>
            <a:r>
              <a:rPr lang="en-US" dirty="0">
                <a:latin typeface="Times New Roman" panose="02020603050405020304" pitchFamily="18" charset="0"/>
                <a:cs typeface="Times New Roman" panose="02020603050405020304" pitchFamily="18" charset="0"/>
              </a:rPr>
              <a:t>: Those who disagreed to participate or did not completely answer the questions </a:t>
            </a:r>
          </a:p>
          <a:p>
            <a:pPr lvl="0" algn="just"/>
            <a:r>
              <a:rPr lang="en-US" b="1" dirty="0">
                <a:latin typeface="Times New Roman" panose="02020603050405020304" pitchFamily="18" charset="0"/>
                <a:cs typeface="Times New Roman" panose="02020603050405020304" pitchFamily="18" charset="0"/>
              </a:rPr>
              <a:t>B) Data sources:</a:t>
            </a:r>
            <a:endParaRPr lang="en-US" dirty="0">
              <a:latin typeface="Times New Roman" panose="02020603050405020304" pitchFamily="18" charset="0"/>
              <a:cs typeface="Times New Roman" panose="02020603050405020304" pitchFamily="18" charset="0"/>
            </a:endParaRPr>
          </a:p>
          <a:p>
            <a:pPr lvl="0" algn="just"/>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Primary source</a:t>
            </a:r>
            <a:r>
              <a:rPr lang="en-US" dirty="0">
                <a:latin typeface="Times New Roman" panose="02020603050405020304" pitchFamily="18" charset="0"/>
                <a:cs typeface="Times New Roman" panose="02020603050405020304" pitchFamily="18" charset="0"/>
              </a:rPr>
              <a:t>: Structured questionnaire with some data including through Google form which was disseminated through email and instant messaging applications.</a:t>
            </a:r>
          </a:p>
          <a:p>
            <a:pPr lvl="0" algn="just"/>
            <a:endParaRPr lang="en-US" dirty="0">
              <a:latin typeface="Times New Roman" panose="02020603050405020304" pitchFamily="18" charset="0"/>
              <a:cs typeface="Times New Roman" panose="02020603050405020304" pitchFamily="18" charset="0"/>
            </a:endParaRPr>
          </a:p>
          <a:p>
            <a:pPr lvl="0" algn="just"/>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Secondary source: </a:t>
            </a:r>
            <a:r>
              <a:rPr lang="en-US" dirty="0">
                <a:latin typeface="Times New Roman" panose="02020603050405020304" pitchFamily="18" charset="0"/>
                <a:cs typeface="Times New Roman" panose="02020603050405020304" pitchFamily="18" charset="0"/>
              </a:rPr>
              <a:t>A thorough literature review of  relevant articles was done in databases of reputed journals,       PubMed , Research gates, Google Scholar, and ProQuest using the appropriate key words. </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1415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EA5653-B87F-494D-B6E7-B8E5A4465CD1}"/>
              </a:ext>
            </a:extLst>
          </p:cNvPr>
          <p:cNvSpPr txBox="1"/>
          <p:nvPr/>
        </p:nvSpPr>
        <p:spPr>
          <a:xfrm>
            <a:off x="428625" y="142874"/>
            <a:ext cx="11191875" cy="6863417"/>
          </a:xfrm>
          <a:prstGeom prst="rect">
            <a:avLst/>
          </a:prstGeom>
          <a:noFill/>
        </p:spPr>
        <p:txBody>
          <a:bodyPr wrap="square">
            <a:spAutoFit/>
          </a:bodyPr>
          <a:lstStyle/>
          <a:p>
            <a:r>
              <a:rPr lang="en-US" sz="2800" b="1" dirty="0">
                <a:effectLst/>
                <a:latin typeface="Arial" panose="020B0604020202020204" pitchFamily="34" charset="0"/>
                <a:ea typeface="Calibri" panose="020F0502020204030204" pitchFamily="34" charset="0"/>
                <a:cs typeface="Arial" panose="020B0604020202020204" pitchFamily="34" charset="0"/>
              </a:rPr>
              <a:t>Results &amp; Discussion</a:t>
            </a:r>
            <a:r>
              <a:rPr lang="en-US" b="1" dirty="0">
                <a:effectLst/>
                <a:latin typeface="Arial" panose="020B0604020202020204" pitchFamily="34" charset="0"/>
                <a:ea typeface="Calibri" panose="020F0502020204030204" pitchFamily="34" charset="0"/>
                <a:cs typeface="Arial" panose="020B0604020202020204" pitchFamily="34" charset="0"/>
              </a:rPr>
              <a:t>:</a:t>
            </a:r>
          </a:p>
          <a:p>
            <a:endParaRPr lang="en-US" sz="1600" b="1"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 97.9%  participant people are agree to fill the survey form</a:t>
            </a:r>
          </a:p>
          <a:p>
            <a:pPr marL="285750" indent="-285750">
              <a:buFont typeface="Wingdings" panose="05000000000000000000" pitchFamily="2" charset="2"/>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In the survey 30% </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dirty="0">
                <a:effectLst/>
                <a:latin typeface="Times New Roman" panose="02020603050405020304" pitchFamily="18" charset="0"/>
                <a:ea typeface="Calibri" panose="020F0502020204030204" pitchFamily="34" charset="0"/>
                <a:cs typeface="Times New Roman" panose="02020603050405020304" pitchFamily="18" charset="0"/>
              </a:rPr>
              <a:t>18) respondents </a:t>
            </a:r>
            <a:r>
              <a:rPr lang="en-US" dirty="0">
                <a:latin typeface="Times New Roman" panose="02020603050405020304" pitchFamily="18" charset="0"/>
                <a:ea typeface="Calibri" panose="020F0502020204030204" pitchFamily="34" charset="0"/>
                <a:cs typeface="Times New Roman" panose="02020603050405020304" pitchFamily="18" charset="0"/>
              </a:rPr>
              <a:t>were </a:t>
            </a:r>
            <a:r>
              <a:rPr lang="en-US" dirty="0">
                <a:effectLst/>
                <a:latin typeface="Times New Roman" panose="02020603050405020304" pitchFamily="18" charset="0"/>
                <a:ea typeface="Calibri" panose="020F0502020204030204" pitchFamily="34" charset="0"/>
                <a:cs typeface="Times New Roman" panose="02020603050405020304" pitchFamily="18" charset="0"/>
              </a:rPr>
              <a:t>male whereas 70%  (42) </a:t>
            </a:r>
            <a:r>
              <a:rPr lang="en-US" dirty="0">
                <a:latin typeface="Times New Roman" panose="02020603050405020304" pitchFamily="18" charset="0"/>
                <a:ea typeface="Calibri" panose="020F0502020204030204" pitchFamily="34" charset="0"/>
                <a:cs typeface="Times New Roman" panose="02020603050405020304" pitchFamily="18" charset="0"/>
              </a:rPr>
              <a:t>we</a:t>
            </a:r>
            <a:r>
              <a:rPr lang="en-US" dirty="0">
                <a:effectLst/>
                <a:latin typeface="Times New Roman" panose="02020603050405020304" pitchFamily="18" charset="0"/>
                <a:ea typeface="Calibri" panose="020F0502020204030204" pitchFamily="34" charset="0"/>
                <a:cs typeface="Times New Roman" panose="02020603050405020304" pitchFamily="18" charset="0"/>
              </a:rPr>
              <a:t>re females.  </a:t>
            </a:r>
          </a:p>
          <a:p>
            <a:pPr marL="285750" indent="-285750">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Age criteria 25 to 45 years doctor: 65 (92.9%) 25 to 35 and 5(7.1%) 35 to 45 year doctors</a:t>
            </a:r>
          </a:p>
          <a:p>
            <a:pPr marL="285750" indent="-285750">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Aware about teleconsultation 81.4% (57) </a:t>
            </a:r>
          </a:p>
          <a:p>
            <a:pPr marL="285750" indent="-285750">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Doctors using the tele platform for teleconsultation 52.8%(37)</a:t>
            </a:r>
          </a:p>
          <a:p>
            <a:pPr marL="285750" indent="-285750">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Purpose of joining tele-platform covid consultation 45.7%(32) and specialist consultation 37.1%(26)</a:t>
            </a:r>
          </a:p>
          <a:p>
            <a:pPr marL="285750" indent="-285750">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Effectiveness of e-consultation compare to normal clinic doctors being agreed 42.8%(30),disagree 34.2%(24),Neutral 32.8%(23)</a:t>
            </a:r>
          </a:p>
          <a:p>
            <a:pPr marL="285750" indent="-285750">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90% (63)doctor agree that e-consultation provide more access to healthcare services.</a:t>
            </a:r>
          </a:p>
          <a:p>
            <a:pPr marL="285750" indent="-285750">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95.7% (67) agreed more safety from direct contact of infected patients</a:t>
            </a:r>
          </a:p>
          <a:p>
            <a:pPr marL="285750" indent="-285750">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81.4%(57) Doctors agreed E-consultation easy to setup virtual clinic compare to normal clinics</a:t>
            </a:r>
          </a:p>
          <a:p>
            <a:pPr marL="285750" indent="-285750">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62.8%(44) are agreed it is easy to use and learning.</a:t>
            </a:r>
          </a:p>
          <a:p>
            <a:pPr marL="285750" indent="-285750">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 37.14% (26) agreed during consultation system errors like technical glitches  receiving e-prescription etc. handled easily </a:t>
            </a:r>
            <a:r>
              <a:rPr lang="en-US">
                <a:latin typeface="Times New Roman" panose="02020603050405020304" pitchFamily="18" charset="0"/>
                <a:ea typeface="Calibri" panose="020F0502020204030204" pitchFamily="34" charset="0"/>
                <a:cs typeface="Times New Roman" panose="02020603050405020304" pitchFamily="18" charset="0"/>
              </a:rPr>
              <a:t>whereas 41.4% (29) </a:t>
            </a:r>
            <a:r>
              <a:rPr lang="en-US" dirty="0">
                <a:latin typeface="Times New Roman" panose="02020603050405020304" pitchFamily="18" charset="0"/>
                <a:ea typeface="Calibri" panose="020F0502020204030204" pitchFamily="34" charset="0"/>
                <a:cs typeface="Times New Roman" panose="02020603050405020304" pitchFamily="18" charset="0"/>
              </a:rPr>
              <a:t>disagreed</a:t>
            </a:r>
          </a:p>
          <a:p>
            <a:pPr marL="285750" indent="-285750">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 71.4% (50) agreed that after pandemic e-consultation services will be going on </a:t>
            </a:r>
          </a:p>
          <a:p>
            <a:pPr marL="285750" indent="-285750">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On a of Scale 1 to 5 (extremely dissatisfied to extremely satisfied) 31.4% (22) being satisfied consultation done over the tele platform.</a:t>
            </a:r>
          </a:p>
          <a:p>
            <a:pPr marL="285750" indent="-285750">
              <a:buFont typeface="Wingdings" panose="05000000000000000000" pitchFamily="2" charset="2"/>
              <a:buChar char="§"/>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1384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8FF3A3D-97C8-4BB9-9D9F-BE07321CC86C}"/>
              </a:ext>
            </a:extLst>
          </p:cNvPr>
          <p:cNvGraphicFramePr>
            <a:graphicFrameLocks/>
          </p:cNvGraphicFramePr>
          <p:nvPr>
            <p:extLst>
              <p:ext uri="{D42A27DB-BD31-4B8C-83A1-F6EECF244321}">
                <p14:modId xmlns:p14="http://schemas.microsoft.com/office/powerpoint/2010/main" val="793802370"/>
              </p:ext>
            </p:extLst>
          </p:nvPr>
        </p:nvGraphicFramePr>
        <p:xfrm>
          <a:off x="323850" y="419100"/>
          <a:ext cx="4572000" cy="2743200"/>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cx2="http://schemas.microsoft.com/office/drawing/2015/10/21/chartex">
        <mc:Choice Requires="cx2">
          <p:graphicFrame>
            <p:nvGraphicFramePr>
              <p:cNvPr id="3" name="Chart 2">
                <a:extLst>
                  <a:ext uri="{FF2B5EF4-FFF2-40B4-BE49-F238E27FC236}">
                    <a16:creationId xmlns:a16="http://schemas.microsoft.com/office/drawing/2014/main" id="{1097D5EA-FA99-409C-8C4B-5ABEA0B0CB6E}"/>
                  </a:ext>
                </a:extLst>
              </p:cNvPr>
              <p:cNvGraphicFramePr/>
              <p:nvPr>
                <p:extLst>
                  <p:ext uri="{D42A27DB-BD31-4B8C-83A1-F6EECF244321}">
                    <p14:modId xmlns:p14="http://schemas.microsoft.com/office/powerpoint/2010/main" val="2736791391"/>
                  </p:ext>
                </p:extLst>
              </p:nvPr>
            </p:nvGraphicFramePr>
            <p:xfrm>
              <a:off x="5581650" y="419100"/>
              <a:ext cx="4572000" cy="274320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3" name="Chart 2">
                <a:extLst>
                  <a:ext uri="{FF2B5EF4-FFF2-40B4-BE49-F238E27FC236}">
                    <a16:creationId xmlns:a16="http://schemas.microsoft.com/office/drawing/2014/main" id="{1097D5EA-FA99-409C-8C4B-5ABEA0B0CB6E}"/>
                  </a:ext>
                </a:extLst>
              </p:cNvPr>
              <p:cNvPicPr>
                <a:picLocks noGrp="1" noRot="1" noChangeAspect="1" noMove="1" noResize="1" noEditPoints="1" noAdjustHandles="1" noChangeArrowheads="1" noChangeShapeType="1"/>
              </p:cNvPicPr>
              <p:nvPr/>
            </p:nvPicPr>
            <p:blipFill>
              <a:blip r:embed="rId4"/>
              <a:stretch>
                <a:fillRect/>
              </a:stretch>
            </p:blipFill>
            <p:spPr>
              <a:xfrm>
                <a:off x="5581650" y="419100"/>
                <a:ext cx="4572000" cy="2743200"/>
              </a:xfrm>
              <a:prstGeom prst="rect">
                <a:avLst/>
              </a:prstGeom>
            </p:spPr>
          </p:pic>
        </mc:Fallback>
      </mc:AlternateContent>
      <p:graphicFrame>
        <p:nvGraphicFramePr>
          <p:cNvPr id="4" name="Chart 3">
            <a:extLst>
              <a:ext uri="{FF2B5EF4-FFF2-40B4-BE49-F238E27FC236}">
                <a16:creationId xmlns:a16="http://schemas.microsoft.com/office/drawing/2014/main" id="{E362886E-ECAC-4A72-988E-7675B6102C40}"/>
              </a:ext>
            </a:extLst>
          </p:cNvPr>
          <p:cNvGraphicFramePr>
            <a:graphicFrameLocks/>
          </p:cNvGraphicFramePr>
          <p:nvPr>
            <p:extLst>
              <p:ext uri="{D42A27DB-BD31-4B8C-83A1-F6EECF244321}">
                <p14:modId xmlns:p14="http://schemas.microsoft.com/office/powerpoint/2010/main" val="3694302252"/>
              </p:ext>
            </p:extLst>
          </p:nvPr>
        </p:nvGraphicFramePr>
        <p:xfrm>
          <a:off x="495300" y="3343275"/>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a:extLst>
              <a:ext uri="{FF2B5EF4-FFF2-40B4-BE49-F238E27FC236}">
                <a16:creationId xmlns:a16="http://schemas.microsoft.com/office/drawing/2014/main" id="{3D002237-DBE5-4C89-9812-3760F4EEBC52}"/>
              </a:ext>
            </a:extLst>
          </p:cNvPr>
          <p:cNvGraphicFramePr>
            <a:graphicFrameLocks/>
          </p:cNvGraphicFramePr>
          <p:nvPr>
            <p:extLst>
              <p:ext uri="{D42A27DB-BD31-4B8C-83A1-F6EECF244321}">
                <p14:modId xmlns:p14="http://schemas.microsoft.com/office/powerpoint/2010/main" val="3574821306"/>
              </p:ext>
            </p:extLst>
          </p:nvPr>
        </p:nvGraphicFramePr>
        <p:xfrm>
          <a:off x="6096000" y="3276600"/>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648248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96AB9D-E9EE-4BD9-A6FE-4A4ABE7C8B91}"/>
              </a:ext>
            </a:extLst>
          </p:cNvPr>
          <p:cNvSpPr txBox="1"/>
          <p:nvPr/>
        </p:nvSpPr>
        <p:spPr>
          <a:xfrm>
            <a:off x="134754" y="144380"/>
            <a:ext cx="11503492" cy="6647974"/>
          </a:xfrm>
          <a:prstGeom prst="rect">
            <a:avLst/>
          </a:prstGeom>
          <a:noFill/>
        </p:spPr>
        <p:txBody>
          <a:bodyPr wrap="square">
            <a:spAutoFit/>
          </a:bodyPr>
          <a:lstStyle/>
          <a:p>
            <a:pPr marL="0" indent="0">
              <a:buNone/>
            </a:pPr>
            <a:endParaRPr lang="en-IN" b="1" u="sng" dirty="0"/>
          </a:p>
          <a:p>
            <a:pPr marL="0" indent="0">
              <a:buNone/>
            </a:pPr>
            <a:endParaRPr lang="en-IN" b="1" u="sng" dirty="0"/>
          </a:p>
          <a:p>
            <a:pPr marL="0" indent="0">
              <a:buNone/>
            </a:pPr>
            <a:r>
              <a:rPr lang="en-IN" b="1" u="sng" dirty="0"/>
              <a:t>CONCLUSION</a:t>
            </a:r>
          </a:p>
          <a:p>
            <a:pPr marL="0" indent="0">
              <a:buNone/>
            </a:pPr>
            <a:endParaRPr lang="en-IN" dirty="0"/>
          </a:p>
          <a:p>
            <a:pPr marL="0" indent="0">
              <a:buNone/>
            </a:pPr>
            <a:endParaRPr lang="en-IN" dirty="0"/>
          </a:p>
          <a:p>
            <a:pPr marL="285750" indent="-285750">
              <a:buFont typeface="Arial" panose="020B0604020202020204" pitchFamily="34" charset="0"/>
              <a:buChar char="•"/>
            </a:pPr>
            <a:r>
              <a:rPr lang="en-IN" dirty="0"/>
              <a:t>Customer </a:t>
            </a:r>
            <a:r>
              <a:rPr lang="en-IN" sz="1800" dirty="0"/>
              <a:t>satisfaction evaluation must be done regularly by the organizations by conducing such studies for continuous improvement. </a:t>
            </a:r>
          </a:p>
          <a:p>
            <a:pPr marL="285750" indent="-285750">
              <a:buFont typeface="Arial" panose="020B0604020202020204" pitchFamily="34" charset="0"/>
              <a:buChar char="•"/>
            </a:pPr>
            <a:r>
              <a:rPr lang="en-IN" sz="1800" dirty="0"/>
              <a:t>With such studies one will be able to understand the difference between </a:t>
            </a:r>
            <a:r>
              <a:rPr lang="en-IN" dirty="0"/>
              <a:t>doctors and patients </a:t>
            </a:r>
            <a:r>
              <a:rPr lang="en-IN" sz="1800" dirty="0"/>
              <a:t>expectations and </a:t>
            </a:r>
            <a:r>
              <a:rPr lang="en-IN" dirty="0"/>
              <a:t>customer</a:t>
            </a:r>
            <a:r>
              <a:rPr lang="en-IN" sz="1800" dirty="0"/>
              <a:t> satisfaction. </a:t>
            </a:r>
          </a:p>
          <a:p>
            <a:pPr marL="285750" indent="-285750">
              <a:buFont typeface="Arial" panose="020B0604020202020204" pitchFamily="34" charset="0"/>
              <a:buChar char="•"/>
            </a:pPr>
            <a:r>
              <a:rPr lang="en-IN" sz="1800" dirty="0"/>
              <a:t>It will help to find out the loop holes and weakness of the organisation.</a:t>
            </a:r>
          </a:p>
          <a:p>
            <a:pPr marL="285750" indent="-285750">
              <a:buFont typeface="Arial" panose="020B0604020202020204" pitchFamily="34" charset="0"/>
              <a:buChar char="•"/>
            </a:pPr>
            <a:r>
              <a:rPr lang="en-IN" sz="1800" dirty="0"/>
              <a:t>Few doctors were dissatisfied with e-consultation errors (technical issue, not connecting calls, not receiving e- prescription) should be minimize</a:t>
            </a:r>
          </a:p>
          <a:p>
            <a:pPr marL="285750" indent="-285750">
              <a:buFont typeface="Arial" panose="020B0604020202020204" pitchFamily="34" charset="0"/>
              <a:buChar char="•"/>
            </a:pPr>
            <a:r>
              <a:rPr lang="en-IN" dirty="0"/>
              <a:t>Assess those dissatisfied doctors who are having trouble during consultation </a:t>
            </a:r>
            <a:endParaRPr lang="en-IN" sz="1800" dirty="0"/>
          </a:p>
          <a:p>
            <a:endParaRPr lang="en-IN" dirty="0"/>
          </a:p>
          <a:p>
            <a:r>
              <a:rPr lang="en-IN" sz="1800" dirty="0"/>
              <a:t>Conclusion is that this study has been beneficial for knowing the level of  satisfaction doctors use the platform during this pandemic &amp; implement for the future uses.</a:t>
            </a:r>
          </a:p>
          <a:p>
            <a:endParaRPr lang="en-IN" dirty="0"/>
          </a:p>
          <a:p>
            <a:endParaRPr lang="en-IN" sz="2000" b="1" u="sng" dirty="0"/>
          </a:p>
          <a:p>
            <a:endParaRPr lang="en-IN" sz="2000" b="1" u="sng" dirty="0"/>
          </a:p>
          <a:p>
            <a:endParaRPr lang="en-IN" sz="2000" b="1" u="sng" dirty="0"/>
          </a:p>
          <a:p>
            <a:endParaRPr lang="en-IN" sz="2000" b="1" u="sng" dirty="0"/>
          </a:p>
          <a:p>
            <a:endParaRPr lang="en-IN" sz="2000" b="1" u="sng" dirty="0"/>
          </a:p>
          <a:p>
            <a:pPr marL="342900" indent="-342900">
              <a:buFont typeface="Arial" panose="020B0604020202020204" pitchFamily="34" charset="0"/>
              <a:buChar char="•"/>
            </a:pPr>
            <a:endParaRPr lang="en-IN" sz="2000" b="1" u="sng" dirty="0"/>
          </a:p>
        </p:txBody>
      </p:sp>
    </p:spTree>
    <p:extLst>
      <p:ext uri="{BB962C8B-B14F-4D97-AF65-F5344CB8AC3E}">
        <p14:creationId xmlns:p14="http://schemas.microsoft.com/office/powerpoint/2010/main" val="2155901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2333B7-CCDA-48C2-AE1A-4CD9745AA6E7}"/>
              </a:ext>
            </a:extLst>
          </p:cNvPr>
          <p:cNvSpPr txBox="1"/>
          <p:nvPr/>
        </p:nvSpPr>
        <p:spPr>
          <a:xfrm>
            <a:off x="163629" y="635267"/>
            <a:ext cx="11819824" cy="4247317"/>
          </a:xfrm>
          <a:prstGeom prst="rect">
            <a:avLst/>
          </a:prstGeom>
          <a:noFill/>
        </p:spPr>
        <p:txBody>
          <a:bodyPr wrap="square">
            <a:spAutoFit/>
          </a:bodyPr>
          <a:lstStyle/>
          <a:p>
            <a:r>
              <a:rPr lang="en-IN" b="1" u="sng" dirty="0"/>
              <a:t>Discussion</a:t>
            </a:r>
            <a:r>
              <a:rPr lang="en-IN" sz="1800" b="1" u="sng" dirty="0"/>
              <a:t>:</a:t>
            </a:r>
          </a:p>
          <a:p>
            <a:endParaRPr lang="en-IN" sz="1800" b="1" u="sng" dirty="0"/>
          </a:p>
          <a:p>
            <a:pPr marL="342900" indent="-342900">
              <a:buFont typeface="Arial" panose="020B0604020202020204" pitchFamily="34" charset="0"/>
              <a:buChar char="•"/>
            </a:pPr>
            <a:r>
              <a:rPr lang="en-IN" sz="1800" dirty="0"/>
              <a:t>It can be easily used if the technical error will be minimized</a:t>
            </a:r>
          </a:p>
          <a:p>
            <a:pPr marL="342900" indent="-342900">
              <a:buFont typeface="Arial" panose="020B0604020202020204" pitchFamily="34" charset="0"/>
              <a:buChar char="•"/>
            </a:pPr>
            <a:r>
              <a:rPr lang="en-IN" sz="1800" u="sng" dirty="0"/>
              <a:t>I</a:t>
            </a:r>
            <a:r>
              <a:rPr lang="en-IN" sz="1800" dirty="0"/>
              <a:t>t will work over the less or minimal data usages</a:t>
            </a:r>
          </a:p>
          <a:p>
            <a:pPr marL="342900" indent="-342900">
              <a:buFont typeface="Arial" panose="020B0604020202020204" pitchFamily="34" charset="0"/>
              <a:buChar char="•"/>
            </a:pPr>
            <a:r>
              <a:rPr lang="en-IN" sz="1800" dirty="0"/>
              <a:t>All work be done under the Indian telemedicine guideline (e- prescription, using tele platform)</a:t>
            </a:r>
          </a:p>
          <a:p>
            <a:pPr marL="342900" indent="-342900">
              <a:buFont typeface="Arial" panose="020B0604020202020204" pitchFamily="34" charset="0"/>
              <a:buChar char="•"/>
            </a:pPr>
            <a:r>
              <a:rPr lang="en-IN" sz="1800" dirty="0"/>
              <a:t>Ethically maintained privacy of patient &amp; doctor conversation</a:t>
            </a:r>
          </a:p>
          <a:p>
            <a:pPr marL="342900" indent="-342900">
              <a:buFont typeface="Arial" panose="020B0604020202020204" pitchFamily="34" charset="0"/>
              <a:buChar char="•"/>
            </a:pPr>
            <a:r>
              <a:rPr lang="en-IN" sz="1800" dirty="0"/>
              <a:t>Work on their prescription part (more easy to understand by patients)</a:t>
            </a:r>
          </a:p>
          <a:p>
            <a:pPr marL="342900" indent="-342900">
              <a:buFont typeface="Arial" panose="020B0604020202020204" pitchFamily="34" charset="0"/>
              <a:buChar char="•"/>
            </a:pPr>
            <a:endParaRPr lang="en-IN" dirty="0"/>
          </a:p>
          <a:p>
            <a:endParaRPr lang="en-IN" b="1" dirty="0"/>
          </a:p>
          <a:p>
            <a:endParaRPr lang="en-IN" sz="1800" b="1" dirty="0"/>
          </a:p>
          <a:p>
            <a:r>
              <a:rPr lang="en-IN" sz="1800" b="1" dirty="0"/>
              <a:t>References:</a:t>
            </a:r>
          </a:p>
          <a:p>
            <a:endParaRPr lang="en-IN" b="1" dirty="0"/>
          </a:p>
          <a:p>
            <a:endParaRPr lang="en-IN" sz="1800" b="1" dirty="0"/>
          </a:p>
          <a:p>
            <a:endParaRPr lang="en-IN" sz="1800" b="1" dirty="0"/>
          </a:p>
          <a:p>
            <a:endParaRPr lang="en-IN" sz="1800" b="1" u="sng" dirty="0"/>
          </a:p>
        </p:txBody>
      </p:sp>
      <p:sp>
        <p:nvSpPr>
          <p:cNvPr id="5" name="TextBox 4">
            <a:extLst>
              <a:ext uri="{FF2B5EF4-FFF2-40B4-BE49-F238E27FC236}">
                <a16:creationId xmlns:a16="http://schemas.microsoft.com/office/drawing/2014/main" id="{B1708532-C3A6-4951-8B54-3F71B2CADC6B}"/>
              </a:ext>
            </a:extLst>
          </p:cNvPr>
          <p:cNvSpPr txBox="1"/>
          <p:nvPr/>
        </p:nvSpPr>
        <p:spPr>
          <a:xfrm>
            <a:off x="163628" y="4993065"/>
            <a:ext cx="11126805" cy="630942"/>
          </a:xfrm>
          <a:prstGeom prst="rect">
            <a:avLst/>
          </a:prstGeom>
          <a:noFill/>
        </p:spPr>
        <p:txBody>
          <a:bodyPr wrap="square">
            <a:spAutoFit/>
          </a:bodyPr>
          <a:lstStyle/>
          <a:p>
            <a:pPr marL="742950" indent="-285750">
              <a:lnSpc>
                <a:spcPts val="2100"/>
              </a:lnSpc>
              <a:spcBef>
                <a:spcPts val="1125"/>
              </a:spcBef>
              <a:spcAft>
                <a:spcPts val="1000"/>
              </a:spcAft>
              <a:buFont typeface="Arial" panose="020B0604020202020204" pitchFamily="34" charset="0"/>
              <a:buChar char="•"/>
            </a:pPr>
            <a:r>
              <a:rPr lang="en-IN"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Alwashmi MF. The use of digital health in the detection and management of COVID-19.</a:t>
            </a:r>
            <a:r>
              <a:rPr lang="en-IN" sz="1800" b="1"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Int J Environ Res Public Health</a:t>
            </a:r>
            <a:r>
              <a:rPr lang="en-IN"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2020; 17:2906. </a:t>
            </a:r>
            <a:r>
              <a:rPr lang="en-IN" sz="18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doi</a:t>
            </a:r>
            <a:r>
              <a:rPr lang="en-IN"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10.3390/ijerph17082906</a:t>
            </a:r>
            <a:r>
              <a:rPr lang="en-IN" sz="1800" dirty="0">
                <a:solidFill>
                  <a:srgbClr val="C5161D"/>
                </a:solidFill>
                <a:effectLst/>
                <a:latin typeface="Helvetica" panose="020B0604020202020204" pitchFamily="34" charset="0"/>
                <a:ea typeface="Times New Roman" panose="02020603050405020304" pitchFamily="18" charset="0"/>
                <a:cs typeface="Times New Roman" panose="02020603050405020304" pitchFamily="18" charset="0"/>
                <a:hlinkClick r:id="rId2"/>
              </a:rPr>
              <a:t>Crossref</a:t>
            </a:r>
            <a:r>
              <a:rPr lang="en-IN" sz="1800" dirty="0">
                <a:solidFill>
                  <a:srgbClr val="C5161D"/>
                </a:solidFill>
                <a:effectLst/>
                <a:latin typeface="Helvetica" panose="020B0604020202020204" pitchFamily="34" charset="0"/>
                <a:ea typeface="Times New Roman" panose="02020603050405020304" pitchFamily="18" charset="0"/>
                <a:cs typeface="Times New Roman" panose="02020603050405020304" pitchFamily="18" charset="0"/>
                <a:hlinkClick r:id="rId3"/>
              </a:rPr>
              <a:t>Google Scholar</a:t>
            </a:r>
            <a:endParaRPr lang="en-IN" sz="1600" dirty="0">
              <a:effectLst/>
              <a:latin typeface="Calibri" panose="020F0502020204030204" pitchFamily="34" charset="0"/>
              <a:ea typeface="Calibri" panose="020F0502020204030204" pitchFamily="34" charset="0"/>
              <a:cs typeface="SimSun" panose="02010600030101010101" pitchFamily="2" charset="-122"/>
            </a:endParaRPr>
          </a:p>
        </p:txBody>
      </p:sp>
      <p:sp>
        <p:nvSpPr>
          <p:cNvPr id="7" name="TextBox 6">
            <a:extLst>
              <a:ext uri="{FF2B5EF4-FFF2-40B4-BE49-F238E27FC236}">
                <a16:creationId xmlns:a16="http://schemas.microsoft.com/office/drawing/2014/main" id="{D6DD6518-63A0-43D1-8EFC-E427C30771AE}"/>
              </a:ext>
            </a:extLst>
          </p:cNvPr>
          <p:cNvSpPr txBox="1"/>
          <p:nvPr/>
        </p:nvSpPr>
        <p:spPr>
          <a:xfrm>
            <a:off x="9625" y="4092819"/>
            <a:ext cx="11126805" cy="900246"/>
          </a:xfrm>
          <a:prstGeom prst="rect">
            <a:avLst/>
          </a:prstGeom>
          <a:noFill/>
        </p:spPr>
        <p:txBody>
          <a:bodyPr wrap="square">
            <a:spAutoFit/>
          </a:bodyPr>
          <a:lstStyle/>
          <a:p>
            <a:pPr marL="742950" indent="-285750">
              <a:lnSpc>
                <a:spcPts val="2100"/>
              </a:lnSpc>
              <a:spcBef>
                <a:spcPts val="1125"/>
              </a:spcBef>
              <a:spcAft>
                <a:spcPts val="1000"/>
              </a:spcAft>
              <a:buFont typeface="Arial" panose="020B0604020202020204" pitchFamily="34" charset="0"/>
              <a:buChar char="•"/>
            </a:pPr>
            <a:r>
              <a:rPr lang="en-IN"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Centres for Medicare &amp; Medicaid Services (CMS). Medicare Telemedicine Health Care Provider Fact Sheet.2020. </a:t>
            </a:r>
            <a:r>
              <a:rPr lang="en-IN" sz="1800" dirty="0">
                <a:solidFill>
                  <a:srgbClr val="C5161D"/>
                </a:solidFill>
                <a:effectLst/>
                <a:latin typeface="Helvetica" panose="020B0604020202020204" pitchFamily="34" charset="0"/>
                <a:ea typeface="Times New Roman" panose="02020603050405020304" pitchFamily="18" charset="0"/>
                <a:cs typeface="Times New Roman" panose="02020603050405020304" pitchFamily="18" charset="0"/>
                <a:hlinkClick r:id="rId4"/>
              </a:rPr>
              <a:t>https://www.cms.gov/newsroom/fact-sheets/medicare-telemedicine-health-care-provider-fact-sheet/</a:t>
            </a:r>
            <a:r>
              <a:rPr lang="en-IN"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Accessed May 26, 2020.</a:t>
            </a:r>
            <a:r>
              <a:rPr lang="en-IN" sz="1800" dirty="0">
                <a:solidFill>
                  <a:srgbClr val="C5161D"/>
                </a:solidFill>
                <a:effectLst/>
                <a:latin typeface="Helvetica" panose="020B0604020202020204" pitchFamily="34" charset="0"/>
                <a:ea typeface="Times New Roman" panose="02020603050405020304" pitchFamily="18" charset="0"/>
                <a:cs typeface="Times New Roman" panose="02020603050405020304" pitchFamily="18" charset="0"/>
                <a:hlinkClick r:id="rId5"/>
              </a:rPr>
              <a:t>Google Scholar</a:t>
            </a:r>
            <a:endParaRPr lang="en-IN" sz="1600" dirty="0">
              <a:effectLst/>
              <a:latin typeface="Calibri" panose="020F0502020204030204" pitchFamily="34" charset="0"/>
              <a:ea typeface="Calibri" panose="020F0502020204030204" pitchFamily="34" charset="0"/>
              <a:cs typeface="SimSun" panose="02010600030101010101" pitchFamily="2" charset="-122"/>
            </a:endParaRPr>
          </a:p>
        </p:txBody>
      </p:sp>
    </p:spTree>
    <p:extLst>
      <p:ext uri="{BB962C8B-B14F-4D97-AF65-F5344CB8AC3E}">
        <p14:creationId xmlns:p14="http://schemas.microsoft.com/office/powerpoint/2010/main" val="1998890835"/>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Override1.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{DC98E0C7-F1BD-4174-AAB9-5E2B68B72D8C}tf56160789_win32</Template>
  <TotalTime>2783</TotalTime>
  <Words>1195</Words>
  <Application>Microsoft Office PowerPoint</Application>
  <PresentationFormat>Widescreen</PresentationFormat>
  <Paragraphs>119</Paragraphs>
  <Slides>11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Bookman Old Style</vt:lpstr>
      <vt:lpstr>Calibri</vt:lpstr>
      <vt:lpstr>Franklin Gothic Book</vt:lpstr>
      <vt:lpstr>Helvetica</vt:lpstr>
      <vt:lpstr>inherit</vt:lpstr>
      <vt:lpstr>Montserrat</vt:lpstr>
      <vt:lpstr>Times New Roman</vt:lpstr>
      <vt:lpstr>Wingdings</vt:lpstr>
      <vt:lpstr>1_RetrospectVTI</vt:lpstr>
      <vt:lpstr>Assess the issue of tele platform and             teleconsultation during pandemic    Under guidance of                                                                    Dr.Neha Mishra DR.B.S. Singh                                                                             PG/19/052 Associate Professor                                                                 Health Management        IIHMR,Delhi                                                                     PGDM Batch:2019-2021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 the issue of e-platform and e-consultation during pandemic   </dc:title>
  <dc:creator>Neha</dc:creator>
  <cp:lastModifiedBy>Neha</cp:lastModifiedBy>
  <cp:revision>40</cp:revision>
  <dcterms:created xsi:type="dcterms:W3CDTF">2021-06-06T12:45:44Z</dcterms:created>
  <dcterms:modified xsi:type="dcterms:W3CDTF">2021-06-10T17:57:07Z</dcterms:modified>
</cp:coreProperties>
</file>