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986ef3ba-1908-4f47-9028-84af2d4ff23a\Self%20Medication%20(Responses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preet%20Kaur\AppData\Local\Temp\MicrosoftEdgeDownloads\711f24d3-ec1a-4c84-8e99-e7809cc56ff7\Self%20Medication%20(Responses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[Self Medication (Responses).xlsx]Sheet4!PivotTable15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circle"/>
          <c:size val="6"/>
        </c:marker>
        <c:dLbl>
          <c:idx val="0"/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4.1666666666666664E-2"/>
              <c:y val="-0.10185185185185185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8888888888888892E-2"/>
              <c:y val="9.2592592592591737E-3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8888888888888892E-2"/>
              <c:y val="9.2592592592591737E-3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4.1666666666666664E-2"/>
              <c:y val="-0.10185185185185185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8888888888888892E-2"/>
              <c:y val="9.2592592592591737E-3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4.1666666666666664E-2"/>
              <c:y val="-0.10185185185185185"/>
            </c:manualLayout>
          </c:layout>
          <c:numFmt formatCode="General" sourceLinked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Sheet4!$B$3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8.8888888888888892E-2"/>
                  <c:y val="9.259259259259173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64E-2"/>
                  <c:y val="-0.101851851851851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Sheet4!$A$4:$A$5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Sheet4!$B$4:$B$5</c:f>
              <c:numCache>
                <c:formatCode>General</c:formatCode>
                <c:ptCount val="2"/>
                <c:pt idx="0">
                  <c:v>77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241309372026119"/>
          <c:y val="0.84809289982663583"/>
          <c:w val="0.29050745698318275"/>
          <c:h val="0.122386804970411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'[Self Medication (Responses).xlsx]Sheet11'!$B$6:$B$11</c:f>
              <c:strCache>
                <c:ptCount val="6"/>
                <c:pt idx="0">
                  <c:v>Social Media</c:v>
                </c:pt>
                <c:pt idx="1">
                  <c:v>Newspaper</c:v>
                </c:pt>
                <c:pt idx="2">
                  <c:v>Television</c:v>
                </c:pt>
                <c:pt idx="3">
                  <c:v>Family and Friends</c:v>
                </c:pt>
                <c:pt idx="4">
                  <c:v>Google Search</c:v>
                </c:pt>
                <c:pt idx="5">
                  <c:v>Others</c:v>
                </c:pt>
              </c:strCache>
            </c:strRef>
          </c:cat>
          <c:val>
            <c:numRef>
              <c:f>'[Self Medication (Responses).xlsx]Sheet11'!$C$6:$C$11</c:f>
              <c:numCache>
                <c:formatCode>General</c:formatCode>
                <c:ptCount val="6"/>
                <c:pt idx="0">
                  <c:v>16</c:v>
                </c:pt>
                <c:pt idx="1">
                  <c:v>8</c:v>
                </c:pt>
                <c:pt idx="2">
                  <c:v>11</c:v>
                </c:pt>
                <c:pt idx="3">
                  <c:v>42</c:v>
                </c:pt>
                <c:pt idx="4">
                  <c:v>14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18783392"/>
        <c:axId val="-1718780672"/>
      </c:barChart>
      <c:catAx>
        <c:axId val="-171878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0672"/>
        <c:crosses val="autoZero"/>
        <c:auto val="1"/>
        <c:lblAlgn val="ctr"/>
        <c:lblOffset val="100"/>
        <c:noMultiLvlLbl val="0"/>
      </c:catAx>
      <c:valAx>
        <c:axId val="-171878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No.</a:t>
                </a:r>
                <a:r>
                  <a:rPr lang="en-US" baseline="0"/>
                  <a:t> of respondents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339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[Self Medication (Responses).xlsx]Sheet5!PivotTable19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diamond"/>
          <c:size val="6"/>
          <c:spPr>
            <a:solidFill>
              <a:schemeClr val="accent1"/>
            </a:solidFill>
            <a:ln w="9525">
              <a:solidFill>
                <a:schemeClr val="accent1"/>
              </a:solidFill>
              <a:round/>
            </a:ln>
            <a:effectLst/>
          </c:spPr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rgbClr val="FFFFFF"/>
            </a:solidFill>
            <a:ln>
              <a:solidFill>
                <a:srgbClr val="000000">
                  <a:lumMod val="25000"/>
                  <a:lumOff val="75000"/>
                </a:srgb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Sheet5!$A$4:$A$6</c:f>
              <c:strCache>
                <c:ptCount val="3"/>
                <c:pt idx="0">
                  <c:v>May be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Sheet5!$B$4:$B$6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751789440"/>
        <c:axId val="-1751787808"/>
      </c:barChart>
      <c:catAx>
        <c:axId val="-1751789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51787808"/>
        <c:crosses val="autoZero"/>
        <c:auto val="1"/>
        <c:lblAlgn val="ctr"/>
        <c:lblOffset val="100"/>
        <c:noMultiLvlLbl val="0"/>
      </c:catAx>
      <c:valAx>
        <c:axId val="-1751787808"/>
        <c:scaling>
          <c:orientation val="minMax"/>
          <c:max val="2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No.</a:t>
                </a:r>
                <a:r>
                  <a:rPr lang="en-US" baseline="0" dirty="0"/>
                  <a:t> of </a:t>
                </a:r>
                <a:r>
                  <a:rPr lang="en-US" baseline="0" dirty="0" smtClean="0"/>
                  <a:t>students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51789440"/>
        <c:crosses val="autoZero"/>
        <c:crossBetween val="between"/>
        <c:majorUnit val="1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[Self Medication (Responses).xlsx]Sheet6!PivotTable23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262351328141225E-2"/>
              <c:y val="-0.1551725428446829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9.2344046670806673E-2"/>
              <c:y val="0.1201510550095670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9.2344046670806673E-2"/>
              <c:y val="0.1201510550095670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262351328141225E-2"/>
              <c:y val="-0.1551725428446829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-9.2344046670806673E-2"/>
              <c:y val="0.1201510550095670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dLbl>
          <c:idx val="0"/>
          <c:layout>
            <c:manualLayout>
              <c:x val="8.262351328141225E-2"/>
              <c:y val="-0.1551725428446829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Sheet6!$B$3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0.17315199236459078"/>
                  <c:y val="0.22390461796486608"/>
                </c:manualLayout>
              </c:layout>
              <c:tx>
                <c:rich>
                  <a:bodyPr/>
                  <a:lstStyle/>
                  <a:p>
                    <a:fld id="{9854B581-1737-4196-9974-BC6876686CED}" type="PERCENTAGE">
                      <a:rPr lang="en-US" sz="160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373458999443252"/>
                  <c:y val="-0.25282294397362676"/>
                </c:manualLayout>
              </c:layout>
              <c:tx>
                <c:rich>
                  <a:bodyPr/>
                  <a:lstStyle/>
                  <a:p>
                    <a:fld id="{92D5559E-EFD0-4D74-94D8-EAEF64B45E52}" type="PERCENTAGE">
                      <a:rPr lang="en-US" sz="160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Sheet6!$A$4:$A$5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Sheet6!$B$4:$B$5</c:f>
              <c:numCache>
                <c:formatCode>General</c:formatCode>
                <c:ptCount val="2"/>
                <c:pt idx="0">
                  <c:v>18</c:v>
                </c:pt>
                <c:pt idx="1">
                  <c:v>78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063567937279525"/>
          <c:y val="7.0512705563515979E-2"/>
          <c:w val="0.85936432062720469"/>
          <c:h val="0.7291357577746613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'[Self Medication (Responses).xlsx]Sheet40'!$B$5:$B$6</c:f>
              <c:strCache>
                <c:ptCount val="2"/>
                <c:pt idx="0">
                  <c:v>Covid+</c:v>
                </c:pt>
                <c:pt idx="1">
                  <c:v>Number of Covid+ who have taken self-medication for treatment.</c:v>
                </c:pt>
              </c:strCache>
            </c:strRef>
          </c:cat>
          <c:val>
            <c:numRef>
              <c:f>'[Self Medication (Responses).xlsx]Sheet40'!$C$5:$C$6</c:f>
              <c:numCache>
                <c:formatCode>General</c:formatCode>
                <c:ptCount val="2"/>
                <c:pt idx="0">
                  <c:v>19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-1751787264"/>
        <c:axId val="-1751785632"/>
        <c:axId val="0"/>
      </c:bar3DChart>
      <c:catAx>
        <c:axId val="-175178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51785632"/>
        <c:crosses val="autoZero"/>
        <c:auto val="1"/>
        <c:lblAlgn val="ctr"/>
        <c:lblOffset val="100"/>
        <c:noMultiLvlLbl val="0"/>
      </c:catAx>
      <c:valAx>
        <c:axId val="-175178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No.</a:t>
                </a:r>
                <a:r>
                  <a:rPr lang="en-US" baseline="0"/>
                  <a:t> of respondents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5178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[Self Medication (Responses).xlsx]Sheet39!PivotTable51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Sheet39!$B$1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w="152400" h="50800" prst="softRound"/>
            </a:sp3d>
          </c:spPr>
          <c:invertIfNegative val="0"/>
          <c:dLbls>
            <c:dLbl>
              <c:idx val="0"/>
              <c:layout>
                <c:manualLayout>
                  <c:x val="0"/>
                  <c:y val="-3.2921810699588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441340898437385E-17"/>
                  <c:y val="-2.880658436213991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695619896064241E-3"/>
                  <c:y val="-3.70370370370370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Sheet39!$A$2:$A$4</c:f>
              <c:strCache>
                <c:ptCount val="3"/>
                <c:pt idx="0">
                  <c:v>May be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Sheet39!$B$2:$B$4</c:f>
              <c:numCache>
                <c:formatCode>General</c:formatCode>
                <c:ptCount val="3"/>
                <c:pt idx="0">
                  <c:v>18</c:v>
                </c:pt>
                <c:pt idx="1">
                  <c:v>21</c:v>
                </c:pt>
                <c:pt idx="2">
                  <c:v>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-1718788288"/>
        <c:axId val="-1718778496"/>
        <c:axId val="0"/>
      </c:bar3DChart>
      <c:catAx>
        <c:axId val="-1718788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18778496"/>
        <c:crosses val="autoZero"/>
        <c:auto val="1"/>
        <c:lblAlgn val="ctr"/>
        <c:lblOffset val="100"/>
        <c:noMultiLvlLbl val="0"/>
      </c:catAx>
      <c:valAx>
        <c:axId val="-171877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'[Self Medication (Responses).xlsx]Sheet8'!$B$5:$B$12</c:f>
              <c:strCache>
                <c:ptCount val="8"/>
                <c:pt idx="0">
                  <c:v>Vitamin C</c:v>
                </c:pt>
                <c:pt idx="1">
                  <c:v>Vitamin D</c:v>
                </c:pt>
                <c:pt idx="2">
                  <c:v>Multivitamin </c:v>
                </c:pt>
                <c:pt idx="3">
                  <c:v>Zinc</c:v>
                </c:pt>
                <c:pt idx="4">
                  <c:v>Herbal</c:v>
                </c:pt>
                <c:pt idx="5">
                  <c:v>Homoeopathic</c:v>
                </c:pt>
                <c:pt idx="6">
                  <c:v>Hydroxychloroquine</c:v>
                </c:pt>
                <c:pt idx="7">
                  <c:v>Ivermectin</c:v>
                </c:pt>
              </c:strCache>
            </c:strRef>
          </c:cat>
          <c:val>
            <c:numRef>
              <c:f>'[Self Medication (Responses).xlsx]Sheet8'!$C$5:$C$12</c:f>
              <c:numCache>
                <c:formatCode>General</c:formatCode>
                <c:ptCount val="8"/>
                <c:pt idx="0">
                  <c:v>64</c:v>
                </c:pt>
                <c:pt idx="1">
                  <c:v>18</c:v>
                </c:pt>
                <c:pt idx="2">
                  <c:v>46</c:v>
                </c:pt>
                <c:pt idx="3">
                  <c:v>32</c:v>
                </c:pt>
                <c:pt idx="4">
                  <c:v>33</c:v>
                </c:pt>
                <c:pt idx="5">
                  <c:v>20</c:v>
                </c:pt>
                <c:pt idx="6">
                  <c:v>4</c:v>
                </c:pt>
                <c:pt idx="7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718783936"/>
        <c:axId val="-1718791008"/>
      </c:barChart>
      <c:catAx>
        <c:axId val="-1718783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91008"/>
        <c:crosses val="autoZero"/>
        <c:auto val="1"/>
        <c:lblAlgn val="ctr"/>
        <c:lblOffset val="100"/>
        <c:noMultiLvlLbl val="0"/>
      </c:catAx>
      <c:valAx>
        <c:axId val="-1718791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No.</a:t>
                </a:r>
                <a:r>
                  <a:rPr lang="en-US" baseline="0"/>
                  <a:t> of respondents</a:t>
                </a:r>
              </a:p>
            </c:rich>
          </c:tx>
          <c:layout>
            <c:manualLayout>
              <c:xMode val="edge"/>
              <c:yMode val="edge"/>
              <c:x val="0.46368678915135608"/>
              <c:y val="0.893587780694079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'[Self Medication (Responses).xlsx]Sheet1'!$C$4:$C$8</c:f>
              <c:strCache>
                <c:ptCount val="5"/>
                <c:pt idx="0">
                  <c:v>Oral steroids</c:v>
                </c:pt>
                <c:pt idx="1">
                  <c:v>Antivirals</c:v>
                </c:pt>
                <c:pt idx="2">
                  <c:v>Antibiotics</c:v>
                </c:pt>
                <c:pt idx="3">
                  <c:v>Hydroxychloroquine</c:v>
                </c:pt>
                <c:pt idx="4">
                  <c:v>Ivermectin</c:v>
                </c:pt>
              </c:strCache>
            </c:strRef>
          </c:cat>
          <c:val>
            <c:numRef>
              <c:f>'[Self Medication (Responses).xlsx]Sheet1'!$D$4:$D$8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11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718786656"/>
        <c:axId val="-1718787744"/>
      </c:barChart>
      <c:catAx>
        <c:axId val="-1718786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7744"/>
        <c:crosses val="autoZero"/>
        <c:auto val="1"/>
        <c:lblAlgn val="ctr"/>
        <c:lblOffset val="100"/>
        <c:noMultiLvlLbl val="0"/>
      </c:catAx>
      <c:valAx>
        <c:axId val="-1718787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'[Self Medication (Responses).xlsx]Sheet12'!$B$5:$B$10</c:f>
              <c:strCache>
                <c:ptCount val="6"/>
                <c:pt idx="0">
                  <c:v>Social Media</c:v>
                </c:pt>
                <c:pt idx="1">
                  <c:v>Newspaper</c:v>
                </c:pt>
                <c:pt idx="2">
                  <c:v>Family and Friends</c:v>
                </c:pt>
                <c:pt idx="3">
                  <c:v>Television</c:v>
                </c:pt>
                <c:pt idx="4">
                  <c:v>Google Search</c:v>
                </c:pt>
                <c:pt idx="5">
                  <c:v>Others</c:v>
                </c:pt>
              </c:strCache>
            </c:strRef>
          </c:cat>
          <c:val>
            <c:numRef>
              <c:f>'[Self Medication (Responses).xlsx]Sheet12'!$C$5:$C$10</c:f>
              <c:numCache>
                <c:formatCode>General</c:formatCode>
                <c:ptCount val="6"/>
                <c:pt idx="0">
                  <c:v>10</c:v>
                </c:pt>
                <c:pt idx="1">
                  <c:v>3</c:v>
                </c:pt>
                <c:pt idx="2">
                  <c:v>13</c:v>
                </c:pt>
                <c:pt idx="3">
                  <c:v>2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-1718789920"/>
        <c:axId val="-1718791552"/>
      </c:barChart>
      <c:catAx>
        <c:axId val="-17187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91552"/>
        <c:crosses val="autoZero"/>
        <c:auto val="1"/>
        <c:lblAlgn val="ctr"/>
        <c:lblOffset val="100"/>
        <c:noMultiLvlLbl val="0"/>
      </c:catAx>
      <c:valAx>
        <c:axId val="-171879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18789920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0.19089573534851767"/>
                  <c:y val="0.10614955483505738"/>
                </c:manualLayout>
              </c:layout>
              <c:tx>
                <c:rich>
                  <a:bodyPr/>
                  <a:lstStyle/>
                  <a:p>
                    <a:fld id="{759E35BA-9239-4D4F-99B1-1F22D5A65E30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043185541404639"/>
                  <c:y val="-0.14275086202459986"/>
                </c:manualLayout>
              </c:layout>
              <c:tx>
                <c:rich>
                  <a:bodyPr/>
                  <a:lstStyle/>
                  <a:p>
                    <a:fld id="{CE596CF2-51B8-40D7-A7D2-09FDFEB9112C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'[Self Medication (Responses).xlsx]Sheet10'!$B$5:$B$6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'[Self Medication (Responses).xlsx]Sheet10'!$C$5:$C$6</c:f>
              <c:numCache>
                <c:formatCode>General</c:formatCode>
                <c:ptCount val="2"/>
                <c:pt idx="0">
                  <c:v>31</c:v>
                </c:pt>
                <c:pt idx="1">
                  <c:v>65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5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0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9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0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7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1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3492-A14E-4700-A611-41F999D5AD6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1A4B-5F56-4F9E-B598-33866A85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1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529" y="1545886"/>
            <a:ext cx="9738732" cy="814040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Assessment </a:t>
            </a:r>
            <a:r>
              <a:rPr lang="en-US" sz="3200" u="sng" dirty="0"/>
              <a:t>of Self-Medication among Health Management students during the </a:t>
            </a:r>
            <a:r>
              <a:rPr lang="en-US" sz="3200" u="sng" dirty="0" smtClean="0"/>
              <a:t>COVID-19    </a:t>
            </a:r>
            <a:br>
              <a:rPr lang="en-US" sz="3200" u="sng" dirty="0" smtClean="0"/>
            </a:br>
            <a:r>
              <a:rPr lang="en-US" sz="3200" dirty="0" smtClean="0"/>
              <a:t>      </a:t>
            </a:r>
            <a:r>
              <a:rPr lang="en-US" sz="3200" u="sng" dirty="0" smtClean="0"/>
              <a:t> </a:t>
            </a:r>
            <a:r>
              <a:rPr lang="en-US" sz="3200" u="sng" dirty="0"/>
              <a:t>pandemic in Delhi, India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5552" y="4612564"/>
            <a:ext cx="2717180" cy="1655762"/>
          </a:xfrm>
        </p:spPr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Dr. Manpreet Kaur</a:t>
            </a:r>
          </a:p>
          <a:p>
            <a:r>
              <a:rPr lang="en-US" dirty="0" smtClean="0"/>
              <a:t>PG/19/043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63558" y="3259041"/>
            <a:ext cx="725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the guidance of Dr. </a:t>
            </a:r>
            <a:r>
              <a:rPr lang="en-US" dirty="0" err="1" smtClean="0"/>
              <a:t>Nishikant</a:t>
            </a:r>
            <a:r>
              <a:rPr lang="en-US" dirty="0" smtClean="0"/>
              <a:t> </a:t>
            </a:r>
            <a:r>
              <a:rPr lang="en-US" dirty="0" err="1" smtClean="0"/>
              <a:t>Bele</a:t>
            </a:r>
            <a:r>
              <a:rPr lang="en-US" dirty="0" smtClean="0"/>
              <a:t> (Associate Professor, IIHMR Delhi)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5620" y="590309"/>
            <a:ext cx="1454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CONCLUSION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>
          <a:xfrm>
            <a:off x="671330" y="1689092"/>
            <a:ext cx="10012101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irst study to look at the prevalence of COVID-19 self-medication among Indian students.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Nearly one-third of students admitted to self-medicating against COVID.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most often used medicines are vitamin C and traditional remedies.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symptomatic management antibiotics were widely used.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It's also critical to counter misleading information about COVID-19-preventive medicines on social media.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should act more responsibly when issuing prevention and treatment protocols for COVID.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confirm these findings, studies in the broad population should be done.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2390" y="486137"/>
            <a:ext cx="1414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LIMITATIONS</a:t>
            </a:r>
            <a:endParaRPr lang="en-US" b="1" u="sng" dirty="0"/>
          </a:p>
        </p:txBody>
      </p:sp>
      <p:sp>
        <p:nvSpPr>
          <p:cNvPr id="3" name="Rectangle 2"/>
          <p:cNvSpPr/>
          <p:nvPr/>
        </p:nvSpPr>
        <p:spPr>
          <a:xfrm>
            <a:off x="582591" y="1302961"/>
            <a:ext cx="1115413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Although this study was conducted on a small number of participants, it gives useful information about student self-medication behaviors. Further research to study the association between students' socioeconomic backgrounds and self-medication behavior is needed. Additional research needs to be done to expand and corroborate these findings.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8762" y="3483980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PROGRAM OUTCOMES</a:t>
            </a:r>
            <a:endParaRPr lang="en-US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971690" y="4155311"/>
            <a:ext cx="96941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Internalize the concepts of management such as healthcare delivery system, strategic planning, HR, marketing, finance and operations - </a:t>
            </a:r>
            <a:r>
              <a:rPr lang="en-US" b="1" u="sng" dirty="0" smtClean="0"/>
              <a:t>3</a:t>
            </a:r>
          </a:p>
          <a:p>
            <a:pPr marL="342900" indent="-342900">
              <a:buAutoNum type="arabicPeriod"/>
            </a:pPr>
            <a:r>
              <a:rPr lang="en-US" dirty="0" smtClean="0"/>
              <a:t>Apply knowledge of research and management techniques and functions in an integrated manner - </a:t>
            </a:r>
            <a:r>
              <a:rPr lang="en-US" b="1" u="sng" dirty="0" smtClean="0"/>
              <a:t>3</a:t>
            </a:r>
          </a:p>
          <a:p>
            <a:pPr marL="342900" indent="-342900">
              <a:buAutoNum type="arabicPeriod"/>
            </a:pPr>
            <a:r>
              <a:rPr lang="en-US" dirty="0" smtClean="0"/>
              <a:t>Use appropriate skills to support healthcare organizations to make informed decision in planning, building and managing healthcare organizations - </a:t>
            </a:r>
            <a:r>
              <a:rPr lang="en-US" b="1" u="sng" dirty="0" smtClean="0"/>
              <a:t>3</a:t>
            </a:r>
          </a:p>
          <a:p>
            <a:pPr marL="342900" indent="-342900">
              <a:buAutoNum type="arabicPeriod"/>
            </a:pPr>
            <a:r>
              <a:rPr lang="en-US" dirty="0" smtClean="0"/>
              <a:t>Utilize learning acquired from trainings and practical exposure in real time situations -</a:t>
            </a:r>
            <a:r>
              <a:rPr lang="en-US" b="1" u="sng" dirty="0" smtClean="0"/>
              <a:t> 3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945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5554" y="2685327"/>
            <a:ext cx="39723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5883" y="479503"/>
            <a:ext cx="265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4492" y="3560189"/>
            <a:ext cx="953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Google related to ‘self-care’, ‘self-medication’ and /or ‘self-administration’ showed relative </a:t>
            </a:r>
            <a:r>
              <a:rPr lang="en-US" dirty="0" smtClean="0"/>
              <a:t>increase.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8349" y="1387771"/>
            <a:ext cx="11441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 defines self-medication as use of medicines either as treatment for a self-diagnosed </a:t>
            </a:r>
            <a:r>
              <a:rPr lang="en-US" dirty="0" smtClean="0"/>
              <a:t>disease or a disease </a:t>
            </a:r>
            <a:r>
              <a:rPr lang="en-US" dirty="0"/>
              <a:t>or continuous use for a chronic problem without consulting a medical practitioner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7424" y="2421885"/>
            <a:ext cx="953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review of existing studies on self-medication indicates the prevalence of self-medication between 8.3 % to 87 % in developing countries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349" y="4594303"/>
            <a:ext cx="11441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Amidst </a:t>
            </a:r>
            <a:r>
              <a:rPr lang="en-US" dirty="0"/>
              <a:t>the second wave, the Ministry of Health and Family Welfare, India issued a range of treatment and home management protocols from time to time. It also included prescription drugs such as </a:t>
            </a:r>
            <a:r>
              <a:rPr lang="en-US" dirty="0" err="1"/>
              <a:t>Hydroxychloroquine</a:t>
            </a:r>
            <a:r>
              <a:rPr lang="en-US" dirty="0"/>
              <a:t> and </a:t>
            </a:r>
            <a:r>
              <a:rPr lang="en-US" dirty="0" err="1"/>
              <a:t>Ivermectin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5681" y="524107"/>
            <a:ext cx="154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OBJECTIVE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30313" y="2769705"/>
            <a:ext cx="10963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objective of this paper is to determine the prevalence of self-medication, most common used medicines and sources of information of self-medication to prevent and treat COVID-19 among health management students in Delhi.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3023" y="648182"/>
            <a:ext cx="19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Methodology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122743" y="1817225"/>
            <a:ext cx="93870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Descriptive </a:t>
            </a:r>
            <a:r>
              <a:rPr lang="en-US" smtClean="0"/>
              <a:t>quantitative study </a:t>
            </a:r>
            <a:r>
              <a:rPr lang="en-US" dirty="0" smtClean="0"/>
              <a:t>conducted in the month </a:t>
            </a:r>
            <a:r>
              <a:rPr lang="en-US" smtClean="0"/>
              <a:t>of </a:t>
            </a:r>
            <a:r>
              <a:rPr lang="en-US" smtClean="0"/>
              <a:t>May </a:t>
            </a:r>
            <a:r>
              <a:rPr lang="en-US" dirty="0" smtClean="0"/>
              <a:t>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collected: Google 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Questionnaire: Structured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Location: IIHMR, Delhi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 year students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Total 214 Health Administration students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Only 96 responded (In limited time and COVID </a:t>
            </a:r>
            <a:r>
              <a:rPr lang="en-US" dirty="0" smtClean="0"/>
              <a:t>scenario)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participants are above the age of 18 years. Both males and females are included. Incomplete responses are excluded from the study.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Definitions : Self-medication, doctor and medication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Ethical Clearance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Excel for Data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5621" y="393539"/>
            <a:ext cx="1433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RESULTS</a:t>
            </a:r>
            <a:endParaRPr lang="en-US" sz="2800" b="1" u="sng" dirty="0"/>
          </a:p>
        </p:txBody>
      </p:sp>
      <p:sp>
        <p:nvSpPr>
          <p:cNvPr id="4" name="Rectangle 3"/>
          <p:cNvSpPr/>
          <p:nvPr/>
        </p:nvSpPr>
        <p:spPr>
          <a:xfrm>
            <a:off x="3206188" y="1079868"/>
            <a:ext cx="48836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68.75 %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Females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31.25 %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Males</a:t>
            </a:r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55.21% of students are in age group 18-25</a:t>
            </a:r>
          </a:p>
          <a:p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62847555"/>
              </p:ext>
            </p:extLst>
          </p:nvPr>
        </p:nvGraphicFramePr>
        <p:xfrm>
          <a:off x="267367" y="2244315"/>
          <a:ext cx="2721610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63375" y="4914222"/>
            <a:ext cx="2382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% of </a:t>
            </a:r>
            <a:r>
              <a:rPr lang="en-US" sz="1400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students</a:t>
            </a: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tested positive              </a:t>
            </a:r>
          </a:p>
          <a:p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1400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COVID-19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38637426"/>
              </p:ext>
            </p:extLst>
          </p:nvPr>
        </p:nvGraphicFramePr>
        <p:xfrm>
          <a:off x="3619359" y="2346426"/>
          <a:ext cx="3355975" cy="250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3466742" y="5251610"/>
            <a:ext cx="382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No. of students with suspected or confirmed                                       </a:t>
            </a:r>
          </a:p>
          <a:p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</a:t>
            </a:r>
            <a:r>
              <a:rPr lang="en-US" sz="1400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COVID exposure</a:t>
            </a:r>
            <a:endParaRPr lang="en-US" sz="14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83719531"/>
              </p:ext>
            </p:extLst>
          </p:nvPr>
        </p:nvGraphicFramePr>
        <p:xfrm>
          <a:off x="7997219" y="2302267"/>
          <a:ext cx="2979420" cy="2284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27594" y="4943833"/>
            <a:ext cx="3609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% of students taken preventive self-medication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78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299947294"/>
              </p:ext>
            </p:extLst>
          </p:nvPr>
        </p:nvGraphicFramePr>
        <p:xfrm>
          <a:off x="289366" y="713578"/>
          <a:ext cx="5335929" cy="295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24720" y="413598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No. of COVID positive who have taken self-medication for treating COVID</a:t>
            </a:r>
            <a:endParaRPr lang="en-US" sz="14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31266925"/>
              </p:ext>
            </p:extLst>
          </p:nvPr>
        </p:nvGraphicFramePr>
        <p:xfrm>
          <a:off x="6712413" y="1735480"/>
          <a:ext cx="4850696" cy="342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906946" y="5213418"/>
            <a:ext cx="6096000" cy="8412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No. of respondents with suspected or confirmed COVID exposure and taken  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1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self-medications as prophylaxis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13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517740979"/>
              </p:ext>
            </p:extLst>
          </p:nvPr>
        </p:nvGraphicFramePr>
        <p:xfrm>
          <a:off x="470702" y="893718"/>
          <a:ext cx="4217045" cy="2879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746903" y="4008263"/>
            <a:ext cx="37038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Medicines used as prophylaxis against COVID-19</a:t>
            </a:r>
            <a:endParaRPr lang="en-US" sz="1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704804"/>
              </p:ext>
            </p:extLst>
          </p:nvPr>
        </p:nvGraphicFramePr>
        <p:xfrm>
          <a:off x="5986040" y="21036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7186909" y="4992111"/>
            <a:ext cx="30091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Medicines used for treating COVID-19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669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70457079"/>
              </p:ext>
            </p:extLst>
          </p:nvPr>
        </p:nvGraphicFramePr>
        <p:xfrm>
          <a:off x="435176" y="2857380"/>
          <a:ext cx="3937000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54641" y="5686592"/>
            <a:ext cx="32031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Sources of Information (Self-medication) </a:t>
            </a:r>
            <a:endParaRPr lang="en-US" sz="14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21714870"/>
              </p:ext>
            </p:extLst>
          </p:nvPr>
        </p:nvGraphicFramePr>
        <p:xfrm>
          <a:off x="4584177" y="362612"/>
          <a:ext cx="2838450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4392910" y="2642451"/>
            <a:ext cx="33602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% of students suggested medicines to others</a:t>
            </a:r>
            <a:endParaRPr lang="en-US" sz="14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90438675"/>
              </p:ext>
            </p:extLst>
          </p:nvPr>
        </p:nvGraphicFramePr>
        <p:xfrm>
          <a:off x="6668947" y="32511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6990260" y="6207453"/>
            <a:ext cx="38940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Sources of Information (Suggested to others)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69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3494" y="671331"/>
            <a:ext cx="1754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DISCUSSION</a:t>
            </a:r>
            <a:endParaRPr lang="en-US" sz="2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590309" y="1498144"/>
            <a:ext cx="102320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Pre-pandemic, the prevalence rate among North campus students for self-medication was about 85.4% which is almost similar to present study. However, in other countries the preventive self-medication for COVID-19 is practiced at the rate of 34.2% (Togo), 60.4% (Kenya) and 88.3% (Bangladesh).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0309" y="3199225"/>
            <a:ext cx="10702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similar study, increased use of Vitamin C and Zinc is observed among medical students for prevention against COVID. In Togo, Vitamin C was used (27.6%) most widely followed by traditional medicines (10.2%) as preventive COVID-19 medication.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0309" y="4726687"/>
            <a:ext cx="107027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World Health Organization has issued various cautionary statements against the use of self-medication to treat COVID-19,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0309" y="5744863"/>
            <a:ext cx="10799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large amounts of vitamin C might have negative side effects, including a higher risk of developing kidney stones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716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Office Theme</vt:lpstr>
      <vt:lpstr>Assessment of Self-Medication among Health Management students during the COVID-19            pandemic in Delhi, India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Windows User</dc:creator>
  <cp:lastModifiedBy>Windows User</cp:lastModifiedBy>
  <cp:revision>20</cp:revision>
  <dcterms:created xsi:type="dcterms:W3CDTF">2021-06-10T08:33:38Z</dcterms:created>
  <dcterms:modified xsi:type="dcterms:W3CDTF">2021-06-11T05:34:06Z</dcterms:modified>
</cp:coreProperties>
</file>