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8" r:id="rId4"/>
    <p:sldId id="259" r:id="rId5"/>
    <p:sldId id="260" r:id="rId6"/>
    <p:sldId id="265" r:id="rId7"/>
    <p:sldId id="267" r:id="rId8"/>
    <p:sldId id="261" r:id="rId9"/>
    <p:sldId id="262" r:id="rId10"/>
    <p:sldId id="263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532D"/>
    <a:srgbClr val="006600"/>
    <a:srgbClr val="CC3300"/>
    <a:srgbClr val="FF66CC"/>
    <a:srgbClr val="C50758"/>
    <a:srgbClr val="CC0000"/>
    <a:srgbClr val="009900"/>
    <a:srgbClr val="FF5050"/>
    <a:srgbClr val="7B0328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8923" autoAdjust="0"/>
  </p:normalViewPr>
  <p:slideViewPr>
    <p:cSldViewPr>
      <p:cViewPr varScale="1">
        <p:scale>
          <a:sx n="85" d="100"/>
          <a:sy n="85" d="100"/>
        </p:scale>
        <p:origin x="-9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F7E89-3158-47B3-9DC6-175C4A391AF5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49EC3C-F4E8-403F-B4A0-6B9DA516D73D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Application</a:t>
          </a:r>
        </a:p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(Process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en-US" dirty="0">
            <a:solidFill>
              <a:schemeClr val="tx1"/>
            </a:solidFill>
          </a:endParaRPr>
        </a:p>
      </dgm:t>
    </dgm:pt>
    <dgm:pt modelId="{1C2B270C-965C-47DA-A43E-BF953201671C}" type="parTrans" cxnId="{448493EC-A8F1-4662-9252-3D48F479D836}">
      <dgm:prSet/>
      <dgm:spPr/>
      <dgm:t>
        <a:bodyPr/>
        <a:lstStyle/>
        <a:p>
          <a:endParaRPr lang="en-US"/>
        </a:p>
      </dgm:t>
    </dgm:pt>
    <dgm:pt modelId="{A22955FE-A505-4A8A-8657-9373A53B5796}" type="sibTrans" cxnId="{448493EC-A8F1-4662-9252-3D48F479D836}">
      <dgm:prSet/>
      <dgm:spPr/>
      <dgm:t>
        <a:bodyPr/>
        <a:lstStyle/>
        <a:p>
          <a:endParaRPr lang="en-US"/>
        </a:p>
      </dgm:t>
    </dgm:pt>
    <dgm:pt modelId="{491C2A8D-4F04-4B2D-BD95-7D695B90CF2F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Information technology (Methods)</a:t>
          </a:r>
          <a:endParaRPr lang="en-US" dirty="0">
            <a:solidFill>
              <a:schemeClr val="tx1"/>
            </a:solidFill>
          </a:endParaRPr>
        </a:p>
      </dgm:t>
    </dgm:pt>
    <dgm:pt modelId="{C2D55CA8-2283-4748-9303-5BFB7096AAC3}" type="parTrans" cxnId="{9471F7E8-1175-48F1-8310-B2EC73B7B460}">
      <dgm:prSet/>
      <dgm:spPr/>
      <dgm:t>
        <a:bodyPr/>
        <a:lstStyle/>
        <a:p>
          <a:endParaRPr lang="en-US"/>
        </a:p>
      </dgm:t>
    </dgm:pt>
    <dgm:pt modelId="{CEA853B4-9FF5-48DD-9361-C7A8FE3811C9}" type="sibTrans" cxnId="{9471F7E8-1175-48F1-8310-B2EC73B7B460}">
      <dgm:prSet/>
      <dgm:spPr/>
      <dgm:t>
        <a:bodyPr/>
        <a:lstStyle/>
        <a:p>
          <a:endParaRPr lang="en-US"/>
        </a:p>
      </dgm:t>
    </dgm:pt>
    <dgm:pt modelId="{77AC555B-6EF3-4D5C-9576-92DCE080F7AA}" type="pres">
      <dgm:prSet presAssocID="{F13F7E89-3158-47B3-9DC6-175C4A391AF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6907679-11EE-4A6E-A358-866D12B11A30}" type="pres">
      <dgm:prSet presAssocID="{F13F7E89-3158-47B3-9DC6-175C4A391AF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DC321-E8BC-47FA-B3FA-5CB1EFD934BE}" type="pres">
      <dgm:prSet presAssocID="{F13F7E89-3158-47B3-9DC6-175C4A391AF5}" presName="LeftNode" presStyleLbl="bgImgPlace1" presStyleIdx="0" presStyleCnt="2" custLinFactNeighborX="2049" custLinFactNeighborY="24724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BF7052F7-ED91-45E3-B451-0C40F38B57BE}" type="pres">
      <dgm:prSet presAssocID="{F13F7E89-3158-47B3-9DC6-175C4A391AF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69FDD-2AB7-4D52-B703-2FCF5EAA185F}" type="pres">
      <dgm:prSet presAssocID="{F13F7E89-3158-47B3-9DC6-175C4A391AF5}" presName="RightNode" presStyleLbl="bgImgPlace1" presStyleIdx="1" presStyleCnt="2" custLinFactNeighborX="2502" custLinFactNeighborY="2472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5894AEC-DD1B-4113-BFCA-DC449076412C}" type="pres">
      <dgm:prSet presAssocID="{F13F7E89-3158-47B3-9DC6-175C4A391AF5}" presName="TopArrow" presStyleLbl="node1" presStyleIdx="0" presStyleCnt="2" custFlipVert="1" custFlipHor="1" custScaleX="9111" custScaleY="8692"/>
      <dgm:spPr>
        <a:solidFill>
          <a:schemeClr val="accent5">
            <a:lumMod val="75000"/>
          </a:schemeClr>
        </a:solidFill>
      </dgm:spPr>
    </dgm:pt>
    <dgm:pt modelId="{D59F86D9-9460-498B-B6A9-4A514F8D1A8D}" type="pres">
      <dgm:prSet presAssocID="{F13F7E89-3158-47B3-9DC6-175C4A391AF5}" presName="BottomArrow" presStyleLbl="node1" presStyleIdx="1" presStyleCnt="2" custFlipVert="1" custFlipHor="1" custScaleX="2739" custScaleY="3482"/>
      <dgm:spPr>
        <a:solidFill>
          <a:schemeClr val="accent2"/>
        </a:solidFill>
      </dgm:spPr>
    </dgm:pt>
  </dgm:ptLst>
  <dgm:cxnLst>
    <dgm:cxn modelId="{B65BCB7B-93E3-4D3C-9932-691C33856230}" type="presOf" srcId="{491C2A8D-4F04-4B2D-BD95-7D695B90CF2F}" destId="{8B669FDD-2AB7-4D52-B703-2FCF5EAA185F}" srcOrd="1" destOrd="0" presId="urn:microsoft.com/office/officeart/2009/layout/ReverseList"/>
    <dgm:cxn modelId="{B6DA087C-3666-4D5D-BDD3-DEF661C8D801}" type="presOf" srcId="{4F49EC3C-F4E8-403F-B4A0-6B9DA516D73D}" destId="{66907679-11EE-4A6E-A358-866D12B11A30}" srcOrd="0" destOrd="0" presId="urn:microsoft.com/office/officeart/2009/layout/ReverseList"/>
    <dgm:cxn modelId="{448493EC-A8F1-4662-9252-3D48F479D836}" srcId="{F13F7E89-3158-47B3-9DC6-175C4A391AF5}" destId="{4F49EC3C-F4E8-403F-B4A0-6B9DA516D73D}" srcOrd="0" destOrd="0" parTransId="{1C2B270C-965C-47DA-A43E-BF953201671C}" sibTransId="{A22955FE-A505-4A8A-8657-9373A53B5796}"/>
    <dgm:cxn modelId="{EE3E8B72-3DE3-42EB-A910-064C9B9726CF}" type="presOf" srcId="{491C2A8D-4F04-4B2D-BD95-7D695B90CF2F}" destId="{BF7052F7-ED91-45E3-B451-0C40F38B57BE}" srcOrd="0" destOrd="0" presId="urn:microsoft.com/office/officeart/2009/layout/ReverseList"/>
    <dgm:cxn modelId="{9C05DC4E-5C9E-43B3-A543-FE2FE4C5BA41}" type="presOf" srcId="{4F49EC3C-F4E8-403F-B4A0-6B9DA516D73D}" destId="{87DDC321-E8BC-47FA-B3FA-5CB1EFD934BE}" srcOrd="1" destOrd="0" presId="urn:microsoft.com/office/officeart/2009/layout/ReverseList"/>
    <dgm:cxn modelId="{E1A6F2D3-99BE-4A7E-942C-1E7D004ABC26}" type="presOf" srcId="{F13F7E89-3158-47B3-9DC6-175C4A391AF5}" destId="{77AC555B-6EF3-4D5C-9576-92DCE080F7AA}" srcOrd="0" destOrd="0" presId="urn:microsoft.com/office/officeart/2009/layout/ReverseList"/>
    <dgm:cxn modelId="{9471F7E8-1175-48F1-8310-B2EC73B7B460}" srcId="{F13F7E89-3158-47B3-9DC6-175C4A391AF5}" destId="{491C2A8D-4F04-4B2D-BD95-7D695B90CF2F}" srcOrd="1" destOrd="0" parTransId="{C2D55CA8-2283-4748-9303-5BFB7096AAC3}" sibTransId="{CEA853B4-9FF5-48DD-9361-C7A8FE3811C9}"/>
    <dgm:cxn modelId="{52B62372-F625-43FA-8007-16CBD423576F}" type="presParOf" srcId="{77AC555B-6EF3-4D5C-9576-92DCE080F7AA}" destId="{66907679-11EE-4A6E-A358-866D12B11A30}" srcOrd="0" destOrd="0" presId="urn:microsoft.com/office/officeart/2009/layout/ReverseList"/>
    <dgm:cxn modelId="{B375C9B3-70C7-4030-A059-81BA708B7073}" type="presParOf" srcId="{77AC555B-6EF3-4D5C-9576-92DCE080F7AA}" destId="{87DDC321-E8BC-47FA-B3FA-5CB1EFD934BE}" srcOrd="1" destOrd="0" presId="urn:microsoft.com/office/officeart/2009/layout/ReverseList"/>
    <dgm:cxn modelId="{71BECEBC-E5E1-41A8-9749-330AD6CB6EE2}" type="presParOf" srcId="{77AC555B-6EF3-4D5C-9576-92DCE080F7AA}" destId="{BF7052F7-ED91-45E3-B451-0C40F38B57BE}" srcOrd="2" destOrd="0" presId="urn:microsoft.com/office/officeart/2009/layout/ReverseList"/>
    <dgm:cxn modelId="{348CFAED-8159-4E38-BFAF-84701C81860D}" type="presParOf" srcId="{77AC555B-6EF3-4D5C-9576-92DCE080F7AA}" destId="{8B669FDD-2AB7-4D52-B703-2FCF5EAA185F}" srcOrd="3" destOrd="0" presId="urn:microsoft.com/office/officeart/2009/layout/ReverseList"/>
    <dgm:cxn modelId="{78F5E672-3D88-4109-8FEE-C50A1BCF1FBD}" type="presParOf" srcId="{77AC555B-6EF3-4D5C-9576-92DCE080F7AA}" destId="{A5894AEC-DD1B-4113-BFCA-DC449076412C}" srcOrd="4" destOrd="0" presId="urn:microsoft.com/office/officeart/2009/layout/ReverseList"/>
    <dgm:cxn modelId="{237AC548-FECE-48E9-9C34-F35008ADFC2E}" type="presParOf" srcId="{77AC555B-6EF3-4D5C-9576-92DCE080F7AA}" destId="{D59F86D9-9460-498B-B6A9-4A514F8D1A8D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DC321-E8BC-47FA-B3FA-5CB1EFD934BE}">
      <dsp:nvSpPr>
        <dsp:cNvPr id="0" name=""/>
        <dsp:cNvSpPr/>
      </dsp:nvSpPr>
      <dsp:spPr>
        <a:xfrm rot="16200000">
          <a:off x="939759" y="1879642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133350" rIns="120015" bIns="13335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Application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(Process</a:t>
          </a:r>
          <a:r>
            <a:rPr lang="en-US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en-US" sz="2100" kern="1200" dirty="0">
            <a:solidFill>
              <a:schemeClr val="tx1"/>
            </a:solidFill>
          </a:endParaRPr>
        </a:p>
      </dsp:txBody>
      <dsp:txXfrm rot="5400000">
        <a:off x="1525757" y="1449559"/>
        <a:ext cx="1518707" cy="2456831"/>
      </dsp:txXfrm>
    </dsp:sp>
    <dsp:sp modelId="{8B669FDD-2AB7-4D52-B703-2FCF5EAA185F}">
      <dsp:nvSpPr>
        <dsp:cNvPr id="0" name=""/>
        <dsp:cNvSpPr/>
      </dsp:nvSpPr>
      <dsp:spPr>
        <a:xfrm rot="5400000">
          <a:off x="2616158" y="1879642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15" tIns="133350" rIns="80010" bIns="13335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Information technology (Methods)</a:t>
          </a:r>
          <a:endParaRPr lang="en-US" sz="2100" kern="1200" dirty="0">
            <a:solidFill>
              <a:schemeClr val="tx1"/>
            </a:solidFill>
          </a:endParaRPr>
        </a:p>
      </dsp:txBody>
      <dsp:txXfrm rot="-5400000">
        <a:off x="3124199" y="1449559"/>
        <a:ext cx="1518707" cy="2456831"/>
      </dsp:txXfrm>
    </dsp:sp>
    <dsp:sp modelId="{A5894AEC-DD1B-4113-BFCA-DC449076412C}">
      <dsp:nvSpPr>
        <dsp:cNvPr id="0" name=""/>
        <dsp:cNvSpPr/>
      </dsp:nvSpPr>
      <dsp:spPr>
        <a:xfrm flipH="1" flipV="1">
          <a:off x="2971797" y="761800"/>
          <a:ext cx="152077" cy="14507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F86D9-9460-498B-B6A9-4A514F8D1A8D}">
      <dsp:nvSpPr>
        <dsp:cNvPr id="0" name=""/>
        <dsp:cNvSpPr/>
      </dsp:nvSpPr>
      <dsp:spPr>
        <a:xfrm rot="10800000" flipH="1" flipV="1">
          <a:off x="3024977" y="3200195"/>
          <a:ext cx="45718" cy="5811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DAB-A8E9-465D-97BA-38CF918553E6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228A58-AD93-4157-99F8-60C6E6B56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DAB-A8E9-465D-97BA-38CF918553E6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8A58-AD93-4157-99F8-60C6E6B56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DAB-A8E9-465D-97BA-38CF918553E6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8A58-AD93-4157-99F8-60C6E6B56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DAB-A8E9-465D-97BA-38CF918553E6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8A58-AD93-4157-99F8-60C6E6B56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DAB-A8E9-465D-97BA-38CF918553E6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8A58-AD93-4157-99F8-60C6E6B56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DAB-A8E9-465D-97BA-38CF918553E6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8A58-AD93-4157-99F8-60C6E6B56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DAB-A8E9-465D-97BA-38CF918553E6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8A58-AD93-4157-99F8-60C6E6B56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DAB-A8E9-465D-97BA-38CF918553E6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8A58-AD93-4157-99F8-60C6E6B56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DAB-A8E9-465D-97BA-38CF918553E6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8A58-AD93-4157-99F8-60C6E6B56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DAB-A8E9-465D-97BA-38CF918553E6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8A58-AD93-4157-99F8-60C6E6B56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DAB-A8E9-465D-97BA-38CF918553E6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8A58-AD93-4157-99F8-60C6E6B56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F2CFDAB-A8E9-465D-97BA-38CF918553E6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A228A58-AD93-4157-99F8-60C6E6B56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ts.businesswire.com/ct/CT?id=smartlink&amp;url=https://www.redhat.com/en/technologies/all-products&amp;esheet=52209471&amp;newsitemid=20200427005060&amp;lan=en-US&amp;anchor=Red+Hat+open+hybrid+cloud+technologies&amp;index=1&amp;md5=bc18117890d0f9c183e23dec21916733" TargetMode="External"/><Relationship Id="rId2" Type="http://schemas.openxmlformats.org/officeDocument/2006/relationships/hyperlink" Target="https://ncov.moh.gov.v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469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7427"/>
            <a:ext cx="1330248" cy="74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228600" y="4953000"/>
            <a:ext cx="2971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00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PRESENTED BY:-</a:t>
            </a:r>
          </a:p>
          <a:p>
            <a:r>
              <a:rPr lang="en-US" sz="20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SONALI KUMARI</a:t>
            </a:r>
          </a:p>
          <a:p>
            <a:r>
              <a:rPr lang="en-US" sz="20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Enroll No.- PG/18/078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462702" y="127573"/>
            <a:ext cx="6629400" cy="10888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DIGITAL HEALTH SOLUTIONS FOR COVID 19</a:t>
            </a:r>
            <a:endParaRPr lang="en-US" sz="32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64" y="4330389"/>
            <a:ext cx="1858536" cy="104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95" y="3105614"/>
            <a:ext cx="2153911" cy="120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5607205" y="5257800"/>
            <a:ext cx="2901462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GUIDED BY:-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SUMESH KUMAR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D:\sonali\Desertation Report\5e31ff83a9672.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48" y="2375210"/>
            <a:ext cx="3749726" cy="24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3" y="533400"/>
            <a:ext cx="1554480" cy="92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D:\sonali\Desertation Report\access_logo_big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36" y="850421"/>
            <a:ext cx="2011680" cy="70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5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685861"/>
              </p:ext>
            </p:extLst>
          </p:nvPr>
        </p:nvGraphicFramePr>
        <p:xfrm>
          <a:off x="304800" y="457201"/>
          <a:ext cx="8610600" cy="5797330"/>
        </p:xfrm>
        <a:graphic>
          <a:graphicData uri="http://schemas.openxmlformats.org/drawingml/2006/table">
            <a:tbl>
              <a:tblPr/>
              <a:tblGrid>
                <a:gridCol w="621891"/>
                <a:gridCol w="1951293"/>
                <a:gridCol w="1500648"/>
                <a:gridCol w="1004938"/>
                <a:gridCol w="1144639"/>
                <a:gridCol w="1022965"/>
                <a:gridCol w="1364226"/>
              </a:tblGrid>
              <a:tr h="570621">
                <a:tc>
                  <a:txBody>
                    <a:bodyPr/>
                    <a:lstStyle/>
                    <a:p>
                      <a:pPr rtl="0" fontAlgn="t"/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0" fontAlgn="t"/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 Health Solutions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for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Coronavirus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0621">
                <a:tc>
                  <a:txBody>
                    <a:bodyPr/>
                    <a:lstStyle/>
                    <a:p>
                      <a:pPr rtl="0" fontAlgn="t"/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Prevention, Education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Triage/testing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Tracking &amp; tracing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Quarantine management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In-hospital management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Post-care management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0621">
                <a:tc>
                  <a:txBody>
                    <a:bodyPr/>
                    <a:lstStyle/>
                    <a:p>
                      <a:pPr rtl="0" fontAlgn="t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</a:p>
                  </a:txBody>
                  <a:tcPr marL="8673" marR="8673" marT="5782" marB="578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800" i="0" dirty="0">
                          <a:solidFill>
                            <a:srgbClr val="1155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https://ncov.moh.gov.vn/</a:t>
                      </a: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-Dashboard used for surveillance in Veit Nam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Virtual maps- Lithuania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COVID-19 semantic scholar-United States 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3" marR="8673" marT="5782" marB="578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AI in medical imaging to speed up COVID-19 diagnosis- China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Fast-develped testing kit-Korea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Remote monitoring tech from GE Healthcare</a:t>
                      </a:r>
                    </a:p>
                  </a:txBody>
                  <a:tcPr marL="8673" marR="8673" marT="5782" marB="578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AI-bots- China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Facial recognition by China's Sense Times</a:t>
                      </a:r>
                    </a:p>
                  </a:txBody>
                  <a:tcPr marL="8673" marR="8673" marT="5782" marB="578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dirty="0">
                          <a:solidFill>
                            <a:srgbClr val="12121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Robots deliver food - Bretain</a:t>
                      </a:r>
                      <a:br>
                        <a:rPr lang="en-US" sz="800" dirty="0">
                          <a:solidFill>
                            <a:srgbClr val="12121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12121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Al-Hayat Center</a:t>
                      </a:r>
                    </a:p>
                  </a:txBody>
                  <a:tcPr marL="8673" marR="8673" marT="5782" marB="578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GE Healthcare- United Arab</a:t>
                      </a:r>
                    </a:p>
                  </a:txBody>
                  <a:tcPr marL="8673" marR="8673" marT="5782" marB="578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3" marR="8673" marT="5782" marB="578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699">
                <a:tc>
                  <a:txBody>
                    <a:bodyPr/>
                    <a:lstStyle/>
                    <a:p>
                      <a:pPr rtl="0" fontAlgn="t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Cloud</a:t>
                      </a:r>
                    </a:p>
                  </a:txBody>
                  <a:tcPr marL="8673" marR="8673" marT="5782" marB="578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WHO Coronavirus Disease (COVID-19) Dashboard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Web-page “Vamos Vencer”- Brazil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Open data Platform- France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COVID 19M exico portal- Mexico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Corona virus Fac cheker- Dashboard- Nigeria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COVID-19 Corona Virus South African Resource Portal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Coronavirus Infection-19 (COVID-19)- South korea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The World Economic Forum -Switzerland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Scotland's Open Government Action Plan 2018-20200United Kingdom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COVID near you – Canada, USA and Mexico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NCOVI-Viet Nam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 NSW-Government-Australia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 Coronavirus – SUS app from the Ministry of Health of Brazil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 Koronavirus.hr-Italy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covid19italia.help-Italy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 RomaAiutaRoma-Italy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 Number of registered cases in counties with COVID-19- Latvia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 Ministry of Public Health and Social Welfare-Parguay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 Disaster Response Operations Monitoring and Information Center (DROMIC)- Phillipines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 gob.pe -Peru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 korona.gov.sk- official website- Slovakia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 Situation Covid-19 en Côte d'Ivoire</a:t>
                      </a:r>
                    </a:p>
                  </a:txBody>
                  <a:tcPr marL="8673" marR="8673" marT="5782" marB="578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Situation Covid-19 en Côte d'Ivoire</a:t>
                      </a:r>
                    </a:p>
                  </a:txBody>
                  <a:tcPr marL="8673" marR="8673" marT="5782" marB="578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i="0" dirty="0">
                          <a:solidFill>
                            <a:srgbClr val="79A2B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Red Hat open hybrid cloud technologies</a:t>
                      </a: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Argentina </a:t>
                      </a:r>
                      <a:endParaRPr lang="en-US" sz="800" dirty="0">
                        <a:solidFill>
                          <a:srgbClr val="79A2B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3" marR="8673" marT="5782" marB="578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HealthJoy- Chicago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Campaign “Behind the doors- Croatia</a:t>
                      </a:r>
                    </a:p>
                  </a:txBody>
                  <a:tcPr marL="8673" marR="8673" marT="5782" marB="578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Remote monitoring tech from GE Healthcare, Microsoft can help hospitals manage COVID-19 response</a:t>
                      </a:r>
                    </a:p>
                  </a:txBody>
                  <a:tcPr marL="8673" marR="8673" marT="5782" marB="578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dirty="0">
                          <a:solidFill>
                            <a:srgbClr val="1314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 is a patient-driven telehealth company</a:t>
                      </a:r>
                    </a:p>
                  </a:txBody>
                  <a:tcPr marL="8673" marR="8673" marT="5782" marB="578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4800" y="76200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Continue….</a:t>
            </a:r>
          </a:p>
        </p:txBody>
      </p:sp>
    </p:spTree>
    <p:extLst>
      <p:ext uri="{BB962C8B-B14F-4D97-AF65-F5344CB8AC3E}">
        <p14:creationId xmlns:p14="http://schemas.microsoft.com/office/powerpoint/2010/main" val="35847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344485"/>
              </p:ext>
            </p:extLst>
          </p:nvPr>
        </p:nvGraphicFramePr>
        <p:xfrm>
          <a:off x="228600" y="1371600"/>
          <a:ext cx="8610599" cy="4835212"/>
        </p:xfrm>
        <a:graphic>
          <a:graphicData uri="http://schemas.openxmlformats.org/drawingml/2006/table">
            <a:tbl>
              <a:tblPr/>
              <a:tblGrid>
                <a:gridCol w="797278"/>
                <a:gridCol w="1846083"/>
                <a:gridCol w="1541575"/>
                <a:gridCol w="1032346"/>
                <a:gridCol w="1175856"/>
                <a:gridCol w="1050864"/>
                <a:gridCol w="1166597"/>
              </a:tblGrid>
              <a:tr h="465340">
                <a:tc>
                  <a:txBody>
                    <a:bodyPr/>
                    <a:lstStyle/>
                    <a:p>
                      <a:pPr rtl="0" fontAlgn="t"/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 Health Solutions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for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Coronavirus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1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9841">
                <a:tc>
                  <a:txBody>
                    <a:bodyPr/>
                    <a:lstStyle/>
                    <a:p>
                      <a:pPr rtl="0" fontAlgn="t"/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Prevention, Education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Triage/testing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Tracking &amp; tracing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Quarantine management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In-hospital management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Post-care management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75566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Block chain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IBM-</a:t>
                      </a:r>
                    </a:p>
                    <a:p>
                      <a:pPr rtl="0" fontAlgn="t"/>
                      <a:r>
                        <a:rPr lang="en-US" sz="110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1.Track- Donations, medications, Vaccines, PPEs</a:t>
                      </a:r>
                    </a:p>
                    <a:p>
                      <a:pPr rtl="0" fontAlgn="t"/>
                      <a:r>
                        <a:rPr lang="en-US" sz="110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Patient Passport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153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IoT</a:t>
                      </a: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Electronic wristbands - Honkong</a:t>
                      </a: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Covidom remote monitoring app-France</a:t>
                      </a: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Electronic wristbands - Honkong</a:t>
                      </a: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Connected thermometers- china</a:t>
                      </a:r>
                      <a:b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Robots deliver food in Milton Keynes under coronavirus lockdown- Bretain</a:t>
                      </a: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Covidom remote monitoring app-France</a:t>
                      </a: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Thermal sensors- Singapore</a:t>
                      </a: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700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Robotics</a:t>
                      </a: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Vici Robots for testing - USA</a:t>
                      </a:r>
                      <a:b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UGVs- Abu Dhabi International Airport</a:t>
                      </a: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UVD Robots- In China</a:t>
                      </a: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InTouch Health robots-US</a:t>
                      </a:r>
                    </a:p>
                  </a:txBody>
                  <a:tcPr marL="13274" marR="13274" marT="8849" marB="884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609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Continue….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89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noFill/>
        </p:spPr>
        <p:txBody>
          <a:bodyPr/>
          <a:lstStyle/>
          <a:p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ACTIONS TO BE TAKEN</a:t>
            </a:r>
            <a:endParaRPr lang="en-US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82364"/>
            <a:ext cx="404790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Tele health Provider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Expand the Offering (e.g.,  Chatbot</a:t>
            </a:r>
          </a:p>
          <a:p>
            <a:r>
              <a:rPr lang="en-US" dirty="0"/>
              <a:t> </a:t>
            </a:r>
            <a:r>
              <a:rPr lang="en-US" dirty="0" smtClean="0"/>
              <a:t>     and Testing site  finders)</a:t>
            </a:r>
          </a:p>
          <a:p>
            <a:r>
              <a:rPr lang="en-US" dirty="0" smtClean="0"/>
              <a:t>     e.g.. South Korea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5336" y="3343870"/>
            <a:ext cx="319985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Tracing &amp; tracking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Quarantine geofencing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Population travel tracking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1527547"/>
            <a:ext cx="377218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Connected devices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Supply  the relevant devices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Target remote examination  </a:t>
            </a:r>
          </a:p>
          <a:p>
            <a:r>
              <a:rPr lang="en-US" dirty="0" smtClean="0"/>
              <a:t>     at hospital, at home, quarantine </a:t>
            </a:r>
          </a:p>
          <a:p>
            <a:r>
              <a:rPr lang="en-US" dirty="0" smtClean="0"/>
              <a:t>     monitoring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445025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Primary care providers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Increase the use of Robots, bots to </a:t>
            </a:r>
          </a:p>
          <a:p>
            <a:r>
              <a:rPr lang="en-US" dirty="0"/>
              <a:t> </a:t>
            </a:r>
            <a:r>
              <a:rPr lang="en-US" dirty="0" smtClean="0"/>
              <a:t>    automize,  minimize HCPs- Patient </a:t>
            </a:r>
          </a:p>
          <a:p>
            <a:r>
              <a:rPr lang="en-US" dirty="0"/>
              <a:t> </a:t>
            </a:r>
            <a:r>
              <a:rPr lang="en-US" dirty="0" smtClean="0"/>
              <a:t>    contact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Remote examination  and monitoring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73" y="3343870"/>
            <a:ext cx="361990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Pharmacy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Block chain</a:t>
            </a:r>
            <a:r>
              <a:rPr lang="en-US" dirty="0"/>
              <a:t> </a:t>
            </a:r>
            <a:r>
              <a:rPr lang="en-US" dirty="0" smtClean="0"/>
              <a:t>should be adopted</a:t>
            </a:r>
          </a:p>
          <a:p>
            <a:r>
              <a:rPr lang="en-US" dirty="0"/>
              <a:t> </a:t>
            </a:r>
            <a:r>
              <a:rPr lang="en-US" dirty="0" smtClean="0"/>
              <a:t>    IBM - US</a:t>
            </a:r>
          </a:p>
        </p:txBody>
      </p:sp>
      <p:pic>
        <p:nvPicPr>
          <p:cNvPr id="1028" name="Picture 4" descr="Home – Clinicians Telem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" y="748990"/>
            <a:ext cx="92075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Pharmacy or drugstore logo template. ... | Stock vector | Colourbox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8596" r="13503" b="21542"/>
          <a:stretch/>
        </p:blipFill>
        <p:spPr bwMode="auto">
          <a:xfrm>
            <a:off x="399573" y="2733769"/>
            <a:ext cx="548640" cy="5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3: Make an appointment to see your new primary care provider righ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3: Make an appointment to see your new primary care provider right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3: Make an appointment to see your new primary care provider right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" y="4404360"/>
            <a:ext cx="85344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15" descr="Study: IoT Connected Devices To Reach 20.4 Billion By 2020 - B&amp;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7" descr="Study: IoT Connected Devices To Reach 20.4 Billion By 2020 - B&amp;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80" y="838200"/>
            <a:ext cx="1005840" cy="6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7"/>
          <a:stretch/>
        </p:blipFill>
        <p:spPr bwMode="auto">
          <a:xfrm>
            <a:off x="7360920" y="4346868"/>
            <a:ext cx="1371600" cy="52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3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0"/>
          <a:stretch/>
        </p:blipFill>
        <p:spPr bwMode="auto">
          <a:xfrm>
            <a:off x="4038600" y="304800"/>
            <a:ext cx="5022387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8956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THANKYOU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design- Systematic Literature review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Study Area- Online from different official websites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Study Design- Study is based on Secondary data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Study Period- 15 May to 30 May 2020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Study Population- Globally across various different countries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1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1652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IMPACT CAN DIGITAL HEALTH HAVE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81000" y="1981200"/>
            <a:ext cx="5867400" cy="533400"/>
          </a:xfrm>
          <a:prstGeom prst="flowChartProcess">
            <a:avLst/>
          </a:prstGeom>
          <a:solidFill>
            <a:srgbClr val="C755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Facilitate Patient Education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381000" y="2667000"/>
            <a:ext cx="5867400" cy="533400"/>
          </a:xfrm>
          <a:prstGeom prst="flowChartProcess">
            <a:avLst/>
          </a:prstGeom>
          <a:solidFill>
            <a:srgbClr val="C755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Improve Triage Process</a:t>
            </a:r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398585" y="3352800"/>
            <a:ext cx="5849815" cy="533400"/>
          </a:xfrm>
          <a:prstGeom prst="flowChartProcess">
            <a:avLst/>
          </a:prstGeom>
          <a:solidFill>
            <a:srgbClr val="C755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Provide Remote Heath Services</a:t>
            </a: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381000" y="4038600"/>
            <a:ext cx="5867400" cy="533400"/>
          </a:xfrm>
          <a:prstGeom prst="flowChartProcess">
            <a:avLst/>
          </a:prstGeom>
          <a:solidFill>
            <a:srgbClr val="C755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Manage Quarantined People</a:t>
            </a:r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381000" y="4724400"/>
            <a:ext cx="5867400" cy="533400"/>
          </a:xfrm>
          <a:prstGeom prst="flowChartProcess">
            <a:avLst/>
          </a:prstGeom>
          <a:solidFill>
            <a:srgbClr val="C755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Allow Tracing and Tracking of the Risk groups 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381000" y="5486400"/>
            <a:ext cx="5867400" cy="533400"/>
          </a:xfrm>
          <a:prstGeom prst="flowChartProcess">
            <a:avLst/>
          </a:prstGeom>
          <a:solidFill>
            <a:srgbClr val="C755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Reduce and manage the workload for Doctors and Caregivers </a:t>
            </a:r>
            <a:endParaRPr lang="en-US" dirty="0"/>
          </a:p>
        </p:txBody>
      </p:sp>
      <p:pic>
        <p:nvPicPr>
          <p:cNvPr id="13" name="Picture 4" descr="D:\sonali\Desertation Report\saluddigital_eng_blogbann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7" b="10417"/>
          <a:stretch/>
        </p:blipFill>
        <p:spPr bwMode="auto">
          <a:xfrm>
            <a:off x="6324600" y="1981200"/>
            <a:ext cx="265176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88228A"/>
                </a:solidFill>
                <a:latin typeface="Times New Roman" pitchFamily="18" charset="0"/>
                <a:cs typeface="Times New Roman" pitchFamily="18" charset="0"/>
              </a:rPr>
              <a:t>HOW DIGITAL SOLUTIONS SUPPORT</a:t>
            </a:r>
            <a:br>
              <a:rPr lang="en-US" sz="2400" b="1" dirty="0" smtClean="0">
                <a:solidFill>
                  <a:srgbClr val="8822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88228A"/>
                </a:solidFill>
                <a:latin typeface="Times New Roman" pitchFamily="18" charset="0"/>
                <a:cs typeface="Times New Roman" pitchFamily="18" charset="0"/>
              </a:rPr>
              <a:t>CORONAVIRUS PANDEMIC MANAGEMENT</a:t>
            </a:r>
            <a:endParaRPr lang="en-US" sz="2400" b="1" dirty="0">
              <a:solidFill>
                <a:srgbClr val="8822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six areas where digital health solutions can help fight the pandemic from the patient/ population side. So far, the contribution of apps, web services, and connected devices has only been considered partially in the healthcare sector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support the pandemic crisis management,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should consider on both the areas: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77379336"/>
              </p:ext>
            </p:extLst>
          </p:nvPr>
        </p:nvGraphicFramePr>
        <p:xfrm>
          <a:off x="1524000" y="266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0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685800"/>
            <a:ext cx="8229600" cy="990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7B0328"/>
                </a:solidFill>
                <a:latin typeface="Times New Roman" pitchFamily="18" charset="0"/>
                <a:cs typeface="Times New Roman" pitchFamily="18" charset="0"/>
              </a:rPr>
              <a:t>FUNCTIONAL SUPPORT </a:t>
            </a:r>
            <a:r>
              <a:rPr lang="en-US" sz="2800" b="1" dirty="0">
                <a:solidFill>
                  <a:srgbClr val="7B0328"/>
                </a:solidFill>
                <a:latin typeface="Times New Roman" pitchFamily="18" charset="0"/>
                <a:cs typeface="Times New Roman" pitchFamily="18" charset="0"/>
              </a:rPr>
              <a:t>FOR POPULATION/PATIENT CARE </a:t>
            </a:r>
            <a:endParaRPr lang="en-US" sz="2800" dirty="0">
              <a:solidFill>
                <a:srgbClr val="7B03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86200" y="1676400"/>
            <a:ext cx="1752600" cy="1752600"/>
          </a:xfrm>
          <a:prstGeom prst="ellipse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Education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prevention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90800" y="3886200"/>
            <a:ext cx="1752600" cy="1752600"/>
          </a:xfrm>
          <a:prstGeom prst="ellipse">
            <a:avLst/>
          </a:prstGeom>
          <a:solidFill>
            <a:srgbClr val="FF66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Tracking and tracing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2383573"/>
            <a:ext cx="1752600" cy="1752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Triage and testing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81600" y="2383573"/>
            <a:ext cx="1752600" cy="1752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Post-care management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57800" y="3843454"/>
            <a:ext cx="1752600" cy="1752600"/>
          </a:xfrm>
          <a:prstGeom prst="ellipse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In-hospital management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6200" y="4762500"/>
            <a:ext cx="1752600" cy="1752600"/>
          </a:xfrm>
          <a:prstGeom prst="ellipse">
            <a:avLst/>
          </a:prstGeom>
          <a:solidFill>
            <a:srgbClr val="7B03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Quarantine management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80160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1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DIGITAL HEALTH APPLICATIONS FOR PATIENT CARE DURING THE CORONAVIRUS PANDEMIC 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500171"/>
              </p:ext>
            </p:extLst>
          </p:nvPr>
        </p:nvGraphicFramePr>
        <p:xfrm>
          <a:off x="76200" y="1828800"/>
          <a:ext cx="8839200" cy="4868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330398">
                <a:tc gridSpan="3"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Prevention/Diagnosis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Treatment 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0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Prevention &amp; education </a:t>
                      </a:r>
                    </a:p>
                    <a:p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Triage/testing </a:t>
                      </a:r>
                    </a:p>
                    <a:p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Tracking &amp; tracing </a:t>
                      </a:r>
                    </a:p>
                    <a:p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Quarantine management</a:t>
                      </a:r>
                      <a:endParaRPr lang="en-US" sz="11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In-hospital management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Post-care management </a:t>
                      </a:r>
                    </a:p>
                    <a:p>
                      <a:endParaRPr 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Disease information and protection guidelines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Symptom checkers incl. chatbots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Tracking of traveling, tourism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Geofencing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Patient monitoring by using connected devices (incl. thermometers, stethoscopes)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Post-discharge follow-ups for the discharged from hospital, quarantine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258"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High risk group definition 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Online questionnaires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Tracing whereabouts of the infected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Quarantine remote monitoring (symptoms, vital signs)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Robots (remote consultation, vital signs, disinfection, etc.)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Telehealth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900"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Maps with confirmed cases, infection clusters and alerts 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Remote doctor consultations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Connected medical devices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4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Dashboards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E-prescriptions, digital sick notes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Telehealth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62"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Remote diagnostic (e.g. cough analysis)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Online pharmacies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66"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Testing site finders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Communities, online groups </a:t>
                      </a:r>
                    </a:p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6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DIGITAL HEALTH SOLUTIONS TO SUPPORT HCPS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990600" y="2550841"/>
            <a:ext cx="1676400" cy="1295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CLIENT SERVER</a:t>
            </a:r>
            <a:endParaRPr lang="en-US" sz="1600" dirty="0"/>
          </a:p>
        </p:txBody>
      </p:sp>
      <p:sp>
        <p:nvSpPr>
          <p:cNvPr id="8" name="Hexagon 7"/>
          <p:cNvSpPr/>
          <p:nvPr/>
        </p:nvSpPr>
        <p:spPr>
          <a:xfrm>
            <a:off x="4990173" y="4533900"/>
            <a:ext cx="1676400" cy="1295400"/>
          </a:xfrm>
          <a:prstGeom prst="hexagon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IOT</a:t>
            </a:r>
            <a:endParaRPr lang="en-US" dirty="0"/>
          </a:p>
        </p:txBody>
      </p:sp>
      <p:sp>
        <p:nvSpPr>
          <p:cNvPr id="9" name="Hexagon 8"/>
          <p:cNvSpPr/>
          <p:nvPr/>
        </p:nvSpPr>
        <p:spPr>
          <a:xfrm>
            <a:off x="2362200" y="1943100"/>
            <a:ext cx="1676400" cy="1295400"/>
          </a:xfrm>
          <a:prstGeom prst="hexagon">
            <a:avLst/>
          </a:prstGeom>
          <a:solidFill>
            <a:srgbClr val="FF66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SOCIAL MEDIA</a:t>
            </a:r>
            <a:endParaRPr lang="en-US" sz="1600" dirty="0"/>
          </a:p>
        </p:txBody>
      </p:sp>
      <p:sp>
        <p:nvSpPr>
          <p:cNvPr id="10" name="Hexagon 9"/>
          <p:cNvSpPr/>
          <p:nvPr/>
        </p:nvSpPr>
        <p:spPr>
          <a:xfrm>
            <a:off x="2362200" y="3215268"/>
            <a:ext cx="1676400" cy="1295400"/>
          </a:xfrm>
          <a:prstGeom prst="hexagon">
            <a:avLst/>
          </a:prstGeom>
          <a:solidFill>
            <a:srgbClr val="3FD5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</a:t>
            </a:r>
            <a:endParaRPr lang="en-US" dirty="0"/>
          </a:p>
        </p:txBody>
      </p:sp>
      <p:sp>
        <p:nvSpPr>
          <p:cNvPr id="11" name="Hexagon 10"/>
          <p:cNvSpPr/>
          <p:nvPr/>
        </p:nvSpPr>
        <p:spPr>
          <a:xfrm>
            <a:off x="4990173" y="3207835"/>
            <a:ext cx="1676400" cy="129540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BLOCK  CHAIN </a:t>
            </a:r>
            <a:endParaRPr lang="en-US" sz="1600" dirty="0"/>
          </a:p>
        </p:txBody>
      </p:sp>
      <p:sp>
        <p:nvSpPr>
          <p:cNvPr id="12" name="Hexagon 11"/>
          <p:cNvSpPr/>
          <p:nvPr/>
        </p:nvSpPr>
        <p:spPr>
          <a:xfrm>
            <a:off x="6324600" y="3900139"/>
            <a:ext cx="1676400" cy="1295400"/>
          </a:xfrm>
          <a:prstGeom prst="hexagon">
            <a:avLst/>
          </a:prstGeom>
          <a:solidFill>
            <a:srgbClr val="3399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ROBOTICS</a:t>
            </a:r>
            <a:endParaRPr lang="en-US" sz="1400" dirty="0"/>
          </a:p>
        </p:txBody>
      </p:sp>
      <p:sp>
        <p:nvSpPr>
          <p:cNvPr id="13" name="Hexagon 12"/>
          <p:cNvSpPr/>
          <p:nvPr/>
        </p:nvSpPr>
        <p:spPr>
          <a:xfrm>
            <a:off x="3657600" y="3848100"/>
            <a:ext cx="1676400" cy="1295400"/>
          </a:xfrm>
          <a:prstGeom prst="hexagon">
            <a:avLst/>
          </a:prstGeom>
          <a:solidFill>
            <a:srgbClr val="D7E9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CLOUD</a:t>
            </a:r>
            <a:endParaRPr lang="en-US" dirty="0"/>
          </a:p>
        </p:txBody>
      </p:sp>
      <p:sp>
        <p:nvSpPr>
          <p:cNvPr id="14" name="Hexagon 13"/>
          <p:cNvSpPr/>
          <p:nvPr/>
        </p:nvSpPr>
        <p:spPr>
          <a:xfrm>
            <a:off x="3657600" y="2537833"/>
            <a:ext cx="1676400" cy="1295400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MOBILE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194560" cy="14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0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093164"/>
              </p:ext>
            </p:extLst>
          </p:nvPr>
        </p:nvGraphicFramePr>
        <p:xfrm>
          <a:off x="152400" y="838200"/>
          <a:ext cx="8762999" cy="5556018"/>
        </p:xfrm>
        <a:graphic>
          <a:graphicData uri="http://schemas.openxmlformats.org/drawingml/2006/table">
            <a:tbl>
              <a:tblPr/>
              <a:tblGrid>
                <a:gridCol w="665911"/>
                <a:gridCol w="2089415"/>
                <a:gridCol w="1606871"/>
                <a:gridCol w="1076073"/>
                <a:gridCol w="1013343"/>
                <a:gridCol w="1095375"/>
                <a:gridCol w="1216011"/>
              </a:tblGrid>
              <a:tr h="163077"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0" fontAlgn="t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Digital Health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</a:rPr>
                        <a:t>Solutions  for Coronavirus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0241"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</a:rPr>
                        <a:t>Prevention, Education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</a:rPr>
                        <a:t>Triage/testing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</a:rPr>
                        <a:t>Tracking &amp; tracing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</a:rPr>
                        <a:t>Quarantine management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</a:rPr>
                        <a:t>In-hospital management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u="sng" dirty="0">
                          <a:solidFill>
                            <a:srgbClr val="000000"/>
                          </a:solidFill>
                          <a:effectLst/>
                        </a:rPr>
                        <a:t>Post-care management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36883"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</a:rPr>
                        <a:t>Client Server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Online portal resource -Honduras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Virtual maps- Lithuania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DATA.GO.KE-South korea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OPEN DATA EUSKADI- Spain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Open data Platform- France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 Silex- France 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 COVID 19M exico portal- Mexico 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 National Treasury- South Africa 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 COVID-19 Corona Virus South African Resource Portal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 Coronavirus Infection-19 (COVID-19)- South korea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 #VOSTEuskadi-Spain- Basque Country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 World Healh Organisation 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 Home Covid19.tn -Tunisia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 The World Economic Forum -Switzerland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 TV channel “Plus Plus”-Ukraine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 COVID-19 semantic scholar-United States 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 NCOVI-Viet Nam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 NSW-Government-Australia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 evdeqal.az-Azerbaijan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 evdeqal.az-Azerbaijan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 Coronavirus – SUS app from the Ministry of Health of Brazil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 Corona.gov.bd - Bangladesh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 EUvsDisinfo- Belgium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 Koronavirus.hr-Italy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 RomaAiutaRoma-Italy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 corona.moh.gov.jo- Jordan 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 Number of registered cases in counties with COVID-19- Latvia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 INAI- Mexico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 Accountability lab- Nepal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 Ministry of Public Health and Social Welfare-Parguay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 Disaster Response Operations Monitoring and Information Center (DROMIC)- Phillipines 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 gob.pe -Peru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1. En premieereligne fr- France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2. MYDOC-Digital platform- Georgia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3. CovApp- Germany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4. KRONA STOP- Lithuania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5. Coronavirus CivActs Campaign- Nepal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6. Corona 19 Sample Collection Status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of Selected Clinic - South korea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7.Situation Covid-19 en Côte d'Ivoire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8. Acrylic booths -Panama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9.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</a:rPr>
                        <a:t>E-pass/E-permit-Canada and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India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1. Colaboratorio ciudadano- Ecuador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2. Covid19SG- Singapore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3. National Academy of Engineering- US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4. Sehtuk-Morocco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5. Dhangadhi Sub-metropolis-Nepal 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6. Innovate for Africa- Nigeria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7. “NCoV tracker website- Phillipines 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8. FRIEND- Ukraine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9. COVID near you – Canada, USA and Mexico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10. COVID-19 Case Tracker -Dashboard-Global and US (statistics)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11. Sehat Kahani- Pakistan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1. GITAJAGAKITA - open platform by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</a:rPr>
                        <a:t>Malaysia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/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2. COVID 19 Mexico portal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3. Tyto Care's telehealth - US , Europe and Israel 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4. Services- Official Praltal of UAE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5. BAD NEWS - Canada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6. covid19italia.help-Italy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7. Campaign “Behind the doors- Croatia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8. Coronavirus CivActs Campaign- Nepal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</a:rPr>
                        <a:t>9.bogunMaskPanMae-South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Korea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10. Corona 19 Sample Collection Status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of Selected Clinic - South korea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11. Caspar Health-Germany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Costa Rica Against #COVID19- website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Sehat Kahani- Pakistan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0200" y="134033"/>
            <a:ext cx="65067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Digital Health </a:t>
            </a:r>
            <a:r>
              <a:rPr lang="en-US" sz="28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Solutions for  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Coronavirus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96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74293"/>
              </p:ext>
            </p:extLst>
          </p:nvPr>
        </p:nvGraphicFramePr>
        <p:xfrm>
          <a:off x="457200" y="761999"/>
          <a:ext cx="8229600" cy="5387199"/>
        </p:xfrm>
        <a:graphic>
          <a:graphicData uri="http://schemas.openxmlformats.org/drawingml/2006/table">
            <a:tbl>
              <a:tblPr/>
              <a:tblGrid>
                <a:gridCol w="625377"/>
                <a:gridCol w="1962234"/>
                <a:gridCol w="1509062"/>
                <a:gridCol w="1010573"/>
                <a:gridCol w="951661"/>
                <a:gridCol w="1028700"/>
                <a:gridCol w="1141993"/>
              </a:tblGrid>
              <a:tr h="323068">
                <a:tc>
                  <a:txBody>
                    <a:bodyPr/>
                    <a:lstStyle/>
                    <a:p>
                      <a:pPr rtl="0" fontAlgn="t"/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 Health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Solutions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for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Coronavirus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06739">
                <a:tc>
                  <a:txBody>
                    <a:bodyPr/>
                    <a:lstStyle/>
                    <a:p>
                      <a:pPr rtl="0" fontAlgn="t"/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Prevention, Education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Triage/testing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Tracking &amp; tracing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Quarantine management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In-hospital management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Post-care management</a:t>
                      </a:r>
                    </a:p>
                  </a:txBody>
                  <a:tcPr marL="13595" marR="13595" marT="9063" marB="90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41994">
                <a:tc>
                  <a:txBody>
                    <a:bodyPr/>
                    <a:lstStyle/>
                    <a:p>
                      <a:pPr rtl="0" fontAlgn="t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Social media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Global (Educational website) - #BreakTheFake or BreakTheFake.ca- Canada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Red de Apoyo Coronavirus Atlixco-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Mexico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Covid Euskadi- Twitter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Innovacin- Panama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Home Covid19.tn -Tunisia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BNNRC- Bangladesh NGOs Network for Radio and Communication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WhatsApp channel to share official information on Covid-19-South Africa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CrowdTangle COVID-19- Taiwan- Facebook and Instagram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Platform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INDICASAT AIP- Panama- twitter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1.Whatsapp &amp; Facebook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Chatbot-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Argentina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WhatsApp channel to share official information on Covid-19-South Africa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Whatsapp &amp; Facebook Chatbot- Argentina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WhatsApp channel to share official information on Covid-19-South Africa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CrowdTangle COVID-19- Taiwan- Facebook and Instagram Platfom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1.CovidEuskadi- Spain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Jordanian citizens from Shdeifat Tribe in Mafraq took the initiative to form voluntary committees and deliver essential food supplies to vulnerable citizens-Facebook 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739">
                <a:tc>
                  <a:txBody>
                    <a:bodyPr/>
                    <a:lstStyle/>
                    <a:p>
                      <a:pPr rtl="0" fontAlgn="t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Mobile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Nabta Health- United Arab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2.Lifen-Fance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800" i="0" dirty="0">
                          <a:solidFill>
                            <a:srgbClr val="1155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gov.sg</a:t>
                      </a: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: whatsapp-Singapore</a:t>
                      </a:r>
                      <a:b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#VOSTEuskadi-Spain- Basque Country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Practo app- India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CovApp- Germany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Diagnostic chatbot by 98point6-US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AI-bots- China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Phone booth- South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Korea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“Call for Health” – Croatia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Sehat Kahani- Pakistan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Health Code- China</a:t>
                      </a:r>
                      <a:b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Aarogya Setu-India</a:t>
                      </a:r>
                      <a:b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"Andrija" the Virtual Doctor-Croatia</a:t>
                      </a:r>
                      <a:b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AI- Chabot-US</a:t>
                      </a:r>
                      <a:b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Canada COVID-19 app </a:t>
                      </a:r>
                      <a:b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Järva Vald-Application - Estonia</a:t>
                      </a:r>
                      <a:b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AOT - Thailand</a:t>
                      </a:r>
                      <a:b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TraceTogether- Singapore</a:t>
                      </a:r>
                      <a:b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NCOVI application-Viet Nam</a:t>
                      </a:r>
                      <a:b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Peru in your Hands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Coronika-Germany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OptimBCP remote monitoring- US , Europe and Israel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Application called 100 plus- South Korea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Bangladesh NGOs Network for Radio and Communication(BNNRC)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“Call for Health” – Croatia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Sehat Kahani- Pakistan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OptimBCP remote monitoring-US , Europe and Israel 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Sehat Kahani- Pakistan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304800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Continue….</a:t>
            </a:r>
          </a:p>
        </p:txBody>
      </p:sp>
    </p:spTree>
    <p:extLst>
      <p:ext uri="{BB962C8B-B14F-4D97-AF65-F5344CB8AC3E}">
        <p14:creationId xmlns:p14="http://schemas.microsoft.com/office/powerpoint/2010/main" val="39233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1483</TotalTime>
  <Words>746</Words>
  <Application>Microsoft Office PowerPoint</Application>
  <PresentationFormat>On-screen Show (4:3)</PresentationFormat>
  <Paragraphs>177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Executive</vt:lpstr>
      <vt:lpstr>PowerPoint Presentation</vt:lpstr>
      <vt:lpstr>METHODOLOGY</vt:lpstr>
      <vt:lpstr>WHAT IMPACT CAN DIGITAL HEALTH HAVE</vt:lpstr>
      <vt:lpstr>HOW DIGITAL SOLUTIONS SUPPORT CORONAVIRUS PANDEMIC MANAGEMENT</vt:lpstr>
      <vt:lpstr>FUNCTIONAL SUPPORT FOR POPULATION/PATIENT CARE </vt:lpstr>
      <vt:lpstr>DIGITAL HEALTH APPLICATIONS FOR PATIENT CARE DURING THE CORONAVIRUS PANDEMIC </vt:lpstr>
      <vt:lpstr>DIGITAL HEALTH SOLUTIONS TO SUPPORT HCPS </vt:lpstr>
      <vt:lpstr>PowerPoint Presentation</vt:lpstr>
      <vt:lpstr>PowerPoint Presentation</vt:lpstr>
      <vt:lpstr>PowerPoint Presentation</vt:lpstr>
      <vt:lpstr>PowerPoint Presentation</vt:lpstr>
      <vt:lpstr>ACTIONS TO BE TAKEN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HEALTH SOLUTIONS FOR COVID 19</dc:title>
  <dc:creator>admin</dc:creator>
  <cp:lastModifiedBy>admin</cp:lastModifiedBy>
  <cp:revision>62</cp:revision>
  <dcterms:created xsi:type="dcterms:W3CDTF">2020-06-06T15:28:44Z</dcterms:created>
  <dcterms:modified xsi:type="dcterms:W3CDTF">2020-06-08T09:42:38Z</dcterms:modified>
</cp:coreProperties>
</file>