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4E0374DD-BEF1-4F12-9365-02A513E8610D}" type="datetimeFigureOut">
              <a:rPr lang="en-US" smtClean="0"/>
              <a:t>6/24/2020</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21AEE335-3423-4F11-8160-B36A6DF74CB0}"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932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AEE335-3423-4F11-8160-B36A6DF74CB0}" type="slidenum">
              <a:rPr lang="en-US" smtClean="0"/>
              <a:t>‹#›</a:t>
            </a:fld>
            <a:endParaRPr lang="en-US" dirty="0"/>
          </a:p>
        </p:txBody>
      </p:sp>
    </p:spTree>
    <p:extLst>
      <p:ext uri="{BB962C8B-B14F-4D97-AF65-F5344CB8AC3E}">
        <p14:creationId xmlns:p14="http://schemas.microsoft.com/office/powerpoint/2010/main" val="166595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AEE335-3423-4F11-8160-B36A6DF74CB0}" type="slidenum">
              <a:rPr lang="en-US" smtClean="0"/>
              <a:t>‹#›</a:t>
            </a:fld>
            <a:endParaRPr lang="en-US" dirty="0"/>
          </a:p>
        </p:txBody>
      </p:sp>
    </p:spTree>
    <p:extLst>
      <p:ext uri="{BB962C8B-B14F-4D97-AF65-F5344CB8AC3E}">
        <p14:creationId xmlns:p14="http://schemas.microsoft.com/office/powerpoint/2010/main" val="1557541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AEE335-3423-4F11-8160-B36A6DF74CB0}" type="slidenum">
              <a:rPr lang="en-US" smtClean="0"/>
              <a:t>‹#›</a:t>
            </a:fld>
            <a:endParaRPr lang="en-US" dirty="0"/>
          </a:p>
        </p:txBody>
      </p:sp>
    </p:spTree>
    <p:extLst>
      <p:ext uri="{BB962C8B-B14F-4D97-AF65-F5344CB8AC3E}">
        <p14:creationId xmlns:p14="http://schemas.microsoft.com/office/powerpoint/2010/main" val="1619030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AEE335-3423-4F11-8160-B36A6DF74CB0}"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930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AEE335-3423-4F11-8160-B36A6DF74CB0}" type="slidenum">
              <a:rPr lang="en-US" smtClean="0"/>
              <a:t>‹#›</a:t>
            </a:fld>
            <a:endParaRPr lang="en-US" dirty="0"/>
          </a:p>
        </p:txBody>
      </p:sp>
    </p:spTree>
    <p:extLst>
      <p:ext uri="{BB962C8B-B14F-4D97-AF65-F5344CB8AC3E}">
        <p14:creationId xmlns:p14="http://schemas.microsoft.com/office/powerpoint/2010/main" val="81363666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1AEE335-3423-4F11-8160-B36A6DF74CB0}" type="slidenum">
              <a:rPr lang="en-US" smtClean="0"/>
              <a:t>‹#›</a:t>
            </a:fld>
            <a:endParaRPr lang="en-US" dirty="0"/>
          </a:p>
        </p:txBody>
      </p:sp>
    </p:spTree>
    <p:extLst>
      <p:ext uri="{BB962C8B-B14F-4D97-AF65-F5344CB8AC3E}">
        <p14:creationId xmlns:p14="http://schemas.microsoft.com/office/powerpoint/2010/main" val="89114125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1AEE335-3423-4F11-8160-B36A6DF74CB0}" type="slidenum">
              <a:rPr lang="en-US" smtClean="0"/>
              <a:t>‹#›</a:t>
            </a:fld>
            <a:endParaRPr lang="en-US" dirty="0"/>
          </a:p>
        </p:txBody>
      </p:sp>
    </p:spTree>
    <p:extLst>
      <p:ext uri="{BB962C8B-B14F-4D97-AF65-F5344CB8AC3E}">
        <p14:creationId xmlns:p14="http://schemas.microsoft.com/office/powerpoint/2010/main" val="423189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1AEE335-3423-4F11-8160-B36A6DF74CB0}" type="slidenum">
              <a:rPr lang="en-US" smtClean="0"/>
              <a:t>‹#›</a:t>
            </a:fld>
            <a:endParaRPr lang="en-US" dirty="0"/>
          </a:p>
        </p:txBody>
      </p:sp>
    </p:spTree>
    <p:extLst>
      <p:ext uri="{BB962C8B-B14F-4D97-AF65-F5344CB8AC3E}">
        <p14:creationId xmlns:p14="http://schemas.microsoft.com/office/powerpoint/2010/main" val="369439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AEE335-3423-4F11-8160-B36A6DF74CB0}" type="slidenum">
              <a:rPr lang="en-US" smtClean="0"/>
              <a:t>‹#›</a:t>
            </a:fld>
            <a:endParaRPr lang="en-US" dirty="0"/>
          </a:p>
        </p:txBody>
      </p:sp>
    </p:spTree>
    <p:extLst>
      <p:ext uri="{BB962C8B-B14F-4D97-AF65-F5344CB8AC3E}">
        <p14:creationId xmlns:p14="http://schemas.microsoft.com/office/powerpoint/2010/main" val="374279580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0374DD-BEF1-4F12-9365-02A513E8610D}" type="datetimeFigureOut">
              <a:rPr lang="en-US" smtClean="0"/>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AEE335-3423-4F11-8160-B36A6DF74CB0}" type="slidenum">
              <a:rPr lang="en-US" smtClean="0"/>
              <a:t>‹#›</a:t>
            </a:fld>
            <a:endParaRPr lang="en-US" dirty="0"/>
          </a:p>
        </p:txBody>
      </p:sp>
    </p:spTree>
    <p:extLst>
      <p:ext uri="{BB962C8B-B14F-4D97-AF65-F5344CB8AC3E}">
        <p14:creationId xmlns:p14="http://schemas.microsoft.com/office/powerpoint/2010/main" val="58208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E0374DD-BEF1-4F12-9365-02A513E8610D}" type="datetimeFigureOut">
              <a:rPr lang="en-US" smtClean="0"/>
              <a:t>6/24/2020</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21AEE335-3423-4F11-8160-B36A6DF74CB0}" type="slidenum">
              <a:rPr lang="en-US" smtClean="0"/>
              <a:t>‹#›</a:t>
            </a:fld>
            <a:endParaRPr lang="en-US" dirty="0"/>
          </a:p>
        </p:txBody>
      </p:sp>
    </p:spTree>
    <p:extLst>
      <p:ext uri="{BB962C8B-B14F-4D97-AF65-F5344CB8AC3E}">
        <p14:creationId xmlns:p14="http://schemas.microsoft.com/office/powerpoint/2010/main" val="711382167"/>
      </p:ext>
    </p:extLst>
  </p:cSld>
  <p:clrMap bg1="lt1" tx1="dk1" bg2="lt2" tx2="dk2" accent1="accent1" accent2="accent2" accent3="accent3" accent4="accent4" accent5="accent5" accent6="accent6" hlink="hlink" folHlink="folHlink"/>
  <p:sldLayoutIdLst>
    <p:sldLayoutId id="2147484334" r:id="rId1"/>
    <p:sldLayoutId id="2147484335" r:id="rId2"/>
    <p:sldLayoutId id="2147484336" r:id="rId3"/>
    <p:sldLayoutId id="2147484337" r:id="rId4"/>
    <p:sldLayoutId id="2147484338" r:id="rId5"/>
    <p:sldLayoutId id="2147484339" r:id="rId6"/>
    <p:sldLayoutId id="2147484340" r:id="rId7"/>
    <p:sldLayoutId id="2147484341" r:id="rId8"/>
    <p:sldLayoutId id="2147484342" r:id="rId9"/>
    <p:sldLayoutId id="2147484343" r:id="rId10"/>
    <p:sldLayoutId id="2147484344"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www.v2020eresource.org/home/newsletter/news42008" TargetMode="External"/><Relationship Id="rId3" Type="http://schemas.openxmlformats.org/officeDocument/2006/relationships/hyperlink" Target="https://onlinelibrary.wiley.com/doi/pdf/10.1111/j.1365-3156.2010.02486.x" TargetMode="External"/><Relationship Id="rId7" Type="http://schemas.openxmlformats.org/officeDocument/2006/relationships/hyperlink" Target="http://www.meajo.org/article.asp?issn=0974-9233;year=2016;volume=23;issue=1;spage=145;epage=149;aulast=Aboobaker" TargetMode="External"/><Relationship Id="rId2" Type="http://schemas.openxmlformats.org/officeDocument/2006/relationships/hyperlink" Target="https://www.ncbi.nlm.nih.gov/pmc/articles/PMC1705969/" TargetMode="External"/><Relationship Id="rId1" Type="http://schemas.openxmlformats.org/officeDocument/2006/relationships/slideLayout" Target="../slideLayouts/slideLayout2.xml"/><Relationship Id="rId6" Type="http://schemas.openxmlformats.org/officeDocument/2006/relationships/hyperlink" Target="https://bjo.bmj.com/content/89/8/936" TargetMode="External"/><Relationship Id="rId5" Type="http://schemas.openxmlformats.org/officeDocument/2006/relationships/hyperlink" Target="https://www.researchgate.net/publication/320616756_A_study_to_assess_the_barriers_for_cataract_surgery_uptake_among_elderly_population_of_Aligarh" TargetMode="External"/><Relationship Id="rId10" Type="http://schemas.openxmlformats.org/officeDocument/2006/relationships/hyperlink" Target="http://www.njcponline.com/article.asp?issn=1119-3077;year=2017;volume=20;issue=7;spage=783;epage=786;aulast=Fadamiro" TargetMode="External"/><Relationship Id="rId4" Type="http://schemas.openxmlformats.org/officeDocument/2006/relationships/hyperlink" Target="https://bmcophthalmol.biomedcentral.com/articles/10.1186/s12886-018-0767-5" TargetMode="External"/><Relationship Id="rId9" Type="http://schemas.openxmlformats.org/officeDocument/2006/relationships/hyperlink" Target="https://www.scielo.br/scielo.php?script=sci_arttext&amp;pid=S0004-27492014000300164"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1045592" y="2983543"/>
            <a:ext cx="8737109" cy="923330"/>
          </a:xfrm>
          <a:prstGeom prst="rect">
            <a:avLst/>
          </a:prstGeom>
          <a:noFill/>
        </p:spPr>
        <p:txBody>
          <a:bodyPr wrap="square" rtlCol="0">
            <a:spAutoFit/>
          </a:bodyPr>
          <a:lstStyle/>
          <a:p>
            <a:pPr algn="ctr"/>
            <a:r>
              <a:rPr lang="en-US" sz="5400" b="1" dirty="0">
                <a:solidFill>
                  <a:schemeClr val="accent4"/>
                </a:solidFill>
                <a:latin typeface="Monotype Corsiva" panose="03010101010201010101" pitchFamily="66" charset="0"/>
                <a:cs typeface="MoolBoran" panose="020B0100010101010101" pitchFamily="34" charset="0"/>
              </a:rPr>
              <a:t>Welcomes you Onboard!</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5628" y="503508"/>
            <a:ext cx="5177038" cy="2375347"/>
          </a:xfrm>
          <a:prstGeom prst="rect">
            <a:avLst/>
          </a:prstGeom>
        </p:spPr>
      </p:pic>
      <p:pic>
        <p:nvPicPr>
          <p:cNvPr id="7" name="x_Picture 6" descr="cid:image002.png@01D42B2B.4C246A30"/>
          <p:cNvPicPr/>
          <p:nvPr/>
        </p:nvPicPr>
        <p:blipFill>
          <a:blip r:embed="rId4">
            <a:extLst>
              <a:ext uri="{28A0092B-C50C-407E-A947-70E740481C1C}">
                <a14:useLocalDpi xmlns:a14="http://schemas.microsoft.com/office/drawing/2010/main" val="0"/>
              </a:ext>
            </a:extLst>
          </a:blip>
          <a:srcRect/>
          <a:stretch>
            <a:fillRect/>
          </a:stretch>
        </p:blipFill>
        <p:spPr bwMode="auto">
          <a:xfrm>
            <a:off x="198369" y="4751873"/>
            <a:ext cx="8371268" cy="1223494"/>
          </a:xfrm>
          <a:prstGeom prst="rect">
            <a:avLst/>
          </a:prstGeom>
          <a:noFill/>
          <a:ln>
            <a:noFill/>
          </a:ln>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00417" y="4531345"/>
            <a:ext cx="3811819" cy="1664550"/>
          </a:xfrm>
          <a:prstGeom prst="rect">
            <a:avLst/>
          </a:prstGeom>
        </p:spPr>
      </p:pic>
      <p:pic>
        <p:nvPicPr>
          <p:cNvPr id="9" name="Picture 8" descr="A picture containing bird&#10;&#10;Description automatically generated">
            <a:extLst>
              <a:ext uri="{FF2B5EF4-FFF2-40B4-BE49-F238E27FC236}">
                <a16:creationId xmlns:a16="http://schemas.microsoft.com/office/drawing/2014/main" id="{D8EC2072-BD1F-4EF5-9A9B-7A44B315D90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9" name="TextBox 18"/>
          <p:cNvSpPr txBox="1"/>
          <p:nvPr/>
        </p:nvSpPr>
        <p:spPr>
          <a:xfrm>
            <a:off x="1811461" y="1247705"/>
            <a:ext cx="3760860" cy="707886"/>
          </a:xfrm>
          <a:prstGeom prst="rect">
            <a:avLst/>
          </a:prstGeom>
          <a:noFill/>
        </p:spPr>
        <p:txBody>
          <a:bodyPr wrap="square" rtlCol="0">
            <a:spAutoFit/>
          </a:bodyPr>
          <a:lstStyle/>
          <a:p>
            <a:endParaRPr lang="en-US" sz="4000" dirty="0">
              <a:latin typeface="Century" panose="02040604050505020304" pitchFamily="18" charset="0"/>
            </a:endParaRPr>
          </a:p>
        </p:txBody>
      </p:sp>
      <p:sp>
        <p:nvSpPr>
          <p:cNvPr id="20" name="TextBox 19"/>
          <p:cNvSpPr txBox="1"/>
          <p:nvPr/>
        </p:nvSpPr>
        <p:spPr>
          <a:xfrm>
            <a:off x="0" y="484409"/>
            <a:ext cx="8737109" cy="1323439"/>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latin typeface="Arial Black" panose="020B0A04020102020204" pitchFamily="34" charset="0"/>
              </a:rPr>
              <a:t>“Barriers to cataract surgery in elderly patients”</a:t>
            </a:r>
          </a:p>
        </p:txBody>
      </p:sp>
      <p:sp>
        <p:nvSpPr>
          <p:cNvPr id="21" name="TextBox 20"/>
          <p:cNvSpPr txBox="1"/>
          <p:nvPr/>
        </p:nvSpPr>
        <p:spPr>
          <a:xfrm>
            <a:off x="3866267" y="3382363"/>
            <a:ext cx="1737568" cy="707886"/>
          </a:xfrm>
          <a:prstGeom prst="rect">
            <a:avLst/>
          </a:prstGeom>
          <a:noFill/>
        </p:spPr>
        <p:txBody>
          <a:bodyPr wrap="square" rtlCol="0">
            <a:spAutoFit/>
          </a:bodyPr>
          <a:lstStyle/>
          <a:p>
            <a:endParaRPr lang="en-US" sz="4000" dirty="0">
              <a:latin typeface="Century" panose="02040604050505020304" pitchFamily="18" charset="0"/>
            </a:endParaRPr>
          </a:p>
        </p:txBody>
      </p:sp>
      <p:sp>
        <p:nvSpPr>
          <p:cNvPr id="2" name="TextBox 1">
            <a:extLst>
              <a:ext uri="{FF2B5EF4-FFF2-40B4-BE49-F238E27FC236}">
                <a16:creationId xmlns:a16="http://schemas.microsoft.com/office/drawing/2014/main" id="{394F3FA5-ACBA-424A-B40C-6BFC827D4EDD}"/>
              </a:ext>
            </a:extLst>
          </p:cNvPr>
          <p:cNvSpPr txBox="1"/>
          <p:nvPr/>
        </p:nvSpPr>
        <p:spPr>
          <a:xfrm>
            <a:off x="0" y="4520395"/>
            <a:ext cx="4110361" cy="923330"/>
          </a:xfrm>
          <a:prstGeom prst="rect">
            <a:avLst/>
          </a:prstGeom>
          <a:noFill/>
        </p:spPr>
        <p:txBody>
          <a:bodyPr wrap="square" rtlCol="0">
            <a:spAutoFit/>
          </a:bodyPr>
          <a:lstStyle/>
          <a:p>
            <a:r>
              <a:rPr lang="en-IN" dirty="0">
                <a:latin typeface="Arial Black" panose="020B0A04020102020204" pitchFamily="34" charset="0"/>
              </a:rPr>
              <a:t>By:- Komal Bharti </a:t>
            </a:r>
          </a:p>
          <a:p>
            <a:r>
              <a:rPr lang="en-IN" dirty="0">
                <a:latin typeface="Arial Black" panose="020B0A04020102020204" pitchFamily="34" charset="0"/>
              </a:rPr>
              <a:t>PG/18/031</a:t>
            </a:r>
          </a:p>
          <a:p>
            <a:r>
              <a:rPr lang="en-IN" dirty="0">
                <a:latin typeface="Arial Black" panose="020B0A04020102020204" pitchFamily="34" charset="0"/>
              </a:rPr>
              <a:t>Guided by:- Dr Preetha GS</a:t>
            </a:r>
          </a:p>
        </p:txBody>
      </p:sp>
      <p:pic>
        <p:nvPicPr>
          <p:cNvPr id="1026" name="Picture 2" descr="The Right to Health | Programmes | Sightsavers">
            <a:extLst>
              <a:ext uri="{FF2B5EF4-FFF2-40B4-BE49-F238E27FC236}">
                <a16:creationId xmlns:a16="http://schemas.microsoft.com/office/drawing/2014/main" id="{AC788652-9594-4534-A46B-E1AB23271C3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833785"/>
            <a:ext cx="4704038" cy="2587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190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ircle(in)">
                                      <p:cBhvr>
                                        <p:cTn id="7" dur="1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C408EC-111A-4867-ACB8-461C8B416BB1}"/>
              </a:ext>
            </a:extLst>
          </p:cNvPr>
          <p:cNvSpPr/>
          <p:nvPr/>
        </p:nvSpPr>
        <p:spPr>
          <a:xfrm>
            <a:off x="3070766" y="349937"/>
            <a:ext cx="5025668"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bg1"/>
                </a:solidFill>
                <a:latin typeface="Arial Black" panose="020B0A04020102020204" pitchFamily="34" charset="0"/>
              </a:rPr>
              <a:t>FINDINGS  </a:t>
            </a:r>
          </a:p>
        </p:txBody>
      </p:sp>
      <p:sp>
        <p:nvSpPr>
          <p:cNvPr id="4" name="Rectangle 3">
            <a:extLst>
              <a:ext uri="{FF2B5EF4-FFF2-40B4-BE49-F238E27FC236}">
                <a16:creationId xmlns:a16="http://schemas.microsoft.com/office/drawing/2014/main" id="{22560531-C111-4C7C-B75A-2F293DE87AF2}"/>
              </a:ext>
            </a:extLst>
          </p:cNvPr>
          <p:cNvSpPr/>
          <p:nvPr/>
        </p:nvSpPr>
        <p:spPr>
          <a:xfrm>
            <a:off x="3070766" y="3605157"/>
            <a:ext cx="5025668"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bg1"/>
                </a:solidFill>
                <a:latin typeface="Arial Black" panose="020B0A04020102020204" pitchFamily="34" charset="0"/>
              </a:rPr>
              <a:t>RECOMMENDATIONS </a:t>
            </a:r>
          </a:p>
        </p:txBody>
      </p:sp>
      <p:sp>
        <p:nvSpPr>
          <p:cNvPr id="6" name="TextBox 5">
            <a:extLst>
              <a:ext uri="{FF2B5EF4-FFF2-40B4-BE49-F238E27FC236}">
                <a16:creationId xmlns:a16="http://schemas.microsoft.com/office/drawing/2014/main" id="{0E4FCCB0-93C6-4D4A-8E4D-7DB1FACE2960}"/>
              </a:ext>
            </a:extLst>
          </p:cNvPr>
          <p:cNvSpPr txBox="1"/>
          <p:nvPr/>
        </p:nvSpPr>
        <p:spPr>
          <a:xfrm>
            <a:off x="1685849" y="4647366"/>
            <a:ext cx="8780923" cy="2246769"/>
          </a:xfrm>
          <a:prstGeom prst="rect">
            <a:avLst/>
          </a:prstGeom>
          <a:noFill/>
        </p:spPr>
        <p:txBody>
          <a:bodyPr wrap="square" rtlCol="0">
            <a:spAutoFit/>
          </a:bodyPr>
          <a:lstStyle/>
          <a:p>
            <a:pPr marL="285750" indent="-285750">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Counseling sessions should be conducted in which patients must be counseled about the lower risk rate and better technology.</a:t>
            </a:r>
          </a:p>
          <a:p>
            <a:pPr marL="285750" indent="-285750">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Testimonials and videos can be used as tool for counseling.</a:t>
            </a:r>
          </a:p>
          <a:p>
            <a:pPr marL="285750" indent="-285750">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Marketing strategies should be made which targets old age population, those falling in the age range of 50 years and above.</a:t>
            </a:r>
          </a:p>
          <a:p>
            <a:endParaRPr lang="en-US" sz="3200" b="1" dirty="0">
              <a:solidFill>
                <a:srgbClr val="00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en-IN"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ED1F6AA-BA80-43C3-A27F-FEEA116F588D}"/>
              </a:ext>
            </a:extLst>
          </p:cNvPr>
          <p:cNvSpPr txBox="1"/>
          <p:nvPr/>
        </p:nvSpPr>
        <p:spPr>
          <a:xfrm>
            <a:off x="1685849" y="1391256"/>
            <a:ext cx="8896334" cy="2031325"/>
          </a:xfrm>
          <a:prstGeom prst="rect">
            <a:avLst/>
          </a:prstGeom>
          <a:noFill/>
        </p:spPr>
        <p:txBody>
          <a:bodyPr wrap="square" rtlCol="0">
            <a:spAutoFit/>
          </a:bodyPr>
          <a:lstStyle/>
          <a:p>
            <a:pPr marL="285750" indent="-285750">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This study investigated the preferences of members of the general public aged 50 years and above for potential options for cataract surgery.</a:t>
            </a:r>
          </a:p>
          <a:p>
            <a:pPr marL="285750" indent="-285750">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Complication rate appeared to be the most important factor, closely followed by waiting time. </a:t>
            </a:r>
          </a:p>
          <a:p>
            <a:pPr marL="285750" indent="-285750">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By comparison, delay in surgery was relatively fine.</a:t>
            </a:r>
          </a:p>
          <a:p>
            <a:pPr marL="285750" indent="-285750">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Individual respondents attached levels of importance to complication rates and waiting times. The importance scores for these factors were strongly negatively correlated.</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108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739C71-3F86-4AF2-8491-EA599CD7E1E6}"/>
              </a:ext>
            </a:extLst>
          </p:cNvPr>
          <p:cNvSpPr/>
          <p:nvPr/>
        </p:nvSpPr>
        <p:spPr>
          <a:xfrm>
            <a:off x="2637692" y="1026145"/>
            <a:ext cx="3791673"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bg1"/>
                </a:solidFill>
                <a:latin typeface="Arial Black" panose="020B0A04020102020204" pitchFamily="34" charset="0"/>
              </a:rPr>
              <a:t>CONCLUSION  </a:t>
            </a:r>
          </a:p>
        </p:txBody>
      </p:sp>
      <p:sp>
        <p:nvSpPr>
          <p:cNvPr id="4" name="TextBox 3">
            <a:extLst>
              <a:ext uri="{FF2B5EF4-FFF2-40B4-BE49-F238E27FC236}">
                <a16:creationId xmlns:a16="http://schemas.microsoft.com/office/drawing/2014/main" id="{FEA54E64-8DB1-4F9B-B8A4-9C0E129CBCB4}"/>
              </a:ext>
            </a:extLst>
          </p:cNvPr>
          <p:cNvSpPr txBox="1"/>
          <p:nvPr/>
        </p:nvSpPr>
        <p:spPr>
          <a:xfrm>
            <a:off x="1365911" y="2250145"/>
            <a:ext cx="7076753" cy="3139321"/>
          </a:xfrm>
          <a:prstGeom prst="rect">
            <a:avLst/>
          </a:prstGeom>
          <a:noFill/>
        </p:spPr>
        <p:txBody>
          <a:bodyPr wrap="square">
            <a:spAutoFit/>
          </a:bodyPr>
          <a:lstStyle/>
          <a:p>
            <a:pPr marL="285750" indent="-285750">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This study has shown that, when older people were presented with a question of cataract surgery, respondents thought that risk of side effects post surgery/or waiting times were of greatest importance and risk of delay in surgery was relatively unimportant.</a:t>
            </a:r>
          </a:p>
          <a:p>
            <a:pPr marL="285750" indent="-285750">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These findings indicate that some potential cataract patients prefer a greater risk of complications combined with a short wait to a low complication rate and a longer wait.</a:t>
            </a:r>
          </a:p>
          <a:p>
            <a:pPr marL="285750" indent="-285750">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Target audience education on alternatives to corrective intra ocular lenses (IOLs), allaying fears on their complications and affordable cost could enhance awareness and positive attitudinal change</a:t>
            </a:r>
            <a:r>
              <a:rPr lang="en-US" sz="1600" dirty="0">
                <a:latin typeface="Times New Roman" panose="02020603050405020304" pitchFamily="18" charset="0"/>
                <a:cs typeface="Times New Roman" panose="02020603050405020304" pitchFamily="18" charset="0"/>
              </a:rPr>
              <a:t>.</a:t>
            </a:r>
          </a:p>
          <a:p>
            <a:endParaRPr lang="en-IN" dirty="0">
              <a:latin typeface="Times New Roman" panose="02020603050405020304" pitchFamily="18" charset="0"/>
              <a:cs typeface="Times New Roman" panose="02020603050405020304" pitchFamily="18" charset="0"/>
            </a:endParaRPr>
          </a:p>
        </p:txBody>
      </p:sp>
      <p:pic>
        <p:nvPicPr>
          <p:cNvPr id="2050" name="Picture 2" descr="How LASIK surgery has improved in 20 years! | Trusted LASIK Surgeons |">
            <a:extLst>
              <a:ext uri="{FF2B5EF4-FFF2-40B4-BE49-F238E27FC236}">
                <a16:creationId xmlns:a16="http://schemas.microsoft.com/office/drawing/2014/main" id="{366A6147-4C81-4CB9-96BA-16E1682BED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6820" y="4165466"/>
            <a:ext cx="3678682" cy="2448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424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BC63C1-A1F4-4E7F-9D63-1F4C3CFEBBB1}"/>
              </a:ext>
            </a:extLst>
          </p:cNvPr>
          <p:cNvSpPr>
            <a:spLocks noGrp="1"/>
          </p:cNvSpPr>
          <p:nvPr>
            <p:ph idx="1"/>
          </p:nvPr>
        </p:nvSpPr>
        <p:spPr>
          <a:xfrm>
            <a:off x="1399261" y="1578006"/>
            <a:ext cx="10106199" cy="4038600"/>
          </a:xfrm>
        </p:spPr>
        <p:txBody>
          <a:bodyPr>
            <a:noAutofit/>
          </a:bodyPr>
          <a:lstStyle/>
          <a:p>
            <a:pPr marL="502920" indent="-457200">
              <a:buFont typeface="+mj-lt"/>
              <a:buAutoNum type="arabicPeriod"/>
            </a:pPr>
            <a:r>
              <a:rPr lang="en-IN" sz="1800" dirty="0">
                <a:latin typeface="Times New Roman" panose="02020603050405020304" pitchFamily="18" charset="0"/>
                <a:cs typeface="Times New Roman" panose="02020603050405020304" pitchFamily="18" charset="0"/>
                <a:hlinkClick r:id="rId2"/>
              </a:rPr>
              <a:t>https://www.ncbi.nlm.nih.gov/pmc/articles/PMC1705969/</a:t>
            </a:r>
            <a:endParaRPr lang="en-IN" sz="1800" dirty="0">
              <a:latin typeface="Times New Roman" panose="02020603050405020304" pitchFamily="18" charset="0"/>
              <a:cs typeface="Times New Roman" panose="02020603050405020304" pitchFamily="18" charset="0"/>
            </a:endParaRPr>
          </a:p>
          <a:p>
            <a:pPr marL="502920" indent="-457200">
              <a:buFont typeface="+mj-lt"/>
              <a:buAutoNum type="arabicPeriod"/>
            </a:pPr>
            <a:r>
              <a:rPr lang="en-IN" sz="1800" dirty="0">
                <a:latin typeface="Times New Roman" panose="02020603050405020304" pitchFamily="18" charset="0"/>
                <a:cs typeface="Times New Roman" panose="02020603050405020304" pitchFamily="18" charset="0"/>
                <a:hlinkClick r:id="rId3"/>
              </a:rPr>
              <a:t>https://onlinelibrary.wiley.com/doi/pdf/10.1111/j.1365-3156.2010.02486.x</a:t>
            </a:r>
            <a:endParaRPr lang="en-IN" sz="1800" dirty="0">
              <a:latin typeface="Times New Roman" panose="02020603050405020304" pitchFamily="18" charset="0"/>
              <a:cs typeface="Times New Roman" panose="02020603050405020304" pitchFamily="18" charset="0"/>
            </a:endParaRPr>
          </a:p>
          <a:p>
            <a:pPr marL="502920" indent="-457200">
              <a:buFont typeface="+mj-lt"/>
              <a:buAutoNum type="arabicPeriod"/>
            </a:pPr>
            <a:r>
              <a:rPr lang="en-IN" sz="1800" dirty="0">
                <a:latin typeface="Times New Roman" panose="02020603050405020304" pitchFamily="18" charset="0"/>
                <a:cs typeface="Times New Roman" panose="02020603050405020304" pitchFamily="18" charset="0"/>
                <a:hlinkClick r:id="rId4"/>
              </a:rPr>
              <a:t>https://bmcophthalmol.biomedcentral.com/articles/10.1186/s12886-018-0767-5</a:t>
            </a:r>
            <a:endParaRPr lang="en-IN" sz="1800" dirty="0">
              <a:latin typeface="Times New Roman" panose="02020603050405020304" pitchFamily="18" charset="0"/>
              <a:cs typeface="Times New Roman" panose="02020603050405020304" pitchFamily="18" charset="0"/>
            </a:endParaRPr>
          </a:p>
          <a:p>
            <a:pPr marL="502920" indent="-457200">
              <a:buFont typeface="+mj-lt"/>
              <a:buAutoNum type="arabicPeriod"/>
            </a:pPr>
            <a:r>
              <a:rPr lang="en-IN" sz="1800" dirty="0">
                <a:latin typeface="Times New Roman" panose="02020603050405020304" pitchFamily="18" charset="0"/>
                <a:cs typeface="Times New Roman" panose="02020603050405020304" pitchFamily="18" charset="0"/>
                <a:hlinkClick r:id="rId5"/>
              </a:rPr>
              <a:t>https://www.researchgate.net/publication/320616756_A_study_to_assess_the_barriers_for_cataract_surgery_uptake_among_elderly_population_of_Aligarh</a:t>
            </a:r>
            <a:endParaRPr lang="en-IN" sz="1800" dirty="0">
              <a:latin typeface="Times New Roman" panose="02020603050405020304" pitchFamily="18" charset="0"/>
              <a:cs typeface="Times New Roman" panose="02020603050405020304" pitchFamily="18" charset="0"/>
            </a:endParaRPr>
          </a:p>
          <a:p>
            <a:pPr marL="502920" indent="-457200">
              <a:buFont typeface="+mj-lt"/>
              <a:buAutoNum type="arabicPeriod"/>
            </a:pPr>
            <a:r>
              <a:rPr lang="en-IN" sz="1800" dirty="0">
                <a:latin typeface="Times New Roman" panose="02020603050405020304" pitchFamily="18" charset="0"/>
                <a:cs typeface="Times New Roman" panose="02020603050405020304" pitchFamily="18" charset="0"/>
                <a:hlinkClick r:id="rId6"/>
              </a:rPr>
              <a:t>https://bjo.bmj.com/content/89/8/936</a:t>
            </a:r>
            <a:endParaRPr lang="en-IN" sz="1800" dirty="0">
              <a:latin typeface="Times New Roman" panose="02020603050405020304" pitchFamily="18" charset="0"/>
              <a:cs typeface="Times New Roman" panose="02020603050405020304" pitchFamily="18" charset="0"/>
            </a:endParaRPr>
          </a:p>
          <a:p>
            <a:pPr marL="502920" indent="-457200">
              <a:buFont typeface="+mj-lt"/>
              <a:buAutoNum type="arabicPeriod"/>
            </a:pPr>
            <a:r>
              <a:rPr lang="en-IN" sz="1800" dirty="0">
                <a:latin typeface="Times New Roman" panose="02020603050405020304" pitchFamily="18" charset="0"/>
                <a:cs typeface="Times New Roman" panose="02020603050405020304" pitchFamily="18" charset="0"/>
                <a:hlinkClick r:id="rId7"/>
              </a:rPr>
              <a:t>http://www.meajo.org/article.asp?issn=0974-9233;year=2016;volume=23;issue=1;spage=145;epage=149;aulast=Aboobaker</a:t>
            </a:r>
            <a:endParaRPr lang="en-IN" sz="1800" dirty="0">
              <a:latin typeface="Times New Roman" panose="02020603050405020304" pitchFamily="18" charset="0"/>
              <a:cs typeface="Times New Roman" panose="02020603050405020304" pitchFamily="18" charset="0"/>
            </a:endParaRPr>
          </a:p>
          <a:p>
            <a:pPr marL="502920" indent="-457200">
              <a:buFont typeface="+mj-lt"/>
              <a:buAutoNum type="arabicPeriod"/>
            </a:pPr>
            <a:r>
              <a:rPr lang="en-IN" sz="1800" dirty="0">
                <a:latin typeface="Times New Roman" panose="02020603050405020304" pitchFamily="18" charset="0"/>
                <a:cs typeface="Times New Roman" panose="02020603050405020304" pitchFamily="18" charset="0"/>
                <a:hlinkClick r:id="rId8"/>
              </a:rPr>
              <a:t>http://www.v2020eresource.org/home/newsletter/news42008</a:t>
            </a:r>
            <a:endParaRPr lang="en-IN" sz="1800" dirty="0">
              <a:latin typeface="Times New Roman" panose="02020603050405020304" pitchFamily="18" charset="0"/>
              <a:cs typeface="Times New Roman" panose="02020603050405020304" pitchFamily="18" charset="0"/>
            </a:endParaRPr>
          </a:p>
          <a:p>
            <a:pPr marL="502920" indent="-457200">
              <a:buFont typeface="+mj-lt"/>
              <a:buAutoNum type="arabicPeriod"/>
            </a:pPr>
            <a:r>
              <a:rPr lang="en-IN" sz="1800" dirty="0">
                <a:latin typeface="Times New Roman" panose="02020603050405020304" pitchFamily="18" charset="0"/>
                <a:cs typeface="Times New Roman" panose="02020603050405020304" pitchFamily="18" charset="0"/>
                <a:hlinkClick r:id="rId9"/>
              </a:rPr>
              <a:t>https://www.scielo.br/scielo.php?script=sci_arttext&amp;pid=S0004-27492014000300164</a:t>
            </a:r>
            <a:endParaRPr lang="en-IN" sz="1800" dirty="0">
              <a:latin typeface="Times New Roman" panose="02020603050405020304" pitchFamily="18" charset="0"/>
              <a:cs typeface="Times New Roman" panose="02020603050405020304" pitchFamily="18" charset="0"/>
            </a:endParaRPr>
          </a:p>
          <a:p>
            <a:pPr marL="502920" indent="-457200">
              <a:buFont typeface="+mj-lt"/>
              <a:buAutoNum type="arabicPeriod"/>
            </a:pPr>
            <a:r>
              <a:rPr lang="en-IN" sz="1800" dirty="0">
                <a:latin typeface="Times New Roman" panose="02020603050405020304" pitchFamily="18" charset="0"/>
                <a:cs typeface="Times New Roman" panose="02020603050405020304" pitchFamily="18" charset="0"/>
                <a:hlinkClick r:id="rId10"/>
              </a:rPr>
              <a:t>http://www.njcponline.com/article.asp?issn=1119-3077;year=2017;volume=20;issue=7;spage=783;epage=786;aulast=Fadamiro</a:t>
            </a:r>
            <a:endParaRPr lang="en-IN" sz="1800" b="1"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C0E34512-63BA-4ED6-AAEA-51FC717E3A51}"/>
              </a:ext>
            </a:extLst>
          </p:cNvPr>
          <p:cNvSpPr/>
          <p:nvPr/>
        </p:nvSpPr>
        <p:spPr>
          <a:xfrm>
            <a:off x="4120263" y="267249"/>
            <a:ext cx="3791673"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bg1"/>
                </a:solidFill>
                <a:latin typeface="Arial Black" panose="020B0A04020102020204" pitchFamily="34" charset="0"/>
              </a:rPr>
              <a:t>REFERENCES  </a:t>
            </a:r>
          </a:p>
        </p:txBody>
      </p:sp>
    </p:spTree>
    <p:extLst>
      <p:ext uri="{BB962C8B-B14F-4D97-AF65-F5344CB8AC3E}">
        <p14:creationId xmlns:p14="http://schemas.microsoft.com/office/powerpoint/2010/main" val="2228987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ye Care Services | eyecarecenter">
            <a:extLst>
              <a:ext uri="{FF2B5EF4-FFF2-40B4-BE49-F238E27FC236}">
                <a16:creationId xmlns:a16="http://schemas.microsoft.com/office/drawing/2014/main" id="{B13C2B75-C3E3-42C3-A7AD-52386A1259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846" y="243000"/>
            <a:ext cx="11132257" cy="6372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D2F4CAD-DC4C-407F-990E-34FD5F23EC85}"/>
              </a:ext>
            </a:extLst>
          </p:cNvPr>
          <p:cNvSpPr txBox="1"/>
          <p:nvPr/>
        </p:nvSpPr>
        <p:spPr>
          <a:xfrm>
            <a:off x="8427868" y="5202314"/>
            <a:ext cx="3764132" cy="646331"/>
          </a:xfrm>
          <a:prstGeom prst="rect">
            <a:avLst/>
          </a:prstGeom>
          <a:noFill/>
        </p:spPr>
        <p:txBody>
          <a:bodyPr wrap="square" rtlCol="0">
            <a:spAutoFit/>
          </a:bodyPr>
          <a:lstStyle/>
          <a:p>
            <a:r>
              <a:rPr lang="en-IN" sz="3600" dirty="0">
                <a:solidFill>
                  <a:schemeClr val="bg1"/>
                </a:solidFill>
                <a:effectLst>
                  <a:outerShdw blurRad="38100" dist="38100" dir="2700000" algn="tl">
                    <a:srgbClr val="000000">
                      <a:alpha val="43137"/>
                    </a:srgbClr>
                  </a:outerShdw>
                </a:effectLst>
                <a:latin typeface="Arial Black" panose="020B0A04020102020204" pitchFamily="34" charset="0"/>
              </a:rPr>
              <a:t>THANK YOU.!</a:t>
            </a:r>
          </a:p>
        </p:txBody>
      </p:sp>
    </p:spTree>
    <p:extLst>
      <p:ext uri="{BB962C8B-B14F-4D97-AF65-F5344CB8AC3E}">
        <p14:creationId xmlns:p14="http://schemas.microsoft.com/office/powerpoint/2010/main" val="3785262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813A8A-63E5-4431-89A6-7CBA62965CD1}"/>
              </a:ext>
            </a:extLst>
          </p:cNvPr>
          <p:cNvSpPr>
            <a:spLocks noGrp="1"/>
          </p:cNvSpPr>
          <p:nvPr>
            <p:ph idx="1"/>
          </p:nvPr>
        </p:nvSpPr>
        <p:spPr>
          <a:xfrm>
            <a:off x="763621" y="1747882"/>
            <a:ext cx="6995603" cy="4252403"/>
          </a:xfrm>
        </p:spPr>
        <p:txBody>
          <a:bodyPr>
            <a:normAutofit/>
          </a:bodyPr>
          <a:lstStyle/>
          <a:p>
            <a:pPr fontAlgn="base"/>
            <a:r>
              <a:rPr lang="en-US" sz="1800" b="1" dirty="0">
                <a:solidFill>
                  <a:schemeClr val="tx1"/>
                </a:solidFill>
                <a:latin typeface="Times New Roman" panose="02020603050405020304" pitchFamily="18" charset="0"/>
                <a:cs typeface="Times New Roman" panose="02020603050405020304" pitchFamily="18" charset="0"/>
              </a:rPr>
              <a:t>The Eye-Q hospital chain is committed to providing best quality eye care at affordable cost across India. We are an ISO 9001-2015 registered organization operating under the leadership of our Founder and CMD- Dr. Ajay Sharma- one of the most renowned eye surgeons in India, aided by a team of specialists with rich experience in their respective specialties from top hospitals across the country.</a:t>
            </a:r>
          </a:p>
          <a:p>
            <a:pPr fontAlgn="base"/>
            <a:r>
              <a:rPr lang="en-US" sz="1800" b="1" dirty="0">
                <a:solidFill>
                  <a:schemeClr val="tx1"/>
                </a:solidFill>
                <a:latin typeface="Times New Roman" panose="02020603050405020304" pitchFamily="18" charset="0"/>
                <a:cs typeface="Times New Roman" panose="02020603050405020304" pitchFamily="18" charset="0"/>
              </a:rPr>
              <a:t>Established in 2007, Eye-Q is today a chain of 37 super </a:t>
            </a:r>
            <a:r>
              <a:rPr lang="en-US" sz="1800" b="1" dirty="0" err="1">
                <a:solidFill>
                  <a:schemeClr val="tx1"/>
                </a:solidFill>
                <a:latin typeface="Times New Roman" panose="02020603050405020304" pitchFamily="18" charset="0"/>
                <a:cs typeface="Times New Roman" panose="02020603050405020304" pitchFamily="18" charset="0"/>
              </a:rPr>
              <a:t>speciality</a:t>
            </a:r>
            <a:r>
              <a:rPr lang="en-US" sz="1800" b="1" dirty="0">
                <a:solidFill>
                  <a:schemeClr val="tx1"/>
                </a:solidFill>
                <a:latin typeface="Times New Roman" panose="02020603050405020304" pitchFamily="18" charset="0"/>
                <a:cs typeface="Times New Roman" panose="02020603050405020304" pitchFamily="18" charset="0"/>
              </a:rPr>
              <a:t> eye hospitals with </a:t>
            </a:r>
            <a:r>
              <a:rPr lang="en-US" sz="1800" b="1" dirty="0" err="1">
                <a:solidFill>
                  <a:schemeClr val="tx1"/>
                </a:solidFill>
                <a:latin typeface="Times New Roman" panose="02020603050405020304" pitchFamily="18" charset="0"/>
                <a:cs typeface="Times New Roman" panose="02020603050405020304" pitchFamily="18" charset="0"/>
              </a:rPr>
              <a:t>centres</a:t>
            </a:r>
            <a:r>
              <a:rPr lang="en-US" sz="1800" b="1" dirty="0">
                <a:solidFill>
                  <a:schemeClr val="tx1"/>
                </a:solidFill>
                <a:latin typeface="Times New Roman" panose="02020603050405020304" pitchFamily="18" charset="0"/>
                <a:cs typeface="Times New Roman" panose="02020603050405020304" pitchFamily="18" charset="0"/>
              </a:rPr>
              <a:t> in Delhi-NCR, Haryana, Uttar Pradesh, Uttarakhand and Gujarat. It has recently extended its services in Maharashtra and is soon going to launch its operations in Africa with a </a:t>
            </a:r>
            <a:r>
              <a:rPr lang="en-US" sz="1800" b="1" dirty="0" err="1">
                <a:solidFill>
                  <a:schemeClr val="tx1"/>
                </a:solidFill>
                <a:latin typeface="Times New Roman" panose="02020603050405020304" pitchFamily="18" charset="0"/>
                <a:cs typeface="Times New Roman" panose="02020603050405020304" pitchFamily="18" charset="0"/>
              </a:rPr>
              <a:t>centre</a:t>
            </a:r>
            <a:r>
              <a:rPr lang="en-US" sz="1800" b="1" dirty="0">
                <a:solidFill>
                  <a:schemeClr val="tx1"/>
                </a:solidFill>
                <a:latin typeface="Times New Roman" panose="02020603050405020304" pitchFamily="18" charset="0"/>
                <a:cs typeface="Times New Roman" panose="02020603050405020304" pitchFamily="18" charset="0"/>
              </a:rPr>
              <a:t> in Lagos, Nigeria.</a:t>
            </a:r>
          </a:p>
          <a:p>
            <a:endParaRPr lang="en-IN" sz="1800" b="1" dirty="0">
              <a:solidFill>
                <a:schemeClr val="tx1"/>
              </a:solidFill>
              <a:latin typeface="Times New Roman" panose="02020603050405020304" pitchFamily="18" charset="0"/>
              <a:cs typeface="Times New Roman" panose="02020603050405020304" pitchFamily="18" charset="0"/>
            </a:endParaRPr>
          </a:p>
          <a:p>
            <a:endParaRPr lang="en-IN" sz="1800" b="1" dirty="0">
              <a:solidFill>
                <a:schemeClr val="tx1"/>
              </a:solidFill>
              <a:latin typeface="Times New Roman" panose="02020603050405020304" pitchFamily="18" charset="0"/>
              <a:cs typeface="Times New Roman" panose="02020603050405020304" pitchFamily="18" charset="0"/>
            </a:endParaRPr>
          </a:p>
        </p:txBody>
      </p:sp>
      <p:pic>
        <p:nvPicPr>
          <p:cNvPr id="2050" name="Picture 2" descr="Eye-Q Super Speciality Eye hospitals - Home | Facebook">
            <a:extLst>
              <a:ext uri="{FF2B5EF4-FFF2-40B4-BE49-F238E27FC236}">
                <a16:creationId xmlns:a16="http://schemas.microsoft.com/office/drawing/2014/main" id="{C8506DF2-4B10-4603-9BF1-C1F749079E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0578" y="1739514"/>
            <a:ext cx="3672000" cy="3672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BC7DCC68-E958-41C8-8F43-922ADF6E7DAA}"/>
              </a:ext>
            </a:extLst>
          </p:cNvPr>
          <p:cNvSpPr/>
          <p:nvPr/>
        </p:nvSpPr>
        <p:spPr>
          <a:xfrm>
            <a:off x="1212595" y="383220"/>
            <a:ext cx="3656011"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u="sng"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About Eye-Q</a:t>
            </a:r>
            <a:r>
              <a:rPr lang="en-IN" sz="3200" dirty="0">
                <a:solidFill>
                  <a:schemeClr val="bg1"/>
                </a:solidFill>
                <a:latin typeface="Arial Black" panose="020B0A04020102020204" pitchFamily="34" charset="0"/>
              </a:rPr>
              <a:t> </a:t>
            </a:r>
          </a:p>
        </p:txBody>
      </p:sp>
    </p:spTree>
    <p:extLst>
      <p:ext uri="{BB962C8B-B14F-4D97-AF65-F5344CB8AC3E}">
        <p14:creationId xmlns:p14="http://schemas.microsoft.com/office/powerpoint/2010/main" val="2711662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CC7C27-6B0A-4F65-98CE-FA7605D84F87}"/>
              </a:ext>
            </a:extLst>
          </p:cNvPr>
          <p:cNvSpPr>
            <a:spLocks noGrp="1"/>
          </p:cNvSpPr>
          <p:nvPr>
            <p:ph idx="1"/>
          </p:nvPr>
        </p:nvSpPr>
        <p:spPr>
          <a:xfrm>
            <a:off x="710215" y="399494"/>
            <a:ext cx="8016536" cy="5797119"/>
          </a:xfrm>
        </p:spPr>
        <p:txBody>
          <a:bodyPr>
            <a:noAutofit/>
          </a:bodyPr>
          <a:lstStyle/>
          <a:p>
            <a:pPr marL="0" indent="0" fontAlgn="base">
              <a:buNone/>
            </a:pPr>
            <a:r>
              <a:rPr lang="en-US" sz="1600" b="1" u="sng" dirty="0">
                <a:latin typeface="Times New Roman" panose="02020603050405020304" pitchFamily="18" charset="0"/>
                <a:cs typeface="Times New Roman" panose="02020603050405020304" pitchFamily="18" charset="0"/>
              </a:rPr>
              <a:t>VISION</a:t>
            </a:r>
          </a:p>
          <a:p>
            <a:pPr fontAlgn="base"/>
            <a:r>
              <a:rPr lang="en-US" sz="1600" dirty="0">
                <a:solidFill>
                  <a:schemeClr val="tx1"/>
                </a:solidFill>
                <a:latin typeface="Times New Roman" panose="02020603050405020304" pitchFamily="18" charset="0"/>
                <a:cs typeface="Times New Roman" panose="02020603050405020304" pitchFamily="18" charset="0"/>
              </a:rPr>
              <a:t>To be India’s foremost chain of eye hospitals in terms of both Quality of eye care and the Number of patients handled.</a:t>
            </a:r>
          </a:p>
          <a:p>
            <a:pPr marL="0" indent="0" fontAlgn="base">
              <a:buNone/>
            </a:pPr>
            <a:r>
              <a:rPr lang="en-US" sz="1600" b="1" u="sng" dirty="0">
                <a:latin typeface="Times New Roman" panose="02020603050405020304" pitchFamily="18" charset="0"/>
                <a:cs typeface="Times New Roman" panose="02020603050405020304" pitchFamily="18" charset="0"/>
              </a:rPr>
              <a:t>MISSION</a:t>
            </a:r>
          </a:p>
          <a:p>
            <a:pPr fontAlgn="base"/>
            <a:r>
              <a:rPr lang="en-US" sz="1600" dirty="0">
                <a:solidFill>
                  <a:schemeClr val="tx1"/>
                </a:solidFill>
                <a:latin typeface="Times New Roman" panose="02020603050405020304" pitchFamily="18" charset="0"/>
                <a:cs typeface="Times New Roman" panose="02020603050405020304" pitchFamily="18" charset="0"/>
              </a:rPr>
              <a:t>To make every patient an Ambassador for Eye-Q through a combination of:-</a:t>
            </a:r>
          </a:p>
          <a:p>
            <a:pPr fontAlgn="base">
              <a:buFont typeface="Wingdings" panose="05000000000000000000" pitchFamily="2" charset="2"/>
              <a:buChar char="ü"/>
            </a:pPr>
            <a:r>
              <a:rPr lang="en-US" sz="1600" dirty="0">
                <a:solidFill>
                  <a:schemeClr val="tx1"/>
                </a:solidFill>
                <a:latin typeface="Times New Roman" panose="02020603050405020304" pitchFamily="18" charset="0"/>
                <a:cs typeface="Times New Roman" panose="02020603050405020304" pitchFamily="18" charset="0"/>
              </a:rPr>
              <a:t>Highest level of quality and technology in eye care.</a:t>
            </a:r>
          </a:p>
          <a:p>
            <a:pPr fontAlgn="base">
              <a:buFont typeface="Wingdings" panose="05000000000000000000" pitchFamily="2" charset="2"/>
              <a:buChar char="ü"/>
            </a:pPr>
            <a:r>
              <a:rPr lang="en-US" sz="1600" dirty="0">
                <a:solidFill>
                  <a:schemeClr val="tx1"/>
                </a:solidFill>
                <a:latin typeface="Times New Roman" panose="02020603050405020304" pitchFamily="18" charset="0"/>
                <a:cs typeface="Times New Roman" panose="02020603050405020304" pitchFamily="18" charset="0"/>
              </a:rPr>
              <a:t>Exceptional personal care.</a:t>
            </a:r>
          </a:p>
          <a:p>
            <a:pPr fontAlgn="base">
              <a:buFont typeface="Wingdings" panose="05000000000000000000" pitchFamily="2" charset="2"/>
              <a:buChar char="ü"/>
            </a:pPr>
            <a:r>
              <a:rPr lang="en-US" sz="1600" dirty="0">
                <a:solidFill>
                  <a:schemeClr val="tx1"/>
                </a:solidFill>
                <a:latin typeface="Times New Roman" panose="02020603050405020304" pitchFamily="18" charset="0"/>
                <a:cs typeface="Times New Roman" panose="02020603050405020304" pitchFamily="18" charset="0"/>
              </a:rPr>
              <a:t>Complete integrity to the patient and his/her needs.</a:t>
            </a:r>
          </a:p>
          <a:p>
            <a:pPr marL="0" indent="0" fontAlgn="base">
              <a:buNone/>
            </a:pPr>
            <a:r>
              <a:rPr lang="en-US" sz="1600" b="1" u="sng" dirty="0">
                <a:latin typeface="Times New Roman" panose="02020603050405020304" pitchFamily="18" charset="0"/>
                <a:cs typeface="Times New Roman" panose="02020603050405020304" pitchFamily="18" charset="0"/>
              </a:rPr>
              <a:t>VALUES</a:t>
            </a:r>
          </a:p>
          <a:p>
            <a:pPr fontAlgn="base"/>
            <a:r>
              <a:rPr lang="en-US" sz="1600" dirty="0">
                <a:solidFill>
                  <a:schemeClr val="tx1"/>
                </a:solidFill>
                <a:latin typeface="Times New Roman" panose="02020603050405020304" pitchFamily="18" charset="0"/>
                <a:cs typeface="Times New Roman" panose="02020603050405020304" pitchFamily="18" charset="0"/>
              </a:rPr>
              <a:t>Be honest and open in my communication and do what I say I will do</a:t>
            </a:r>
          </a:p>
          <a:p>
            <a:pPr fontAlgn="base"/>
            <a:r>
              <a:rPr lang="en-US" sz="1600" dirty="0">
                <a:solidFill>
                  <a:schemeClr val="tx1"/>
                </a:solidFill>
                <a:latin typeface="Times New Roman" panose="02020603050405020304" pitchFamily="18" charset="0"/>
                <a:cs typeface="Times New Roman" panose="02020603050405020304" pitchFamily="18" charset="0"/>
              </a:rPr>
              <a:t>I accept our individual &amp; team responsibility and meet my commitments each &amp; every time</a:t>
            </a:r>
          </a:p>
          <a:p>
            <a:pPr fontAlgn="base"/>
            <a:r>
              <a:rPr lang="en-US" sz="1600" dirty="0">
                <a:solidFill>
                  <a:schemeClr val="tx1"/>
                </a:solidFill>
                <a:latin typeface="Times New Roman" panose="02020603050405020304" pitchFamily="18" charset="0"/>
                <a:cs typeface="Times New Roman" panose="02020603050405020304" pitchFamily="18" charset="0"/>
              </a:rPr>
              <a:t>Our clinical &amp; non clinical team is supportive of each other’s efforts and care for each other</a:t>
            </a:r>
          </a:p>
          <a:p>
            <a:pPr fontAlgn="base"/>
            <a:r>
              <a:rPr lang="en-US" sz="1600" dirty="0">
                <a:solidFill>
                  <a:schemeClr val="tx1"/>
                </a:solidFill>
                <a:latin typeface="Times New Roman" panose="02020603050405020304" pitchFamily="18" charset="0"/>
                <a:cs typeface="Times New Roman" panose="02020603050405020304" pitchFamily="18" charset="0"/>
              </a:rPr>
              <a:t>Give care, compassion &amp; respect to patients and colleagues as I expect for myself</a:t>
            </a:r>
          </a:p>
          <a:p>
            <a:pPr fontAlgn="base"/>
            <a:r>
              <a:rPr lang="en-US" sz="1600" dirty="0">
                <a:solidFill>
                  <a:schemeClr val="tx1"/>
                </a:solidFill>
                <a:latin typeface="Times New Roman" panose="02020603050405020304" pitchFamily="18" charset="0"/>
                <a:cs typeface="Times New Roman" panose="02020603050405020304" pitchFamily="18" charset="0"/>
              </a:rPr>
              <a:t>Will make conscious effort to contribute in creating a social impact</a:t>
            </a:r>
          </a:p>
          <a:p>
            <a:pPr fontAlgn="base"/>
            <a:r>
              <a:rPr lang="en-US" sz="1600" dirty="0">
                <a:solidFill>
                  <a:schemeClr val="tx1"/>
                </a:solidFill>
                <a:latin typeface="Times New Roman" panose="02020603050405020304" pitchFamily="18" charset="0"/>
                <a:cs typeface="Times New Roman" panose="02020603050405020304" pitchFamily="18" charset="0"/>
              </a:rPr>
              <a:t>Will embrace and drive positive change</a:t>
            </a:r>
          </a:p>
          <a:p>
            <a:pPr fontAlgn="base"/>
            <a:r>
              <a:rPr lang="en-US" sz="1600" dirty="0">
                <a:solidFill>
                  <a:schemeClr val="tx1"/>
                </a:solidFill>
                <a:latin typeface="Times New Roman" panose="02020603050405020304" pitchFamily="18" charset="0"/>
                <a:cs typeface="Times New Roman" panose="02020603050405020304" pitchFamily="18" charset="0"/>
              </a:rPr>
              <a:t>Proud of Eye Q</a:t>
            </a:r>
          </a:p>
          <a:p>
            <a:endParaRPr lang="en-IN" sz="1600" dirty="0"/>
          </a:p>
        </p:txBody>
      </p:sp>
      <p:pic>
        <p:nvPicPr>
          <p:cNvPr id="3078" name="Picture 6" descr="Vision, Mission &amp; Values | CESC Rajasthan">
            <a:extLst>
              <a:ext uri="{FF2B5EF4-FFF2-40B4-BE49-F238E27FC236}">
                <a16:creationId xmlns:a16="http://schemas.microsoft.com/office/drawing/2014/main" id="{6B469ADC-E287-4F7F-9A35-D89F279560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3885" y="1114888"/>
            <a:ext cx="2247900" cy="48768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444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FFF23F1-2E64-4FAE-83BB-4DFE792F0402}"/>
              </a:ext>
            </a:extLst>
          </p:cNvPr>
          <p:cNvSpPr/>
          <p:nvPr/>
        </p:nvSpPr>
        <p:spPr>
          <a:xfrm>
            <a:off x="1203718" y="521926"/>
            <a:ext cx="3656011"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bg1"/>
                </a:solidFill>
                <a:latin typeface="Arial Black" panose="020B0A04020102020204" pitchFamily="34" charset="0"/>
              </a:rPr>
              <a:t>OBJECTIVE </a:t>
            </a:r>
          </a:p>
        </p:txBody>
      </p:sp>
      <p:sp>
        <p:nvSpPr>
          <p:cNvPr id="3" name="Rectangle 2">
            <a:extLst>
              <a:ext uri="{FF2B5EF4-FFF2-40B4-BE49-F238E27FC236}">
                <a16:creationId xmlns:a16="http://schemas.microsoft.com/office/drawing/2014/main" id="{5421CED3-60B7-4AE6-9C13-7E0E8ECB1973}"/>
              </a:ext>
            </a:extLst>
          </p:cNvPr>
          <p:cNvSpPr/>
          <p:nvPr/>
        </p:nvSpPr>
        <p:spPr>
          <a:xfrm>
            <a:off x="896643" y="1804385"/>
            <a:ext cx="4554245" cy="4045997"/>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The main objective of this study was to find the factors that are barriers to undertake cataract surgery.</a:t>
            </a:r>
          </a:p>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To assess the awareness and mindset towards cataract surgery among elderly patients.</a:t>
            </a:r>
          </a:p>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To investigate the risk of side effects, fear of undergoing a cataract surgery, and waiting time for the cataract to get matured.</a:t>
            </a:r>
          </a:p>
          <a:p>
            <a:pPr algn="ctr"/>
            <a:endParaRPr lang="en-IN" b="1" dirty="0">
              <a:solidFill>
                <a:schemeClr val="tx1"/>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2C02ED4F-AB9B-41CF-BC49-4A87DFE3ED43}"/>
              </a:ext>
            </a:extLst>
          </p:cNvPr>
          <p:cNvSpPr/>
          <p:nvPr/>
        </p:nvSpPr>
        <p:spPr>
          <a:xfrm>
            <a:off x="6917184" y="543423"/>
            <a:ext cx="3833675"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bg1"/>
                </a:solidFill>
                <a:latin typeface="Arial Black" panose="020B0A04020102020204" pitchFamily="34" charset="0"/>
              </a:rPr>
              <a:t>METHODOLOGY  </a:t>
            </a:r>
          </a:p>
        </p:txBody>
      </p:sp>
      <p:sp>
        <p:nvSpPr>
          <p:cNvPr id="7" name="Rectangle 6">
            <a:extLst>
              <a:ext uri="{FF2B5EF4-FFF2-40B4-BE49-F238E27FC236}">
                <a16:creationId xmlns:a16="http://schemas.microsoft.com/office/drawing/2014/main" id="{36315B7B-A533-4EAF-A9F0-A31ACA15C57B}"/>
              </a:ext>
            </a:extLst>
          </p:cNvPr>
          <p:cNvSpPr/>
          <p:nvPr/>
        </p:nvSpPr>
        <p:spPr>
          <a:xfrm>
            <a:off x="6542843" y="1859870"/>
            <a:ext cx="4752514" cy="3990513"/>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Training sessions about  Cataract and different types of cataract surgery on ZOOM Call </a:t>
            </a:r>
          </a:p>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Survey using electronic questionnaire among elderly people  is done which includes open and close ended questions regarding fear of side effects after the surgery, affordability, and their awareness about the surgery. </a:t>
            </a:r>
          </a:p>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Sample Size -70</a:t>
            </a:r>
          </a:p>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Sampling Technique - Convenience Sampling</a:t>
            </a:r>
          </a:p>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Study Design - Descriptive </a:t>
            </a:r>
          </a:p>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Time frame:- </a:t>
            </a:r>
          </a:p>
          <a:p>
            <a:pPr algn="ctr"/>
            <a:endParaRPr lang="en-IN"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9053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D1AFBA4-9FDC-4BA2-A483-3FFBA6A4C910}"/>
              </a:ext>
            </a:extLst>
          </p:cNvPr>
          <p:cNvSpPr/>
          <p:nvPr/>
        </p:nvSpPr>
        <p:spPr>
          <a:xfrm>
            <a:off x="1203718" y="521926"/>
            <a:ext cx="3758899"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200" dirty="0">
                <a:solidFill>
                  <a:schemeClr val="bg1"/>
                </a:solidFill>
                <a:latin typeface="Arial Black" panose="020B0A04020102020204" pitchFamily="34" charset="0"/>
              </a:rPr>
              <a:t>INTRODUCTION </a:t>
            </a:r>
          </a:p>
        </p:txBody>
      </p:sp>
      <p:sp>
        <p:nvSpPr>
          <p:cNvPr id="7" name="Rectangle: Rounded Corners 6">
            <a:extLst>
              <a:ext uri="{FF2B5EF4-FFF2-40B4-BE49-F238E27FC236}">
                <a16:creationId xmlns:a16="http://schemas.microsoft.com/office/drawing/2014/main" id="{08C5FBA4-40A3-4D0D-9C8F-BB12E23F56AD}"/>
              </a:ext>
            </a:extLst>
          </p:cNvPr>
          <p:cNvSpPr/>
          <p:nvPr/>
        </p:nvSpPr>
        <p:spPr>
          <a:xfrm>
            <a:off x="2914882" y="2536432"/>
            <a:ext cx="9055222" cy="3799642"/>
          </a:xfrm>
          <a:prstGeom prst="round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Cataract is still the leading cause of blindness in the world and principal cause of visual impairment globally.</a:t>
            </a:r>
          </a:p>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Its prevalence increases with age from less than 5% in persons fewer than 65 years of age to approximately 50% in those 75 years of age and older; thus it has become a problem associated with getting old.</a:t>
            </a:r>
          </a:p>
          <a:p>
            <a:pPr marL="285750" indent="-285750">
              <a:buFont typeface="Wingdings" panose="05000000000000000000" pitchFamily="2" charset="2"/>
              <a:buChar char="q"/>
            </a:pPr>
            <a:r>
              <a:rPr lang="en-US" b="1" dirty="0">
                <a:solidFill>
                  <a:schemeClr val="tx1"/>
                </a:solidFill>
                <a:latin typeface="Times New Roman" panose="02020603050405020304" pitchFamily="18" charset="0"/>
                <a:cs typeface="Times New Roman" panose="02020603050405020304" pitchFamily="18" charset="0"/>
              </a:rPr>
              <a:t>Negative aspects of treatment seeking behavior such as lack of financial support, commitments to the family, accessibility barriers, and lack of awareness on illness or on available treatments are the main reasons why people with visual impairment are not getting the treatment that they require in old age.</a:t>
            </a:r>
          </a:p>
          <a:p>
            <a:pPr marL="285750" indent="-285750">
              <a:buFont typeface="Wingdings" panose="05000000000000000000" pitchFamily="2" charset="2"/>
              <a:buChar char="q"/>
            </a:pPr>
            <a:endParaRPr lang="en-IN" b="1" dirty="0">
              <a:solidFill>
                <a:schemeClr val="tx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57D99A09-8659-49F1-831A-368B4CA45D18}"/>
              </a:ext>
            </a:extLst>
          </p:cNvPr>
          <p:cNvSpPr txBox="1"/>
          <p:nvPr/>
        </p:nvSpPr>
        <p:spPr>
          <a:xfrm>
            <a:off x="1203718" y="1379780"/>
            <a:ext cx="8352409" cy="923330"/>
          </a:xfrm>
          <a:prstGeom prst="rect">
            <a:avLst/>
          </a:prstGeom>
          <a:noFill/>
        </p:spPr>
        <p:txBody>
          <a:bodyPr wrap="square" rtlCol="0">
            <a:spAutoFit/>
          </a:bodyPr>
          <a:lstStyle/>
          <a:p>
            <a:endParaRPr lang="en-IN" dirty="0"/>
          </a:p>
          <a:p>
            <a:pPr marL="285750" indent="-285750">
              <a:buFont typeface="Wingdings" panose="05000000000000000000" pitchFamily="2" charset="2"/>
              <a:buChar char="v"/>
            </a:pPr>
            <a:r>
              <a:rPr lang="en-IN" b="1" dirty="0">
                <a:latin typeface="Times New Roman" panose="02020603050405020304" pitchFamily="18" charset="0"/>
                <a:cs typeface="Times New Roman" panose="02020603050405020304" pitchFamily="18" charset="0"/>
              </a:rPr>
              <a:t>Cataract surgery- In cataract surgery, the lens inside your eye that has become cloudy is removed and replaced with an artificial lens to restore clear vision. </a:t>
            </a:r>
          </a:p>
        </p:txBody>
      </p:sp>
      <p:pic>
        <p:nvPicPr>
          <p:cNvPr id="1026" name="Picture 2" descr="Eye Care Hospital | Laser Cataract Surgery Ahmedabad | Sinus ...">
            <a:extLst>
              <a:ext uri="{FF2B5EF4-FFF2-40B4-BE49-F238E27FC236}">
                <a16:creationId xmlns:a16="http://schemas.microsoft.com/office/drawing/2014/main" id="{2DDF8351-6BDD-4A97-B012-CDB349BAD3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407" y="3429000"/>
            <a:ext cx="2657475" cy="17240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9628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318DE9-8293-4850-B8BC-97F1CEAFC68D}"/>
              </a:ext>
            </a:extLst>
          </p:cNvPr>
          <p:cNvSpPr/>
          <p:nvPr/>
        </p:nvSpPr>
        <p:spPr>
          <a:xfrm>
            <a:off x="316598" y="350405"/>
            <a:ext cx="8739272"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dirty="0">
                <a:solidFill>
                  <a:schemeClr val="bg1"/>
                </a:solidFill>
                <a:latin typeface="Arial Black" panose="020B0A04020102020204" pitchFamily="34" charset="0"/>
              </a:rPr>
              <a:t>Types of cataract surgery at EyeQ Hospital </a:t>
            </a:r>
          </a:p>
        </p:txBody>
      </p:sp>
      <p:sp>
        <p:nvSpPr>
          <p:cNvPr id="6" name="TextBox 5">
            <a:extLst>
              <a:ext uri="{FF2B5EF4-FFF2-40B4-BE49-F238E27FC236}">
                <a16:creationId xmlns:a16="http://schemas.microsoft.com/office/drawing/2014/main" id="{73079C36-F7B9-4993-AE70-DAF75AA2CFE1}"/>
              </a:ext>
            </a:extLst>
          </p:cNvPr>
          <p:cNvSpPr txBox="1"/>
          <p:nvPr/>
        </p:nvSpPr>
        <p:spPr>
          <a:xfrm>
            <a:off x="577048" y="1465242"/>
            <a:ext cx="8646851" cy="5392758"/>
          </a:xfrm>
          <a:prstGeom prst="rect">
            <a:avLst/>
          </a:prstGeom>
          <a:noFill/>
        </p:spPr>
        <p:txBody>
          <a:bodyPr wrap="square" rtlCol="0">
            <a:spAutoFit/>
          </a:bodyPr>
          <a:lstStyle/>
          <a:p>
            <a:pPr marL="285750" indent="-285750">
              <a:lnSpc>
                <a:spcPct val="150000"/>
              </a:lnSpc>
              <a:buFont typeface="Wingdings" panose="05000000000000000000" pitchFamily="2" charset="2"/>
              <a:buChar char="q"/>
            </a:pPr>
            <a:r>
              <a:rPr lang="en-IN" b="1" dirty="0">
                <a:latin typeface="Times New Roman" panose="02020603050405020304" pitchFamily="18" charset="0"/>
                <a:cs typeface="Times New Roman" panose="02020603050405020304" pitchFamily="18" charset="0"/>
              </a:rPr>
              <a:t>Small incision cataract surgery (SCIS)</a:t>
            </a:r>
          </a:p>
          <a:p>
            <a:pPr marL="285750" indent="-285750">
              <a:lnSpc>
                <a:spcPct val="150000"/>
              </a:lnSpc>
              <a:buFont typeface="Wingdings" panose="05000000000000000000" pitchFamily="2" charset="2"/>
              <a:buChar char="q"/>
            </a:pPr>
            <a:r>
              <a:rPr lang="en-IN" b="1" dirty="0">
                <a:latin typeface="Times New Roman" panose="02020603050405020304" pitchFamily="18" charset="0"/>
                <a:cs typeface="Times New Roman" panose="02020603050405020304" pitchFamily="18" charset="0"/>
              </a:rPr>
              <a:t>Phacoemulsification (3.2mm incision size)</a:t>
            </a:r>
          </a:p>
          <a:p>
            <a:pPr marL="285750" indent="-285750">
              <a:lnSpc>
                <a:spcPct val="150000"/>
              </a:lnSpc>
              <a:buFont typeface="Wingdings" panose="05000000000000000000" pitchFamily="2" charset="2"/>
              <a:buChar char="q"/>
            </a:pPr>
            <a:r>
              <a:rPr lang="en-IN" b="1" dirty="0">
                <a:latin typeface="Times New Roman" panose="02020603050405020304" pitchFamily="18" charset="0"/>
                <a:cs typeface="Times New Roman" panose="02020603050405020304" pitchFamily="18" charset="0"/>
              </a:rPr>
              <a:t>Micro incision cataract surgery (2.8-2.2mm incision size)</a:t>
            </a:r>
          </a:p>
          <a:p>
            <a:pPr marL="285750" indent="-285750">
              <a:lnSpc>
                <a:spcPct val="150000"/>
              </a:lnSpc>
              <a:buFont typeface="Wingdings" panose="05000000000000000000" pitchFamily="2" charset="2"/>
              <a:buChar char="q"/>
            </a:pPr>
            <a:r>
              <a:rPr lang="en-IN" b="1" dirty="0">
                <a:latin typeface="Times New Roman" panose="02020603050405020304" pitchFamily="18" charset="0"/>
                <a:cs typeface="Times New Roman" panose="02020603050405020304" pitchFamily="18" charset="0"/>
              </a:rPr>
              <a:t>High precision laser cataract surgery (Femto)</a:t>
            </a:r>
          </a:p>
          <a:p>
            <a:pPr marL="285750" indent="-285750">
              <a:lnSpc>
                <a:spcPct val="150000"/>
              </a:lnSpc>
              <a:buFont typeface="Wingdings" panose="05000000000000000000" pitchFamily="2" charset="2"/>
              <a:buChar char="q"/>
            </a:pPr>
            <a:endParaRPr lang="en-IN"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q"/>
            </a:pPr>
            <a:r>
              <a:rPr lang="en-IN" b="1" dirty="0">
                <a:latin typeface="Times New Roman" panose="02020603050405020304" pitchFamily="18" charset="0"/>
                <a:cs typeface="Times New Roman" panose="02020603050405020304" pitchFamily="18" charset="0"/>
              </a:rPr>
              <a:t>Pre-Operation Investigations required:-</a:t>
            </a:r>
          </a:p>
          <a:p>
            <a:pPr marL="342900" lvl="1" indent="-342900">
              <a:spcBef>
                <a:spcPts val="1000"/>
              </a:spcBef>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Red blood sugar (RBS)</a:t>
            </a:r>
          </a:p>
          <a:p>
            <a:pPr marL="342900" lvl="1" indent="-342900">
              <a:spcBef>
                <a:spcPts val="1000"/>
              </a:spcBef>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Complete blood count (CBC)</a:t>
            </a:r>
          </a:p>
          <a:p>
            <a:pPr marL="342900" lvl="1" indent="-342900">
              <a:spcBef>
                <a:spcPts val="1000"/>
              </a:spcBef>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Hyperornithinemia-hyperammonemia- homocitrullinuria (HHH)</a:t>
            </a:r>
          </a:p>
          <a:p>
            <a:pPr marL="342900" lvl="1" indent="-342900">
              <a:spcBef>
                <a:spcPts val="1000"/>
              </a:spcBef>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Electrocardiogram (ECG)</a:t>
            </a:r>
          </a:p>
          <a:p>
            <a:pPr marL="342900" lvl="1" indent="-342900">
              <a:spcBef>
                <a:spcPts val="1000"/>
              </a:spcBef>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Physician clearance</a:t>
            </a:r>
          </a:p>
          <a:p>
            <a:pPr marL="285750" indent="-285750">
              <a:lnSpc>
                <a:spcPct val="150000"/>
              </a:lnSpc>
              <a:buFont typeface="Wingdings" panose="05000000000000000000" pitchFamily="2" charset="2"/>
              <a:buChar char="q"/>
            </a:pPr>
            <a:endParaRPr lang="en-IN"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q"/>
            </a:pPr>
            <a:endParaRPr lang="en-IN" dirty="0">
              <a:latin typeface="Times New Roman" panose="02020603050405020304" pitchFamily="18" charset="0"/>
              <a:cs typeface="Times New Roman" panose="02020603050405020304" pitchFamily="18" charset="0"/>
            </a:endParaRPr>
          </a:p>
        </p:txBody>
      </p:sp>
      <p:pic>
        <p:nvPicPr>
          <p:cNvPr id="2050" name="Picture 2" descr="Cataract Surgery - Modern &amp; Advanced Techniques | Boston Eye Group">
            <a:extLst>
              <a:ext uri="{FF2B5EF4-FFF2-40B4-BE49-F238E27FC236}">
                <a16:creationId xmlns:a16="http://schemas.microsoft.com/office/drawing/2014/main" id="{641E4217-0131-405F-9889-0618D2E412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0688" y="2837063"/>
            <a:ext cx="6012000" cy="20681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719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F14A84-9742-4E0C-8855-FDDF671647D4}"/>
              </a:ext>
            </a:extLst>
          </p:cNvPr>
          <p:cNvSpPr/>
          <p:nvPr/>
        </p:nvSpPr>
        <p:spPr>
          <a:xfrm>
            <a:off x="4118155" y="335494"/>
            <a:ext cx="4298957"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bg1"/>
                </a:solidFill>
                <a:latin typeface="Arial Black" panose="020B0A04020102020204" pitchFamily="34" charset="0"/>
              </a:rPr>
              <a:t>QUESTIONNAIRE </a:t>
            </a:r>
          </a:p>
        </p:txBody>
      </p:sp>
      <p:sp>
        <p:nvSpPr>
          <p:cNvPr id="7" name="Rectangle: Rounded Corners 6">
            <a:extLst>
              <a:ext uri="{FF2B5EF4-FFF2-40B4-BE49-F238E27FC236}">
                <a16:creationId xmlns:a16="http://schemas.microsoft.com/office/drawing/2014/main" id="{790EEC95-B7EB-47B2-B27E-E04D5CDF4884}"/>
              </a:ext>
            </a:extLst>
          </p:cNvPr>
          <p:cNvSpPr/>
          <p:nvPr/>
        </p:nvSpPr>
        <p:spPr>
          <a:xfrm>
            <a:off x="1278384" y="1402672"/>
            <a:ext cx="9978501" cy="4767309"/>
          </a:xfrm>
          <a:prstGeom prst="round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endParaRPr lang="en-IN" b="1" dirty="0">
              <a:solidFill>
                <a:schemeClr val="tx1"/>
              </a:solidFill>
              <a:latin typeface="Times New Roman" panose="02020603050405020304" pitchFamily="18" charset="0"/>
              <a:cs typeface="Times New Roman" panose="02020603050405020304" pitchFamily="18" charset="0"/>
            </a:endParaRPr>
          </a:p>
          <a:p>
            <a:endParaRPr lang="en-IN" b="1" dirty="0">
              <a:solidFill>
                <a:schemeClr val="tx1"/>
              </a:solidFill>
              <a:latin typeface="Times New Roman" panose="02020603050405020304" pitchFamily="18" charset="0"/>
              <a:cs typeface="Times New Roman" panose="02020603050405020304" pitchFamily="18" charset="0"/>
            </a:endParaRPr>
          </a:p>
          <a:p>
            <a:endParaRPr lang="en-IN" b="1" dirty="0">
              <a:solidFill>
                <a:schemeClr val="tx1"/>
              </a:solidFill>
              <a:latin typeface="Times New Roman" panose="02020603050405020304" pitchFamily="18" charset="0"/>
              <a:cs typeface="Times New Roman" panose="02020603050405020304" pitchFamily="18" charset="0"/>
            </a:endParaRPr>
          </a:p>
          <a:p>
            <a:r>
              <a:rPr lang="en-IN" b="1" dirty="0">
                <a:solidFill>
                  <a:schemeClr val="tx1"/>
                </a:solidFill>
                <a:latin typeface="Times New Roman" panose="02020603050405020304" pitchFamily="18" charset="0"/>
                <a:cs typeface="Times New Roman" panose="02020603050405020304" pitchFamily="18" charset="0"/>
              </a:rPr>
              <a:t>1. Do you know about cataract? </a:t>
            </a:r>
          </a:p>
          <a:p>
            <a:r>
              <a:rPr lang="en-IN" b="1" dirty="0">
                <a:solidFill>
                  <a:schemeClr val="tx1"/>
                </a:solidFill>
                <a:latin typeface="Times New Roman" panose="02020603050405020304" pitchFamily="18" charset="0"/>
                <a:cs typeface="Times New Roman" panose="02020603050405020304" pitchFamily="18" charset="0"/>
              </a:rPr>
              <a:t>    (a)Yes  (b)No  (c)Maybe</a:t>
            </a:r>
          </a:p>
          <a:p>
            <a:r>
              <a:rPr lang="en-IN" b="1" dirty="0">
                <a:solidFill>
                  <a:schemeClr val="tx1"/>
                </a:solidFill>
                <a:latin typeface="Times New Roman" panose="02020603050405020304" pitchFamily="18" charset="0"/>
                <a:cs typeface="Times New Roman" panose="02020603050405020304" pitchFamily="18" charset="0"/>
              </a:rPr>
              <a:t>2. Have you ever had an eye surgery? </a:t>
            </a:r>
          </a:p>
          <a:p>
            <a:r>
              <a:rPr lang="en-IN" b="1" dirty="0">
                <a:solidFill>
                  <a:schemeClr val="tx1"/>
                </a:solidFill>
                <a:latin typeface="Times New Roman" panose="02020603050405020304" pitchFamily="18" charset="0"/>
                <a:cs typeface="Times New Roman" panose="02020603050405020304" pitchFamily="18" charset="0"/>
              </a:rPr>
              <a:t>    (a)Yes  (b)No </a:t>
            </a:r>
          </a:p>
          <a:p>
            <a:r>
              <a:rPr lang="en-IN" b="1" dirty="0">
                <a:solidFill>
                  <a:schemeClr val="tx1"/>
                </a:solidFill>
                <a:latin typeface="Times New Roman" panose="02020603050405020304" pitchFamily="18" charset="0"/>
                <a:cs typeface="Times New Roman" panose="02020603050405020304" pitchFamily="18" charset="0"/>
              </a:rPr>
              <a:t>3. Could you spend Rs 50,000 for the treatment of cataract surgery?</a:t>
            </a:r>
          </a:p>
          <a:p>
            <a:r>
              <a:rPr lang="en-IN" b="1" dirty="0">
                <a:solidFill>
                  <a:schemeClr val="tx1"/>
                </a:solidFill>
                <a:latin typeface="Times New Roman" panose="02020603050405020304" pitchFamily="18" charset="0"/>
                <a:cs typeface="Times New Roman" panose="02020603050405020304" pitchFamily="18" charset="0"/>
              </a:rPr>
              <a:t>    (a)Yes  (b)No  (c)Maybe</a:t>
            </a:r>
          </a:p>
          <a:p>
            <a:r>
              <a:rPr lang="en-IN" b="1" dirty="0">
                <a:solidFill>
                  <a:schemeClr val="tx1"/>
                </a:solidFill>
                <a:latin typeface="Times New Roman" panose="02020603050405020304" pitchFamily="18" charset="0"/>
                <a:cs typeface="Times New Roman" panose="02020603050405020304" pitchFamily="18" charset="0"/>
              </a:rPr>
              <a:t>4. Will you wait for the cataract to get matured for operation? </a:t>
            </a:r>
          </a:p>
          <a:p>
            <a:r>
              <a:rPr lang="en-IN" b="1" dirty="0">
                <a:solidFill>
                  <a:schemeClr val="tx1"/>
                </a:solidFill>
                <a:latin typeface="Times New Roman" panose="02020603050405020304" pitchFamily="18" charset="0"/>
                <a:cs typeface="Times New Roman" panose="02020603050405020304" pitchFamily="18" charset="0"/>
              </a:rPr>
              <a:t>    (a)Yes  (b)No  (c)Maybe</a:t>
            </a:r>
          </a:p>
          <a:p>
            <a:r>
              <a:rPr lang="en-IN" b="1" dirty="0">
                <a:solidFill>
                  <a:schemeClr val="tx1"/>
                </a:solidFill>
                <a:latin typeface="Times New Roman" panose="02020603050405020304" pitchFamily="18" charset="0"/>
                <a:cs typeface="Times New Roman" panose="02020603050405020304" pitchFamily="18" charset="0"/>
              </a:rPr>
              <a:t>5. Are you afraid of having an eye surgery? </a:t>
            </a:r>
          </a:p>
          <a:p>
            <a:r>
              <a:rPr lang="en-IN" b="1" dirty="0">
                <a:solidFill>
                  <a:schemeClr val="tx1"/>
                </a:solidFill>
                <a:latin typeface="Times New Roman" panose="02020603050405020304" pitchFamily="18" charset="0"/>
                <a:cs typeface="Times New Roman" panose="02020603050405020304" pitchFamily="18" charset="0"/>
              </a:rPr>
              <a:t>    (a)Yes  (b)No  (c)Maybe</a:t>
            </a:r>
          </a:p>
          <a:p>
            <a:r>
              <a:rPr lang="en-IN" b="1" dirty="0">
                <a:solidFill>
                  <a:schemeClr val="tx1"/>
                </a:solidFill>
                <a:latin typeface="Times New Roman" panose="02020603050405020304" pitchFamily="18" charset="0"/>
                <a:cs typeface="Times New Roman" panose="02020603050405020304" pitchFamily="18" charset="0"/>
              </a:rPr>
              <a:t>6. Do you think there are risk of side effects after undergoing an eye surgery? </a:t>
            </a:r>
          </a:p>
          <a:p>
            <a:r>
              <a:rPr lang="en-IN" b="1" dirty="0">
                <a:solidFill>
                  <a:schemeClr val="tx1"/>
                </a:solidFill>
                <a:latin typeface="Times New Roman" panose="02020603050405020304" pitchFamily="18" charset="0"/>
                <a:cs typeface="Times New Roman" panose="02020603050405020304" pitchFamily="18" charset="0"/>
              </a:rPr>
              <a:t>    (a)Yes  (b)No  (c)Maybe</a:t>
            </a:r>
          </a:p>
          <a:p>
            <a:r>
              <a:rPr lang="en-IN" b="1" dirty="0">
                <a:solidFill>
                  <a:schemeClr val="tx1"/>
                </a:solidFill>
                <a:latin typeface="Times New Roman" panose="02020603050405020304" pitchFamily="18" charset="0"/>
                <a:cs typeface="Times New Roman" panose="02020603050405020304" pitchFamily="18" charset="0"/>
              </a:rPr>
              <a:t>7. Will you choose laser technology for the cataract surgery?</a:t>
            </a:r>
          </a:p>
          <a:p>
            <a:r>
              <a:rPr lang="en-IN" b="1" dirty="0">
                <a:solidFill>
                  <a:schemeClr val="tx1"/>
                </a:solidFill>
                <a:latin typeface="Times New Roman" panose="02020603050405020304" pitchFamily="18" charset="0"/>
                <a:cs typeface="Times New Roman" panose="02020603050405020304" pitchFamily="18" charset="0"/>
              </a:rPr>
              <a:t>    (a)Yes  (b)No  (c)Maybe</a:t>
            </a:r>
          </a:p>
          <a:p>
            <a:r>
              <a:rPr lang="en-IN" b="1" dirty="0">
                <a:solidFill>
                  <a:schemeClr val="tx1"/>
                </a:solidFill>
                <a:latin typeface="Times New Roman" panose="02020603050405020304" pitchFamily="18" charset="0"/>
                <a:cs typeface="Times New Roman" panose="02020603050405020304" pitchFamily="18" charset="0"/>
              </a:rPr>
              <a:t> </a:t>
            </a:r>
          </a:p>
          <a:p>
            <a:endParaRPr lang="en-IN" b="1" dirty="0">
              <a:solidFill>
                <a:schemeClr val="tx1"/>
              </a:solidFill>
              <a:latin typeface="Times New Roman" panose="02020603050405020304" pitchFamily="18" charset="0"/>
              <a:cs typeface="Times New Roman" panose="02020603050405020304" pitchFamily="18" charset="0"/>
            </a:endParaRPr>
          </a:p>
          <a:p>
            <a:endParaRPr lang="en-IN" b="1" dirty="0">
              <a:solidFill>
                <a:schemeClr val="tx1"/>
              </a:solidFill>
              <a:latin typeface="Times New Roman" panose="02020603050405020304" pitchFamily="18" charset="0"/>
              <a:cs typeface="Times New Roman" panose="02020603050405020304" pitchFamily="18" charset="0"/>
            </a:endParaRPr>
          </a:p>
          <a:p>
            <a:endParaRPr lang="en-IN" b="1" dirty="0">
              <a:solidFill>
                <a:schemeClr val="tx1"/>
              </a:solidFill>
            </a:endParaRPr>
          </a:p>
        </p:txBody>
      </p:sp>
    </p:spTree>
    <p:extLst>
      <p:ext uri="{BB962C8B-B14F-4D97-AF65-F5344CB8AC3E}">
        <p14:creationId xmlns:p14="http://schemas.microsoft.com/office/powerpoint/2010/main" val="3704259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EC841ED-19D4-41EB-A28C-F2C226452382}"/>
              </a:ext>
            </a:extLst>
          </p:cNvPr>
          <p:cNvSpPr/>
          <p:nvPr/>
        </p:nvSpPr>
        <p:spPr>
          <a:xfrm>
            <a:off x="194402" y="232199"/>
            <a:ext cx="3656011" cy="857854"/>
          </a:xfrm>
          <a:prstGeom prst="rect">
            <a:avLst/>
          </a:prstGeom>
          <a:gradFill>
            <a:gsLst>
              <a:gs pos="14000">
                <a:schemeClr val="accent1"/>
              </a:gs>
              <a:gs pos="100000">
                <a:schemeClr val="accent2"/>
              </a:gs>
            </a:gsLst>
            <a:lin ang="8100000" scaled="1"/>
          </a:gradFill>
          <a:ln>
            <a:noFill/>
          </a:ln>
          <a:effectLst>
            <a:outerShdw blurRad="495300" dist="342900" dir="2700000" algn="tl"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bg1"/>
                </a:solidFill>
                <a:latin typeface="Arial Black" panose="020B0A04020102020204" pitchFamily="34" charset="0"/>
              </a:rPr>
              <a:t>Results </a:t>
            </a:r>
          </a:p>
        </p:txBody>
      </p:sp>
      <p:pic>
        <p:nvPicPr>
          <p:cNvPr id="6" name="Picture 5">
            <a:extLst>
              <a:ext uri="{FF2B5EF4-FFF2-40B4-BE49-F238E27FC236}">
                <a16:creationId xmlns:a16="http://schemas.microsoft.com/office/drawing/2014/main" id="{DF4A193C-0453-4A45-BAE7-9FB609841A39}"/>
              </a:ext>
            </a:extLst>
          </p:cNvPr>
          <p:cNvPicPr>
            <a:picLocks noChangeAspect="1"/>
          </p:cNvPicPr>
          <p:nvPr/>
        </p:nvPicPr>
        <p:blipFill>
          <a:blip r:embed="rId2"/>
          <a:stretch>
            <a:fillRect/>
          </a:stretch>
        </p:blipFill>
        <p:spPr>
          <a:xfrm>
            <a:off x="591196" y="1406101"/>
            <a:ext cx="4419600" cy="2628900"/>
          </a:xfrm>
          <a:prstGeom prst="rect">
            <a:avLst/>
          </a:prstGeom>
        </p:spPr>
      </p:pic>
      <p:pic>
        <p:nvPicPr>
          <p:cNvPr id="7" name="Picture 6">
            <a:extLst>
              <a:ext uri="{FF2B5EF4-FFF2-40B4-BE49-F238E27FC236}">
                <a16:creationId xmlns:a16="http://schemas.microsoft.com/office/drawing/2014/main" id="{70C51C35-66E8-4087-92F5-53B26CBF374F}"/>
              </a:ext>
            </a:extLst>
          </p:cNvPr>
          <p:cNvPicPr>
            <a:picLocks noChangeAspect="1"/>
          </p:cNvPicPr>
          <p:nvPr/>
        </p:nvPicPr>
        <p:blipFill rotWithShape="1">
          <a:blip r:embed="rId3"/>
          <a:srcRect t="4702" r="1693" b="3585"/>
          <a:stretch/>
        </p:blipFill>
        <p:spPr>
          <a:xfrm>
            <a:off x="6088380" y="1580897"/>
            <a:ext cx="4166863" cy="2183907"/>
          </a:xfrm>
          <a:prstGeom prst="rect">
            <a:avLst/>
          </a:prstGeom>
        </p:spPr>
      </p:pic>
      <p:pic>
        <p:nvPicPr>
          <p:cNvPr id="8" name="Picture 7">
            <a:extLst>
              <a:ext uri="{FF2B5EF4-FFF2-40B4-BE49-F238E27FC236}">
                <a16:creationId xmlns:a16="http://schemas.microsoft.com/office/drawing/2014/main" id="{49350B32-F4D2-46DB-8DC0-9B4D61245050}"/>
              </a:ext>
            </a:extLst>
          </p:cNvPr>
          <p:cNvPicPr>
            <a:picLocks noChangeAspect="1"/>
          </p:cNvPicPr>
          <p:nvPr/>
        </p:nvPicPr>
        <p:blipFill>
          <a:blip r:embed="rId4"/>
          <a:stretch>
            <a:fillRect/>
          </a:stretch>
        </p:blipFill>
        <p:spPr>
          <a:xfrm>
            <a:off x="6088380" y="4054051"/>
            <a:ext cx="4410075" cy="2590800"/>
          </a:xfrm>
          <a:prstGeom prst="rect">
            <a:avLst/>
          </a:prstGeom>
        </p:spPr>
      </p:pic>
      <p:pic>
        <p:nvPicPr>
          <p:cNvPr id="9" name="Picture 8">
            <a:extLst>
              <a:ext uri="{FF2B5EF4-FFF2-40B4-BE49-F238E27FC236}">
                <a16:creationId xmlns:a16="http://schemas.microsoft.com/office/drawing/2014/main" id="{413603EC-E6A5-465F-9EEF-93BA25C3F915}"/>
              </a:ext>
            </a:extLst>
          </p:cNvPr>
          <p:cNvPicPr>
            <a:picLocks noChangeAspect="1"/>
          </p:cNvPicPr>
          <p:nvPr/>
        </p:nvPicPr>
        <p:blipFill>
          <a:blip r:embed="rId5"/>
          <a:stretch>
            <a:fillRect/>
          </a:stretch>
        </p:blipFill>
        <p:spPr>
          <a:xfrm>
            <a:off x="674101" y="4035001"/>
            <a:ext cx="4486275" cy="2571750"/>
          </a:xfrm>
          <a:prstGeom prst="rect">
            <a:avLst/>
          </a:prstGeom>
        </p:spPr>
      </p:pic>
      <p:sp>
        <p:nvSpPr>
          <p:cNvPr id="10" name="TextBox 9">
            <a:extLst>
              <a:ext uri="{FF2B5EF4-FFF2-40B4-BE49-F238E27FC236}">
                <a16:creationId xmlns:a16="http://schemas.microsoft.com/office/drawing/2014/main" id="{9E1407D5-58BC-4467-BD47-3F4005A29F74}"/>
              </a:ext>
            </a:extLst>
          </p:cNvPr>
          <p:cNvSpPr txBox="1"/>
          <p:nvPr/>
        </p:nvSpPr>
        <p:spPr>
          <a:xfrm>
            <a:off x="1157610" y="1328925"/>
            <a:ext cx="2299316" cy="378311"/>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Awareness</a:t>
            </a:r>
          </a:p>
        </p:txBody>
      </p:sp>
      <p:sp>
        <p:nvSpPr>
          <p:cNvPr id="12" name="TextBox 11">
            <a:extLst>
              <a:ext uri="{FF2B5EF4-FFF2-40B4-BE49-F238E27FC236}">
                <a16:creationId xmlns:a16="http://schemas.microsoft.com/office/drawing/2014/main" id="{F2F2BDD3-E2F8-426C-9EDC-AACAA89674E5}"/>
              </a:ext>
            </a:extLst>
          </p:cNvPr>
          <p:cNvSpPr txBox="1"/>
          <p:nvPr/>
        </p:nvSpPr>
        <p:spPr>
          <a:xfrm>
            <a:off x="6088380" y="1189204"/>
            <a:ext cx="2649431" cy="369332"/>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Uptake of eye surgery</a:t>
            </a:r>
          </a:p>
        </p:txBody>
      </p:sp>
      <p:sp>
        <p:nvSpPr>
          <p:cNvPr id="13" name="TextBox 12">
            <a:extLst>
              <a:ext uri="{FF2B5EF4-FFF2-40B4-BE49-F238E27FC236}">
                <a16:creationId xmlns:a16="http://schemas.microsoft.com/office/drawing/2014/main" id="{F2A38880-D434-442B-984C-E6D845F2DF90}"/>
              </a:ext>
            </a:extLst>
          </p:cNvPr>
          <p:cNvSpPr txBox="1"/>
          <p:nvPr/>
        </p:nvSpPr>
        <p:spPr>
          <a:xfrm>
            <a:off x="999388" y="4017346"/>
            <a:ext cx="2299316" cy="378311"/>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Affordability</a:t>
            </a:r>
          </a:p>
        </p:txBody>
      </p:sp>
      <p:sp>
        <p:nvSpPr>
          <p:cNvPr id="14" name="TextBox 13">
            <a:extLst>
              <a:ext uri="{FF2B5EF4-FFF2-40B4-BE49-F238E27FC236}">
                <a16:creationId xmlns:a16="http://schemas.microsoft.com/office/drawing/2014/main" id="{D8640D4D-4999-4EB0-B6D4-69B33E3BCEA3}"/>
              </a:ext>
            </a:extLst>
          </p:cNvPr>
          <p:cNvSpPr txBox="1"/>
          <p:nvPr/>
        </p:nvSpPr>
        <p:spPr>
          <a:xfrm>
            <a:off x="5309957" y="3918683"/>
            <a:ext cx="6872796" cy="369332"/>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 Wait for the cataract to get matured for operation</a:t>
            </a:r>
          </a:p>
        </p:txBody>
      </p:sp>
      <p:sp>
        <p:nvSpPr>
          <p:cNvPr id="17" name="TextBox 16">
            <a:extLst>
              <a:ext uri="{FF2B5EF4-FFF2-40B4-BE49-F238E27FC236}">
                <a16:creationId xmlns:a16="http://schemas.microsoft.com/office/drawing/2014/main" id="{1CBA4FB1-AD07-43C2-8B53-A3027716DAF7}"/>
              </a:ext>
            </a:extLst>
          </p:cNvPr>
          <p:cNvSpPr txBox="1"/>
          <p:nvPr/>
        </p:nvSpPr>
        <p:spPr>
          <a:xfrm>
            <a:off x="4319781" y="253792"/>
            <a:ext cx="3537197" cy="461665"/>
          </a:xfrm>
          <a:prstGeom prst="rect">
            <a:avLst/>
          </a:prstGeom>
          <a:noFill/>
        </p:spPr>
        <p:txBody>
          <a:bodyPr wrap="square" rtlCol="0">
            <a:spAutoFit/>
          </a:bodyPr>
          <a:lstStyle/>
          <a:p>
            <a:r>
              <a:rPr lang="en-IN" sz="2400" b="1" u="sng" dirty="0">
                <a:solidFill>
                  <a:srgbClr val="FF0000"/>
                </a:solidFill>
                <a:latin typeface="Times New Roman" panose="02020603050405020304" pitchFamily="18" charset="0"/>
                <a:cs typeface="Times New Roman" panose="02020603050405020304" pitchFamily="18" charset="0"/>
              </a:rPr>
              <a:t>DEMOGRAPHIC DATA</a:t>
            </a:r>
          </a:p>
        </p:txBody>
      </p:sp>
    </p:spTree>
    <p:extLst>
      <p:ext uri="{BB962C8B-B14F-4D97-AF65-F5344CB8AC3E}">
        <p14:creationId xmlns:p14="http://schemas.microsoft.com/office/powerpoint/2010/main" val="353089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F2915D9-BBF0-46E4-91F8-0AE872C5A028}"/>
              </a:ext>
            </a:extLst>
          </p:cNvPr>
          <p:cNvPicPr>
            <a:picLocks noChangeAspect="1"/>
          </p:cNvPicPr>
          <p:nvPr/>
        </p:nvPicPr>
        <p:blipFill>
          <a:blip r:embed="rId2"/>
          <a:stretch>
            <a:fillRect/>
          </a:stretch>
        </p:blipFill>
        <p:spPr>
          <a:xfrm>
            <a:off x="655376" y="759662"/>
            <a:ext cx="4419600" cy="2314575"/>
          </a:xfrm>
          <a:prstGeom prst="rect">
            <a:avLst/>
          </a:prstGeom>
        </p:spPr>
      </p:pic>
      <p:pic>
        <p:nvPicPr>
          <p:cNvPr id="3" name="Picture 2">
            <a:extLst>
              <a:ext uri="{FF2B5EF4-FFF2-40B4-BE49-F238E27FC236}">
                <a16:creationId xmlns:a16="http://schemas.microsoft.com/office/drawing/2014/main" id="{1BA0CA5D-E9B3-4AD9-898F-6A78AA41CFA0}"/>
              </a:ext>
            </a:extLst>
          </p:cNvPr>
          <p:cNvPicPr>
            <a:picLocks noChangeAspect="1"/>
          </p:cNvPicPr>
          <p:nvPr/>
        </p:nvPicPr>
        <p:blipFill>
          <a:blip r:embed="rId3"/>
          <a:stretch>
            <a:fillRect/>
          </a:stretch>
        </p:blipFill>
        <p:spPr>
          <a:xfrm>
            <a:off x="5809509" y="759663"/>
            <a:ext cx="4486275" cy="2314575"/>
          </a:xfrm>
          <a:prstGeom prst="rect">
            <a:avLst/>
          </a:prstGeom>
        </p:spPr>
      </p:pic>
      <p:pic>
        <p:nvPicPr>
          <p:cNvPr id="4" name="Picture 3">
            <a:extLst>
              <a:ext uri="{FF2B5EF4-FFF2-40B4-BE49-F238E27FC236}">
                <a16:creationId xmlns:a16="http://schemas.microsoft.com/office/drawing/2014/main" id="{0A777E65-3D84-4C33-BA09-8312DFB7BEDD}"/>
              </a:ext>
            </a:extLst>
          </p:cNvPr>
          <p:cNvPicPr>
            <a:picLocks noChangeAspect="1"/>
          </p:cNvPicPr>
          <p:nvPr/>
        </p:nvPicPr>
        <p:blipFill>
          <a:blip r:embed="rId4"/>
          <a:stretch>
            <a:fillRect/>
          </a:stretch>
        </p:blipFill>
        <p:spPr>
          <a:xfrm>
            <a:off x="655376" y="3783764"/>
            <a:ext cx="4505325" cy="2276475"/>
          </a:xfrm>
          <a:prstGeom prst="rect">
            <a:avLst/>
          </a:prstGeom>
        </p:spPr>
      </p:pic>
      <p:sp>
        <p:nvSpPr>
          <p:cNvPr id="5" name="TextBox 4">
            <a:extLst>
              <a:ext uri="{FF2B5EF4-FFF2-40B4-BE49-F238E27FC236}">
                <a16:creationId xmlns:a16="http://schemas.microsoft.com/office/drawing/2014/main" id="{08658246-528C-4B9B-8A33-FD989692640C}"/>
              </a:ext>
            </a:extLst>
          </p:cNvPr>
          <p:cNvSpPr txBox="1"/>
          <p:nvPr/>
        </p:nvSpPr>
        <p:spPr>
          <a:xfrm>
            <a:off x="900159" y="472001"/>
            <a:ext cx="2299316" cy="378311"/>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Fear of surgery</a:t>
            </a:r>
          </a:p>
        </p:txBody>
      </p:sp>
      <p:sp>
        <p:nvSpPr>
          <p:cNvPr id="6" name="TextBox 5">
            <a:extLst>
              <a:ext uri="{FF2B5EF4-FFF2-40B4-BE49-F238E27FC236}">
                <a16:creationId xmlns:a16="http://schemas.microsoft.com/office/drawing/2014/main" id="{1453541E-4BA9-40B3-85DF-1F3B195CC4A9}"/>
              </a:ext>
            </a:extLst>
          </p:cNvPr>
          <p:cNvSpPr txBox="1"/>
          <p:nvPr/>
        </p:nvSpPr>
        <p:spPr>
          <a:xfrm>
            <a:off x="5924919" y="480980"/>
            <a:ext cx="3520922" cy="369332"/>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Fear of side effects post surgery</a:t>
            </a:r>
          </a:p>
        </p:txBody>
      </p:sp>
      <p:sp>
        <p:nvSpPr>
          <p:cNvPr id="7" name="TextBox 6">
            <a:extLst>
              <a:ext uri="{FF2B5EF4-FFF2-40B4-BE49-F238E27FC236}">
                <a16:creationId xmlns:a16="http://schemas.microsoft.com/office/drawing/2014/main" id="{74667974-2A91-42C1-84B2-3F38C427BBCE}"/>
              </a:ext>
            </a:extLst>
          </p:cNvPr>
          <p:cNvSpPr txBox="1"/>
          <p:nvPr/>
        </p:nvSpPr>
        <p:spPr>
          <a:xfrm>
            <a:off x="689962" y="3293333"/>
            <a:ext cx="3423266" cy="369332"/>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Surgery with laser technology</a:t>
            </a:r>
          </a:p>
        </p:txBody>
      </p:sp>
      <p:sp>
        <p:nvSpPr>
          <p:cNvPr id="9" name="TextBox 8">
            <a:extLst>
              <a:ext uri="{FF2B5EF4-FFF2-40B4-BE49-F238E27FC236}">
                <a16:creationId xmlns:a16="http://schemas.microsoft.com/office/drawing/2014/main" id="{E797CF75-043E-4645-86D0-65A709A5B7E3}"/>
              </a:ext>
            </a:extLst>
          </p:cNvPr>
          <p:cNvSpPr txBox="1"/>
          <p:nvPr/>
        </p:nvSpPr>
        <p:spPr>
          <a:xfrm>
            <a:off x="5367847" y="3237699"/>
            <a:ext cx="6824153" cy="3170099"/>
          </a:xfrm>
          <a:prstGeom prst="rect">
            <a:avLst/>
          </a:prstGeom>
          <a:noFill/>
        </p:spPr>
        <p:txBody>
          <a:bodyPr wrap="square">
            <a:spAutoFit/>
          </a:bodyPr>
          <a:lstStyle/>
          <a:p>
            <a:pPr algn="ctr"/>
            <a:r>
              <a:rPr lang="en-US" sz="2000" b="1" u="sng" dirty="0">
                <a:solidFill>
                  <a:srgbClr val="FF0000"/>
                </a:solidFill>
                <a:latin typeface="Times New Roman" panose="02020603050405020304" pitchFamily="18" charset="0"/>
                <a:cs typeface="Times New Roman" panose="02020603050405020304" pitchFamily="18" charset="0"/>
              </a:rPr>
              <a:t>DISCUSION</a:t>
            </a:r>
          </a:p>
          <a:p>
            <a:pPr marL="285750" indent="-285750">
              <a:buFont typeface="Wingdings" panose="05000000000000000000" pitchFamily="2" charset="2"/>
              <a:buChar char="q"/>
            </a:pPr>
            <a:r>
              <a:rPr lang="en-US" b="1" dirty="0">
                <a:solidFill>
                  <a:srgbClr val="FF0000"/>
                </a:solidFill>
                <a:latin typeface="Times New Roman" panose="02020603050405020304" pitchFamily="18" charset="0"/>
                <a:cs typeface="Times New Roman" panose="02020603050405020304" pitchFamily="18" charset="0"/>
              </a:rPr>
              <a:t>Major barriers reported in the study were fear of surgery (54.3%)</a:t>
            </a:r>
          </a:p>
          <a:p>
            <a:pPr marL="285750" indent="-285750">
              <a:buFont typeface="Wingdings" panose="05000000000000000000" pitchFamily="2" charset="2"/>
              <a:buChar char="q"/>
            </a:pPr>
            <a:r>
              <a:rPr lang="en-US" b="1" dirty="0">
                <a:solidFill>
                  <a:srgbClr val="FF0000"/>
                </a:solidFill>
                <a:latin typeface="Times New Roman" panose="02020603050405020304" pitchFamily="18" charset="0"/>
                <a:cs typeface="Times New Roman" panose="02020603050405020304" pitchFamily="18" charset="0"/>
              </a:rPr>
              <a:t>Not able to afford treatment (70%)</a:t>
            </a:r>
          </a:p>
          <a:p>
            <a:pPr marL="285750" indent="-285750">
              <a:buFont typeface="Wingdings" panose="05000000000000000000" pitchFamily="2" charset="2"/>
              <a:buChar char="q"/>
            </a:pPr>
            <a:r>
              <a:rPr lang="en-US" b="1" dirty="0">
                <a:solidFill>
                  <a:srgbClr val="FF0000"/>
                </a:solidFill>
                <a:latin typeface="Times New Roman" panose="02020603050405020304" pitchFamily="18" charset="0"/>
                <a:cs typeface="Times New Roman" panose="02020603050405020304" pitchFamily="18" charset="0"/>
              </a:rPr>
              <a:t>Waiting for the cataract to get mature (35.7%)</a:t>
            </a:r>
          </a:p>
          <a:p>
            <a:pPr marL="285750" indent="-285750">
              <a:buFont typeface="Wingdings" panose="05000000000000000000" pitchFamily="2" charset="2"/>
              <a:buChar char="q"/>
            </a:pPr>
            <a:r>
              <a:rPr lang="en-US" b="1" dirty="0">
                <a:solidFill>
                  <a:srgbClr val="FF0000"/>
                </a:solidFill>
                <a:latin typeface="Times New Roman" panose="02020603050405020304" pitchFamily="18" charset="0"/>
                <a:cs typeface="Times New Roman" panose="02020603050405020304" pitchFamily="18" charset="0"/>
              </a:rPr>
              <a:t>Fear of side effects post surgery (45.7%)</a:t>
            </a:r>
          </a:p>
          <a:p>
            <a:pPr marL="285750" indent="-285750">
              <a:buFont typeface="Wingdings" panose="05000000000000000000" pitchFamily="2" charset="2"/>
              <a:buChar char="q"/>
            </a:pPr>
            <a:r>
              <a:rPr lang="en-US" b="1" dirty="0">
                <a:solidFill>
                  <a:srgbClr val="FF0000"/>
                </a:solidFill>
                <a:latin typeface="Times New Roman" panose="02020603050405020304" pitchFamily="18" charset="0"/>
                <a:cs typeface="Times New Roman" panose="02020603050405020304" pitchFamily="18" charset="0"/>
              </a:rPr>
              <a:t>Surgery using laser technology (12.9%)</a:t>
            </a:r>
          </a:p>
          <a:p>
            <a:pPr marL="285750" indent="-285750">
              <a:buFont typeface="Wingdings" panose="05000000000000000000" pitchFamily="2" charset="2"/>
              <a:buChar char="q"/>
            </a:pPr>
            <a:r>
              <a:rPr lang="en-US" b="1" dirty="0">
                <a:solidFill>
                  <a:srgbClr val="FF0000"/>
                </a:solidFill>
                <a:latin typeface="Times New Roman" panose="02020603050405020304" pitchFamily="18" charset="0"/>
                <a:cs typeface="Times New Roman" panose="02020603050405020304" pitchFamily="18" charset="0"/>
              </a:rPr>
              <a:t>Significant association of the delay period reported with area, age, sex, education. The common reasons they highlighted not getting the treatment was the financial reasons, fear of surgery, and various myths regarding the procedure and side effects.</a:t>
            </a:r>
            <a:endParaRPr lang="en-IN"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3963693"/>
      </p:ext>
    </p:extLst>
  </p:cSld>
  <p:clrMapOvr>
    <a:masterClrMapping/>
  </p:clrMapOvr>
</p:sld>
</file>

<file path=ppt/theme/theme1.xml><?xml version="1.0" encoding="utf-8"?>
<a:theme xmlns:a="http://schemas.openxmlformats.org/drawingml/2006/main" name="Basi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Basis</Template>
  <TotalTime>2007</TotalTime>
  <Words>1379</Words>
  <Application>Microsoft Office PowerPoint</Application>
  <PresentationFormat>Widescreen</PresentationFormat>
  <Paragraphs>112</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Aharoni</vt:lpstr>
      <vt:lpstr>Arial</vt:lpstr>
      <vt:lpstr>Arial Black</vt:lpstr>
      <vt:lpstr>Century</vt:lpstr>
      <vt:lpstr>Corbel</vt:lpstr>
      <vt:lpstr>Monotype Corsiva</vt:lpstr>
      <vt:lpstr>Times New Roman</vt:lpstr>
      <vt:lpstr>Wingdings</vt:lpstr>
      <vt:lpstr>Basis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Nanda</dc:creator>
  <cp:lastModifiedBy>komal bharti</cp:lastModifiedBy>
  <cp:revision>263</cp:revision>
  <dcterms:created xsi:type="dcterms:W3CDTF">2019-12-13T06:05:58Z</dcterms:created>
  <dcterms:modified xsi:type="dcterms:W3CDTF">2020-06-24T05:21:23Z</dcterms:modified>
</cp:coreProperties>
</file>