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63" r:id="rId1"/>
  </p:sldMasterIdLst>
  <p:notesMasterIdLst>
    <p:notesMasterId r:id="rId15"/>
  </p:notesMasterIdLst>
  <p:sldIdLst>
    <p:sldId id="273" r:id="rId2"/>
    <p:sldId id="276" r:id="rId3"/>
    <p:sldId id="259" r:id="rId4"/>
    <p:sldId id="260" r:id="rId5"/>
    <p:sldId id="274" r:id="rId6"/>
    <p:sldId id="275" r:id="rId7"/>
    <p:sldId id="263" r:id="rId8"/>
    <p:sldId id="261" r:id="rId9"/>
    <p:sldId id="272" r:id="rId10"/>
    <p:sldId id="271" r:id="rId11"/>
    <p:sldId id="264" r:id="rId12"/>
    <p:sldId id="265"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74" autoAdjust="0"/>
    <p:restoredTop sz="81569" autoAdjust="0"/>
  </p:normalViewPr>
  <p:slideViewPr>
    <p:cSldViewPr snapToGrid="0">
      <p:cViewPr varScale="1">
        <p:scale>
          <a:sx n="56" d="100"/>
          <a:sy n="56" d="100"/>
        </p:scale>
        <p:origin x="11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A43245-1F40-42F8-91DE-BE74DAADB297}" type="doc">
      <dgm:prSet loTypeId="urn:microsoft.com/office/officeart/2005/8/layout/radial6" loCatId="relationship" qsTypeId="urn:microsoft.com/office/officeart/2005/8/quickstyle/simple1" qsCatId="simple" csTypeId="urn:microsoft.com/office/officeart/2005/8/colors/colorful2" csCatId="colorful" phldr="1"/>
      <dgm:spPr/>
      <dgm:t>
        <a:bodyPr/>
        <a:lstStyle/>
        <a:p>
          <a:endParaRPr lang="en-US"/>
        </a:p>
      </dgm:t>
    </dgm:pt>
    <dgm:pt modelId="{2359C9AE-4101-49C9-8C58-2896E501005D}">
      <dgm:prSet phldrT="[Text]"/>
      <dgm:spPr/>
      <dgm:t>
        <a:bodyPr/>
        <a:lstStyle/>
        <a:p>
          <a:r>
            <a:rPr lang="en-US" b="1" dirty="0" smtClean="0"/>
            <a:t>mHealth</a:t>
          </a:r>
        </a:p>
        <a:p>
          <a:r>
            <a:rPr lang="en-US" b="1" dirty="0" smtClean="0"/>
            <a:t>Diabetes Management</a:t>
          </a:r>
        </a:p>
        <a:p>
          <a:r>
            <a:rPr lang="en-US" b="1" dirty="0" smtClean="0"/>
            <a:t>Features</a:t>
          </a:r>
          <a:endParaRPr lang="en-US" b="1" dirty="0"/>
        </a:p>
      </dgm:t>
    </dgm:pt>
    <dgm:pt modelId="{5BD263CE-7240-4609-9125-485503FBEAF1}" type="parTrans" cxnId="{72DAFCF7-4FDF-45C5-A89B-9E35E289379A}">
      <dgm:prSet/>
      <dgm:spPr/>
      <dgm:t>
        <a:bodyPr/>
        <a:lstStyle/>
        <a:p>
          <a:endParaRPr lang="en-US"/>
        </a:p>
      </dgm:t>
    </dgm:pt>
    <dgm:pt modelId="{85F3C8F7-0DF0-4EB0-ACBC-4FA63D5D4F72}" type="sibTrans" cxnId="{72DAFCF7-4FDF-45C5-A89B-9E35E289379A}">
      <dgm:prSet/>
      <dgm:spPr/>
      <dgm:t>
        <a:bodyPr/>
        <a:lstStyle/>
        <a:p>
          <a:endParaRPr lang="en-US"/>
        </a:p>
      </dgm:t>
    </dgm:pt>
    <dgm:pt modelId="{99CCEF8C-7D91-486B-8BB7-F01A45AE9E1E}">
      <dgm:prSet phldrT="[Text]"/>
      <dgm:spPr/>
      <dgm:t>
        <a:bodyPr/>
        <a:lstStyle/>
        <a:p>
          <a:r>
            <a:rPr lang="en-US" b="1" dirty="0" smtClean="0"/>
            <a:t>Personalized and Dynamic Health Plan</a:t>
          </a:r>
          <a:endParaRPr lang="en-US" b="1" dirty="0"/>
        </a:p>
      </dgm:t>
    </dgm:pt>
    <dgm:pt modelId="{5C608041-4291-49AF-8FDC-075605DB6D1C}" type="parTrans" cxnId="{9FE61B0C-3003-47B9-9EB2-4078D04E0053}">
      <dgm:prSet/>
      <dgm:spPr/>
      <dgm:t>
        <a:bodyPr/>
        <a:lstStyle/>
        <a:p>
          <a:endParaRPr lang="en-US"/>
        </a:p>
      </dgm:t>
    </dgm:pt>
    <dgm:pt modelId="{B8CA2151-400C-4E7F-B5FC-B5C383E6AD52}" type="sibTrans" cxnId="{9FE61B0C-3003-47B9-9EB2-4078D04E0053}">
      <dgm:prSet/>
      <dgm:spPr/>
      <dgm:t>
        <a:bodyPr/>
        <a:lstStyle/>
        <a:p>
          <a:endParaRPr lang="en-US"/>
        </a:p>
      </dgm:t>
    </dgm:pt>
    <dgm:pt modelId="{A20E46AE-7743-4FA1-B6BE-5F04FBD8E3F0}">
      <dgm:prSet phldrT="[Text]"/>
      <dgm:spPr/>
      <dgm:t>
        <a:bodyPr/>
        <a:lstStyle/>
        <a:p>
          <a:r>
            <a:rPr lang="en-US" b="1" dirty="0" smtClean="0"/>
            <a:t>Personalized Exercise Plan</a:t>
          </a:r>
          <a:endParaRPr lang="en-US" b="1" dirty="0"/>
        </a:p>
      </dgm:t>
    </dgm:pt>
    <dgm:pt modelId="{474747D4-065E-4379-B461-85F07ED2D6C9}" type="parTrans" cxnId="{9B2BF5C7-CC9A-4EDC-9138-79E5AF1CE08C}">
      <dgm:prSet/>
      <dgm:spPr/>
      <dgm:t>
        <a:bodyPr/>
        <a:lstStyle/>
        <a:p>
          <a:endParaRPr lang="en-US"/>
        </a:p>
      </dgm:t>
    </dgm:pt>
    <dgm:pt modelId="{998BFE05-5332-4E31-B1C1-C5CE39E6511A}" type="sibTrans" cxnId="{9B2BF5C7-CC9A-4EDC-9138-79E5AF1CE08C}">
      <dgm:prSet/>
      <dgm:spPr/>
      <dgm:t>
        <a:bodyPr/>
        <a:lstStyle/>
        <a:p>
          <a:endParaRPr lang="en-US"/>
        </a:p>
      </dgm:t>
    </dgm:pt>
    <dgm:pt modelId="{B3B8C070-F598-43C9-8A3F-64112EDB8271}">
      <dgm:prSet phldrT="[Text]"/>
      <dgm:spPr/>
      <dgm:t>
        <a:bodyPr/>
        <a:lstStyle/>
        <a:p>
          <a:r>
            <a:rPr lang="en-US" b="1" dirty="0" smtClean="0"/>
            <a:t>Regular Follow up</a:t>
          </a:r>
          <a:endParaRPr lang="en-US" b="1" dirty="0"/>
        </a:p>
      </dgm:t>
    </dgm:pt>
    <dgm:pt modelId="{7A4A12C9-A6A0-4FCE-BCB4-2FAE57DA969A}" type="parTrans" cxnId="{EC1C8A79-BB70-463D-A12C-D0D164AEBBFF}">
      <dgm:prSet/>
      <dgm:spPr/>
      <dgm:t>
        <a:bodyPr/>
        <a:lstStyle/>
        <a:p>
          <a:endParaRPr lang="en-US"/>
        </a:p>
      </dgm:t>
    </dgm:pt>
    <dgm:pt modelId="{996EE670-28DA-4064-8691-FF2E9699C0DC}" type="sibTrans" cxnId="{EC1C8A79-BB70-463D-A12C-D0D164AEBBFF}">
      <dgm:prSet/>
      <dgm:spPr/>
      <dgm:t>
        <a:bodyPr/>
        <a:lstStyle/>
        <a:p>
          <a:endParaRPr lang="en-US"/>
        </a:p>
      </dgm:t>
    </dgm:pt>
    <dgm:pt modelId="{857DF0D1-74C8-4051-AC7D-E3AB068FC494}">
      <dgm:prSet phldrT="[Text]"/>
      <dgm:spPr/>
      <dgm:t>
        <a:bodyPr/>
        <a:lstStyle/>
        <a:p>
          <a:r>
            <a:rPr lang="en-US" b="1" dirty="0" smtClean="0"/>
            <a:t>Care Manager</a:t>
          </a:r>
          <a:endParaRPr lang="en-US" b="1" dirty="0"/>
        </a:p>
      </dgm:t>
    </dgm:pt>
    <dgm:pt modelId="{CDBC8F17-5A16-43DD-9699-B1C1CE40F17A}" type="parTrans" cxnId="{7425C9C2-AA6C-409A-BDDC-04BE2E6BFBC1}">
      <dgm:prSet/>
      <dgm:spPr/>
      <dgm:t>
        <a:bodyPr/>
        <a:lstStyle/>
        <a:p>
          <a:endParaRPr lang="en-US"/>
        </a:p>
      </dgm:t>
    </dgm:pt>
    <dgm:pt modelId="{21CC72CD-AC53-458C-8243-2F7BC2337190}" type="sibTrans" cxnId="{7425C9C2-AA6C-409A-BDDC-04BE2E6BFBC1}">
      <dgm:prSet/>
      <dgm:spPr/>
      <dgm:t>
        <a:bodyPr/>
        <a:lstStyle/>
        <a:p>
          <a:endParaRPr lang="en-US"/>
        </a:p>
      </dgm:t>
    </dgm:pt>
    <dgm:pt modelId="{451ACC29-E145-4F9B-941D-DECE6BA4B034}" type="pres">
      <dgm:prSet presAssocID="{11A43245-1F40-42F8-91DE-BE74DAADB297}" presName="Name0" presStyleCnt="0">
        <dgm:presLayoutVars>
          <dgm:chMax val="1"/>
          <dgm:dir/>
          <dgm:animLvl val="ctr"/>
          <dgm:resizeHandles val="exact"/>
        </dgm:presLayoutVars>
      </dgm:prSet>
      <dgm:spPr/>
      <dgm:t>
        <a:bodyPr/>
        <a:lstStyle/>
        <a:p>
          <a:endParaRPr lang="en-US"/>
        </a:p>
      </dgm:t>
    </dgm:pt>
    <dgm:pt modelId="{EC1945F1-8851-43A8-893B-F604EA0B4191}" type="pres">
      <dgm:prSet presAssocID="{2359C9AE-4101-49C9-8C58-2896E501005D}" presName="centerShape" presStyleLbl="node0" presStyleIdx="0" presStyleCnt="1" custLinFactNeighborX="-305" custLinFactNeighborY="0"/>
      <dgm:spPr/>
      <dgm:t>
        <a:bodyPr/>
        <a:lstStyle/>
        <a:p>
          <a:endParaRPr lang="en-US"/>
        </a:p>
      </dgm:t>
    </dgm:pt>
    <dgm:pt modelId="{36D81104-CB50-433C-BA2F-93D5FC74D32F}" type="pres">
      <dgm:prSet presAssocID="{99CCEF8C-7D91-486B-8BB7-F01A45AE9E1E}" presName="node" presStyleLbl="node1" presStyleIdx="0" presStyleCnt="4">
        <dgm:presLayoutVars>
          <dgm:bulletEnabled val="1"/>
        </dgm:presLayoutVars>
      </dgm:prSet>
      <dgm:spPr/>
      <dgm:t>
        <a:bodyPr/>
        <a:lstStyle/>
        <a:p>
          <a:endParaRPr lang="en-US"/>
        </a:p>
      </dgm:t>
    </dgm:pt>
    <dgm:pt modelId="{87A92C5C-9924-481B-BB26-30E661E32588}" type="pres">
      <dgm:prSet presAssocID="{99CCEF8C-7D91-486B-8BB7-F01A45AE9E1E}" presName="dummy" presStyleCnt="0"/>
      <dgm:spPr/>
    </dgm:pt>
    <dgm:pt modelId="{74D80972-AD82-479C-BA01-63702F154E2A}" type="pres">
      <dgm:prSet presAssocID="{B8CA2151-400C-4E7F-B5FC-B5C383E6AD52}" presName="sibTrans" presStyleLbl="sibTrans2D1" presStyleIdx="0" presStyleCnt="4"/>
      <dgm:spPr/>
      <dgm:t>
        <a:bodyPr/>
        <a:lstStyle/>
        <a:p>
          <a:endParaRPr lang="en-US"/>
        </a:p>
      </dgm:t>
    </dgm:pt>
    <dgm:pt modelId="{4F0F7030-1A9B-4915-8FE3-666193439C35}" type="pres">
      <dgm:prSet presAssocID="{A20E46AE-7743-4FA1-B6BE-5F04FBD8E3F0}" presName="node" presStyleLbl="node1" presStyleIdx="1" presStyleCnt="4">
        <dgm:presLayoutVars>
          <dgm:bulletEnabled val="1"/>
        </dgm:presLayoutVars>
      </dgm:prSet>
      <dgm:spPr/>
      <dgm:t>
        <a:bodyPr/>
        <a:lstStyle/>
        <a:p>
          <a:endParaRPr lang="en-US"/>
        </a:p>
      </dgm:t>
    </dgm:pt>
    <dgm:pt modelId="{4EEAAFA8-8E21-48E2-BAFF-22ECE55E0F42}" type="pres">
      <dgm:prSet presAssocID="{A20E46AE-7743-4FA1-B6BE-5F04FBD8E3F0}" presName="dummy" presStyleCnt="0"/>
      <dgm:spPr/>
    </dgm:pt>
    <dgm:pt modelId="{91AAB799-ED8A-400C-8BE7-15262CBFE761}" type="pres">
      <dgm:prSet presAssocID="{998BFE05-5332-4E31-B1C1-C5CE39E6511A}" presName="sibTrans" presStyleLbl="sibTrans2D1" presStyleIdx="1" presStyleCnt="4"/>
      <dgm:spPr/>
      <dgm:t>
        <a:bodyPr/>
        <a:lstStyle/>
        <a:p>
          <a:endParaRPr lang="en-US"/>
        </a:p>
      </dgm:t>
    </dgm:pt>
    <dgm:pt modelId="{C347167E-7A1E-403D-A928-A40973718716}" type="pres">
      <dgm:prSet presAssocID="{B3B8C070-F598-43C9-8A3F-64112EDB8271}" presName="node" presStyleLbl="node1" presStyleIdx="2" presStyleCnt="4">
        <dgm:presLayoutVars>
          <dgm:bulletEnabled val="1"/>
        </dgm:presLayoutVars>
      </dgm:prSet>
      <dgm:spPr/>
      <dgm:t>
        <a:bodyPr/>
        <a:lstStyle/>
        <a:p>
          <a:endParaRPr lang="en-US"/>
        </a:p>
      </dgm:t>
    </dgm:pt>
    <dgm:pt modelId="{7A051AD3-0399-4AB8-9D11-4A6412D042B4}" type="pres">
      <dgm:prSet presAssocID="{B3B8C070-F598-43C9-8A3F-64112EDB8271}" presName="dummy" presStyleCnt="0"/>
      <dgm:spPr/>
    </dgm:pt>
    <dgm:pt modelId="{E1BE6790-7C9F-4636-89FC-9223FB26B5C8}" type="pres">
      <dgm:prSet presAssocID="{996EE670-28DA-4064-8691-FF2E9699C0DC}" presName="sibTrans" presStyleLbl="sibTrans2D1" presStyleIdx="2" presStyleCnt="4"/>
      <dgm:spPr/>
      <dgm:t>
        <a:bodyPr/>
        <a:lstStyle/>
        <a:p>
          <a:endParaRPr lang="en-US"/>
        </a:p>
      </dgm:t>
    </dgm:pt>
    <dgm:pt modelId="{59638738-3C79-427D-9B70-0E5BC79C47FB}" type="pres">
      <dgm:prSet presAssocID="{857DF0D1-74C8-4051-AC7D-E3AB068FC494}" presName="node" presStyleLbl="node1" presStyleIdx="3" presStyleCnt="4">
        <dgm:presLayoutVars>
          <dgm:bulletEnabled val="1"/>
        </dgm:presLayoutVars>
      </dgm:prSet>
      <dgm:spPr/>
      <dgm:t>
        <a:bodyPr/>
        <a:lstStyle/>
        <a:p>
          <a:endParaRPr lang="en-US"/>
        </a:p>
      </dgm:t>
    </dgm:pt>
    <dgm:pt modelId="{EF952647-E274-4367-83C1-66EF6571A7A5}" type="pres">
      <dgm:prSet presAssocID="{857DF0D1-74C8-4051-AC7D-E3AB068FC494}" presName="dummy" presStyleCnt="0"/>
      <dgm:spPr/>
    </dgm:pt>
    <dgm:pt modelId="{C29BA8F7-99B8-4FBA-AABB-22ECE9510C8E}" type="pres">
      <dgm:prSet presAssocID="{21CC72CD-AC53-458C-8243-2F7BC2337190}" presName="sibTrans" presStyleLbl="sibTrans2D1" presStyleIdx="3" presStyleCnt="4" custLinFactNeighborX="-4175" custLinFactNeighborY="1491"/>
      <dgm:spPr/>
      <dgm:t>
        <a:bodyPr/>
        <a:lstStyle/>
        <a:p>
          <a:endParaRPr lang="en-US"/>
        </a:p>
      </dgm:t>
    </dgm:pt>
  </dgm:ptLst>
  <dgm:cxnLst>
    <dgm:cxn modelId="{7425C9C2-AA6C-409A-BDDC-04BE2E6BFBC1}" srcId="{2359C9AE-4101-49C9-8C58-2896E501005D}" destId="{857DF0D1-74C8-4051-AC7D-E3AB068FC494}" srcOrd="3" destOrd="0" parTransId="{CDBC8F17-5A16-43DD-9699-B1C1CE40F17A}" sibTransId="{21CC72CD-AC53-458C-8243-2F7BC2337190}"/>
    <dgm:cxn modelId="{EC1C8A79-BB70-463D-A12C-D0D164AEBBFF}" srcId="{2359C9AE-4101-49C9-8C58-2896E501005D}" destId="{B3B8C070-F598-43C9-8A3F-64112EDB8271}" srcOrd="2" destOrd="0" parTransId="{7A4A12C9-A6A0-4FCE-BCB4-2FAE57DA969A}" sibTransId="{996EE670-28DA-4064-8691-FF2E9699C0DC}"/>
    <dgm:cxn modelId="{72DAFCF7-4FDF-45C5-A89B-9E35E289379A}" srcId="{11A43245-1F40-42F8-91DE-BE74DAADB297}" destId="{2359C9AE-4101-49C9-8C58-2896E501005D}" srcOrd="0" destOrd="0" parTransId="{5BD263CE-7240-4609-9125-485503FBEAF1}" sibTransId="{85F3C8F7-0DF0-4EB0-ACBC-4FA63D5D4F72}"/>
    <dgm:cxn modelId="{9B2BF5C7-CC9A-4EDC-9138-79E5AF1CE08C}" srcId="{2359C9AE-4101-49C9-8C58-2896E501005D}" destId="{A20E46AE-7743-4FA1-B6BE-5F04FBD8E3F0}" srcOrd="1" destOrd="0" parTransId="{474747D4-065E-4379-B461-85F07ED2D6C9}" sibTransId="{998BFE05-5332-4E31-B1C1-C5CE39E6511A}"/>
    <dgm:cxn modelId="{5E434802-6EDA-4D18-BB65-9A89B3A7D8BF}" type="presOf" srcId="{11A43245-1F40-42F8-91DE-BE74DAADB297}" destId="{451ACC29-E145-4F9B-941D-DECE6BA4B034}" srcOrd="0" destOrd="0" presId="urn:microsoft.com/office/officeart/2005/8/layout/radial6"/>
    <dgm:cxn modelId="{9D316B2E-0D39-4BB7-9D5C-AE83BB1370B3}" type="presOf" srcId="{99CCEF8C-7D91-486B-8BB7-F01A45AE9E1E}" destId="{36D81104-CB50-433C-BA2F-93D5FC74D32F}" srcOrd="0" destOrd="0" presId="urn:microsoft.com/office/officeart/2005/8/layout/radial6"/>
    <dgm:cxn modelId="{46818017-973A-4F07-8277-1AD13BAEFCC9}" type="presOf" srcId="{21CC72CD-AC53-458C-8243-2F7BC2337190}" destId="{C29BA8F7-99B8-4FBA-AABB-22ECE9510C8E}" srcOrd="0" destOrd="0" presId="urn:microsoft.com/office/officeart/2005/8/layout/radial6"/>
    <dgm:cxn modelId="{988AEBAB-30A0-4A65-8334-0F5B74BB7CBE}" type="presOf" srcId="{B3B8C070-F598-43C9-8A3F-64112EDB8271}" destId="{C347167E-7A1E-403D-A928-A40973718716}" srcOrd="0" destOrd="0" presId="urn:microsoft.com/office/officeart/2005/8/layout/radial6"/>
    <dgm:cxn modelId="{211C990B-4272-4470-BC8D-64EF94D88DF2}" type="presOf" srcId="{857DF0D1-74C8-4051-AC7D-E3AB068FC494}" destId="{59638738-3C79-427D-9B70-0E5BC79C47FB}" srcOrd="0" destOrd="0" presId="urn:microsoft.com/office/officeart/2005/8/layout/radial6"/>
    <dgm:cxn modelId="{0D795041-EB36-4BFD-BE5C-A21DB13EA088}" type="presOf" srcId="{2359C9AE-4101-49C9-8C58-2896E501005D}" destId="{EC1945F1-8851-43A8-893B-F604EA0B4191}" srcOrd="0" destOrd="0" presId="urn:microsoft.com/office/officeart/2005/8/layout/radial6"/>
    <dgm:cxn modelId="{6E76B7A1-F604-4A28-A329-7EC06BC43EEC}" type="presOf" srcId="{B8CA2151-400C-4E7F-B5FC-B5C383E6AD52}" destId="{74D80972-AD82-479C-BA01-63702F154E2A}" srcOrd="0" destOrd="0" presId="urn:microsoft.com/office/officeart/2005/8/layout/radial6"/>
    <dgm:cxn modelId="{C447B481-1541-418B-B63F-4BE49A771367}" type="presOf" srcId="{998BFE05-5332-4E31-B1C1-C5CE39E6511A}" destId="{91AAB799-ED8A-400C-8BE7-15262CBFE761}" srcOrd="0" destOrd="0" presId="urn:microsoft.com/office/officeart/2005/8/layout/radial6"/>
    <dgm:cxn modelId="{9FE61B0C-3003-47B9-9EB2-4078D04E0053}" srcId="{2359C9AE-4101-49C9-8C58-2896E501005D}" destId="{99CCEF8C-7D91-486B-8BB7-F01A45AE9E1E}" srcOrd="0" destOrd="0" parTransId="{5C608041-4291-49AF-8FDC-075605DB6D1C}" sibTransId="{B8CA2151-400C-4E7F-B5FC-B5C383E6AD52}"/>
    <dgm:cxn modelId="{F26E43F8-F526-4893-A233-FE1CDE6356E1}" type="presOf" srcId="{A20E46AE-7743-4FA1-B6BE-5F04FBD8E3F0}" destId="{4F0F7030-1A9B-4915-8FE3-666193439C35}" srcOrd="0" destOrd="0" presId="urn:microsoft.com/office/officeart/2005/8/layout/radial6"/>
    <dgm:cxn modelId="{A70478B6-C4C0-4D51-B0FD-A7E43220DFFF}" type="presOf" srcId="{996EE670-28DA-4064-8691-FF2E9699C0DC}" destId="{E1BE6790-7C9F-4636-89FC-9223FB26B5C8}" srcOrd="0" destOrd="0" presId="urn:microsoft.com/office/officeart/2005/8/layout/radial6"/>
    <dgm:cxn modelId="{378B4577-E268-4EE9-83DC-139B078FD530}" type="presParOf" srcId="{451ACC29-E145-4F9B-941D-DECE6BA4B034}" destId="{EC1945F1-8851-43A8-893B-F604EA0B4191}" srcOrd="0" destOrd="0" presId="urn:microsoft.com/office/officeart/2005/8/layout/radial6"/>
    <dgm:cxn modelId="{70F61CF9-532B-40B0-A777-1E8F1D8F5802}" type="presParOf" srcId="{451ACC29-E145-4F9B-941D-DECE6BA4B034}" destId="{36D81104-CB50-433C-BA2F-93D5FC74D32F}" srcOrd="1" destOrd="0" presId="urn:microsoft.com/office/officeart/2005/8/layout/radial6"/>
    <dgm:cxn modelId="{859443E7-D210-4CD8-8BDD-178ADCBD0BB6}" type="presParOf" srcId="{451ACC29-E145-4F9B-941D-DECE6BA4B034}" destId="{87A92C5C-9924-481B-BB26-30E661E32588}" srcOrd="2" destOrd="0" presId="urn:microsoft.com/office/officeart/2005/8/layout/radial6"/>
    <dgm:cxn modelId="{236BA278-A29B-4FB1-BEC0-1866F93949DA}" type="presParOf" srcId="{451ACC29-E145-4F9B-941D-DECE6BA4B034}" destId="{74D80972-AD82-479C-BA01-63702F154E2A}" srcOrd="3" destOrd="0" presId="urn:microsoft.com/office/officeart/2005/8/layout/radial6"/>
    <dgm:cxn modelId="{113C6F55-7220-431C-B92C-B3647AFECDF6}" type="presParOf" srcId="{451ACC29-E145-4F9B-941D-DECE6BA4B034}" destId="{4F0F7030-1A9B-4915-8FE3-666193439C35}" srcOrd="4" destOrd="0" presId="urn:microsoft.com/office/officeart/2005/8/layout/radial6"/>
    <dgm:cxn modelId="{5D35C40D-2FCA-4E61-8112-3C89E0EA6669}" type="presParOf" srcId="{451ACC29-E145-4F9B-941D-DECE6BA4B034}" destId="{4EEAAFA8-8E21-48E2-BAFF-22ECE55E0F42}" srcOrd="5" destOrd="0" presId="urn:microsoft.com/office/officeart/2005/8/layout/radial6"/>
    <dgm:cxn modelId="{73A8489D-A9F9-40E1-A128-71D99E1F6E70}" type="presParOf" srcId="{451ACC29-E145-4F9B-941D-DECE6BA4B034}" destId="{91AAB799-ED8A-400C-8BE7-15262CBFE761}" srcOrd="6" destOrd="0" presId="urn:microsoft.com/office/officeart/2005/8/layout/radial6"/>
    <dgm:cxn modelId="{A9D5890E-62E2-493A-B657-966E2E6466FE}" type="presParOf" srcId="{451ACC29-E145-4F9B-941D-DECE6BA4B034}" destId="{C347167E-7A1E-403D-A928-A40973718716}" srcOrd="7" destOrd="0" presId="urn:microsoft.com/office/officeart/2005/8/layout/radial6"/>
    <dgm:cxn modelId="{3BE32F5E-4BD2-403C-AB9E-ADDB1A2FFAB6}" type="presParOf" srcId="{451ACC29-E145-4F9B-941D-DECE6BA4B034}" destId="{7A051AD3-0399-4AB8-9D11-4A6412D042B4}" srcOrd="8" destOrd="0" presId="urn:microsoft.com/office/officeart/2005/8/layout/radial6"/>
    <dgm:cxn modelId="{37A20644-8DD6-42EF-A015-1CFF910B223B}" type="presParOf" srcId="{451ACC29-E145-4F9B-941D-DECE6BA4B034}" destId="{E1BE6790-7C9F-4636-89FC-9223FB26B5C8}" srcOrd="9" destOrd="0" presId="urn:microsoft.com/office/officeart/2005/8/layout/radial6"/>
    <dgm:cxn modelId="{03905E95-CDBF-4670-99F7-23759F76FD2C}" type="presParOf" srcId="{451ACC29-E145-4F9B-941D-DECE6BA4B034}" destId="{59638738-3C79-427D-9B70-0E5BC79C47FB}" srcOrd="10" destOrd="0" presId="urn:microsoft.com/office/officeart/2005/8/layout/radial6"/>
    <dgm:cxn modelId="{F52C82C6-3702-43A3-BB39-05F8F7D79160}" type="presParOf" srcId="{451ACC29-E145-4F9B-941D-DECE6BA4B034}" destId="{EF952647-E274-4367-83C1-66EF6571A7A5}" srcOrd="11" destOrd="0" presId="urn:microsoft.com/office/officeart/2005/8/layout/radial6"/>
    <dgm:cxn modelId="{7634E152-EF86-48C5-B5A5-643159B24678}" type="presParOf" srcId="{451ACC29-E145-4F9B-941D-DECE6BA4B034}" destId="{C29BA8F7-99B8-4FBA-AABB-22ECE9510C8E}"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9BA8F7-99B8-4FBA-AABB-22ECE9510C8E}">
      <dsp:nvSpPr>
        <dsp:cNvPr id="0" name=""/>
        <dsp:cNvSpPr/>
      </dsp:nvSpPr>
      <dsp:spPr>
        <a:xfrm>
          <a:off x="2959028" y="754941"/>
          <a:ext cx="4577027" cy="4577027"/>
        </a:xfrm>
        <a:prstGeom prst="blockArc">
          <a:avLst>
            <a:gd name="adj1" fmla="val 10800000"/>
            <a:gd name="adj2" fmla="val 16200000"/>
            <a:gd name="adj3" fmla="val 4644"/>
          </a:avLst>
        </a:prstGeom>
        <a:solidFill>
          <a:schemeClr val="accent2">
            <a:hueOff val="-19765721"/>
            <a:satOff val="901"/>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1BE6790-7C9F-4636-89FC-9223FB26B5C8}">
      <dsp:nvSpPr>
        <dsp:cNvPr id="0" name=""/>
        <dsp:cNvSpPr/>
      </dsp:nvSpPr>
      <dsp:spPr>
        <a:xfrm>
          <a:off x="3150119" y="686698"/>
          <a:ext cx="4577027" cy="4577027"/>
        </a:xfrm>
        <a:prstGeom prst="blockArc">
          <a:avLst>
            <a:gd name="adj1" fmla="val 5400000"/>
            <a:gd name="adj2" fmla="val 10800000"/>
            <a:gd name="adj3" fmla="val 4644"/>
          </a:avLst>
        </a:prstGeom>
        <a:solidFill>
          <a:schemeClr val="accent2">
            <a:hueOff val="-13177148"/>
            <a:satOff val="601"/>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1AAB799-ED8A-400C-8BE7-15262CBFE761}">
      <dsp:nvSpPr>
        <dsp:cNvPr id="0" name=""/>
        <dsp:cNvSpPr/>
      </dsp:nvSpPr>
      <dsp:spPr>
        <a:xfrm>
          <a:off x="3150119" y="686698"/>
          <a:ext cx="4577027" cy="4577027"/>
        </a:xfrm>
        <a:prstGeom prst="blockArc">
          <a:avLst>
            <a:gd name="adj1" fmla="val 0"/>
            <a:gd name="adj2" fmla="val 5400000"/>
            <a:gd name="adj3" fmla="val 4644"/>
          </a:avLst>
        </a:prstGeom>
        <a:solidFill>
          <a:schemeClr val="accent2">
            <a:hueOff val="-6588574"/>
            <a:satOff val="30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4D80972-AD82-479C-BA01-63702F154E2A}">
      <dsp:nvSpPr>
        <dsp:cNvPr id="0" name=""/>
        <dsp:cNvSpPr/>
      </dsp:nvSpPr>
      <dsp:spPr>
        <a:xfrm>
          <a:off x="3150119" y="686698"/>
          <a:ext cx="4577027" cy="4577027"/>
        </a:xfrm>
        <a:prstGeom prst="blockArc">
          <a:avLst>
            <a:gd name="adj1" fmla="val 16200000"/>
            <a:gd name="adj2" fmla="val 0"/>
            <a:gd name="adj3" fmla="val 4644"/>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C1945F1-8851-43A8-893B-F604EA0B4191}">
      <dsp:nvSpPr>
        <dsp:cNvPr id="0" name=""/>
        <dsp:cNvSpPr/>
      </dsp:nvSpPr>
      <dsp:spPr>
        <a:xfrm>
          <a:off x="4370730" y="1920945"/>
          <a:ext cx="2108532" cy="2108532"/>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b="1" kern="1200" dirty="0" smtClean="0"/>
            <a:t>mHealth</a:t>
          </a:r>
        </a:p>
        <a:p>
          <a:pPr lvl="0" algn="ctr" defTabSz="755650">
            <a:lnSpc>
              <a:spcPct val="90000"/>
            </a:lnSpc>
            <a:spcBef>
              <a:spcPct val="0"/>
            </a:spcBef>
            <a:spcAft>
              <a:spcPct val="35000"/>
            </a:spcAft>
          </a:pPr>
          <a:r>
            <a:rPr lang="en-US" sz="1700" b="1" kern="1200" dirty="0" smtClean="0"/>
            <a:t>Diabetes Management</a:t>
          </a:r>
        </a:p>
        <a:p>
          <a:pPr lvl="0" algn="ctr" defTabSz="755650">
            <a:lnSpc>
              <a:spcPct val="90000"/>
            </a:lnSpc>
            <a:spcBef>
              <a:spcPct val="0"/>
            </a:spcBef>
            <a:spcAft>
              <a:spcPct val="35000"/>
            </a:spcAft>
          </a:pPr>
          <a:r>
            <a:rPr lang="en-US" sz="1700" b="1" kern="1200" dirty="0" smtClean="0"/>
            <a:t>Features</a:t>
          </a:r>
          <a:endParaRPr lang="en-US" sz="1700" b="1" kern="1200" dirty="0"/>
        </a:p>
      </dsp:txBody>
      <dsp:txXfrm>
        <a:off x="4679517" y="2229732"/>
        <a:ext cx="1490958" cy="1490958"/>
      </dsp:txXfrm>
    </dsp:sp>
    <dsp:sp modelId="{36D81104-CB50-433C-BA2F-93D5FC74D32F}">
      <dsp:nvSpPr>
        <dsp:cNvPr id="0" name=""/>
        <dsp:cNvSpPr/>
      </dsp:nvSpPr>
      <dsp:spPr>
        <a:xfrm>
          <a:off x="4700646" y="1846"/>
          <a:ext cx="1475972" cy="1475972"/>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Personalized and Dynamic Health Plan</a:t>
          </a:r>
          <a:endParaRPr lang="en-US" sz="1300" b="1" kern="1200" dirty="0"/>
        </a:p>
      </dsp:txBody>
      <dsp:txXfrm>
        <a:off x="4916797" y="217997"/>
        <a:ext cx="1043670" cy="1043670"/>
      </dsp:txXfrm>
    </dsp:sp>
    <dsp:sp modelId="{4F0F7030-1A9B-4915-8FE3-666193439C35}">
      <dsp:nvSpPr>
        <dsp:cNvPr id="0" name=""/>
        <dsp:cNvSpPr/>
      </dsp:nvSpPr>
      <dsp:spPr>
        <a:xfrm>
          <a:off x="6936025" y="2237225"/>
          <a:ext cx="1475972" cy="1475972"/>
        </a:xfrm>
        <a:prstGeom prst="ellipse">
          <a:avLst/>
        </a:prstGeom>
        <a:solidFill>
          <a:schemeClr val="accent2">
            <a:hueOff val="-6588574"/>
            <a:satOff val="30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Personalized Exercise Plan</a:t>
          </a:r>
          <a:endParaRPr lang="en-US" sz="1300" b="1" kern="1200" dirty="0"/>
        </a:p>
      </dsp:txBody>
      <dsp:txXfrm>
        <a:off x="7152176" y="2453376"/>
        <a:ext cx="1043670" cy="1043670"/>
      </dsp:txXfrm>
    </dsp:sp>
    <dsp:sp modelId="{C347167E-7A1E-403D-A928-A40973718716}">
      <dsp:nvSpPr>
        <dsp:cNvPr id="0" name=""/>
        <dsp:cNvSpPr/>
      </dsp:nvSpPr>
      <dsp:spPr>
        <a:xfrm>
          <a:off x="4700646" y="4472604"/>
          <a:ext cx="1475972" cy="1475972"/>
        </a:xfrm>
        <a:prstGeom prst="ellipse">
          <a:avLst/>
        </a:prstGeom>
        <a:solidFill>
          <a:schemeClr val="accent2">
            <a:hueOff val="-13177148"/>
            <a:satOff val="601"/>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Regular Follow up</a:t>
          </a:r>
          <a:endParaRPr lang="en-US" sz="1300" b="1" kern="1200" dirty="0"/>
        </a:p>
      </dsp:txBody>
      <dsp:txXfrm>
        <a:off x="4916797" y="4688755"/>
        <a:ext cx="1043670" cy="1043670"/>
      </dsp:txXfrm>
    </dsp:sp>
    <dsp:sp modelId="{59638738-3C79-427D-9B70-0E5BC79C47FB}">
      <dsp:nvSpPr>
        <dsp:cNvPr id="0" name=""/>
        <dsp:cNvSpPr/>
      </dsp:nvSpPr>
      <dsp:spPr>
        <a:xfrm>
          <a:off x="2465267" y="2237225"/>
          <a:ext cx="1475972" cy="1475972"/>
        </a:xfrm>
        <a:prstGeom prst="ellipse">
          <a:avLst/>
        </a:prstGeom>
        <a:solidFill>
          <a:schemeClr val="accent2">
            <a:hueOff val="-19765721"/>
            <a:satOff val="901"/>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Care Manager</a:t>
          </a:r>
          <a:endParaRPr lang="en-US" sz="1300" b="1" kern="1200" dirty="0"/>
        </a:p>
      </dsp:txBody>
      <dsp:txXfrm>
        <a:off x="2681418" y="2453376"/>
        <a:ext cx="1043670" cy="104367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256AB5-CA6F-4899-8433-98CE49CC00BE}" type="datetimeFigureOut">
              <a:rPr lang="en-IN" smtClean="0"/>
              <a:t>09-10-2020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F336A6-0A99-41A6-8A62-200D2DDBE988}" type="slidenum">
              <a:rPr lang="en-IN" smtClean="0"/>
              <a:t>‹#›</a:t>
            </a:fld>
            <a:endParaRPr lang="en-IN"/>
          </a:p>
        </p:txBody>
      </p:sp>
    </p:spTree>
    <p:extLst>
      <p:ext uri="{BB962C8B-B14F-4D97-AF65-F5344CB8AC3E}">
        <p14:creationId xmlns:p14="http://schemas.microsoft.com/office/powerpoint/2010/main" val="3026122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6F336A6-0A99-41A6-8A62-200D2DDBE988}" type="slidenum">
              <a:rPr lang="en-IN" smtClean="0"/>
              <a:t>6</a:t>
            </a:fld>
            <a:endParaRPr lang="en-IN"/>
          </a:p>
        </p:txBody>
      </p:sp>
    </p:spTree>
    <p:extLst>
      <p:ext uri="{BB962C8B-B14F-4D97-AF65-F5344CB8AC3E}">
        <p14:creationId xmlns:p14="http://schemas.microsoft.com/office/powerpoint/2010/main" val="1791774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6F336A6-0A99-41A6-8A62-200D2DDBE988}" type="slidenum">
              <a:rPr lang="en-IN" smtClean="0"/>
              <a:t>13</a:t>
            </a:fld>
            <a:endParaRPr lang="en-IN"/>
          </a:p>
        </p:txBody>
      </p:sp>
    </p:spTree>
    <p:extLst>
      <p:ext uri="{BB962C8B-B14F-4D97-AF65-F5344CB8AC3E}">
        <p14:creationId xmlns:p14="http://schemas.microsoft.com/office/powerpoint/2010/main" val="2445262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08B9EBBA-996F-894A-B54A-D6246ED52CEA}" type="datetimeFigureOut">
              <a:rPr lang="en-US" smtClean="0"/>
              <a:pPr/>
              <a:t>10/9/2020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9261872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10/9/2020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4986674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10/9/2020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909189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10/9/2020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6120818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10/9/2020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2399005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9B482E8-6E0E-1B4F-B1FD-C69DB9E858D9}" type="datetimeFigureOut">
              <a:rPr lang="en-US" smtClean="0"/>
              <a:pPr/>
              <a:t>10/9/2020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7791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9B482E8-6E0E-1B4F-B1FD-C69DB9E858D9}" type="datetimeFigureOut">
              <a:rPr lang="en-US" smtClean="0"/>
              <a:pPr/>
              <a:t>10/9/2020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682600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C6C52C72-DE31-F449-A4ED-4C594FD91407}" type="datetimeFigureOut">
              <a:rPr lang="en-US" smtClean="0"/>
              <a:pPr/>
              <a:t>10/9/2020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03730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D62726E-379B-B349-9EED-81ED093FA806}" type="datetimeFigureOut">
              <a:rPr lang="en-US" smtClean="0"/>
              <a:pPr/>
              <a:t>10/9/2020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5264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446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27269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10/9/2020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76676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9B482E8-6E0E-1B4F-B1FD-C69DB9E858D9}" type="datetimeFigureOut">
              <a:rPr lang="en-US" smtClean="0"/>
              <a:pPr/>
              <a:t>10/9/2020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9174583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10/9/2020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9104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10/9/2020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31604167"/>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10/9/2020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06526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10/9/2020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582263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09B482E8-6E0E-1B4F-B1FD-C69DB9E858D9}" type="datetimeFigureOut">
              <a:rPr lang="en-US" smtClean="0"/>
              <a:pPr/>
              <a:t>10/9/2020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2576987"/>
      </p:ext>
    </p:extLst>
  </p:cSld>
  <p:clrMap bg1="lt1" tx1="dk1" bg2="lt2" tx2="dk2" accent1="accent1" accent2="accent2" accent3="accent3" accent4="accent4" accent5="accent5" accent6="accent6" hlink="hlink" folHlink="folHlink"/>
  <p:sldLayoutIdLst>
    <p:sldLayoutId id="2147484064" r:id="rId1"/>
    <p:sldLayoutId id="2147484065" r:id="rId2"/>
    <p:sldLayoutId id="2147484066" r:id="rId3"/>
    <p:sldLayoutId id="2147484067" r:id="rId4"/>
    <p:sldLayoutId id="2147484068" r:id="rId5"/>
    <p:sldLayoutId id="2147484069" r:id="rId6"/>
    <p:sldLayoutId id="2147484070" r:id="rId7"/>
    <p:sldLayoutId id="2147484071" r:id="rId8"/>
    <p:sldLayoutId id="2147484072" r:id="rId9"/>
    <p:sldLayoutId id="2147484073" r:id="rId10"/>
    <p:sldLayoutId id="2147484074" r:id="rId11"/>
    <p:sldLayoutId id="2147484075" r:id="rId12"/>
    <p:sldLayoutId id="2147484076" r:id="rId13"/>
    <p:sldLayoutId id="2147484077" r:id="rId14"/>
    <p:sldLayoutId id="2147484078" r:id="rId15"/>
    <p:sldLayoutId id="2147484079" r:id="rId16"/>
    <p:sldLayoutId id="2147484080"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ncbi.nlm.nih.gov/pmc/articles/PMC584784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ncbi.nlm.nih.gov/pmc/articles/PMC6231737/" TargetMode="External"/><Relationship Id="rId5" Type="http://schemas.openxmlformats.org/officeDocument/2006/relationships/hyperlink" Target="https://www.ncbi.nlm.nih.gov/pmc/articles/PMC4881870/" TargetMode="External"/><Relationship Id="rId4" Type="http://schemas.openxmlformats.org/officeDocument/2006/relationships/hyperlink" Target="https://getreferralmd.com/2019/04/why-mhealth-is-beneficial-for-patien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4" y="1311216"/>
            <a:ext cx="10186335" cy="3466166"/>
          </a:xfrm>
        </p:spPr>
        <p:txBody>
          <a:bodyPr/>
          <a:lstStyle/>
          <a:p>
            <a:pPr algn="ctr"/>
            <a:r>
              <a:rPr lang="en-US" sz="3200" dirty="0">
                <a:latin typeface="Times New Roman" panose="02020603050405020304" pitchFamily="18" charset="0"/>
                <a:cs typeface="Times New Roman" panose="02020603050405020304" pitchFamily="18" charset="0"/>
              </a:rPr>
              <a:t>TO ASSESS THE ROLE OF DIGITAL ENGAGEMENT IN </a:t>
            </a:r>
            <a:r>
              <a:rPr lang="en-US" sz="3200" dirty="0" smtClean="0">
                <a:latin typeface="Times New Roman" panose="02020603050405020304" pitchFamily="18" charset="0"/>
                <a:cs typeface="Times New Roman" panose="02020603050405020304" pitchFamily="18" charset="0"/>
              </a:rPr>
              <a:t>THE MANAGEMENT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OF </a:t>
            </a:r>
            <a:r>
              <a:rPr lang="en-US" sz="3200" dirty="0" smtClean="0">
                <a:latin typeface="Times New Roman" panose="02020603050405020304" pitchFamily="18" charset="0"/>
                <a:cs typeface="Times New Roman" panose="02020603050405020304" pitchFamily="18" charset="0"/>
              </a:rPr>
              <a:t>BLOOD SUGAR LEVELS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IN PATIENTS WITH DIABETES MELLITUS 2 THROUGH CHAT BASED MEDICAL AND</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LIFESTYLE INTERVENTION</a:t>
            </a:r>
            <a:r>
              <a:rPr lang="en-US" sz="3200" dirty="0"/>
              <a:t>.</a:t>
            </a:r>
            <a:br>
              <a:rPr lang="en-US" sz="3200" dirty="0"/>
            </a:br>
            <a:r>
              <a:rPr lang="en-US" sz="3200" dirty="0"/>
              <a:t/>
            </a:r>
            <a:br>
              <a:rPr lang="en-US" sz="3200" dirty="0"/>
            </a:br>
            <a:endParaRPr lang="en-IN" sz="3200" dirty="0"/>
          </a:p>
        </p:txBody>
      </p:sp>
      <p:sp>
        <p:nvSpPr>
          <p:cNvPr id="3" name="Subtitle 2"/>
          <p:cNvSpPr>
            <a:spLocks noGrp="1"/>
          </p:cNvSpPr>
          <p:nvPr>
            <p:ph type="subTitle" idx="1"/>
          </p:nvPr>
        </p:nvSpPr>
        <p:spPr>
          <a:xfrm>
            <a:off x="3352800" y="4471491"/>
            <a:ext cx="5969000" cy="1805582"/>
          </a:xfrm>
        </p:spPr>
        <p:txBody>
          <a:bodyPr>
            <a:noAutofit/>
          </a:bodyPr>
          <a:lstStyle/>
          <a:p>
            <a:pPr algn="ctr"/>
            <a:r>
              <a:rPr lang="en-US" sz="2400" dirty="0">
                <a:solidFill>
                  <a:schemeClr val="bg1"/>
                </a:solidFill>
                <a:latin typeface="Times New Roman" panose="02020603050405020304" pitchFamily="18" charset="0"/>
                <a:cs typeface="Times New Roman" panose="02020603050405020304" pitchFamily="18" charset="0"/>
              </a:rPr>
              <a:t>STUTI PATHAK</a:t>
            </a:r>
            <a:br>
              <a:rPr lang="en-US" sz="2400" dirty="0">
                <a:solidFill>
                  <a:schemeClr val="bg1"/>
                </a:solidFill>
                <a:latin typeface="Times New Roman" panose="02020603050405020304" pitchFamily="18" charset="0"/>
                <a:cs typeface="Times New Roman" panose="02020603050405020304" pitchFamily="18" charset="0"/>
              </a:rPr>
            </a:br>
            <a:r>
              <a:rPr lang="en-US" sz="2400" dirty="0">
                <a:solidFill>
                  <a:schemeClr val="bg1"/>
                </a:solidFill>
                <a:latin typeface="Times New Roman" panose="02020603050405020304" pitchFamily="18" charset="0"/>
                <a:cs typeface="Times New Roman" panose="02020603050405020304" pitchFamily="18" charset="0"/>
              </a:rPr>
              <a:t>Hospital Management</a:t>
            </a:r>
            <a:br>
              <a:rPr lang="en-US" sz="2400" dirty="0">
                <a:solidFill>
                  <a:schemeClr val="bg1"/>
                </a:solidFill>
                <a:latin typeface="Times New Roman" panose="02020603050405020304" pitchFamily="18" charset="0"/>
                <a:cs typeface="Times New Roman" panose="02020603050405020304" pitchFamily="18" charset="0"/>
              </a:rPr>
            </a:br>
            <a:r>
              <a:rPr lang="en-US" sz="2400" dirty="0">
                <a:solidFill>
                  <a:schemeClr val="bg1"/>
                </a:solidFill>
                <a:latin typeface="Times New Roman" panose="02020603050405020304" pitchFamily="18" charset="0"/>
                <a:cs typeface="Times New Roman" panose="02020603050405020304" pitchFamily="18" charset="0"/>
              </a:rPr>
              <a:t>Enroll </a:t>
            </a:r>
            <a:r>
              <a:rPr lang="en-US" sz="2400" dirty="0" smtClean="0">
                <a:solidFill>
                  <a:schemeClr val="bg1"/>
                </a:solidFill>
                <a:latin typeface="Times New Roman" panose="02020603050405020304" pitchFamily="18" charset="0"/>
                <a:cs typeface="Times New Roman" panose="02020603050405020304" pitchFamily="18" charset="0"/>
              </a:rPr>
              <a:t>no.PG/18/81</a:t>
            </a:r>
          </a:p>
          <a:p>
            <a:pPr algn="ctr"/>
            <a:r>
              <a:rPr lang="en-US" sz="2400" dirty="0" smtClean="0">
                <a:solidFill>
                  <a:schemeClr val="bg1"/>
                </a:solidFill>
                <a:latin typeface="Times New Roman" panose="02020603050405020304" pitchFamily="18" charset="0"/>
                <a:cs typeface="Times New Roman" panose="02020603050405020304" pitchFamily="18" charset="0"/>
              </a:rPr>
              <a:t>Batch-2018-20</a:t>
            </a:r>
          </a:p>
          <a:p>
            <a:pPr algn="ctr"/>
            <a:endParaRPr lang="en-IN" sz="2400" dirty="0">
              <a:solidFill>
                <a:schemeClr val="bg1"/>
              </a:solidFill>
            </a:endParaRPr>
          </a:p>
        </p:txBody>
      </p:sp>
      <p:pic>
        <p:nvPicPr>
          <p:cNvPr id="2050" name="Picture 2" descr="IIHMR, Delhi | Linked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623" y="4421782"/>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31715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anagement of hyperglycaemia in type 2 diabetes, 2018. A consensus ..."/>
          <p:cNvPicPr/>
          <p:nvPr/>
        </p:nvPicPr>
        <p:blipFill>
          <a:blip r:embed="rId2">
            <a:extLst>
              <a:ext uri="{28A0092B-C50C-407E-A947-70E740481C1C}">
                <a14:useLocalDpi xmlns:a14="http://schemas.microsoft.com/office/drawing/2010/main" val="0"/>
              </a:ext>
            </a:extLst>
          </a:blip>
          <a:srcRect/>
          <a:stretch>
            <a:fillRect/>
          </a:stretch>
        </p:blipFill>
        <p:spPr bwMode="auto">
          <a:xfrm>
            <a:off x="1296537" y="491319"/>
            <a:ext cx="9676262" cy="589583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1899457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 </a:t>
            </a:r>
            <a:r>
              <a:rPr lang="en-US" dirty="0" smtClean="0"/>
              <a:t>   </a:t>
            </a:r>
            <a:r>
              <a:rPr lang="en-US" sz="4400" u="sng" dirty="0" smtClean="0">
                <a:latin typeface="Times New Roman" panose="02020603050405020304" pitchFamily="18" charset="0"/>
                <a:cs typeface="Times New Roman" panose="02020603050405020304" pitchFamily="18" charset="0"/>
              </a:rPr>
              <a:t>DISCUSSION</a:t>
            </a:r>
            <a:endParaRPr lang="en-IN" sz="4400"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Diabetes Management Digital services allow patients to become aware of their bad food habits and their sloppy lifestyle which has made them diabetic. It also makes them gain knowledge about the Diabetes and its complications</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mHealth has actually contributed a lot in the management of blood sugar levels and reduction of HbA1c  in the patients with diabetes mellitus 2. Patients experience significant improvement in their blood sugar levels after following the Health plan and exercise plan over the application.</a:t>
            </a:r>
          </a:p>
          <a:p>
            <a:r>
              <a:rPr lang="en-US" dirty="0" smtClean="0">
                <a:latin typeface="Times New Roman" panose="02020603050405020304" pitchFamily="18" charset="0"/>
                <a:cs typeface="Times New Roman" panose="02020603050405020304" pitchFamily="18" charset="0"/>
              </a:rPr>
              <a:t>mHealth has played a major role in providing healthcare services which are affordable, accessible and available to all the people who are in need for healthcare services.</a:t>
            </a:r>
          </a:p>
          <a:p>
            <a:endParaRPr lang="en-IN" dirty="0"/>
          </a:p>
          <a:p>
            <a:endParaRPr lang="en-IN" dirty="0"/>
          </a:p>
        </p:txBody>
      </p:sp>
    </p:spTree>
    <p:extLst>
      <p:ext uri="{BB962C8B-B14F-4D97-AF65-F5344CB8AC3E}">
        <p14:creationId xmlns:p14="http://schemas.microsoft.com/office/powerpoint/2010/main" val="10715834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u="sng" dirty="0" smtClean="0">
                <a:latin typeface="Times New Roman" panose="02020603050405020304" pitchFamily="18" charset="0"/>
                <a:cs typeface="Times New Roman" panose="02020603050405020304" pitchFamily="18" charset="0"/>
              </a:rPr>
              <a:t>SUGGESTIONS FOR IMPROVEMENT</a:t>
            </a:r>
            <a:endParaRPr lang="en-IN" sz="4400"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00752" y="2689758"/>
            <a:ext cx="10251743" cy="4168242"/>
          </a:xfrm>
        </p:spPr>
        <p:txBody>
          <a:bodyPr/>
          <a:lstStyle/>
          <a:p>
            <a:r>
              <a:rPr lang="en-US" dirty="0" smtClean="0">
                <a:latin typeface="Times New Roman" panose="02020603050405020304" pitchFamily="18" charset="0"/>
                <a:cs typeface="Times New Roman" panose="02020603050405020304" pitchFamily="18" charset="0"/>
              </a:rPr>
              <a:t>App Training should be given to all the patients to make them access the Application</a:t>
            </a:r>
          </a:p>
          <a:p>
            <a:r>
              <a:rPr lang="en-US" dirty="0" smtClean="0">
                <a:latin typeface="Times New Roman" panose="02020603050405020304" pitchFamily="18" charset="0"/>
                <a:cs typeface="Times New Roman" panose="02020603050405020304" pitchFamily="18" charset="0"/>
              </a:rPr>
              <a:t>Scheduled Maintenance of the application to avoid technical glitches.</a:t>
            </a:r>
          </a:p>
          <a:p>
            <a:r>
              <a:rPr lang="en-US" b="1" u="sng" dirty="0" smtClean="0">
                <a:latin typeface="Times New Roman" panose="02020603050405020304" pitchFamily="18" charset="0"/>
                <a:cs typeface="Times New Roman" panose="02020603050405020304" pitchFamily="18" charset="0"/>
              </a:rPr>
              <a:t>Data security</a:t>
            </a:r>
            <a:r>
              <a:rPr lang="en-US" dirty="0" smtClean="0">
                <a:latin typeface="Times New Roman" panose="02020603050405020304" pitchFamily="18" charset="0"/>
                <a:cs typeface="Times New Roman" panose="02020603050405020304" pitchFamily="18" charset="0"/>
              </a:rPr>
              <a:t>: Data security is very important to avoid the risk of the leakage, distortion  and manipulation of the data by the hackers. Patients personal health information needs to be secured and there are some ways by which this can be done like encryption and safeguarding.</a:t>
            </a:r>
          </a:p>
          <a:p>
            <a:endParaRPr lang="en-US" dirty="0" smtClean="0"/>
          </a:p>
          <a:p>
            <a:endParaRPr lang="en-US" dirty="0" smtClean="0"/>
          </a:p>
          <a:p>
            <a:endParaRPr lang="en-US" dirty="0" smtClean="0"/>
          </a:p>
          <a:p>
            <a:endParaRPr lang="en-IN" dirty="0"/>
          </a:p>
        </p:txBody>
      </p:sp>
    </p:spTree>
    <p:extLst>
      <p:ext uri="{BB962C8B-B14F-4D97-AF65-F5344CB8AC3E}">
        <p14:creationId xmlns:p14="http://schemas.microsoft.com/office/powerpoint/2010/main" val="26181093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u="sng" dirty="0" smtClean="0">
                <a:latin typeface="Times New Roman" panose="02020603050405020304" pitchFamily="18" charset="0"/>
                <a:cs typeface="Times New Roman" panose="02020603050405020304" pitchFamily="18" charset="0"/>
              </a:rPr>
              <a:t>REFERENCES</a:t>
            </a:r>
            <a:endParaRPr lang="en-IN" sz="4400"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2272352"/>
            <a:ext cx="12192000" cy="4476466"/>
          </a:xfrm>
        </p:spPr>
        <p:txBody>
          <a:bodyPr>
            <a:noAutofit/>
          </a:bodyPr>
          <a:lstStyle/>
          <a:p>
            <a:pPr lvl="0"/>
            <a:r>
              <a:rPr lang="en-US" dirty="0">
                <a:latin typeface="Times New Roman" panose="02020603050405020304" pitchFamily="18" charset="0"/>
                <a:cs typeface="Times New Roman" panose="02020603050405020304" pitchFamily="18" charset="0"/>
              </a:rPr>
              <a:t>S. h. </a:t>
            </a:r>
            <a:r>
              <a:rPr lang="en-US" dirty="0" err="1">
                <a:latin typeface="Times New Roman" panose="02020603050405020304" pitchFamily="18" charset="0"/>
                <a:cs typeface="Times New Roman" panose="02020603050405020304" pitchFamily="18" charset="0"/>
              </a:rPr>
              <a:t>istepanian</a:t>
            </a:r>
            <a:r>
              <a:rPr lang="en-US" dirty="0">
                <a:latin typeface="Times New Roman" panose="02020603050405020304" pitchFamily="18" charset="0"/>
                <a:cs typeface="Times New Roman" panose="02020603050405020304" pitchFamily="18" charset="0"/>
              </a:rPr>
              <a:t> R, T Al-</a:t>
            </a:r>
            <a:r>
              <a:rPr lang="en-US" dirty="0" err="1">
                <a:latin typeface="Times New Roman" panose="02020603050405020304" pitchFamily="18" charset="0"/>
                <a:cs typeface="Times New Roman" panose="02020603050405020304" pitchFamily="18" charset="0"/>
              </a:rPr>
              <a:t>anzi</a:t>
            </a:r>
            <a:r>
              <a:rPr lang="en-US" dirty="0">
                <a:latin typeface="Times New Roman" panose="02020603050405020304" pitchFamily="18" charset="0"/>
                <a:cs typeface="Times New Roman" panose="02020603050405020304" pitchFamily="18" charset="0"/>
              </a:rPr>
              <a:t> M-health interventions for diabetes remote monitoring and self management: clinical and compliance issues [document on the Internet]: NCBI; 2018 Feb 27 [cited 2020 May 21]. Available </a:t>
            </a:r>
            <a:r>
              <a:rPr lang="en-US" dirty="0" err="1">
                <a:latin typeface="Times New Roman" panose="02020603050405020304" pitchFamily="18" charset="0"/>
                <a:cs typeface="Times New Roman" panose="02020603050405020304" pitchFamily="18" charset="0"/>
              </a:rPr>
              <a:t>from:</a:t>
            </a:r>
            <a:r>
              <a:rPr lang="en-US" u="sng" dirty="0" err="1">
                <a:latin typeface="Times New Roman" panose="02020603050405020304" pitchFamily="18" charset="0"/>
                <a:cs typeface="Times New Roman" panose="02020603050405020304" pitchFamily="18" charset="0"/>
                <a:hlinkClick r:id="rId3"/>
              </a:rPr>
              <a:t>https</a:t>
            </a:r>
            <a:r>
              <a:rPr lang="en-US" u="sng" dirty="0">
                <a:latin typeface="Times New Roman" panose="02020603050405020304" pitchFamily="18" charset="0"/>
                <a:cs typeface="Times New Roman" panose="02020603050405020304" pitchFamily="18" charset="0"/>
                <a:hlinkClick r:id="rId3"/>
              </a:rPr>
              <a:t>://www.ncbi.nlm.nih.gov/pmc/articles/PMC5847844</a:t>
            </a:r>
            <a:r>
              <a:rPr lang="en-US" u="sng" dirty="0" smtClean="0">
                <a:latin typeface="Times New Roman" panose="02020603050405020304" pitchFamily="18" charset="0"/>
                <a:cs typeface="Times New Roman" panose="02020603050405020304" pitchFamily="18" charset="0"/>
                <a:hlinkClick r:id="rId3"/>
              </a:rPr>
              <a:t>/</a:t>
            </a:r>
            <a:endParaRPr lang="en-IN" dirty="0">
              <a:latin typeface="Times New Roman" panose="02020603050405020304" pitchFamily="18" charset="0"/>
              <a:cs typeface="Times New Roman" panose="02020603050405020304" pitchFamily="18" charset="0"/>
            </a:endParaRPr>
          </a:p>
          <a:p>
            <a:pPr lvl="0"/>
            <a:r>
              <a:rPr lang="en-US" dirty="0" err="1">
                <a:latin typeface="Times New Roman" panose="02020603050405020304" pitchFamily="18" charset="0"/>
                <a:cs typeface="Times New Roman" panose="02020603050405020304" pitchFamily="18" charset="0"/>
              </a:rPr>
              <a:t>Rathod</a:t>
            </a:r>
            <a:r>
              <a:rPr lang="en-US" dirty="0">
                <a:latin typeface="Times New Roman" panose="02020603050405020304" pitchFamily="18" charset="0"/>
                <a:cs typeface="Times New Roman" panose="02020603050405020304" pitchFamily="18" charset="0"/>
              </a:rPr>
              <a:t> A Https://getreferralmd.com/2019/04/why-mhealth-is-beneficial-for-patients/ [document on the Internet]: referral md; 2019 Apr 30 [cited 2020 May 21]. Available from: </a:t>
            </a:r>
            <a:r>
              <a:rPr lang="en-US" u="sng" dirty="0">
                <a:latin typeface="Times New Roman" panose="02020603050405020304" pitchFamily="18" charset="0"/>
                <a:cs typeface="Times New Roman" panose="02020603050405020304" pitchFamily="18" charset="0"/>
                <a:hlinkClick r:id="rId4"/>
              </a:rPr>
              <a:t>https://</a:t>
            </a:r>
            <a:r>
              <a:rPr lang="en-US" u="sng" dirty="0" smtClean="0">
                <a:latin typeface="Times New Roman" panose="02020603050405020304" pitchFamily="18" charset="0"/>
                <a:cs typeface="Times New Roman" panose="02020603050405020304" pitchFamily="18" charset="0"/>
                <a:hlinkClick r:id="rId4"/>
              </a:rPr>
              <a:t>getreferralmd.com/2019/04/why-mhealth-is-beneficial-for-patients/</a:t>
            </a:r>
            <a:endParaRPr lang="en-IN" dirty="0">
              <a:latin typeface="Times New Roman" panose="02020603050405020304" pitchFamily="18" charset="0"/>
              <a:cs typeface="Times New Roman" panose="02020603050405020304" pitchFamily="18" charset="0"/>
            </a:endParaRPr>
          </a:p>
          <a:p>
            <a:pPr lvl="0"/>
            <a:r>
              <a:rPr lang="en-US" dirty="0" err="1" smtClean="0">
                <a:latin typeface="Times New Roman" panose="02020603050405020304" pitchFamily="18" charset="0"/>
                <a:cs typeface="Times New Roman" panose="02020603050405020304" pitchFamily="18" charset="0"/>
              </a:rPr>
              <a:t>Anshari</a:t>
            </a:r>
            <a:r>
              <a:rPr lang="en-US" dirty="0">
                <a:latin typeface="Times New Roman" panose="02020603050405020304" pitchFamily="18" charset="0"/>
                <a:cs typeface="Times New Roman" panose="02020603050405020304" pitchFamily="18" charset="0"/>
              </a:rPr>
              <a:t> M, M Nabil </a:t>
            </a:r>
            <a:r>
              <a:rPr lang="en-US" dirty="0" err="1">
                <a:latin typeface="Times New Roman" panose="02020603050405020304" pitchFamily="18" charset="0"/>
                <a:cs typeface="Times New Roman" panose="02020603050405020304" pitchFamily="18" charset="0"/>
              </a:rPr>
              <a:t>almunawar</a:t>
            </a:r>
            <a:r>
              <a:rPr lang="en-US" dirty="0">
                <a:latin typeface="Times New Roman" panose="02020603050405020304" pitchFamily="18" charset="0"/>
                <a:cs typeface="Times New Roman" panose="02020603050405020304" pitchFamily="18" charset="0"/>
              </a:rPr>
              <a:t> Mobile health services and online health educators [document on the Internet]: NCBI; 2016 May 25 [cited 2020 May 23]. Available from: </a:t>
            </a:r>
            <a:r>
              <a:rPr lang="en-US" u="sng" dirty="0">
                <a:latin typeface="Times New Roman" panose="02020603050405020304" pitchFamily="18" charset="0"/>
                <a:cs typeface="Times New Roman" panose="02020603050405020304" pitchFamily="18" charset="0"/>
                <a:hlinkClick r:id="rId5"/>
              </a:rPr>
              <a:t>https://www.ncbi.nlm.nih.gov/pmc/articles/PMC4881870</a:t>
            </a:r>
            <a:r>
              <a:rPr lang="en-US" u="sng" dirty="0" smtClean="0">
                <a:latin typeface="Times New Roman" panose="02020603050405020304" pitchFamily="18" charset="0"/>
                <a:cs typeface="Times New Roman" panose="02020603050405020304" pitchFamily="18" charset="0"/>
                <a:hlinkClick r:id="rId5"/>
              </a:rPr>
              <a:t>/</a:t>
            </a:r>
            <a:endParaRPr lang="en-IN"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C </a:t>
            </a:r>
            <a:r>
              <a:rPr lang="en-US" dirty="0" err="1">
                <a:latin typeface="Times New Roman" panose="02020603050405020304" pitchFamily="18" charset="0"/>
                <a:cs typeface="Times New Roman" panose="02020603050405020304" pitchFamily="18" charset="0"/>
              </a:rPr>
              <a:t>quinn</a:t>
            </a:r>
            <a:r>
              <a:rPr lang="en-US" dirty="0">
                <a:latin typeface="Times New Roman" panose="02020603050405020304" pitchFamily="18" charset="0"/>
                <a:cs typeface="Times New Roman" panose="02020603050405020304" pitchFamily="18" charset="0"/>
              </a:rPr>
              <a:t> C, K </a:t>
            </a:r>
            <a:r>
              <a:rPr lang="en-US" dirty="0" err="1">
                <a:latin typeface="Times New Roman" panose="02020603050405020304" pitchFamily="18" charset="0"/>
                <a:cs typeface="Times New Roman" panose="02020603050405020304" pitchFamily="18" charset="0"/>
              </a:rPr>
              <a:t>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swasey</a:t>
            </a:r>
            <a:r>
              <a:rPr lang="en-US" dirty="0">
                <a:latin typeface="Times New Roman" panose="02020603050405020304" pitchFamily="18" charset="0"/>
                <a:cs typeface="Times New Roman" panose="02020603050405020304" pitchFamily="18" charset="0"/>
              </a:rPr>
              <a:t>, , J M </a:t>
            </a:r>
            <a:r>
              <a:rPr lang="en-US" dirty="0" err="1">
                <a:latin typeface="Times New Roman" panose="02020603050405020304" pitchFamily="18" charset="0"/>
                <a:cs typeface="Times New Roman" panose="02020603050405020304" pitchFamily="18" charset="0"/>
              </a:rPr>
              <a:t>torain</a:t>
            </a:r>
            <a:r>
              <a:rPr lang="en-US" dirty="0">
                <a:latin typeface="Times New Roman" panose="02020603050405020304" pitchFamily="18" charset="0"/>
                <a:cs typeface="Times New Roman" panose="02020603050405020304" pitchFamily="18" charset="0"/>
              </a:rPr>
              <a:t> et al. An </a:t>
            </a:r>
            <a:r>
              <a:rPr lang="en-US" dirty="0" err="1">
                <a:latin typeface="Times New Roman" panose="02020603050405020304" pitchFamily="18" charset="0"/>
                <a:cs typeface="Times New Roman" panose="02020603050405020304" pitchFamily="18" charset="0"/>
              </a:rPr>
              <a:t>mhealth</a:t>
            </a:r>
            <a:r>
              <a:rPr lang="en-US" dirty="0">
                <a:latin typeface="Times New Roman" panose="02020603050405020304" pitchFamily="18" charset="0"/>
                <a:cs typeface="Times New Roman" panose="02020603050405020304" pitchFamily="18" charset="0"/>
              </a:rPr>
              <a:t> diabetes intervention for glucose control: health care utilization analysis [document on the Internet]: NCBI; 2018 Oct 15 [cited 2020 May 23]. Available from: </a:t>
            </a:r>
            <a:r>
              <a:rPr lang="en-US" u="sng" dirty="0">
                <a:latin typeface="Times New Roman" panose="02020603050405020304" pitchFamily="18" charset="0"/>
                <a:cs typeface="Times New Roman" panose="02020603050405020304" pitchFamily="18" charset="0"/>
                <a:hlinkClick r:id="rId6"/>
              </a:rPr>
              <a:t>https://www.ncbi.nlm.nih.gov/pmc/articles/PMC6231737</a:t>
            </a:r>
            <a:r>
              <a:rPr lang="en-US" u="sng" dirty="0" smtClean="0">
                <a:latin typeface="Times New Roman" panose="02020603050405020304" pitchFamily="18" charset="0"/>
                <a:cs typeface="Times New Roman" panose="02020603050405020304" pitchFamily="18" charset="0"/>
                <a:hlinkClick r:id="rId6"/>
              </a:rPr>
              <a:t>/</a:t>
            </a:r>
            <a:endParaRPr lang="en-US" u="sng" dirty="0" smtClean="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Bajwa</a:t>
            </a:r>
            <a:r>
              <a:rPr lang="en-US" dirty="0">
                <a:latin typeface="Times New Roman" panose="02020603050405020304" pitchFamily="18" charset="0"/>
                <a:cs typeface="Times New Roman" panose="02020603050405020304" pitchFamily="18" charset="0"/>
              </a:rPr>
              <a:t> M. mHealth Security [Internet]. Pakistan journal of medical sciences. Professional Medical </a:t>
            </a:r>
            <a:r>
              <a:rPr lang="en-US" dirty="0" err="1">
                <a:latin typeface="Times New Roman" panose="02020603050405020304" pitchFamily="18" charset="0"/>
                <a:cs typeface="Times New Roman" panose="02020603050405020304" pitchFamily="18" charset="0"/>
              </a:rPr>
              <a:t>Publicaitons</a:t>
            </a:r>
            <a:r>
              <a:rPr lang="en-US" dirty="0">
                <a:latin typeface="Times New Roman" panose="02020603050405020304" pitchFamily="18" charset="0"/>
                <a:cs typeface="Times New Roman" panose="02020603050405020304" pitchFamily="18" charset="0"/>
              </a:rPr>
              <a:t>; 2014 [cited </a:t>
            </a:r>
            <a:r>
              <a:rPr lang="en-US" dirty="0" smtClean="0">
                <a:latin typeface="Times New Roman" panose="02020603050405020304" pitchFamily="18" charset="0"/>
                <a:cs typeface="Times New Roman" panose="02020603050405020304" pitchFamily="18" charset="0"/>
              </a:rPr>
              <a:t>2020 Jun8</a:t>
            </a:r>
            <a:r>
              <a:rPr lang="en-US" dirty="0">
                <a:latin typeface="Times New Roman" panose="02020603050405020304" pitchFamily="18" charset="0"/>
                <a:cs typeface="Times New Roman" panose="02020603050405020304" pitchFamily="18" charset="0"/>
              </a:rPr>
              <a:t>]. Available from: </a:t>
            </a:r>
            <a:r>
              <a:rPr lang="en-US" dirty="0" smtClean="0">
                <a:latin typeface="Times New Roman" panose="02020603050405020304" pitchFamily="18" charset="0"/>
                <a:cs typeface="Times New Roman" panose="02020603050405020304" pitchFamily="18" charset="0"/>
              </a:rPr>
              <a:t>https</a:t>
            </a:r>
            <a:r>
              <a:rPr lang="en-US" dirty="0">
                <a:latin typeface="Times New Roman" panose="02020603050405020304" pitchFamily="18" charset="0"/>
                <a:cs typeface="Times New Roman" panose="02020603050405020304" pitchFamily="18" charset="0"/>
              </a:rPr>
              <a:t>://www.ncbi.nlm.nih.gov/pmc/articles/PMC4121723/</a:t>
            </a:r>
          </a:p>
          <a:p>
            <a:pPr lvl="0"/>
            <a:endParaRPr lang="en-IN" sz="1700" dirty="0">
              <a:latin typeface="Times New Roman" panose="02020603050405020304" pitchFamily="18" charset="0"/>
              <a:cs typeface="Times New Roman" panose="02020603050405020304" pitchFamily="18" charset="0"/>
            </a:endParaRPr>
          </a:p>
          <a:p>
            <a:endParaRPr lang="en-IN"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6101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u="sng" dirty="0" smtClean="0">
                <a:latin typeface="Times New Roman" panose="02020603050405020304" pitchFamily="18" charset="0"/>
                <a:cs typeface="Times New Roman" panose="02020603050405020304" pitchFamily="18" charset="0"/>
              </a:rPr>
              <a:t>INTRODUCTION</a:t>
            </a:r>
            <a:endParaRPr lang="en-IN" sz="4400"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6596" y="2551741"/>
            <a:ext cx="11041812" cy="3900817"/>
          </a:xfrm>
        </p:spPr>
        <p:txBody>
          <a:bodyPr/>
          <a:lstStyle/>
          <a:p>
            <a:r>
              <a:rPr lang="en-US" dirty="0">
                <a:latin typeface="Times New Roman" panose="02020603050405020304" pitchFamily="18" charset="0"/>
                <a:cs typeface="Times New Roman" panose="02020603050405020304" pitchFamily="18" charset="0"/>
              </a:rPr>
              <a:t>Digital services are used for variety of purposes by the public to perform various tasks ranging from complex ones to simple </a:t>
            </a:r>
            <a:r>
              <a:rPr lang="en-US" dirty="0" smtClean="0">
                <a:latin typeface="Times New Roman" panose="02020603050405020304" pitchFamily="18" charset="0"/>
                <a:cs typeface="Times New Roman" panose="02020603050405020304" pitchFamily="18" charset="0"/>
              </a:rPr>
              <a:t>ones.</a:t>
            </a:r>
          </a:p>
          <a:p>
            <a:r>
              <a:rPr lang="en-US" dirty="0" smtClean="0">
                <a:latin typeface="Times New Roman" panose="02020603050405020304" pitchFamily="18" charset="0"/>
                <a:cs typeface="Times New Roman" panose="02020603050405020304" pitchFamily="18" charset="0"/>
              </a:rPr>
              <a:t>Diabetes </a:t>
            </a:r>
            <a:r>
              <a:rPr lang="en-US" dirty="0">
                <a:latin typeface="Times New Roman" panose="02020603050405020304" pitchFamily="18" charset="0"/>
                <a:cs typeface="Times New Roman" panose="02020603050405020304" pitchFamily="18" charset="0"/>
              </a:rPr>
              <a:t>mellitus 2 is a lifestyle disorder which can be treated if correct guidance is given to </a:t>
            </a:r>
            <a:r>
              <a:rPr lang="en-US" dirty="0" smtClean="0">
                <a:latin typeface="Times New Roman" panose="02020603050405020304" pitchFamily="18" charset="0"/>
                <a:cs typeface="Times New Roman" panose="02020603050405020304" pitchFamily="18" charset="0"/>
              </a:rPr>
              <a:t>patients.</a:t>
            </a:r>
          </a:p>
          <a:p>
            <a:r>
              <a:rPr lang="en-US" dirty="0">
                <a:latin typeface="Times New Roman" panose="02020603050405020304" pitchFamily="18" charset="0"/>
                <a:cs typeface="Times New Roman" panose="02020603050405020304" pitchFamily="18" charset="0"/>
              </a:rPr>
              <a:t>HbA1c is an average 3-month sugar level test which is used to determine the sugar levels in the blood in the past 3 months. It was one of the tests to determine whether the person is diabetic or not</a:t>
            </a:r>
            <a:r>
              <a:rPr lang="en-US" dirty="0" smtClean="0"/>
              <a: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mHealth can be helpful in providing diabetes management digital service to the patients</a:t>
            </a:r>
            <a:endParaRPr lang="en-IN" dirty="0"/>
          </a:p>
        </p:txBody>
      </p:sp>
    </p:spTree>
    <p:extLst>
      <p:ext uri="{BB962C8B-B14F-4D97-AF65-F5344CB8AC3E}">
        <p14:creationId xmlns:p14="http://schemas.microsoft.com/office/powerpoint/2010/main" val="1421384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u="sng" dirty="0" smtClean="0">
                <a:latin typeface="Times New Roman" panose="02020603050405020304" pitchFamily="18" charset="0"/>
                <a:cs typeface="Times New Roman" panose="02020603050405020304" pitchFamily="18" charset="0"/>
              </a:rPr>
              <a:t>OBJECTIVES</a:t>
            </a:r>
            <a:endParaRPr lang="en-IN" sz="4400"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lvl="0" algn="just"/>
            <a:r>
              <a:rPr lang="en-US" dirty="0">
                <a:latin typeface="Times New Roman" panose="02020603050405020304" pitchFamily="18" charset="0"/>
                <a:cs typeface="Times New Roman" panose="02020603050405020304" pitchFamily="18" charset="0"/>
              </a:rPr>
              <a:t>To understand the importance of mHealth.</a:t>
            </a:r>
            <a:endParaRPr lang="en-IN"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To understand the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Benefits </a:t>
            </a:r>
            <a:r>
              <a:rPr lang="en-US" dirty="0" smtClean="0">
                <a:latin typeface="Times New Roman" panose="02020603050405020304" pitchFamily="18" charset="0"/>
                <a:cs typeface="Times New Roman" panose="02020603050405020304" pitchFamily="18" charset="0"/>
              </a:rPr>
              <a:t>and Challenges of </a:t>
            </a:r>
            <a:r>
              <a:rPr lang="en-US" dirty="0">
                <a:latin typeface="Times New Roman" panose="02020603050405020304" pitchFamily="18" charset="0"/>
                <a:cs typeface="Times New Roman" panose="02020603050405020304" pitchFamily="18" charset="0"/>
              </a:rPr>
              <a:t>Diabetes Management Digital Services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2929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u="sng" dirty="0" smtClean="0">
                <a:latin typeface="Times New Roman" panose="02020603050405020304" pitchFamily="18" charset="0"/>
                <a:cs typeface="Times New Roman" panose="02020603050405020304" pitchFamily="18" charset="0"/>
              </a:rPr>
              <a:t>METHODOLOGY</a:t>
            </a:r>
            <a:endParaRPr lang="en-IN" sz="4400"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49574" y="2483893"/>
            <a:ext cx="10131425" cy="3771331"/>
          </a:xfrm>
        </p:spPr>
        <p:txBody>
          <a:bodyPr>
            <a:normAutofit lnSpcReduction="10000"/>
          </a:bodyPr>
          <a:lstStyle/>
          <a:p>
            <a:r>
              <a:rPr lang="en-US" dirty="0">
                <a:latin typeface="Times New Roman" panose="02020603050405020304" pitchFamily="18" charset="0"/>
                <a:cs typeface="Times New Roman" panose="02020603050405020304" pitchFamily="18" charset="0"/>
              </a:rPr>
              <a:t>Methodology is characterized as a method for the identification , collection, processing and analysis of knowledge about a </a:t>
            </a:r>
            <a:r>
              <a:rPr lang="en-US" dirty="0" smtClean="0">
                <a:latin typeface="Times New Roman" panose="02020603050405020304" pitchFamily="18" charset="0"/>
                <a:cs typeface="Times New Roman" panose="02020603050405020304" pitchFamily="18" charset="0"/>
              </a:rPr>
              <a:t>subject.</a:t>
            </a:r>
          </a:p>
          <a:p>
            <a:pPr marL="0" indent="0">
              <a:buNone/>
            </a:pPr>
            <a:endParaRPr lang="en-US" dirty="0" smtClean="0">
              <a:latin typeface="Times New Roman" panose="02020603050405020304" pitchFamily="18" charset="0"/>
              <a:cs typeface="Times New Roman" panose="02020603050405020304" pitchFamily="18" charset="0"/>
            </a:endParaRPr>
          </a:p>
          <a:p>
            <a:pPr lvl="0" fontAlgn="base"/>
            <a:r>
              <a:rPr lang="en-US" b="1" dirty="0" smtClean="0">
                <a:latin typeface="Times New Roman" panose="02020603050405020304" pitchFamily="18" charset="0"/>
                <a:cs typeface="Times New Roman" panose="02020603050405020304" pitchFamily="18" charset="0"/>
              </a:rPr>
              <a:t>Type </a:t>
            </a:r>
            <a:r>
              <a:rPr lang="en-US" b="1" dirty="0">
                <a:latin typeface="Times New Roman" panose="02020603050405020304" pitchFamily="18" charset="0"/>
                <a:cs typeface="Times New Roman" panose="02020603050405020304" pitchFamily="18" charset="0"/>
              </a:rPr>
              <a:t>of Study</a:t>
            </a:r>
            <a:r>
              <a:rPr lang="en-US" dirty="0">
                <a:latin typeface="Times New Roman" panose="02020603050405020304" pitchFamily="18" charset="0"/>
                <a:cs typeface="Times New Roman" panose="02020603050405020304" pitchFamily="18" charset="0"/>
              </a:rPr>
              <a:t>: Descriptive study</a:t>
            </a:r>
            <a:r>
              <a:rPr lang="en-US" dirty="0" smtClean="0">
                <a:latin typeface="Times New Roman" panose="02020603050405020304" pitchFamily="18" charset="0"/>
                <a:cs typeface="Times New Roman" panose="02020603050405020304" pitchFamily="18" charset="0"/>
              </a:rPr>
              <a:t>.</a:t>
            </a:r>
          </a:p>
          <a:p>
            <a:pPr lvl="0" fontAlgn="base"/>
            <a:r>
              <a:rPr lang="en-US" b="1" dirty="0" smtClean="0">
                <a:latin typeface="Times New Roman" panose="02020603050405020304" pitchFamily="18" charset="0"/>
                <a:cs typeface="Times New Roman" panose="02020603050405020304" pitchFamily="18" charset="0"/>
              </a:rPr>
              <a:t>Type of Literature Review</a:t>
            </a:r>
            <a:r>
              <a:rPr lang="en-US" dirty="0" smtClean="0">
                <a:latin typeface="Times New Roman" panose="02020603050405020304" pitchFamily="18" charset="0"/>
                <a:cs typeface="Times New Roman" panose="02020603050405020304" pitchFamily="18" charset="0"/>
              </a:rPr>
              <a:t>: Exploratory</a:t>
            </a:r>
            <a:endParaRPr lang="en-IN" dirty="0">
              <a:latin typeface="Times New Roman" panose="02020603050405020304" pitchFamily="18" charset="0"/>
              <a:cs typeface="Times New Roman" panose="02020603050405020304" pitchFamily="18" charset="0"/>
            </a:endParaRPr>
          </a:p>
          <a:p>
            <a:pPr lvl="0" fontAlgn="base"/>
            <a:r>
              <a:rPr lang="en-US" b="1" dirty="0">
                <a:latin typeface="Times New Roman" panose="02020603050405020304" pitchFamily="18" charset="0"/>
                <a:cs typeface="Times New Roman" panose="02020603050405020304" pitchFamily="18" charset="0"/>
              </a:rPr>
              <a:t>Type of Data</a:t>
            </a:r>
            <a:r>
              <a:rPr lang="en-US" dirty="0">
                <a:latin typeface="Times New Roman" panose="02020603050405020304" pitchFamily="18" charset="0"/>
                <a:cs typeface="Times New Roman" panose="02020603050405020304" pitchFamily="18" charset="0"/>
              </a:rPr>
              <a:t>: Secondary Data</a:t>
            </a:r>
            <a:endParaRPr lang="en-IN" dirty="0">
              <a:latin typeface="Times New Roman" panose="02020603050405020304" pitchFamily="18" charset="0"/>
              <a:cs typeface="Times New Roman" panose="02020603050405020304" pitchFamily="18" charset="0"/>
            </a:endParaRPr>
          </a:p>
          <a:p>
            <a:pPr lvl="0" fontAlgn="base"/>
            <a:r>
              <a:rPr lang="en-US" b="1" dirty="0">
                <a:latin typeface="Times New Roman" panose="02020603050405020304" pitchFamily="18" charset="0"/>
                <a:cs typeface="Times New Roman" panose="02020603050405020304" pitchFamily="18" charset="0"/>
              </a:rPr>
              <a:t>Data collection Method</a:t>
            </a:r>
            <a:r>
              <a:rPr lang="en-US" dirty="0">
                <a:latin typeface="Times New Roman" panose="02020603050405020304" pitchFamily="18" charset="0"/>
                <a:cs typeface="Times New Roman" panose="02020603050405020304" pitchFamily="18" charset="0"/>
              </a:rPr>
              <a:t>: Research papers  and websites from the Internet</a:t>
            </a:r>
            <a:endParaRPr lang="en-IN" dirty="0">
              <a:latin typeface="Times New Roman" panose="02020603050405020304" pitchFamily="18" charset="0"/>
              <a:cs typeface="Times New Roman" panose="02020603050405020304" pitchFamily="18" charset="0"/>
            </a:endParaRPr>
          </a:p>
          <a:p>
            <a:pPr lvl="0" fontAlgn="base"/>
            <a:r>
              <a:rPr lang="en-US" b="1" dirty="0">
                <a:latin typeface="Times New Roman" panose="02020603050405020304" pitchFamily="18" charset="0"/>
                <a:cs typeface="Times New Roman" panose="02020603050405020304" pitchFamily="18" charset="0"/>
              </a:rPr>
              <a:t>Target Population</a:t>
            </a:r>
            <a:r>
              <a:rPr lang="en-US" dirty="0">
                <a:latin typeface="Times New Roman" panose="02020603050405020304" pitchFamily="18" charset="0"/>
                <a:cs typeface="Times New Roman" panose="02020603050405020304" pitchFamily="18" charset="0"/>
              </a:rPr>
              <a:t>: People between 25 yrs. to 65 yrs.</a:t>
            </a:r>
            <a:endParaRPr lang="en-IN" dirty="0">
              <a:latin typeface="Times New Roman" panose="02020603050405020304" pitchFamily="18" charset="0"/>
              <a:cs typeface="Times New Roman" panose="02020603050405020304" pitchFamily="18" charset="0"/>
            </a:endParaRPr>
          </a:p>
          <a:p>
            <a:pPr lvl="0" fontAlgn="base"/>
            <a:r>
              <a:rPr lang="en-US" b="1" dirty="0">
                <a:latin typeface="Times New Roman" panose="02020603050405020304" pitchFamily="18" charset="0"/>
                <a:cs typeface="Times New Roman" panose="02020603050405020304" pitchFamily="18" charset="0"/>
              </a:rPr>
              <a:t>Inclusion Criteria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Usage of Mobile phones by patients</a:t>
            </a:r>
            <a:r>
              <a:rPr lang="en-US" dirty="0" smtClean="0">
                <a:latin typeface="Calibri" panose="020F0502020204030204" pitchFamily="34" charset="0"/>
              </a:rPr>
              <a:t>.</a:t>
            </a:r>
          </a:p>
          <a:p>
            <a:pPr lvl="0" fontAlgn="base"/>
            <a:r>
              <a:rPr lang="en-US" b="1" dirty="0" smtClean="0">
                <a:latin typeface="Times New Roman" panose="02020603050405020304" pitchFamily="18" charset="0"/>
                <a:cs typeface="Times New Roman" panose="02020603050405020304" pitchFamily="18" charset="0"/>
              </a:rPr>
              <a:t>Exclusion Criteria</a:t>
            </a:r>
            <a:r>
              <a:rPr lang="en-US" dirty="0" smtClean="0">
                <a:latin typeface="Times New Roman" panose="02020603050405020304" pitchFamily="18" charset="0"/>
                <a:cs typeface="Times New Roman" panose="02020603050405020304" pitchFamily="18" charset="0"/>
              </a:rPr>
              <a:t>:  Diabetes type1 patients are excluded.</a:t>
            </a:r>
          </a:p>
          <a:p>
            <a:pPr lvl="0" fontAlgn="base"/>
            <a:endParaRPr lang="en-IN" dirty="0" smtClean="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960537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u="sng" dirty="0" smtClean="0">
                <a:latin typeface="Times New Roman" panose="02020603050405020304" pitchFamily="18" charset="0"/>
                <a:cs typeface="Times New Roman" panose="02020603050405020304" pitchFamily="18" charset="0"/>
              </a:rPr>
              <a:t>LITERATURE REVIEW</a:t>
            </a:r>
            <a:endParaRPr lang="en-IN" sz="4400"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65969" y="2356339"/>
            <a:ext cx="8825659" cy="4501661"/>
          </a:xfrm>
        </p:spPr>
        <p:txBody>
          <a:bodyPr>
            <a:normAutofit lnSpcReduction="10000"/>
          </a:bodyPr>
          <a:lstStyle/>
          <a:p>
            <a:pPr algn="just"/>
            <a:r>
              <a:rPr lang="en-US" dirty="0" smtClean="0">
                <a:latin typeface="Times New Roman" panose="02020603050405020304" pitchFamily="18" charset="0"/>
                <a:cs typeface="Times New Roman" panose="02020603050405020304" pitchFamily="18" charset="0"/>
              </a:rPr>
              <a:t>Mobile </a:t>
            </a:r>
            <a:r>
              <a:rPr lang="en-US" dirty="0">
                <a:latin typeface="Times New Roman" panose="02020603050405020304" pitchFamily="18" charset="0"/>
                <a:cs typeface="Times New Roman" panose="02020603050405020304" pitchFamily="18" charset="0"/>
              </a:rPr>
              <a:t>technology is also making it’s way in healthcare industry. mHealth is defined as providing different healthcare services through mobile devices. The service ranges from very simple SMS mobile function to send alerts and reminders or usage of in-built sensors to capture and analyze the clinical data. mHealth is all about using mobile phones and wireless devices to improve health outcomes</a:t>
            </a:r>
            <a:r>
              <a:rPr lang="en-US" dirty="0" smtClean="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India has immense scope to utilize mHealth as a useful distribution platform for healthcare services. The major requirement for mHealth system aroused due to Structural, financial and </a:t>
            </a:r>
            <a:r>
              <a:rPr lang="en-US" dirty="0" err="1">
                <a:latin typeface="Times New Roman" panose="02020603050405020304" pitchFamily="18" charset="0"/>
                <a:cs typeface="Times New Roman" panose="02020603050405020304" pitchFamily="18" charset="0"/>
              </a:rPr>
              <a:t>behavioural</a:t>
            </a:r>
            <a:r>
              <a:rPr lang="en-US" dirty="0">
                <a:latin typeface="Times New Roman" panose="02020603050405020304" pitchFamily="18" charset="0"/>
                <a:cs typeface="Times New Roman" panose="02020603050405020304" pitchFamily="18" charset="0"/>
              </a:rPr>
              <a:t> variables. The accessibility to basic healthcare is difficult due to lack of infrastructure and services. India’s healthcare ecosystem is constrained due to financial problems such as increasing healthcare costs and Limited allocation of budgets to healthcare by Government. The underlying problems are very crucial. Lifestyle related disorders have become more prevalent these days as people have adopted bad food eating habits. The specialists for lifestyle disorders are not much available as per the requirement and it’s very difficult to reach them through the healthcare delivery methods which are very traditional. The population is becoming so technology oriented that they are looking for much better ways of getting treatment</a:t>
            </a:r>
            <a:r>
              <a:rPr lang="en-US" dirty="0"/>
              <a:t>.</a:t>
            </a:r>
            <a:endParaRPr lang="en-IN" dirty="0"/>
          </a:p>
          <a:p>
            <a:pPr marL="0" indent="0">
              <a:buNone/>
            </a:pPr>
            <a:endParaRPr lang="en-IN" dirty="0"/>
          </a:p>
          <a:p>
            <a:endParaRPr lang="en-IN"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63945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u="sng" dirty="0" smtClean="0">
                <a:latin typeface="Times New Roman" panose="02020603050405020304" pitchFamily="18" charset="0"/>
                <a:cs typeface="Times New Roman" panose="02020603050405020304" pitchFamily="18" charset="0"/>
              </a:rPr>
              <a:t>LITERATURE REVIEW</a:t>
            </a:r>
            <a:endParaRPr lang="en-IN" sz="4400"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4954" y="2419642"/>
            <a:ext cx="9198414" cy="3995905"/>
          </a:xfrm>
        </p:spPr>
        <p:txBody>
          <a:bodyPr>
            <a:normAutofit fontScale="92500" lnSpcReduction="20000"/>
          </a:bodyPr>
          <a:lstStyle/>
          <a:p>
            <a:pPr algn="just"/>
            <a:r>
              <a:rPr lang="en-US" dirty="0" smtClean="0">
                <a:latin typeface="Times New Roman" panose="02020603050405020304" pitchFamily="18" charset="0"/>
                <a:cs typeface="Times New Roman" panose="02020603050405020304" pitchFamily="18" charset="0"/>
              </a:rPr>
              <a:t>Self-management </a:t>
            </a:r>
            <a:r>
              <a:rPr lang="en-US" dirty="0">
                <a:latin typeface="Times New Roman" panose="02020603050405020304" pitchFamily="18" charset="0"/>
                <a:cs typeface="Times New Roman" panose="02020603050405020304" pitchFamily="18" charset="0"/>
              </a:rPr>
              <a:t>is very critical for diabetes patients, and health care delivered by mobile applications ( apps) has a great benefit when applied to diabetes patients; adherence to diabetes management practices, such as daily medication and insulin injection, blood glucose self-monitoring (SMBG), diet , and exercise, can be improved by mobile apps. The fact that since 2010 the Food and Drug Administration (FDA) has given clearance and approval for the use of such diabetes control apps as medical devices indicates that mobile health care is regarded as effective in controlling </a:t>
            </a:r>
            <a:r>
              <a:rPr lang="en-US" dirty="0" smtClean="0">
                <a:latin typeface="Times New Roman" panose="02020603050405020304" pitchFamily="18" charset="0"/>
                <a:cs typeface="Times New Roman" panose="02020603050405020304" pitchFamily="18" charset="0"/>
              </a:rPr>
              <a:t>diabetes</a:t>
            </a:r>
            <a:r>
              <a:rPr lang="en-US" dirty="0" smtClean="0"/>
              <a:t>.</a:t>
            </a:r>
          </a:p>
          <a:p>
            <a:pPr algn="just"/>
            <a:r>
              <a:rPr lang="en-US" dirty="0">
                <a:latin typeface="Times New Roman" panose="02020603050405020304" pitchFamily="18" charset="0"/>
                <a:cs typeface="Times New Roman" panose="02020603050405020304" pitchFamily="18" charset="0"/>
              </a:rPr>
              <a:t>One of the greatest advantages of mobile health technology is the convenience of time-independent communication with healthcare centers and patients from geographically distant locations that improves quality of healthcare at a reduced cost. The equally significant drawback, however, is the electronic sending and receiving of health information into an environment that can be easily intercepted, scanned, interjected, changed or even </a:t>
            </a:r>
            <a:r>
              <a:rPr lang="en-US" dirty="0" smtClean="0">
                <a:latin typeface="Times New Roman" panose="02020603050405020304" pitchFamily="18" charset="0"/>
                <a:cs typeface="Times New Roman" panose="02020603050405020304" pitchFamily="18" charset="0"/>
              </a:rPr>
              <a:t>destroyed.</a:t>
            </a:r>
          </a:p>
          <a:p>
            <a:pPr algn="just"/>
            <a:r>
              <a:rPr lang="en-US" dirty="0">
                <a:latin typeface="Times New Roman" panose="02020603050405020304" pitchFamily="18" charset="0"/>
                <a:cs typeface="Times New Roman" panose="02020603050405020304" pitchFamily="18" charset="0"/>
              </a:rPr>
              <a:t>One </a:t>
            </a:r>
            <a:r>
              <a:rPr lang="en-US" dirty="0" smtClean="0">
                <a:latin typeface="Times New Roman" panose="02020603050405020304" pitchFamily="18" charset="0"/>
                <a:cs typeface="Times New Roman" panose="02020603050405020304" pitchFamily="18" charset="0"/>
              </a:rPr>
              <a:t>of the </a:t>
            </a:r>
            <a:r>
              <a:rPr lang="en-US" dirty="0">
                <a:latin typeface="Times New Roman" panose="02020603050405020304" pitchFamily="18" charset="0"/>
                <a:cs typeface="Times New Roman" panose="02020603050405020304" pitchFamily="18" charset="0"/>
              </a:rPr>
              <a:t>major </a:t>
            </a:r>
            <a:r>
              <a:rPr lang="en-US" dirty="0" smtClean="0">
                <a:latin typeface="Times New Roman" panose="02020603050405020304" pitchFamily="18" charset="0"/>
                <a:cs typeface="Times New Roman" panose="02020603050405020304" pitchFamily="18" charset="0"/>
              </a:rPr>
              <a:t>problems </a:t>
            </a:r>
            <a:r>
              <a:rPr lang="en-US" dirty="0">
                <a:latin typeface="Times New Roman" panose="02020603050405020304" pitchFamily="18" charset="0"/>
                <a:cs typeface="Times New Roman" panose="02020603050405020304" pitchFamily="18" charset="0"/>
              </a:rPr>
              <a:t>about the use of mHealth is the security of the health information being accessed through and residing on mobile devices. mHealth provides mobility and remote connectivity, but it also brings in </a:t>
            </a:r>
            <a:r>
              <a:rPr lang="en-US" dirty="0" smtClean="0">
                <a:latin typeface="Times New Roman" panose="02020603050405020304" pitchFamily="18" charset="0"/>
                <a:cs typeface="Times New Roman" panose="02020603050405020304" pitchFamily="18" charset="0"/>
              </a:rPr>
              <a:t>considerably more </a:t>
            </a:r>
            <a:r>
              <a:rPr lang="en-US" dirty="0">
                <a:latin typeface="Times New Roman" panose="02020603050405020304" pitchFamily="18" charset="0"/>
                <a:cs typeface="Times New Roman" panose="02020603050405020304" pitchFamily="18" charset="0"/>
              </a:rPr>
              <a:t>security threats than the traditional wired networks. </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13809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706" y="556779"/>
            <a:ext cx="10058400" cy="1371600"/>
          </a:xfrm>
        </p:spPr>
        <p:txBody>
          <a:bodyPr/>
          <a:lstStyle/>
          <a:p>
            <a:pPr algn="ctr"/>
            <a:r>
              <a:rPr lang="en-US" sz="4400" u="sng" dirty="0" smtClean="0">
                <a:latin typeface="Times New Roman" panose="02020603050405020304" pitchFamily="18" charset="0"/>
                <a:cs typeface="Times New Roman" panose="02020603050405020304" pitchFamily="18" charset="0"/>
              </a:rPr>
              <a:t>FINDINGS</a:t>
            </a:r>
            <a:br>
              <a:rPr lang="en-US" sz="4400" u="sng" dirty="0" smtClean="0">
                <a:latin typeface="Times New Roman" panose="02020603050405020304" pitchFamily="18" charset="0"/>
                <a:cs typeface="Times New Roman" panose="02020603050405020304" pitchFamily="18" charset="0"/>
              </a:rPr>
            </a:br>
            <a:r>
              <a:rPr lang="en-US" sz="2800" u="sng" dirty="0" smtClean="0">
                <a:latin typeface="Times New Roman" panose="02020603050405020304" pitchFamily="18" charset="0"/>
                <a:cs typeface="Times New Roman" panose="02020603050405020304" pitchFamily="18" charset="0"/>
              </a:rPr>
              <a:t>BENEFITS</a:t>
            </a:r>
            <a:endParaRPr lang="en-IN" sz="2800"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9307" y="2320118"/>
            <a:ext cx="11764371" cy="4408227"/>
          </a:xfrm>
        </p:spPr>
        <p:txBody>
          <a:bodyPr>
            <a:normAutofit fontScale="92500" lnSpcReduction="20000"/>
          </a:bodyPr>
          <a:lstStyle/>
          <a:p>
            <a:pPr marL="0" indent="0">
              <a:buNone/>
            </a:pPr>
            <a:r>
              <a:rPr lang="en-US" dirty="0" smtClean="0">
                <a:latin typeface="Times New Roman" panose="02020603050405020304" pitchFamily="18" charset="0"/>
                <a:cs typeface="Times New Roman" panose="02020603050405020304" pitchFamily="18" charset="0"/>
              </a:rPr>
              <a:t>.</a:t>
            </a:r>
            <a:endParaRPr lang="en-IN" dirty="0">
              <a:latin typeface="Times New Roman" panose="02020603050405020304" pitchFamily="18" charset="0"/>
              <a:cs typeface="Times New Roman" panose="02020603050405020304" pitchFamily="18" charset="0"/>
            </a:endParaRPr>
          </a:p>
          <a:p>
            <a:pPr lvl="0" fontAlgn="base"/>
            <a:r>
              <a:rPr lang="en-US" b="1" u="sng" dirty="0" err="1" smtClean="0">
                <a:latin typeface="Times New Roman" panose="02020603050405020304" pitchFamily="18" charset="0"/>
                <a:cs typeface="Times New Roman" panose="02020603050405020304" pitchFamily="18" charset="0"/>
              </a:rPr>
              <a:t>Affordability,Accesibility</a:t>
            </a:r>
            <a:r>
              <a:rPr lang="en-US" b="1" u="sng" dirty="0" smtClean="0">
                <a:latin typeface="Times New Roman" panose="02020603050405020304" pitchFamily="18" charset="0"/>
                <a:cs typeface="Times New Roman" panose="02020603050405020304" pitchFamily="18" charset="0"/>
              </a:rPr>
              <a:t> and Availability</a:t>
            </a:r>
            <a:r>
              <a:rPr lang="en-US" b="1"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Patients don’t have to physically visit the doctors, they can use their mobile phones to get assistance as to how to control their blood sugar levels or manage their overall health</a:t>
            </a:r>
            <a:r>
              <a:rPr lang="en-US" dirty="0" smtClean="0">
                <a:latin typeface="Times New Roman" panose="02020603050405020304" pitchFamily="18" charset="0"/>
                <a:cs typeface="Times New Roman" panose="02020603050405020304" pitchFamily="18" charset="0"/>
              </a:rPr>
              <a:t>. This makes the service affordable to them. They can use their mobile phones anytime and anywhere which makes the digital service accessible and available.</a:t>
            </a:r>
            <a:endParaRPr lang="en-IN" dirty="0">
              <a:latin typeface="Times New Roman" panose="02020603050405020304" pitchFamily="18" charset="0"/>
              <a:cs typeface="Times New Roman" panose="02020603050405020304" pitchFamily="18" charset="0"/>
            </a:endParaRPr>
          </a:p>
          <a:p>
            <a:pPr fontAlgn="base"/>
            <a:endParaRPr lang="en-IN" dirty="0">
              <a:latin typeface="Times New Roman" panose="02020603050405020304" pitchFamily="18" charset="0"/>
              <a:cs typeface="Times New Roman" panose="02020603050405020304" pitchFamily="18" charset="0"/>
            </a:endParaRPr>
          </a:p>
          <a:p>
            <a:pPr lvl="0" fontAlgn="base"/>
            <a:r>
              <a:rPr lang="en-US" b="1" u="sng" dirty="0">
                <a:latin typeface="Times New Roman" panose="02020603050405020304" pitchFamily="18" charset="0"/>
                <a:cs typeface="Times New Roman" panose="02020603050405020304" pitchFamily="18" charset="0"/>
              </a:rPr>
              <a:t>Speedy Communication</a:t>
            </a:r>
            <a:r>
              <a:rPr lang="en-US" dirty="0">
                <a:latin typeface="Times New Roman" panose="02020603050405020304" pitchFamily="18" charset="0"/>
                <a:cs typeface="Times New Roman" panose="02020603050405020304" pitchFamily="18" charset="0"/>
              </a:rPr>
              <a:t>: Patients can communicate on the chat application anywhere and anytime they want and they get a real-time response too.</a:t>
            </a:r>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pPr lvl="0" fontAlgn="base"/>
            <a:r>
              <a:rPr lang="en-US" b="1" u="sng" dirty="0">
                <a:latin typeface="Times New Roman" panose="02020603050405020304" pitchFamily="18" charset="0"/>
                <a:cs typeface="Times New Roman" panose="02020603050405020304" pitchFamily="18" charset="0"/>
              </a:rPr>
              <a:t>Easy Health Tracking</a:t>
            </a:r>
            <a:r>
              <a:rPr lang="en-US" dirty="0">
                <a:latin typeface="Times New Roman" panose="02020603050405020304" pitchFamily="18" charset="0"/>
                <a:cs typeface="Times New Roman" panose="02020603050405020304" pitchFamily="18" charset="0"/>
              </a:rPr>
              <a:t>: Health of the patient is tracked easily through share my routine and share my vitals options on the applications. Patients can fill their daily routine and their blood pressure readings and sugar readings which helps healthcare professionals to track health of the patients easily.</a:t>
            </a:r>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pPr lvl="0" fontAlgn="base"/>
            <a:r>
              <a:rPr lang="en-US" b="1" u="sng" dirty="0">
                <a:latin typeface="Times New Roman" panose="02020603050405020304" pitchFamily="18" charset="0"/>
                <a:cs typeface="Times New Roman" panose="02020603050405020304" pitchFamily="18" charset="0"/>
              </a:rPr>
              <a:t>Paperless Medical documentation</a:t>
            </a:r>
            <a:r>
              <a:rPr lang="en-US" dirty="0">
                <a:latin typeface="Times New Roman" panose="02020603050405020304" pitchFamily="18" charset="0"/>
                <a:cs typeface="Times New Roman" panose="02020603050405020304" pitchFamily="18" charset="0"/>
              </a:rPr>
              <a:t>: Patients do not have to submit any hard copy of prescriptions and reports. Patients can send their reports and prescriptions in the form of PDF or images over the application. Patients get their HP from medical professionals over the application </a:t>
            </a:r>
            <a:r>
              <a:rPr lang="en-US" dirty="0" smtClean="0">
                <a:latin typeface="Times New Roman" panose="02020603050405020304" pitchFamily="18" charset="0"/>
                <a:cs typeface="Times New Roman" panose="02020603050405020304" pitchFamily="18" charset="0"/>
              </a:rPr>
              <a:t>itself.</a:t>
            </a:r>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60240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60708"/>
            <a:ext cx="10058400" cy="1371600"/>
          </a:xfrm>
        </p:spPr>
        <p:txBody>
          <a:bodyPr/>
          <a:lstStyle/>
          <a:p>
            <a:pPr algn="ctr"/>
            <a:r>
              <a:rPr lang="en-US" sz="4400" u="sng" dirty="0" smtClean="0">
                <a:latin typeface="Times New Roman" panose="02020603050405020304" pitchFamily="18" charset="0"/>
                <a:cs typeface="Times New Roman" panose="02020603050405020304" pitchFamily="18" charset="0"/>
              </a:rPr>
              <a:t>FINDINGS</a:t>
            </a:r>
            <a:br>
              <a:rPr lang="en-US" sz="4400" u="sng" dirty="0" smtClean="0">
                <a:latin typeface="Times New Roman" panose="02020603050405020304" pitchFamily="18" charset="0"/>
                <a:cs typeface="Times New Roman" panose="02020603050405020304" pitchFamily="18" charset="0"/>
              </a:rPr>
            </a:br>
            <a:r>
              <a:rPr lang="en-US" sz="2800" u="sng" dirty="0" smtClean="0">
                <a:latin typeface="Times New Roman" panose="02020603050405020304" pitchFamily="18" charset="0"/>
                <a:cs typeface="Times New Roman" panose="02020603050405020304" pitchFamily="18" charset="0"/>
              </a:rPr>
              <a:t>CHALLENGES.</a:t>
            </a:r>
            <a:endParaRPr lang="en-IN" sz="2800"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66800" y="2423627"/>
            <a:ext cx="10058400" cy="4102732"/>
          </a:xfrm>
        </p:spPr>
        <p:txBody>
          <a:bodyPr>
            <a:normAutofit/>
          </a:bodyPr>
          <a:lstStyle/>
          <a:p>
            <a:pPr lvl="0" fontAlgn="base"/>
            <a:r>
              <a:rPr lang="en-US" b="1" u="sng" dirty="0">
                <a:latin typeface="Times New Roman" panose="02020603050405020304" pitchFamily="18" charset="0"/>
                <a:cs typeface="Times New Roman" panose="02020603050405020304" pitchFamily="18" charset="0"/>
              </a:rPr>
              <a:t>Technical glitches over the Applications</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Technical glitches over the application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pose a hindrance to diabetes management over the application and hence the patient won’t be able to communicate over the application.</a:t>
            </a:r>
            <a:endParaRPr lang="en-IN" dirty="0">
              <a:latin typeface="Times New Roman" panose="02020603050405020304" pitchFamily="18" charset="0"/>
              <a:cs typeface="Times New Roman" panose="02020603050405020304" pitchFamily="18" charset="0"/>
            </a:endParaRPr>
          </a:p>
          <a:p>
            <a:pPr fontAlgn="base"/>
            <a:endParaRPr lang="en-IN" dirty="0">
              <a:latin typeface="Times New Roman" panose="02020603050405020304" pitchFamily="18" charset="0"/>
              <a:cs typeface="Times New Roman" panose="02020603050405020304" pitchFamily="18" charset="0"/>
            </a:endParaRPr>
          </a:p>
          <a:p>
            <a:pPr lvl="0" fontAlgn="base"/>
            <a:r>
              <a:rPr lang="en-US" b="1" u="sng" dirty="0">
                <a:latin typeface="Times New Roman" panose="02020603050405020304" pitchFamily="18" charset="0"/>
                <a:cs typeface="Times New Roman" panose="02020603050405020304" pitchFamily="18" charset="0"/>
              </a:rPr>
              <a:t>Complexity</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Patients of age group between 45-65 </a:t>
            </a:r>
            <a:r>
              <a:rPr lang="en-US" dirty="0" err="1">
                <a:latin typeface="Times New Roman" panose="02020603050405020304" pitchFamily="18" charset="0"/>
                <a:cs typeface="Times New Roman" panose="02020603050405020304" pitchFamily="18" charset="0"/>
              </a:rPr>
              <a:t>yrs</a:t>
            </a:r>
            <a:r>
              <a:rPr lang="en-US" dirty="0">
                <a:latin typeface="Times New Roman" panose="02020603050405020304" pitchFamily="18" charset="0"/>
                <a:cs typeface="Times New Roman" panose="02020603050405020304" pitchFamily="18" charset="0"/>
              </a:rPr>
              <a:t> of age sometimes find it very difficult to use the application as they are not used to handle the mobile application.</a:t>
            </a:r>
            <a:endParaRPr lang="en-IN" dirty="0">
              <a:latin typeface="Times New Roman" panose="02020603050405020304" pitchFamily="18" charset="0"/>
              <a:cs typeface="Times New Roman" panose="02020603050405020304" pitchFamily="18" charset="0"/>
            </a:endParaRPr>
          </a:p>
          <a:p>
            <a:pPr fontAlgn="base"/>
            <a:endParaRPr lang="en-IN" dirty="0">
              <a:latin typeface="Times New Roman" panose="02020603050405020304" pitchFamily="18" charset="0"/>
              <a:cs typeface="Times New Roman" panose="02020603050405020304" pitchFamily="18" charset="0"/>
            </a:endParaRPr>
          </a:p>
          <a:p>
            <a:pPr fontAlgn="base"/>
            <a:r>
              <a:rPr lang="en-US" b="1" u="sng" dirty="0" smtClean="0">
                <a:latin typeface="Times New Roman" panose="02020603050405020304" pitchFamily="18" charset="0"/>
                <a:cs typeface="Times New Roman" panose="02020603050405020304" pitchFamily="18" charset="0"/>
              </a:rPr>
              <a:t>Security Threat: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mobile technology involves the transfer of data from one device to another device through wireless atmospheric media in the form of radio signals which </a:t>
            </a:r>
            <a:r>
              <a:rPr lang="en-US" dirty="0" smtClean="0">
                <a:latin typeface="Times New Roman" panose="02020603050405020304" pitchFamily="18" charset="0"/>
                <a:cs typeface="Times New Roman" panose="02020603050405020304" pitchFamily="18" charset="0"/>
              </a:rPr>
              <a:t>are prone </a:t>
            </a:r>
            <a:r>
              <a:rPr lang="en-US" dirty="0">
                <a:latin typeface="Times New Roman" panose="02020603050405020304" pitchFamily="18" charset="0"/>
                <a:cs typeface="Times New Roman" panose="02020603050405020304" pitchFamily="18" charset="0"/>
              </a:rPr>
              <a:t>to theft, distortion, modification and loss</a:t>
            </a:r>
            <a:r>
              <a:rPr lang="en-US" dirty="0" smtClean="0">
                <a:latin typeface="Times New Roman" panose="02020603050405020304" pitchFamily="18" charset="0"/>
                <a:cs typeface="Times New Roman" panose="02020603050405020304" pitchFamily="18" charset="0"/>
              </a:rPr>
              <a:t>.</a:t>
            </a:r>
          </a:p>
          <a:p>
            <a:pPr marL="0" indent="0" fontAlgn="base">
              <a:buNone/>
            </a:pPr>
            <a:endParaRPr lang="en-US" dirty="0" smtClean="0">
              <a:latin typeface="Times New Roman" panose="02020603050405020304" pitchFamily="18" charset="0"/>
              <a:cs typeface="Times New Roman" panose="02020603050405020304" pitchFamily="18" charset="0"/>
            </a:endParaRPr>
          </a:p>
          <a:p>
            <a:pPr fontAlgn="base"/>
            <a:endParaRPr lang="en-US" dirty="0">
              <a:latin typeface="Times New Roman" panose="02020603050405020304" pitchFamily="18" charset="0"/>
              <a:cs typeface="Times New Roman" panose="02020603050405020304" pitchFamily="18" charset="0"/>
            </a:endParaRPr>
          </a:p>
          <a:p>
            <a:pPr lvl="0" fontAlgn="base"/>
            <a:endParaRPr lang="en-US" b="1" u="sng"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22476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345130555"/>
              </p:ext>
            </p:extLst>
          </p:nvPr>
        </p:nvGraphicFramePr>
        <p:xfrm>
          <a:off x="559558" y="450376"/>
          <a:ext cx="10877266" cy="5950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51366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1529</TotalTime>
  <Words>1410</Words>
  <Application>Microsoft Office PowerPoint</Application>
  <PresentationFormat>Widescreen</PresentationFormat>
  <Paragraphs>70</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Century Gothic</vt:lpstr>
      <vt:lpstr>Times New Roman</vt:lpstr>
      <vt:lpstr>Wingdings 3</vt:lpstr>
      <vt:lpstr>Ion Boardroom</vt:lpstr>
      <vt:lpstr>TO ASSESS THE ROLE OF DIGITAL ENGAGEMENT IN THE MANAGEMENT OF BLOOD SUGAR LEVELS IN PATIENTS WITH DIABETES MELLITUS 2 THROUGH CHAT BASED MEDICAL AND LIFESTYLE INTERVENTION.  </vt:lpstr>
      <vt:lpstr>INTRODUCTION</vt:lpstr>
      <vt:lpstr>OBJECTIVES</vt:lpstr>
      <vt:lpstr>METHODOLOGY</vt:lpstr>
      <vt:lpstr>LITERATURE REVIEW</vt:lpstr>
      <vt:lpstr>LITERATURE REVIEW</vt:lpstr>
      <vt:lpstr>FINDINGS BENEFITS</vt:lpstr>
      <vt:lpstr>FINDINGS CHALLENGES.</vt:lpstr>
      <vt:lpstr>PowerPoint Presentation</vt:lpstr>
      <vt:lpstr>PowerPoint Presentation</vt:lpstr>
      <vt:lpstr>    DISCUSSION</vt:lpstr>
      <vt:lpstr>SUGGESTIONS FOR IMPROVEMENT</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DIGITAL ENGAGEMENT in REDUCING DIABETES</dc:title>
  <dc:creator>STUTI PATHAK</dc:creator>
  <cp:lastModifiedBy>STUTI PATHAK</cp:lastModifiedBy>
  <cp:revision>140</cp:revision>
  <dcterms:created xsi:type="dcterms:W3CDTF">2020-05-11T14:43:59Z</dcterms:created>
  <dcterms:modified xsi:type="dcterms:W3CDTF">2020-10-09T12:02:48Z</dcterms:modified>
</cp:coreProperties>
</file>