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4"/>
  </p:notesMasterIdLst>
  <p:sldIdLst>
    <p:sldId id="256" r:id="rId2"/>
    <p:sldId id="267" r:id="rId3"/>
    <p:sldId id="257" r:id="rId4"/>
    <p:sldId id="278" r:id="rId5"/>
    <p:sldId id="280" r:id="rId6"/>
    <p:sldId id="279" r:id="rId7"/>
    <p:sldId id="258" r:id="rId8"/>
    <p:sldId id="259" r:id="rId9"/>
    <p:sldId id="260" r:id="rId10"/>
    <p:sldId id="270" r:id="rId11"/>
    <p:sldId id="262" r:id="rId12"/>
    <p:sldId id="277" r:id="rId13"/>
    <p:sldId id="261" r:id="rId14"/>
    <p:sldId id="266" r:id="rId15"/>
    <p:sldId id="275" r:id="rId16"/>
    <p:sldId id="282" r:id="rId17"/>
    <p:sldId id="281" r:id="rId18"/>
    <p:sldId id="263" r:id="rId19"/>
    <p:sldId id="273" r:id="rId20"/>
    <p:sldId id="274" r:id="rId21"/>
    <p:sldId id="276" r:id="rId22"/>
    <p:sldId id="268" r:id="rId2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82"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C46A0D-2071-44D4-98EE-C37B1EAA44AC}"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81EEFCFC-3EC8-4EFE-8082-73719FDCB4DA}">
      <dgm:prSet phldrT="[Text]"/>
      <dgm:spPr/>
      <dgm:t>
        <a:bodyPr/>
        <a:lstStyle/>
        <a:p>
          <a:r>
            <a:rPr lang="en-US">
              <a:cs typeface="Arial"/>
            </a:rPr>
            <a:t>Step 1 : Development </a:t>
          </a:r>
          <a:r>
            <a:rPr lang="en-US" dirty="0">
              <a:cs typeface="Arial"/>
            </a:rPr>
            <a:t>of search strategy </a:t>
          </a:r>
        </a:p>
      </dgm:t>
    </dgm:pt>
    <dgm:pt modelId="{CEB68E4F-4AE1-46C2-B557-CD0993255242}" type="parTrans" cxnId="{C68F6122-1E0A-40DD-98C3-66711EE97654}">
      <dgm:prSet/>
      <dgm:spPr/>
      <dgm:t>
        <a:bodyPr/>
        <a:lstStyle/>
        <a:p>
          <a:endParaRPr lang="en-US"/>
        </a:p>
      </dgm:t>
    </dgm:pt>
    <dgm:pt modelId="{A303466E-A90A-4135-9891-63D2BBC95945}" type="sibTrans" cxnId="{C68F6122-1E0A-40DD-98C3-66711EE97654}">
      <dgm:prSet/>
      <dgm:spPr/>
      <dgm:t>
        <a:bodyPr/>
        <a:lstStyle/>
        <a:p>
          <a:endParaRPr lang="en-US"/>
        </a:p>
      </dgm:t>
    </dgm:pt>
    <dgm:pt modelId="{D5C100D5-2F57-4F20-9DCA-15979B289DE1}">
      <dgm:prSet phldrT="[Text]"/>
      <dgm:spPr/>
      <dgm:t>
        <a:bodyPr/>
        <a:lstStyle/>
        <a:p>
          <a:r>
            <a:rPr lang="en-US">
              <a:cs typeface="Arial"/>
            </a:rPr>
            <a:t>Step 2 : </a:t>
          </a:r>
          <a:r>
            <a:rPr lang="en-US" dirty="0">
              <a:cs typeface="Arial"/>
            </a:rPr>
            <a:t>Entering the search on PubMed</a:t>
          </a:r>
        </a:p>
      </dgm:t>
    </dgm:pt>
    <dgm:pt modelId="{C64A9B65-9CD2-4FFC-A214-74DE25A83870}" type="parTrans" cxnId="{C96B301B-DF86-4BAF-B54E-7CC94B4C24E6}">
      <dgm:prSet/>
      <dgm:spPr/>
      <dgm:t>
        <a:bodyPr/>
        <a:lstStyle/>
        <a:p>
          <a:endParaRPr lang="en-US"/>
        </a:p>
      </dgm:t>
    </dgm:pt>
    <dgm:pt modelId="{6139E5B4-7C5F-40AD-A05C-048C6B90E643}" type="sibTrans" cxnId="{C96B301B-DF86-4BAF-B54E-7CC94B4C24E6}">
      <dgm:prSet/>
      <dgm:spPr/>
      <dgm:t>
        <a:bodyPr/>
        <a:lstStyle/>
        <a:p>
          <a:endParaRPr lang="en-US"/>
        </a:p>
      </dgm:t>
    </dgm:pt>
    <dgm:pt modelId="{73C150CE-0FFA-417B-A440-0B034CE91129}">
      <dgm:prSet phldrT="[Text]"/>
      <dgm:spPr/>
      <dgm:t>
        <a:bodyPr/>
        <a:lstStyle/>
        <a:p>
          <a:r>
            <a:rPr lang="en-US">
              <a:cs typeface="Arial"/>
            </a:rPr>
            <a:t>Step 3 : </a:t>
          </a:r>
          <a:r>
            <a:rPr lang="en-US" dirty="0">
              <a:cs typeface="Arial"/>
            </a:rPr>
            <a:t>Title Screening </a:t>
          </a:r>
        </a:p>
      </dgm:t>
    </dgm:pt>
    <dgm:pt modelId="{9A015917-3B48-44CF-BF57-46F948A1C339}" type="parTrans" cxnId="{03492171-371B-4AF8-B9AE-4C1B99D6A70A}">
      <dgm:prSet/>
      <dgm:spPr/>
      <dgm:t>
        <a:bodyPr/>
        <a:lstStyle/>
        <a:p>
          <a:endParaRPr lang="en-US"/>
        </a:p>
      </dgm:t>
    </dgm:pt>
    <dgm:pt modelId="{EA68FB50-5CD5-4A07-8791-C0688807B3D6}" type="sibTrans" cxnId="{03492171-371B-4AF8-B9AE-4C1B99D6A70A}">
      <dgm:prSet/>
      <dgm:spPr/>
      <dgm:t>
        <a:bodyPr/>
        <a:lstStyle/>
        <a:p>
          <a:endParaRPr lang="en-US"/>
        </a:p>
      </dgm:t>
    </dgm:pt>
    <dgm:pt modelId="{A2E3A627-E1A8-46B6-8AFB-BC6CC37AB827}">
      <dgm:prSet phldrT="[Text]"/>
      <dgm:spPr/>
      <dgm:t>
        <a:bodyPr/>
        <a:lstStyle/>
        <a:p>
          <a:r>
            <a:rPr lang="en-US">
              <a:cs typeface="Arial"/>
            </a:rPr>
            <a:t>Step 4 : </a:t>
          </a:r>
          <a:r>
            <a:rPr lang="en-US" dirty="0">
              <a:cs typeface="Arial"/>
            </a:rPr>
            <a:t>Abstract Screening </a:t>
          </a:r>
        </a:p>
      </dgm:t>
    </dgm:pt>
    <dgm:pt modelId="{4D6B4E06-1A15-4509-99DB-D4CB190EEAA2}" type="parTrans" cxnId="{444D528C-14E7-467D-8761-E9473E91934A}">
      <dgm:prSet/>
      <dgm:spPr/>
      <dgm:t>
        <a:bodyPr/>
        <a:lstStyle/>
        <a:p>
          <a:endParaRPr lang="en-US"/>
        </a:p>
      </dgm:t>
    </dgm:pt>
    <dgm:pt modelId="{719FEA79-DCCB-42CB-B32F-2D41401AA854}" type="sibTrans" cxnId="{444D528C-14E7-467D-8761-E9473E91934A}">
      <dgm:prSet/>
      <dgm:spPr/>
      <dgm:t>
        <a:bodyPr/>
        <a:lstStyle/>
        <a:p>
          <a:endParaRPr lang="en-US"/>
        </a:p>
      </dgm:t>
    </dgm:pt>
    <dgm:pt modelId="{3E062FB7-1E4B-44D3-B4F1-2FC13B5CDE16}">
      <dgm:prSet phldrT="[Text]"/>
      <dgm:spPr/>
      <dgm:t>
        <a:bodyPr/>
        <a:lstStyle/>
        <a:p>
          <a:r>
            <a:rPr lang="en-US">
              <a:cs typeface="Arial"/>
            </a:rPr>
            <a:t>Step 5 : </a:t>
          </a:r>
          <a:r>
            <a:rPr lang="en-US" dirty="0">
              <a:cs typeface="Arial"/>
            </a:rPr>
            <a:t>Full text Screening </a:t>
          </a:r>
        </a:p>
      </dgm:t>
    </dgm:pt>
    <dgm:pt modelId="{934CB07A-322D-41AC-A254-B02989FAA138}" type="parTrans" cxnId="{C8721298-0AF1-45C1-81DF-84D587A26614}">
      <dgm:prSet/>
      <dgm:spPr/>
      <dgm:t>
        <a:bodyPr/>
        <a:lstStyle/>
        <a:p>
          <a:endParaRPr lang="en-US"/>
        </a:p>
      </dgm:t>
    </dgm:pt>
    <dgm:pt modelId="{199EAA9B-7F76-46DE-B70D-BE674D548246}" type="sibTrans" cxnId="{C8721298-0AF1-45C1-81DF-84D587A26614}">
      <dgm:prSet/>
      <dgm:spPr/>
      <dgm:t>
        <a:bodyPr/>
        <a:lstStyle/>
        <a:p>
          <a:endParaRPr lang="en-US"/>
        </a:p>
      </dgm:t>
    </dgm:pt>
    <dgm:pt modelId="{4246C7C5-5688-4C77-BC8E-8D1ED5028C2B}">
      <dgm:prSet phldrT="[Text]"/>
      <dgm:spPr/>
      <dgm:t>
        <a:bodyPr/>
        <a:lstStyle/>
        <a:p>
          <a:r>
            <a:rPr lang="en-US">
              <a:cs typeface="Arial"/>
            </a:rPr>
            <a:t>Step 6 : </a:t>
          </a:r>
          <a:r>
            <a:rPr lang="en-US" dirty="0">
              <a:cs typeface="Arial"/>
            </a:rPr>
            <a:t>Data extraction into "</a:t>
          </a:r>
          <a:r>
            <a:rPr lang="en-US">
              <a:cs typeface="Arial"/>
            </a:rPr>
            <a:t>Data Sheet</a:t>
          </a:r>
          <a:r>
            <a:rPr lang="en-US" dirty="0">
              <a:cs typeface="Arial"/>
            </a:rPr>
            <a:t>" </a:t>
          </a:r>
        </a:p>
      </dgm:t>
    </dgm:pt>
    <dgm:pt modelId="{835993E3-48AF-4A68-B181-8318B1B5FEC6}" type="parTrans" cxnId="{55F1A54D-E900-4A7F-8A47-38F31838AD48}">
      <dgm:prSet/>
      <dgm:spPr/>
    </dgm:pt>
    <dgm:pt modelId="{72E8F95A-BD38-4907-BCFF-5050FDE0A548}" type="sibTrans" cxnId="{55F1A54D-E900-4A7F-8A47-38F31838AD48}">
      <dgm:prSet/>
      <dgm:spPr/>
      <dgm:t>
        <a:bodyPr/>
        <a:lstStyle/>
        <a:p>
          <a:endParaRPr lang="en-US"/>
        </a:p>
      </dgm:t>
    </dgm:pt>
    <dgm:pt modelId="{3461DFD1-8B35-44AC-A1E3-D5BB81452C22}" type="pres">
      <dgm:prSet presAssocID="{D5C46A0D-2071-44D4-98EE-C37B1EAA44AC}" presName="cycle" presStyleCnt="0">
        <dgm:presLayoutVars>
          <dgm:dir/>
          <dgm:resizeHandles val="exact"/>
        </dgm:presLayoutVars>
      </dgm:prSet>
      <dgm:spPr/>
      <dgm:t>
        <a:bodyPr/>
        <a:lstStyle/>
        <a:p>
          <a:endParaRPr lang="en-US"/>
        </a:p>
      </dgm:t>
    </dgm:pt>
    <dgm:pt modelId="{AD93585E-3E4B-4A08-A140-0A9BD0C100D8}" type="pres">
      <dgm:prSet presAssocID="{81EEFCFC-3EC8-4EFE-8082-73719FDCB4DA}" presName="node" presStyleLbl="node1" presStyleIdx="0" presStyleCnt="6">
        <dgm:presLayoutVars>
          <dgm:bulletEnabled val="1"/>
        </dgm:presLayoutVars>
      </dgm:prSet>
      <dgm:spPr/>
      <dgm:t>
        <a:bodyPr/>
        <a:lstStyle/>
        <a:p>
          <a:endParaRPr lang="en-US"/>
        </a:p>
      </dgm:t>
    </dgm:pt>
    <dgm:pt modelId="{FDC21EBB-6A24-4843-B509-B255549105A4}" type="pres">
      <dgm:prSet presAssocID="{A303466E-A90A-4135-9891-63D2BBC95945}" presName="sibTrans" presStyleLbl="sibTrans2D1" presStyleIdx="0" presStyleCnt="6"/>
      <dgm:spPr/>
      <dgm:t>
        <a:bodyPr/>
        <a:lstStyle/>
        <a:p>
          <a:endParaRPr lang="en-US"/>
        </a:p>
      </dgm:t>
    </dgm:pt>
    <dgm:pt modelId="{B19CEDB0-A553-4E2B-AAD4-2774786615B3}" type="pres">
      <dgm:prSet presAssocID="{A303466E-A90A-4135-9891-63D2BBC95945}" presName="connectorText" presStyleLbl="sibTrans2D1" presStyleIdx="0" presStyleCnt="6"/>
      <dgm:spPr/>
      <dgm:t>
        <a:bodyPr/>
        <a:lstStyle/>
        <a:p>
          <a:endParaRPr lang="en-US"/>
        </a:p>
      </dgm:t>
    </dgm:pt>
    <dgm:pt modelId="{6A9B9D9F-219C-486F-9691-234813ED8CF8}" type="pres">
      <dgm:prSet presAssocID="{D5C100D5-2F57-4F20-9DCA-15979B289DE1}" presName="node" presStyleLbl="node1" presStyleIdx="1" presStyleCnt="6">
        <dgm:presLayoutVars>
          <dgm:bulletEnabled val="1"/>
        </dgm:presLayoutVars>
      </dgm:prSet>
      <dgm:spPr/>
      <dgm:t>
        <a:bodyPr/>
        <a:lstStyle/>
        <a:p>
          <a:endParaRPr lang="en-US"/>
        </a:p>
      </dgm:t>
    </dgm:pt>
    <dgm:pt modelId="{C4FB7F07-3706-4FAA-BFFB-F4E6D15312FE}" type="pres">
      <dgm:prSet presAssocID="{6139E5B4-7C5F-40AD-A05C-048C6B90E643}" presName="sibTrans" presStyleLbl="sibTrans2D1" presStyleIdx="1" presStyleCnt="6"/>
      <dgm:spPr/>
      <dgm:t>
        <a:bodyPr/>
        <a:lstStyle/>
        <a:p>
          <a:endParaRPr lang="en-US"/>
        </a:p>
      </dgm:t>
    </dgm:pt>
    <dgm:pt modelId="{BB29037E-60B4-42A5-9A21-A69EB5285813}" type="pres">
      <dgm:prSet presAssocID="{6139E5B4-7C5F-40AD-A05C-048C6B90E643}" presName="connectorText" presStyleLbl="sibTrans2D1" presStyleIdx="1" presStyleCnt="6"/>
      <dgm:spPr/>
      <dgm:t>
        <a:bodyPr/>
        <a:lstStyle/>
        <a:p>
          <a:endParaRPr lang="en-US"/>
        </a:p>
      </dgm:t>
    </dgm:pt>
    <dgm:pt modelId="{7D38601B-D905-41A6-B684-FA564C09CA7B}" type="pres">
      <dgm:prSet presAssocID="{73C150CE-0FFA-417B-A440-0B034CE91129}" presName="node" presStyleLbl="node1" presStyleIdx="2" presStyleCnt="6">
        <dgm:presLayoutVars>
          <dgm:bulletEnabled val="1"/>
        </dgm:presLayoutVars>
      </dgm:prSet>
      <dgm:spPr/>
      <dgm:t>
        <a:bodyPr/>
        <a:lstStyle/>
        <a:p>
          <a:endParaRPr lang="en-US"/>
        </a:p>
      </dgm:t>
    </dgm:pt>
    <dgm:pt modelId="{75440DDA-9CC8-49AA-92D7-D3B1042E2C54}" type="pres">
      <dgm:prSet presAssocID="{EA68FB50-5CD5-4A07-8791-C0688807B3D6}" presName="sibTrans" presStyleLbl="sibTrans2D1" presStyleIdx="2" presStyleCnt="6"/>
      <dgm:spPr/>
      <dgm:t>
        <a:bodyPr/>
        <a:lstStyle/>
        <a:p>
          <a:endParaRPr lang="en-US"/>
        </a:p>
      </dgm:t>
    </dgm:pt>
    <dgm:pt modelId="{AE4DE87C-0D8B-4582-9F16-B15971DE67CE}" type="pres">
      <dgm:prSet presAssocID="{EA68FB50-5CD5-4A07-8791-C0688807B3D6}" presName="connectorText" presStyleLbl="sibTrans2D1" presStyleIdx="2" presStyleCnt="6"/>
      <dgm:spPr/>
      <dgm:t>
        <a:bodyPr/>
        <a:lstStyle/>
        <a:p>
          <a:endParaRPr lang="en-US"/>
        </a:p>
      </dgm:t>
    </dgm:pt>
    <dgm:pt modelId="{E7FDABBA-6B0F-4BD5-875F-0BFE2DB74C56}" type="pres">
      <dgm:prSet presAssocID="{A2E3A627-E1A8-46B6-8AFB-BC6CC37AB827}" presName="node" presStyleLbl="node1" presStyleIdx="3" presStyleCnt="6">
        <dgm:presLayoutVars>
          <dgm:bulletEnabled val="1"/>
        </dgm:presLayoutVars>
      </dgm:prSet>
      <dgm:spPr/>
      <dgm:t>
        <a:bodyPr/>
        <a:lstStyle/>
        <a:p>
          <a:endParaRPr lang="en-US"/>
        </a:p>
      </dgm:t>
    </dgm:pt>
    <dgm:pt modelId="{2708E05E-21BE-4BB6-9083-B27D5AB0D254}" type="pres">
      <dgm:prSet presAssocID="{719FEA79-DCCB-42CB-B32F-2D41401AA854}" presName="sibTrans" presStyleLbl="sibTrans2D1" presStyleIdx="3" presStyleCnt="6"/>
      <dgm:spPr/>
      <dgm:t>
        <a:bodyPr/>
        <a:lstStyle/>
        <a:p>
          <a:endParaRPr lang="en-US"/>
        </a:p>
      </dgm:t>
    </dgm:pt>
    <dgm:pt modelId="{6E8B2FAD-587E-41E7-8414-FE2CB82CD168}" type="pres">
      <dgm:prSet presAssocID="{719FEA79-DCCB-42CB-B32F-2D41401AA854}" presName="connectorText" presStyleLbl="sibTrans2D1" presStyleIdx="3" presStyleCnt="6"/>
      <dgm:spPr/>
      <dgm:t>
        <a:bodyPr/>
        <a:lstStyle/>
        <a:p>
          <a:endParaRPr lang="en-US"/>
        </a:p>
      </dgm:t>
    </dgm:pt>
    <dgm:pt modelId="{941F3054-92AA-49DE-BDCC-6B4C47B34440}" type="pres">
      <dgm:prSet presAssocID="{3E062FB7-1E4B-44D3-B4F1-2FC13B5CDE16}" presName="node" presStyleLbl="node1" presStyleIdx="4" presStyleCnt="6">
        <dgm:presLayoutVars>
          <dgm:bulletEnabled val="1"/>
        </dgm:presLayoutVars>
      </dgm:prSet>
      <dgm:spPr/>
      <dgm:t>
        <a:bodyPr/>
        <a:lstStyle/>
        <a:p>
          <a:endParaRPr lang="en-US"/>
        </a:p>
      </dgm:t>
    </dgm:pt>
    <dgm:pt modelId="{FBC9BD59-7FB2-4D43-B6A3-C1020B5C1313}" type="pres">
      <dgm:prSet presAssocID="{199EAA9B-7F76-46DE-B70D-BE674D548246}" presName="sibTrans" presStyleLbl="sibTrans2D1" presStyleIdx="4" presStyleCnt="6"/>
      <dgm:spPr/>
      <dgm:t>
        <a:bodyPr/>
        <a:lstStyle/>
        <a:p>
          <a:endParaRPr lang="en-US"/>
        </a:p>
      </dgm:t>
    </dgm:pt>
    <dgm:pt modelId="{6B4C8ABE-24D4-4572-8A63-91C0F7385453}" type="pres">
      <dgm:prSet presAssocID="{199EAA9B-7F76-46DE-B70D-BE674D548246}" presName="connectorText" presStyleLbl="sibTrans2D1" presStyleIdx="4" presStyleCnt="6"/>
      <dgm:spPr/>
      <dgm:t>
        <a:bodyPr/>
        <a:lstStyle/>
        <a:p>
          <a:endParaRPr lang="en-US"/>
        </a:p>
      </dgm:t>
    </dgm:pt>
    <dgm:pt modelId="{01FC9D90-1A6B-4226-B347-98E2265FC372}" type="pres">
      <dgm:prSet presAssocID="{4246C7C5-5688-4C77-BC8E-8D1ED5028C2B}" presName="node" presStyleLbl="node1" presStyleIdx="5" presStyleCnt="6">
        <dgm:presLayoutVars>
          <dgm:bulletEnabled val="1"/>
        </dgm:presLayoutVars>
      </dgm:prSet>
      <dgm:spPr/>
      <dgm:t>
        <a:bodyPr/>
        <a:lstStyle/>
        <a:p>
          <a:endParaRPr lang="en-US"/>
        </a:p>
      </dgm:t>
    </dgm:pt>
    <dgm:pt modelId="{07E9E983-33AF-4716-921B-30E7DFD501D0}" type="pres">
      <dgm:prSet presAssocID="{72E8F95A-BD38-4907-BCFF-5050FDE0A548}" presName="sibTrans" presStyleLbl="sibTrans2D1" presStyleIdx="5" presStyleCnt="6"/>
      <dgm:spPr/>
      <dgm:t>
        <a:bodyPr/>
        <a:lstStyle/>
        <a:p>
          <a:endParaRPr lang="en-US"/>
        </a:p>
      </dgm:t>
    </dgm:pt>
    <dgm:pt modelId="{90E40B22-79E1-4519-A3E3-597DCB735A76}" type="pres">
      <dgm:prSet presAssocID="{72E8F95A-BD38-4907-BCFF-5050FDE0A548}" presName="connectorText" presStyleLbl="sibTrans2D1" presStyleIdx="5" presStyleCnt="6"/>
      <dgm:spPr/>
      <dgm:t>
        <a:bodyPr/>
        <a:lstStyle/>
        <a:p>
          <a:endParaRPr lang="en-US"/>
        </a:p>
      </dgm:t>
    </dgm:pt>
  </dgm:ptLst>
  <dgm:cxnLst>
    <dgm:cxn modelId="{C68F6122-1E0A-40DD-98C3-66711EE97654}" srcId="{D5C46A0D-2071-44D4-98EE-C37B1EAA44AC}" destId="{81EEFCFC-3EC8-4EFE-8082-73719FDCB4DA}" srcOrd="0" destOrd="0" parTransId="{CEB68E4F-4AE1-46C2-B557-CD0993255242}" sibTransId="{A303466E-A90A-4135-9891-63D2BBC95945}"/>
    <dgm:cxn modelId="{EDF34DFA-FC23-4B4C-93C2-53B00E2F9F51}" type="presOf" srcId="{6139E5B4-7C5F-40AD-A05C-048C6B90E643}" destId="{BB29037E-60B4-42A5-9A21-A69EB5285813}" srcOrd="1" destOrd="0" presId="urn:microsoft.com/office/officeart/2005/8/layout/cycle2"/>
    <dgm:cxn modelId="{03492171-371B-4AF8-B9AE-4C1B99D6A70A}" srcId="{D5C46A0D-2071-44D4-98EE-C37B1EAA44AC}" destId="{73C150CE-0FFA-417B-A440-0B034CE91129}" srcOrd="2" destOrd="0" parTransId="{9A015917-3B48-44CF-BF57-46F948A1C339}" sibTransId="{EA68FB50-5CD5-4A07-8791-C0688807B3D6}"/>
    <dgm:cxn modelId="{940FC20A-5C2C-4F50-89FB-D2B47366C6F4}" type="presOf" srcId="{A303466E-A90A-4135-9891-63D2BBC95945}" destId="{B19CEDB0-A553-4E2B-AAD4-2774786615B3}" srcOrd="1" destOrd="0" presId="urn:microsoft.com/office/officeart/2005/8/layout/cycle2"/>
    <dgm:cxn modelId="{C96B301B-DF86-4BAF-B54E-7CC94B4C24E6}" srcId="{D5C46A0D-2071-44D4-98EE-C37B1EAA44AC}" destId="{D5C100D5-2F57-4F20-9DCA-15979B289DE1}" srcOrd="1" destOrd="0" parTransId="{C64A9B65-9CD2-4FFC-A214-74DE25A83870}" sibTransId="{6139E5B4-7C5F-40AD-A05C-048C6B90E643}"/>
    <dgm:cxn modelId="{A5AC9732-26E3-4E7C-8742-8FCB408D80E8}" type="presOf" srcId="{6139E5B4-7C5F-40AD-A05C-048C6B90E643}" destId="{C4FB7F07-3706-4FAA-BFFB-F4E6D15312FE}" srcOrd="0" destOrd="0" presId="urn:microsoft.com/office/officeart/2005/8/layout/cycle2"/>
    <dgm:cxn modelId="{917F2471-F9A0-48EF-9F92-F110A39A82FC}" type="presOf" srcId="{A2E3A627-E1A8-46B6-8AFB-BC6CC37AB827}" destId="{E7FDABBA-6B0F-4BD5-875F-0BFE2DB74C56}" srcOrd="0" destOrd="0" presId="urn:microsoft.com/office/officeart/2005/8/layout/cycle2"/>
    <dgm:cxn modelId="{C8721298-0AF1-45C1-81DF-84D587A26614}" srcId="{D5C46A0D-2071-44D4-98EE-C37B1EAA44AC}" destId="{3E062FB7-1E4B-44D3-B4F1-2FC13B5CDE16}" srcOrd="4" destOrd="0" parTransId="{934CB07A-322D-41AC-A254-B02989FAA138}" sibTransId="{199EAA9B-7F76-46DE-B70D-BE674D548246}"/>
    <dgm:cxn modelId="{A1B4B2EC-8861-4609-A2AD-AF9034542B44}" type="presOf" srcId="{D5C46A0D-2071-44D4-98EE-C37B1EAA44AC}" destId="{3461DFD1-8B35-44AC-A1E3-D5BB81452C22}" srcOrd="0" destOrd="0" presId="urn:microsoft.com/office/officeart/2005/8/layout/cycle2"/>
    <dgm:cxn modelId="{3B855EFA-5A98-4698-922B-29E6D38143C4}" type="presOf" srcId="{4246C7C5-5688-4C77-BC8E-8D1ED5028C2B}" destId="{01FC9D90-1A6B-4226-B347-98E2265FC372}" srcOrd="0" destOrd="0" presId="urn:microsoft.com/office/officeart/2005/8/layout/cycle2"/>
    <dgm:cxn modelId="{61B2AB00-17C3-4C9F-8174-84BFC271A648}" type="presOf" srcId="{72E8F95A-BD38-4907-BCFF-5050FDE0A548}" destId="{07E9E983-33AF-4716-921B-30E7DFD501D0}" srcOrd="0" destOrd="0" presId="urn:microsoft.com/office/officeart/2005/8/layout/cycle2"/>
    <dgm:cxn modelId="{6E5281D1-6D67-43B6-92B6-15F61D1F965C}" type="presOf" srcId="{72E8F95A-BD38-4907-BCFF-5050FDE0A548}" destId="{90E40B22-79E1-4519-A3E3-597DCB735A76}" srcOrd="1" destOrd="0" presId="urn:microsoft.com/office/officeart/2005/8/layout/cycle2"/>
    <dgm:cxn modelId="{444D528C-14E7-467D-8761-E9473E91934A}" srcId="{D5C46A0D-2071-44D4-98EE-C37B1EAA44AC}" destId="{A2E3A627-E1A8-46B6-8AFB-BC6CC37AB827}" srcOrd="3" destOrd="0" parTransId="{4D6B4E06-1A15-4509-99DB-D4CB190EEAA2}" sibTransId="{719FEA79-DCCB-42CB-B32F-2D41401AA854}"/>
    <dgm:cxn modelId="{5CC71B27-E2E0-4FB0-B971-DDB1F98183B3}" type="presOf" srcId="{719FEA79-DCCB-42CB-B32F-2D41401AA854}" destId="{2708E05E-21BE-4BB6-9083-B27D5AB0D254}" srcOrd="0" destOrd="0" presId="urn:microsoft.com/office/officeart/2005/8/layout/cycle2"/>
    <dgm:cxn modelId="{A0777A3F-BE34-4022-BB2E-D0168B7B94DD}" type="presOf" srcId="{A303466E-A90A-4135-9891-63D2BBC95945}" destId="{FDC21EBB-6A24-4843-B509-B255549105A4}" srcOrd="0" destOrd="0" presId="urn:microsoft.com/office/officeart/2005/8/layout/cycle2"/>
    <dgm:cxn modelId="{1A5616AC-6F98-4C6E-822B-8D0E2B5EFD47}" type="presOf" srcId="{3E062FB7-1E4B-44D3-B4F1-2FC13B5CDE16}" destId="{941F3054-92AA-49DE-BDCC-6B4C47B34440}" srcOrd="0" destOrd="0" presId="urn:microsoft.com/office/officeart/2005/8/layout/cycle2"/>
    <dgm:cxn modelId="{8E8A9834-E3FD-46D4-9605-6517CF67F97B}" type="presOf" srcId="{D5C100D5-2F57-4F20-9DCA-15979B289DE1}" destId="{6A9B9D9F-219C-486F-9691-234813ED8CF8}" srcOrd="0" destOrd="0" presId="urn:microsoft.com/office/officeart/2005/8/layout/cycle2"/>
    <dgm:cxn modelId="{C7120C90-4E93-4C3E-ACE4-EBE93BECFF68}" type="presOf" srcId="{719FEA79-DCCB-42CB-B32F-2D41401AA854}" destId="{6E8B2FAD-587E-41E7-8414-FE2CB82CD168}" srcOrd="1" destOrd="0" presId="urn:microsoft.com/office/officeart/2005/8/layout/cycle2"/>
    <dgm:cxn modelId="{55F1A54D-E900-4A7F-8A47-38F31838AD48}" srcId="{D5C46A0D-2071-44D4-98EE-C37B1EAA44AC}" destId="{4246C7C5-5688-4C77-BC8E-8D1ED5028C2B}" srcOrd="5" destOrd="0" parTransId="{835993E3-48AF-4A68-B181-8318B1B5FEC6}" sibTransId="{72E8F95A-BD38-4907-BCFF-5050FDE0A548}"/>
    <dgm:cxn modelId="{74F57385-D897-4424-9C79-309B4F5DF8BA}" type="presOf" srcId="{73C150CE-0FFA-417B-A440-0B034CE91129}" destId="{7D38601B-D905-41A6-B684-FA564C09CA7B}" srcOrd="0" destOrd="0" presId="urn:microsoft.com/office/officeart/2005/8/layout/cycle2"/>
    <dgm:cxn modelId="{0684A490-0142-4198-87DB-EB0D374D59E6}" type="presOf" srcId="{EA68FB50-5CD5-4A07-8791-C0688807B3D6}" destId="{75440DDA-9CC8-49AA-92D7-D3B1042E2C54}" srcOrd="0" destOrd="0" presId="urn:microsoft.com/office/officeart/2005/8/layout/cycle2"/>
    <dgm:cxn modelId="{ED8049BB-FE5F-45A6-A20C-D7F97F80D604}" type="presOf" srcId="{EA68FB50-5CD5-4A07-8791-C0688807B3D6}" destId="{AE4DE87C-0D8B-4582-9F16-B15971DE67CE}" srcOrd="1" destOrd="0" presId="urn:microsoft.com/office/officeart/2005/8/layout/cycle2"/>
    <dgm:cxn modelId="{99EC08DA-CAEC-49DD-BFC8-50E8EF1F2ADE}" type="presOf" srcId="{199EAA9B-7F76-46DE-B70D-BE674D548246}" destId="{6B4C8ABE-24D4-4572-8A63-91C0F7385453}" srcOrd="1" destOrd="0" presId="urn:microsoft.com/office/officeart/2005/8/layout/cycle2"/>
    <dgm:cxn modelId="{57A36581-CC5C-48D0-B163-DC65FC8FEA8B}" type="presOf" srcId="{81EEFCFC-3EC8-4EFE-8082-73719FDCB4DA}" destId="{AD93585E-3E4B-4A08-A140-0A9BD0C100D8}" srcOrd="0" destOrd="0" presId="urn:microsoft.com/office/officeart/2005/8/layout/cycle2"/>
    <dgm:cxn modelId="{4FEE4BD2-7914-49EA-9951-692E30231C4C}" type="presOf" srcId="{199EAA9B-7F76-46DE-B70D-BE674D548246}" destId="{FBC9BD59-7FB2-4D43-B6A3-C1020B5C1313}" srcOrd="0" destOrd="0" presId="urn:microsoft.com/office/officeart/2005/8/layout/cycle2"/>
    <dgm:cxn modelId="{7FAF35F8-10A8-42EB-8B55-3563A3937966}" type="presParOf" srcId="{3461DFD1-8B35-44AC-A1E3-D5BB81452C22}" destId="{AD93585E-3E4B-4A08-A140-0A9BD0C100D8}" srcOrd="0" destOrd="0" presId="urn:microsoft.com/office/officeart/2005/8/layout/cycle2"/>
    <dgm:cxn modelId="{DAC1C79B-85A5-432B-9D87-0AEDB4D824B9}" type="presParOf" srcId="{3461DFD1-8B35-44AC-A1E3-D5BB81452C22}" destId="{FDC21EBB-6A24-4843-B509-B255549105A4}" srcOrd="1" destOrd="0" presId="urn:microsoft.com/office/officeart/2005/8/layout/cycle2"/>
    <dgm:cxn modelId="{2855D323-2184-41FD-8E73-1988C3E7532B}" type="presParOf" srcId="{FDC21EBB-6A24-4843-B509-B255549105A4}" destId="{B19CEDB0-A553-4E2B-AAD4-2774786615B3}" srcOrd="0" destOrd="0" presId="urn:microsoft.com/office/officeart/2005/8/layout/cycle2"/>
    <dgm:cxn modelId="{D2110395-A38E-4FA2-BC53-D6647C2F087A}" type="presParOf" srcId="{3461DFD1-8B35-44AC-A1E3-D5BB81452C22}" destId="{6A9B9D9F-219C-486F-9691-234813ED8CF8}" srcOrd="2" destOrd="0" presId="urn:microsoft.com/office/officeart/2005/8/layout/cycle2"/>
    <dgm:cxn modelId="{F188DAAD-6EE6-45E2-9AE4-A563049FDB3D}" type="presParOf" srcId="{3461DFD1-8B35-44AC-A1E3-D5BB81452C22}" destId="{C4FB7F07-3706-4FAA-BFFB-F4E6D15312FE}" srcOrd="3" destOrd="0" presId="urn:microsoft.com/office/officeart/2005/8/layout/cycle2"/>
    <dgm:cxn modelId="{C1E8502B-730A-4F41-B7CB-27599EFC1A23}" type="presParOf" srcId="{C4FB7F07-3706-4FAA-BFFB-F4E6D15312FE}" destId="{BB29037E-60B4-42A5-9A21-A69EB5285813}" srcOrd="0" destOrd="0" presId="urn:microsoft.com/office/officeart/2005/8/layout/cycle2"/>
    <dgm:cxn modelId="{9BD55911-8F26-4C58-BA57-E860093B4DFB}" type="presParOf" srcId="{3461DFD1-8B35-44AC-A1E3-D5BB81452C22}" destId="{7D38601B-D905-41A6-B684-FA564C09CA7B}" srcOrd="4" destOrd="0" presId="urn:microsoft.com/office/officeart/2005/8/layout/cycle2"/>
    <dgm:cxn modelId="{C0B87DDE-71A1-4766-8287-EF08B3015517}" type="presParOf" srcId="{3461DFD1-8B35-44AC-A1E3-D5BB81452C22}" destId="{75440DDA-9CC8-49AA-92D7-D3B1042E2C54}" srcOrd="5" destOrd="0" presId="urn:microsoft.com/office/officeart/2005/8/layout/cycle2"/>
    <dgm:cxn modelId="{BB775C27-BCA8-4CAF-90FF-7844158AC31A}" type="presParOf" srcId="{75440DDA-9CC8-49AA-92D7-D3B1042E2C54}" destId="{AE4DE87C-0D8B-4582-9F16-B15971DE67CE}" srcOrd="0" destOrd="0" presId="urn:microsoft.com/office/officeart/2005/8/layout/cycle2"/>
    <dgm:cxn modelId="{4666DD8F-C9B9-4FB7-AF4D-31FCB0FD476A}" type="presParOf" srcId="{3461DFD1-8B35-44AC-A1E3-D5BB81452C22}" destId="{E7FDABBA-6B0F-4BD5-875F-0BFE2DB74C56}" srcOrd="6" destOrd="0" presId="urn:microsoft.com/office/officeart/2005/8/layout/cycle2"/>
    <dgm:cxn modelId="{BE66FAA0-5C56-49F0-A312-05E6D05FF357}" type="presParOf" srcId="{3461DFD1-8B35-44AC-A1E3-D5BB81452C22}" destId="{2708E05E-21BE-4BB6-9083-B27D5AB0D254}" srcOrd="7" destOrd="0" presId="urn:microsoft.com/office/officeart/2005/8/layout/cycle2"/>
    <dgm:cxn modelId="{45BC67FE-5C70-4C79-94F1-BBCBF394CD1F}" type="presParOf" srcId="{2708E05E-21BE-4BB6-9083-B27D5AB0D254}" destId="{6E8B2FAD-587E-41E7-8414-FE2CB82CD168}" srcOrd="0" destOrd="0" presId="urn:microsoft.com/office/officeart/2005/8/layout/cycle2"/>
    <dgm:cxn modelId="{0CB9CC1B-4D2D-46A2-AF28-88656A7132BB}" type="presParOf" srcId="{3461DFD1-8B35-44AC-A1E3-D5BB81452C22}" destId="{941F3054-92AA-49DE-BDCC-6B4C47B34440}" srcOrd="8" destOrd="0" presId="urn:microsoft.com/office/officeart/2005/8/layout/cycle2"/>
    <dgm:cxn modelId="{E594EDE2-D2DC-40AB-9233-DB4F64FEC0B7}" type="presParOf" srcId="{3461DFD1-8B35-44AC-A1E3-D5BB81452C22}" destId="{FBC9BD59-7FB2-4D43-B6A3-C1020B5C1313}" srcOrd="9" destOrd="0" presId="urn:microsoft.com/office/officeart/2005/8/layout/cycle2"/>
    <dgm:cxn modelId="{3875CD30-22B4-4F16-8F86-D8BF5FE0EE88}" type="presParOf" srcId="{FBC9BD59-7FB2-4D43-B6A3-C1020B5C1313}" destId="{6B4C8ABE-24D4-4572-8A63-91C0F7385453}" srcOrd="0" destOrd="0" presId="urn:microsoft.com/office/officeart/2005/8/layout/cycle2"/>
    <dgm:cxn modelId="{4D612BAF-07BE-48A7-93AF-59262FFF8E79}" type="presParOf" srcId="{3461DFD1-8B35-44AC-A1E3-D5BB81452C22}" destId="{01FC9D90-1A6B-4226-B347-98E2265FC372}" srcOrd="10" destOrd="0" presId="urn:microsoft.com/office/officeart/2005/8/layout/cycle2"/>
    <dgm:cxn modelId="{6237498D-4096-4735-899B-82E4C3757CA5}" type="presParOf" srcId="{3461DFD1-8B35-44AC-A1E3-D5BB81452C22}" destId="{07E9E983-33AF-4716-921B-30E7DFD501D0}" srcOrd="11" destOrd="0" presId="urn:microsoft.com/office/officeart/2005/8/layout/cycle2"/>
    <dgm:cxn modelId="{2AC158F5-F5FD-4C53-ACA1-CD53E5D6C9A3}" type="presParOf" srcId="{07E9E983-33AF-4716-921B-30E7DFD501D0}" destId="{90E40B22-79E1-4519-A3E3-597DCB735A76}"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1791996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ancillarymedsolutions.com/what-are-ancillary-services-in-health-care"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ancillarymedsolutions.com/what-are-ancillary-services-in-health-care"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ancillarymedsolutions.com/what-are-ancillary-services-in-health-care"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801699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57b51e4533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57b51e4533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indent="0">
              <a:buNone/>
            </a:pPr>
            <a:r>
              <a:rPr lang="en-US"/>
              <a:t>1) Definitions of ancilliary hospital services are based on those provided in URL : </a:t>
            </a:r>
            <a:r>
              <a:rPr lang="en-US">
                <a:hlinkClick r:id="rId3"/>
              </a:rPr>
              <a:t>http://www.ancillarymedsolutions.com/what-are-ancillary-services-in-health-care</a:t>
            </a:r>
            <a:r>
              <a:rPr lang="en-US"/>
              <a:t> (40). </a:t>
            </a:r>
          </a:p>
        </p:txBody>
      </p:sp>
    </p:spTree>
    <p:extLst>
      <p:ext uri="{BB962C8B-B14F-4D97-AF65-F5344CB8AC3E}">
        <p14:creationId xmlns:p14="http://schemas.microsoft.com/office/powerpoint/2010/main" val="25689006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57b51e4533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57b51e4533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indent="0">
              <a:buNone/>
            </a:pPr>
            <a:r>
              <a:rPr lang="en-US"/>
              <a:t>1) Definitions of ancilliary hospital services are based on those provided in URL : </a:t>
            </a:r>
            <a:r>
              <a:rPr lang="en-US">
                <a:hlinkClick r:id="rId3"/>
              </a:rPr>
              <a:t>http://www.ancillarymedsolutions.com/what-are-ancillary-services-in-health-care</a:t>
            </a:r>
            <a:r>
              <a:rPr lang="en-US"/>
              <a:t> (40). </a:t>
            </a:r>
          </a:p>
        </p:txBody>
      </p:sp>
    </p:spTree>
    <p:extLst>
      <p:ext uri="{BB962C8B-B14F-4D97-AF65-F5344CB8AC3E}">
        <p14:creationId xmlns:p14="http://schemas.microsoft.com/office/powerpoint/2010/main" val="3149509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5ad7751a7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5ad7751a7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14641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33d23a543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33d23a543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68326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5ad7751d69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5ad7751d69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52904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33d23a543d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33d23a543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078578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33d23a543d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33d23a543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73061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5ad7751d69_1_4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5ad7751d69_1_4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71574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5ad7751d69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5ad7751d69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960247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57b51e4533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57b51e4533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indent="0">
              <a:buNone/>
            </a:pPr>
            <a:r>
              <a:rPr lang="en-US"/>
              <a:t>1) Definitions of ancilliary hospital services are based on those provided in URL : </a:t>
            </a:r>
            <a:r>
              <a:rPr lang="en-US">
                <a:hlinkClick r:id="rId3"/>
              </a:rPr>
              <a:t>http://www.ancillarymedsolutions.com/what-are-ancillary-services-in-health-care</a:t>
            </a:r>
            <a:r>
              <a:rPr lang="en-US"/>
              <a:t> (40). </a:t>
            </a:r>
          </a:p>
        </p:txBody>
      </p:sp>
    </p:spTree>
    <p:extLst>
      <p:ext uri="{BB962C8B-B14F-4D97-AF65-F5344CB8AC3E}">
        <p14:creationId xmlns:p14="http://schemas.microsoft.com/office/powerpoint/2010/main" val="234699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jhsph.edu/faculty/directory/profile/3720/cristina-garcia"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s://www.jhsph.edu/faculty/directory/profile/3720/cristina-garcia"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https:/handbook-5-1.cochrane.org/chapter_9/9_6_4_meta_regression.htm"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https/handbook-5-1.cochrane.org/chapter_9/9_6_4_meta_regression.htm" TargetMode="External"/><Relationship Id="rId2" Type="http://schemas.openxmlformats.org/officeDocument/2006/relationships/hyperlink" Target="https://search.proquest.com/docview/304940082/46D270D01DB042D3PQ/1?accountid=136944"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ncbi.nlm.nih.gov/pmc/articles/PMC4871066/"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3" name="Title 2">
            <a:extLst>
              <a:ext uri="{FF2B5EF4-FFF2-40B4-BE49-F238E27FC236}">
                <a16:creationId xmlns:a16="http://schemas.microsoft.com/office/drawing/2014/main" xmlns="" id="{A43EEFF6-C9AB-4E60-8064-4DDC4CC8196F}"/>
              </a:ext>
            </a:extLst>
          </p:cNvPr>
          <p:cNvSpPr>
            <a:spLocks noGrp="1"/>
          </p:cNvSpPr>
          <p:nvPr>
            <p:ph type="ctrTitle"/>
          </p:nvPr>
        </p:nvSpPr>
        <p:spPr>
          <a:xfrm>
            <a:off x="329293" y="155490"/>
            <a:ext cx="8520600" cy="3906556"/>
          </a:xfrm>
        </p:spPr>
        <p:txBody>
          <a:bodyPr/>
          <a:lstStyle/>
          <a:p>
            <a:r>
              <a:rPr lang="en-US" sz="3200" dirty="0"/>
              <a:t>Cost of hospitalization due to diarrhea and pneumonia in Indian children aged 0 to 59 months in the time period 2000 to </a:t>
            </a:r>
            <a:r>
              <a:rPr lang="en-US" sz="3200" dirty="0" smtClean="0"/>
              <a:t>2019</a:t>
            </a:r>
            <a:br>
              <a:rPr lang="en-US" sz="3200" dirty="0" smtClean="0"/>
            </a:br>
            <a:r>
              <a:rPr lang="en-US" sz="3200" dirty="0"/>
              <a:t/>
            </a:r>
            <a:br>
              <a:rPr lang="en-US" sz="3200" dirty="0"/>
            </a:br>
            <a:r>
              <a:rPr lang="en-US" sz="2800" dirty="0" err="1" smtClean="0"/>
              <a:t>Shivansh</a:t>
            </a:r>
            <a:r>
              <a:rPr lang="en-US" sz="2800" dirty="0" smtClean="0"/>
              <a:t> </a:t>
            </a:r>
            <a:r>
              <a:rPr lang="en-US" sz="2800" dirty="0" err="1" smtClean="0"/>
              <a:t>Verma</a:t>
            </a:r>
            <a:r>
              <a:rPr lang="en-US" sz="2800" dirty="0" smtClean="0"/>
              <a:t>  </a:t>
            </a:r>
            <a:br>
              <a:rPr lang="en-US" sz="2800" dirty="0" smtClean="0"/>
            </a:br>
            <a:r>
              <a:rPr lang="en-US" sz="2800" dirty="0" smtClean="0"/>
              <a:t/>
            </a:r>
            <a:br>
              <a:rPr lang="en-US" sz="2800" dirty="0" smtClean="0"/>
            </a:br>
            <a:r>
              <a:rPr lang="en-US" sz="2800" dirty="0" smtClean="0"/>
              <a:t>Enrollment Number : PG/17/060</a:t>
            </a: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7"/>
          <p:cNvSpPr txBox="1">
            <a:spLocks noGrp="1"/>
          </p:cNvSpPr>
          <p:nvPr>
            <p:ph type="title"/>
          </p:nvPr>
        </p:nvSpPr>
        <p:spPr>
          <a:xfrm>
            <a:off x="350525" y="4715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Literature that helped me frame my methodology </a:t>
            </a:r>
            <a:endParaRPr/>
          </a:p>
        </p:txBody>
      </p:sp>
      <p:sp>
        <p:nvSpPr>
          <p:cNvPr id="78" name="Google Shape;78;p17"/>
          <p:cNvSpPr txBox="1">
            <a:spLocks noGrp="1"/>
          </p:cNvSpPr>
          <p:nvPr>
            <p:ph type="body" idx="1"/>
          </p:nvPr>
        </p:nvSpPr>
        <p:spPr>
          <a:xfrm>
            <a:off x="311700" y="805500"/>
            <a:ext cx="8520600" cy="3763500"/>
          </a:xfrm>
          <a:prstGeom prst="rect">
            <a:avLst/>
          </a:prstGeom>
        </p:spPr>
        <p:txBody>
          <a:bodyPr spcFirstLastPara="1" wrap="square" lIns="91425" tIns="91425" rIns="91425" bIns="91425" anchor="t" anchorCtr="0">
            <a:noAutofit/>
          </a:bodyPr>
          <a:lstStyle/>
          <a:p>
            <a:pPr marL="0" indent="0">
              <a:spcBef>
                <a:spcPts val="3600"/>
              </a:spcBef>
              <a:buNone/>
            </a:pPr>
            <a:r>
              <a:rPr lang="en" dirty="0">
                <a:solidFill>
                  <a:schemeClr val="tx1"/>
                </a:solidFill>
              </a:rPr>
              <a:t>Since this study had a broader geographical region (the world), therefore they </a:t>
            </a:r>
            <a:r>
              <a:rPr lang="en">
                <a:solidFill>
                  <a:schemeClr val="tx1"/>
                </a:solidFill>
              </a:rPr>
              <a:t>were able to do a "evidence map" based meta-analysis. </a:t>
            </a:r>
            <a:endParaRPr lang="en-US">
              <a:solidFill>
                <a:schemeClr val="tx1"/>
              </a:solidFill>
            </a:endParaRPr>
          </a:p>
          <a:p>
            <a:pPr marL="0" indent="0">
              <a:lnSpc>
                <a:spcPct val="114999"/>
              </a:lnSpc>
              <a:spcBef>
                <a:spcPts val="3600"/>
              </a:spcBef>
              <a:buNone/>
            </a:pPr>
            <a:r>
              <a:rPr lang="en" dirty="0">
                <a:solidFill>
                  <a:schemeClr val="tx1"/>
                </a:solidFill>
              </a:rPr>
              <a:t>I could not do a meta-analysis because by the time I had improved literature search strategy, the time was already over. Moreover there was a lot of </a:t>
            </a:r>
            <a:r>
              <a:rPr lang="en">
                <a:solidFill>
                  <a:schemeClr val="tx1"/>
                </a:solidFill>
              </a:rPr>
              <a:t>heterogeneity in the data.</a:t>
            </a:r>
            <a:endParaRPr lang="en" dirty="0">
              <a:solidFill>
                <a:schemeClr val="tx1"/>
              </a:solidFill>
            </a:endParaRPr>
          </a:p>
        </p:txBody>
      </p:sp>
    </p:spTree>
    <p:extLst>
      <p:ext uri="{BB962C8B-B14F-4D97-AF65-F5344CB8AC3E}">
        <p14:creationId xmlns:p14="http://schemas.microsoft.com/office/powerpoint/2010/main" val="2556112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9"/>
          <p:cNvSpPr txBox="1">
            <a:spLocks noGrp="1"/>
          </p:cNvSpPr>
          <p:nvPr>
            <p:ph type="title"/>
          </p:nvPr>
        </p:nvSpPr>
        <p:spPr>
          <a:xfrm>
            <a:off x="3143" y="0"/>
            <a:ext cx="24939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Methodology </a:t>
            </a:r>
            <a:endParaRPr/>
          </a:p>
        </p:txBody>
      </p:sp>
      <p:graphicFrame>
        <p:nvGraphicFramePr>
          <p:cNvPr id="2" name="Diagram 2">
            <a:extLst>
              <a:ext uri="{FF2B5EF4-FFF2-40B4-BE49-F238E27FC236}">
                <a16:creationId xmlns:a16="http://schemas.microsoft.com/office/drawing/2014/main" xmlns="" id="{8DBF3BF7-151A-4A13-8747-8009F98C9EF9}"/>
              </a:ext>
            </a:extLst>
          </p:cNvPr>
          <p:cNvGraphicFramePr/>
          <p:nvPr>
            <p:extLst>
              <p:ext uri="{D42A27DB-BD31-4B8C-83A1-F6EECF244321}">
                <p14:modId xmlns:p14="http://schemas.microsoft.com/office/powerpoint/2010/main" val="299294355"/>
              </p:ext>
            </p:extLst>
          </p:nvPr>
        </p:nvGraphicFramePr>
        <p:xfrm>
          <a:off x="-258792" y="9706"/>
          <a:ext cx="9780197" cy="51348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72BB89-3F6B-4F86-8B49-925F85BBDEE4}"/>
              </a:ext>
            </a:extLst>
          </p:cNvPr>
          <p:cNvSpPr>
            <a:spLocks noGrp="1"/>
          </p:cNvSpPr>
          <p:nvPr>
            <p:ph type="title"/>
          </p:nvPr>
        </p:nvSpPr>
        <p:spPr/>
        <p:txBody>
          <a:bodyPr/>
          <a:lstStyle/>
          <a:p>
            <a:r>
              <a:rPr lang="en-US" dirty="0"/>
              <a:t>How literature search strategy was prepared : </a:t>
            </a:r>
            <a:endParaRPr lang="en-US"/>
          </a:p>
          <a:p>
            <a:endParaRPr lang="en-US" dirty="0"/>
          </a:p>
        </p:txBody>
      </p:sp>
      <p:sp>
        <p:nvSpPr>
          <p:cNvPr id="3" name="Text Placeholder 2">
            <a:extLst>
              <a:ext uri="{FF2B5EF4-FFF2-40B4-BE49-F238E27FC236}">
                <a16:creationId xmlns:a16="http://schemas.microsoft.com/office/drawing/2014/main" xmlns="" id="{FBEE3B0A-69B9-4D5A-8FE7-042E04EEDE87}"/>
              </a:ext>
            </a:extLst>
          </p:cNvPr>
          <p:cNvSpPr>
            <a:spLocks noGrp="1"/>
          </p:cNvSpPr>
          <p:nvPr>
            <p:ph type="body" idx="1"/>
          </p:nvPr>
        </p:nvSpPr>
        <p:spPr/>
        <p:txBody>
          <a:bodyPr/>
          <a:lstStyle/>
          <a:p>
            <a:pPr marL="114300" indent="0">
              <a:lnSpc>
                <a:spcPct val="114999"/>
              </a:lnSpc>
              <a:buNone/>
            </a:pPr>
            <a:endParaRPr lang="en-US" dirty="0"/>
          </a:p>
          <a:p>
            <a:pPr>
              <a:lnSpc>
                <a:spcPct val="114999"/>
              </a:lnSpc>
            </a:pPr>
            <a:endParaRPr lang="en-US" dirty="0"/>
          </a:p>
          <a:p>
            <a:pPr marL="114300" indent="0">
              <a:lnSpc>
                <a:spcPct val="114999"/>
              </a:lnSpc>
              <a:buNone/>
            </a:pPr>
            <a:r>
              <a:rPr lang="en-US" dirty="0"/>
              <a:t>1) Learning by doing </a:t>
            </a:r>
          </a:p>
          <a:p>
            <a:pPr>
              <a:lnSpc>
                <a:spcPct val="114999"/>
              </a:lnSpc>
            </a:pPr>
            <a:endParaRPr lang="en-US" dirty="0"/>
          </a:p>
          <a:p>
            <a:pPr marL="114300" indent="0">
              <a:lnSpc>
                <a:spcPct val="114999"/>
              </a:lnSpc>
              <a:buNone/>
            </a:pPr>
            <a:r>
              <a:rPr lang="en-US" dirty="0"/>
              <a:t>2) learning from Online courses </a:t>
            </a:r>
            <a:endParaRPr lang="en-US"/>
          </a:p>
          <a:p>
            <a:pPr>
              <a:lnSpc>
                <a:spcPct val="114999"/>
              </a:lnSpc>
            </a:pPr>
            <a:endParaRPr lang="en-US" dirty="0"/>
          </a:p>
          <a:p>
            <a:pPr marL="114300" indent="0">
              <a:lnSpc>
                <a:spcPct val="114999"/>
              </a:lnSpc>
              <a:buNone/>
            </a:pPr>
            <a:r>
              <a:rPr lang="en-GB" dirty="0"/>
              <a:t>3) Help from </a:t>
            </a:r>
            <a:r>
              <a:rPr lang="en-GB" dirty="0" err="1"/>
              <a:t>Dr.</a:t>
            </a:r>
            <a:r>
              <a:rPr lang="en-GB" dirty="0"/>
              <a:t> Cristina Garcia, Assistant Scientist, Johns Hopkins Bloomberg School of Public Health (</a:t>
            </a:r>
            <a:r>
              <a:rPr lang="en-GB" dirty="0">
                <a:hlinkClick r:id="rId2"/>
              </a:rPr>
              <a:t>https://www.jhsph.edu/faculty/directory/profile/3720/cristina-garcia</a:t>
            </a:r>
            <a:r>
              <a:rPr lang="en-GB" dirty="0"/>
              <a:t>)</a:t>
            </a:r>
            <a:endParaRPr lang="en-US" dirty="0"/>
          </a:p>
        </p:txBody>
      </p:sp>
    </p:spTree>
    <p:extLst>
      <p:ext uri="{BB962C8B-B14F-4D97-AF65-F5344CB8AC3E}">
        <p14:creationId xmlns:p14="http://schemas.microsoft.com/office/powerpoint/2010/main" val="950697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2" name="TextBox 1">
            <a:extLst>
              <a:ext uri="{FF2B5EF4-FFF2-40B4-BE49-F238E27FC236}">
                <a16:creationId xmlns:a16="http://schemas.microsoft.com/office/drawing/2014/main" xmlns="" id="{D0AF5E24-3287-4F54-8346-D248D22F523D}"/>
              </a:ext>
            </a:extLst>
          </p:cNvPr>
          <p:cNvSpPr txBox="1"/>
          <p:nvPr/>
        </p:nvSpPr>
        <p:spPr>
          <a:xfrm>
            <a:off x="159205" y="291873"/>
            <a:ext cx="8784772" cy="517064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b="1" dirty="0"/>
              <a:t>Sample Search Strategy (with appropriate filters and limiters applied in addition to the search string) :</a:t>
            </a:r>
          </a:p>
          <a:p>
            <a:endParaRPr lang="en-GB" sz="1000" dirty="0"/>
          </a:p>
          <a:p>
            <a:r>
              <a:rPr lang="en-GB" sz="1200" dirty="0"/>
              <a:t>("Pneumonia"[All Fields] OR "diarrhoea"[All Fields] OR "</a:t>
            </a:r>
            <a:r>
              <a:rPr lang="en-GB" sz="1200" err="1"/>
              <a:t>diarrhea</a:t>
            </a:r>
            <a:r>
              <a:rPr lang="en-GB" sz="1200" dirty="0"/>
              <a:t>"[All Fields] OR "pneumonia"[Mesh] OR "</a:t>
            </a:r>
            <a:r>
              <a:rPr lang="en-GB" sz="1200" err="1"/>
              <a:t>diarrhea</a:t>
            </a:r>
            <a:r>
              <a:rPr lang="en-GB" sz="1200" dirty="0"/>
              <a:t>"[Mesh]) AND ("Infant"[</a:t>
            </a:r>
            <a:r>
              <a:rPr lang="en-GB" sz="1200" err="1"/>
              <a:t>MeSH</a:t>
            </a:r>
            <a:r>
              <a:rPr lang="en-GB" sz="1200" dirty="0"/>
              <a:t> Terms] OR "Infant, </a:t>
            </a:r>
            <a:r>
              <a:rPr lang="en-GB" sz="1200" err="1"/>
              <a:t>Newborn</a:t>
            </a:r>
            <a:r>
              <a:rPr lang="en-GB" sz="1200" dirty="0"/>
              <a:t>"[</a:t>
            </a:r>
            <a:r>
              <a:rPr lang="en-GB" sz="1200" err="1"/>
              <a:t>MeSH</a:t>
            </a:r>
            <a:r>
              <a:rPr lang="en-GB" sz="1200" dirty="0"/>
              <a:t> Terms] OR "child"[ </a:t>
            </a:r>
            <a:r>
              <a:rPr lang="en-GB" sz="1200" err="1"/>
              <a:t>MeSH</a:t>
            </a:r>
            <a:r>
              <a:rPr lang="en-GB" sz="1200" dirty="0"/>
              <a:t> Terms] OR "Child, Preschool"[</a:t>
            </a:r>
            <a:r>
              <a:rPr lang="en-GB" sz="1200" err="1"/>
              <a:t>MeSH</a:t>
            </a:r>
            <a:r>
              <a:rPr lang="en-GB" sz="1200" dirty="0"/>
              <a:t> Terms] OR "Minors"[</a:t>
            </a:r>
            <a:r>
              <a:rPr lang="en-GB" sz="1200" err="1"/>
              <a:t>MeSH</a:t>
            </a:r>
            <a:r>
              <a:rPr lang="en-GB" sz="1200" dirty="0"/>
              <a:t> Terms] OR "Adolescent"[</a:t>
            </a:r>
            <a:r>
              <a:rPr lang="en-GB" sz="1200" err="1"/>
              <a:t>MeSH</a:t>
            </a:r>
            <a:r>
              <a:rPr lang="en-GB" sz="1200" dirty="0"/>
              <a:t> Terms] OR "Young Adult"[</a:t>
            </a:r>
            <a:r>
              <a:rPr lang="en-GB" sz="1200" err="1"/>
              <a:t>MeSH</a:t>
            </a:r>
            <a:r>
              <a:rPr lang="en-GB" sz="1200" dirty="0"/>
              <a:t> Terms] OR "infant"[All Fields] OR "infants"[All Fields] OR "neonate"[All Fields] OR "neonates"[All Fields] OR "neonatal"[All Fields] OR "</a:t>
            </a:r>
            <a:r>
              <a:rPr lang="en-GB" sz="1200" err="1"/>
              <a:t>newborn</a:t>
            </a:r>
            <a:r>
              <a:rPr lang="en-GB" sz="1200" dirty="0"/>
              <a:t>"[All Fields] OR "</a:t>
            </a:r>
            <a:r>
              <a:rPr lang="en-GB" sz="1200" err="1"/>
              <a:t>newborns</a:t>
            </a:r>
            <a:r>
              <a:rPr lang="en-GB" sz="1200" dirty="0"/>
              <a:t>"[All Fields] OR "new-born"[All Fields] OR "new-borns"[All Fields] OR "baby"[All Fields] OR "babies"[All Fields] OR "child"[All Fields] OR "children"[All Fields] OR "youth"[All Fields] OR "youths"[All Fields] OR "young people"[All Fields] OR "childhood"[All Fields] OR "toddler"[All Fields] OR "toddlers"[All Fields] OR "kid"[All Fields] OR "kids"[All Fields] OR "young patient"[All Fields] OR "young patients"[All Fields] OR "boy"[All Fields] OR "boys"[All Fields] OR "girl"[All Fields] OR "girls"[All Fields] OR "young age"[All Fields] OR "</a:t>
            </a:r>
            <a:r>
              <a:rPr lang="en-GB" sz="1200" err="1"/>
              <a:t>pediatric</a:t>
            </a:r>
            <a:r>
              <a:rPr lang="en-GB" sz="1200" dirty="0"/>
              <a:t>"[All Fields] OR "pre-schooler"[All Fields] OR "</a:t>
            </a:r>
            <a:r>
              <a:rPr lang="en-GB" sz="1200" err="1"/>
              <a:t>preschooler</a:t>
            </a:r>
            <a:r>
              <a:rPr lang="en-GB" sz="1200" dirty="0"/>
              <a:t>"[All Fields] OR "under 5"[All Fields] OR "under five"[All Fields] OR "</a:t>
            </a:r>
            <a:r>
              <a:rPr lang="en-GB" sz="1200" err="1"/>
              <a:t>under fives</a:t>
            </a:r>
            <a:r>
              <a:rPr lang="en-GB" sz="1200" dirty="0"/>
              <a:t>"[All Fields] OR "less than five"[All Fields]) AND ("Economics"[Mesh] OR "Economics"[all fields] OR "Economic"[all fields] OR “costs and cost analysis”[mesh] OR “pricing”[all fields] OR “cost of illness”[mesh] OR “Costs”[all fields] OR “cost”[all fields] OR “Burden of Illness”[all fields] OR “Illness Burden”[all fields] OR “Illness Burdens”[all fields] OR “cost-benefit analysis”[</a:t>
            </a:r>
            <a:r>
              <a:rPr lang="en-GB" sz="1200" err="1"/>
              <a:t>MeSH</a:t>
            </a:r>
            <a:r>
              <a:rPr lang="en-GB" sz="1200" dirty="0"/>
              <a:t>] OR “Cost-Benefit Analysis”[all fields] OR “Cost-Benefit Analyses”[all fields] OR “Cost-Benefit Data”[all fields] OR “hospital costs”[mesh] OR “cost control”[mesh] OR “drug costs”[mesh] OR “economic value of life”[mesh] OR “economic value of life”[all fields] OR “health care costs”[mesh] OR “Cost Measure”[all fields] OR “Cost Measures”[all fields] OR “cost of illness”[all fields] OR “Illness Cost”[all fields] OR “Illness Costs”[all fields] OR “Cost of Disease”[all fields] OR “Costs of Disease”[all fields] OR “Sickness Cost”[all fields] OR “Disease Costs”[all fields] OR “Disease Cost”[all fields] OR “Cost of Sickness”[all fields] OR “Cost Benefit”[all fields] OR “Benefits and Costs”[all fields] OR “Costs and Benefits”[all fields] OR “hospital costs”[all fields] OR “hospital cost”[all fields] OR “cost control”[all fields] OR “cost controls”[all fields] OR “cost containment”[all fields] OR “cost containments”[all fields] OR “drug costs”[all fields] OR “drug cost”[all fields] OR “health care costs”[all fields] OR “health care cost”[all fields] OR “Healthcare Cost”[all fields] OR “Healthcare Costs”[all fields] OR “Medical Care Costs”[all fields] OR “Medical Care Cost”[all fields] OR “Treatment Cost”[All Fields] OR “Treatment Costs”[All Fields] OR “Medical Care Cost”[All Fields] OR “Medical Care Costs”[All Fields] OR “health cost”[all fields] OR “health costs”[all fields]) AND ("India"[Mesh] OR “India”[All Fields])</a:t>
            </a:r>
          </a:p>
          <a:p>
            <a:endParaRPr lang="en-GB" sz="1000" dirty="0"/>
          </a:p>
          <a:p>
            <a:endParaRPr lang="en-GB" sz="1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1C63F8-D258-43E8-BE56-E03FA6737255}"/>
              </a:ext>
            </a:extLst>
          </p:cNvPr>
          <p:cNvSpPr>
            <a:spLocks noGrp="1"/>
          </p:cNvSpPr>
          <p:nvPr>
            <p:ph type="title"/>
          </p:nvPr>
        </p:nvSpPr>
        <p:spPr>
          <a:xfrm>
            <a:off x="311700" y="77632"/>
            <a:ext cx="8520600" cy="572700"/>
          </a:xfrm>
        </p:spPr>
        <p:txBody>
          <a:bodyPr/>
          <a:lstStyle/>
          <a:p>
            <a:r>
              <a:rPr lang="en-US"/>
              <a:t>Key features of sample literature search strategy of </a:t>
            </a:r>
            <a:r>
              <a:rPr lang="en-US" dirty="0"/>
              <a:t>previous slide  </a:t>
            </a:r>
          </a:p>
        </p:txBody>
      </p:sp>
      <p:sp>
        <p:nvSpPr>
          <p:cNvPr id="3" name="Text Placeholder 2">
            <a:extLst>
              <a:ext uri="{FF2B5EF4-FFF2-40B4-BE49-F238E27FC236}">
                <a16:creationId xmlns:a16="http://schemas.microsoft.com/office/drawing/2014/main" xmlns="" id="{30629685-27B1-4399-ACE2-4CCA52DE1282}"/>
              </a:ext>
            </a:extLst>
          </p:cNvPr>
          <p:cNvSpPr>
            <a:spLocks noGrp="1"/>
          </p:cNvSpPr>
          <p:nvPr>
            <p:ph type="body" idx="1"/>
          </p:nvPr>
        </p:nvSpPr>
        <p:spPr>
          <a:xfrm>
            <a:off x="-4666" y="1152475"/>
            <a:ext cx="9112510" cy="3987900"/>
          </a:xfrm>
        </p:spPr>
        <p:txBody>
          <a:bodyPr/>
          <a:lstStyle/>
          <a:p>
            <a:pPr>
              <a:lnSpc>
                <a:spcPct val="100000"/>
              </a:lnSpc>
            </a:pPr>
            <a:endParaRPr lang="en-US" sz="1600" dirty="0"/>
          </a:p>
          <a:p>
            <a:pPr marL="114300" indent="0">
              <a:lnSpc>
                <a:spcPct val="100000"/>
              </a:lnSpc>
              <a:buNone/>
            </a:pPr>
            <a:r>
              <a:rPr lang="en-GB" sz="1600"/>
              <a:t>1) PubMed</a:t>
            </a:r>
            <a:endParaRPr lang="en-US" sz="1600" dirty="0"/>
          </a:p>
          <a:p>
            <a:pPr>
              <a:lnSpc>
                <a:spcPct val="100000"/>
              </a:lnSpc>
            </a:pPr>
            <a:endParaRPr lang="en-GB" sz="1600" dirty="0"/>
          </a:p>
          <a:p>
            <a:pPr>
              <a:lnSpc>
                <a:spcPct val="100000"/>
              </a:lnSpc>
            </a:pPr>
            <a:endParaRPr lang="en-GB" sz="1600" dirty="0"/>
          </a:p>
          <a:p>
            <a:pPr marL="114300" indent="0">
              <a:lnSpc>
                <a:spcPct val="100000"/>
              </a:lnSpc>
              <a:buNone/>
            </a:pPr>
            <a:r>
              <a:rPr lang="en-GB" sz="1600"/>
              <a:t>2) MeSH terms </a:t>
            </a:r>
            <a:endParaRPr lang="en-US" sz="1600" dirty="0"/>
          </a:p>
          <a:p>
            <a:pPr>
              <a:lnSpc>
                <a:spcPct val="100000"/>
              </a:lnSpc>
            </a:pPr>
            <a:endParaRPr lang="en-GB" sz="1600" dirty="0"/>
          </a:p>
          <a:p>
            <a:pPr>
              <a:lnSpc>
                <a:spcPct val="100000"/>
              </a:lnSpc>
            </a:pPr>
            <a:endParaRPr lang="en-GB" sz="1600" dirty="0"/>
          </a:p>
          <a:p>
            <a:pPr marL="114300" indent="0">
              <a:lnSpc>
                <a:spcPct val="100000"/>
              </a:lnSpc>
              <a:buNone/>
            </a:pPr>
            <a:r>
              <a:rPr lang="en-GB" sz="1600"/>
              <a:t>3) Boolean Search</a:t>
            </a:r>
          </a:p>
          <a:p>
            <a:pPr>
              <a:lnSpc>
                <a:spcPct val="100000"/>
              </a:lnSpc>
            </a:pPr>
            <a:endParaRPr lang="en-GB" sz="1600" dirty="0"/>
          </a:p>
          <a:p>
            <a:pPr>
              <a:lnSpc>
                <a:spcPct val="100000"/>
              </a:lnSpc>
            </a:pPr>
            <a:endParaRPr lang="en-GB" sz="1600" dirty="0"/>
          </a:p>
          <a:p>
            <a:pPr marL="114300" indent="0">
              <a:lnSpc>
                <a:spcPct val="100000"/>
              </a:lnSpc>
              <a:buNone/>
            </a:pPr>
            <a:r>
              <a:rPr lang="en-GB" sz="1600"/>
              <a:t>4) Hit and trial method</a:t>
            </a:r>
          </a:p>
        </p:txBody>
      </p:sp>
    </p:spTree>
    <p:extLst>
      <p:ext uri="{BB962C8B-B14F-4D97-AF65-F5344CB8AC3E}">
        <p14:creationId xmlns:p14="http://schemas.microsoft.com/office/powerpoint/2010/main" val="305432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1C63F8-D258-43E8-BE56-E03FA6737255}"/>
              </a:ext>
            </a:extLst>
          </p:cNvPr>
          <p:cNvSpPr>
            <a:spLocks noGrp="1"/>
          </p:cNvSpPr>
          <p:nvPr>
            <p:ph type="title"/>
          </p:nvPr>
        </p:nvSpPr>
        <p:spPr>
          <a:xfrm>
            <a:off x="311700" y="77632"/>
            <a:ext cx="8520600" cy="572700"/>
          </a:xfrm>
        </p:spPr>
        <p:txBody>
          <a:bodyPr/>
          <a:lstStyle/>
          <a:p>
            <a:r>
              <a:rPr lang="en-US"/>
              <a:t>Key features of sample literature search strategy of </a:t>
            </a:r>
            <a:r>
              <a:rPr lang="en-US" dirty="0"/>
              <a:t>previous slide  </a:t>
            </a:r>
          </a:p>
        </p:txBody>
      </p:sp>
      <p:sp>
        <p:nvSpPr>
          <p:cNvPr id="3" name="Text Placeholder 2">
            <a:extLst>
              <a:ext uri="{FF2B5EF4-FFF2-40B4-BE49-F238E27FC236}">
                <a16:creationId xmlns:a16="http://schemas.microsoft.com/office/drawing/2014/main" xmlns="" id="{30629685-27B1-4399-ACE2-4CCA52DE1282}"/>
              </a:ext>
            </a:extLst>
          </p:cNvPr>
          <p:cNvSpPr>
            <a:spLocks noGrp="1"/>
          </p:cNvSpPr>
          <p:nvPr>
            <p:ph type="body" idx="1"/>
          </p:nvPr>
        </p:nvSpPr>
        <p:spPr>
          <a:xfrm>
            <a:off x="-4666" y="1152475"/>
            <a:ext cx="9112510" cy="3987900"/>
          </a:xfrm>
        </p:spPr>
        <p:txBody>
          <a:bodyPr/>
          <a:lstStyle/>
          <a:p>
            <a:pPr>
              <a:lnSpc>
                <a:spcPct val="100000"/>
              </a:lnSpc>
            </a:pPr>
            <a:endParaRPr lang="en-US" sz="1600" dirty="0"/>
          </a:p>
          <a:p>
            <a:pPr marL="114300" indent="0">
              <a:lnSpc>
                <a:spcPct val="100000"/>
              </a:lnSpc>
              <a:buNone/>
            </a:pPr>
            <a:r>
              <a:rPr lang="en-GB" sz="1600"/>
              <a:t>1) Number of results = 213 (with additional filter)</a:t>
            </a:r>
            <a:endParaRPr lang="en-US" sz="1600" dirty="0"/>
          </a:p>
          <a:p>
            <a:pPr>
              <a:lnSpc>
                <a:spcPct val="100000"/>
              </a:lnSpc>
            </a:pPr>
            <a:endParaRPr lang="en-GB" sz="1600" dirty="0"/>
          </a:p>
          <a:p>
            <a:pPr>
              <a:lnSpc>
                <a:spcPct val="100000"/>
              </a:lnSpc>
            </a:pPr>
            <a:endParaRPr lang="en-GB" sz="1600" dirty="0"/>
          </a:p>
          <a:p>
            <a:pPr marL="114300" indent="0">
              <a:lnSpc>
                <a:spcPct val="100000"/>
              </a:lnSpc>
              <a:buNone/>
            </a:pPr>
            <a:r>
              <a:rPr lang="en-GB" sz="1600" dirty="0"/>
              <a:t>2) additional filter = 1st January 2000 to 31st April 2019</a:t>
            </a:r>
            <a:endParaRPr lang="en-US" sz="1600" dirty="0"/>
          </a:p>
          <a:p>
            <a:pPr>
              <a:lnSpc>
                <a:spcPct val="100000"/>
              </a:lnSpc>
            </a:pPr>
            <a:endParaRPr lang="en-GB" sz="1600" dirty="0"/>
          </a:p>
          <a:p>
            <a:pPr>
              <a:lnSpc>
                <a:spcPct val="100000"/>
              </a:lnSpc>
            </a:pPr>
            <a:endParaRPr lang="en-GB" sz="1600" dirty="0"/>
          </a:p>
          <a:p>
            <a:pPr marL="114300" indent="0">
              <a:lnSpc>
                <a:spcPct val="100000"/>
              </a:lnSpc>
              <a:buNone/>
            </a:pPr>
            <a:r>
              <a:rPr lang="en-GB" sz="1600" dirty="0"/>
              <a:t>3) This search was prepared with extensive help from </a:t>
            </a:r>
            <a:r>
              <a:rPr lang="en-GB" sz="1600" err="1"/>
              <a:t>Dr.</a:t>
            </a:r>
            <a:r>
              <a:rPr lang="en-GB" sz="1600" dirty="0"/>
              <a:t> Cristina Garcia, Assistant Scientist, Johns Hopkins Bloomberg School of Public Healt</a:t>
            </a:r>
            <a:r>
              <a:rPr lang="en-GB" sz="1600" dirty="0">
                <a:solidFill>
                  <a:schemeClr val="tx1"/>
                </a:solidFill>
              </a:rPr>
              <a:t>h (</a:t>
            </a:r>
            <a:r>
              <a:rPr lang="en-GB" sz="1600" dirty="0">
                <a:solidFill>
                  <a:schemeClr val="tx1"/>
                </a:solidFill>
                <a:hlinkClick r:id="rId2"/>
              </a:rPr>
              <a:t>https://www.jhsph.edu/faculty/directory/profile/3720/cristina-garcia</a:t>
            </a:r>
            <a:r>
              <a:rPr lang="en-GB" sz="1600" dirty="0">
                <a:solidFill>
                  <a:schemeClr val="tx1"/>
                </a:solidFill>
              </a:rPr>
              <a:t>)</a:t>
            </a:r>
            <a:endParaRPr lang="en-US" sz="1600" dirty="0">
              <a:solidFill>
                <a:schemeClr val="tx1"/>
              </a:solidFill>
            </a:endParaRPr>
          </a:p>
          <a:p>
            <a:pPr>
              <a:lnSpc>
                <a:spcPct val="100000"/>
              </a:lnSpc>
            </a:pPr>
            <a:endParaRPr lang="en-GB" sz="1600" dirty="0"/>
          </a:p>
          <a:p>
            <a:pPr>
              <a:lnSpc>
                <a:spcPct val="100000"/>
              </a:lnSpc>
            </a:pPr>
            <a:endParaRPr lang="en-GB" sz="1600" dirty="0"/>
          </a:p>
          <a:p>
            <a:pPr marL="114300" indent="0">
              <a:lnSpc>
                <a:spcPct val="100000"/>
              </a:lnSpc>
              <a:buNone/>
            </a:pPr>
            <a:r>
              <a:rPr lang="en-GB" sz="1600" dirty="0"/>
              <a:t>4) high positivity rate (hypothesis based on reading titles and abstracts) … I developed a tool to improve and grade my search strategy. </a:t>
            </a:r>
          </a:p>
        </p:txBody>
      </p:sp>
    </p:spTree>
    <p:extLst>
      <p:ext uri="{BB962C8B-B14F-4D97-AF65-F5344CB8AC3E}">
        <p14:creationId xmlns:p14="http://schemas.microsoft.com/office/powerpoint/2010/main" val="1333592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E5A78E47-D940-4553-94BE-B9808F07BAEB}"/>
              </a:ext>
            </a:extLst>
          </p:cNvPr>
          <p:cNvSpPr>
            <a:spLocks noGrp="1"/>
          </p:cNvSpPr>
          <p:nvPr>
            <p:ph type="body" idx="1"/>
          </p:nvPr>
        </p:nvSpPr>
        <p:spPr>
          <a:xfrm>
            <a:off x="270879" y="774877"/>
            <a:ext cx="8520600" cy="3416400"/>
          </a:xfrm>
        </p:spPr>
        <p:txBody>
          <a:bodyPr/>
          <a:lstStyle/>
          <a:p>
            <a:pPr>
              <a:buAutoNum type="arabicPeriod"/>
            </a:pPr>
            <a:r>
              <a:rPr lang="en-US" dirty="0">
                <a:solidFill>
                  <a:schemeClr val="tx1"/>
                </a:solidFill>
              </a:rPr>
              <a:t>I had planned to use inflation data (CPI Health) to scale the studies to year 2019 and then do subgroup analysis. I have got "general inflation data" but am not able to find Health specific CPI index. I did find one paid </a:t>
            </a:r>
            <a:r>
              <a:rPr lang="en-US" b="1" u="sng" dirty="0">
                <a:solidFill>
                  <a:schemeClr val="tx1"/>
                </a:solidFill>
              </a:rPr>
              <a:t>CPI Health</a:t>
            </a:r>
            <a:r>
              <a:rPr lang="en-US" dirty="0">
                <a:solidFill>
                  <a:schemeClr val="tx1"/>
                </a:solidFill>
              </a:rPr>
              <a:t> data (Statista company) but it was </a:t>
            </a:r>
            <a:r>
              <a:rPr lang="en-US" b="1" u="sng" dirty="0">
                <a:solidFill>
                  <a:schemeClr val="tx1"/>
                </a:solidFill>
              </a:rPr>
              <a:t>expensive</a:t>
            </a:r>
            <a:r>
              <a:rPr lang="en-US" dirty="0">
                <a:solidFill>
                  <a:schemeClr val="tx1"/>
                </a:solidFill>
              </a:rPr>
              <a:t>.</a:t>
            </a:r>
            <a:endParaRPr lang="en-US"/>
          </a:p>
          <a:p>
            <a:pPr>
              <a:lnSpc>
                <a:spcPct val="114999"/>
              </a:lnSpc>
              <a:buAutoNum type="arabicPeriod"/>
            </a:pPr>
            <a:endParaRPr lang="en-US" dirty="0">
              <a:solidFill>
                <a:schemeClr val="tx1"/>
              </a:solidFill>
            </a:endParaRPr>
          </a:p>
          <a:p>
            <a:pPr>
              <a:lnSpc>
                <a:spcPct val="114999"/>
              </a:lnSpc>
              <a:buAutoNum type="arabicPeriod"/>
            </a:pPr>
            <a:r>
              <a:rPr lang="en-US" dirty="0">
                <a:solidFill>
                  <a:schemeClr val="tx1"/>
                </a:solidFill>
              </a:rPr>
              <a:t>There was too much </a:t>
            </a:r>
            <a:r>
              <a:rPr lang="en-US" b="1" u="sng" dirty="0">
                <a:solidFill>
                  <a:schemeClr val="tx1"/>
                </a:solidFill>
              </a:rPr>
              <a:t>heterogeneity</a:t>
            </a:r>
            <a:r>
              <a:rPr lang="en-US" dirty="0">
                <a:solidFill>
                  <a:schemeClr val="tx1"/>
                </a:solidFill>
              </a:rPr>
              <a:t> in studies that met all full-text inclusion criteria therefore making </a:t>
            </a:r>
            <a:r>
              <a:rPr lang="en-US" b="1" u="sng" dirty="0">
                <a:solidFill>
                  <a:schemeClr val="tx1"/>
                </a:solidFill>
              </a:rPr>
              <a:t>forest plot</a:t>
            </a:r>
            <a:r>
              <a:rPr lang="en-US" dirty="0">
                <a:solidFill>
                  <a:schemeClr val="tx1"/>
                </a:solidFill>
              </a:rPr>
              <a:t> was rejected.</a:t>
            </a:r>
          </a:p>
          <a:p>
            <a:pPr>
              <a:lnSpc>
                <a:spcPct val="114999"/>
              </a:lnSpc>
              <a:buAutoNum type="arabicPeriod"/>
            </a:pPr>
            <a:endParaRPr lang="en-US" dirty="0">
              <a:solidFill>
                <a:schemeClr val="tx1"/>
              </a:solidFill>
            </a:endParaRPr>
          </a:p>
          <a:p>
            <a:pPr>
              <a:lnSpc>
                <a:spcPct val="114999"/>
              </a:lnSpc>
              <a:buAutoNum type="arabicPeriod"/>
            </a:pPr>
            <a:r>
              <a:rPr lang="en-US" dirty="0">
                <a:solidFill>
                  <a:schemeClr val="tx1"/>
                </a:solidFill>
              </a:rPr>
              <a:t>I had also thought of doing a </a:t>
            </a:r>
            <a:r>
              <a:rPr lang="en-US" b="1" u="sng" dirty="0">
                <a:solidFill>
                  <a:schemeClr val="tx1"/>
                </a:solidFill>
              </a:rPr>
              <a:t>meta regression</a:t>
            </a:r>
            <a:r>
              <a:rPr lang="en-US" dirty="0">
                <a:solidFill>
                  <a:schemeClr val="tx1"/>
                </a:solidFill>
              </a:rPr>
              <a:t>. But they say that you should not do meta regression if there are </a:t>
            </a:r>
            <a:r>
              <a:rPr lang="en-US" b="1" u="sng" dirty="0">
                <a:solidFill>
                  <a:schemeClr val="tx1"/>
                </a:solidFill>
              </a:rPr>
              <a:t>less than 10 studies</a:t>
            </a:r>
            <a:r>
              <a:rPr lang="en-US" dirty="0">
                <a:solidFill>
                  <a:schemeClr val="tx1"/>
                </a:solidFill>
              </a:rPr>
              <a:t> (see next slide). I have prepared </a:t>
            </a:r>
            <a:r>
              <a:rPr lang="en-US" b="1" u="sng" dirty="0">
                <a:solidFill>
                  <a:schemeClr val="tx1"/>
                </a:solidFill>
              </a:rPr>
              <a:t>analytic framework</a:t>
            </a:r>
            <a:r>
              <a:rPr lang="en-US" dirty="0">
                <a:solidFill>
                  <a:schemeClr val="tx1"/>
                </a:solidFill>
              </a:rPr>
              <a:t> though.</a:t>
            </a:r>
          </a:p>
        </p:txBody>
      </p:sp>
      <p:sp>
        <p:nvSpPr>
          <p:cNvPr id="4" name="Google Shape;94;p20">
            <a:extLst>
              <a:ext uri="{FF2B5EF4-FFF2-40B4-BE49-F238E27FC236}">
                <a16:creationId xmlns:a16="http://schemas.microsoft.com/office/drawing/2014/main" xmlns="" id="{95EE71EF-495E-414D-979B-4B0C4726F6A7}"/>
              </a:ext>
            </a:extLst>
          </p:cNvPr>
          <p:cNvSpPr txBox="1">
            <a:spLocks noGrp="1"/>
          </p:cNvSpPr>
          <p:nvPr/>
        </p:nvSpPr>
        <p:spPr>
          <a:xfrm>
            <a:off x="311700" y="66550"/>
            <a:ext cx="85206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r>
              <a:rPr lang="en"/>
              <a:t>Why I did not meta-analyse the studies </a:t>
            </a:r>
            <a:endParaRPr lang="en" dirty="0"/>
          </a:p>
        </p:txBody>
      </p:sp>
    </p:spTree>
    <p:extLst>
      <p:ext uri="{BB962C8B-B14F-4D97-AF65-F5344CB8AC3E}">
        <p14:creationId xmlns:p14="http://schemas.microsoft.com/office/powerpoint/2010/main" val="513014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0"/>
          <p:cNvSpPr txBox="1">
            <a:spLocks noGrp="1"/>
          </p:cNvSpPr>
          <p:nvPr>
            <p:ph type="title"/>
          </p:nvPr>
        </p:nvSpPr>
        <p:spPr>
          <a:xfrm>
            <a:off x="311700" y="66550"/>
            <a:ext cx="8520600" cy="572700"/>
          </a:xfrm>
          <a:prstGeom prst="rect">
            <a:avLst/>
          </a:prstGeom>
        </p:spPr>
        <p:txBody>
          <a:bodyPr spcFirstLastPara="1" wrap="square" lIns="91425" tIns="91425" rIns="91425" bIns="91425" anchor="t" anchorCtr="0">
            <a:noAutofit/>
          </a:bodyPr>
          <a:lstStyle/>
          <a:p>
            <a:r>
              <a:rPr lang="en"/>
              <a:t>Why I did not meta-analyse the studies </a:t>
            </a:r>
            <a:endParaRPr lang="en" dirty="0"/>
          </a:p>
        </p:txBody>
      </p:sp>
      <p:sp>
        <p:nvSpPr>
          <p:cNvPr id="95" name="Google Shape;95;p20"/>
          <p:cNvSpPr txBox="1">
            <a:spLocks noGrp="1"/>
          </p:cNvSpPr>
          <p:nvPr>
            <p:ph type="body" idx="1"/>
          </p:nvPr>
        </p:nvSpPr>
        <p:spPr>
          <a:xfrm>
            <a:off x="54256" y="1256221"/>
            <a:ext cx="8939019" cy="3713385"/>
          </a:xfrm>
          <a:prstGeom prst="rect">
            <a:avLst/>
          </a:prstGeom>
        </p:spPr>
        <p:txBody>
          <a:bodyPr spcFirstLastPara="1" wrap="square" lIns="91425" tIns="91425" rIns="91425" bIns="91425" anchor="t" anchorCtr="0">
            <a:noAutofit/>
          </a:bodyPr>
          <a:lstStyle/>
          <a:p>
            <a:pPr>
              <a:lnSpc>
                <a:spcPct val="114999"/>
              </a:lnSpc>
              <a:buClr>
                <a:schemeClr val="dk1"/>
              </a:buClr>
              <a:buSzPts val="1100"/>
              <a:buNone/>
            </a:pPr>
            <a:r>
              <a:rPr lang="en-GB" sz="1600"/>
              <a:t>"Meta-regression should generally not be considered when there are fewer than ten studies in a meta-analysis."</a:t>
            </a:r>
            <a:endParaRPr lang="en-US"/>
          </a:p>
          <a:p>
            <a:pPr>
              <a:lnSpc>
                <a:spcPct val="114999"/>
              </a:lnSpc>
              <a:buClr>
                <a:schemeClr val="dk1"/>
              </a:buClr>
              <a:buSzPts val="1100"/>
              <a:buNone/>
            </a:pPr>
            <a:endParaRPr lang="en-GB" sz="1600" dirty="0"/>
          </a:p>
          <a:p>
            <a:pPr>
              <a:lnSpc>
                <a:spcPct val="114999"/>
              </a:lnSpc>
              <a:buClr>
                <a:schemeClr val="dk1"/>
              </a:buClr>
              <a:buSzPts val="1100"/>
              <a:buNone/>
            </a:pPr>
            <a:r>
              <a:rPr lang="en-GB" sz="1600" dirty="0">
                <a:hlinkClick r:id="rId3"/>
              </a:rPr>
              <a:t>Source : https://handbook-5-1.cochrane.org/chapter_9/9_6_4_meta_regression.htm</a:t>
            </a:r>
            <a:endParaRPr lang="en-GB" dirty="0">
              <a:hlinkClick r:id="rId3"/>
            </a:endParaRPr>
          </a:p>
          <a:p>
            <a:pPr>
              <a:lnSpc>
                <a:spcPct val="114999"/>
              </a:lnSpc>
              <a:buClr>
                <a:schemeClr val="dk1"/>
              </a:buClr>
              <a:buSzPts val="1100"/>
              <a:buNone/>
            </a:pPr>
            <a:endParaRPr lang="en-GB" sz="1600" b="1" u="sng" dirty="0">
              <a:solidFill>
                <a:srgbClr val="C00000"/>
              </a:solidFill>
            </a:endParaRPr>
          </a:p>
          <a:p>
            <a:pPr>
              <a:lnSpc>
                <a:spcPct val="114999"/>
              </a:lnSpc>
              <a:buClr>
                <a:schemeClr val="dk1"/>
              </a:buClr>
              <a:buSzPts val="1100"/>
              <a:buNone/>
            </a:pPr>
            <a:r>
              <a:rPr lang="en-GB" sz="1600" b="1" u="sng">
                <a:solidFill>
                  <a:srgbClr val="C00000"/>
                </a:solidFill>
              </a:rPr>
              <a:t>--&gt; SHOW DATA SHEETS</a:t>
            </a:r>
            <a:r>
              <a:rPr lang="en-GB" sz="1600" dirty="0"/>
              <a:t> </a:t>
            </a:r>
          </a:p>
          <a:p>
            <a:pPr marL="0" indent="0">
              <a:lnSpc>
                <a:spcPct val="114999"/>
              </a:lnSpc>
              <a:spcBef>
                <a:spcPts val="3600"/>
              </a:spcBef>
              <a:spcAft>
                <a:spcPts val="3600"/>
              </a:spcAft>
              <a:buClr>
                <a:schemeClr val="dk1"/>
              </a:buClr>
              <a:buSzPts val="1100"/>
              <a:buNone/>
            </a:pPr>
            <a:endParaRPr lang="en-US" sz="1600" dirty="0">
              <a:solidFill>
                <a:schemeClr val="tx1"/>
              </a:solidFill>
            </a:endParaRPr>
          </a:p>
          <a:p>
            <a:pPr>
              <a:lnSpc>
                <a:spcPct val="114999"/>
              </a:lnSpc>
              <a:buClr>
                <a:schemeClr val="dk1"/>
              </a:buClr>
              <a:buSzPts val="1100"/>
              <a:buNone/>
            </a:pPr>
            <a:endParaRPr lang="en-US" sz="1600" dirty="0">
              <a:solidFill>
                <a:srgbClr val="595959"/>
              </a:solidFill>
            </a:endParaRPr>
          </a:p>
          <a:p>
            <a:pPr>
              <a:lnSpc>
                <a:spcPct val="114999"/>
              </a:lnSpc>
              <a:buClr>
                <a:schemeClr val="dk1"/>
              </a:buClr>
              <a:buSzPts val="1100"/>
              <a:buNone/>
            </a:pPr>
            <a:endParaRPr lang="en-US" sz="1600" dirty="0">
              <a:solidFill>
                <a:srgbClr val="595959"/>
              </a:solidFill>
            </a:endParaRPr>
          </a:p>
          <a:p>
            <a:pPr>
              <a:lnSpc>
                <a:spcPct val="114999"/>
              </a:lnSpc>
              <a:buClr>
                <a:schemeClr val="dk1"/>
              </a:buClr>
              <a:buSzPts val="1100"/>
              <a:buNone/>
            </a:pPr>
            <a:endParaRPr lang="en-US" sz="1600" dirty="0">
              <a:solidFill>
                <a:srgbClr val="595959"/>
              </a:solidFill>
            </a:endParaRPr>
          </a:p>
          <a:p>
            <a:pPr>
              <a:lnSpc>
                <a:spcPct val="114999"/>
              </a:lnSpc>
              <a:buClr>
                <a:schemeClr val="dk1"/>
              </a:buClr>
              <a:buSzPts val="1100"/>
              <a:buNone/>
            </a:pPr>
            <a:endParaRPr lang="en-US" sz="1600" dirty="0">
              <a:solidFill>
                <a:srgbClr val="595959"/>
              </a:solidFill>
            </a:endParaRPr>
          </a:p>
          <a:p>
            <a:pPr marL="0" indent="0">
              <a:lnSpc>
                <a:spcPct val="114999"/>
              </a:lnSpc>
              <a:spcBef>
                <a:spcPts val="3600"/>
              </a:spcBef>
              <a:spcAft>
                <a:spcPts val="3600"/>
              </a:spcAft>
              <a:buClr>
                <a:schemeClr val="dk1"/>
              </a:buClr>
              <a:buSzPts val="1100"/>
              <a:buNone/>
            </a:pPr>
            <a:endParaRPr lang="en-US" sz="1600" dirty="0">
              <a:solidFill>
                <a:srgbClr val="980000"/>
              </a:solidFill>
            </a:endParaRPr>
          </a:p>
        </p:txBody>
      </p:sp>
    </p:spTree>
    <p:extLst>
      <p:ext uri="{BB962C8B-B14F-4D97-AF65-F5344CB8AC3E}">
        <p14:creationId xmlns:p14="http://schemas.microsoft.com/office/powerpoint/2010/main" val="944445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0"/>
          <p:cNvSpPr txBox="1">
            <a:spLocks noGrp="1"/>
          </p:cNvSpPr>
          <p:nvPr>
            <p:ph type="title"/>
          </p:nvPr>
        </p:nvSpPr>
        <p:spPr>
          <a:xfrm>
            <a:off x="2479087" y="-62846"/>
            <a:ext cx="8520600" cy="572700"/>
          </a:xfrm>
          <a:prstGeom prst="rect">
            <a:avLst/>
          </a:prstGeom>
        </p:spPr>
        <p:txBody>
          <a:bodyPr spcFirstLastPara="1" wrap="square" lIns="91425" tIns="91425" rIns="91425" bIns="91425" anchor="t" anchorCtr="0">
            <a:noAutofit/>
          </a:bodyPr>
          <a:lstStyle/>
          <a:p>
            <a:r>
              <a:rPr lang="en"/>
              <a:t>Analytic Framework </a:t>
            </a:r>
            <a:endParaRPr lang="en-US"/>
          </a:p>
        </p:txBody>
      </p:sp>
      <p:sp>
        <p:nvSpPr>
          <p:cNvPr id="95" name="Google Shape;95;p20"/>
          <p:cNvSpPr txBox="1">
            <a:spLocks noGrp="1"/>
          </p:cNvSpPr>
          <p:nvPr>
            <p:ph type="body" idx="1"/>
          </p:nvPr>
        </p:nvSpPr>
        <p:spPr>
          <a:xfrm>
            <a:off x="341" y="393580"/>
            <a:ext cx="9147661" cy="4747527"/>
          </a:xfrm>
          <a:prstGeom prst="rect">
            <a:avLst/>
          </a:prstGeom>
        </p:spPr>
        <p:txBody>
          <a:bodyPr spcFirstLastPara="1" wrap="square" lIns="91425" tIns="91425" rIns="91425" bIns="91425" anchor="t" anchorCtr="0">
            <a:noAutofit/>
          </a:bodyPr>
          <a:lstStyle/>
          <a:p>
            <a:pPr marL="0" indent="0">
              <a:spcBef>
                <a:spcPts val="3600"/>
              </a:spcBef>
              <a:spcAft>
                <a:spcPts val="3600"/>
              </a:spcAft>
              <a:buClr>
                <a:schemeClr val="dk1"/>
              </a:buClr>
              <a:buSzPts val="1100"/>
              <a:buNone/>
            </a:pPr>
            <a:r>
              <a:rPr lang="en-US" sz="1600" dirty="0">
                <a:solidFill>
                  <a:srgbClr val="980000"/>
                </a:solidFill>
              </a:rPr>
              <a:t>  </a:t>
            </a:r>
            <a:r>
              <a:rPr lang="en-US" sz="1600" dirty="0"/>
              <a:t>Most studies followed a simplified version of Rice’s cost of illness model (1) (2) (3). That is most studies followed :    C</a:t>
            </a:r>
            <a:r>
              <a:rPr lang="en-US" sz="1600" baseline="-25000" dirty="0"/>
              <a:t>HH</a:t>
            </a:r>
            <a:r>
              <a:rPr lang="en-US" sz="1600" dirty="0"/>
              <a:t>  = C</a:t>
            </a:r>
            <a:r>
              <a:rPr lang="en-US" sz="1600" baseline="-25000" dirty="0"/>
              <a:t>DM</a:t>
            </a:r>
            <a:r>
              <a:rPr lang="en-US" sz="1600" dirty="0"/>
              <a:t> + C</a:t>
            </a:r>
            <a:r>
              <a:rPr lang="en-US" sz="1600" baseline="-25000" dirty="0"/>
              <a:t>DNM</a:t>
            </a:r>
            <a:r>
              <a:rPr lang="en-US" sz="1600" dirty="0"/>
              <a:t> + C</a:t>
            </a:r>
            <a:r>
              <a:rPr lang="en-US" sz="1600" baseline="-25000" dirty="0"/>
              <a:t>I</a:t>
            </a:r>
            <a:r>
              <a:rPr lang="en-US" sz="1600" dirty="0"/>
              <a:t> </a:t>
            </a:r>
            <a:endParaRPr lang="en-US"/>
          </a:p>
          <a:p>
            <a:pPr>
              <a:lnSpc>
                <a:spcPct val="114999"/>
              </a:lnSpc>
              <a:buClr>
                <a:schemeClr val="dk1"/>
              </a:buClr>
              <a:buSzPts val="1100"/>
              <a:buNone/>
            </a:pPr>
            <a:r>
              <a:rPr lang="en-US" sz="1600" dirty="0"/>
              <a:t>Where C</a:t>
            </a:r>
            <a:r>
              <a:rPr lang="en-US" sz="1600" baseline="-25000" dirty="0"/>
              <a:t>HH</a:t>
            </a:r>
            <a:r>
              <a:rPr lang="en-US" sz="1600" dirty="0"/>
              <a:t>  = total cost to household</a:t>
            </a:r>
          </a:p>
          <a:p>
            <a:pPr>
              <a:lnSpc>
                <a:spcPct val="114999"/>
              </a:lnSpc>
              <a:buClr>
                <a:schemeClr val="dk1"/>
              </a:buClr>
              <a:buSzPts val="1100"/>
              <a:buNone/>
            </a:pPr>
            <a:endParaRPr lang="en-US" sz="1600" dirty="0"/>
          </a:p>
          <a:p>
            <a:pPr>
              <a:lnSpc>
                <a:spcPct val="114999"/>
              </a:lnSpc>
              <a:buClr>
                <a:schemeClr val="dk1"/>
              </a:buClr>
              <a:buSzPts val="1100"/>
              <a:buNone/>
            </a:pPr>
            <a:r>
              <a:rPr lang="en-US" sz="1600" dirty="0"/>
              <a:t>C</a:t>
            </a:r>
            <a:r>
              <a:rPr lang="en-US" sz="1600" baseline="-25000" dirty="0"/>
              <a:t>DM</a:t>
            </a:r>
            <a:r>
              <a:rPr lang="en-US" sz="1600" dirty="0"/>
              <a:t> = Direct Medical Cost = medical cost of treating </a:t>
            </a:r>
            <a:r>
              <a:rPr lang="en-US" sz="1600" dirty="0" err="1"/>
              <a:t>diarrhoea</a:t>
            </a:r>
            <a:r>
              <a:rPr lang="en-US" sz="1600" dirty="0"/>
              <a:t>/pneumonia = (hospital bed cost for the duration of stay) + (cost of medicines) + (cost of diagnostic facilities) + (cost of medical human resources) + (cost of other </a:t>
            </a:r>
            <a:r>
              <a:rPr lang="en-US" sz="1600" dirty="0" err="1"/>
              <a:t>ancilliary</a:t>
            </a:r>
            <a:r>
              <a:rPr lang="en-US" sz="1600" dirty="0"/>
              <a:t> hospital services)</a:t>
            </a:r>
          </a:p>
          <a:p>
            <a:pPr>
              <a:lnSpc>
                <a:spcPct val="114999"/>
              </a:lnSpc>
              <a:buClr>
                <a:schemeClr val="dk1"/>
              </a:buClr>
              <a:buSzPts val="1100"/>
              <a:buNone/>
            </a:pPr>
            <a:endParaRPr lang="en-US" sz="1600" dirty="0"/>
          </a:p>
          <a:p>
            <a:pPr>
              <a:lnSpc>
                <a:spcPct val="114999"/>
              </a:lnSpc>
              <a:buClr>
                <a:schemeClr val="dk1"/>
              </a:buClr>
              <a:buSzPts val="1100"/>
              <a:buNone/>
            </a:pPr>
            <a:r>
              <a:rPr lang="en-US" sz="1600" dirty="0"/>
              <a:t>C</a:t>
            </a:r>
            <a:r>
              <a:rPr lang="en-US" sz="1600" baseline="-25000" dirty="0"/>
              <a:t>DNM</a:t>
            </a:r>
            <a:r>
              <a:rPr lang="en-US" sz="1600" dirty="0"/>
              <a:t> = Direct Non-Medical Cost = (cost of transport from home to hospital) + (cost of transport from hospital to home) + (cost of food for the family including the child) + (cost of stay for the family excluding child) </a:t>
            </a:r>
          </a:p>
          <a:p>
            <a:pPr>
              <a:lnSpc>
                <a:spcPct val="114999"/>
              </a:lnSpc>
              <a:buClr>
                <a:schemeClr val="dk1"/>
              </a:buClr>
              <a:buSzPts val="1100"/>
              <a:buNone/>
            </a:pPr>
            <a:endParaRPr lang="en-US" sz="1600" dirty="0"/>
          </a:p>
          <a:p>
            <a:pPr>
              <a:lnSpc>
                <a:spcPct val="114999"/>
              </a:lnSpc>
              <a:buClr>
                <a:schemeClr val="dk1"/>
              </a:buClr>
              <a:buSzPts val="1100"/>
              <a:buNone/>
            </a:pPr>
            <a:r>
              <a:rPr lang="en-US" sz="1600"/>
              <a:t>C</a:t>
            </a:r>
            <a:r>
              <a:rPr lang="en-US" sz="1600" baseline="-25000"/>
              <a:t>I</a:t>
            </a:r>
            <a:r>
              <a:rPr lang="en-US" sz="1600"/>
              <a:t> = Indirect cost = (lost income among family members)</a:t>
            </a:r>
          </a:p>
          <a:p>
            <a:pPr>
              <a:lnSpc>
                <a:spcPct val="114999"/>
              </a:lnSpc>
              <a:buClr>
                <a:schemeClr val="dk1"/>
              </a:buClr>
              <a:buSzPts val="1100"/>
              <a:buNone/>
            </a:pPr>
            <a:endParaRPr lang="en-US" sz="1200" dirty="0"/>
          </a:p>
          <a:p>
            <a:pPr>
              <a:lnSpc>
                <a:spcPct val="114999"/>
              </a:lnSpc>
              <a:buClr>
                <a:schemeClr val="dk1"/>
              </a:buClr>
              <a:buSzPts val="1100"/>
              <a:buNone/>
            </a:pPr>
            <a:endParaRPr lang="en-US" sz="1200" dirty="0">
              <a:solidFill>
                <a:srgbClr val="595959"/>
              </a:solidFill>
            </a:endParaRPr>
          </a:p>
          <a:p>
            <a:pPr>
              <a:lnSpc>
                <a:spcPct val="114999"/>
              </a:lnSpc>
              <a:buClr>
                <a:schemeClr val="dk1"/>
              </a:buClr>
              <a:buSzPts val="1100"/>
              <a:buNone/>
            </a:pPr>
            <a:endParaRPr lang="en-US" sz="1200" dirty="0">
              <a:solidFill>
                <a:srgbClr val="595959"/>
              </a:solidFill>
            </a:endParaRPr>
          </a:p>
          <a:p>
            <a:pPr>
              <a:lnSpc>
                <a:spcPct val="114999"/>
              </a:lnSpc>
              <a:buClr>
                <a:schemeClr val="dk1"/>
              </a:buClr>
              <a:buSzPts val="1100"/>
              <a:buNone/>
            </a:pPr>
            <a:endParaRPr lang="en-US" sz="1200" dirty="0">
              <a:solidFill>
                <a:srgbClr val="595959"/>
              </a:solidFill>
            </a:endParaRPr>
          </a:p>
          <a:p>
            <a:pPr marL="0" indent="0">
              <a:lnSpc>
                <a:spcPct val="114999"/>
              </a:lnSpc>
              <a:spcBef>
                <a:spcPts val="3600"/>
              </a:spcBef>
              <a:spcAft>
                <a:spcPts val="3600"/>
              </a:spcAft>
              <a:buClr>
                <a:schemeClr val="dk1"/>
              </a:buClr>
              <a:buSzPts val="1100"/>
              <a:buNone/>
            </a:pPr>
            <a:endParaRPr lang="en-US" sz="1200" dirty="0">
              <a:solidFill>
                <a:srgbClr val="98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0"/>
          <p:cNvSpPr txBox="1">
            <a:spLocks noGrp="1"/>
          </p:cNvSpPr>
          <p:nvPr>
            <p:ph type="title"/>
          </p:nvPr>
        </p:nvSpPr>
        <p:spPr>
          <a:xfrm>
            <a:off x="775370" y="1852"/>
            <a:ext cx="8520600" cy="572700"/>
          </a:xfrm>
          <a:prstGeom prst="rect">
            <a:avLst/>
          </a:prstGeom>
        </p:spPr>
        <p:txBody>
          <a:bodyPr spcFirstLastPara="1" wrap="square" lIns="91425" tIns="91425" rIns="91425" bIns="91425" anchor="t" anchorCtr="0">
            <a:noAutofit/>
          </a:bodyPr>
          <a:lstStyle/>
          <a:p>
            <a:r>
              <a:rPr lang="en"/>
              <a:t>Analytic Framework for meta regression</a:t>
            </a:r>
            <a:endParaRPr lang="en-US"/>
          </a:p>
        </p:txBody>
      </p:sp>
      <p:sp>
        <p:nvSpPr>
          <p:cNvPr id="95" name="Google Shape;95;p20"/>
          <p:cNvSpPr txBox="1">
            <a:spLocks noGrp="1"/>
          </p:cNvSpPr>
          <p:nvPr>
            <p:ph type="body" idx="1"/>
          </p:nvPr>
        </p:nvSpPr>
        <p:spPr>
          <a:xfrm>
            <a:off x="54256" y="512193"/>
            <a:ext cx="8939019" cy="3713385"/>
          </a:xfrm>
          <a:prstGeom prst="rect">
            <a:avLst/>
          </a:prstGeom>
        </p:spPr>
        <p:txBody>
          <a:bodyPr spcFirstLastPara="1" wrap="square" lIns="91425" tIns="91425" rIns="91425" bIns="91425" anchor="t" anchorCtr="0">
            <a:noAutofit/>
          </a:bodyPr>
          <a:lstStyle/>
          <a:p>
            <a:pPr marL="0" indent="0">
              <a:lnSpc>
                <a:spcPct val="114999"/>
              </a:lnSpc>
              <a:spcBef>
                <a:spcPts val="3600"/>
              </a:spcBef>
              <a:spcAft>
                <a:spcPts val="3600"/>
              </a:spcAft>
              <a:buClr>
                <a:schemeClr val="dk1"/>
              </a:buClr>
              <a:buSzPts val="1100"/>
              <a:buNone/>
            </a:pPr>
            <a:endParaRPr lang="en-US" sz="1600" dirty="0"/>
          </a:p>
          <a:p>
            <a:pPr>
              <a:lnSpc>
                <a:spcPct val="114999"/>
              </a:lnSpc>
              <a:buClr>
                <a:schemeClr val="dk1"/>
              </a:buClr>
              <a:buSzPts val="1100"/>
              <a:buNone/>
            </a:pPr>
            <a:r>
              <a:rPr lang="en-US" sz="1600" dirty="0"/>
              <a:t> C</a:t>
            </a:r>
            <a:r>
              <a:rPr lang="en-US" sz="1600" baseline="-25000" dirty="0"/>
              <a:t>HH</a:t>
            </a:r>
            <a:r>
              <a:rPr lang="en-US" sz="1600" dirty="0"/>
              <a:t>  = C</a:t>
            </a:r>
            <a:r>
              <a:rPr lang="en-US" sz="1600" baseline="-25000" dirty="0"/>
              <a:t>DM</a:t>
            </a:r>
            <a:r>
              <a:rPr lang="en-US" sz="1600" dirty="0"/>
              <a:t> + C</a:t>
            </a:r>
            <a:r>
              <a:rPr lang="en-US" sz="1600" baseline="-25000" dirty="0"/>
              <a:t>DNM</a:t>
            </a:r>
            <a:r>
              <a:rPr lang="en-US" sz="1600" dirty="0"/>
              <a:t> + C</a:t>
            </a:r>
            <a:r>
              <a:rPr lang="en-US" sz="1600" baseline="-25000" dirty="0"/>
              <a:t>I</a:t>
            </a:r>
            <a:r>
              <a:rPr lang="en-US" sz="1600" dirty="0"/>
              <a:t> + D</a:t>
            </a:r>
            <a:r>
              <a:rPr lang="en-US" sz="1600" baseline="-25000" dirty="0"/>
              <a:t>TOF</a:t>
            </a:r>
            <a:r>
              <a:rPr lang="en-US" sz="1600" dirty="0"/>
              <a:t> + NOB  + </a:t>
            </a:r>
            <a:r>
              <a:rPr lang="en-US" sz="1600" dirty="0" err="1"/>
              <a:t>D</a:t>
            </a:r>
            <a:r>
              <a:rPr lang="en-US" sz="1600" baseline="-25000" dirty="0" err="1"/>
              <a:t>Place</a:t>
            </a:r>
            <a:r>
              <a:rPr lang="en-US" sz="1600" dirty="0"/>
              <a:t>  + </a:t>
            </a:r>
            <a:r>
              <a:rPr lang="en-US" sz="1600" dirty="0" err="1"/>
              <a:t>E</a:t>
            </a:r>
            <a:r>
              <a:rPr lang="en-US" sz="1600" baseline="-25000" dirty="0" err="1"/>
              <a:t>i</a:t>
            </a:r>
            <a:r>
              <a:rPr lang="en-US" sz="1600" dirty="0"/>
              <a:t> </a:t>
            </a:r>
            <a:endParaRPr lang="en-US" dirty="0"/>
          </a:p>
          <a:p>
            <a:pPr>
              <a:lnSpc>
                <a:spcPct val="114999"/>
              </a:lnSpc>
              <a:buClr>
                <a:schemeClr val="dk1"/>
              </a:buClr>
              <a:buSzPts val="1100"/>
              <a:buNone/>
            </a:pPr>
            <a:r>
              <a:rPr lang="en-US" sz="1600" dirty="0"/>
              <a:t>  </a:t>
            </a:r>
            <a:endParaRPr lang="en-US"/>
          </a:p>
          <a:p>
            <a:pPr>
              <a:lnSpc>
                <a:spcPct val="114999"/>
              </a:lnSpc>
              <a:buClr>
                <a:schemeClr val="dk1"/>
              </a:buClr>
              <a:buSzPts val="1100"/>
              <a:buNone/>
            </a:pPr>
            <a:r>
              <a:rPr lang="en-GB" sz="1600" dirty="0"/>
              <a:t>D</a:t>
            </a:r>
            <a:r>
              <a:rPr lang="en-GB" sz="1600" baseline="-25000" dirty="0"/>
              <a:t>TOF</a:t>
            </a:r>
            <a:r>
              <a:rPr lang="en-GB" sz="1600" dirty="0"/>
              <a:t> = Dummy variable for Type of funding (for-profit, non-profit, government)  </a:t>
            </a:r>
            <a:endParaRPr lang="en-US" dirty="0"/>
          </a:p>
          <a:p>
            <a:pPr>
              <a:lnSpc>
                <a:spcPct val="114999"/>
              </a:lnSpc>
              <a:buClr>
                <a:schemeClr val="dk1"/>
              </a:buClr>
              <a:buSzPts val="1100"/>
              <a:buNone/>
            </a:pPr>
            <a:r>
              <a:rPr lang="en-US" sz="1600" dirty="0"/>
              <a:t>  </a:t>
            </a:r>
            <a:endParaRPr lang="en-US"/>
          </a:p>
          <a:p>
            <a:pPr>
              <a:lnSpc>
                <a:spcPct val="114999"/>
              </a:lnSpc>
              <a:buClr>
                <a:schemeClr val="dk1"/>
              </a:buClr>
              <a:buSzPts val="1100"/>
              <a:buNone/>
            </a:pPr>
            <a:r>
              <a:rPr lang="en-US" sz="1600" dirty="0"/>
              <a:t>NOB = Number of beds in hospital </a:t>
            </a:r>
            <a:endParaRPr lang="en-US"/>
          </a:p>
          <a:p>
            <a:pPr>
              <a:lnSpc>
                <a:spcPct val="114999"/>
              </a:lnSpc>
              <a:buClr>
                <a:schemeClr val="dk1"/>
              </a:buClr>
              <a:buSzPts val="1100"/>
              <a:buNone/>
            </a:pPr>
            <a:r>
              <a:rPr lang="en-US" sz="1600" dirty="0"/>
              <a:t>  </a:t>
            </a:r>
            <a:endParaRPr lang="en-US"/>
          </a:p>
          <a:p>
            <a:pPr>
              <a:lnSpc>
                <a:spcPct val="114999"/>
              </a:lnSpc>
              <a:buClr>
                <a:schemeClr val="dk1"/>
              </a:buClr>
              <a:buSzPts val="1100"/>
              <a:buNone/>
            </a:pPr>
            <a:r>
              <a:rPr lang="en-US" sz="1600" dirty="0" err="1"/>
              <a:t>D</a:t>
            </a:r>
            <a:r>
              <a:rPr lang="en-US" sz="1600" baseline="-25000" dirty="0" err="1"/>
              <a:t>Place</a:t>
            </a:r>
            <a:r>
              <a:rPr lang="en-US" sz="1600" dirty="0"/>
              <a:t> = Dummy variable for place of care (Which Indian state)</a:t>
            </a:r>
            <a:endParaRPr lang="en-US" dirty="0"/>
          </a:p>
          <a:p>
            <a:pPr>
              <a:lnSpc>
                <a:spcPct val="114999"/>
              </a:lnSpc>
              <a:buClr>
                <a:schemeClr val="dk1"/>
              </a:buClr>
              <a:buSzPts val="1100"/>
              <a:buNone/>
            </a:pPr>
            <a:endParaRPr lang="en-US" sz="1600" dirty="0"/>
          </a:p>
          <a:p>
            <a:pPr>
              <a:lnSpc>
                <a:spcPct val="114999"/>
              </a:lnSpc>
              <a:buClr>
                <a:schemeClr val="dk1"/>
              </a:buClr>
              <a:buSzPts val="1100"/>
              <a:buNone/>
            </a:pPr>
            <a:r>
              <a:rPr lang="en-US" sz="1600" dirty="0" err="1"/>
              <a:t>E</a:t>
            </a:r>
            <a:r>
              <a:rPr lang="en-US" sz="1600" baseline="-25000" dirty="0" err="1"/>
              <a:t>i</a:t>
            </a:r>
            <a:r>
              <a:rPr lang="en-US" sz="1600" dirty="0"/>
              <a:t> = Error term </a:t>
            </a:r>
            <a:endParaRPr lang="en-US"/>
          </a:p>
          <a:p>
            <a:pPr>
              <a:lnSpc>
                <a:spcPct val="114999"/>
              </a:lnSpc>
              <a:buClr>
                <a:schemeClr val="dk1"/>
              </a:buClr>
              <a:buSzPts val="1100"/>
              <a:buNone/>
            </a:pPr>
            <a:endParaRPr lang="en-US" sz="1200" dirty="0"/>
          </a:p>
          <a:p>
            <a:pPr>
              <a:lnSpc>
                <a:spcPct val="114999"/>
              </a:lnSpc>
              <a:buClr>
                <a:schemeClr val="dk1"/>
              </a:buClr>
              <a:buSzPts val="1100"/>
              <a:buNone/>
            </a:pPr>
            <a:endParaRPr lang="en-US" sz="1200" dirty="0">
              <a:solidFill>
                <a:srgbClr val="595959"/>
              </a:solidFill>
            </a:endParaRPr>
          </a:p>
          <a:p>
            <a:pPr>
              <a:lnSpc>
                <a:spcPct val="114999"/>
              </a:lnSpc>
              <a:buClr>
                <a:schemeClr val="dk1"/>
              </a:buClr>
              <a:buSzPts val="1100"/>
              <a:buNone/>
            </a:pPr>
            <a:endParaRPr lang="en-US" sz="1200" dirty="0">
              <a:solidFill>
                <a:srgbClr val="595959"/>
              </a:solidFill>
            </a:endParaRPr>
          </a:p>
          <a:p>
            <a:pPr>
              <a:lnSpc>
                <a:spcPct val="114999"/>
              </a:lnSpc>
              <a:buClr>
                <a:schemeClr val="dk1"/>
              </a:buClr>
              <a:buSzPts val="1100"/>
              <a:buNone/>
            </a:pPr>
            <a:endParaRPr lang="en-US" sz="1200" dirty="0">
              <a:solidFill>
                <a:srgbClr val="595959"/>
              </a:solidFill>
            </a:endParaRPr>
          </a:p>
          <a:p>
            <a:pPr marL="0" indent="0">
              <a:lnSpc>
                <a:spcPct val="114999"/>
              </a:lnSpc>
              <a:spcBef>
                <a:spcPts val="3600"/>
              </a:spcBef>
              <a:spcAft>
                <a:spcPts val="3600"/>
              </a:spcAft>
              <a:buClr>
                <a:schemeClr val="dk1"/>
              </a:buClr>
              <a:buSzPts val="1100"/>
              <a:buNone/>
            </a:pPr>
            <a:endParaRPr lang="en-US" sz="1200" dirty="0">
              <a:solidFill>
                <a:srgbClr val="980000"/>
              </a:solidFill>
            </a:endParaRPr>
          </a:p>
        </p:txBody>
      </p:sp>
    </p:spTree>
    <p:extLst>
      <p:ext uri="{BB962C8B-B14F-4D97-AF65-F5344CB8AC3E}">
        <p14:creationId xmlns:p14="http://schemas.microsoft.com/office/powerpoint/2010/main" val="3554815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72BB89-3F6B-4F86-8B49-925F85BBDEE4}"/>
              </a:ext>
            </a:extLst>
          </p:cNvPr>
          <p:cNvSpPr>
            <a:spLocks noGrp="1"/>
          </p:cNvSpPr>
          <p:nvPr>
            <p:ph type="title"/>
          </p:nvPr>
        </p:nvSpPr>
        <p:spPr/>
        <p:txBody>
          <a:bodyPr/>
          <a:lstStyle/>
          <a:p>
            <a:r>
              <a:rPr lang="en" b="1" u="sng"/>
              <a:t>Objective of this thesis :</a:t>
            </a:r>
            <a:endParaRPr lang="en-US"/>
          </a:p>
        </p:txBody>
      </p:sp>
      <p:sp>
        <p:nvSpPr>
          <p:cNvPr id="3" name="Text Placeholder 2">
            <a:extLst>
              <a:ext uri="{FF2B5EF4-FFF2-40B4-BE49-F238E27FC236}">
                <a16:creationId xmlns:a16="http://schemas.microsoft.com/office/drawing/2014/main" xmlns="" id="{FBEE3B0A-69B9-4D5A-8FE7-042E04EEDE87}"/>
              </a:ext>
            </a:extLst>
          </p:cNvPr>
          <p:cNvSpPr>
            <a:spLocks noGrp="1"/>
          </p:cNvSpPr>
          <p:nvPr>
            <p:ph type="body" idx="1"/>
          </p:nvPr>
        </p:nvSpPr>
        <p:spPr>
          <a:xfrm>
            <a:off x="214653" y="1152475"/>
            <a:ext cx="8736260" cy="3729107"/>
          </a:xfrm>
        </p:spPr>
        <p:txBody>
          <a:bodyPr/>
          <a:lstStyle/>
          <a:p>
            <a:pPr marL="114300" indent="0">
              <a:lnSpc>
                <a:spcPct val="114999"/>
              </a:lnSpc>
              <a:buNone/>
            </a:pPr>
            <a:r>
              <a:rPr lang="en" sz="2000" i="1"/>
              <a:t>To estimate cost of one episode of diarrhea and pneumonia in Indian children aged 0 to 59 months requiring hospitalization via an electronic review of literature on PubMed database. </a:t>
            </a:r>
            <a:endParaRPr lang="en-US" sz="2000"/>
          </a:p>
          <a:p>
            <a:pPr marL="114300" indent="0">
              <a:lnSpc>
                <a:spcPct val="114999"/>
              </a:lnSpc>
              <a:buNone/>
            </a:pPr>
            <a:endParaRPr lang="en" sz="2000" i="1" dirty="0"/>
          </a:p>
          <a:p>
            <a:pPr marL="114300" indent="0">
              <a:lnSpc>
                <a:spcPct val="114999"/>
              </a:lnSpc>
              <a:buNone/>
            </a:pPr>
            <a:r>
              <a:rPr lang="en" sz="2000" i="1"/>
              <a:t>To understand the various methodologies that past studies in the period 2000 to 2019 have used to estimate this cost from various perspectives like that of the household, the healthcare provider, the government and the society.</a:t>
            </a:r>
            <a:r>
              <a:rPr lang="en-US" sz="2000" dirty="0"/>
              <a:t> </a:t>
            </a:r>
          </a:p>
          <a:p>
            <a:pPr marL="114300" indent="0">
              <a:lnSpc>
                <a:spcPct val="114999"/>
              </a:lnSpc>
              <a:buNone/>
            </a:pPr>
            <a:endParaRPr lang="en-US" dirty="0"/>
          </a:p>
        </p:txBody>
      </p:sp>
    </p:spTree>
    <p:extLst>
      <p:ext uri="{BB962C8B-B14F-4D97-AF65-F5344CB8AC3E}">
        <p14:creationId xmlns:p14="http://schemas.microsoft.com/office/powerpoint/2010/main" val="1371962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A2E37E-006D-4898-B992-A9B18FCEAD47}"/>
              </a:ext>
            </a:extLst>
          </p:cNvPr>
          <p:cNvSpPr>
            <a:spLocks noGrp="1"/>
          </p:cNvSpPr>
          <p:nvPr>
            <p:ph type="title"/>
          </p:nvPr>
        </p:nvSpPr>
        <p:spPr/>
        <p:txBody>
          <a:bodyPr/>
          <a:lstStyle/>
          <a:p>
            <a:r>
              <a:rPr lang="en-US"/>
              <a:t>Recommendations</a:t>
            </a:r>
          </a:p>
        </p:txBody>
      </p:sp>
      <p:sp>
        <p:nvSpPr>
          <p:cNvPr id="3" name="Text Placeholder 2">
            <a:extLst>
              <a:ext uri="{FF2B5EF4-FFF2-40B4-BE49-F238E27FC236}">
                <a16:creationId xmlns:a16="http://schemas.microsoft.com/office/drawing/2014/main" xmlns="" id="{7C95BA9C-D604-4847-8370-AF24517CF17F}"/>
              </a:ext>
            </a:extLst>
          </p:cNvPr>
          <p:cNvSpPr>
            <a:spLocks noGrp="1"/>
          </p:cNvSpPr>
          <p:nvPr>
            <p:ph type="body" idx="1"/>
          </p:nvPr>
        </p:nvSpPr>
        <p:spPr/>
        <p:txBody>
          <a:bodyPr/>
          <a:lstStyle/>
          <a:p>
            <a:r>
              <a:rPr lang="en-US" dirty="0">
                <a:solidFill>
                  <a:schemeClr val="tx1"/>
                </a:solidFill>
              </a:rPr>
              <a:t>It makes sense to expand </a:t>
            </a:r>
            <a:r>
              <a:rPr lang="en-US" b="1" u="sng" dirty="0">
                <a:solidFill>
                  <a:schemeClr val="tx1"/>
                </a:solidFill>
              </a:rPr>
              <a:t>Rotavirus vaccine</a:t>
            </a:r>
            <a:r>
              <a:rPr lang="en-US" dirty="0">
                <a:solidFill>
                  <a:schemeClr val="tx1"/>
                </a:solidFill>
              </a:rPr>
              <a:t> to whole of India based on rotavirus economic burden studies (based on literature surveyed). It is a </a:t>
            </a:r>
            <a:r>
              <a:rPr lang="en-US" b="1" u="sng" dirty="0">
                <a:solidFill>
                  <a:schemeClr val="tx1"/>
                </a:solidFill>
              </a:rPr>
              <a:t>cost-effective</a:t>
            </a:r>
            <a:r>
              <a:rPr lang="en-US" dirty="0">
                <a:solidFill>
                  <a:schemeClr val="tx1"/>
                </a:solidFill>
              </a:rPr>
              <a:t> recommendation based on the evidence out there. ROTAVAC on the other hand will be available at about Rs. 54 per dose, for three doses (Total Cost = Rs. 162)</a:t>
            </a:r>
          </a:p>
          <a:p>
            <a:pPr>
              <a:lnSpc>
                <a:spcPct val="114999"/>
              </a:lnSpc>
            </a:pPr>
            <a:endParaRPr lang="en-US" dirty="0">
              <a:solidFill>
                <a:schemeClr val="tx1"/>
              </a:solidFill>
            </a:endParaRPr>
          </a:p>
          <a:p>
            <a:pPr>
              <a:lnSpc>
                <a:spcPct val="114999"/>
              </a:lnSpc>
            </a:pPr>
            <a:r>
              <a:rPr lang="en-US" b="1" u="sng" dirty="0">
                <a:solidFill>
                  <a:schemeClr val="tx1"/>
                </a:solidFill>
              </a:rPr>
              <a:t>PCV vaccine</a:t>
            </a:r>
            <a:r>
              <a:rPr lang="en-US" dirty="0">
                <a:solidFill>
                  <a:schemeClr val="tx1"/>
                </a:solidFill>
              </a:rPr>
              <a:t> is most likely cost-effective (as per literature surveyed) despite it being a very expensive vaccine. Rs 11,400 for full PCV vaccination !</a:t>
            </a:r>
          </a:p>
        </p:txBody>
      </p:sp>
    </p:spTree>
    <p:extLst>
      <p:ext uri="{BB962C8B-B14F-4D97-AF65-F5344CB8AC3E}">
        <p14:creationId xmlns:p14="http://schemas.microsoft.com/office/powerpoint/2010/main" val="40243428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8425CE-0396-4644-B37A-1DD9957EE2FD}"/>
              </a:ext>
            </a:extLst>
          </p:cNvPr>
          <p:cNvSpPr>
            <a:spLocks noGrp="1"/>
          </p:cNvSpPr>
          <p:nvPr>
            <p:ph type="title"/>
          </p:nvPr>
        </p:nvSpPr>
        <p:spPr>
          <a:xfrm>
            <a:off x="1303738" y="67619"/>
            <a:ext cx="8520600" cy="572700"/>
          </a:xfrm>
        </p:spPr>
        <p:txBody>
          <a:bodyPr/>
          <a:lstStyle/>
          <a:p>
            <a:r>
              <a:rPr lang="en-US"/>
              <a:t>INSPIRE Econ (Optional Slide)</a:t>
            </a:r>
          </a:p>
        </p:txBody>
      </p:sp>
      <p:sp>
        <p:nvSpPr>
          <p:cNvPr id="3" name="Text Placeholder 2">
            <a:extLst>
              <a:ext uri="{FF2B5EF4-FFF2-40B4-BE49-F238E27FC236}">
                <a16:creationId xmlns:a16="http://schemas.microsoft.com/office/drawing/2014/main" xmlns="" id="{B3438399-F1E8-4ECD-BB2F-4273D638F170}"/>
              </a:ext>
            </a:extLst>
          </p:cNvPr>
          <p:cNvSpPr>
            <a:spLocks noGrp="1"/>
          </p:cNvSpPr>
          <p:nvPr>
            <p:ph type="body" idx="1"/>
          </p:nvPr>
        </p:nvSpPr>
        <p:spPr/>
        <p:txBody>
          <a:bodyPr/>
          <a:lstStyle/>
          <a:p>
            <a:r>
              <a:rPr lang="en-US"/>
              <a:t>Delhi = 328,  Agra = 142, Bareilly = 259, Total = 729 </a:t>
            </a:r>
          </a:p>
          <a:p>
            <a:pPr>
              <a:lnSpc>
                <a:spcPct val="114999"/>
              </a:lnSpc>
            </a:pPr>
            <a:endParaRPr lang="en-US" dirty="0"/>
          </a:p>
          <a:p>
            <a:pPr>
              <a:lnSpc>
                <a:spcPct val="114999"/>
              </a:lnSpc>
            </a:pPr>
            <a:r>
              <a:rPr lang="en-US"/>
              <a:t>Healthcare provider and Household perspectives. </a:t>
            </a:r>
            <a:endParaRPr lang="en-US" dirty="0"/>
          </a:p>
          <a:p>
            <a:pPr>
              <a:lnSpc>
                <a:spcPct val="114999"/>
              </a:lnSpc>
            </a:pPr>
            <a:endParaRPr lang="en-US" dirty="0"/>
          </a:p>
          <a:p>
            <a:pPr>
              <a:lnSpc>
                <a:spcPct val="114999"/>
              </a:lnSpc>
            </a:pPr>
            <a:endParaRPr lang="en-US" dirty="0"/>
          </a:p>
        </p:txBody>
      </p:sp>
    </p:spTree>
    <p:extLst>
      <p:ext uri="{BB962C8B-B14F-4D97-AF65-F5344CB8AC3E}">
        <p14:creationId xmlns:p14="http://schemas.microsoft.com/office/powerpoint/2010/main" val="26556532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1F5BBD-2E31-41C6-98F2-C061E618B31F}"/>
              </a:ext>
            </a:extLst>
          </p:cNvPr>
          <p:cNvSpPr>
            <a:spLocks noGrp="1"/>
          </p:cNvSpPr>
          <p:nvPr>
            <p:ph type="title"/>
          </p:nvPr>
        </p:nvSpPr>
        <p:spPr>
          <a:xfrm>
            <a:off x="2856492" y="-50994"/>
            <a:ext cx="8520600" cy="572700"/>
          </a:xfrm>
        </p:spPr>
        <p:txBody>
          <a:bodyPr/>
          <a:lstStyle/>
          <a:p>
            <a:r>
              <a:rPr lang="en-US"/>
              <a:t>References</a:t>
            </a:r>
          </a:p>
        </p:txBody>
      </p:sp>
      <p:sp>
        <p:nvSpPr>
          <p:cNvPr id="3" name="Text Placeholder 2">
            <a:extLst>
              <a:ext uri="{FF2B5EF4-FFF2-40B4-BE49-F238E27FC236}">
                <a16:creationId xmlns:a16="http://schemas.microsoft.com/office/drawing/2014/main" xmlns="" id="{E33EA4C7-4EF4-423C-B798-842718031F44}"/>
              </a:ext>
            </a:extLst>
          </p:cNvPr>
          <p:cNvSpPr>
            <a:spLocks noGrp="1"/>
          </p:cNvSpPr>
          <p:nvPr>
            <p:ph type="body" idx="1"/>
          </p:nvPr>
        </p:nvSpPr>
        <p:spPr>
          <a:xfrm>
            <a:off x="-76489" y="525347"/>
            <a:ext cx="9218414" cy="4776772"/>
          </a:xfrm>
        </p:spPr>
        <p:txBody>
          <a:bodyPr/>
          <a:lstStyle/>
          <a:p>
            <a:pPr>
              <a:lnSpc>
                <a:spcPct val="114999"/>
              </a:lnSpc>
            </a:pPr>
            <a:r>
              <a:rPr lang="en-US" sz="1400" dirty="0">
                <a:solidFill>
                  <a:schemeClr val="tx1"/>
                </a:solidFill>
              </a:rPr>
              <a:t>1) Anderson K. A national estimate of the cost of illness in Parkinson’s disease using retrospective data analysis [Internet]. CHAPTER I. INTRODUCTION. Tennessee (US): ProQuest Dissertations Publishing; 2006 [cited 2019 May 6]. Available from ProQuest: </a:t>
            </a:r>
            <a:r>
              <a:rPr lang="en-US" sz="1400" u="sng" dirty="0">
                <a:solidFill>
                  <a:schemeClr val="tx1"/>
                </a:solidFill>
                <a:hlinkClick r:id="rId2"/>
              </a:rPr>
              <a:t>https://search.proquest.com/docview/304940082/46D270D01DB042D3PQ/1?accountid=136944</a:t>
            </a:r>
            <a:endParaRPr lang="en-US" sz="1400" dirty="0">
              <a:solidFill>
                <a:schemeClr val="tx1"/>
              </a:solidFill>
            </a:endParaRPr>
          </a:p>
          <a:p>
            <a:pPr>
              <a:lnSpc>
                <a:spcPct val="114999"/>
              </a:lnSpc>
            </a:pPr>
            <a:endParaRPr lang="en-US" sz="1400" dirty="0">
              <a:solidFill>
                <a:schemeClr val="tx1"/>
              </a:solidFill>
            </a:endParaRPr>
          </a:p>
          <a:p>
            <a:pPr>
              <a:lnSpc>
                <a:spcPct val="114999"/>
              </a:lnSpc>
            </a:pPr>
            <a:r>
              <a:rPr lang="en-US" sz="1400" dirty="0">
                <a:solidFill>
                  <a:schemeClr val="tx1"/>
                </a:solidFill>
              </a:rPr>
              <a:t>2) Rice DP. Estimating the cost of illness. 6, 1-131. 1966. Washington, DC, US Department of Health, Education and Welfare. Health Economics Series No. 6. PHS Pub. No. 947-6</a:t>
            </a:r>
          </a:p>
          <a:p>
            <a:pPr>
              <a:lnSpc>
                <a:spcPct val="114999"/>
              </a:lnSpc>
            </a:pPr>
            <a:endParaRPr lang="en-US" sz="1400" dirty="0">
              <a:solidFill>
                <a:schemeClr val="tx1"/>
              </a:solidFill>
            </a:endParaRPr>
          </a:p>
          <a:p>
            <a:pPr>
              <a:lnSpc>
                <a:spcPct val="114999"/>
              </a:lnSpc>
            </a:pPr>
            <a:r>
              <a:rPr lang="en-US" sz="1400" dirty="0">
                <a:solidFill>
                  <a:schemeClr val="tx1"/>
                </a:solidFill>
              </a:rPr>
              <a:t>3) P. Rice D. Estimating the cost of illness. AJPH [Internet]. 1967 Mar;57(3). Available from: chrome-extension://oemmndcbldboiebfnladdacbdfmadadm/https://www.ncbi.nlm.nih.gov/pmc/articles/PMC1227175/pdf/amjphnation00071-0042.pdf</a:t>
            </a:r>
          </a:p>
          <a:p>
            <a:pPr>
              <a:lnSpc>
                <a:spcPct val="114999"/>
              </a:lnSpc>
            </a:pPr>
            <a:endParaRPr lang="en-US" sz="1400" dirty="0"/>
          </a:p>
          <a:p>
            <a:pPr>
              <a:lnSpc>
                <a:spcPct val="114999"/>
              </a:lnSpc>
            </a:pPr>
            <a:r>
              <a:rPr lang="en-US" sz="1400" dirty="0"/>
              <a:t>4) </a:t>
            </a:r>
            <a:r>
              <a:rPr lang="en-GB" sz="1400" dirty="0">
                <a:hlinkClick r:id="rId3"/>
              </a:rPr>
              <a:t>Source : https://handbook-5-1.cochrane.org/chapter_9/9_6_4_meta_regression.htm</a:t>
            </a:r>
            <a:endParaRPr lang="en-US" sz="1400" dirty="0"/>
          </a:p>
        </p:txBody>
      </p:sp>
    </p:spTree>
    <p:extLst>
      <p:ext uri="{BB962C8B-B14F-4D97-AF65-F5344CB8AC3E}">
        <p14:creationId xmlns:p14="http://schemas.microsoft.com/office/powerpoint/2010/main" val="503311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2597700" y="-4011"/>
            <a:ext cx="3897574"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Why I did this study </a:t>
            </a:r>
            <a:endParaRPr/>
          </a:p>
        </p:txBody>
      </p:sp>
      <p:sp>
        <p:nvSpPr>
          <p:cNvPr id="60" name="Google Shape;60;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114300" indent="0">
              <a:buNone/>
            </a:pPr>
            <a:r>
              <a:rPr lang="en" dirty="0"/>
              <a:t>1)  To be able to understand the philosophy of INSPIRE-Econ Project better (I will be coordinating this project at INCLEN)</a:t>
            </a:r>
            <a:endParaRPr lang="en-US" dirty="0"/>
          </a:p>
          <a:p>
            <a:pPr marL="114300" indent="0">
              <a:lnSpc>
                <a:spcPct val="114999"/>
              </a:lnSpc>
              <a:buNone/>
            </a:pPr>
            <a:endParaRPr lang="en-US"/>
          </a:p>
          <a:p>
            <a:pPr marL="114300" indent="0">
              <a:lnSpc>
                <a:spcPct val="114999"/>
              </a:lnSpc>
              <a:buNone/>
            </a:pPr>
            <a:r>
              <a:rPr lang="en" dirty="0"/>
              <a:t>2)  There are multiple ways to assess the impact of a vaccine. An important impact to consider is the economic impact of a vaccine. We at INCLEN plan to do </a:t>
            </a:r>
            <a:r>
              <a:rPr lang="en"/>
              <a:t>a cost of illness study to assess impact of PCV-13 both Epidemiological and Economical.</a:t>
            </a:r>
          </a:p>
          <a:p>
            <a:pPr marL="114300" indent="0">
              <a:lnSpc>
                <a:spcPct val="114999"/>
              </a:lnSpc>
              <a:spcBef>
                <a:spcPts val="1600"/>
              </a:spcBef>
              <a:buNone/>
            </a:pPr>
            <a:r>
              <a:rPr lang="en" dirty="0"/>
              <a:t>3)  However in theory there are many other study designs that can be used to assess the economic impact of a vaccine. </a:t>
            </a:r>
            <a:endParaRPr/>
          </a:p>
          <a:p>
            <a:pPr marL="457200" lvl="0" indent="0" algn="l" rtl="0">
              <a:spcBef>
                <a:spcPts val="1600"/>
              </a:spcBef>
              <a:spcAft>
                <a:spcPts val="0"/>
              </a:spcAft>
              <a:buNone/>
            </a:pPr>
            <a:endParaRPr/>
          </a:p>
          <a:p>
            <a:pPr marL="457200" lvl="0" indent="0" algn="l" rtl="0">
              <a:spcBef>
                <a:spcPts val="1600"/>
              </a:spcBef>
              <a:spcAft>
                <a:spcPts val="16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E5239B7B-92B2-4A3F-92BD-52C11256ADF9}"/>
              </a:ext>
            </a:extLst>
          </p:cNvPr>
          <p:cNvSpPr>
            <a:spLocks noGrp="1"/>
          </p:cNvSpPr>
          <p:nvPr>
            <p:ph type="body" idx="1"/>
          </p:nvPr>
        </p:nvSpPr>
        <p:spPr>
          <a:xfrm>
            <a:off x="333266" y="537843"/>
            <a:ext cx="8520600" cy="2499844"/>
          </a:xfrm>
        </p:spPr>
        <p:txBody>
          <a:bodyPr/>
          <a:lstStyle/>
          <a:p>
            <a:r>
              <a:rPr lang="en-US"/>
              <a:t>Cost of illness (COI) studies --&gt; Systematic Review of COI studies  </a:t>
            </a:r>
          </a:p>
          <a:p>
            <a:pPr marL="114300" indent="0">
              <a:lnSpc>
                <a:spcPct val="114999"/>
              </a:lnSpc>
              <a:buNone/>
            </a:pPr>
            <a:r>
              <a:rPr lang="en-US"/>
              <a:t>--&gt; Return on Investment Studies </a:t>
            </a:r>
          </a:p>
          <a:p>
            <a:pPr marL="114300" indent="0">
              <a:lnSpc>
                <a:spcPct val="114999"/>
              </a:lnSpc>
              <a:buNone/>
            </a:pPr>
            <a:endParaRPr lang="en-US" dirty="0"/>
          </a:p>
          <a:p>
            <a:pPr marL="285750" indent="-285750">
              <a:lnSpc>
                <a:spcPct val="114999"/>
              </a:lnSpc>
            </a:pPr>
            <a:r>
              <a:rPr lang="en-US"/>
              <a:t>(Cost of illness studies) OR (Systematic Review of COI studies)  </a:t>
            </a:r>
          </a:p>
          <a:p>
            <a:pPr marL="114300" indent="0">
              <a:lnSpc>
                <a:spcPct val="114999"/>
              </a:lnSpc>
              <a:buNone/>
            </a:pPr>
            <a:r>
              <a:rPr lang="en-US"/>
              <a:t>--&gt; Mathematical modelling studies --&gt; Return on Investment Studies</a:t>
            </a:r>
          </a:p>
          <a:p>
            <a:pPr marL="114300" indent="0">
              <a:lnSpc>
                <a:spcPct val="114999"/>
              </a:lnSpc>
              <a:buNone/>
            </a:pPr>
            <a:endParaRPr lang="en-US" dirty="0"/>
          </a:p>
          <a:p>
            <a:pPr marL="114300" indent="0">
              <a:lnSpc>
                <a:spcPct val="114999"/>
              </a:lnSpc>
              <a:buNone/>
            </a:pPr>
            <a:r>
              <a:rPr lang="en-US"/>
              <a:t>Return on Investment Studies --&gt; Vaccine policy changes</a:t>
            </a:r>
            <a:r>
              <a:rPr lang="en-US" dirty="0"/>
              <a:t> </a:t>
            </a:r>
          </a:p>
          <a:p>
            <a:pPr marL="114300" indent="0">
              <a:lnSpc>
                <a:spcPct val="114999"/>
              </a:lnSpc>
              <a:buNone/>
            </a:pPr>
            <a:endParaRPr lang="en-US" dirty="0"/>
          </a:p>
          <a:p>
            <a:pPr marL="114300" indent="0">
              <a:lnSpc>
                <a:spcPct val="114999"/>
              </a:lnSpc>
              <a:buNone/>
            </a:pPr>
            <a:endParaRPr lang="en-US" dirty="0"/>
          </a:p>
          <a:p>
            <a:pPr marL="114300" indent="0">
              <a:lnSpc>
                <a:spcPct val="114999"/>
              </a:lnSpc>
              <a:buNone/>
            </a:pPr>
            <a:endParaRPr lang="en-US" dirty="0"/>
          </a:p>
          <a:p>
            <a:pPr>
              <a:lnSpc>
                <a:spcPct val="114999"/>
              </a:lnSpc>
              <a:buNone/>
            </a:pPr>
            <a:endParaRPr lang="en-US" dirty="0"/>
          </a:p>
          <a:p>
            <a:pPr>
              <a:lnSpc>
                <a:spcPct val="114999"/>
              </a:lnSpc>
              <a:buNone/>
            </a:pPr>
            <a:r>
              <a:rPr lang="en-US" dirty="0"/>
              <a:t>  </a:t>
            </a:r>
            <a:endParaRPr lang="en-US"/>
          </a:p>
        </p:txBody>
      </p:sp>
    </p:spTree>
    <p:extLst>
      <p:ext uri="{BB962C8B-B14F-4D97-AF65-F5344CB8AC3E}">
        <p14:creationId xmlns:p14="http://schemas.microsoft.com/office/powerpoint/2010/main" val="4062230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93DA02-79B7-4DE8-8DD1-DB9611D9A912}"/>
              </a:ext>
            </a:extLst>
          </p:cNvPr>
          <p:cNvSpPr>
            <a:spLocks noGrp="1"/>
          </p:cNvSpPr>
          <p:nvPr>
            <p:ph type="title"/>
          </p:nvPr>
        </p:nvSpPr>
        <p:spPr>
          <a:xfrm>
            <a:off x="624408" y="2921"/>
            <a:ext cx="8520600" cy="572700"/>
          </a:xfrm>
        </p:spPr>
        <p:txBody>
          <a:bodyPr/>
          <a:lstStyle/>
          <a:p>
            <a:r>
              <a:rPr lang="en-US"/>
              <a:t>Steps in the direction of ROI studies</a:t>
            </a:r>
          </a:p>
        </p:txBody>
      </p:sp>
      <p:sp>
        <p:nvSpPr>
          <p:cNvPr id="3" name="Text Placeholder 2">
            <a:extLst>
              <a:ext uri="{FF2B5EF4-FFF2-40B4-BE49-F238E27FC236}">
                <a16:creationId xmlns:a16="http://schemas.microsoft.com/office/drawing/2014/main" xmlns="" id="{95B6A3E9-37D2-4C0D-B1B8-6CED9048EDC4}"/>
              </a:ext>
            </a:extLst>
          </p:cNvPr>
          <p:cNvSpPr>
            <a:spLocks noGrp="1"/>
          </p:cNvSpPr>
          <p:nvPr>
            <p:ph type="body" idx="1"/>
          </p:nvPr>
        </p:nvSpPr>
        <p:spPr>
          <a:xfrm>
            <a:off x="149955" y="775070"/>
            <a:ext cx="8854873" cy="4279040"/>
          </a:xfrm>
        </p:spPr>
        <p:txBody>
          <a:bodyPr/>
          <a:lstStyle/>
          <a:p>
            <a:pPr>
              <a:lnSpc>
                <a:spcPct val="114999"/>
              </a:lnSpc>
            </a:pPr>
            <a:endParaRPr lang="en-US"/>
          </a:p>
          <a:p>
            <a:pPr marL="114300" indent="0">
              <a:lnSpc>
                <a:spcPct val="114999"/>
              </a:lnSpc>
              <a:buNone/>
            </a:pPr>
            <a:r>
              <a:rPr lang="en-US" b="1" u="sng" dirty="0"/>
              <a:t>Step 1 :</a:t>
            </a:r>
            <a:r>
              <a:rPr lang="en-US" dirty="0"/>
              <a:t> One of the most important inputs to produce ROI studies on vaccine(s) is a systematic review of cost of illness studies that captures the </a:t>
            </a:r>
            <a:r>
              <a:rPr lang="en-US"/>
              <a:t>disease that the vaccine in question will guard against. </a:t>
            </a:r>
          </a:p>
          <a:p>
            <a:pPr marL="114300" indent="0">
              <a:lnSpc>
                <a:spcPct val="114999"/>
              </a:lnSpc>
              <a:buNone/>
            </a:pPr>
            <a:endParaRPr lang="en-US" dirty="0"/>
          </a:p>
          <a:p>
            <a:pPr marL="114300" indent="0">
              <a:lnSpc>
                <a:spcPct val="114999"/>
              </a:lnSpc>
              <a:buNone/>
            </a:pPr>
            <a:r>
              <a:rPr lang="en-US"/>
              <a:t>This expected cost of disease during the effective lifetime of an individual become the benefits of vaccination. </a:t>
            </a:r>
          </a:p>
          <a:p>
            <a:pPr marL="114300" indent="0">
              <a:lnSpc>
                <a:spcPct val="114999"/>
              </a:lnSpc>
              <a:buNone/>
            </a:pPr>
            <a:r>
              <a:rPr lang="en-US" dirty="0"/>
              <a:t>  </a:t>
            </a:r>
          </a:p>
          <a:p>
            <a:pPr marL="114300" indent="0">
              <a:lnSpc>
                <a:spcPct val="114999"/>
              </a:lnSpc>
              <a:buNone/>
            </a:pPr>
            <a:r>
              <a:rPr lang="en-US"/>
              <a:t>The kind of methodology chosen to quantify benefits into money is going to determine ROI. </a:t>
            </a:r>
          </a:p>
        </p:txBody>
      </p:sp>
    </p:spTree>
    <p:extLst>
      <p:ext uri="{BB962C8B-B14F-4D97-AF65-F5344CB8AC3E}">
        <p14:creationId xmlns:p14="http://schemas.microsoft.com/office/powerpoint/2010/main" val="2280445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C855CB-F3FB-4CF0-A578-7EFDB43677F4}"/>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xmlns="" id="{CEBC42C2-969B-4F2D-97AB-C7ED559131B3}"/>
              </a:ext>
            </a:extLst>
          </p:cNvPr>
          <p:cNvSpPr>
            <a:spLocks noGrp="1"/>
          </p:cNvSpPr>
          <p:nvPr>
            <p:ph type="body" idx="1"/>
          </p:nvPr>
        </p:nvSpPr>
        <p:spPr/>
        <p:txBody>
          <a:bodyPr/>
          <a:lstStyle/>
          <a:p>
            <a:pPr>
              <a:lnSpc>
                <a:spcPct val="114999"/>
              </a:lnSpc>
            </a:pPr>
            <a:endParaRPr lang="en-US"/>
          </a:p>
          <a:p>
            <a:pPr>
              <a:lnSpc>
                <a:spcPct val="114999"/>
              </a:lnSpc>
            </a:pPr>
            <a:r>
              <a:rPr lang="en-US" b="1" u="sng"/>
              <a:t>Step 2 :</a:t>
            </a:r>
            <a:r>
              <a:rPr lang="en-US"/>
              <a:t> calculate expected costs of a vaccination strategy for the time period and geographic region. </a:t>
            </a:r>
          </a:p>
          <a:p>
            <a:pPr>
              <a:lnSpc>
                <a:spcPct val="114999"/>
              </a:lnSpc>
            </a:pPr>
            <a:endParaRPr lang="en-US" dirty="0"/>
          </a:p>
          <a:p>
            <a:pPr>
              <a:lnSpc>
                <a:spcPct val="114999"/>
              </a:lnSpc>
            </a:pPr>
            <a:r>
              <a:rPr lang="en-US" b="1" u="sng"/>
              <a:t>Step 3 :</a:t>
            </a:r>
            <a:r>
              <a:rPr lang="en-US"/>
              <a:t> ROI = (benefits - cost) / cost  </a:t>
            </a:r>
          </a:p>
        </p:txBody>
      </p:sp>
    </p:spTree>
    <p:extLst>
      <p:ext uri="{BB962C8B-B14F-4D97-AF65-F5344CB8AC3E}">
        <p14:creationId xmlns:p14="http://schemas.microsoft.com/office/powerpoint/2010/main" val="157978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Literature review </a:t>
            </a:r>
            <a:endParaRPr/>
          </a:p>
        </p:txBody>
      </p:sp>
      <p:sp>
        <p:nvSpPr>
          <p:cNvPr id="66" name="Google Shape;66;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indent="0">
              <a:buNone/>
            </a:pPr>
            <a:r>
              <a:rPr lang="en" dirty="0"/>
              <a:t>I have conducted 2 kinds of literature review </a:t>
            </a:r>
            <a:endParaRPr/>
          </a:p>
          <a:p>
            <a:pPr>
              <a:spcBef>
                <a:spcPts val="1600"/>
              </a:spcBef>
              <a:buAutoNum type="arabicParenR"/>
            </a:pPr>
            <a:endParaRPr lang="en" dirty="0"/>
          </a:p>
          <a:p>
            <a:pPr>
              <a:lnSpc>
                <a:spcPct val="114999"/>
              </a:lnSpc>
              <a:spcBef>
                <a:spcPts val="1600"/>
              </a:spcBef>
              <a:buAutoNum type="arabicParenR"/>
            </a:pPr>
            <a:r>
              <a:rPr lang="en"/>
              <a:t>Literature that helped me frame my methodology </a:t>
            </a:r>
            <a:endParaRPr/>
          </a:p>
          <a:p>
            <a:pPr marL="0" lvl="0" indent="0" algn="l" rtl="0">
              <a:spcBef>
                <a:spcPts val="1600"/>
              </a:spcBef>
              <a:spcAft>
                <a:spcPts val="0"/>
              </a:spcAft>
              <a:buNone/>
            </a:pPr>
            <a:endParaRPr/>
          </a:p>
          <a:p>
            <a:pPr marL="0" indent="0">
              <a:spcBef>
                <a:spcPts val="1600"/>
              </a:spcBef>
              <a:buNone/>
            </a:pPr>
            <a:r>
              <a:rPr lang="en"/>
              <a:t>2) Literature that went into my narrative review </a:t>
            </a: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6"/>
          <p:cNvSpPr txBox="1">
            <a:spLocks noGrp="1"/>
          </p:cNvSpPr>
          <p:nvPr>
            <p:ph type="title"/>
          </p:nvPr>
        </p:nvSpPr>
        <p:spPr>
          <a:xfrm>
            <a:off x="803849" y="107809"/>
            <a:ext cx="8694639" cy="572700"/>
          </a:xfrm>
          <a:prstGeom prst="rect">
            <a:avLst/>
          </a:prstGeom>
        </p:spPr>
        <p:txBody>
          <a:bodyPr spcFirstLastPara="1" wrap="square" lIns="91425" tIns="91425" rIns="91425" bIns="91425" anchor="t" anchorCtr="0">
            <a:noAutofit/>
          </a:bodyPr>
          <a:lstStyle/>
          <a:p>
            <a:r>
              <a:rPr lang="en"/>
              <a:t>Literature review for Narrative Review</a:t>
            </a:r>
            <a:endParaRPr/>
          </a:p>
        </p:txBody>
      </p:sp>
      <p:sp>
        <p:nvSpPr>
          <p:cNvPr id="72" name="Google Shape;72;p16"/>
          <p:cNvSpPr txBox="1">
            <a:spLocks noGrp="1"/>
          </p:cNvSpPr>
          <p:nvPr>
            <p:ph type="body" idx="1"/>
          </p:nvPr>
        </p:nvSpPr>
        <p:spPr>
          <a:xfrm>
            <a:off x="198725" y="766600"/>
            <a:ext cx="8785800" cy="4377000"/>
          </a:xfrm>
          <a:prstGeom prst="rect">
            <a:avLst/>
          </a:prstGeom>
        </p:spPr>
        <p:txBody>
          <a:bodyPr spcFirstLastPara="1" wrap="square" lIns="91425" tIns="91425" rIns="91425" bIns="91425" anchor="t" anchorCtr="0">
            <a:noAutofit/>
          </a:bodyPr>
          <a:lstStyle/>
          <a:p>
            <a:pPr marL="114300" indent="0">
              <a:buNone/>
            </a:pPr>
            <a:r>
              <a:rPr lang="en"/>
              <a:t>Based on my review of literature I have found that broadly are 3 kinds of studies - </a:t>
            </a:r>
            <a:endParaRPr lang="en-US"/>
          </a:p>
          <a:p>
            <a:pPr marL="114300" indent="0">
              <a:lnSpc>
                <a:spcPct val="114999"/>
              </a:lnSpc>
              <a:buNone/>
            </a:pPr>
            <a:endParaRPr lang="en" dirty="0"/>
          </a:p>
          <a:p>
            <a:pPr marL="114300" indent="0">
              <a:lnSpc>
                <a:spcPct val="114999"/>
              </a:lnSpc>
              <a:buNone/>
            </a:pPr>
            <a:r>
              <a:rPr lang="en"/>
              <a:t>      (i) </a:t>
            </a:r>
            <a:r>
              <a:rPr lang="en" err="1"/>
              <a:t>stand alone</a:t>
            </a:r>
            <a:r>
              <a:rPr lang="en"/>
              <a:t> observational studies (mostly cost of illness studies) </a:t>
            </a:r>
            <a:endParaRPr lang="en-US"/>
          </a:p>
          <a:p>
            <a:pPr marL="457200" lvl="0" indent="0" algn="l" rtl="0">
              <a:spcBef>
                <a:spcPts val="1600"/>
              </a:spcBef>
              <a:spcAft>
                <a:spcPts val="0"/>
              </a:spcAft>
              <a:buClr>
                <a:schemeClr val="dk1"/>
              </a:buClr>
              <a:buSzPts val="1100"/>
              <a:buFont typeface="Arial"/>
              <a:buNone/>
            </a:pPr>
            <a:r>
              <a:rPr lang="en" dirty="0"/>
              <a:t>(ii) Cost-of-illness study nested within a main epidemiological strain surveillance study</a:t>
            </a:r>
            <a:endParaRPr dirty="0"/>
          </a:p>
          <a:p>
            <a:pPr indent="0">
              <a:spcBef>
                <a:spcPts val="1600"/>
              </a:spcBef>
              <a:spcAft>
                <a:spcPts val="1600"/>
              </a:spcAft>
              <a:buClr>
                <a:schemeClr val="dk1"/>
              </a:buClr>
              <a:buSzPts val="1100"/>
              <a:buNone/>
            </a:pPr>
            <a:r>
              <a:rPr lang="en" dirty="0"/>
              <a:t>(iii) mathematical modelling studies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7"/>
          <p:cNvSpPr txBox="1">
            <a:spLocks noGrp="1"/>
          </p:cNvSpPr>
          <p:nvPr>
            <p:ph type="title"/>
          </p:nvPr>
        </p:nvSpPr>
        <p:spPr>
          <a:xfrm>
            <a:off x="350525" y="4715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Literature that helped me frame my methodology </a:t>
            </a:r>
            <a:endParaRPr/>
          </a:p>
        </p:txBody>
      </p:sp>
      <p:sp>
        <p:nvSpPr>
          <p:cNvPr id="78" name="Google Shape;78;p17"/>
          <p:cNvSpPr txBox="1">
            <a:spLocks noGrp="1"/>
          </p:cNvSpPr>
          <p:nvPr>
            <p:ph type="body" idx="1"/>
          </p:nvPr>
        </p:nvSpPr>
        <p:spPr>
          <a:xfrm>
            <a:off x="311700" y="805500"/>
            <a:ext cx="8520600" cy="3763500"/>
          </a:xfrm>
          <a:prstGeom prst="rect">
            <a:avLst/>
          </a:prstGeom>
        </p:spPr>
        <p:txBody>
          <a:bodyPr spcFirstLastPara="1" wrap="square" lIns="91425" tIns="91425" rIns="91425" bIns="91425" anchor="t" anchorCtr="0">
            <a:noAutofit/>
          </a:bodyPr>
          <a:lstStyle/>
          <a:p>
            <a:pPr marL="0" indent="0">
              <a:spcBef>
                <a:spcPts val="3600"/>
              </a:spcBef>
              <a:buNone/>
            </a:pPr>
            <a:r>
              <a:rPr lang="en" dirty="0">
                <a:solidFill>
                  <a:schemeClr val="tx1"/>
                </a:solidFill>
              </a:rPr>
              <a:t>There were many studies and other pieces of information that helped me get ideas for this dissertation. One study that was however the keystone for the framing my </a:t>
            </a:r>
            <a:r>
              <a:rPr lang="en">
                <a:solidFill>
                  <a:schemeClr val="tx1"/>
                </a:solidFill>
              </a:rPr>
              <a:t>methodology was this study from Zhang et al : </a:t>
            </a:r>
            <a:endParaRPr lang="en-US">
              <a:solidFill>
                <a:schemeClr val="tx1"/>
              </a:solidFill>
            </a:endParaRPr>
          </a:p>
          <a:p>
            <a:pPr marL="0" lvl="0" indent="0" algn="l" rtl="0">
              <a:spcBef>
                <a:spcPts val="3600"/>
              </a:spcBef>
              <a:spcAft>
                <a:spcPts val="0"/>
              </a:spcAft>
              <a:buNone/>
            </a:pPr>
            <a:r>
              <a:rPr lang="en">
                <a:solidFill>
                  <a:schemeClr val="tx1"/>
                </a:solidFill>
                <a:highlight>
                  <a:srgbClr val="F0F5FF"/>
                </a:highlight>
              </a:rPr>
              <a:t>Zhang S, Sammon PM, King I, Andrade AL, Toscano CM, Araujo SN, et al. </a:t>
            </a:r>
            <a:r>
              <a:rPr lang="en" dirty="0">
                <a:solidFill>
                  <a:schemeClr val="tx1"/>
                </a:solidFill>
                <a:highlight>
                  <a:srgbClr val="F0F5FF"/>
                </a:highlight>
              </a:rPr>
              <a:t>Cost of management of severe pneumonia in young children: systematic analysis. J Glob Health [Internet]. [cited 2019 May 1];6(1). Available from: </a:t>
            </a:r>
            <a:r>
              <a:rPr lang="en" u="sng" dirty="0">
                <a:solidFill>
                  <a:schemeClr val="tx1"/>
                </a:solidFill>
                <a:highlight>
                  <a:srgbClr val="F0F5FF"/>
                </a:highlight>
                <a:hlinkClick r:id="rId3"/>
              </a:rPr>
              <a:t>https://www.ncbi.nlm.nih.gov/pmc/articles/PMC4871066/</a:t>
            </a:r>
            <a:endParaRPr sz="1400">
              <a:solidFill>
                <a:schemeClr val="tx1"/>
              </a:solidFill>
              <a:highlight>
                <a:srgbClr val="F0F5FF"/>
              </a:highlight>
            </a:endParaRPr>
          </a:p>
          <a:p>
            <a:pPr marL="0" lvl="0" indent="0" algn="l" rtl="0">
              <a:spcBef>
                <a:spcPts val="3600"/>
              </a:spcBef>
              <a:spcAft>
                <a:spcPts val="3600"/>
              </a:spcAft>
              <a:buNone/>
            </a:pPr>
            <a:endParaRPr sz="1200">
              <a:solidFill>
                <a:srgbClr val="222222"/>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1225</Words>
  <Application>Microsoft Office PowerPoint</Application>
  <PresentationFormat>On-screen Show (16:9)</PresentationFormat>
  <Paragraphs>154</Paragraphs>
  <Slides>22</Slides>
  <Notes>11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22</vt:i4>
      </vt:variant>
    </vt:vector>
  </HeadingPairs>
  <TitlesOfParts>
    <vt:vector size="24" baseType="lpstr">
      <vt:lpstr>Arial</vt:lpstr>
      <vt:lpstr>Simple Light</vt:lpstr>
      <vt:lpstr>Cost of hospitalization due to diarrhea and pneumonia in Indian children aged 0 to 59 months in the time period 2000 to 2019  Shivansh Verma    Enrollment Number : PG/17/060</vt:lpstr>
      <vt:lpstr>Objective of this thesis :</vt:lpstr>
      <vt:lpstr>Why I did this study </vt:lpstr>
      <vt:lpstr>PowerPoint Presentation</vt:lpstr>
      <vt:lpstr>Steps in the direction of ROI studies</vt:lpstr>
      <vt:lpstr>PowerPoint Presentation</vt:lpstr>
      <vt:lpstr>Literature review </vt:lpstr>
      <vt:lpstr>Literature review for Narrative Review</vt:lpstr>
      <vt:lpstr>Literature that helped me frame my methodology </vt:lpstr>
      <vt:lpstr>Literature that helped me frame my methodology </vt:lpstr>
      <vt:lpstr>Methodology </vt:lpstr>
      <vt:lpstr>How literature search strategy was prepared :  </vt:lpstr>
      <vt:lpstr>PowerPoint Presentation</vt:lpstr>
      <vt:lpstr>Key features of sample literature search strategy of previous slide  </vt:lpstr>
      <vt:lpstr>Key features of sample literature search strategy of previous slide  </vt:lpstr>
      <vt:lpstr>PowerPoint Presentation</vt:lpstr>
      <vt:lpstr>Why I did not meta-analyse the studies </vt:lpstr>
      <vt:lpstr>Analytic Framework </vt:lpstr>
      <vt:lpstr>Analytic Framework for meta regression</vt:lpstr>
      <vt:lpstr>Recommendations</vt:lpstr>
      <vt:lpstr>INSPIRE Econ (Optional Slide)</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 of hospitalised pneumonia and diarrhoea in Indian children aged 0 to 59 months</dc:title>
  <cp:lastModifiedBy>Devansh</cp:lastModifiedBy>
  <cp:revision>933</cp:revision>
  <dcterms:modified xsi:type="dcterms:W3CDTF">2019-06-20T06:07:14Z</dcterms:modified>
</cp:coreProperties>
</file>