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4" r:id="rId5"/>
    <p:sldId id="273" r:id="rId6"/>
    <p:sldId id="261" r:id="rId7"/>
    <p:sldId id="262" r:id="rId8"/>
    <p:sldId id="272" r:id="rId9"/>
    <p:sldId id="275" r:id="rId10"/>
    <p:sldId id="282" r:id="rId11"/>
    <p:sldId id="284" r:id="rId12"/>
    <p:sldId id="286" r:id="rId13"/>
    <p:sldId id="268" r:id="rId14"/>
    <p:sldId id="270" r:id="rId15"/>
    <p:sldId id="269" r:id="rId16"/>
    <p:sldId id="289" r:id="rId17"/>
    <p:sldId id="287" r:id="rId18"/>
    <p:sldId id="288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New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New%20Microsoft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New%20Microsoft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New%20Microsoft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New%20Microsoft%20Excel%20Work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New%20Microsoft%20Excel%20Work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New%20Microsoft%20Excel%20Workshee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407676747412943"/>
          <c:y val="2.3809523809523808E-2"/>
          <c:w val="0.4695659260745273"/>
          <c:h val="0.9139247366806422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'Corporate and RWA camps'!$C$1</c:f>
              <c:strCache>
                <c:ptCount val="1"/>
                <c:pt idx="0">
                  <c:v>Camp Footfall</c:v>
                </c:pt>
              </c:strCache>
            </c:strRef>
          </c:tx>
          <c:invertIfNegative val="0"/>
          <c:cat>
            <c:multiLvlStrRef>
              <c:f>'Corporate and RWA camps'!$A$2:$B$9</c:f>
              <c:multiLvlStrCache>
                <c:ptCount val="8"/>
                <c:lvl>
                  <c:pt idx="0">
                    <c:v>PNB Met Life</c:v>
                  </c:pt>
                  <c:pt idx="1">
                    <c:v>Legrand</c:v>
                  </c:pt>
                  <c:pt idx="2">
                    <c:v>Thyssencrup pvt ltd</c:v>
                  </c:pt>
                  <c:pt idx="3">
                    <c:v>Aravali Apartments</c:v>
                  </c:pt>
                  <c:pt idx="4">
                    <c:v>Osho Industries</c:v>
                  </c:pt>
                  <c:pt idx="5">
                    <c:v>Accenture</c:v>
                  </c:pt>
                  <c:pt idx="6">
                    <c:v>Asahi Glass pvt ltd</c:v>
                  </c:pt>
                  <c:pt idx="7">
                    <c:v>Mankind Pharma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:lvl>
              </c:multiLvlStrCache>
            </c:multiLvlStrRef>
          </c:cat>
          <c:val>
            <c:numRef>
              <c:f>'Corporate and RWA camps'!$C$2:$C$9</c:f>
              <c:numCache>
                <c:formatCode>General</c:formatCode>
                <c:ptCount val="8"/>
                <c:pt idx="0">
                  <c:v>40</c:v>
                </c:pt>
                <c:pt idx="1">
                  <c:v>55</c:v>
                </c:pt>
                <c:pt idx="2">
                  <c:v>35</c:v>
                </c:pt>
                <c:pt idx="3">
                  <c:v>45</c:v>
                </c:pt>
                <c:pt idx="4">
                  <c:v>37</c:v>
                </c:pt>
                <c:pt idx="5">
                  <c:v>60</c:v>
                </c:pt>
                <c:pt idx="6">
                  <c:v>52</c:v>
                </c:pt>
                <c:pt idx="7">
                  <c:v>57</c:v>
                </c:pt>
              </c:numCache>
            </c:numRef>
          </c:val>
        </c:ser>
        <c:ser>
          <c:idx val="1"/>
          <c:order val="1"/>
          <c:tx>
            <c:strRef>
              <c:f>'Corporate and RWA camps'!$D$1</c:f>
              <c:strCache>
                <c:ptCount val="1"/>
                <c:pt idx="0">
                  <c:v>Hospital Visits</c:v>
                </c:pt>
              </c:strCache>
            </c:strRef>
          </c:tx>
          <c:invertIfNegative val="0"/>
          <c:cat>
            <c:multiLvlStrRef>
              <c:f>'Corporate and RWA camps'!$A$2:$B$9</c:f>
              <c:multiLvlStrCache>
                <c:ptCount val="8"/>
                <c:lvl>
                  <c:pt idx="0">
                    <c:v>PNB Met Life</c:v>
                  </c:pt>
                  <c:pt idx="1">
                    <c:v>Legrand</c:v>
                  </c:pt>
                  <c:pt idx="2">
                    <c:v>Thyssencrup pvt ltd</c:v>
                  </c:pt>
                  <c:pt idx="3">
                    <c:v>Aravali Apartments</c:v>
                  </c:pt>
                  <c:pt idx="4">
                    <c:v>Osho Industries</c:v>
                  </c:pt>
                  <c:pt idx="5">
                    <c:v>Accenture</c:v>
                  </c:pt>
                  <c:pt idx="6">
                    <c:v>Asahi Glass pvt ltd</c:v>
                  </c:pt>
                  <c:pt idx="7">
                    <c:v>Mankind Pharma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:lvl>
              </c:multiLvlStrCache>
            </c:multiLvlStrRef>
          </c:cat>
          <c:val>
            <c:numRef>
              <c:f>'Corporate and RWA camps'!$D$2:$D$9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8</c:v>
                </c:pt>
                <c:pt idx="4">
                  <c:v>3</c:v>
                </c:pt>
                <c:pt idx="5">
                  <c:v>9</c:v>
                </c:pt>
                <c:pt idx="6">
                  <c:v>7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786048"/>
        <c:axId val="109805568"/>
        <c:axId val="0"/>
      </c:bar3DChart>
      <c:catAx>
        <c:axId val="108786048"/>
        <c:scaling>
          <c:orientation val="minMax"/>
        </c:scaling>
        <c:delete val="0"/>
        <c:axPos val="l"/>
        <c:majorTickMark val="out"/>
        <c:minorTickMark val="none"/>
        <c:tickLblPos val="nextTo"/>
        <c:crossAx val="109805568"/>
        <c:crosses val="autoZero"/>
        <c:auto val="1"/>
        <c:lblAlgn val="ctr"/>
        <c:lblOffset val="100"/>
        <c:noMultiLvlLbl val="0"/>
      </c:catAx>
      <c:valAx>
        <c:axId val="109805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878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3600230703646121E-2"/>
          <c:y val="0.90800098851279953"/>
          <c:w val="0.23841675443435811"/>
          <c:h val="8.875992773630568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'Revenue-existing and potential'!$A$4</c:f>
              <c:strCache>
                <c:ptCount val="1"/>
                <c:pt idx="0">
                  <c:v>No of Employees of potential corporates</c:v>
                </c:pt>
              </c:strCache>
            </c:strRef>
          </c:tx>
          <c:invertIfNegative val="0"/>
          <c:cat>
            <c:multiLvlStrRef>
              <c:f>'Revenue-existing and potential'!$B$1:$J$3</c:f>
              <c:multiLvlStrCache>
                <c:ptCount val="9"/>
                <c:lvl>
                  <c:pt idx="0">
                    <c:v>Legrand</c:v>
                  </c:pt>
                  <c:pt idx="1">
                    <c:v>Thyssenkrupp</c:v>
                  </c:pt>
                  <c:pt idx="2">
                    <c:v>Osho Indstries</c:v>
                  </c:pt>
                  <c:pt idx="3">
                    <c:v>Accentre</c:v>
                  </c:pt>
                  <c:pt idx="4">
                    <c:v>Mankind pharma</c:v>
                  </c:pt>
                  <c:pt idx="5">
                    <c:v>Asahi glass</c:v>
                  </c:pt>
                  <c:pt idx="6">
                    <c:v>PNB met life</c:v>
                  </c:pt>
                  <c:pt idx="7">
                    <c:v>Aravali Apartments</c:v>
                  </c:pt>
                  <c:pt idx="8">
                    <c:v>Neelgiri Hills</c:v>
                  </c:pt>
                </c:lvl>
                <c:lvl>
                  <c:pt idx="0">
                    <c:v>450</c:v>
                  </c:pt>
                  <c:pt idx="1">
                    <c:v>557</c:v>
                  </c:pt>
                  <c:pt idx="2">
                    <c:v>360</c:v>
                  </c:pt>
                  <c:pt idx="3">
                    <c:v>900</c:v>
                  </c:pt>
                  <c:pt idx="4">
                    <c:v>1300</c:v>
                  </c:pt>
                  <c:pt idx="5">
                    <c:v>300</c:v>
                  </c:pt>
                  <c:pt idx="6">
                    <c:v>750</c:v>
                  </c:pt>
                  <c:pt idx="7">
                    <c:v>650</c:v>
                  </c:pt>
                  <c:pt idx="8">
                    <c:v>180</c:v>
                  </c:pt>
                </c:lvl>
                <c:lvl>
                  <c:pt idx="0">
                    <c:v>TCS</c:v>
                  </c:pt>
                  <c:pt idx="1">
                    <c:v>Compass India</c:v>
                  </c:pt>
                  <c:pt idx="2">
                    <c:v>Prudent</c:v>
                  </c:pt>
                  <c:pt idx="3">
                    <c:v>Sopra Steria</c:v>
                  </c:pt>
                  <c:pt idx="4">
                    <c:v>Intech infra ltd</c:v>
                  </c:pt>
                  <c:pt idx="5">
                    <c:v>Future Generali</c:v>
                  </c:pt>
                  <c:pt idx="6">
                    <c:v>Spice Jet </c:v>
                  </c:pt>
                  <c:pt idx="7">
                    <c:v>HCL</c:v>
                  </c:pt>
                  <c:pt idx="8">
                    <c:v>Religare</c:v>
                  </c:pt>
                </c:lvl>
              </c:multiLvlStrCache>
            </c:multiLvlStrRef>
          </c:cat>
          <c:val>
            <c:numRef>
              <c:f>'Revenue-existing and potential'!$B$4:$J$4</c:f>
              <c:numCache>
                <c:formatCode>General</c:formatCode>
                <c:ptCount val="9"/>
                <c:pt idx="0">
                  <c:v>900</c:v>
                </c:pt>
                <c:pt idx="1">
                  <c:v>750</c:v>
                </c:pt>
                <c:pt idx="2">
                  <c:v>900</c:v>
                </c:pt>
                <c:pt idx="3">
                  <c:v>2000</c:v>
                </c:pt>
                <c:pt idx="4">
                  <c:v>500</c:v>
                </c:pt>
                <c:pt idx="5">
                  <c:v>250</c:v>
                </c:pt>
                <c:pt idx="6">
                  <c:v>380</c:v>
                </c:pt>
                <c:pt idx="7">
                  <c:v>200</c:v>
                </c:pt>
                <c:pt idx="8">
                  <c:v>150</c:v>
                </c:pt>
              </c:numCache>
            </c:numRef>
          </c:val>
        </c:ser>
        <c:ser>
          <c:idx val="1"/>
          <c:order val="1"/>
          <c:tx>
            <c:strRef>
              <c:f>'Revenue-existing and potential'!$A$5</c:f>
              <c:strCache>
                <c:ptCount val="1"/>
                <c:pt idx="0">
                  <c:v>Revenue of Existing corporates(Lakhs)</c:v>
                </c:pt>
              </c:strCache>
            </c:strRef>
          </c:tx>
          <c:invertIfNegative val="0"/>
          <c:cat>
            <c:multiLvlStrRef>
              <c:f>'Revenue-existing and potential'!$B$1:$J$3</c:f>
              <c:multiLvlStrCache>
                <c:ptCount val="9"/>
                <c:lvl>
                  <c:pt idx="0">
                    <c:v>Legrand</c:v>
                  </c:pt>
                  <c:pt idx="1">
                    <c:v>Thyssenkrupp</c:v>
                  </c:pt>
                  <c:pt idx="2">
                    <c:v>Osho Indstries</c:v>
                  </c:pt>
                  <c:pt idx="3">
                    <c:v>Accentre</c:v>
                  </c:pt>
                  <c:pt idx="4">
                    <c:v>Mankind pharma</c:v>
                  </c:pt>
                  <c:pt idx="5">
                    <c:v>Asahi glass</c:v>
                  </c:pt>
                  <c:pt idx="6">
                    <c:v>PNB met life</c:v>
                  </c:pt>
                  <c:pt idx="7">
                    <c:v>Aravali Apartments</c:v>
                  </c:pt>
                  <c:pt idx="8">
                    <c:v>Neelgiri Hills</c:v>
                  </c:pt>
                </c:lvl>
                <c:lvl>
                  <c:pt idx="0">
                    <c:v>450</c:v>
                  </c:pt>
                  <c:pt idx="1">
                    <c:v>557</c:v>
                  </c:pt>
                  <c:pt idx="2">
                    <c:v>360</c:v>
                  </c:pt>
                  <c:pt idx="3">
                    <c:v>900</c:v>
                  </c:pt>
                  <c:pt idx="4">
                    <c:v>1300</c:v>
                  </c:pt>
                  <c:pt idx="5">
                    <c:v>300</c:v>
                  </c:pt>
                  <c:pt idx="6">
                    <c:v>750</c:v>
                  </c:pt>
                  <c:pt idx="7">
                    <c:v>650</c:v>
                  </c:pt>
                  <c:pt idx="8">
                    <c:v>180</c:v>
                  </c:pt>
                </c:lvl>
                <c:lvl>
                  <c:pt idx="0">
                    <c:v>TCS</c:v>
                  </c:pt>
                  <c:pt idx="1">
                    <c:v>Compass India</c:v>
                  </c:pt>
                  <c:pt idx="2">
                    <c:v>Prudent</c:v>
                  </c:pt>
                  <c:pt idx="3">
                    <c:v>Sopra Steria</c:v>
                  </c:pt>
                  <c:pt idx="4">
                    <c:v>Intech infra ltd</c:v>
                  </c:pt>
                  <c:pt idx="5">
                    <c:v>Future Generali</c:v>
                  </c:pt>
                  <c:pt idx="6">
                    <c:v>Spice Jet </c:v>
                  </c:pt>
                  <c:pt idx="7">
                    <c:v>HCL</c:v>
                  </c:pt>
                  <c:pt idx="8">
                    <c:v>Religare</c:v>
                  </c:pt>
                </c:lvl>
              </c:multiLvlStrCache>
            </c:multiLvlStrRef>
          </c:cat>
          <c:val>
            <c:numRef>
              <c:f>'Revenue-existing and potential'!$B$5:$J$5</c:f>
              <c:numCache>
                <c:formatCode>General</c:formatCode>
                <c:ptCount val="9"/>
                <c:pt idx="0">
                  <c:v>610000</c:v>
                </c:pt>
                <c:pt idx="1">
                  <c:v>854000</c:v>
                </c:pt>
                <c:pt idx="2">
                  <c:v>487000</c:v>
                </c:pt>
                <c:pt idx="3">
                  <c:v>913000</c:v>
                </c:pt>
                <c:pt idx="4">
                  <c:v>1164000</c:v>
                </c:pt>
                <c:pt idx="5">
                  <c:v>5464000</c:v>
                </c:pt>
                <c:pt idx="6">
                  <c:v>2130000</c:v>
                </c:pt>
                <c:pt idx="7">
                  <c:v>530000</c:v>
                </c:pt>
                <c:pt idx="8">
                  <c:v>450000</c:v>
                </c:pt>
              </c:numCache>
            </c:numRef>
          </c:val>
        </c:ser>
        <c:ser>
          <c:idx val="2"/>
          <c:order val="2"/>
          <c:tx>
            <c:strRef>
              <c:f>'Revenue-existing and potential'!$A$6</c:f>
              <c:strCache>
                <c:ptCount val="1"/>
                <c:pt idx="0">
                  <c:v>Predicted revenue of potential corporates(Lakhs)</c:v>
                </c:pt>
              </c:strCache>
            </c:strRef>
          </c:tx>
          <c:invertIfNegative val="0"/>
          <c:cat>
            <c:multiLvlStrRef>
              <c:f>'Revenue-existing and potential'!$B$1:$J$3</c:f>
              <c:multiLvlStrCache>
                <c:ptCount val="9"/>
                <c:lvl>
                  <c:pt idx="0">
                    <c:v>Legrand</c:v>
                  </c:pt>
                  <c:pt idx="1">
                    <c:v>Thyssenkrupp</c:v>
                  </c:pt>
                  <c:pt idx="2">
                    <c:v>Osho Indstries</c:v>
                  </c:pt>
                  <c:pt idx="3">
                    <c:v>Accentre</c:v>
                  </c:pt>
                  <c:pt idx="4">
                    <c:v>Mankind pharma</c:v>
                  </c:pt>
                  <c:pt idx="5">
                    <c:v>Asahi glass</c:v>
                  </c:pt>
                  <c:pt idx="6">
                    <c:v>PNB met life</c:v>
                  </c:pt>
                  <c:pt idx="7">
                    <c:v>Aravali Apartments</c:v>
                  </c:pt>
                  <c:pt idx="8">
                    <c:v>Neelgiri Hills</c:v>
                  </c:pt>
                </c:lvl>
                <c:lvl>
                  <c:pt idx="0">
                    <c:v>450</c:v>
                  </c:pt>
                  <c:pt idx="1">
                    <c:v>557</c:v>
                  </c:pt>
                  <c:pt idx="2">
                    <c:v>360</c:v>
                  </c:pt>
                  <c:pt idx="3">
                    <c:v>900</c:v>
                  </c:pt>
                  <c:pt idx="4">
                    <c:v>1300</c:v>
                  </c:pt>
                  <c:pt idx="5">
                    <c:v>300</c:v>
                  </c:pt>
                  <c:pt idx="6">
                    <c:v>750</c:v>
                  </c:pt>
                  <c:pt idx="7">
                    <c:v>650</c:v>
                  </c:pt>
                  <c:pt idx="8">
                    <c:v>180</c:v>
                  </c:pt>
                </c:lvl>
                <c:lvl>
                  <c:pt idx="0">
                    <c:v>TCS</c:v>
                  </c:pt>
                  <c:pt idx="1">
                    <c:v>Compass India</c:v>
                  </c:pt>
                  <c:pt idx="2">
                    <c:v>Prudent</c:v>
                  </c:pt>
                  <c:pt idx="3">
                    <c:v>Sopra Steria</c:v>
                  </c:pt>
                  <c:pt idx="4">
                    <c:v>Intech infra ltd</c:v>
                  </c:pt>
                  <c:pt idx="5">
                    <c:v>Future Generali</c:v>
                  </c:pt>
                  <c:pt idx="6">
                    <c:v>Spice Jet </c:v>
                  </c:pt>
                  <c:pt idx="7">
                    <c:v>HCL</c:v>
                  </c:pt>
                  <c:pt idx="8">
                    <c:v>Religare</c:v>
                  </c:pt>
                </c:lvl>
              </c:multiLvlStrCache>
            </c:multiLvlStrRef>
          </c:cat>
          <c:val>
            <c:numRef>
              <c:f>'Revenue-existing and potential'!$B$6:$J$6</c:f>
              <c:numCache>
                <c:formatCode>General</c:formatCode>
                <c:ptCount val="9"/>
                <c:pt idx="0">
                  <c:v>1500000</c:v>
                </c:pt>
                <c:pt idx="1">
                  <c:v>600000</c:v>
                </c:pt>
                <c:pt idx="2">
                  <c:v>800000</c:v>
                </c:pt>
                <c:pt idx="3">
                  <c:v>500000</c:v>
                </c:pt>
                <c:pt idx="4">
                  <c:v>900000</c:v>
                </c:pt>
                <c:pt idx="5">
                  <c:v>400000</c:v>
                </c:pt>
                <c:pt idx="6">
                  <c:v>400000</c:v>
                </c:pt>
                <c:pt idx="7">
                  <c:v>350000</c:v>
                </c:pt>
                <c:pt idx="8">
                  <c:v>350000</c:v>
                </c:pt>
              </c:numCache>
            </c:numRef>
          </c:val>
        </c:ser>
        <c:ser>
          <c:idx val="3"/>
          <c:order val="3"/>
          <c:tx>
            <c:strRef>
              <c:f>'Revenue-existing and potential'!$A$7</c:f>
              <c:strCache>
                <c:ptCount val="1"/>
                <c:pt idx="0">
                  <c:v>Combined Revenue(Lakhs)</c:v>
                </c:pt>
              </c:strCache>
            </c:strRef>
          </c:tx>
          <c:invertIfNegative val="0"/>
          <c:cat>
            <c:multiLvlStrRef>
              <c:f>'Revenue-existing and potential'!$B$1:$J$3</c:f>
              <c:multiLvlStrCache>
                <c:ptCount val="9"/>
                <c:lvl>
                  <c:pt idx="0">
                    <c:v>Legrand</c:v>
                  </c:pt>
                  <c:pt idx="1">
                    <c:v>Thyssenkrupp</c:v>
                  </c:pt>
                  <c:pt idx="2">
                    <c:v>Osho Indstries</c:v>
                  </c:pt>
                  <c:pt idx="3">
                    <c:v>Accentre</c:v>
                  </c:pt>
                  <c:pt idx="4">
                    <c:v>Mankind pharma</c:v>
                  </c:pt>
                  <c:pt idx="5">
                    <c:v>Asahi glass</c:v>
                  </c:pt>
                  <c:pt idx="6">
                    <c:v>PNB met life</c:v>
                  </c:pt>
                  <c:pt idx="7">
                    <c:v>Aravali Apartments</c:v>
                  </c:pt>
                  <c:pt idx="8">
                    <c:v>Neelgiri Hills</c:v>
                  </c:pt>
                </c:lvl>
                <c:lvl>
                  <c:pt idx="0">
                    <c:v>450</c:v>
                  </c:pt>
                  <c:pt idx="1">
                    <c:v>557</c:v>
                  </c:pt>
                  <c:pt idx="2">
                    <c:v>360</c:v>
                  </c:pt>
                  <c:pt idx="3">
                    <c:v>900</c:v>
                  </c:pt>
                  <c:pt idx="4">
                    <c:v>1300</c:v>
                  </c:pt>
                  <c:pt idx="5">
                    <c:v>300</c:v>
                  </c:pt>
                  <c:pt idx="6">
                    <c:v>750</c:v>
                  </c:pt>
                  <c:pt idx="7">
                    <c:v>650</c:v>
                  </c:pt>
                  <c:pt idx="8">
                    <c:v>180</c:v>
                  </c:pt>
                </c:lvl>
                <c:lvl>
                  <c:pt idx="0">
                    <c:v>TCS</c:v>
                  </c:pt>
                  <c:pt idx="1">
                    <c:v>Compass India</c:v>
                  </c:pt>
                  <c:pt idx="2">
                    <c:v>Prudent</c:v>
                  </c:pt>
                  <c:pt idx="3">
                    <c:v>Sopra Steria</c:v>
                  </c:pt>
                  <c:pt idx="4">
                    <c:v>Intech infra ltd</c:v>
                  </c:pt>
                  <c:pt idx="5">
                    <c:v>Future Generali</c:v>
                  </c:pt>
                  <c:pt idx="6">
                    <c:v>Spice Jet </c:v>
                  </c:pt>
                  <c:pt idx="7">
                    <c:v>HCL</c:v>
                  </c:pt>
                  <c:pt idx="8">
                    <c:v>Religare</c:v>
                  </c:pt>
                </c:lvl>
              </c:multiLvlStrCache>
            </c:multiLvlStrRef>
          </c:cat>
          <c:val>
            <c:numRef>
              <c:f>'Revenue-existing and potential'!$B$7:$J$7</c:f>
              <c:numCache>
                <c:formatCode>General</c:formatCode>
                <c:ptCount val="9"/>
                <c:pt idx="0">
                  <c:v>2110000</c:v>
                </c:pt>
                <c:pt idx="1">
                  <c:v>1454000</c:v>
                </c:pt>
                <c:pt idx="2">
                  <c:v>1287000</c:v>
                </c:pt>
                <c:pt idx="3">
                  <c:v>1413000</c:v>
                </c:pt>
                <c:pt idx="4">
                  <c:v>2064000</c:v>
                </c:pt>
                <c:pt idx="5">
                  <c:v>5864000</c:v>
                </c:pt>
                <c:pt idx="6">
                  <c:v>2530000</c:v>
                </c:pt>
                <c:pt idx="7">
                  <c:v>880000</c:v>
                </c:pt>
                <c:pt idx="8">
                  <c:v>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63552"/>
        <c:axId val="38080896"/>
      </c:barChart>
      <c:catAx>
        <c:axId val="3586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38080896"/>
        <c:crosses val="autoZero"/>
        <c:auto val="1"/>
        <c:lblAlgn val="ctr"/>
        <c:lblOffset val="100"/>
        <c:noMultiLvlLbl val="0"/>
      </c:catAx>
      <c:valAx>
        <c:axId val="3808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63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No of Employees of Existing </a:t>
            </a:r>
            <a:r>
              <a:rPr lang="en-US" dirty="0" smtClean="0"/>
              <a:t>clients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'Revenue-existing and potential'!$A$2</c:f>
              <c:strCache>
                <c:ptCount val="1"/>
                <c:pt idx="0">
                  <c:v>No of Employees of Existing corporates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'Revenue-existing and potential'!$B$1:$J$1</c:f>
              <c:strCache>
                <c:ptCount val="9"/>
                <c:pt idx="0">
                  <c:v>TCS</c:v>
                </c:pt>
                <c:pt idx="1">
                  <c:v>Compass India</c:v>
                </c:pt>
                <c:pt idx="2">
                  <c:v>Prudent</c:v>
                </c:pt>
                <c:pt idx="3">
                  <c:v>Sopra Steria</c:v>
                </c:pt>
                <c:pt idx="4">
                  <c:v>Intech infra ltd</c:v>
                </c:pt>
                <c:pt idx="5">
                  <c:v>Future Generali</c:v>
                </c:pt>
                <c:pt idx="6">
                  <c:v>Spice Jet </c:v>
                </c:pt>
                <c:pt idx="7">
                  <c:v>HCL</c:v>
                </c:pt>
                <c:pt idx="8">
                  <c:v>Religare</c:v>
                </c:pt>
              </c:strCache>
            </c:strRef>
          </c:cat>
          <c:val>
            <c:numRef>
              <c:f>'Revenue-existing and potential'!$B$2:$J$2</c:f>
              <c:numCache>
                <c:formatCode>General</c:formatCode>
                <c:ptCount val="9"/>
                <c:pt idx="0">
                  <c:v>450</c:v>
                </c:pt>
                <c:pt idx="1">
                  <c:v>557</c:v>
                </c:pt>
                <c:pt idx="2">
                  <c:v>360</c:v>
                </c:pt>
                <c:pt idx="3">
                  <c:v>900</c:v>
                </c:pt>
                <c:pt idx="4">
                  <c:v>1300</c:v>
                </c:pt>
                <c:pt idx="5">
                  <c:v>300</c:v>
                </c:pt>
                <c:pt idx="6">
                  <c:v>750</c:v>
                </c:pt>
                <c:pt idx="7">
                  <c:v>650</c:v>
                </c:pt>
                <c:pt idx="8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4016688538932629"/>
          <c:y val="0.15344123651210265"/>
          <c:w val="0.22372200349956256"/>
          <c:h val="0.669737532808398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No of Employees of potential </a:t>
            </a:r>
            <a:r>
              <a:rPr lang="en-US" dirty="0" smtClean="0"/>
              <a:t>clients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'Revenue-existing and potential'!$A$4</c:f>
              <c:strCache>
                <c:ptCount val="1"/>
                <c:pt idx="0">
                  <c:v>No of Employees of potential corporates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'Revenue-existing and potential'!$B$3:$J$3</c:f>
              <c:strCache>
                <c:ptCount val="9"/>
                <c:pt idx="0">
                  <c:v>Legrand</c:v>
                </c:pt>
                <c:pt idx="1">
                  <c:v>Thyssenkrupp</c:v>
                </c:pt>
                <c:pt idx="2">
                  <c:v>Osho Indstries</c:v>
                </c:pt>
                <c:pt idx="3">
                  <c:v>Accentre</c:v>
                </c:pt>
                <c:pt idx="4">
                  <c:v>Mankind pharma</c:v>
                </c:pt>
                <c:pt idx="5">
                  <c:v>Asahi glass</c:v>
                </c:pt>
                <c:pt idx="6">
                  <c:v>PNB met life</c:v>
                </c:pt>
                <c:pt idx="7">
                  <c:v>Aravali Apartments</c:v>
                </c:pt>
                <c:pt idx="8">
                  <c:v>Neelgiri Hills</c:v>
                </c:pt>
              </c:strCache>
            </c:strRef>
          </c:cat>
          <c:val>
            <c:numRef>
              <c:f>'Revenue-existing and potential'!$B$4:$J$4</c:f>
              <c:numCache>
                <c:formatCode>General</c:formatCode>
                <c:ptCount val="9"/>
                <c:pt idx="0">
                  <c:v>900</c:v>
                </c:pt>
                <c:pt idx="1">
                  <c:v>750</c:v>
                </c:pt>
                <c:pt idx="2">
                  <c:v>900</c:v>
                </c:pt>
                <c:pt idx="3">
                  <c:v>2000</c:v>
                </c:pt>
                <c:pt idx="4">
                  <c:v>500</c:v>
                </c:pt>
                <c:pt idx="5">
                  <c:v>250</c:v>
                </c:pt>
                <c:pt idx="6">
                  <c:v>380</c:v>
                </c:pt>
                <c:pt idx="7">
                  <c:v>200</c:v>
                </c:pt>
                <c:pt idx="8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02637795275591"/>
          <c:y val="0.15973388743073785"/>
          <c:w val="0.2648468941382327"/>
          <c:h val="0.669737532808398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'marketing mix'!$B$1</c:f>
              <c:strCache>
                <c:ptCount val="1"/>
                <c:pt idx="0">
                  <c:v>Sum of REVENUE 17-18</c:v>
                </c:pt>
              </c:strCache>
            </c:strRef>
          </c:tx>
          <c:invertIfNegative val="0"/>
          <c:cat>
            <c:strRef>
              <c:f>'marketing mix'!$A$2:$A$11</c:f>
              <c:strCache>
                <c:ptCount val="10"/>
                <c:pt idx="0">
                  <c:v>TCS</c:v>
                </c:pt>
                <c:pt idx="1">
                  <c:v>Compass</c:v>
                </c:pt>
                <c:pt idx="2">
                  <c:v>Prudent</c:v>
                </c:pt>
                <c:pt idx="3">
                  <c:v>Sopra Steria</c:v>
                </c:pt>
                <c:pt idx="4">
                  <c:v>Intech Infra</c:v>
                </c:pt>
                <c:pt idx="5">
                  <c:v>Future Generali</c:v>
                </c:pt>
                <c:pt idx="6">
                  <c:v>Spice jet</c:v>
                </c:pt>
                <c:pt idx="7">
                  <c:v>HCL</c:v>
                </c:pt>
                <c:pt idx="8">
                  <c:v>Religare</c:v>
                </c:pt>
                <c:pt idx="9">
                  <c:v>Total</c:v>
                </c:pt>
              </c:strCache>
            </c:strRef>
          </c:cat>
          <c:val>
            <c:numRef>
              <c:f>'marketing mix'!$B$2:$B$11</c:f>
              <c:numCache>
                <c:formatCode>General</c:formatCode>
                <c:ptCount val="10"/>
                <c:pt idx="0">
                  <c:v>4028493</c:v>
                </c:pt>
                <c:pt idx="1">
                  <c:v>6028348</c:v>
                </c:pt>
                <c:pt idx="2">
                  <c:v>27993121</c:v>
                </c:pt>
                <c:pt idx="3">
                  <c:v>1394516</c:v>
                </c:pt>
                <c:pt idx="4">
                  <c:v>2565243</c:v>
                </c:pt>
                <c:pt idx="5">
                  <c:v>1472318</c:v>
                </c:pt>
                <c:pt idx="6">
                  <c:v>8803118</c:v>
                </c:pt>
                <c:pt idx="7">
                  <c:v>1428847</c:v>
                </c:pt>
                <c:pt idx="8">
                  <c:v>1023188</c:v>
                </c:pt>
                <c:pt idx="9">
                  <c:v>54737192</c:v>
                </c:pt>
              </c:numCache>
            </c:numRef>
          </c:val>
        </c:ser>
        <c:ser>
          <c:idx val="1"/>
          <c:order val="1"/>
          <c:tx>
            <c:strRef>
              <c:f>'marketing mix'!$C$1</c:f>
              <c:strCache>
                <c:ptCount val="1"/>
                <c:pt idx="0">
                  <c:v>Sum of REVENUE 18-19</c:v>
                </c:pt>
              </c:strCache>
            </c:strRef>
          </c:tx>
          <c:invertIfNegative val="0"/>
          <c:cat>
            <c:strRef>
              <c:f>'marketing mix'!$A$2:$A$11</c:f>
              <c:strCache>
                <c:ptCount val="10"/>
                <c:pt idx="0">
                  <c:v>TCS</c:v>
                </c:pt>
                <c:pt idx="1">
                  <c:v>Compass</c:v>
                </c:pt>
                <c:pt idx="2">
                  <c:v>Prudent</c:v>
                </c:pt>
                <c:pt idx="3">
                  <c:v>Sopra Steria</c:v>
                </c:pt>
                <c:pt idx="4">
                  <c:v>Intech Infra</c:v>
                </c:pt>
                <c:pt idx="5">
                  <c:v>Future Generali</c:v>
                </c:pt>
                <c:pt idx="6">
                  <c:v>Spice jet</c:v>
                </c:pt>
                <c:pt idx="7">
                  <c:v>HCL</c:v>
                </c:pt>
                <c:pt idx="8">
                  <c:v>Religare</c:v>
                </c:pt>
                <c:pt idx="9">
                  <c:v>Total</c:v>
                </c:pt>
              </c:strCache>
            </c:strRef>
          </c:cat>
          <c:val>
            <c:numRef>
              <c:f>'marketing mix'!$C$2:$C$11</c:f>
              <c:numCache>
                <c:formatCode>General</c:formatCode>
                <c:ptCount val="10"/>
                <c:pt idx="0">
                  <c:v>4124170</c:v>
                </c:pt>
                <c:pt idx="1">
                  <c:v>4481185</c:v>
                </c:pt>
                <c:pt idx="2">
                  <c:v>24015787</c:v>
                </c:pt>
                <c:pt idx="3">
                  <c:v>4512820</c:v>
                </c:pt>
                <c:pt idx="4">
                  <c:v>3081547</c:v>
                </c:pt>
                <c:pt idx="5">
                  <c:v>1819537</c:v>
                </c:pt>
                <c:pt idx="6">
                  <c:v>9182260</c:v>
                </c:pt>
                <c:pt idx="7">
                  <c:v>3120097</c:v>
                </c:pt>
                <c:pt idx="8">
                  <c:v>1010033</c:v>
                </c:pt>
                <c:pt idx="9">
                  <c:v>55347436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14496"/>
        <c:axId val="94744960"/>
      </c:barChart>
      <c:catAx>
        <c:axId val="9471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94744960"/>
        <c:crosses val="autoZero"/>
        <c:auto val="1"/>
        <c:lblAlgn val="ctr"/>
        <c:lblOffset val="100"/>
        <c:noMultiLvlLbl val="0"/>
      </c:catAx>
      <c:valAx>
        <c:axId val="9474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1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'Marketing mix1'!$B$1</c:f>
              <c:strCache>
                <c:ptCount val="1"/>
                <c:pt idx="0">
                  <c:v>Sum of VOLUME 17-18</c:v>
                </c:pt>
              </c:strCache>
            </c:strRef>
          </c:tx>
          <c:invertIfNegative val="0"/>
          <c:cat>
            <c:strRef>
              <c:f>'Marketing mix1'!$A$2:$A$11</c:f>
              <c:strCache>
                <c:ptCount val="10"/>
                <c:pt idx="0">
                  <c:v>TCS</c:v>
                </c:pt>
                <c:pt idx="1">
                  <c:v>Compass</c:v>
                </c:pt>
                <c:pt idx="2">
                  <c:v>Prudent</c:v>
                </c:pt>
                <c:pt idx="3">
                  <c:v>Sopra Steria</c:v>
                </c:pt>
                <c:pt idx="4">
                  <c:v>Intech Infra</c:v>
                </c:pt>
                <c:pt idx="5">
                  <c:v>Future Generali</c:v>
                </c:pt>
                <c:pt idx="6">
                  <c:v>Spice jet</c:v>
                </c:pt>
                <c:pt idx="7">
                  <c:v>HCL</c:v>
                </c:pt>
                <c:pt idx="8">
                  <c:v>Religare</c:v>
                </c:pt>
                <c:pt idx="9">
                  <c:v>Total</c:v>
                </c:pt>
              </c:strCache>
            </c:strRef>
          </c:cat>
          <c:val>
            <c:numRef>
              <c:f>'Marketing mix1'!$B$2:$B$11</c:f>
              <c:numCache>
                <c:formatCode>General</c:formatCode>
                <c:ptCount val="10"/>
                <c:pt idx="0">
                  <c:v>1980</c:v>
                </c:pt>
                <c:pt idx="1">
                  <c:v>3242</c:v>
                </c:pt>
                <c:pt idx="2">
                  <c:v>1163</c:v>
                </c:pt>
                <c:pt idx="3">
                  <c:v>123</c:v>
                </c:pt>
                <c:pt idx="4">
                  <c:v>1397</c:v>
                </c:pt>
                <c:pt idx="5">
                  <c:v>480</c:v>
                </c:pt>
                <c:pt idx="6">
                  <c:v>2772</c:v>
                </c:pt>
                <c:pt idx="7">
                  <c:v>11875</c:v>
                </c:pt>
                <c:pt idx="8">
                  <c:v>47</c:v>
                </c:pt>
                <c:pt idx="9">
                  <c:v>23079</c:v>
                </c:pt>
              </c:numCache>
            </c:numRef>
          </c:val>
        </c:ser>
        <c:ser>
          <c:idx val="1"/>
          <c:order val="1"/>
          <c:tx>
            <c:strRef>
              <c:f>'Marketing mix1'!$C$1</c:f>
              <c:strCache>
                <c:ptCount val="1"/>
                <c:pt idx="0">
                  <c:v>Sum of VOLUME 18-19</c:v>
                </c:pt>
              </c:strCache>
            </c:strRef>
          </c:tx>
          <c:invertIfNegative val="0"/>
          <c:cat>
            <c:strRef>
              <c:f>'Marketing mix1'!$A$2:$A$11</c:f>
              <c:strCache>
                <c:ptCount val="10"/>
                <c:pt idx="0">
                  <c:v>TCS</c:v>
                </c:pt>
                <c:pt idx="1">
                  <c:v>Compass</c:v>
                </c:pt>
                <c:pt idx="2">
                  <c:v>Prudent</c:v>
                </c:pt>
                <c:pt idx="3">
                  <c:v>Sopra Steria</c:v>
                </c:pt>
                <c:pt idx="4">
                  <c:v>Intech Infra</c:v>
                </c:pt>
                <c:pt idx="5">
                  <c:v>Future Generali</c:v>
                </c:pt>
                <c:pt idx="6">
                  <c:v>Spice jet</c:v>
                </c:pt>
                <c:pt idx="7">
                  <c:v>HCL</c:v>
                </c:pt>
                <c:pt idx="8">
                  <c:v>Religare</c:v>
                </c:pt>
                <c:pt idx="9">
                  <c:v>Total</c:v>
                </c:pt>
              </c:strCache>
            </c:strRef>
          </c:cat>
          <c:val>
            <c:numRef>
              <c:f>'Marketing mix1'!$C$2:$C$11</c:f>
              <c:numCache>
                <c:formatCode>General</c:formatCode>
                <c:ptCount val="10"/>
                <c:pt idx="0">
                  <c:v>1903</c:v>
                </c:pt>
                <c:pt idx="1">
                  <c:v>1978</c:v>
                </c:pt>
                <c:pt idx="2">
                  <c:v>6397</c:v>
                </c:pt>
                <c:pt idx="3">
                  <c:v>378</c:v>
                </c:pt>
                <c:pt idx="4">
                  <c:v>1709</c:v>
                </c:pt>
                <c:pt idx="5">
                  <c:v>550</c:v>
                </c:pt>
                <c:pt idx="6">
                  <c:v>23013</c:v>
                </c:pt>
                <c:pt idx="7">
                  <c:v>38743</c:v>
                </c:pt>
                <c:pt idx="8">
                  <c:v>275</c:v>
                </c:pt>
                <c:pt idx="9">
                  <c:v>74946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80352"/>
        <c:axId val="129819392"/>
      </c:barChart>
      <c:catAx>
        <c:axId val="12978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9819392"/>
        <c:crosses val="autoZero"/>
        <c:auto val="1"/>
        <c:lblAlgn val="ctr"/>
        <c:lblOffset val="100"/>
        <c:noMultiLvlLbl val="0"/>
      </c:catAx>
      <c:valAx>
        <c:axId val="12981939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2978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Competition!$C$1</c:f>
              <c:strCache>
                <c:ptCount val="1"/>
                <c:pt idx="0">
                  <c:v>Revenue(approx.in Crores)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Competition!$A$2:$A$5</c:f>
              <c:strCache>
                <c:ptCount val="4"/>
                <c:pt idx="0">
                  <c:v>Apollo Cradle royale</c:v>
                </c:pt>
                <c:pt idx="1">
                  <c:v>Rosewalk</c:v>
                </c:pt>
                <c:pt idx="2">
                  <c:v>Cloud 9</c:v>
                </c:pt>
                <c:pt idx="3">
                  <c:v>Fortis La Femme - GK2</c:v>
                </c:pt>
              </c:strCache>
            </c:strRef>
          </c:cat>
          <c:val>
            <c:numRef>
              <c:f>Competition!$C$2:$C$5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55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Competition!$B$1</c:f>
              <c:strCache>
                <c:ptCount val="1"/>
                <c:pt idx="0">
                  <c:v>Beds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Competition!$A$2:$A$5</c:f>
              <c:strCache>
                <c:ptCount val="4"/>
                <c:pt idx="0">
                  <c:v>Apollo Cradle royale</c:v>
                </c:pt>
                <c:pt idx="1">
                  <c:v>Rosewalk</c:v>
                </c:pt>
                <c:pt idx="2">
                  <c:v>Cloud 9</c:v>
                </c:pt>
                <c:pt idx="3">
                  <c:v>Fortis La Femme - GK2</c:v>
                </c:pt>
              </c:strCache>
            </c:strRef>
          </c:cat>
          <c:val>
            <c:numRef>
              <c:f>Competition!$B$2:$B$5</c:f>
              <c:numCache>
                <c:formatCode>General</c:formatCode>
                <c:ptCount val="4"/>
                <c:pt idx="0">
                  <c:v>35</c:v>
                </c:pt>
                <c:pt idx="1">
                  <c:v>28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4B630-1237-4F21-8551-CF730CC20054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A00BBB-43C9-4276-A2F2-E8C0177DA421}">
      <dgm:prSet phldrT="[Text]"/>
      <dgm:spPr/>
      <dgm:t>
        <a:bodyPr/>
        <a:lstStyle/>
        <a:p>
          <a:r>
            <a:rPr lang="en-US" b="1"/>
            <a:t>NOTE THE CAMPAiGN DETAILS</a:t>
          </a:r>
        </a:p>
      </dgm:t>
    </dgm:pt>
    <dgm:pt modelId="{302B3E09-2447-4CB8-ACB6-67BED97276B4}" type="parTrans" cxnId="{6347B257-AB69-42BE-82AE-86CEC6D8E307}">
      <dgm:prSet/>
      <dgm:spPr/>
      <dgm:t>
        <a:bodyPr/>
        <a:lstStyle/>
        <a:p>
          <a:endParaRPr lang="en-US"/>
        </a:p>
      </dgm:t>
    </dgm:pt>
    <dgm:pt modelId="{3D76B5FC-0C30-404B-9783-FD64A40EC5FD}" type="sibTrans" cxnId="{6347B257-AB69-42BE-82AE-86CEC6D8E307}">
      <dgm:prSet/>
      <dgm:spPr/>
      <dgm:t>
        <a:bodyPr/>
        <a:lstStyle/>
        <a:p>
          <a:endParaRPr lang="en-US"/>
        </a:p>
      </dgm:t>
    </dgm:pt>
    <dgm:pt modelId="{C69CF2AF-AB74-457C-81DF-B5C896FCEAF0}">
      <dgm:prSet phldrT="[Text]" custT="1"/>
      <dgm:spPr/>
      <dgm:t>
        <a:bodyPr/>
        <a:lstStyle/>
        <a:p>
          <a:r>
            <a:rPr lang="en-US" sz="1100" b="1" i="0">
              <a:latin typeface="Times New Roman" panose="02020603050405020304" pitchFamily="18" charset="0"/>
              <a:cs typeface="Times New Roman" panose="02020603050405020304" pitchFamily="18" charset="0"/>
            </a:rPr>
            <a:t>Note the date and time of campaign</a:t>
          </a:r>
        </a:p>
      </dgm:t>
    </dgm:pt>
    <dgm:pt modelId="{5DE98885-9010-4D2E-9A70-711DCE6095B3}" type="parTrans" cxnId="{CBB36F57-B302-4EBB-B981-B84E810B064A}">
      <dgm:prSet/>
      <dgm:spPr/>
      <dgm:t>
        <a:bodyPr/>
        <a:lstStyle/>
        <a:p>
          <a:endParaRPr lang="en-US"/>
        </a:p>
      </dgm:t>
    </dgm:pt>
    <dgm:pt modelId="{28067D64-DEF2-4B60-B183-5AB24E976042}" type="sibTrans" cxnId="{CBB36F57-B302-4EBB-B981-B84E810B064A}">
      <dgm:prSet/>
      <dgm:spPr/>
      <dgm:t>
        <a:bodyPr/>
        <a:lstStyle/>
        <a:p>
          <a:endParaRPr lang="en-US"/>
        </a:p>
      </dgm:t>
    </dgm:pt>
    <dgm:pt modelId="{A036D5DB-4A48-4748-BCC0-C1DC20BF59C2}">
      <dgm:prSet phldrT="[Text]"/>
      <dgm:spPr/>
      <dgm:t>
        <a:bodyPr/>
        <a:lstStyle/>
        <a:p>
          <a:r>
            <a:rPr lang="en-US" b="1"/>
            <a:t>COMMUNICATION</a:t>
          </a:r>
        </a:p>
      </dgm:t>
    </dgm:pt>
    <dgm:pt modelId="{8CD148E2-2490-4026-9997-091E186A56F0}" type="parTrans" cxnId="{7BAC058C-AF85-4137-9AC8-6288DA85C55C}">
      <dgm:prSet/>
      <dgm:spPr/>
      <dgm:t>
        <a:bodyPr/>
        <a:lstStyle/>
        <a:p>
          <a:endParaRPr lang="en-US"/>
        </a:p>
      </dgm:t>
    </dgm:pt>
    <dgm:pt modelId="{C6C8E45C-08B1-41FE-868E-7550B3636ED4}" type="sibTrans" cxnId="{7BAC058C-AF85-4137-9AC8-6288DA85C55C}">
      <dgm:prSet/>
      <dgm:spPr/>
      <dgm:t>
        <a:bodyPr/>
        <a:lstStyle/>
        <a:p>
          <a:endParaRPr lang="en-US"/>
        </a:p>
      </dgm:t>
    </dgm:pt>
    <dgm:pt modelId="{E5F1A11E-9BF8-46F3-842B-D85FDE2D7915}">
      <dgm:prSet phldrT="[Text]" custT="1"/>
      <dgm:spPr/>
      <dgm:t>
        <a:bodyPr/>
        <a:lstStyle/>
        <a:p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Communication with HR to know the employee count, location and other details</a:t>
          </a:r>
        </a:p>
      </dgm:t>
    </dgm:pt>
    <dgm:pt modelId="{2FFFB41B-F385-4256-B5CA-2EC29B1AAC61}" type="parTrans" cxnId="{3A7784E5-3B1C-4581-BC64-01F9A21CFA86}">
      <dgm:prSet/>
      <dgm:spPr/>
      <dgm:t>
        <a:bodyPr/>
        <a:lstStyle/>
        <a:p>
          <a:endParaRPr lang="en-US"/>
        </a:p>
      </dgm:t>
    </dgm:pt>
    <dgm:pt modelId="{53FEADA8-64FC-4F84-BF44-4CB60014EC69}" type="sibTrans" cxnId="{3A7784E5-3B1C-4581-BC64-01F9A21CFA86}">
      <dgm:prSet/>
      <dgm:spPr/>
      <dgm:t>
        <a:bodyPr/>
        <a:lstStyle/>
        <a:p>
          <a:endParaRPr lang="en-US"/>
        </a:p>
      </dgm:t>
    </dgm:pt>
    <dgm:pt modelId="{D25A126E-CCA9-48DE-B030-665AAEEB5F77}">
      <dgm:prSet phldrT="[Text]"/>
      <dgm:spPr/>
      <dgm:t>
        <a:bodyPr/>
        <a:lstStyle/>
        <a:p>
          <a:r>
            <a:rPr lang="en-US" b="1"/>
            <a:t>INHOUSE COMMUNICATION</a:t>
          </a:r>
        </a:p>
      </dgm:t>
    </dgm:pt>
    <dgm:pt modelId="{A3831C87-BDD3-4615-9CD3-D02A85D88714}" type="parTrans" cxnId="{8AB19A27-59FF-40BF-8855-E27F6DFBE4DB}">
      <dgm:prSet/>
      <dgm:spPr/>
      <dgm:t>
        <a:bodyPr/>
        <a:lstStyle/>
        <a:p>
          <a:endParaRPr lang="en-US"/>
        </a:p>
      </dgm:t>
    </dgm:pt>
    <dgm:pt modelId="{74BA6B75-3281-4873-917F-8FD25197672B}" type="sibTrans" cxnId="{8AB19A27-59FF-40BF-8855-E27F6DFBE4DB}">
      <dgm:prSet/>
      <dgm:spPr/>
      <dgm:t>
        <a:bodyPr/>
        <a:lstStyle/>
        <a:p>
          <a:endParaRPr lang="en-US"/>
        </a:p>
      </dgm:t>
    </dgm:pt>
    <dgm:pt modelId="{40ACB170-9D09-443B-88A2-EC7D7C5394D9}">
      <dgm:prSet phldrT="[Text]" phldr="1" custT="1"/>
      <dgm:spPr/>
      <dgm:t>
        <a:bodyPr/>
        <a:lstStyle/>
        <a:p>
          <a:endParaRPr lang="en-US" sz="11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D71C2-B810-4674-A08B-7EBFD10187BD}" type="parTrans" cxnId="{9D7E972C-A292-4160-B228-9D04041F1CD4}">
      <dgm:prSet/>
      <dgm:spPr/>
      <dgm:t>
        <a:bodyPr/>
        <a:lstStyle/>
        <a:p>
          <a:endParaRPr lang="en-US"/>
        </a:p>
      </dgm:t>
    </dgm:pt>
    <dgm:pt modelId="{B2E3F451-0D3C-461E-9E92-FD6A7D0C38A3}" type="sibTrans" cxnId="{9D7E972C-A292-4160-B228-9D04041F1CD4}">
      <dgm:prSet/>
      <dgm:spPr/>
      <dgm:t>
        <a:bodyPr/>
        <a:lstStyle/>
        <a:p>
          <a:endParaRPr lang="en-US"/>
        </a:p>
      </dgm:t>
    </dgm:pt>
    <dgm:pt modelId="{DB3103A4-D4F5-4FE3-9802-E1BF95E51031}">
      <dgm:prSet phldrT="[Text]" custT="1"/>
      <dgm:spPr/>
      <dgm:t>
        <a:bodyPr/>
        <a:lstStyle/>
        <a:p>
          <a:r>
            <a:rPr lang="en-US" sz="1100" b="1" i="0">
              <a:latin typeface="Times New Roman" panose="02020603050405020304" pitchFamily="18" charset="0"/>
              <a:cs typeface="Times New Roman" panose="02020603050405020304" pitchFamily="18" charset="0"/>
            </a:rPr>
            <a:t>The type of campaign requested by the corporate</a:t>
          </a:r>
        </a:p>
      </dgm:t>
    </dgm:pt>
    <dgm:pt modelId="{07EE52BD-D315-4070-8FF5-6A6EB95FAFF7}" type="parTrans" cxnId="{6C6CAC9E-0E15-4F57-844A-649FC04D1592}">
      <dgm:prSet/>
      <dgm:spPr/>
      <dgm:t>
        <a:bodyPr/>
        <a:lstStyle/>
        <a:p>
          <a:endParaRPr lang="en-US"/>
        </a:p>
      </dgm:t>
    </dgm:pt>
    <dgm:pt modelId="{CE64C26C-9A96-425B-BD69-117E98FB04FA}" type="sibTrans" cxnId="{6C6CAC9E-0E15-4F57-844A-649FC04D1592}">
      <dgm:prSet/>
      <dgm:spPr/>
      <dgm:t>
        <a:bodyPr/>
        <a:lstStyle/>
        <a:p>
          <a:endParaRPr lang="en-US"/>
        </a:p>
      </dgm:t>
    </dgm:pt>
    <dgm:pt modelId="{7E842D03-F802-46C9-8E54-2A3F242AD686}">
      <dgm:prSet phldrT="[Text]" custT="1"/>
      <dgm:spPr/>
      <dgm:t>
        <a:bodyPr/>
        <a:lstStyle/>
        <a:p>
          <a:endParaRPr lang="en-US" sz="11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FB12B-0E16-436E-BEFF-FB85FB5B29EA}" type="parTrans" cxnId="{B49CCD43-6EE9-40EE-8B3A-17D84CBE9AEC}">
      <dgm:prSet/>
      <dgm:spPr/>
      <dgm:t>
        <a:bodyPr/>
        <a:lstStyle/>
        <a:p>
          <a:endParaRPr lang="en-US"/>
        </a:p>
      </dgm:t>
    </dgm:pt>
    <dgm:pt modelId="{A775A07C-9FFC-407E-B564-FB95100EE65A}" type="sibTrans" cxnId="{B49CCD43-6EE9-40EE-8B3A-17D84CBE9AEC}">
      <dgm:prSet/>
      <dgm:spPr/>
      <dgm:t>
        <a:bodyPr/>
        <a:lstStyle/>
        <a:p>
          <a:endParaRPr lang="en-US"/>
        </a:p>
      </dgm:t>
    </dgm:pt>
    <dgm:pt modelId="{E4072E94-1299-4EE9-AAB8-5CB1EBA9A554}">
      <dgm:prSet phldrT="[Text]" custT="1"/>
      <dgm:spPr/>
      <dgm:t>
        <a:bodyPr/>
        <a:lstStyle/>
        <a:p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Contact </a:t>
          </a:r>
          <a:r>
            <a:rPr lang="en-US" sz="11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HR and SPOC.</a:t>
          </a:r>
          <a:endParaRPr lang="en-US" sz="11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CD49C-336F-4F48-9EC3-F4CAB73DCCBB}" type="parTrans" cxnId="{B516AB39-0444-4526-9D19-15186ABC7F44}">
      <dgm:prSet/>
      <dgm:spPr/>
      <dgm:t>
        <a:bodyPr/>
        <a:lstStyle/>
        <a:p>
          <a:endParaRPr lang="en-US"/>
        </a:p>
      </dgm:t>
    </dgm:pt>
    <dgm:pt modelId="{277D0D4A-C33A-4C7B-8D57-2E937A2901D5}" type="sibTrans" cxnId="{B516AB39-0444-4526-9D19-15186ABC7F44}">
      <dgm:prSet/>
      <dgm:spPr/>
      <dgm:t>
        <a:bodyPr/>
        <a:lstStyle/>
        <a:p>
          <a:endParaRPr lang="en-US"/>
        </a:p>
      </dgm:t>
    </dgm:pt>
    <dgm:pt modelId="{18B5E7B1-793C-4E71-80D2-531CF5838031}">
      <dgm:prSet phldrT="[Text]" custT="1"/>
      <dgm:spPr/>
      <dgm:t>
        <a:bodyPr/>
        <a:lstStyle/>
        <a:p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Coordination with TPA</a:t>
          </a:r>
        </a:p>
      </dgm:t>
    </dgm:pt>
    <dgm:pt modelId="{43FB4307-8047-4E34-AE3D-6BA8343BCD5B}" type="parTrans" cxnId="{B7A31BD8-33F0-47B1-96C3-246B73A42BEC}">
      <dgm:prSet/>
      <dgm:spPr/>
      <dgm:t>
        <a:bodyPr/>
        <a:lstStyle/>
        <a:p>
          <a:endParaRPr lang="en-US"/>
        </a:p>
      </dgm:t>
    </dgm:pt>
    <dgm:pt modelId="{07F7F979-2623-48F8-83F4-68D68091D013}" type="sibTrans" cxnId="{B7A31BD8-33F0-47B1-96C3-246B73A42BEC}">
      <dgm:prSet/>
      <dgm:spPr/>
      <dgm:t>
        <a:bodyPr/>
        <a:lstStyle/>
        <a:p>
          <a:endParaRPr lang="en-US"/>
        </a:p>
      </dgm:t>
    </dgm:pt>
    <dgm:pt modelId="{B5196AD6-8D3E-442D-B6F1-C74F7D906D47}" type="pres">
      <dgm:prSet presAssocID="{C4A4B630-1237-4F21-8551-CF730CC200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FD61EF9-2C34-4C61-A778-8AAA5ABFDF86}" type="pres">
      <dgm:prSet presAssocID="{C4A4B630-1237-4F21-8551-CF730CC20054}" presName="tSp" presStyleCnt="0"/>
      <dgm:spPr/>
    </dgm:pt>
    <dgm:pt modelId="{18E42703-1AE2-49D5-8D72-49931E6743ED}" type="pres">
      <dgm:prSet presAssocID="{C4A4B630-1237-4F21-8551-CF730CC20054}" presName="bSp" presStyleCnt="0"/>
      <dgm:spPr/>
    </dgm:pt>
    <dgm:pt modelId="{CEB86215-75C8-4AB2-964A-FF39EB43D2D9}" type="pres">
      <dgm:prSet presAssocID="{C4A4B630-1237-4F21-8551-CF730CC20054}" presName="process" presStyleCnt="0"/>
      <dgm:spPr/>
    </dgm:pt>
    <dgm:pt modelId="{EB30A429-3004-418E-B76A-6E3BC3CD01BC}" type="pres">
      <dgm:prSet presAssocID="{37A00BBB-43C9-4276-A2F2-E8C0177DA421}" presName="composite1" presStyleCnt="0"/>
      <dgm:spPr/>
    </dgm:pt>
    <dgm:pt modelId="{57DB0F4C-7A1F-47C8-87AA-28127B634C53}" type="pres">
      <dgm:prSet presAssocID="{37A00BBB-43C9-4276-A2F2-E8C0177DA421}" presName="dummyNode1" presStyleLbl="node1" presStyleIdx="0" presStyleCnt="3"/>
      <dgm:spPr/>
    </dgm:pt>
    <dgm:pt modelId="{D143F4CB-E910-4E7F-A0EF-887ECEAA932E}" type="pres">
      <dgm:prSet presAssocID="{37A00BBB-43C9-4276-A2F2-E8C0177DA421}" presName="childNode1" presStyleLbl="bgAcc1" presStyleIdx="0" presStyleCnt="3" custScaleY="120184" custLinFactNeighborX="2810" custLinFactNeighborY="-485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78612F-3A7D-4896-AE5A-A9F34ECDF213}" type="pres">
      <dgm:prSet presAssocID="{37A00BBB-43C9-4276-A2F2-E8C0177DA42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4F89FF-5BBA-44A8-A658-078786CCC135}" type="pres">
      <dgm:prSet presAssocID="{37A00BBB-43C9-4276-A2F2-E8C0177DA42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01C3E6B-94F0-488A-8643-2A205E076415}" type="pres">
      <dgm:prSet presAssocID="{37A00BBB-43C9-4276-A2F2-E8C0177DA421}" presName="connSite1" presStyleCnt="0"/>
      <dgm:spPr/>
    </dgm:pt>
    <dgm:pt modelId="{FFDF7BC3-5602-4D1E-AB97-7DEE5363D2FB}" type="pres">
      <dgm:prSet presAssocID="{3D76B5FC-0C30-404B-9783-FD64A40EC5FD}" presName="Name9" presStyleLbl="sibTrans2D1" presStyleIdx="0" presStyleCnt="2"/>
      <dgm:spPr/>
      <dgm:t>
        <a:bodyPr/>
        <a:lstStyle/>
        <a:p>
          <a:endParaRPr lang="en-IN"/>
        </a:p>
      </dgm:t>
    </dgm:pt>
    <dgm:pt modelId="{EB65615E-BDE2-453D-9EFE-D5FC9EBD19CB}" type="pres">
      <dgm:prSet presAssocID="{A036D5DB-4A48-4748-BCC0-C1DC20BF59C2}" presName="composite2" presStyleCnt="0"/>
      <dgm:spPr/>
    </dgm:pt>
    <dgm:pt modelId="{1C82ADB9-5F78-4609-A849-1C693BFD63FE}" type="pres">
      <dgm:prSet presAssocID="{A036D5DB-4A48-4748-BCC0-C1DC20BF59C2}" presName="dummyNode2" presStyleLbl="node1" presStyleIdx="0" presStyleCnt="3"/>
      <dgm:spPr/>
    </dgm:pt>
    <dgm:pt modelId="{3611BBBD-9074-46FB-96D1-0B5B2209A79E}" type="pres">
      <dgm:prSet presAssocID="{A036D5DB-4A48-4748-BCC0-C1DC20BF59C2}" presName="childNode2" presStyleLbl="bgAcc1" presStyleIdx="1" presStyleCnt="3" custScaleY="15248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E43549-49DC-4625-A19B-EA34C1DFE816}" type="pres">
      <dgm:prSet presAssocID="{A036D5DB-4A48-4748-BCC0-C1DC20BF59C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154363-C2ED-4B10-B3D9-18C9D23F3D73}" type="pres">
      <dgm:prSet presAssocID="{A036D5DB-4A48-4748-BCC0-C1DC20BF59C2}" presName="parentNode2" presStyleLbl="node1" presStyleIdx="1" presStyleCnt="3" custLinFactNeighborY="-198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0F1CB5-A54C-4695-8F64-587F12A943A5}" type="pres">
      <dgm:prSet presAssocID="{A036D5DB-4A48-4748-BCC0-C1DC20BF59C2}" presName="connSite2" presStyleCnt="0"/>
      <dgm:spPr/>
    </dgm:pt>
    <dgm:pt modelId="{01D8AC00-7B92-4345-B5C4-A95A3460009D}" type="pres">
      <dgm:prSet presAssocID="{C6C8E45C-08B1-41FE-868E-7550B3636ED4}" presName="Name18" presStyleLbl="sibTrans2D1" presStyleIdx="1" presStyleCnt="2"/>
      <dgm:spPr/>
      <dgm:t>
        <a:bodyPr/>
        <a:lstStyle/>
        <a:p>
          <a:endParaRPr lang="en-IN"/>
        </a:p>
      </dgm:t>
    </dgm:pt>
    <dgm:pt modelId="{1463CE92-D75B-47E2-A1E2-76FA34F5A891}" type="pres">
      <dgm:prSet presAssocID="{D25A126E-CCA9-48DE-B030-665AAEEB5F77}" presName="composite1" presStyleCnt="0"/>
      <dgm:spPr/>
    </dgm:pt>
    <dgm:pt modelId="{6E4B440A-82A0-4B0C-8472-866D98E88552}" type="pres">
      <dgm:prSet presAssocID="{D25A126E-CCA9-48DE-B030-665AAEEB5F77}" presName="dummyNode1" presStyleLbl="node1" presStyleIdx="1" presStyleCnt="3"/>
      <dgm:spPr/>
    </dgm:pt>
    <dgm:pt modelId="{5BD19A4B-D8DC-4829-ACC3-6D6D4E18E179}" type="pres">
      <dgm:prSet presAssocID="{D25A126E-CCA9-48DE-B030-665AAEEB5F77}" presName="childNode1" presStyleLbl="bgAcc1" presStyleIdx="2" presStyleCnt="3" custScaleY="143968" custLinFactNeighborX="703" custLinFactNeighborY="1533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F90B18-7F14-4DDF-B636-15330BDFF48F}" type="pres">
      <dgm:prSet presAssocID="{D25A126E-CCA9-48DE-B030-665AAEEB5F7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D08A9D-5115-4C7D-9076-80B10314CF01}" type="pres">
      <dgm:prSet presAssocID="{D25A126E-CCA9-48DE-B030-665AAEEB5F77}" presName="parentNode1" presStyleLbl="node1" presStyleIdx="2" presStyleCnt="3" custLinFactY="-68957" custLinFactNeighborX="-1323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B0FF49-5EAD-49E4-B3B6-2EC2AEB9465A}" type="pres">
      <dgm:prSet presAssocID="{D25A126E-CCA9-48DE-B030-665AAEEB5F77}" presName="connSite1" presStyleCnt="0"/>
      <dgm:spPr/>
    </dgm:pt>
  </dgm:ptLst>
  <dgm:cxnLst>
    <dgm:cxn modelId="{8AB19A27-59FF-40BF-8855-E27F6DFBE4DB}" srcId="{C4A4B630-1237-4F21-8551-CF730CC20054}" destId="{D25A126E-CCA9-48DE-B030-665AAEEB5F77}" srcOrd="2" destOrd="0" parTransId="{A3831C87-BDD3-4615-9CD3-D02A85D88714}" sibTransId="{74BA6B75-3281-4873-917F-8FD25197672B}"/>
    <dgm:cxn modelId="{04CC3E74-0A61-427A-BD2B-9734B09ECA90}" type="presOf" srcId="{E5F1A11E-9BF8-46F3-842B-D85FDE2D7915}" destId="{3611BBBD-9074-46FB-96D1-0B5B2209A79E}" srcOrd="0" destOrd="0" presId="urn:microsoft.com/office/officeart/2005/8/layout/hProcess4"/>
    <dgm:cxn modelId="{B77449AF-DEE2-45F0-839F-E8082F489F64}" type="presOf" srcId="{E4072E94-1299-4EE9-AAB8-5CB1EBA9A554}" destId="{F878612F-3A7D-4896-AE5A-A9F34ECDF213}" srcOrd="1" destOrd="2" presId="urn:microsoft.com/office/officeart/2005/8/layout/hProcess4"/>
    <dgm:cxn modelId="{87FA385F-5BBF-4645-A3AD-9650F9259119}" type="presOf" srcId="{A036D5DB-4A48-4748-BCC0-C1DC20BF59C2}" destId="{70154363-C2ED-4B10-B3D9-18C9D23F3D73}" srcOrd="0" destOrd="0" presId="urn:microsoft.com/office/officeart/2005/8/layout/hProcess4"/>
    <dgm:cxn modelId="{B516AB39-0444-4526-9D19-15186ABC7F44}" srcId="{37A00BBB-43C9-4276-A2F2-E8C0177DA421}" destId="{E4072E94-1299-4EE9-AAB8-5CB1EBA9A554}" srcOrd="2" destOrd="0" parTransId="{A4ACD49C-336F-4F48-9EC3-F4CAB73DCCBB}" sibTransId="{277D0D4A-C33A-4C7B-8D57-2E937A2901D5}"/>
    <dgm:cxn modelId="{6C6CAC9E-0E15-4F57-844A-649FC04D1592}" srcId="{37A00BBB-43C9-4276-A2F2-E8C0177DA421}" destId="{DB3103A4-D4F5-4FE3-9802-E1BF95E51031}" srcOrd="1" destOrd="0" parTransId="{07EE52BD-D315-4070-8FF5-6A6EB95FAFF7}" sibTransId="{CE64C26C-9A96-425B-BD69-117E98FB04FA}"/>
    <dgm:cxn modelId="{03DE9627-B204-49E8-89B5-2F6D8D332BEB}" type="presOf" srcId="{37A00BBB-43C9-4276-A2F2-E8C0177DA421}" destId="{4D4F89FF-5BBA-44A8-A658-078786CCC135}" srcOrd="0" destOrd="0" presId="urn:microsoft.com/office/officeart/2005/8/layout/hProcess4"/>
    <dgm:cxn modelId="{DA148301-08D0-4901-9895-CC1B6AD5D695}" type="presOf" srcId="{C69CF2AF-AB74-457C-81DF-B5C896FCEAF0}" destId="{F878612F-3A7D-4896-AE5A-A9F34ECDF213}" srcOrd="1" destOrd="0" presId="urn:microsoft.com/office/officeart/2005/8/layout/hProcess4"/>
    <dgm:cxn modelId="{1FB21E5B-315F-4567-A78D-7C0479054F08}" type="presOf" srcId="{C4A4B630-1237-4F21-8551-CF730CC20054}" destId="{B5196AD6-8D3E-442D-B6F1-C74F7D906D47}" srcOrd="0" destOrd="0" presId="urn:microsoft.com/office/officeart/2005/8/layout/hProcess4"/>
    <dgm:cxn modelId="{D84C205D-3546-424D-A220-71B721D74863}" type="presOf" srcId="{D25A126E-CCA9-48DE-B030-665AAEEB5F77}" destId="{4FD08A9D-5115-4C7D-9076-80B10314CF01}" srcOrd="0" destOrd="0" presId="urn:microsoft.com/office/officeart/2005/8/layout/hProcess4"/>
    <dgm:cxn modelId="{C064E90E-325E-4AE8-AB06-A895DCAD96DB}" type="presOf" srcId="{DB3103A4-D4F5-4FE3-9802-E1BF95E51031}" destId="{D143F4CB-E910-4E7F-A0EF-887ECEAA932E}" srcOrd="0" destOrd="1" presId="urn:microsoft.com/office/officeart/2005/8/layout/hProcess4"/>
    <dgm:cxn modelId="{BE19D819-EB12-404C-936F-802251687418}" type="presOf" srcId="{C6C8E45C-08B1-41FE-868E-7550B3636ED4}" destId="{01D8AC00-7B92-4345-B5C4-A95A3460009D}" srcOrd="0" destOrd="0" presId="urn:microsoft.com/office/officeart/2005/8/layout/hProcess4"/>
    <dgm:cxn modelId="{30A9623C-D689-47C4-B74C-F8B8ED7E18E9}" type="presOf" srcId="{18B5E7B1-793C-4E71-80D2-531CF5838031}" destId="{3611BBBD-9074-46FB-96D1-0B5B2209A79E}" srcOrd="0" destOrd="1" presId="urn:microsoft.com/office/officeart/2005/8/layout/hProcess4"/>
    <dgm:cxn modelId="{3A7784E5-3B1C-4581-BC64-01F9A21CFA86}" srcId="{A036D5DB-4A48-4748-BCC0-C1DC20BF59C2}" destId="{E5F1A11E-9BF8-46F3-842B-D85FDE2D7915}" srcOrd="0" destOrd="0" parTransId="{2FFFB41B-F385-4256-B5CA-2EC29B1AAC61}" sibTransId="{53FEADA8-64FC-4F84-BF44-4CB60014EC69}"/>
    <dgm:cxn modelId="{4287C3CD-E33B-4DB9-8B3A-631DBCD47A31}" type="presOf" srcId="{18B5E7B1-793C-4E71-80D2-531CF5838031}" destId="{77E43549-49DC-4625-A19B-EA34C1DFE816}" srcOrd="1" destOrd="1" presId="urn:microsoft.com/office/officeart/2005/8/layout/hProcess4"/>
    <dgm:cxn modelId="{BFDFD670-9CD0-4703-B852-97D1A3DCAD06}" type="presOf" srcId="{E4072E94-1299-4EE9-AAB8-5CB1EBA9A554}" destId="{D143F4CB-E910-4E7F-A0EF-887ECEAA932E}" srcOrd="0" destOrd="2" presId="urn:microsoft.com/office/officeart/2005/8/layout/hProcess4"/>
    <dgm:cxn modelId="{9D7E972C-A292-4160-B228-9D04041F1CD4}" srcId="{D25A126E-CCA9-48DE-B030-665AAEEB5F77}" destId="{40ACB170-9D09-443B-88A2-EC7D7C5394D9}" srcOrd="0" destOrd="0" parTransId="{528D71C2-B810-4674-A08B-7EBFD10187BD}" sibTransId="{B2E3F451-0D3C-461E-9E92-FD6A7D0C38A3}"/>
    <dgm:cxn modelId="{2D57BA6F-9E54-4F89-A368-6C9E5B9DE128}" type="presOf" srcId="{40ACB170-9D09-443B-88A2-EC7D7C5394D9}" destId="{5BD19A4B-D8DC-4829-ACC3-6D6D4E18E179}" srcOrd="0" destOrd="0" presId="urn:microsoft.com/office/officeart/2005/8/layout/hProcess4"/>
    <dgm:cxn modelId="{045329D9-8414-4600-AB0D-6985D7168A03}" type="presOf" srcId="{7E842D03-F802-46C9-8E54-2A3F242AD686}" destId="{D143F4CB-E910-4E7F-A0EF-887ECEAA932E}" srcOrd="0" destOrd="3" presId="urn:microsoft.com/office/officeart/2005/8/layout/hProcess4"/>
    <dgm:cxn modelId="{B49CCD43-6EE9-40EE-8B3A-17D84CBE9AEC}" srcId="{37A00BBB-43C9-4276-A2F2-E8C0177DA421}" destId="{7E842D03-F802-46C9-8E54-2A3F242AD686}" srcOrd="3" destOrd="0" parTransId="{992FB12B-0E16-436E-BEFF-FB85FB5B29EA}" sibTransId="{A775A07C-9FFC-407E-B564-FB95100EE65A}"/>
    <dgm:cxn modelId="{7C06FDD2-A8E3-406E-BD5A-24FB3FC16F64}" type="presOf" srcId="{C69CF2AF-AB74-457C-81DF-B5C896FCEAF0}" destId="{D143F4CB-E910-4E7F-A0EF-887ECEAA932E}" srcOrd="0" destOrd="0" presId="urn:microsoft.com/office/officeart/2005/8/layout/hProcess4"/>
    <dgm:cxn modelId="{7BAC058C-AF85-4137-9AC8-6288DA85C55C}" srcId="{C4A4B630-1237-4F21-8551-CF730CC20054}" destId="{A036D5DB-4A48-4748-BCC0-C1DC20BF59C2}" srcOrd="1" destOrd="0" parTransId="{8CD148E2-2490-4026-9997-091E186A56F0}" sibTransId="{C6C8E45C-08B1-41FE-868E-7550B3636ED4}"/>
    <dgm:cxn modelId="{CD639C74-9F28-466B-9BF4-842AABE414E3}" type="presOf" srcId="{3D76B5FC-0C30-404B-9783-FD64A40EC5FD}" destId="{FFDF7BC3-5602-4D1E-AB97-7DEE5363D2FB}" srcOrd="0" destOrd="0" presId="urn:microsoft.com/office/officeart/2005/8/layout/hProcess4"/>
    <dgm:cxn modelId="{821449FA-5FBA-49D4-9006-90B1E1664B98}" type="presOf" srcId="{40ACB170-9D09-443B-88A2-EC7D7C5394D9}" destId="{DAF90B18-7F14-4DDF-B636-15330BDFF48F}" srcOrd="1" destOrd="0" presId="urn:microsoft.com/office/officeart/2005/8/layout/hProcess4"/>
    <dgm:cxn modelId="{B7A31BD8-33F0-47B1-96C3-246B73A42BEC}" srcId="{A036D5DB-4A48-4748-BCC0-C1DC20BF59C2}" destId="{18B5E7B1-793C-4E71-80D2-531CF5838031}" srcOrd="1" destOrd="0" parTransId="{43FB4307-8047-4E34-AE3D-6BA8343BCD5B}" sibTransId="{07F7F979-2623-48F8-83F4-68D68091D013}"/>
    <dgm:cxn modelId="{4FBFD12D-2FF7-4C89-A164-97FCBAA45288}" type="presOf" srcId="{DB3103A4-D4F5-4FE3-9802-E1BF95E51031}" destId="{F878612F-3A7D-4896-AE5A-A9F34ECDF213}" srcOrd="1" destOrd="1" presId="urn:microsoft.com/office/officeart/2005/8/layout/hProcess4"/>
    <dgm:cxn modelId="{CBB36F57-B302-4EBB-B981-B84E810B064A}" srcId="{37A00BBB-43C9-4276-A2F2-E8C0177DA421}" destId="{C69CF2AF-AB74-457C-81DF-B5C896FCEAF0}" srcOrd="0" destOrd="0" parTransId="{5DE98885-9010-4D2E-9A70-711DCE6095B3}" sibTransId="{28067D64-DEF2-4B60-B183-5AB24E976042}"/>
    <dgm:cxn modelId="{AE837AEB-0029-4D65-B4CA-748450FFA0FF}" type="presOf" srcId="{7E842D03-F802-46C9-8E54-2A3F242AD686}" destId="{F878612F-3A7D-4896-AE5A-A9F34ECDF213}" srcOrd="1" destOrd="3" presId="urn:microsoft.com/office/officeart/2005/8/layout/hProcess4"/>
    <dgm:cxn modelId="{6347B257-AB69-42BE-82AE-86CEC6D8E307}" srcId="{C4A4B630-1237-4F21-8551-CF730CC20054}" destId="{37A00BBB-43C9-4276-A2F2-E8C0177DA421}" srcOrd="0" destOrd="0" parTransId="{302B3E09-2447-4CB8-ACB6-67BED97276B4}" sibTransId="{3D76B5FC-0C30-404B-9783-FD64A40EC5FD}"/>
    <dgm:cxn modelId="{8C62737D-6A37-4AEA-8B79-0AF99233EC33}" type="presOf" srcId="{E5F1A11E-9BF8-46F3-842B-D85FDE2D7915}" destId="{77E43549-49DC-4625-A19B-EA34C1DFE816}" srcOrd="1" destOrd="0" presId="urn:microsoft.com/office/officeart/2005/8/layout/hProcess4"/>
    <dgm:cxn modelId="{DBE7BC33-805A-40D6-8408-9ED530C54A97}" type="presParOf" srcId="{B5196AD6-8D3E-442D-B6F1-C74F7D906D47}" destId="{4FD61EF9-2C34-4C61-A778-8AAA5ABFDF86}" srcOrd="0" destOrd="0" presId="urn:microsoft.com/office/officeart/2005/8/layout/hProcess4"/>
    <dgm:cxn modelId="{6250B7E8-F8D4-4218-BC69-E90169860198}" type="presParOf" srcId="{B5196AD6-8D3E-442D-B6F1-C74F7D906D47}" destId="{18E42703-1AE2-49D5-8D72-49931E6743ED}" srcOrd="1" destOrd="0" presId="urn:microsoft.com/office/officeart/2005/8/layout/hProcess4"/>
    <dgm:cxn modelId="{46FD2818-7C6B-4B8C-8BA6-0276303FF516}" type="presParOf" srcId="{B5196AD6-8D3E-442D-B6F1-C74F7D906D47}" destId="{CEB86215-75C8-4AB2-964A-FF39EB43D2D9}" srcOrd="2" destOrd="0" presId="urn:microsoft.com/office/officeart/2005/8/layout/hProcess4"/>
    <dgm:cxn modelId="{193B9D19-177B-4956-809F-1A4789CB18B1}" type="presParOf" srcId="{CEB86215-75C8-4AB2-964A-FF39EB43D2D9}" destId="{EB30A429-3004-418E-B76A-6E3BC3CD01BC}" srcOrd="0" destOrd="0" presId="urn:microsoft.com/office/officeart/2005/8/layout/hProcess4"/>
    <dgm:cxn modelId="{5E6A7D68-E019-4BAA-BB32-3838A68802EF}" type="presParOf" srcId="{EB30A429-3004-418E-B76A-6E3BC3CD01BC}" destId="{57DB0F4C-7A1F-47C8-87AA-28127B634C53}" srcOrd="0" destOrd="0" presId="urn:microsoft.com/office/officeart/2005/8/layout/hProcess4"/>
    <dgm:cxn modelId="{67234893-1408-43B8-BD5E-A83ECC4E586A}" type="presParOf" srcId="{EB30A429-3004-418E-B76A-6E3BC3CD01BC}" destId="{D143F4CB-E910-4E7F-A0EF-887ECEAA932E}" srcOrd="1" destOrd="0" presId="urn:microsoft.com/office/officeart/2005/8/layout/hProcess4"/>
    <dgm:cxn modelId="{CADE15C2-CC49-406B-B481-89773A5B6D76}" type="presParOf" srcId="{EB30A429-3004-418E-B76A-6E3BC3CD01BC}" destId="{F878612F-3A7D-4896-AE5A-A9F34ECDF213}" srcOrd="2" destOrd="0" presId="urn:microsoft.com/office/officeart/2005/8/layout/hProcess4"/>
    <dgm:cxn modelId="{2D53B0B3-41E9-4D3C-A945-B499C4FF4287}" type="presParOf" srcId="{EB30A429-3004-418E-B76A-6E3BC3CD01BC}" destId="{4D4F89FF-5BBA-44A8-A658-078786CCC135}" srcOrd="3" destOrd="0" presId="urn:microsoft.com/office/officeart/2005/8/layout/hProcess4"/>
    <dgm:cxn modelId="{925139DD-6A3A-4D7A-B0D8-0AF4C7200ED6}" type="presParOf" srcId="{EB30A429-3004-418E-B76A-6E3BC3CD01BC}" destId="{001C3E6B-94F0-488A-8643-2A205E076415}" srcOrd="4" destOrd="0" presId="urn:microsoft.com/office/officeart/2005/8/layout/hProcess4"/>
    <dgm:cxn modelId="{BE816478-00B0-49C1-83A0-44B09FF2E85D}" type="presParOf" srcId="{CEB86215-75C8-4AB2-964A-FF39EB43D2D9}" destId="{FFDF7BC3-5602-4D1E-AB97-7DEE5363D2FB}" srcOrd="1" destOrd="0" presId="urn:microsoft.com/office/officeart/2005/8/layout/hProcess4"/>
    <dgm:cxn modelId="{028E0ED5-1F0A-45CF-94AE-06BB9BFE7438}" type="presParOf" srcId="{CEB86215-75C8-4AB2-964A-FF39EB43D2D9}" destId="{EB65615E-BDE2-453D-9EFE-D5FC9EBD19CB}" srcOrd="2" destOrd="0" presId="urn:microsoft.com/office/officeart/2005/8/layout/hProcess4"/>
    <dgm:cxn modelId="{C1FFCE40-188F-48BD-97D9-D08C621A8E1B}" type="presParOf" srcId="{EB65615E-BDE2-453D-9EFE-D5FC9EBD19CB}" destId="{1C82ADB9-5F78-4609-A849-1C693BFD63FE}" srcOrd="0" destOrd="0" presId="urn:microsoft.com/office/officeart/2005/8/layout/hProcess4"/>
    <dgm:cxn modelId="{ED0899D6-5867-4C16-BF5E-D94D040C7562}" type="presParOf" srcId="{EB65615E-BDE2-453D-9EFE-D5FC9EBD19CB}" destId="{3611BBBD-9074-46FB-96D1-0B5B2209A79E}" srcOrd="1" destOrd="0" presId="urn:microsoft.com/office/officeart/2005/8/layout/hProcess4"/>
    <dgm:cxn modelId="{76A95F58-3040-463B-9A3F-BC21BB81BC7E}" type="presParOf" srcId="{EB65615E-BDE2-453D-9EFE-D5FC9EBD19CB}" destId="{77E43549-49DC-4625-A19B-EA34C1DFE816}" srcOrd="2" destOrd="0" presId="urn:microsoft.com/office/officeart/2005/8/layout/hProcess4"/>
    <dgm:cxn modelId="{BD305E85-88AB-4D61-8E6D-60DC056617BA}" type="presParOf" srcId="{EB65615E-BDE2-453D-9EFE-D5FC9EBD19CB}" destId="{70154363-C2ED-4B10-B3D9-18C9D23F3D73}" srcOrd="3" destOrd="0" presId="urn:microsoft.com/office/officeart/2005/8/layout/hProcess4"/>
    <dgm:cxn modelId="{1AF31904-48F4-4B6F-8C48-8DD0006ACF4E}" type="presParOf" srcId="{EB65615E-BDE2-453D-9EFE-D5FC9EBD19CB}" destId="{A10F1CB5-A54C-4695-8F64-587F12A943A5}" srcOrd="4" destOrd="0" presId="urn:microsoft.com/office/officeart/2005/8/layout/hProcess4"/>
    <dgm:cxn modelId="{4D2F348E-FD4B-497A-A17F-9B247CEF5099}" type="presParOf" srcId="{CEB86215-75C8-4AB2-964A-FF39EB43D2D9}" destId="{01D8AC00-7B92-4345-B5C4-A95A3460009D}" srcOrd="3" destOrd="0" presId="urn:microsoft.com/office/officeart/2005/8/layout/hProcess4"/>
    <dgm:cxn modelId="{DBD1BFD8-3B7F-42A2-A7A9-8B7D095626A1}" type="presParOf" srcId="{CEB86215-75C8-4AB2-964A-FF39EB43D2D9}" destId="{1463CE92-D75B-47E2-A1E2-76FA34F5A891}" srcOrd="4" destOrd="0" presId="urn:microsoft.com/office/officeart/2005/8/layout/hProcess4"/>
    <dgm:cxn modelId="{4F985787-6D37-4AC6-BE8D-CE3D4DFAA8AD}" type="presParOf" srcId="{1463CE92-D75B-47E2-A1E2-76FA34F5A891}" destId="{6E4B440A-82A0-4B0C-8472-866D98E88552}" srcOrd="0" destOrd="0" presId="urn:microsoft.com/office/officeart/2005/8/layout/hProcess4"/>
    <dgm:cxn modelId="{1AEF6956-1429-4A97-A180-352B1C942428}" type="presParOf" srcId="{1463CE92-D75B-47E2-A1E2-76FA34F5A891}" destId="{5BD19A4B-D8DC-4829-ACC3-6D6D4E18E179}" srcOrd="1" destOrd="0" presId="urn:microsoft.com/office/officeart/2005/8/layout/hProcess4"/>
    <dgm:cxn modelId="{429F8B37-4BBA-420D-889A-9B848902974B}" type="presParOf" srcId="{1463CE92-D75B-47E2-A1E2-76FA34F5A891}" destId="{DAF90B18-7F14-4DDF-B636-15330BDFF48F}" srcOrd="2" destOrd="0" presId="urn:microsoft.com/office/officeart/2005/8/layout/hProcess4"/>
    <dgm:cxn modelId="{94BA40BA-033C-4C4F-AE01-F4A7204280D8}" type="presParOf" srcId="{1463CE92-D75B-47E2-A1E2-76FA34F5A891}" destId="{4FD08A9D-5115-4C7D-9076-80B10314CF01}" srcOrd="3" destOrd="0" presId="urn:microsoft.com/office/officeart/2005/8/layout/hProcess4"/>
    <dgm:cxn modelId="{24E8487F-9D64-476D-9FD9-D2501CFEDF02}" type="presParOf" srcId="{1463CE92-D75B-47E2-A1E2-76FA34F5A891}" destId="{F5B0FF49-5EAD-49E4-B3B6-2EC2AEB9465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F4CB-E910-4E7F-A0EF-887ECEAA932E}">
      <dsp:nvSpPr>
        <dsp:cNvPr id="0" name=""/>
        <dsp:cNvSpPr/>
      </dsp:nvSpPr>
      <dsp:spPr>
        <a:xfrm>
          <a:off x="124471" y="0"/>
          <a:ext cx="1604809" cy="1590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Note the date and time of campaign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The type of campaign requested by the corporate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Contact </a:t>
          </a:r>
          <a:r>
            <a:rPr lang="en-US" sz="11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HR and SPOC.</a:t>
          </a:r>
          <a:endParaRPr lang="en-US" sz="11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080" y="36609"/>
        <a:ext cx="1531591" cy="1176691"/>
      </dsp:txXfrm>
    </dsp:sp>
    <dsp:sp modelId="{FFDF7BC3-5602-4D1E-AB97-7DEE5363D2FB}">
      <dsp:nvSpPr>
        <dsp:cNvPr id="0" name=""/>
        <dsp:cNvSpPr/>
      </dsp:nvSpPr>
      <dsp:spPr>
        <a:xfrm>
          <a:off x="970221" y="963391"/>
          <a:ext cx="1834282" cy="1834282"/>
        </a:xfrm>
        <a:prstGeom prst="leftCircularArrow">
          <a:avLst>
            <a:gd name="adj1" fmla="val 3503"/>
            <a:gd name="adj2" fmla="val 434720"/>
            <a:gd name="adj3" fmla="val 2219579"/>
            <a:gd name="adj4" fmla="val 9033838"/>
            <a:gd name="adj5" fmla="val 408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F89FF-5BBA-44A8-A658-078786CCC135}">
      <dsp:nvSpPr>
        <dsp:cNvPr id="0" name=""/>
        <dsp:cNvSpPr/>
      </dsp:nvSpPr>
      <dsp:spPr>
        <a:xfrm>
          <a:off x="436000" y="1729779"/>
          <a:ext cx="1426497" cy="5672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NOTE THE CAMPAiGN DETAILS</a:t>
          </a:r>
        </a:p>
      </dsp:txBody>
      <dsp:txXfrm>
        <a:off x="452615" y="1746394"/>
        <a:ext cx="1393267" cy="534040"/>
      </dsp:txXfrm>
    </dsp:sp>
    <dsp:sp modelId="{3611BBBD-9074-46FB-96D1-0B5B2209A79E}">
      <dsp:nvSpPr>
        <dsp:cNvPr id="0" name=""/>
        <dsp:cNvSpPr/>
      </dsp:nvSpPr>
      <dsp:spPr>
        <a:xfrm>
          <a:off x="2168504" y="341461"/>
          <a:ext cx="1604809" cy="2018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18287"/>
              <a:satOff val="21119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Communication with HR to know the employee count, location and other details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Coordination with TPA</a:t>
          </a:r>
        </a:p>
      </dsp:txBody>
      <dsp:txXfrm>
        <a:off x="2214952" y="820416"/>
        <a:ext cx="1511913" cy="1492963"/>
      </dsp:txXfrm>
    </dsp:sp>
    <dsp:sp modelId="{01D8AC00-7B92-4345-B5C4-A95A3460009D}">
      <dsp:nvSpPr>
        <dsp:cNvPr id="0" name=""/>
        <dsp:cNvSpPr/>
      </dsp:nvSpPr>
      <dsp:spPr>
        <a:xfrm>
          <a:off x="2976744" y="-62437"/>
          <a:ext cx="2067504" cy="2067504"/>
        </a:xfrm>
        <a:prstGeom prst="circularArrow">
          <a:avLst>
            <a:gd name="adj1" fmla="val 3108"/>
            <a:gd name="adj2" fmla="val 382083"/>
            <a:gd name="adj3" fmla="val 19874267"/>
            <a:gd name="adj4" fmla="val 13007371"/>
            <a:gd name="adj5" fmla="val 3626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54363-C2ED-4B10-B3D9-18C9D23F3D73}">
      <dsp:nvSpPr>
        <dsp:cNvPr id="0" name=""/>
        <dsp:cNvSpPr/>
      </dsp:nvSpPr>
      <dsp:spPr>
        <a:xfrm>
          <a:off x="2525128" y="393916"/>
          <a:ext cx="1426497" cy="567270"/>
        </a:xfrm>
        <a:prstGeom prst="roundRect">
          <a:avLst>
            <a:gd name="adj" fmla="val 10000"/>
          </a:avLst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COMMUNICATION</a:t>
          </a:r>
        </a:p>
      </dsp:txBody>
      <dsp:txXfrm>
        <a:off x="2541743" y="410531"/>
        <a:ext cx="1393267" cy="534040"/>
      </dsp:txXfrm>
    </dsp:sp>
    <dsp:sp modelId="{5BD19A4B-D8DC-4829-ACC3-6D6D4E18E179}">
      <dsp:nvSpPr>
        <dsp:cNvPr id="0" name=""/>
        <dsp:cNvSpPr/>
      </dsp:nvSpPr>
      <dsp:spPr>
        <a:xfrm>
          <a:off x="4268914" y="600807"/>
          <a:ext cx="1604809" cy="1905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036575"/>
              <a:satOff val="42238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2767" y="644660"/>
        <a:ext cx="1517103" cy="1409556"/>
      </dsp:txXfrm>
    </dsp:sp>
    <dsp:sp modelId="{4FD08A9D-5115-4C7D-9076-80B10314CF01}">
      <dsp:nvSpPr>
        <dsp:cNvPr id="0" name=""/>
        <dsp:cNvSpPr/>
      </dsp:nvSpPr>
      <dsp:spPr>
        <a:xfrm>
          <a:off x="4425502" y="770381"/>
          <a:ext cx="1426497" cy="567270"/>
        </a:xfrm>
        <a:prstGeom prst="roundRect">
          <a:avLst>
            <a:gd name="adj" fmla="val 10000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INHOUSE COMMUNICATION</a:t>
          </a:r>
        </a:p>
      </dsp:txBody>
      <dsp:txXfrm>
        <a:off x="4442117" y="786996"/>
        <a:ext cx="1393267" cy="53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D7C65-ACB5-416C-B206-78E04A9FADA9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0AF0D-11E5-4FB1-A83F-D14431C6F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0AF0D-11E5-4FB1-A83F-D14431C6F8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0AF0D-11E5-4FB1-A83F-D14431C6F8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Dissertation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Fortis La Femme – GK-2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(April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June,2019)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620000" cy="38100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Project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</a:p>
          <a:p>
            <a:pPr marL="11430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/>
              <a:t>Neighborhood </a:t>
            </a:r>
            <a:r>
              <a:rPr lang="en-US" sz="3200" dirty="0"/>
              <a:t>Program and Corporate Connect</a:t>
            </a:r>
            <a:endParaRPr lang="en-US" sz="3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 marL="11430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Pratyush Mishra</a:t>
            </a:r>
            <a:endParaRPr lang="en-US" sz="3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Post-graduate Diploma in Hospital and Health Management</a:t>
            </a:r>
          </a:p>
          <a:p>
            <a:pPr marL="11430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(2017-2019)</a:t>
            </a:r>
          </a:p>
          <a:p>
            <a:pPr marL="11430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of Health Management Research, New Delhi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D:\Dissertation\image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"/>
            <a:ext cx="3276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ihmr delh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491"/>
            <a:ext cx="2362200" cy="6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37344"/>
            <a:ext cx="330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Employees and Revenue Figures.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75212"/>
              </p:ext>
            </p:extLst>
          </p:nvPr>
        </p:nvGraphicFramePr>
        <p:xfrm>
          <a:off x="0" y="838201"/>
          <a:ext cx="8382002" cy="5867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413"/>
                <a:gridCol w="699565"/>
                <a:gridCol w="1037994"/>
                <a:gridCol w="699565"/>
                <a:gridCol w="716592"/>
                <a:gridCol w="717302"/>
                <a:gridCol w="699565"/>
                <a:gridCol w="699565"/>
                <a:gridCol w="881905"/>
                <a:gridCol w="682536"/>
              </a:tblGrid>
              <a:tr h="832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Existing Corporates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TCS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Compass India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Prudent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Sopra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Steria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Intech infra ltd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Future Generali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Spice Jet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HCL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Religare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78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No of Employees of Existing corporates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450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557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360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1300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750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650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180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32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Potential Corporates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Legrand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Thyssenkrupp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Osho Indstries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Accentre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Mankind pharma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Asahi glass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PNB met life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Aravali Apartments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Neelgiri Hills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78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No of Employees of potential corporates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750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250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380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150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60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Revenue of Existing corporates(Lakhs)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610000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854000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487000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913000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1164000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5464000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2130000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530000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450000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20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Predicted revenue of potential corporates(Lakhs)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1500000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600000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800000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500000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900000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400000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400000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350000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350000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5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Combined Revenue(Lakhs)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2110000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1454000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1287000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1413000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2064000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5864000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2530000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880000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800000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9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11385994"/>
              </p:ext>
            </p:extLst>
          </p:nvPr>
        </p:nvGraphicFramePr>
        <p:xfrm>
          <a:off x="152400" y="152400"/>
          <a:ext cx="8610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21913504"/>
              </p:ext>
            </p:extLst>
          </p:nvPr>
        </p:nvGraphicFramePr>
        <p:xfrm>
          <a:off x="0" y="3581400"/>
          <a:ext cx="4267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197267927"/>
              </p:ext>
            </p:extLst>
          </p:nvPr>
        </p:nvGraphicFramePr>
        <p:xfrm>
          <a:off x="4114800" y="3505200"/>
          <a:ext cx="4572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3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7620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INTERPRETATION</a:t>
            </a:r>
            <a:endParaRPr lang="en-US" sz="2400" dirty="0"/>
          </a:p>
          <a:p>
            <a:r>
              <a:rPr lang="en-US" sz="2400" b="1" dirty="0"/>
              <a:t>The Number of the potential </a:t>
            </a:r>
            <a:r>
              <a:rPr lang="en-US" sz="2400" b="1" dirty="0" smtClean="0"/>
              <a:t>clients empaneled and the activities done during </a:t>
            </a:r>
            <a:r>
              <a:rPr lang="en-US" sz="2400" b="1" dirty="0"/>
              <a:t>the given two months was increased which has given larger combined revenue with the combination of the existing corporates.</a:t>
            </a:r>
            <a:endParaRPr lang="en-US" sz="2400" dirty="0"/>
          </a:p>
          <a:p>
            <a:r>
              <a:rPr lang="en-US" sz="2400" b="1" dirty="0"/>
              <a:t>This tells that the potential </a:t>
            </a:r>
            <a:r>
              <a:rPr lang="en-US" sz="2400" b="1" dirty="0" smtClean="0"/>
              <a:t>clients </a:t>
            </a:r>
            <a:r>
              <a:rPr lang="en-US" sz="2400" b="1" dirty="0"/>
              <a:t>with more employees or volume have more chances of increasing the revenue for the </a:t>
            </a:r>
            <a:r>
              <a:rPr lang="en-US" sz="2400" b="1" dirty="0" smtClean="0"/>
              <a:t>hospital.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5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38200"/>
          </a:xfrm>
        </p:spPr>
        <p:txBody>
          <a:bodyPr/>
          <a:lstStyle/>
          <a:p>
            <a:r>
              <a:rPr lang="en-US" sz="2400" b="1" dirty="0"/>
              <a:t>Effects of Marketing Mix on </a:t>
            </a:r>
            <a:r>
              <a:rPr lang="en-US" sz="2400" b="1" dirty="0" smtClean="0"/>
              <a:t>Clients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294397"/>
              </p:ext>
            </p:extLst>
          </p:nvPr>
        </p:nvGraphicFramePr>
        <p:xfrm>
          <a:off x="152401" y="563946"/>
          <a:ext cx="8153399" cy="289136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08659"/>
                <a:gridCol w="1669162"/>
                <a:gridCol w="1471941"/>
                <a:gridCol w="1298772"/>
                <a:gridCol w="1904865"/>
              </a:tblGrid>
              <a:tr h="334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Clients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Volume 17-18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Volume 18-19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Revenue 17-18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Revenue 18-19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TCS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1980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1903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4028493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4124170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Compass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3242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1978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6028348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4481185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Prudent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1163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6397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27993121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24015787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Sopra Steria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1394516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4512820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Intech Infra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1397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2565243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3081547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Future Generali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1472318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1819537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Spice jet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2772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23013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8803118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9182260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11875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38743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1428847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3120097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Religare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1023188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1010033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23079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74946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54737192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55347436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6388" y="284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31859372"/>
              </p:ext>
            </p:extLst>
          </p:nvPr>
        </p:nvGraphicFramePr>
        <p:xfrm>
          <a:off x="0" y="350520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59862351"/>
              </p:ext>
            </p:extLst>
          </p:nvPr>
        </p:nvGraphicFramePr>
        <p:xfrm>
          <a:off x="4495800" y="3581400"/>
          <a:ext cx="4495800" cy="31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67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/>
          </a:p>
          <a:p>
            <a:r>
              <a:rPr lang="en-US" sz="2400" b="1" dirty="0"/>
              <a:t>The number of corporate activities conducted was increased by 7 times in FY 2018-2019 than the previous year</a:t>
            </a:r>
            <a:r>
              <a:rPr lang="en-US" sz="2400" dirty="0"/>
              <a:t>.</a:t>
            </a:r>
          </a:p>
          <a:p>
            <a:r>
              <a:rPr lang="en-US" sz="2400" b="1" dirty="0"/>
              <a:t>The patient footfall in the year 2018-19 is 9 times more than the previous year.</a:t>
            </a:r>
            <a:endParaRPr lang="en-US" sz="2400" dirty="0"/>
          </a:p>
          <a:p>
            <a:r>
              <a:rPr lang="en-US" sz="2400" b="1" dirty="0"/>
              <a:t>Therefore, Patient footfall has increased in direct proportion to marketing activities.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Interpretations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55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1"/>
            <a:ext cx="76200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iihmr delh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28600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6477"/>
              </p:ext>
            </p:extLst>
          </p:nvPr>
        </p:nvGraphicFramePr>
        <p:xfrm>
          <a:off x="-1" y="1219201"/>
          <a:ext cx="8382001" cy="30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228"/>
                <a:gridCol w="1905801"/>
                <a:gridCol w="3493972"/>
              </a:tblGrid>
              <a:tr h="563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Competitors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Beds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Revenue(approx.in Crores)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Apollo Cradle royale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Rosewalk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Cloud 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Fortis La Femme - GK2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78080683"/>
              </p:ext>
            </p:extLst>
          </p:nvPr>
        </p:nvGraphicFramePr>
        <p:xfrm>
          <a:off x="-152400" y="4343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09396151"/>
              </p:ext>
            </p:extLst>
          </p:nvPr>
        </p:nvGraphicFramePr>
        <p:xfrm>
          <a:off x="4419600" y="43434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04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20000" cy="914400"/>
          </a:xfrm>
        </p:spPr>
        <p:txBody>
          <a:bodyPr/>
          <a:lstStyle/>
          <a:p>
            <a:r>
              <a:rPr lang="en-US" sz="3600" dirty="0" smtClean="0"/>
              <a:t>Few Event Pics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3124200" cy="236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762000"/>
            <a:ext cx="3048000" cy="2362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762000"/>
            <a:ext cx="2910840" cy="2362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3124200" cy="205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3139440"/>
            <a:ext cx="3246120" cy="2042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0" y="3139440"/>
            <a:ext cx="2720340" cy="20188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360"/>
            <a:ext cx="3124200" cy="1691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5158298"/>
            <a:ext cx="3284220" cy="1699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181600"/>
            <a:ext cx="3429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72084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RECOMMENDATIONS</a:t>
            </a:r>
            <a:endParaRPr lang="en-US" sz="2400" b="1" dirty="0"/>
          </a:p>
          <a:p>
            <a:r>
              <a:rPr lang="en-US" sz="2400" dirty="0"/>
              <a:t>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A major focus on the top key clients of the Hospital should be laid but other </a:t>
            </a:r>
            <a:r>
              <a:rPr lang="en-US" sz="2400" b="1" dirty="0" smtClean="0"/>
              <a:t>clients </a:t>
            </a:r>
            <a:r>
              <a:rPr lang="en-US" sz="2400" b="1" dirty="0"/>
              <a:t>should not be ignored.</a:t>
            </a:r>
            <a:endParaRPr lang="en-US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More camps in the </a:t>
            </a:r>
            <a:r>
              <a:rPr lang="en-US" sz="2400" b="1" dirty="0" smtClean="0"/>
              <a:t>corporates </a:t>
            </a:r>
            <a:r>
              <a:rPr lang="en-US" sz="2400" b="1" dirty="0"/>
              <a:t>which are left to have a better brand visibility.</a:t>
            </a:r>
            <a:endParaRPr lang="en-US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More of the multi-specialty camps should be done.</a:t>
            </a:r>
            <a:endParaRPr lang="en-US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There is much scope for the international patients.</a:t>
            </a:r>
            <a:endParaRPr lang="en-US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Regular ATL (Above the line) Promotions.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171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Learnings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Promotion and Branding.</a:t>
            </a:r>
          </a:p>
          <a:p>
            <a:r>
              <a:rPr lang="en-US" dirty="0" smtClean="0"/>
              <a:t>Customer Relationship Management.</a:t>
            </a:r>
          </a:p>
          <a:p>
            <a:r>
              <a:rPr lang="en-US" dirty="0" smtClean="0"/>
              <a:t>Neighborhood and Corporate Connect.</a:t>
            </a:r>
          </a:p>
          <a:p>
            <a:r>
              <a:rPr lang="en-US" dirty="0" smtClean="0"/>
              <a:t>Database Management.</a:t>
            </a:r>
          </a:p>
          <a:p>
            <a:r>
              <a:rPr lang="en-US" dirty="0" smtClean="0"/>
              <a:t>Event Management.</a:t>
            </a:r>
          </a:p>
          <a:p>
            <a:r>
              <a:rPr lang="en-US" dirty="0" smtClean="0"/>
              <a:t>Pitching the Clients.</a:t>
            </a:r>
          </a:p>
          <a:p>
            <a:r>
              <a:rPr lang="en-US" dirty="0" smtClean="0"/>
              <a:t>Query and Client Tracking.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0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1200"/>
            <a:ext cx="8458200" cy="4724400"/>
          </a:xfrm>
        </p:spPr>
      </p:pic>
      <p:sp>
        <p:nvSpPr>
          <p:cNvPr id="4" name="Rectangle 3"/>
          <p:cNvSpPr/>
          <p:nvPr/>
        </p:nvSpPr>
        <p:spPr>
          <a:xfrm>
            <a:off x="990600" y="5334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Thank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310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8486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&amp; corporate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 up process.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patient footfall by various marketing activities.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the impact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&amp; corporate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healthcare industry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Fetch revenue from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&amp; corporates clients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providing them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services.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2825"/>
            <a:ext cx="1621536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2435"/>
            <a:ext cx="76200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685800"/>
            <a:ext cx="3810000" cy="58964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b="1" u="sng" dirty="0"/>
              <a:t>Mode of Data Collection:</a:t>
            </a:r>
            <a:endParaRPr lang="en-US" sz="2400" dirty="0"/>
          </a:p>
          <a:p>
            <a:pPr lvl="0"/>
            <a:r>
              <a:rPr lang="en-US" sz="2400" b="1" dirty="0"/>
              <a:t>The methodology for the research study is analytical and subjective analysis which requires gathering relevant data and compiling database.</a:t>
            </a:r>
            <a:endParaRPr lang="en-US" sz="2400" dirty="0"/>
          </a:p>
          <a:p>
            <a:pPr lvl="0"/>
            <a:r>
              <a:rPr lang="en-US" sz="2400" b="1" dirty="0"/>
              <a:t>Secondary observation: Company’s website, internet and HIS (Hospital information system).</a:t>
            </a:r>
            <a:endParaRPr lang="en-US" sz="2400" dirty="0"/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2825"/>
            <a:ext cx="1621536" cy="792480"/>
          </a:xfrm>
          <a:prstGeom prst="rect">
            <a:avLst/>
          </a:prstGeom>
        </p:spPr>
      </p:pic>
      <p:pic>
        <p:nvPicPr>
          <p:cNvPr id="4098" name="Picture 2" descr="Image result for hospital information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495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927"/>
            <a:ext cx="1752600" cy="792480"/>
          </a:xfrm>
          <a:prstGeom prst="rect">
            <a:avLst/>
          </a:prstGeom>
        </p:spPr>
      </p:pic>
      <p:sp>
        <p:nvSpPr>
          <p:cNvPr id="4" name="Rectangle 53"/>
          <p:cNvSpPr>
            <a:spLocks/>
          </p:cNvSpPr>
          <p:nvPr/>
        </p:nvSpPr>
        <p:spPr bwMode="auto">
          <a:xfrm>
            <a:off x="457200" y="514293"/>
            <a:ext cx="2924175" cy="2881313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STRENGTH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Skilled and highly qualified consultants and surgeons.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Standards of cleanliness and hygiene.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Infection control Environment.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Good location and ambience and situated in good locality.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First hospital in Delhi to have Milk Bank.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 of the art Level 3 NICU.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NABH.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8"/>
          <p:cNvSpPr>
            <a:spLocks/>
          </p:cNvSpPr>
          <p:nvPr/>
        </p:nvSpPr>
        <p:spPr bwMode="auto">
          <a:xfrm>
            <a:off x="3443922" y="514294"/>
            <a:ext cx="2838450" cy="2881312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WEAKNESS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Lack of parking area.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Deals in a Niche Market.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 fees and charge.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Lack of manpower.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5"/>
          <p:cNvSpPr>
            <a:spLocks/>
          </p:cNvSpPr>
          <p:nvPr/>
        </p:nvSpPr>
        <p:spPr bwMode="auto">
          <a:xfrm>
            <a:off x="457200" y="3460750"/>
            <a:ext cx="2933701" cy="339725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OPPORTUNITIES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 Demand of medical treatments for Obstetrics and Gynaecology especially in Delhi.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 stop destination for the affluent society.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 Demand of corporates due to ‘Delhi’ being a capital hub.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Industrial Hub at the outskirts of Delhi as well.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Opportunity to introduce NRI clients and international patients.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4"/>
          <p:cNvSpPr>
            <a:spLocks/>
          </p:cNvSpPr>
          <p:nvPr/>
        </p:nvSpPr>
        <p:spPr bwMode="auto">
          <a:xfrm>
            <a:off x="3459162" y="3460750"/>
            <a:ext cx="2838450" cy="339725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THREATS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Their might be a chance of new  hospitals joining the market with same niche segment.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Pricing.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Decreasing market share.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Dispersion of Patients to other hospital due to word of mouth.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" y="6462"/>
            <a:ext cx="54711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SWOT ANALYSIS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200" y="285691"/>
            <a:ext cx="21993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04800"/>
            <a:ext cx="7467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CAMPAIGNS &amp; HEALTH TALKS</a:t>
            </a:r>
          </a:p>
          <a:p>
            <a:endParaRPr lang="en-US" u="sng" dirty="0"/>
          </a:p>
          <a:p>
            <a:r>
              <a:rPr lang="en-US" b="1" dirty="0"/>
              <a:t>Campaigns are a good way of sales promotion and Fortis la femme – GK2 follows the following routine:</a:t>
            </a:r>
            <a:endParaRPr lang="en-US" dirty="0"/>
          </a:p>
          <a:p>
            <a:pPr lvl="0"/>
            <a:r>
              <a:rPr lang="en-US" b="1" dirty="0"/>
              <a:t>Marketing unit has a daily routine of sending camp requests to 5 corporates.</a:t>
            </a:r>
            <a:endParaRPr lang="en-US" dirty="0"/>
          </a:p>
          <a:p>
            <a:pPr lvl="0"/>
            <a:r>
              <a:rPr lang="en-US" b="1" dirty="0"/>
              <a:t>The interested corporates revert back with the acceptance.</a:t>
            </a:r>
            <a:endParaRPr lang="en-US" dirty="0"/>
          </a:p>
          <a:p>
            <a:pPr lvl="0"/>
            <a:r>
              <a:rPr lang="en-US" b="1" dirty="0"/>
              <a:t>Preparation and initiation of camp begins.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Types of </a:t>
            </a:r>
            <a:r>
              <a:rPr lang="en-US" b="1" dirty="0"/>
              <a:t>C</a:t>
            </a:r>
            <a:r>
              <a:rPr lang="en-US" b="1" dirty="0" smtClean="0"/>
              <a:t>ampaigns and Talks-</a:t>
            </a:r>
            <a:endParaRPr lang="en-US" dirty="0"/>
          </a:p>
          <a:p>
            <a:r>
              <a:rPr lang="en-US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Basic Health Checkup- BP, Height, Weight, RBS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Cardiac Health Checkup-- BP, Height, Weight, RBS, ECG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Diabetes Health Checkup-- BP, Height, Weight, RBS, Blood Glucose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Multispecialty </a:t>
            </a:r>
            <a:r>
              <a:rPr lang="en-US" sz="2000" b="1" dirty="0"/>
              <a:t>checkup-</a:t>
            </a:r>
            <a:r>
              <a:rPr lang="en-US" b="1" dirty="0"/>
              <a:t> Specialists e.g. Orthopedic, </a:t>
            </a:r>
            <a:r>
              <a:rPr lang="en-US" b="1" dirty="0" smtClean="0"/>
              <a:t>Gynecology , </a:t>
            </a:r>
            <a:r>
              <a:rPr lang="en-US" b="1" dirty="0"/>
              <a:t>Dental etc.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We also provide free dietician consultation, hyper tension consultation, </a:t>
            </a:r>
            <a:r>
              <a:rPr lang="en-US" b="1" dirty="0" smtClean="0"/>
              <a:t>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Talks on Obstetrics &amp; Gynecology, Stress management, Zumba Session, Dietician consultation.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37" descr="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887730"/>
            <a:ext cx="733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23" descr="Handsha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838200"/>
            <a:ext cx="762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38328442"/>
              </p:ext>
            </p:extLst>
          </p:nvPr>
        </p:nvGraphicFramePr>
        <p:xfrm>
          <a:off x="1823244" y="159067"/>
          <a:ext cx="6120130" cy="270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ardrop 34"/>
          <p:cNvSpPr>
            <a:spLocks/>
          </p:cNvSpPr>
          <p:nvPr/>
        </p:nvSpPr>
        <p:spPr bwMode="auto">
          <a:xfrm>
            <a:off x="4800600" y="2815907"/>
            <a:ext cx="1285875" cy="488950"/>
          </a:xfrm>
          <a:custGeom>
            <a:avLst/>
            <a:gdLst>
              <a:gd name="T0" fmla="*/ 0 w 1285240"/>
              <a:gd name="T1" fmla="*/ 244158 h 488315"/>
              <a:gd name="T2" fmla="*/ 642620 w 1285240"/>
              <a:gd name="T3" fmla="*/ 0 h 488315"/>
              <a:gd name="T4" fmla="*/ 1285240 w 1285240"/>
              <a:gd name="T5" fmla="*/ 0 h 488315"/>
              <a:gd name="T6" fmla="*/ 1285240 w 1285240"/>
              <a:gd name="T7" fmla="*/ 244158 h 488315"/>
              <a:gd name="T8" fmla="*/ 642620 w 1285240"/>
              <a:gd name="T9" fmla="*/ 488316 h 488315"/>
              <a:gd name="T10" fmla="*/ 0 w 1285240"/>
              <a:gd name="T11" fmla="*/ 244158 h 488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5240"/>
              <a:gd name="T19" fmla="*/ 0 h 488315"/>
              <a:gd name="T20" fmla="*/ 1285240 w 1285240"/>
              <a:gd name="T21" fmla="*/ 488315 h 488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5240" h="488315">
                <a:moveTo>
                  <a:pt x="0" y="244158"/>
                </a:moveTo>
                <a:cubicBezTo>
                  <a:pt x="0" y="109313"/>
                  <a:pt x="287711" y="0"/>
                  <a:pt x="642620" y="0"/>
                </a:cubicBezTo>
                <a:lnTo>
                  <a:pt x="1285240" y="0"/>
                </a:lnTo>
                <a:lnTo>
                  <a:pt x="1285240" y="244158"/>
                </a:lnTo>
                <a:cubicBezTo>
                  <a:pt x="1285240" y="379003"/>
                  <a:pt x="997529" y="488316"/>
                  <a:pt x="642620" y="488316"/>
                </a:cubicBezTo>
                <a:cubicBezTo>
                  <a:pt x="287711" y="488316"/>
                  <a:pt x="0" y="379003"/>
                  <a:pt x="0" y="24415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ardrop 33"/>
          <p:cNvSpPr>
            <a:spLocks/>
          </p:cNvSpPr>
          <p:nvPr/>
        </p:nvSpPr>
        <p:spPr bwMode="auto">
          <a:xfrm>
            <a:off x="4724400" y="3370261"/>
            <a:ext cx="1338262" cy="679450"/>
          </a:xfrm>
          <a:custGeom>
            <a:avLst/>
            <a:gdLst>
              <a:gd name="T0" fmla="*/ 0 w 1338580"/>
              <a:gd name="T1" fmla="*/ 339725 h 679450"/>
              <a:gd name="T2" fmla="*/ 669290 w 1338580"/>
              <a:gd name="T3" fmla="*/ 0 h 679450"/>
              <a:gd name="T4" fmla="*/ 1338580 w 1338580"/>
              <a:gd name="T5" fmla="*/ 0 h 679450"/>
              <a:gd name="T6" fmla="*/ 1338580 w 1338580"/>
              <a:gd name="T7" fmla="*/ 339725 h 679450"/>
              <a:gd name="T8" fmla="*/ 669290 w 1338580"/>
              <a:gd name="T9" fmla="*/ 679450 h 679450"/>
              <a:gd name="T10" fmla="*/ 0 w 1338580"/>
              <a:gd name="T11" fmla="*/ 339725 h 6794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8580"/>
              <a:gd name="T19" fmla="*/ 0 h 679450"/>
              <a:gd name="T20" fmla="*/ 1338580 w 1338580"/>
              <a:gd name="T21" fmla="*/ 679450 h 6794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8580" h="679450">
                <a:moveTo>
                  <a:pt x="0" y="339725"/>
                </a:moveTo>
                <a:cubicBezTo>
                  <a:pt x="0" y="152100"/>
                  <a:pt x="299651" y="0"/>
                  <a:pt x="669290" y="0"/>
                </a:cubicBezTo>
                <a:lnTo>
                  <a:pt x="1338580" y="0"/>
                </a:lnTo>
                <a:lnTo>
                  <a:pt x="1338580" y="339725"/>
                </a:lnTo>
                <a:cubicBezTo>
                  <a:pt x="1338580" y="527350"/>
                  <a:pt x="1038929" y="679450"/>
                  <a:pt x="669290" y="679450"/>
                </a:cubicBezTo>
                <a:cubicBezTo>
                  <a:pt x="299651" y="679450"/>
                  <a:pt x="0" y="527350"/>
                  <a:pt x="0" y="339725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F79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DOCTOR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ardrop 30"/>
          <p:cNvSpPr>
            <a:spLocks/>
          </p:cNvSpPr>
          <p:nvPr/>
        </p:nvSpPr>
        <p:spPr bwMode="auto">
          <a:xfrm>
            <a:off x="4800600" y="4106861"/>
            <a:ext cx="1327150" cy="742950"/>
          </a:xfrm>
          <a:custGeom>
            <a:avLst/>
            <a:gdLst>
              <a:gd name="T0" fmla="*/ 0 w 1327150"/>
              <a:gd name="T1" fmla="*/ 371793 h 743585"/>
              <a:gd name="T2" fmla="*/ 663575 w 1327150"/>
              <a:gd name="T3" fmla="*/ 0 h 743585"/>
              <a:gd name="T4" fmla="*/ 1327150 w 1327150"/>
              <a:gd name="T5" fmla="*/ 0 h 743585"/>
              <a:gd name="T6" fmla="*/ 1327150 w 1327150"/>
              <a:gd name="T7" fmla="*/ 371793 h 743585"/>
              <a:gd name="T8" fmla="*/ 663575 w 1327150"/>
              <a:gd name="T9" fmla="*/ 743586 h 743585"/>
              <a:gd name="T10" fmla="*/ 0 w 1327150"/>
              <a:gd name="T11" fmla="*/ 371793 h 743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27150"/>
              <a:gd name="T19" fmla="*/ 0 h 743585"/>
              <a:gd name="T20" fmla="*/ 1327150 w 1327150"/>
              <a:gd name="T21" fmla="*/ 743585 h 743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27150" h="743585">
                <a:moveTo>
                  <a:pt x="0" y="371793"/>
                </a:moveTo>
                <a:cubicBezTo>
                  <a:pt x="0" y="166457"/>
                  <a:pt x="297093" y="0"/>
                  <a:pt x="663575" y="0"/>
                </a:cubicBezTo>
                <a:lnTo>
                  <a:pt x="1327150" y="0"/>
                </a:lnTo>
                <a:lnTo>
                  <a:pt x="1327150" y="371793"/>
                </a:lnTo>
                <a:cubicBezTo>
                  <a:pt x="1327150" y="577129"/>
                  <a:pt x="1030057" y="743586"/>
                  <a:pt x="663575" y="743586"/>
                </a:cubicBezTo>
                <a:cubicBezTo>
                  <a:pt x="297093" y="743586"/>
                  <a:pt x="0" y="577129"/>
                  <a:pt x="0" y="37179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8064A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NURSING HEAD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ardrop 29"/>
          <p:cNvSpPr>
            <a:spLocks/>
          </p:cNvSpPr>
          <p:nvPr/>
        </p:nvSpPr>
        <p:spPr bwMode="auto">
          <a:xfrm>
            <a:off x="4767263" y="5081588"/>
            <a:ext cx="1360487" cy="785812"/>
          </a:xfrm>
          <a:custGeom>
            <a:avLst/>
            <a:gdLst>
              <a:gd name="T0" fmla="*/ 0 w 1360170"/>
              <a:gd name="T1" fmla="*/ 393065 h 786130"/>
              <a:gd name="T2" fmla="*/ 680085 w 1360170"/>
              <a:gd name="T3" fmla="*/ 0 h 786130"/>
              <a:gd name="T4" fmla="*/ 1360170 w 1360170"/>
              <a:gd name="T5" fmla="*/ 0 h 786130"/>
              <a:gd name="T6" fmla="*/ 1360170 w 1360170"/>
              <a:gd name="T7" fmla="*/ 393065 h 786130"/>
              <a:gd name="T8" fmla="*/ 680085 w 1360170"/>
              <a:gd name="T9" fmla="*/ 786130 h 786130"/>
              <a:gd name="T10" fmla="*/ 0 w 1360170"/>
              <a:gd name="T11" fmla="*/ 393065 h 786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0170"/>
              <a:gd name="T19" fmla="*/ 0 h 786130"/>
              <a:gd name="T20" fmla="*/ 1360170 w 1360170"/>
              <a:gd name="T21" fmla="*/ 786130 h 786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0170" h="786130">
                <a:moveTo>
                  <a:pt x="0" y="393065"/>
                </a:moveTo>
                <a:cubicBezTo>
                  <a:pt x="0" y="175981"/>
                  <a:pt x="304484" y="0"/>
                  <a:pt x="680085" y="0"/>
                </a:cubicBezTo>
                <a:lnTo>
                  <a:pt x="1360170" y="0"/>
                </a:lnTo>
                <a:lnTo>
                  <a:pt x="1360170" y="393065"/>
                </a:lnTo>
                <a:cubicBezTo>
                  <a:pt x="1360170" y="610149"/>
                  <a:pt x="1055686" y="786130"/>
                  <a:pt x="680085" y="786130"/>
                </a:cubicBezTo>
                <a:cubicBezTo>
                  <a:pt x="304484" y="786130"/>
                  <a:pt x="0" y="610149"/>
                  <a:pt x="0" y="393065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TRANSPORT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5"/>
          <p:cNvSpPr txBox="1">
            <a:spLocks/>
          </p:cNvSpPr>
          <p:nvPr/>
        </p:nvSpPr>
        <p:spPr bwMode="auto">
          <a:xfrm>
            <a:off x="6248400" y="2815907"/>
            <a:ext cx="1423987" cy="43656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INTIMATION MESSAGE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6"/>
          <p:cNvSpPr txBox="1">
            <a:spLocks/>
          </p:cNvSpPr>
          <p:nvPr/>
        </p:nvSpPr>
        <p:spPr bwMode="auto">
          <a:xfrm>
            <a:off x="6285230" y="3340100"/>
            <a:ext cx="1412875" cy="4667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REQUEST AND DETAILS OF CAMP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2"/>
          <p:cNvSpPr txBox="1">
            <a:spLocks/>
          </p:cNvSpPr>
          <p:nvPr/>
        </p:nvSpPr>
        <p:spPr bwMode="auto">
          <a:xfrm>
            <a:off x="6248400" y="4008437"/>
            <a:ext cx="1412875" cy="6334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NURSING STAFF REQUEST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7"/>
          <p:cNvSpPr txBox="1">
            <a:spLocks/>
          </p:cNvSpPr>
          <p:nvPr/>
        </p:nvSpPr>
        <p:spPr bwMode="auto">
          <a:xfrm>
            <a:off x="6248400" y="4641850"/>
            <a:ext cx="1392238" cy="1225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REQUESTING THE TRANSPORT FACILITY FOR CAMP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31"/>
          <p:cNvSpPr>
            <a:spLocks/>
          </p:cNvSpPr>
          <p:nvPr/>
        </p:nvSpPr>
        <p:spPr bwMode="auto">
          <a:xfrm>
            <a:off x="733425" y="3613149"/>
            <a:ext cx="2179638" cy="873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CAMPAIGNS STEPS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ardrop 131"/>
          <p:cNvSpPr>
            <a:spLocks/>
          </p:cNvSpPr>
          <p:nvPr/>
        </p:nvSpPr>
        <p:spPr bwMode="auto">
          <a:xfrm>
            <a:off x="3848100" y="11930063"/>
            <a:ext cx="1274763" cy="733425"/>
          </a:xfrm>
          <a:custGeom>
            <a:avLst/>
            <a:gdLst>
              <a:gd name="T0" fmla="*/ 0 w 1275080"/>
              <a:gd name="T1" fmla="*/ 366713 h 733425"/>
              <a:gd name="T2" fmla="*/ 637540 w 1275080"/>
              <a:gd name="T3" fmla="*/ 0 h 733425"/>
              <a:gd name="T4" fmla="*/ 1275080 w 1275080"/>
              <a:gd name="T5" fmla="*/ 0 h 733425"/>
              <a:gd name="T6" fmla="*/ 1275080 w 1275080"/>
              <a:gd name="T7" fmla="*/ 366713 h 733425"/>
              <a:gd name="T8" fmla="*/ 637540 w 1275080"/>
              <a:gd name="T9" fmla="*/ 733426 h 733425"/>
              <a:gd name="T10" fmla="*/ 0 w 1275080"/>
              <a:gd name="T11" fmla="*/ 366713 h 733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5080"/>
              <a:gd name="T19" fmla="*/ 0 h 733425"/>
              <a:gd name="T20" fmla="*/ 1275080 w 1275080"/>
              <a:gd name="T21" fmla="*/ 733425 h 733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5080" h="733425">
                <a:moveTo>
                  <a:pt x="0" y="366713"/>
                </a:moveTo>
                <a:cubicBezTo>
                  <a:pt x="0" y="164183"/>
                  <a:pt x="285436" y="0"/>
                  <a:pt x="637540" y="0"/>
                </a:cubicBezTo>
                <a:lnTo>
                  <a:pt x="1275080" y="0"/>
                </a:lnTo>
                <a:lnTo>
                  <a:pt x="1275080" y="366713"/>
                </a:lnTo>
                <a:cubicBezTo>
                  <a:pt x="1275080" y="569243"/>
                  <a:pt x="989644" y="733426"/>
                  <a:pt x="637540" y="733426"/>
                </a:cubicBezTo>
                <a:cubicBezTo>
                  <a:pt x="285436" y="733426"/>
                  <a:pt x="0" y="569243"/>
                  <a:pt x="0" y="36671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CUSTOMERCARE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ardrop 133"/>
          <p:cNvSpPr>
            <a:spLocks/>
          </p:cNvSpPr>
          <p:nvPr/>
        </p:nvSpPr>
        <p:spPr bwMode="auto">
          <a:xfrm>
            <a:off x="3848100" y="11930063"/>
            <a:ext cx="1274763" cy="733425"/>
          </a:xfrm>
          <a:custGeom>
            <a:avLst/>
            <a:gdLst>
              <a:gd name="T0" fmla="*/ 0 w 1275080"/>
              <a:gd name="T1" fmla="*/ 366713 h 733425"/>
              <a:gd name="T2" fmla="*/ 637540 w 1275080"/>
              <a:gd name="T3" fmla="*/ 0 h 733425"/>
              <a:gd name="T4" fmla="*/ 1275080 w 1275080"/>
              <a:gd name="T5" fmla="*/ 0 h 733425"/>
              <a:gd name="T6" fmla="*/ 1275080 w 1275080"/>
              <a:gd name="T7" fmla="*/ 366713 h 733425"/>
              <a:gd name="T8" fmla="*/ 637540 w 1275080"/>
              <a:gd name="T9" fmla="*/ 733426 h 733425"/>
              <a:gd name="T10" fmla="*/ 0 w 1275080"/>
              <a:gd name="T11" fmla="*/ 366713 h 733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5080"/>
              <a:gd name="T19" fmla="*/ 0 h 733425"/>
              <a:gd name="T20" fmla="*/ 1275080 w 1275080"/>
              <a:gd name="T21" fmla="*/ 733425 h 733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5080" h="733425">
                <a:moveTo>
                  <a:pt x="0" y="366713"/>
                </a:moveTo>
                <a:cubicBezTo>
                  <a:pt x="0" y="164183"/>
                  <a:pt x="285436" y="0"/>
                  <a:pt x="637540" y="0"/>
                </a:cubicBezTo>
                <a:lnTo>
                  <a:pt x="1275080" y="0"/>
                </a:lnTo>
                <a:lnTo>
                  <a:pt x="1275080" y="366713"/>
                </a:lnTo>
                <a:cubicBezTo>
                  <a:pt x="1275080" y="569243"/>
                  <a:pt x="989644" y="733426"/>
                  <a:pt x="637540" y="733426"/>
                </a:cubicBezTo>
                <a:cubicBezTo>
                  <a:pt x="285436" y="733426"/>
                  <a:pt x="0" y="569243"/>
                  <a:pt x="0" y="36671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CUSTOMERCARE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ardrop 134"/>
          <p:cNvSpPr>
            <a:spLocks/>
          </p:cNvSpPr>
          <p:nvPr/>
        </p:nvSpPr>
        <p:spPr bwMode="auto">
          <a:xfrm>
            <a:off x="3848100" y="11930063"/>
            <a:ext cx="1274763" cy="733425"/>
          </a:xfrm>
          <a:custGeom>
            <a:avLst/>
            <a:gdLst>
              <a:gd name="T0" fmla="*/ 0 w 1275080"/>
              <a:gd name="T1" fmla="*/ 366713 h 733425"/>
              <a:gd name="T2" fmla="*/ 637540 w 1275080"/>
              <a:gd name="T3" fmla="*/ 0 h 733425"/>
              <a:gd name="T4" fmla="*/ 1275080 w 1275080"/>
              <a:gd name="T5" fmla="*/ 0 h 733425"/>
              <a:gd name="T6" fmla="*/ 1275080 w 1275080"/>
              <a:gd name="T7" fmla="*/ 366713 h 733425"/>
              <a:gd name="T8" fmla="*/ 637540 w 1275080"/>
              <a:gd name="T9" fmla="*/ 733426 h 733425"/>
              <a:gd name="T10" fmla="*/ 0 w 1275080"/>
              <a:gd name="T11" fmla="*/ 366713 h 733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5080"/>
              <a:gd name="T19" fmla="*/ 0 h 733425"/>
              <a:gd name="T20" fmla="*/ 1275080 w 1275080"/>
              <a:gd name="T21" fmla="*/ 733425 h 733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5080" h="733425">
                <a:moveTo>
                  <a:pt x="0" y="366713"/>
                </a:moveTo>
                <a:cubicBezTo>
                  <a:pt x="0" y="164183"/>
                  <a:pt x="285436" y="0"/>
                  <a:pt x="637540" y="0"/>
                </a:cubicBezTo>
                <a:lnTo>
                  <a:pt x="1275080" y="0"/>
                </a:lnTo>
                <a:lnTo>
                  <a:pt x="1275080" y="366713"/>
                </a:lnTo>
                <a:cubicBezTo>
                  <a:pt x="1275080" y="569243"/>
                  <a:pt x="989644" y="733426"/>
                  <a:pt x="637540" y="733426"/>
                </a:cubicBezTo>
                <a:cubicBezTo>
                  <a:pt x="285436" y="733426"/>
                  <a:pt x="0" y="569243"/>
                  <a:pt x="0" y="36671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CUSTOMERCARE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/>
        </p:nvSpPr>
        <p:spPr bwMode="auto">
          <a:xfrm>
            <a:off x="-200025" y="47244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10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52400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152400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97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7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7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7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7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7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7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7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7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768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76813" algn="l"/>
              </a:tabLs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768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52400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7325" y="2897505"/>
            <a:ext cx="7160895" cy="893445"/>
            <a:chOff x="0" y="1746533"/>
            <a:chExt cx="7161499" cy="894122"/>
          </a:xfrm>
        </p:grpSpPr>
        <p:sp>
          <p:nvSpPr>
            <p:cNvPr id="7" name="Chevron 6"/>
            <p:cNvSpPr/>
            <p:nvPr/>
          </p:nvSpPr>
          <p:spPr>
            <a:xfrm>
              <a:off x="0" y="1746534"/>
              <a:ext cx="1909733" cy="742674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UY" sz="12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Times New Roman"/>
                  <a:ea typeface="Times New Roman"/>
                </a:rPr>
                <a:t>Choose the area of empanelment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1762163" y="1746534"/>
              <a:ext cx="1909733" cy="820882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UY" sz="11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Times New Roman"/>
                  <a:ea typeface="Times New Roman"/>
                </a:rPr>
                <a:t>Do a Field visit and get in contact with corporates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3501177" y="1746533"/>
              <a:ext cx="1909733" cy="894122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UY" sz="12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Times New Roman"/>
                  <a:ea typeface="Times New Roman"/>
                </a:rPr>
                <a:t>List the corporates and fix meetings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5251766" y="1750649"/>
              <a:ext cx="1909733" cy="738233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UY" sz="105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Times New Roman"/>
                  <a:ea typeface="Times New Roman"/>
                </a:rPr>
                <a:t>Tell them about the proposal and convince them to avail our service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57400" y="4331970"/>
            <a:ext cx="5262245" cy="851535"/>
            <a:chOff x="1122364" y="3176021"/>
            <a:chExt cx="5263195" cy="852419"/>
          </a:xfrm>
        </p:grpSpPr>
        <p:sp>
          <p:nvSpPr>
            <p:cNvPr id="12" name="Chevron 11"/>
            <p:cNvSpPr/>
            <p:nvPr/>
          </p:nvSpPr>
          <p:spPr>
            <a:xfrm flipH="1">
              <a:off x="4475826" y="3176250"/>
              <a:ext cx="1909733" cy="742674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IN" sz="12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Create an agreement</a:t>
              </a:r>
              <a:r>
                <a:rPr lang="en-IN" sz="1200" b="1" kern="120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.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flipH="1">
              <a:off x="2806133" y="3176135"/>
              <a:ext cx="1909733" cy="852305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IN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Send the proposal to client through email and in person and get the feedback</a:t>
              </a:r>
              <a:r>
                <a:rPr lang="en-IN" sz="1000" b="1" kern="120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.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 flipH="1">
              <a:off x="1122364" y="3176021"/>
              <a:ext cx="1909733" cy="742674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IN" sz="1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Make an IOM (Inter office Memo) and upload it in HIS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5" name="Curved Left Arrow 14"/>
          <p:cNvSpPr/>
          <p:nvPr/>
        </p:nvSpPr>
        <p:spPr>
          <a:xfrm>
            <a:off x="7148830" y="3094990"/>
            <a:ext cx="595630" cy="1911350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Curved Left Arrow 15"/>
          <p:cNvSpPr/>
          <p:nvPr/>
        </p:nvSpPr>
        <p:spPr>
          <a:xfrm flipH="1">
            <a:off x="980440" y="4519295"/>
            <a:ext cx="1050290" cy="1731010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Chevron 9"/>
          <p:cNvSpPr>
            <a:spLocks noChangeArrowheads="1"/>
          </p:cNvSpPr>
          <p:nvPr/>
        </p:nvSpPr>
        <p:spPr bwMode="auto">
          <a:xfrm>
            <a:off x="2096897" y="5557520"/>
            <a:ext cx="1909763" cy="742950"/>
          </a:xfrm>
          <a:prstGeom prst="chevron">
            <a:avLst>
              <a:gd name="adj" fmla="val 49970"/>
            </a:avLst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Provide the services.</a:t>
            </a:r>
            <a:endParaRPr kumimoji="0" lang="es-UY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en-US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46938" y="914400"/>
            <a:ext cx="3106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u="sng" dirty="0"/>
              <a:t>Process of </a:t>
            </a:r>
            <a:r>
              <a:rPr lang="en-IN" sz="3200" b="1" u="sng" dirty="0" smtClean="0"/>
              <a:t>tie </a:t>
            </a:r>
            <a:r>
              <a:rPr lang="en-IN" sz="3200" b="1" u="sng" dirty="0"/>
              <a:t>up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919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93042"/>
              </p:ext>
            </p:extLst>
          </p:nvPr>
        </p:nvGraphicFramePr>
        <p:xfrm>
          <a:off x="762000" y="838200"/>
          <a:ext cx="6781800" cy="5523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057"/>
                <a:gridCol w="3223743"/>
              </a:tblGrid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Corporates/Neighborhood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Activities Performed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PNB Met life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Medical Checkup camp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Legrand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Corporate Empanelment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ThyssenKrupp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pvt.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ltd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Corporate Empanelment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Aravali Apartments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Neighborhood Event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Neelgiri Hills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Neighborhood Event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Osho Industries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Corporate Empanelment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Accenture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Medical Checkup camp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Asahi Glass India ltd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Medical Checkup camp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2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Mankind Pharma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Corporate Empanelment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90800" y="109669"/>
            <a:ext cx="261847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Promotional Activities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7620000" cy="1143000"/>
          </a:xfrm>
        </p:spPr>
        <p:txBody>
          <a:bodyPr/>
          <a:lstStyle/>
          <a:p>
            <a:r>
              <a:rPr lang="en-US" sz="2800" b="1" dirty="0"/>
              <a:t>Neighborhood &amp; Corporate Camps</a:t>
            </a:r>
            <a:endParaRPr lang="en-US" sz="2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57784"/>
              </p:ext>
            </p:extLst>
          </p:nvPr>
        </p:nvGraphicFramePr>
        <p:xfrm>
          <a:off x="228600" y="685800"/>
          <a:ext cx="4038600" cy="611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432"/>
                <a:gridCol w="1603202"/>
                <a:gridCol w="917864"/>
                <a:gridCol w="930102"/>
              </a:tblGrid>
              <a:tr h="4310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Sr. no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 Footfall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Visits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79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PNB Met Life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79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Legrand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79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ThyssenKrupp pvt. ltd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79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Aravali Apartments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79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Osho Industries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79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Accenture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79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Asahi Glass pvt. ltd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979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Mankind Pharma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584104835"/>
              </p:ext>
            </p:extLst>
          </p:nvPr>
        </p:nvGraphicFramePr>
        <p:xfrm>
          <a:off x="4343400" y="838200"/>
          <a:ext cx="478536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9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5149</TotalTime>
  <Words>901</Words>
  <Application>Microsoft Office PowerPoint</Application>
  <PresentationFormat>On-screen Show (4:3)</PresentationFormat>
  <Paragraphs>354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 Dissertation in Fortis La Femme – GK-2 (April 5th  to 5th June,2019) </vt:lpstr>
      <vt:lpstr>Objectives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Neighborhood &amp; Corporate Camps</vt:lpstr>
      <vt:lpstr>PowerPoint Presentation</vt:lpstr>
      <vt:lpstr>PowerPoint Presentation</vt:lpstr>
      <vt:lpstr>PowerPoint Presentation</vt:lpstr>
      <vt:lpstr>Effects of Marketing Mix on Clients </vt:lpstr>
      <vt:lpstr>Interpretations</vt:lpstr>
      <vt:lpstr>Competition</vt:lpstr>
      <vt:lpstr>Few Event Pics</vt:lpstr>
      <vt:lpstr>PowerPoint Presentation</vt:lpstr>
      <vt:lpstr>Learnings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Empanelment</dc:title>
  <dc:creator>pratyush</dc:creator>
  <cp:lastModifiedBy>pratyush</cp:lastModifiedBy>
  <cp:revision>125</cp:revision>
  <dcterms:created xsi:type="dcterms:W3CDTF">2006-08-16T00:00:00Z</dcterms:created>
  <dcterms:modified xsi:type="dcterms:W3CDTF">2019-05-31T07:23:44Z</dcterms:modified>
</cp:coreProperties>
</file>