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charts/style1.xml" ContentType="application/vnd.ms-office.chart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charts/colors1.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76" r:id="rId2"/>
    <p:sldId id="290" r:id="rId3"/>
    <p:sldId id="281" r:id="rId4"/>
    <p:sldId id="284" r:id="rId5"/>
    <p:sldId id="294" r:id="rId6"/>
    <p:sldId id="296" r:id="rId7"/>
    <p:sldId id="320" r:id="rId8"/>
    <p:sldId id="277" r:id="rId9"/>
    <p:sldId id="298" r:id="rId10"/>
    <p:sldId id="299" r:id="rId11"/>
    <p:sldId id="300" r:id="rId12"/>
    <p:sldId id="288" r:id="rId13"/>
    <p:sldId id="301" r:id="rId14"/>
    <p:sldId id="302" r:id="rId15"/>
    <p:sldId id="303" r:id="rId16"/>
    <p:sldId id="305" r:id="rId17"/>
    <p:sldId id="306" r:id="rId18"/>
    <p:sldId id="307" r:id="rId19"/>
    <p:sldId id="308" r:id="rId20"/>
    <p:sldId id="309" r:id="rId21"/>
    <p:sldId id="310" r:id="rId22"/>
    <p:sldId id="322" r:id="rId23"/>
    <p:sldId id="312" r:id="rId24"/>
    <p:sldId id="319" r:id="rId25"/>
    <p:sldId id="318" r:id="rId26"/>
    <p:sldId id="317" r:id="rId27"/>
    <p:sldId id="314" r:id="rId28"/>
    <p:sldId id="315" r:id="rId29"/>
    <p:sldId id="316" r:id="rId30"/>
    <p:sldId id="323" r:id="rId31"/>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BC82"/>
    <a:srgbClr val="00DE99"/>
    <a:srgbClr val="009969"/>
    <a:srgbClr val="E8E8E8"/>
    <a:srgbClr val="E0E0E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9753"/>
    <p:restoredTop sz="95262" autoAdjust="0"/>
  </p:normalViewPr>
  <p:slideViewPr>
    <p:cSldViewPr>
      <p:cViewPr varScale="1">
        <p:scale>
          <a:sx n="68" d="100"/>
          <a:sy n="68" d="100"/>
        </p:scale>
        <p:origin x="-91" y="-115"/>
      </p:cViewPr>
      <p:guideLst>
        <p:guide orient="horz" pos="2160"/>
        <p:guide pos="3839"/>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file:///C:\Users\CIMY\Desktop\Book1.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en-US"/>
              <a:t>Comparison of TAT Before and After Automation</a:t>
            </a:r>
          </a:p>
        </c:rich>
      </c:tx>
      <c:layout/>
      <c:spPr>
        <a:noFill/>
        <a:ln>
          <a:noFill/>
        </a:ln>
        <a:effectLst/>
      </c:spPr>
    </c:title>
    <c:plotArea>
      <c:layout/>
      <c:barChart>
        <c:barDir val="col"/>
        <c:grouping val="clustered"/>
        <c:ser>
          <c:idx val="0"/>
          <c:order val="0"/>
          <c:tx>
            <c:strRef>
              <c:f>Sheet1!$B$1</c:f>
              <c:strCache>
                <c:ptCount val="1"/>
                <c:pt idx="0">
                  <c:v>Avrg NO.OF STUDIES</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c:spPr>
          <c:cat>
            <c:strRef>
              <c:f>Sheet1!$A$2:$A$7</c:f>
              <c:strCache>
                <c:ptCount val="6"/>
                <c:pt idx="0">
                  <c:v>Month 1 </c:v>
                </c:pt>
                <c:pt idx="1">
                  <c:v>Month 2</c:v>
                </c:pt>
                <c:pt idx="2">
                  <c:v>Month 3</c:v>
                </c:pt>
                <c:pt idx="3">
                  <c:v>Month 4</c:v>
                </c:pt>
                <c:pt idx="4">
                  <c:v>Month 5</c:v>
                </c:pt>
                <c:pt idx="5">
                  <c:v>Month 6</c:v>
                </c:pt>
              </c:strCache>
            </c:strRef>
          </c:cat>
          <c:val>
            <c:numRef>
              <c:f>Sheet1!$B$2:$B$7</c:f>
              <c:numCache>
                <c:formatCode>General</c:formatCode>
                <c:ptCount val="6"/>
                <c:pt idx="0">
                  <c:v>22335</c:v>
                </c:pt>
                <c:pt idx="1">
                  <c:v>22477.5</c:v>
                </c:pt>
                <c:pt idx="2">
                  <c:v>22411</c:v>
                </c:pt>
                <c:pt idx="3">
                  <c:v>22001</c:v>
                </c:pt>
                <c:pt idx="4">
                  <c:v>22212.5</c:v>
                </c:pt>
                <c:pt idx="5">
                  <c:v>22728.5</c:v>
                </c:pt>
              </c:numCache>
            </c:numRef>
          </c:val>
          <c:extLst xmlns:c16r2="http://schemas.microsoft.com/office/drawing/2015/06/chart">
            <c:ext xmlns:c16="http://schemas.microsoft.com/office/drawing/2014/chart" uri="{C3380CC4-5D6E-409C-BE32-E72D297353CC}">
              <c16:uniqueId val="{00000000-4025-4AB7-A3FE-41CAADC5824E}"/>
            </c:ext>
          </c:extLst>
        </c:ser>
        <c:dLbls/>
        <c:gapWidth val="219"/>
        <c:overlap val="-27"/>
        <c:axId val="66674688"/>
        <c:axId val="66676608"/>
      </c:barChart>
      <c:lineChart>
        <c:grouping val="standard"/>
        <c:ser>
          <c:idx val="1"/>
          <c:order val="1"/>
          <c:tx>
            <c:strRef>
              <c:f>Sheet1!$C$1</c:f>
              <c:strCache>
                <c:ptCount val="1"/>
                <c:pt idx="0">
                  <c:v>BEFORE AUTOMATION</c:v>
                </c:pt>
              </c:strCache>
            </c:strRef>
          </c:tx>
          <c:spPr>
            <a:ln w="31750" cap="rnd">
              <a:solidFill>
                <a:schemeClr val="accent2"/>
              </a:solidFill>
              <a:round/>
            </a:ln>
            <a:effectLst>
              <a:outerShdw blurRad="40000" dist="23000" dir="5400000" rotWithShape="0">
                <a:srgbClr val="000000">
                  <a:alpha val="35000"/>
                </a:srgbClr>
              </a:outerShdw>
            </a:effectLst>
          </c:spPr>
          <c:marker>
            <c:symbol val="circle"/>
            <c:size val="6"/>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w="12700">
                <a:solidFill>
                  <a:schemeClr val="lt2"/>
                </a:solidFill>
                <a:round/>
              </a:ln>
              <a:effectLst>
                <a:outerShdw blurRad="40000" dist="23000" dir="5400000" rotWithShape="0">
                  <a:srgbClr val="000000">
                    <a:alpha val="35000"/>
                  </a:srgbClr>
                </a:outerShdw>
              </a:effectLst>
            </c:spPr>
          </c:marker>
          <c:cat>
            <c:strRef>
              <c:f>Sheet1!$A$2:$A$7</c:f>
              <c:strCache>
                <c:ptCount val="6"/>
                <c:pt idx="0">
                  <c:v>Month 1 </c:v>
                </c:pt>
                <c:pt idx="1">
                  <c:v>Month 2</c:v>
                </c:pt>
                <c:pt idx="2">
                  <c:v>Month 3</c:v>
                </c:pt>
                <c:pt idx="3">
                  <c:v>Month 4</c:v>
                </c:pt>
                <c:pt idx="4">
                  <c:v>Month 5</c:v>
                </c:pt>
                <c:pt idx="5">
                  <c:v>Month 6</c:v>
                </c:pt>
              </c:strCache>
            </c:strRef>
          </c:cat>
          <c:val>
            <c:numRef>
              <c:f>Sheet1!$C$2:$C$7</c:f>
              <c:numCache>
                <c:formatCode>General</c:formatCode>
                <c:ptCount val="6"/>
                <c:pt idx="0">
                  <c:v>45.21</c:v>
                </c:pt>
                <c:pt idx="1">
                  <c:v>44.3</c:v>
                </c:pt>
                <c:pt idx="2">
                  <c:v>43.120000000000012</c:v>
                </c:pt>
                <c:pt idx="3">
                  <c:v>43.3</c:v>
                </c:pt>
                <c:pt idx="4">
                  <c:v>44.5</c:v>
                </c:pt>
                <c:pt idx="5">
                  <c:v>44.25</c:v>
                </c:pt>
              </c:numCache>
            </c:numRef>
          </c:val>
          <c:extLst xmlns:c16r2="http://schemas.microsoft.com/office/drawing/2015/06/chart">
            <c:ext xmlns:c16="http://schemas.microsoft.com/office/drawing/2014/chart" uri="{C3380CC4-5D6E-409C-BE32-E72D297353CC}">
              <c16:uniqueId val="{00000001-4025-4AB7-A3FE-41CAADC5824E}"/>
            </c:ext>
          </c:extLst>
        </c:ser>
        <c:ser>
          <c:idx val="2"/>
          <c:order val="2"/>
          <c:tx>
            <c:strRef>
              <c:f>Sheet1!$D$1</c:f>
              <c:strCache>
                <c:ptCount val="1"/>
                <c:pt idx="0">
                  <c:v>After automation</c:v>
                </c:pt>
              </c:strCache>
            </c:strRef>
          </c:tx>
          <c:spPr>
            <a:ln w="31750" cap="rnd">
              <a:solidFill>
                <a:schemeClr val="accent3"/>
              </a:solidFill>
              <a:round/>
            </a:ln>
            <a:effectLst>
              <a:outerShdw blurRad="40000" dist="23000" dir="5400000" rotWithShape="0">
                <a:srgbClr val="000000">
                  <a:alpha val="35000"/>
                </a:srgbClr>
              </a:outerShdw>
            </a:effectLst>
          </c:spPr>
          <c:marker>
            <c:symbol val="circle"/>
            <c:size val="6"/>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w="12700">
                <a:solidFill>
                  <a:schemeClr val="lt2"/>
                </a:solidFill>
                <a:round/>
              </a:ln>
              <a:effectLst>
                <a:outerShdw blurRad="40000" dist="23000" dir="5400000" rotWithShape="0">
                  <a:srgbClr val="000000">
                    <a:alpha val="35000"/>
                  </a:srgbClr>
                </a:outerShdw>
              </a:effectLst>
            </c:spPr>
          </c:marker>
          <c:cat>
            <c:strRef>
              <c:f>Sheet1!$A$2:$A$7</c:f>
              <c:strCache>
                <c:ptCount val="6"/>
                <c:pt idx="0">
                  <c:v>Month 1 </c:v>
                </c:pt>
                <c:pt idx="1">
                  <c:v>Month 2</c:v>
                </c:pt>
                <c:pt idx="2">
                  <c:v>Month 3</c:v>
                </c:pt>
                <c:pt idx="3">
                  <c:v>Month 4</c:v>
                </c:pt>
                <c:pt idx="4">
                  <c:v>Month 5</c:v>
                </c:pt>
                <c:pt idx="5">
                  <c:v>Month 6</c:v>
                </c:pt>
              </c:strCache>
            </c:strRef>
          </c:cat>
          <c:val>
            <c:numRef>
              <c:f>Sheet1!$D$2:$D$7</c:f>
              <c:numCache>
                <c:formatCode>General</c:formatCode>
                <c:ptCount val="6"/>
                <c:pt idx="0">
                  <c:v>32.21</c:v>
                </c:pt>
                <c:pt idx="1">
                  <c:v>30.3</c:v>
                </c:pt>
                <c:pt idx="2">
                  <c:v>29.59</c:v>
                </c:pt>
                <c:pt idx="3">
                  <c:v>29.3</c:v>
                </c:pt>
                <c:pt idx="4">
                  <c:v>28.4</c:v>
                </c:pt>
                <c:pt idx="5">
                  <c:v>29.1</c:v>
                </c:pt>
              </c:numCache>
            </c:numRef>
          </c:val>
          <c:extLst xmlns:c16r2="http://schemas.microsoft.com/office/drawing/2015/06/chart">
            <c:ext xmlns:c16="http://schemas.microsoft.com/office/drawing/2014/chart" uri="{C3380CC4-5D6E-409C-BE32-E72D297353CC}">
              <c16:uniqueId val="{00000002-4025-4AB7-A3FE-41CAADC5824E}"/>
            </c:ext>
          </c:extLst>
        </c:ser>
        <c:dLbls/>
        <c:marker val="1"/>
        <c:axId val="66684800"/>
        <c:axId val="66682880"/>
      </c:lineChart>
      <c:catAx>
        <c:axId val="66674688"/>
        <c:scaling>
          <c:orientation val="minMax"/>
        </c:scaling>
        <c:axPos val="b"/>
        <c:title>
          <c:tx>
            <c:rich>
              <a:bodyPr rot="0" spcFirstLastPara="1" vertOverflow="ellipsis" vert="horz" wrap="square" anchor="ctr" anchorCtr="1"/>
              <a:lstStyle/>
              <a:p>
                <a:pPr>
                  <a:defRPr sz="1197" b="1" i="0" u="none" strike="noStrike" kern="1200" baseline="0">
                    <a:solidFill>
                      <a:schemeClr val="tx2"/>
                    </a:solidFill>
                    <a:latin typeface="+mn-lt"/>
                    <a:ea typeface="+mn-ea"/>
                    <a:cs typeface="+mn-cs"/>
                  </a:defRPr>
                </a:pPr>
                <a:r>
                  <a:rPr lang="en-US"/>
                  <a:t>Name of month</a:t>
                </a:r>
              </a:p>
            </c:rich>
          </c:tx>
          <c:layout/>
          <c:spPr>
            <a:noFill/>
            <a:ln>
              <a:noFill/>
            </a:ln>
            <a:effectLst/>
          </c:spPr>
        </c:title>
        <c:numFmt formatCode="General" sourceLinked="1"/>
        <c:maj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66676608"/>
        <c:crosses val="autoZero"/>
        <c:auto val="1"/>
        <c:lblAlgn val="ctr"/>
        <c:lblOffset val="100"/>
      </c:catAx>
      <c:valAx>
        <c:axId val="66676608"/>
        <c:scaling>
          <c:orientation val="minMax"/>
        </c:scaling>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1197" b="1" i="0" u="none" strike="noStrike" kern="1200" baseline="0">
                    <a:solidFill>
                      <a:schemeClr val="tx2"/>
                    </a:solidFill>
                    <a:latin typeface="+mn-lt"/>
                    <a:ea typeface="+mn-ea"/>
                    <a:cs typeface="+mn-cs"/>
                  </a:defRPr>
                </a:pPr>
                <a:r>
                  <a:rPr lang="en-US"/>
                  <a:t>Avg.no of studies</a:t>
                </a:r>
              </a:p>
            </c:rich>
          </c:tx>
          <c:layout/>
          <c:spPr>
            <a:noFill/>
            <a:ln>
              <a:noFill/>
            </a:ln>
            <a:effectLst/>
          </c:spPr>
        </c:title>
        <c:numFmt formatCode="General" sourceLinked="1"/>
        <c:maj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66674688"/>
        <c:crosses val="autoZero"/>
        <c:crossBetween val="between"/>
      </c:valAx>
      <c:valAx>
        <c:axId val="66682880"/>
        <c:scaling>
          <c:orientation val="minMax"/>
        </c:scaling>
        <c:axPos val="r"/>
        <c:title>
          <c:tx>
            <c:rich>
              <a:bodyPr rot="-5400000" spcFirstLastPara="1" vertOverflow="ellipsis" vert="horz" wrap="square" anchor="ctr" anchorCtr="1"/>
              <a:lstStyle/>
              <a:p>
                <a:pPr>
                  <a:defRPr sz="1197" b="1" i="0" u="none" strike="noStrike" kern="1200" baseline="0">
                    <a:solidFill>
                      <a:schemeClr val="tx2"/>
                    </a:solidFill>
                    <a:latin typeface="+mn-lt"/>
                    <a:ea typeface="+mn-ea"/>
                    <a:cs typeface="+mn-cs"/>
                  </a:defRPr>
                </a:pPr>
                <a:r>
                  <a:rPr lang="en-US"/>
                  <a:t>TAT</a:t>
                </a:r>
              </a:p>
            </c:rich>
          </c:tx>
          <c:layout/>
          <c:spPr>
            <a:noFill/>
            <a:ln>
              <a:noFill/>
            </a:ln>
            <a:effectLst/>
          </c:spPr>
        </c:title>
        <c:numFmt formatCode="General" sourceLinked="1"/>
        <c:maj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66684800"/>
        <c:crosses val="max"/>
        <c:crossBetween val="between"/>
      </c:valAx>
      <c:catAx>
        <c:axId val="66684800"/>
        <c:scaling>
          <c:orientation val="minMax"/>
        </c:scaling>
        <c:delete val="1"/>
        <c:axPos val="b"/>
        <c:numFmt formatCode="General" sourceLinked="1"/>
        <c:majorTickMark val="none"/>
        <c:tickLblPos val="nextTo"/>
        <c:crossAx val="66682880"/>
        <c:crosses val="autoZero"/>
        <c:auto val="1"/>
        <c:lblAlgn val="ctr"/>
        <c:lblOffset val="100"/>
      </c:catAx>
      <c:spPr>
        <a:noFill/>
        <a:ln>
          <a:noFill/>
        </a:ln>
        <a:effectLst/>
      </c:spPr>
    </c:plotArea>
    <c:legend>
      <c:legendPos val="b"/>
      <c:layout/>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legend>
    <c:plotVisOnly val="1"/>
    <c:dispBlanksAs val="gap"/>
  </c:chart>
  <c:spPr>
    <a:noFill/>
    <a:ln>
      <a:noFill/>
    </a:ln>
    <a:effectLst/>
  </c:spPr>
  <c:txPr>
    <a:bodyPr/>
    <a:lstStyle/>
    <a:p>
      <a:pPr>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IN" sz="1200"/>
              <a:t>SATISFACTION</a:t>
            </a:r>
            <a:r>
              <a:rPr lang="en-IN" sz="1200" baseline="0"/>
              <a:t> LEVEL OF THE RESPONDENTS</a:t>
            </a:r>
            <a:endParaRPr lang="en-IN" sz="1200"/>
          </a:p>
        </c:rich>
      </c:tx>
      <c:layout/>
      <c:spPr>
        <a:noFill/>
        <a:ln>
          <a:noFill/>
        </a:ln>
        <a:effectLst/>
      </c:spPr>
    </c:title>
    <c:plotArea>
      <c:layout/>
      <c:barChart>
        <c:barDir val="bar"/>
        <c:grouping val="clustered"/>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dPt>
            <c:idx val="0"/>
            <c:spPr>
              <a:solidFill>
                <a:schemeClr val="accent6">
                  <a:lumMod val="50000"/>
                </a:schemeClr>
              </a:solidFill>
              <a:ln>
                <a:noFill/>
              </a:ln>
              <a:effectLst>
                <a:outerShdw blurRad="57150" dist="19050" dir="5400000" algn="ctr" rotWithShape="0">
                  <a:srgbClr val="000000">
                    <a:alpha val="63000"/>
                  </a:srgbClr>
                </a:outerShdw>
              </a:effectLst>
            </c:spPr>
            <c:extLst xmlns:c16r2="http://schemas.microsoft.com/office/drawing/2015/06/chart">
              <c:ext xmlns:c16="http://schemas.microsoft.com/office/drawing/2014/chart" uri="{C3380CC4-5D6E-409C-BE32-E72D297353CC}">
                <c16:uniqueId val="{00000001-A379-4E20-8ABB-25354378F330}"/>
              </c:ext>
            </c:extLst>
          </c:dPt>
          <c:dPt>
            <c:idx val="1"/>
            <c:spPr>
              <a:solidFill>
                <a:schemeClr val="accent5">
                  <a:lumMod val="50000"/>
                </a:schemeClr>
              </a:solidFill>
              <a:ln>
                <a:noFill/>
              </a:ln>
              <a:effectLst>
                <a:outerShdw blurRad="57150" dist="19050" dir="5400000" algn="ctr" rotWithShape="0">
                  <a:srgbClr val="000000">
                    <a:alpha val="63000"/>
                  </a:srgbClr>
                </a:outerShdw>
              </a:effectLst>
            </c:spPr>
            <c:extLst xmlns:c16r2="http://schemas.microsoft.com/office/drawing/2015/06/chart">
              <c:ext xmlns:c16="http://schemas.microsoft.com/office/drawing/2014/chart" uri="{C3380CC4-5D6E-409C-BE32-E72D297353CC}">
                <c16:uniqueId val="{00000003-A379-4E20-8ABB-25354378F330}"/>
              </c:ext>
            </c:extLst>
          </c:dPt>
          <c:dPt>
            <c:idx val="2"/>
            <c:spPr>
              <a:solidFill>
                <a:srgbClr val="A50021"/>
              </a:solidFill>
              <a:ln>
                <a:noFill/>
              </a:ln>
              <a:effectLst>
                <a:outerShdw blurRad="57150" dist="19050" dir="5400000" algn="ctr" rotWithShape="0">
                  <a:srgbClr val="000000">
                    <a:alpha val="63000"/>
                  </a:srgbClr>
                </a:outerShdw>
              </a:effectLst>
            </c:spPr>
            <c:extLst xmlns:c16r2="http://schemas.microsoft.com/office/drawing/2015/06/chart">
              <c:ext xmlns:c16="http://schemas.microsoft.com/office/drawing/2014/chart" uri="{C3380CC4-5D6E-409C-BE32-E72D297353CC}">
                <c16:uniqueId val="{00000005-A379-4E20-8ABB-25354378F330}"/>
              </c:ext>
            </c:extLst>
          </c:dPt>
          <c:dPt>
            <c:idx val="3"/>
            <c:spPr>
              <a:solidFill>
                <a:srgbClr val="7030A0"/>
              </a:solidFill>
              <a:ln>
                <a:noFill/>
              </a:ln>
              <a:effectLst>
                <a:outerShdw blurRad="57150" dist="19050" dir="5400000" algn="ctr" rotWithShape="0">
                  <a:srgbClr val="000000">
                    <a:alpha val="63000"/>
                  </a:srgbClr>
                </a:outerShdw>
              </a:effectLst>
            </c:spPr>
            <c:extLst xmlns:c16r2="http://schemas.microsoft.com/office/drawing/2015/06/chart">
              <c:ext xmlns:c16="http://schemas.microsoft.com/office/drawing/2014/chart" uri="{C3380CC4-5D6E-409C-BE32-E72D297353CC}">
                <c16:uniqueId val="{00000007-A379-4E20-8ABB-25354378F330}"/>
              </c:ext>
            </c:extLst>
          </c:dPt>
          <c:dPt>
            <c:idx val="4"/>
            <c:spPr>
              <a:solidFill>
                <a:srgbClr val="FF00FF"/>
              </a:solidFill>
              <a:ln>
                <a:noFill/>
              </a:ln>
              <a:effectLst>
                <a:outerShdw blurRad="57150" dist="19050" dir="5400000" algn="ctr" rotWithShape="0">
                  <a:srgbClr val="000000">
                    <a:alpha val="63000"/>
                  </a:srgbClr>
                </a:outerShdw>
              </a:effectLst>
            </c:spPr>
            <c:extLst xmlns:c16r2="http://schemas.microsoft.com/office/drawing/2015/06/chart">
              <c:ext xmlns:c16="http://schemas.microsoft.com/office/drawing/2014/chart" uri="{C3380CC4-5D6E-409C-BE32-E72D297353CC}">
                <c16:uniqueId val="{00000009-A379-4E20-8ABB-25354378F330}"/>
              </c:ext>
            </c:extLst>
          </c:dPt>
          <c:dPt>
            <c:idx val="5"/>
            <c:spPr>
              <a:solidFill>
                <a:schemeClr val="accent4">
                  <a:lumMod val="60000"/>
                  <a:lumOff val="40000"/>
                </a:schemeClr>
              </a:solidFill>
              <a:ln>
                <a:noFill/>
              </a:ln>
              <a:effectLst>
                <a:outerShdw blurRad="57150" dist="19050" dir="5400000" algn="ctr" rotWithShape="0">
                  <a:srgbClr val="000000">
                    <a:alpha val="63000"/>
                  </a:srgbClr>
                </a:outerShdw>
              </a:effectLst>
            </c:spPr>
            <c:extLst xmlns:c16r2="http://schemas.microsoft.com/office/drawing/2015/06/chart">
              <c:ext xmlns:c16="http://schemas.microsoft.com/office/drawing/2014/chart" uri="{C3380CC4-5D6E-409C-BE32-E72D297353CC}">
                <c16:uniqueId val="{0000000B-A379-4E20-8ABB-25354378F330}"/>
              </c:ext>
            </c:extLst>
          </c:dPt>
          <c:dPt>
            <c:idx val="6"/>
            <c:spPr>
              <a:solidFill>
                <a:srgbClr val="00B0F0"/>
              </a:solidFill>
              <a:ln>
                <a:noFill/>
              </a:ln>
              <a:effectLst>
                <a:outerShdw blurRad="57150" dist="19050" dir="5400000" algn="ctr" rotWithShape="0">
                  <a:srgbClr val="000000">
                    <a:alpha val="63000"/>
                  </a:srgbClr>
                </a:outerShdw>
              </a:effectLst>
            </c:spPr>
            <c:extLst xmlns:c16r2="http://schemas.microsoft.com/office/drawing/2015/06/chart">
              <c:ext xmlns:c16="http://schemas.microsoft.com/office/drawing/2014/chart" uri="{C3380CC4-5D6E-409C-BE32-E72D297353CC}">
                <c16:uniqueId val="{0000000D-A379-4E20-8ABB-25354378F330}"/>
              </c:ext>
            </c:extLst>
          </c:dPt>
          <c:dPt>
            <c:idx val="7"/>
            <c:spPr>
              <a:solidFill>
                <a:srgbClr val="92D050"/>
              </a:solidFill>
              <a:ln>
                <a:noFill/>
              </a:ln>
              <a:effectLst>
                <a:outerShdw blurRad="57150" dist="19050" dir="5400000" algn="ctr" rotWithShape="0">
                  <a:srgbClr val="000000">
                    <a:alpha val="63000"/>
                  </a:srgbClr>
                </a:outerShdw>
              </a:effectLst>
            </c:spPr>
            <c:extLst xmlns:c16r2="http://schemas.microsoft.com/office/drawing/2015/06/chart">
              <c:ext xmlns:c16="http://schemas.microsoft.com/office/drawing/2014/chart" uri="{C3380CC4-5D6E-409C-BE32-E72D297353CC}">
                <c16:uniqueId val="{0000000F-A379-4E20-8ABB-25354378F330}"/>
              </c:ext>
            </c:extLst>
          </c:dPt>
          <c:dPt>
            <c:idx val="8"/>
            <c:spPr>
              <a:solidFill>
                <a:schemeClr val="accent2">
                  <a:lumMod val="40000"/>
                  <a:lumOff val="60000"/>
                </a:schemeClr>
              </a:solidFill>
              <a:ln>
                <a:noFill/>
              </a:ln>
              <a:effectLst>
                <a:outerShdw blurRad="57150" dist="19050" dir="5400000" algn="ctr" rotWithShape="0">
                  <a:srgbClr val="000000">
                    <a:alpha val="63000"/>
                  </a:srgbClr>
                </a:outerShdw>
              </a:effectLst>
            </c:spPr>
            <c:extLst xmlns:c16r2="http://schemas.microsoft.com/office/drawing/2015/06/chart">
              <c:ext xmlns:c16="http://schemas.microsoft.com/office/drawing/2014/chart" uri="{C3380CC4-5D6E-409C-BE32-E72D297353CC}">
                <c16:uniqueId val="{00000011-A379-4E20-8ABB-25354378F330}"/>
              </c:ext>
            </c:extLst>
          </c:dPt>
          <c:dPt>
            <c:idx val="9"/>
            <c:spPr>
              <a:solidFill>
                <a:schemeClr val="accent2"/>
              </a:solidFill>
              <a:ln>
                <a:noFill/>
              </a:ln>
              <a:effectLst>
                <a:outerShdw blurRad="57150" dist="19050" dir="5400000" algn="ctr" rotWithShape="0">
                  <a:srgbClr val="000000">
                    <a:alpha val="63000"/>
                  </a:srgbClr>
                </a:outerShdw>
              </a:effectLst>
            </c:spPr>
            <c:extLst xmlns:c16r2="http://schemas.microsoft.com/office/drawing/2015/06/chart">
              <c:ext xmlns:c16="http://schemas.microsoft.com/office/drawing/2014/chart" uri="{C3380CC4-5D6E-409C-BE32-E72D297353CC}">
                <c16:uniqueId val="{00000013-A379-4E20-8ABB-25354378F330}"/>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layout/>
                <c15:showLeaderLines val="1"/>
                <c15:leaderLines>
                  <c:spPr>
                    <a:ln w="9525">
                      <a:solidFill>
                        <a:schemeClr val="lt1">
                          <a:lumMod val="95000"/>
                          <a:alpha val="54000"/>
                        </a:schemeClr>
                      </a:solidFill>
                    </a:ln>
                    <a:effectLst/>
                  </c:spPr>
                </c15:leaderLines>
              </c:ext>
            </c:extLst>
          </c:dLbls>
          <c:cat>
            <c:strRef>
              <c:f>Sheet1!$A$2:$A$11</c:f>
              <c:strCache>
                <c:ptCount val="10"/>
                <c:pt idx="0">
                  <c:v>Product satisfaction</c:v>
                </c:pt>
                <c:pt idx="1">
                  <c:v>Reduction in case assigning time</c:v>
                </c:pt>
                <c:pt idx="2">
                  <c:v>Reduces TAT</c:v>
                </c:pt>
                <c:pt idx="3">
                  <c:v>Efficient in balancing workload</c:v>
                </c:pt>
                <c:pt idx="4">
                  <c:v>Usefulness of Rule condition</c:v>
                </c:pt>
                <c:pt idx="5">
                  <c:v>Increases productivity</c:v>
                </c:pt>
                <c:pt idx="6">
                  <c:v>Advanced alert for assigning cases</c:v>
                </c:pt>
                <c:pt idx="7">
                  <c:v>Segregation of cases on Criticality basis</c:v>
                </c:pt>
                <c:pt idx="8">
                  <c:v>Provides colour codes for distinction</c:v>
                </c:pt>
                <c:pt idx="9">
                  <c:v>Management of radiologist</c:v>
                </c:pt>
              </c:strCache>
            </c:strRef>
          </c:cat>
          <c:val>
            <c:numRef>
              <c:f>Sheet1!$B$2:$B$11</c:f>
              <c:numCache>
                <c:formatCode>General</c:formatCode>
                <c:ptCount val="10"/>
                <c:pt idx="0">
                  <c:v>98</c:v>
                </c:pt>
                <c:pt idx="1">
                  <c:v>80</c:v>
                </c:pt>
                <c:pt idx="2">
                  <c:v>80</c:v>
                </c:pt>
                <c:pt idx="3">
                  <c:v>83</c:v>
                </c:pt>
                <c:pt idx="4">
                  <c:v>88</c:v>
                </c:pt>
                <c:pt idx="5">
                  <c:v>82</c:v>
                </c:pt>
                <c:pt idx="6">
                  <c:v>88</c:v>
                </c:pt>
                <c:pt idx="7">
                  <c:v>90</c:v>
                </c:pt>
                <c:pt idx="8">
                  <c:v>92</c:v>
                </c:pt>
                <c:pt idx="9">
                  <c:v>88</c:v>
                </c:pt>
              </c:numCache>
            </c:numRef>
          </c:val>
          <c:extLst xmlns:c16r2="http://schemas.microsoft.com/office/drawing/2015/06/chart">
            <c:ext xmlns:c16="http://schemas.microsoft.com/office/drawing/2014/chart" uri="{C3380CC4-5D6E-409C-BE32-E72D297353CC}">
              <c16:uniqueId val="{00000014-A379-4E20-8ABB-25354378F330}"/>
            </c:ext>
          </c:extLst>
        </c:ser>
        <c:dLbls/>
        <c:gapWidth val="115"/>
        <c:overlap val="-20"/>
        <c:axId val="66734336"/>
        <c:axId val="66740608"/>
      </c:barChart>
      <c:catAx>
        <c:axId val="66734336"/>
        <c:scaling>
          <c:orientation val="minMax"/>
        </c:scaling>
        <c:axPos val="l"/>
        <c:title>
          <c:tx>
            <c:rich>
              <a:bodyPr rot="-540000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r>
                  <a:rPr lang="en-IN" sz="1000"/>
                  <a:t>PARAMETERS</a:t>
                </a:r>
              </a:p>
            </c:rich>
          </c:tx>
          <c:layout/>
          <c:spPr>
            <a:noFill/>
            <a:ln>
              <a:noFill/>
            </a:ln>
            <a:effectLst/>
          </c:spPr>
        </c:title>
        <c:numFmt formatCode="General" sourceLinked="1"/>
        <c:maj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66740608"/>
        <c:crosses val="autoZero"/>
        <c:auto val="1"/>
        <c:lblAlgn val="ctr"/>
        <c:lblOffset val="100"/>
      </c:catAx>
      <c:valAx>
        <c:axId val="66740608"/>
        <c:scaling>
          <c:orientation val="minMax"/>
        </c:scaling>
        <c:axPos val="b"/>
        <c:majorGridlines>
          <c:spPr>
            <a:ln w="9525" cap="flat" cmpd="sng" algn="ctr">
              <a:solidFill>
                <a:schemeClr val="lt1">
                  <a:lumMod val="95000"/>
                  <a:alpha val="10000"/>
                </a:schemeClr>
              </a:solidFill>
              <a:round/>
            </a:ln>
            <a:effectLst/>
          </c:spPr>
        </c:majorGridlines>
        <c:title>
          <c:tx>
            <c:rich>
              <a:bodyPr rot="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r>
                  <a:rPr lang="en-IN" sz="1000"/>
                  <a:t>PERCENTAGE</a:t>
                </a:r>
              </a:p>
            </c:rich>
          </c:tx>
          <c:layout>
            <c:manualLayout>
              <c:xMode val="edge"/>
              <c:yMode val="edge"/>
              <c:x val="0.53548419844143957"/>
              <c:y val="0.9146288374852809"/>
            </c:manualLayout>
          </c:layout>
          <c:spPr>
            <a:noFill/>
            <a:ln>
              <a:noFill/>
            </a:ln>
            <a:effectLst/>
          </c:spPr>
        </c:title>
        <c:numFmt formatCode="General"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66734336"/>
        <c:crosses val="autoZero"/>
        <c:crossBetween val="between"/>
      </c:valAx>
      <c:spPr>
        <a:noFill/>
        <a:ln>
          <a:noFill/>
        </a:ln>
        <a:effectLst/>
      </c:spPr>
    </c:plotArea>
    <c:plotVisOnly val="1"/>
    <c:dispBlanksAs val="gap"/>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26">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dk1">
            <a:lumMod val="75000"/>
            <a:lumOff val="25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dk1">
            <a:lumMod val="75000"/>
            <a:lumOff val="25000"/>
          </a:schemeClr>
        </a:solidFill>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B488F7-1FAC-40D2-BB7E-BA3CE28D8950}" type="datetimeFigureOut">
              <a:rPr lang="en-US" smtClean="0"/>
              <a:pPr/>
              <a:t>5/30/2019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A2D21D1-52E2-420B-B491-CFF6D7BB79FB}" type="slidenum">
              <a:rPr lang="en-US" smtClean="0"/>
              <a:pPr/>
              <a:t>‹#›</a:t>
            </a:fld>
            <a:endParaRPr lang="en-US"/>
          </a:p>
        </p:txBody>
      </p:sp>
    </p:spTree>
    <p:extLst>
      <p:ext uri="{BB962C8B-B14F-4D97-AF65-F5344CB8AC3E}">
        <p14:creationId xmlns:p14="http://schemas.microsoft.com/office/powerpoint/2010/main" xmlns="" val="2239478695"/>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Image source:-</a:t>
            </a:r>
          </a:p>
          <a:p>
            <a:r>
              <a:rPr lang="en-IN" dirty="0"/>
              <a:t>https://pixabay.com/en/computer-keyboard-apple-laptop-2563737/</a:t>
            </a:r>
          </a:p>
        </p:txBody>
      </p:sp>
      <p:sp>
        <p:nvSpPr>
          <p:cNvPr id="4" name="Slide Number Placeholder 3"/>
          <p:cNvSpPr>
            <a:spLocks noGrp="1"/>
          </p:cNvSpPr>
          <p:nvPr>
            <p:ph type="sldNum" sz="quarter" idx="5"/>
          </p:nvPr>
        </p:nvSpPr>
        <p:spPr/>
        <p:txBody>
          <a:bodyPr/>
          <a:lstStyle/>
          <a:p>
            <a:fld id="{CA2D21D1-52E2-420B-B491-CFF6D7BB79FB}" type="slidenum">
              <a:rPr lang="en-US" smtClean="0"/>
              <a:pPr/>
              <a:t>2</a:t>
            </a:fld>
            <a:endParaRPr lang="en-US"/>
          </a:p>
        </p:txBody>
      </p:sp>
    </p:spTree>
    <p:extLst>
      <p:ext uri="{BB962C8B-B14F-4D97-AF65-F5344CB8AC3E}">
        <p14:creationId xmlns:p14="http://schemas.microsoft.com/office/powerpoint/2010/main" xmlns="" val="2525263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https://pixabay.com/photos/person-silhouette-sunset-rock-598191/</a:t>
            </a:r>
          </a:p>
        </p:txBody>
      </p:sp>
      <p:sp>
        <p:nvSpPr>
          <p:cNvPr id="4" name="Slide Number Placeholder 3"/>
          <p:cNvSpPr>
            <a:spLocks noGrp="1"/>
          </p:cNvSpPr>
          <p:nvPr>
            <p:ph type="sldNum" sz="quarter" idx="5"/>
          </p:nvPr>
        </p:nvSpPr>
        <p:spPr/>
        <p:txBody>
          <a:bodyPr/>
          <a:lstStyle/>
          <a:p>
            <a:fld id="{CA2D21D1-52E2-420B-B491-CFF6D7BB79FB}" type="slidenum">
              <a:rPr lang="en-US" smtClean="0"/>
              <a:pPr/>
              <a:t>3</a:t>
            </a:fld>
            <a:endParaRPr lang="en-US"/>
          </a:p>
        </p:txBody>
      </p:sp>
    </p:spTree>
    <p:extLst>
      <p:ext uri="{BB962C8B-B14F-4D97-AF65-F5344CB8AC3E}">
        <p14:creationId xmlns:p14="http://schemas.microsoft.com/office/powerpoint/2010/main" xmlns="" val="2690689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Image source:-</a:t>
            </a:r>
          </a:p>
          <a:p>
            <a:r>
              <a:rPr lang="en-IN" dirty="0"/>
              <a:t>https://pixabay.com/en/technology-industry-big-data-cpu-3092486/</a:t>
            </a:r>
          </a:p>
        </p:txBody>
      </p:sp>
      <p:sp>
        <p:nvSpPr>
          <p:cNvPr id="4" name="Slide Number Placeholder 3"/>
          <p:cNvSpPr>
            <a:spLocks noGrp="1"/>
          </p:cNvSpPr>
          <p:nvPr>
            <p:ph type="sldNum" sz="quarter" idx="5"/>
          </p:nvPr>
        </p:nvSpPr>
        <p:spPr/>
        <p:txBody>
          <a:bodyPr/>
          <a:lstStyle/>
          <a:p>
            <a:fld id="{CA2D21D1-52E2-420B-B491-CFF6D7BB79FB}" type="slidenum">
              <a:rPr lang="en-US" smtClean="0"/>
              <a:pPr/>
              <a:t>8</a:t>
            </a:fld>
            <a:endParaRPr lang="en-US"/>
          </a:p>
        </p:txBody>
      </p:sp>
    </p:spTree>
    <p:extLst>
      <p:ext uri="{BB962C8B-B14F-4D97-AF65-F5344CB8AC3E}">
        <p14:creationId xmlns:p14="http://schemas.microsoft.com/office/powerpoint/2010/main" xmlns="" val="27416577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xmlns="" id="{68745AF1-587F-47CC-9064-09FF7F1240EA}"/>
              </a:ext>
            </a:extLst>
          </p:cNvPr>
          <p:cNvSpPr>
            <a:spLocks noGrp="1"/>
          </p:cNvSpPr>
          <p:nvPr>
            <p:ph type="pic" sz="quarter" idx="13"/>
          </p:nvPr>
        </p:nvSpPr>
        <p:spPr>
          <a:xfrm>
            <a:off x="0" y="0"/>
            <a:ext cx="12188825" cy="6858000"/>
          </a:xfrm>
        </p:spPr>
        <p:txBody>
          <a:bodyPr anchor="ctr"/>
          <a:lstStyle>
            <a:lvl1pPr marL="0" indent="0" algn="ctr">
              <a:buFontTx/>
              <a:buNone/>
              <a:defRPr/>
            </a:lvl1pPr>
          </a:lstStyle>
          <a:p>
            <a:endParaRPr lang="en-IN"/>
          </a:p>
        </p:txBody>
      </p:sp>
      <p:sp>
        <p:nvSpPr>
          <p:cNvPr id="2" name="Title 1"/>
          <p:cNvSpPr>
            <a:spLocks noGrp="1"/>
          </p:cNvSpPr>
          <p:nvPr>
            <p:ph type="ctrTitle"/>
          </p:nvPr>
        </p:nvSpPr>
        <p:spPr>
          <a:xfrm>
            <a:off x="914162" y="4194720"/>
            <a:ext cx="10360501" cy="610820"/>
          </a:xfrm>
        </p:spPr>
        <p:txBody>
          <a:bodyPr>
            <a:noAutofit/>
          </a:bodyPr>
          <a:lstStyle>
            <a:lvl1pPr algn="ctr">
              <a:defRPr lang="en-US" sz="6600" b="1" kern="1200" smtClean="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
        <p:nvSpPr>
          <p:cNvPr id="3" name="Subtitle 2"/>
          <p:cNvSpPr>
            <a:spLocks noGrp="1"/>
          </p:cNvSpPr>
          <p:nvPr>
            <p:ph type="subTitle" idx="1"/>
          </p:nvPr>
        </p:nvSpPr>
        <p:spPr>
          <a:xfrm>
            <a:off x="902435" y="4752792"/>
            <a:ext cx="10383954" cy="764440"/>
          </a:xfrm>
        </p:spPr>
        <p:txBody>
          <a:bodyPr>
            <a:normAutofit/>
          </a:bodyPr>
          <a:lstStyle>
            <a:lvl1pPr marL="0" indent="0" algn="ctr">
              <a:buNone/>
              <a:defRPr lang="en-US" sz="2400" kern="120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609468" indent="0" algn="ctr">
              <a:buNone/>
              <a:defRPr>
                <a:solidFill>
                  <a:schemeClr val="tx1">
                    <a:tint val="75000"/>
                  </a:schemeClr>
                </a:solidFill>
              </a:defRPr>
            </a:lvl2pPr>
            <a:lvl3pPr marL="1218936" indent="0" algn="ctr">
              <a:buNone/>
              <a:defRPr>
                <a:solidFill>
                  <a:schemeClr val="tx1">
                    <a:tint val="75000"/>
                  </a:schemeClr>
                </a:solidFill>
              </a:defRPr>
            </a:lvl3pPr>
            <a:lvl4pPr marL="1828404" indent="0" algn="ctr">
              <a:buNone/>
              <a:defRPr>
                <a:solidFill>
                  <a:schemeClr val="tx1">
                    <a:tint val="75000"/>
                  </a:schemeClr>
                </a:solidFill>
              </a:defRPr>
            </a:lvl4pPr>
            <a:lvl5pPr marL="2437872" indent="0" algn="ctr">
              <a:buNone/>
              <a:defRPr>
                <a:solidFill>
                  <a:schemeClr val="tx1">
                    <a:tint val="75000"/>
                  </a:schemeClr>
                </a:solidFill>
              </a:defRPr>
            </a:lvl5pPr>
            <a:lvl6pPr marL="3047340" indent="0" algn="ctr">
              <a:buNone/>
              <a:defRPr>
                <a:solidFill>
                  <a:schemeClr val="tx1">
                    <a:tint val="75000"/>
                  </a:schemeClr>
                </a:solidFill>
              </a:defRPr>
            </a:lvl6pPr>
            <a:lvl7pPr marL="3656808" indent="0" algn="ctr">
              <a:buNone/>
              <a:defRPr>
                <a:solidFill>
                  <a:schemeClr val="tx1">
                    <a:tint val="75000"/>
                  </a:schemeClr>
                </a:solidFill>
              </a:defRPr>
            </a:lvl7pPr>
            <a:lvl8pPr marL="4266275" indent="0" algn="ctr">
              <a:buNone/>
              <a:defRPr>
                <a:solidFill>
                  <a:schemeClr val="tx1">
                    <a:tint val="75000"/>
                  </a:schemeClr>
                </a:solidFill>
              </a:defRPr>
            </a:lvl8pPr>
            <a:lvl9pPr marL="4875744"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9578D6DB-6798-42D2-B9AD-FC6F1C72FC30}" type="datetimeFigureOut">
              <a:rPr lang="en-US" smtClean="0"/>
              <a:pPr/>
              <a:t>5/30/2019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EDE275-BE14-4364-AEA2-5F5667C0FD49}" type="slidenum">
              <a:rPr lang="en-US" smtClean="0"/>
              <a:pPr/>
              <a:t>‹#›</a:t>
            </a:fld>
            <a:endParaRPr lang="en-US"/>
          </a:p>
        </p:txBody>
      </p:sp>
    </p:spTree>
    <p:extLst>
      <p:ext uri="{BB962C8B-B14F-4D97-AF65-F5344CB8AC3E}">
        <p14:creationId xmlns:p14="http://schemas.microsoft.com/office/powerpoint/2010/main" xmlns="" val="1741541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bout us ">
    <p:spTree>
      <p:nvGrpSpPr>
        <p:cNvPr id="1" name=""/>
        <p:cNvGrpSpPr/>
        <p:nvPr/>
      </p:nvGrpSpPr>
      <p:grpSpPr>
        <a:xfrm>
          <a:off x="0" y="0"/>
          <a:ext cx="0" cy="0"/>
          <a:chOff x="0" y="0"/>
          <a:chExt cx="0" cy="0"/>
        </a:xfrm>
      </p:grpSpPr>
      <p:sp>
        <p:nvSpPr>
          <p:cNvPr id="33" name="Picture Placeholder 32">
            <a:extLst>
              <a:ext uri="{FF2B5EF4-FFF2-40B4-BE49-F238E27FC236}">
                <a16:creationId xmlns:a16="http://schemas.microsoft.com/office/drawing/2014/main" xmlns="" id="{89D12C68-5B89-4EDB-A2B3-7F8A32E8939D}"/>
              </a:ext>
            </a:extLst>
          </p:cNvPr>
          <p:cNvSpPr>
            <a:spLocks noGrp="1"/>
          </p:cNvSpPr>
          <p:nvPr>
            <p:ph type="pic" sz="quarter" idx="14"/>
          </p:nvPr>
        </p:nvSpPr>
        <p:spPr>
          <a:xfrm>
            <a:off x="5266865" y="252248"/>
            <a:ext cx="6671992" cy="6353504"/>
          </a:xfrm>
          <a:custGeom>
            <a:avLst/>
            <a:gdLst>
              <a:gd name="connsiteX0" fmla="*/ 1196196 w 4064282"/>
              <a:gd name="connsiteY0" fmla="*/ 347059 h 3870274"/>
              <a:gd name="connsiteX1" fmla="*/ 2392391 w 4064282"/>
              <a:gd name="connsiteY1" fmla="*/ 1543254 h 3870274"/>
              <a:gd name="connsiteX2" fmla="*/ 2019056 w 4064282"/>
              <a:gd name="connsiteY2" fmla="*/ 1916589 h 3870274"/>
              <a:gd name="connsiteX3" fmla="*/ 2064605 w 4064282"/>
              <a:gd name="connsiteY3" fmla="*/ 1962138 h 3870274"/>
              <a:gd name="connsiteX4" fmla="*/ 2868087 w 4064282"/>
              <a:gd name="connsiteY4" fmla="*/ 1158656 h 3870274"/>
              <a:gd name="connsiteX5" fmla="*/ 4064282 w 4064282"/>
              <a:gd name="connsiteY5" fmla="*/ 2354851 h 3870274"/>
              <a:gd name="connsiteX6" fmla="*/ 2868087 w 4064282"/>
              <a:gd name="connsiteY6" fmla="*/ 3551045 h 3870274"/>
              <a:gd name="connsiteX7" fmla="*/ 2383834 w 4064282"/>
              <a:gd name="connsiteY7" fmla="*/ 3066793 h 3870274"/>
              <a:gd name="connsiteX8" fmla="*/ 1580352 w 4064282"/>
              <a:gd name="connsiteY8" fmla="*/ 3870274 h 3870274"/>
              <a:gd name="connsiteX9" fmla="*/ 384156 w 4064282"/>
              <a:gd name="connsiteY9" fmla="*/ 2674080 h 3870274"/>
              <a:gd name="connsiteX10" fmla="*/ 757492 w 4064282"/>
              <a:gd name="connsiteY10" fmla="*/ 2300745 h 3870274"/>
              <a:gd name="connsiteX11" fmla="*/ 0 w 4064282"/>
              <a:gd name="connsiteY11" fmla="*/ 1543254 h 3870274"/>
              <a:gd name="connsiteX12" fmla="*/ 2443501 w 4064282"/>
              <a:gd name="connsiteY12" fmla="*/ 0 h 3870274"/>
              <a:gd name="connsiteX13" fmla="*/ 3197460 w 4064282"/>
              <a:gd name="connsiteY13" fmla="*/ 753959 h 3870274"/>
              <a:gd name="connsiteX14" fmla="*/ 2443501 w 4064282"/>
              <a:gd name="connsiteY14" fmla="*/ 1507917 h 3870274"/>
              <a:gd name="connsiteX15" fmla="*/ 1689542 w 4064282"/>
              <a:gd name="connsiteY15" fmla="*/ 753959 h 3870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064282" h="3870274">
                <a:moveTo>
                  <a:pt x="1196196" y="347059"/>
                </a:moveTo>
                <a:lnTo>
                  <a:pt x="2392391" y="1543254"/>
                </a:lnTo>
                <a:lnTo>
                  <a:pt x="2019056" y="1916589"/>
                </a:lnTo>
                <a:lnTo>
                  <a:pt x="2064605" y="1962138"/>
                </a:lnTo>
                <a:lnTo>
                  <a:pt x="2868087" y="1158656"/>
                </a:lnTo>
                <a:lnTo>
                  <a:pt x="4064282" y="2354851"/>
                </a:lnTo>
                <a:lnTo>
                  <a:pt x="2868087" y="3551045"/>
                </a:lnTo>
                <a:lnTo>
                  <a:pt x="2383834" y="3066793"/>
                </a:lnTo>
                <a:lnTo>
                  <a:pt x="1580352" y="3870274"/>
                </a:lnTo>
                <a:lnTo>
                  <a:pt x="384156" y="2674080"/>
                </a:lnTo>
                <a:lnTo>
                  <a:pt x="757492" y="2300745"/>
                </a:lnTo>
                <a:lnTo>
                  <a:pt x="0" y="1543254"/>
                </a:lnTo>
                <a:close/>
                <a:moveTo>
                  <a:pt x="2443501" y="0"/>
                </a:moveTo>
                <a:lnTo>
                  <a:pt x="3197460" y="753959"/>
                </a:lnTo>
                <a:lnTo>
                  <a:pt x="2443501" y="1507917"/>
                </a:lnTo>
                <a:lnTo>
                  <a:pt x="1689542" y="753959"/>
                </a:lnTo>
                <a:close/>
              </a:path>
            </a:pathLst>
          </a:custGeom>
          <a:solidFill>
            <a:schemeClr val="accent4"/>
          </a:solidFill>
        </p:spPr>
        <p:txBody>
          <a:bodyPr wrap="square" anchor="ctr">
            <a:noAutofit/>
          </a:bodyPr>
          <a:lstStyle>
            <a:lvl1pPr marL="0" indent="0" algn="ctr">
              <a:buFontTx/>
              <a:buNone/>
              <a:defRPr sz="2400">
                <a:latin typeface="Arial" panose="020B0604020202020204" pitchFamily="34" charset="0"/>
                <a:cs typeface="Arial" panose="020B0604020202020204" pitchFamily="34" charset="0"/>
              </a:defRPr>
            </a:lvl1pPr>
          </a:lstStyle>
          <a:p>
            <a:endParaRPr lang="en-IN" dirty="0"/>
          </a:p>
        </p:txBody>
      </p:sp>
      <p:sp>
        <p:nvSpPr>
          <p:cNvPr id="14" name="Slide Number Placeholder 4">
            <a:extLst>
              <a:ext uri="{FF2B5EF4-FFF2-40B4-BE49-F238E27FC236}">
                <a16:creationId xmlns:a16="http://schemas.microsoft.com/office/drawing/2014/main" xmlns="" id="{A08C02D2-8AAA-4067-901C-B8CE80A50F8B}"/>
              </a:ext>
            </a:extLst>
          </p:cNvPr>
          <p:cNvSpPr>
            <a:spLocks noGrp="1"/>
          </p:cNvSpPr>
          <p:nvPr>
            <p:ph type="sldNum" sz="quarter" idx="12"/>
          </p:nvPr>
        </p:nvSpPr>
        <p:spPr>
          <a:xfrm>
            <a:off x="11062964" y="359888"/>
            <a:ext cx="516420" cy="522110"/>
          </a:xfrm>
        </p:spPr>
        <p:txBody>
          <a:bodyPr lIns="0" tIns="0" rIns="0" bIns="0" anchor="ctr" anchorCtr="1"/>
          <a:lstStyle>
            <a:lvl1pPr>
              <a:defRPr sz="13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fld id="{96E69268-9C8B-4EBF-A9EE-DC5DC2D48DC3}" type="slidenum">
              <a:rPr lang="en-US" smtClean="0"/>
              <a:pPr/>
              <a:t>‹#›</a:t>
            </a:fld>
            <a:endParaRPr lang="en-US" dirty="0"/>
          </a:p>
        </p:txBody>
      </p:sp>
      <p:sp>
        <p:nvSpPr>
          <p:cNvPr id="15" name="Diamond 14">
            <a:extLst>
              <a:ext uri="{FF2B5EF4-FFF2-40B4-BE49-F238E27FC236}">
                <a16:creationId xmlns:a16="http://schemas.microsoft.com/office/drawing/2014/main" xmlns="" id="{A5B65961-F3A9-4578-BA5F-AACBDA8B9A24}"/>
              </a:ext>
            </a:extLst>
          </p:cNvPr>
          <p:cNvSpPr/>
          <p:nvPr userDrawn="1"/>
        </p:nvSpPr>
        <p:spPr>
          <a:xfrm>
            <a:off x="11057533" y="359431"/>
            <a:ext cx="522110" cy="522110"/>
          </a:xfrm>
          <a:prstGeom prst="diamond">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xmlns="" val="2882754053"/>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eadlin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xmlns="" id="{E9A60F6A-F2C1-4D58-BB6D-2E01DCE1E5AA}"/>
              </a:ext>
            </a:extLst>
          </p:cNvPr>
          <p:cNvSpPr>
            <a:spLocks noGrp="1"/>
          </p:cNvSpPr>
          <p:nvPr>
            <p:ph type="pic" sz="quarter" idx="10"/>
          </p:nvPr>
        </p:nvSpPr>
        <p:spPr>
          <a:xfrm>
            <a:off x="0" y="0"/>
            <a:ext cx="12188825" cy="6857999"/>
          </a:xfrm>
        </p:spPr>
        <p:txBody>
          <a:bodyPr anchor="ctr"/>
          <a:lstStyle>
            <a:lvl1pPr marL="0" indent="0" algn="ctr">
              <a:buFontTx/>
              <a:buNone/>
              <a:defRPr/>
            </a:lvl1pPr>
          </a:lstStyle>
          <a:p>
            <a:endParaRPr lang="en-IN" dirty="0"/>
          </a:p>
        </p:txBody>
      </p:sp>
      <p:sp>
        <p:nvSpPr>
          <p:cNvPr id="9" name="Text Placeholder 8">
            <a:extLst>
              <a:ext uri="{FF2B5EF4-FFF2-40B4-BE49-F238E27FC236}">
                <a16:creationId xmlns:a16="http://schemas.microsoft.com/office/drawing/2014/main" xmlns="" id="{88375175-94C9-4D06-9717-D72E1703EF41}"/>
              </a:ext>
            </a:extLst>
          </p:cNvPr>
          <p:cNvSpPr>
            <a:spLocks noGrp="1"/>
          </p:cNvSpPr>
          <p:nvPr>
            <p:ph type="body" sz="quarter" idx="11" hasCustomPrompt="1"/>
          </p:nvPr>
        </p:nvSpPr>
        <p:spPr>
          <a:xfrm>
            <a:off x="909836" y="3789040"/>
            <a:ext cx="6268995" cy="1007567"/>
          </a:xfrm>
        </p:spPr>
        <p:txBody>
          <a:bodyPr anchor="b">
            <a:noAutofit/>
          </a:bodyPr>
          <a:lstStyle>
            <a:lvl1pPr marL="0" indent="0" algn="l">
              <a:buNone/>
              <a:defRPr sz="6000" b="1">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Edit Master Text Styles</a:t>
            </a:r>
            <a:endParaRPr lang="en-IN" dirty="0"/>
          </a:p>
        </p:txBody>
      </p:sp>
      <p:sp>
        <p:nvSpPr>
          <p:cNvPr id="15" name="Text Placeholder 14">
            <a:extLst>
              <a:ext uri="{FF2B5EF4-FFF2-40B4-BE49-F238E27FC236}">
                <a16:creationId xmlns:a16="http://schemas.microsoft.com/office/drawing/2014/main" xmlns="" id="{3CA56485-A34A-4468-9450-A8C680886FD9}"/>
              </a:ext>
            </a:extLst>
          </p:cNvPr>
          <p:cNvSpPr>
            <a:spLocks noGrp="1"/>
          </p:cNvSpPr>
          <p:nvPr>
            <p:ph type="body" sz="quarter" idx="12"/>
          </p:nvPr>
        </p:nvSpPr>
        <p:spPr>
          <a:xfrm>
            <a:off x="909638" y="4797177"/>
            <a:ext cx="6264275" cy="1368127"/>
          </a:xfrm>
        </p:spPr>
        <p:txBody>
          <a:bodyPr>
            <a:normAutofit/>
          </a:bodyPr>
          <a:lstStyle>
            <a:lvl1pPr marL="0" indent="0">
              <a:buFontTx/>
              <a:buNone/>
              <a:defRPr sz="16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1pPr>
            <a:lvl2pPr marL="609494" indent="0">
              <a:buFontTx/>
              <a:buNone/>
              <a:defRPr/>
            </a:lvl2pPr>
            <a:lvl3pPr marL="1218986" indent="0">
              <a:buFontTx/>
              <a:buNone/>
              <a:defRPr/>
            </a:lvl3pPr>
            <a:lvl4pPr marL="1828480" indent="0">
              <a:buFontTx/>
              <a:buNone/>
              <a:defRPr/>
            </a:lvl4pPr>
            <a:lvl5pPr marL="2437973" indent="0">
              <a:buFontTx/>
              <a:buNone/>
              <a:defRPr/>
            </a:lvl5pPr>
          </a:lstStyle>
          <a:p>
            <a:pPr lvl="0"/>
            <a:r>
              <a:rPr lang="en-US" dirty="0"/>
              <a:t>Edit Master text styles</a:t>
            </a:r>
            <a:endParaRPr lang="en-IN" dirty="0"/>
          </a:p>
        </p:txBody>
      </p:sp>
    </p:spTree>
    <p:extLst>
      <p:ext uri="{BB962C8B-B14F-4D97-AF65-F5344CB8AC3E}">
        <p14:creationId xmlns:p14="http://schemas.microsoft.com/office/powerpoint/2010/main" xmlns="" val="27402607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1_Title Only">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3600"/>
            </a:lvl1pPr>
          </a:lstStyle>
          <a:p>
            <a:r>
              <a:rPr lang="en-US"/>
              <a:t>Click to edit Master title style</a:t>
            </a:r>
          </a:p>
        </p:txBody>
      </p:sp>
      <p:sp>
        <p:nvSpPr>
          <p:cNvPr id="3" name="Date Placeholder 2"/>
          <p:cNvSpPr>
            <a:spLocks noGrp="1"/>
          </p:cNvSpPr>
          <p:nvPr>
            <p:ph type="dt" sz="half" idx="10"/>
          </p:nvPr>
        </p:nvSpPr>
        <p:spPr/>
        <p:txBody>
          <a:bodyPr/>
          <a:lstStyle/>
          <a:p>
            <a:fld id="{425404F2-BE9A-4460-8815-8F645183555F}" type="datetimeFigureOut">
              <a:rPr lang="en-US" smtClean="0"/>
              <a:pPr/>
              <a:t>5/30/2019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xmlns="" val="1429874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5404F2-BE9A-4460-8815-8F645183555F}" type="datetimeFigureOut">
              <a:rPr lang="en-US" smtClean="0"/>
              <a:pPr/>
              <a:t>5/30/2019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xmlns="" val="16812494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5404F2-BE9A-4460-8815-8F645183555F}" type="datetimeFigureOut">
              <a:rPr lang="en-US" smtClean="0"/>
              <a:pPr/>
              <a:t>5/30/2019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E69268-9C8B-4EBF-A9EE-DC5DC2D48DC3}" type="slidenum">
              <a:rPr lang="en-US" smtClean="0"/>
              <a:pPr/>
              <a:t>‹#›</a:t>
            </a:fld>
            <a:endParaRPr lang="en-US"/>
          </a:p>
        </p:txBody>
      </p:sp>
      <p:sp>
        <p:nvSpPr>
          <p:cNvPr id="6" name="Picture Placeholder 5">
            <a:extLst>
              <a:ext uri="{FF2B5EF4-FFF2-40B4-BE49-F238E27FC236}">
                <a16:creationId xmlns:a16="http://schemas.microsoft.com/office/drawing/2014/main" xmlns="" id="{96FFA150-3A7A-4D6C-B6E1-743DE95362C4}"/>
              </a:ext>
            </a:extLst>
          </p:cNvPr>
          <p:cNvSpPr>
            <a:spLocks noGrp="1"/>
          </p:cNvSpPr>
          <p:nvPr>
            <p:ph type="pic" sz="quarter" idx="13"/>
          </p:nvPr>
        </p:nvSpPr>
        <p:spPr>
          <a:xfrm>
            <a:off x="6094411" y="0"/>
            <a:ext cx="6111195" cy="6860105"/>
          </a:xfrm>
          <a:custGeom>
            <a:avLst/>
            <a:gdLst>
              <a:gd name="connsiteX0" fmla="*/ 0 w 9535674"/>
              <a:gd name="connsiteY0" fmla="*/ 4767837 h 9535674"/>
              <a:gd name="connsiteX1" fmla="*/ 4767837 w 9535674"/>
              <a:gd name="connsiteY1" fmla="*/ 0 h 9535674"/>
              <a:gd name="connsiteX2" fmla="*/ 9535674 w 9535674"/>
              <a:gd name="connsiteY2" fmla="*/ 4767837 h 9535674"/>
              <a:gd name="connsiteX3" fmla="*/ 4767837 w 9535674"/>
              <a:gd name="connsiteY3" fmla="*/ 9535674 h 9535674"/>
              <a:gd name="connsiteX4" fmla="*/ 0 w 9535674"/>
              <a:gd name="connsiteY4" fmla="*/ 4767837 h 9535674"/>
              <a:gd name="connsiteX0" fmla="*/ 0 w 9535674"/>
              <a:gd name="connsiteY0" fmla="*/ 4767837 h 9535674"/>
              <a:gd name="connsiteX1" fmla="*/ 3425145 w 9535674"/>
              <a:gd name="connsiteY1" fmla="*/ 1338837 h 9535674"/>
              <a:gd name="connsiteX2" fmla="*/ 4767837 w 9535674"/>
              <a:gd name="connsiteY2" fmla="*/ 0 h 9535674"/>
              <a:gd name="connsiteX3" fmla="*/ 9535674 w 9535674"/>
              <a:gd name="connsiteY3" fmla="*/ 4767837 h 9535674"/>
              <a:gd name="connsiteX4" fmla="*/ 4767837 w 9535674"/>
              <a:gd name="connsiteY4" fmla="*/ 9535674 h 9535674"/>
              <a:gd name="connsiteX5" fmla="*/ 0 w 9535674"/>
              <a:gd name="connsiteY5" fmla="*/ 4767837 h 9535674"/>
              <a:gd name="connsiteX0" fmla="*/ 0 w 9535674"/>
              <a:gd name="connsiteY0" fmla="*/ 4767837 h 9535674"/>
              <a:gd name="connsiteX1" fmla="*/ 3425145 w 9535674"/>
              <a:gd name="connsiteY1" fmla="*/ 1338837 h 9535674"/>
              <a:gd name="connsiteX2" fmla="*/ 4767837 w 9535674"/>
              <a:gd name="connsiteY2" fmla="*/ 0 h 9535674"/>
              <a:gd name="connsiteX3" fmla="*/ 6111195 w 9535674"/>
              <a:gd name="connsiteY3" fmla="*/ 1338837 h 9535674"/>
              <a:gd name="connsiteX4" fmla="*/ 9535674 w 9535674"/>
              <a:gd name="connsiteY4" fmla="*/ 4767837 h 9535674"/>
              <a:gd name="connsiteX5" fmla="*/ 4767837 w 9535674"/>
              <a:gd name="connsiteY5" fmla="*/ 9535674 h 9535674"/>
              <a:gd name="connsiteX6" fmla="*/ 0 w 9535674"/>
              <a:gd name="connsiteY6" fmla="*/ 4767837 h 9535674"/>
              <a:gd name="connsiteX0" fmla="*/ 0 w 9535674"/>
              <a:gd name="connsiteY0" fmla="*/ 3429000 h 8196837"/>
              <a:gd name="connsiteX1" fmla="*/ 3425145 w 9535674"/>
              <a:gd name="connsiteY1" fmla="*/ 0 h 8196837"/>
              <a:gd name="connsiteX2" fmla="*/ 6111195 w 9535674"/>
              <a:gd name="connsiteY2" fmla="*/ 0 h 8196837"/>
              <a:gd name="connsiteX3" fmla="*/ 9535674 w 9535674"/>
              <a:gd name="connsiteY3" fmla="*/ 3429000 h 8196837"/>
              <a:gd name="connsiteX4" fmla="*/ 4767837 w 9535674"/>
              <a:gd name="connsiteY4" fmla="*/ 8196837 h 8196837"/>
              <a:gd name="connsiteX5" fmla="*/ 0 w 9535674"/>
              <a:gd name="connsiteY5" fmla="*/ 3429000 h 8196837"/>
              <a:gd name="connsiteX0" fmla="*/ 0 w 9535674"/>
              <a:gd name="connsiteY0" fmla="*/ 3429000 h 8196837"/>
              <a:gd name="connsiteX1" fmla="*/ 3425145 w 9535674"/>
              <a:gd name="connsiteY1" fmla="*/ 0 h 8196837"/>
              <a:gd name="connsiteX2" fmla="*/ 6111195 w 9535674"/>
              <a:gd name="connsiteY2" fmla="*/ 0 h 8196837"/>
              <a:gd name="connsiteX3" fmla="*/ 9535674 w 9535674"/>
              <a:gd name="connsiteY3" fmla="*/ 3429000 h 8196837"/>
              <a:gd name="connsiteX4" fmla="*/ 4767837 w 9535674"/>
              <a:gd name="connsiteY4" fmla="*/ 8196837 h 8196837"/>
              <a:gd name="connsiteX5" fmla="*/ 3444699 w 9535674"/>
              <a:gd name="connsiteY5" fmla="*/ 6874933 h 8196837"/>
              <a:gd name="connsiteX6" fmla="*/ 0 w 9535674"/>
              <a:gd name="connsiteY6" fmla="*/ 3429000 h 8196837"/>
              <a:gd name="connsiteX0" fmla="*/ 0 w 9535674"/>
              <a:gd name="connsiteY0" fmla="*/ 3429000 h 8196837"/>
              <a:gd name="connsiteX1" fmla="*/ 3425145 w 9535674"/>
              <a:gd name="connsiteY1" fmla="*/ 0 h 8196837"/>
              <a:gd name="connsiteX2" fmla="*/ 6111195 w 9535674"/>
              <a:gd name="connsiteY2" fmla="*/ 0 h 8196837"/>
              <a:gd name="connsiteX3" fmla="*/ 9535674 w 9535674"/>
              <a:gd name="connsiteY3" fmla="*/ 3429000 h 8196837"/>
              <a:gd name="connsiteX4" fmla="*/ 6108877 w 9535674"/>
              <a:gd name="connsiteY4" fmla="*/ 6852356 h 8196837"/>
              <a:gd name="connsiteX5" fmla="*/ 4767837 w 9535674"/>
              <a:gd name="connsiteY5" fmla="*/ 8196837 h 8196837"/>
              <a:gd name="connsiteX6" fmla="*/ 3444699 w 9535674"/>
              <a:gd name="connsiteY6" fmla="*/ 6874933 h 8196837"/>
              <a:gd name="connsiteX7" fmla="*/ 0 w 9535674"/>
              <a:gd name="connsiteY7" fmla="*/ 3429000 h 8196837"/>
              <a:gd name="connsiteX0" fmla="*/ 0 w 9535674"/>
              <a:gd name="connsiteY0" fmla="*/ 3429000 h 6874933"/>
              <a:gd name="connsiteX1" fmla="*/ 3425145 w 9535674"/>
              <a:gd name="connsiteY1" fmla="*/ 0 h 6874933"/>
              <a:gd name="connsiteX2" fmla="*/ 6111195 w 9535674"/>
              <a:gd name="connsiteY2" fmla="*/ 0 h 6874933"/>
              <a:gd name="connsiteX3" fmla="*/ 9535674 w 9535674"/>
              <a:gd name="connsiteY3" fmla="*/ 3429000 h 6874933"/>
              <a:gd name="connsiteX4" fmla="*/ 6108877 w 9535674"/>
              <a:gd name="connsiteY4" fmla="*/ 6852356 h 6874933"/>
              <a:gd name="connsiteX5" fmla="*/ 3444699 w 9535674"/>
              <a:gd name="connsiteY5" fmla="*/ 6874933 h 6874933"/>
              <a:gd name="connsiteX6" fmla="*/ 0 w 9535674"/>
              <a:gd name="connsiteY6" fmla="*/ 3429000 h 6874933"/>
              <a:gd name="connsiteX0" fmla="*/ 0 w 9535674"/>
              <a:gd name="connsiteY0" fmla="*/ 3429000 h 6874933"/>
              <a:gd name="connsiteX1" fmla="*/ 3425145 w 9535674"/>
              <a:gd name="connsiteY1" fmla="*/ 0 h 6874933"/>
              <a:gd name="connsiteX2" fmla="*/ 6111195 w 9535674"/>
              <a:gd name="connsiteY2" fmla="*/ 0 h 6874933"/>
              <a:gd name="connsiteX3" fmla="*/ 9535674 w 9535674"/>
              <a:gd name="connsiteY3" fmla="*/ 3429000 h 6874933"/>
              <a:gd name="connsiteX4" fmla="*/ 6097588 w 9535674"/>
              <a:gd name="connsiteY4" fmla="*/ 6852356 h 6874933"/>
              <a:gd name="connsiteX5" fmla="*/ 3444699 w 9535674"/>
              <a:gd name="connsiteY5" fmla="*/ 6874933 h 6874933"/>
              <a:gd name="connsiteX6" fmla="*/ 0 w 9535674"/>
              <a:gd name="connsiteY6" fmla="*/ 3429000 h 6874933"/>
              <a:gd name="connsiteX0" fmla="*/ 0 w 9535674"/>
              <a:gd name="connsiteY0" fmla="*/ 3429000 h 6886222"/>
              <a:gd name="connsiteX1" fmla="*/ 3425145 w 9535674"/>
              <a:gd name="connsiteY1" fmla="*/ 0 h 6886222"/>
              <a:gd name="connsiteX2" fmla="*/ 6111195 w 9535674"/>
              <a:gd name="connsiteY2" fmla="*/ 0 h 6886222"/>
              <a:gd name="connsiteX3" fmla="*/ 9535674 w 9535674"/>
              <a:gd name="connsiteY3" fmla="*/ 3429000 h 6886222"/>
              <a:gd name="connsiteX4" fmla="*/ 6063721 w 9535674"/>
              <a:gd name="connsiteY4" fmla="*/ 6886222 h 6886222"/>
              <a:gd name="connsiteX5" fmla="*/ 3444699 w 9535674"/>
              <a:gd name="connsiteY5" fmla="*/ 6874933 h 6886222"/>
              <a:gd name="connsiteX6" fmla="*/ 0 w 9535674"/>
              <a:gd name="connsiteY6" fmla="*/ 3429000 h 6886222"/>
              <a:gd name="connsiteX0" fmla="*/ 0 w 9535674"/>
              <a:gd name="connsiteY0" fmla="*/ 3429000 h 6874933"/>
              <a:gd name="connsiteX1" fmla="*/ 3425145 w 9535674"/>
              <a:gd name="connsiteY1" fmla="*/ 0 h 6874933"/>
              <a:gd name="connsiteX2" fmla="*/ 6111195 w 9535674"/>
              <a:gd name="connsiteY2" fmla="*/ 0 h 6874933"/>
              <a:gd name="connsiteX3" fmla="*/ 9535674 w 9535674"/>
              <a:gd name="connsiteY3" fmla="*/ 3429000 h 6874933"/>
              <a:gd name="connsiteX4" fmla="*/ 6061250 w 9535674"/>
              <a:gd name="connsiteY4" fmla="*/ 6861508 h 6874933"/>
              <a:gd name="connsiteX5" fmla="*/ 3444699 w 9535674"/>
              <a:gd name="connsiteY5" fmla="*/ 6874933 h 6874933"/>
              <a:gd name="connsiteX6" fmla="*/ 0 w 9535674"/>
              <a:gd name="connsiteY6" fmla="*/ 3429000 h 6874933"/>
              <a:gd name="connsiteX0" fmla="*/ 0 w 9535674"/>
              <a:gd name="connsiteY0" fmla="*/ 3429000 h 6874933"/>
              <a:gd name="connsiteX1" fmla="*/ 3425145 w 9535674"/>
              <a:gd name="connsiteY1" fmla="*/ 0 h 6874933"/>
              <a:gd name="connsiteX2" fmla="*/ 6111195 w 9535674"/>
              <a:gd name="connsiteY2" fmla="*/ 0 h 6874933"/>
              <a:gd name="connsiteX3" fmla="*/ 9535674 w 9535674"/>
              <a:gd name="connsiteY3" fmla="*/ 3429000 h 6874933"/>
              <a:gd name="connsiteX4" fmla="*/ 6095849 w 9535674"/>
              <a:gd name="connsiteY4" fmla="*/ 6854094 h 6874933"/>
              <a:gd name="connsiteX5" fmla="*/ 3444699 w 9535674"/>
              <a:gd name="connsiteY5" fmla="*/ 6874933 h 6874933"/>
              <a:gd name="connsiteX6" fmla="*/ 0 w 9535674"/>
              <a:gd name="connsiteY6" fmla="*/ 3429000 h 6874933"/>
              <a:gd name="connsiteX0" fmla="*/ 0 w 9535674"/>
              <a:gd name="connsiteY0" fmla="*/ 3429000 h 6860105"/>
              <a:gd name="connsiteX1" fmla="*/ 3425145 w 9535674"/>
              <a:gd name="connsiteY1" fmla="*/ 0 h 6860105"/>
              <a:gd name="connsiteX2" fmla="*/ 6111195 w 9535674"/>
              <a:gd name="connsiteY2" fmla="*/ 0 h 6860105"/>
              <a:gd name="connsiteX3" fmla="*/ 9535674 w 9535674"/>
              <a:gd name="connsiteY3" fmla="*/ 3429000 h 6860105"/>
              <a:gd name="connsiteX4" fmla="*/ 6095849 w 9535674"/>
              <a:gd name="connsiteY4" fmla="*/ 6854094 h 6860105"/>
              <a:gd name="connsiteX5" fmla="*/ 3442228 w 9535674"/>
              <a:gd name="connsiteY5" fmla="*/ 6860105 h 6860105"/>
              <a:gd name="connsiteX6" fmla="*/ 0 w 9535674"/>
              <a:gd name="connsiteY6" fmla="*/ 3429000 h 6860105"/>
              <a:gd name="connsiteX0" fmla="*/ 0 w 6111195"/>
              <a:gd name="connsiteY0" fmla="*/ 3429000 h 6860105"/>
              <a:gd name="connsiteX1" fmla="*/ 3425145 w 6111195"/>
              <a:gd name="connsiteY1" fmla="*/ 0 h 6860105"/>
              <a:gd name="connsiteX2" fmla="*/ 6111195 w 6111195"/>
              <a:gd name="connsiteY2" fmla="*/ 0 h 6860105"/>
              <a:gd name="connsiteX3" fmla="*/ 6095849 w 6111195"/>
              <a:gd name="connsiteY3" fmla="*/ 6854094 h 6860105"/>
              <a:gd name="connsiteX4" fmla="*/ 3442228 w 6111195"/>
              <a:gd name="connsiteY4" fmla="*/ 6860105 h 6860105"/>
              <a:gd name="connsiteX5" fmla="*/ 0 w 6111195"/>
              <a:gd name="connsiteY5" fmla="*/ 3429000 h 6860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11195" h="6860105">
                <a:moveTo>
                  <a:pt x="0" y="3429000"/>
                </a:moveTo>
                <a:lnTo>
                  <a:pt x="3425145" y="0"/>
                </a:lnTo>
                <a:lnTo>
                  <a:pt x="6111195" y="0"/>
                </a:lnTo>
                <a:cubicBezTo>
                  <a:pt x="6106080" y="2284698"/>
                  <a:pt x="6100964" y="4569396"/>
                  <a:pt x="6095849" y="6854094"/>
                </a:cubicBezTo>
                <a:lnTo>
                  <a:pt x="3442228" y="6860105"/>
                </a:lnTo>
                <a:lnTo>
                  <a:pt x="0" y="3429000"/>
                </a:lnTo>
                <a:close/>
              </a:path>
            </a:pathLst>
          </a:custGeom>
          <a:solidFill>
            <a:schemeClr val="bg1">
              <a:lumMod val="95000"/>
            </a:schemeClr>
          </a:solidFill>
        </p:spPr>
        <p:txBody>
          <a:bodyPr anchor="ctr"/>
          <a:lstStyle>
            <a:lvl1pPr marL="0" indent="0" algn="ctr">
              <a:buFontTx/>
              <a:buNone/>
              <a:defRPr/>
            </a:lvl1pPr>
          </a:lstStyle>
          <a:p>
            <a:endParaRPr lang="en-IN"/>
          </a:p>
        </p:txBody>
      </p:sp>
    </p:spTree>
    <p:extLst>
      <p:ext uri="{BB962C8B-B14F-4D97-AF65-F5344CB8AC3E}">
        <p14:creationId xmlns:p14="http://schemas.microsoft.com/office/powerpoint/2010/main" xmlns="" val="29405796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Mockup">
    <p:bg>
      <p:bgPr>
        <a:gradFill>
          <a:gsLst>
            <a:gs pos="5000">
              <a:schemeClr val="accent4"/>
            </a:gs>
            <a:gs pos="100000">
              <a:schemeClr val="accent5"/>
            </a:gs>
          </a:gsLst>
          <a:lin ang="2700000" scaled="1"/>
        </a:gradFill>
        <a:effectLst/>
      </p:bgPr>
    </p:bg>
    <p:spTree>
      <p:nvGrpSpPr>
        <p:cNvPr id="1" name=""/>
        <p:cNvGrpSpPr/>
        <p:nvPr/>
      </p:nvGrpSpPr>
      <p:grpSpPr>
        <a:xfrm>
          <a:off x="0" y="0"/>
          <a:ext cx="0" cy="0"/>
          <a:chOff x="0" y="0"/>
          <a:chExt cx="0" cy="0"/>
        </a:xfrm>
      </p:grpSpPr>
      <p:sp>
        <p:nvSpPr>
          <p:cNvPr id="13" name="Diamond 12">
            <a:extLst>
              <a:ext uri="{FF2B5EF4-FFF2-40B4-BE49-F238E27FC236}">
                <a16:creationId xmlns:a16="http://schemas.microsoft.com/office/drawing/2014/main" xmlns="" id="{E4973F43-2A8D-46DA-8FB2-E077D384393F}"/>
              </a:ext>
            </a:extLst>
          </p:cNvPr>
          <p:cNvSpPr/>
          <p:nvPr userDrawn="1"/>
        </p:nvSpPr>
        <p:spPr>
          <a:xfrm>
            <a:off x="11057533" y="359431"/>
            <a:ext cx="522110" cy="522110"/>
          </a:xfrm>
          <a:prstGeom prst="diamond">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Title 1"/>
          <p:cNvSpPr>
            <a:spLocks noGrp="1"/>
          </p:cNvSpPr>
          <p:nvPr>
            <p:ph type="title"/>
          </p:nvPr>
        </p:nvSpPr>
        <p:spPr/>
        <p:txBody>
          <a:bodyPr>
            <a:noAutofit/>
          </a:bodyPr>
          <a:lstStyle>
            <a:lvl1pPr>
              <a:defRPr sz="3600">
                <a:solidFill>
                  <a:schemeClr val="bg1"/>
                </a:solidFill>
              </a:defRPr>
            </a:lvl1pPr>
          </a:lstStyle>
          <a:p>
            <a:r>
              <a:rPr lang="en-US" dirty="0"/>
              <a:t>Click to edit Master title style</a:t>
            </a:r>
          </a:p>
        </p:txBody>
      </p:sp>
      <p:sp>
        <p:nvSpPr>
          <p:cNvPr id="4" name="Footer Placeholder 3"/>
          <p:cNvSpPr>
            <a:spLocks noGrp="1"/>
          </p:cNvSpPr>
          <p:nvPr>
            <p:ph type="ftr" sz="quarter" idx="11"/>
          </p:nvPr>
        </p:nvSpPr>
        <p:spPr>
          <a:xfrm>
            <a:off x="3539348" y="6291034"/>
            <a:ext cx="5110130" cy="365125"/>
          </a:xfrm>
        </p:spPr>
        <p:txBody>
          <a:bodyPr/>
          <a:lstStyle>
            <a:lvl1pPr algn="ctr">
              <a:defRPr sz="13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companyname.com</a:t>
            </a:r>
            <a:endParaRPr lang="en-US" dirty="0"/>
          </a:p>
        </p:txBody>
      </p:sp>
      <p:cxnSp>
        <p:nvCxnSpPr>
          <p:cNvPr id="7" name="Straight Connector 6">
            <a:extLst>
              <a:ext uri="{FF2B5EF4-FFF2-40B4-BE49-F238E27FC236}">
                <a16:creationId xmlns:a16="http://schemas.microsoft.com/office/drawing/2014/main" xmlns="" id="{78C5BB68-63BE-4133-B93A-26D74F70393C}"/>
              </a:ext>
            </a:extLst>
          </p:cNvPr>
          <p:cNvCxnSpPr/>
          <p:nvPr userDrawn="1"/>
        </p:nvCxnSpPr>
        <p:spPr>
          <a:xfrm>
            <a:off x="765820" y="985922"/>
            <a:ext cx="864096"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a:xfrm>
            <a:off x="11062964" y="359888"/>
            <a:ext cx="516420" cy="522110"/>
          </a:xfrm>
        </p:spPr>
        <p:txBody>
          <a:bodyPr lIns="0" tIns="0" rIns="0" bIns="0" anchor="ctr" anchorCtr="1"/>
          <a:lstStyle>
            <a:lvl1pPr>
              <a:defRPr sz="13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fld id="{96E69268-9C8B-4EBF-A9EE-DC5DC2D48DC3}" type="slidenum">
              <a:rPr lang="en-US" smtClean="0"/>
              <a:pPr/>
              <a:t>‹#›</a:t>
            </a:fld>
            <a:endParaRPr lang="en-US" dirty="0"/>
          </a:p>
        </p:txBody>
      </p:sp>
      <p:grpSp>
        <p:nvGrpSpPr>
          <p:cNvPr id="12" name="Group 11">
            <a:extLst>
              <a:ext uri="{FF2B5EF4-FFF2-40B4-BE49-F238E27FC236}">
                <a16:creationId xmlns:a16="http://schemas.microsoft.com/office/drawing/2014/main" xmlns="" id="{E902C626-C53F-407E-96FB-80FAB11371E0}"/>
              </a:ext>
            </a:extLst>
          </p:cNvPr>
          <p:cNvGrpSpPr/>
          <p:nvPr userDrawn="1"/>
        </p:nvGrpSpPr>
        <p:grpSpPr>
          <a:xfrm>
            <a:off x="765820" y="6473596"/>
            <a:ext cx="10810529" cy="0"/>
            <a:chOff x="765820" y="6453336"/>
            <a:chExt cx="10810529" cy="0"/>
          </a:xfrm>
        </p:grpSpPr>
        <p:cxnSp>
          <p:nvCxnSpPr>
            <p:cNvPr id="10" name="Straight Connector 9">
              <a:extLst>
                <a:ext uri="{FF2B5EF4-FFF2-40B4-BE49-F238E27FC236}">
                  <a16:creationId xmlns:a16="http://schemas.microsoft.com/office/drawing/2014/main" xmlns="" id="{598359EE-D792-4018-9297-434F84B6A10E}"/>
                </a:ext>
              </a:extLst>
            </p:cNvPr>
            <p:cNvCxnSpPr/>
            <p:nvPr userDrawn="1"/>
          </p:nvCxnSpPr>
          <p:spPr>
            <a:xfrm flipH="1">
              <a:off x="765820" y="6453336"/>
              <a:ext cx="4176464" cy="0"/>
            </a:xfrm>
            <a:prstGeom prst="line">
              <a:avLst/>
            </a:prstGeom>
            <a:ln>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xmlns="" id="{A5B62C18-9C61-493A-B1F4-C0B177EE31A0}"/>
                </a:ext>
              </a:extLst>
            </p:cNvPr>
            <p:cNvCxnSpPr/>
            <p:nvPr userDrawn="1"/>
          </p:nvCxnSpPr>
          <p:spPr>
            <a:xfrm flipH="1">
              <a:off x="7399885" y="6453336"/>
              <a:ext cx="4176464" cy="0"/>
            </a:xfrm>
            <a:prstGeom prst="line">
              <a:avLst/>
            </a:prstGeom>
            <a:ln>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xmlns="" val="15253009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Mockup">
    <p:bg>
      <p:bgPr>
        <a:gradFill>
          <a:gsLst>
            <a:gs pos="5000">
              <a:schemeClr val="accent3"/>
            </a:gs>
            <a:gs pos="100000">
              <a:schemeClr val="accent5"/>
            </a:gs>
          </a:gsLst>
          <a:lin ang="2700000" scaled="1"/>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42619343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act Us">
    <p:bg>
      <p:bgPr>
        <a:solidFill>
          <a:schemeClr val="bg1"/>
        </a:solidFill>
        <a:effectLst/>
      </p:bgPr>
    </p:bg>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xmlns="" id="{0695BF93-A27D-4025-B5BB-F611D1E5C305}"/>
              </a:ext>
            </a:extLst>
          </p:cNvPr>
          <p:cNvSpPr>
            <a:spLocks noGrp="1"/>
          </p:cNvSpPr>
          <p:nvPr>
            <p:ph type="pic" sz="quarter" idx="10"/>
          </p:nvPr>
        </p:nvSpPr>
        <p:spPr>
          <a:xfrm>
            <a:off x="0" y="0"/>
            <a:ext cx="12188825" cy="6858000"/>
          </a:xfrm>
        </p:spPr>
        <p:txBody>
          <a:bodyPr anchor="ctr">
            <a:normAutofit/>
          </a:bodyPr>
          <a:lstStyle>
            <a:lvl1pPr marL="0" indent="0" algn="ctr">
              <a:buFontTx/>
              <a:buNone/>
              <a:defRPr sz="2800">
                <a:solidFill>
                  <a:schemeClr val="tx1">
                    <a:lumMod val="75000"/>
                    <a:lumOff val="25000"/>
                  </a:schemeClr>
                </a:solidFill>
                <a:latin typeface="Arial" panose="020B0604020202020204" pitchFamily="34" charset="0"/>
                <a:cs typeface="Arial" panose="020B0604020202020204" pitchFamily="34" charset="0"/>
              </a:defRPr>
            </a:lvl1pPr>
          </a:lstStyle>
          <a:p>
            <a:endParaRPr lang="en-IN"/>
          </a:p>
        </p:txBody>
      </p:sp>
    </p:spTree>
    <p:extLst>
      <p:ext uri="{BB962C8B-B14F-4D97-AF65-F5344CB8AC3E}">
        <p14:creationId xmlns:p14="http://schemas.microsoft.com/office/powerpoint/2010/main" xmlns="" val="25614286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3" y="273049"/>
            <a:ext cx="4010039" cy="1162051"/>
          </a:xfrm>
        </p:spPr>
        <p:txBody>
          <a:bodyPr anchor="b"/>
          <a:lstStyle>
            <a:lvl1pPr algn="l">
              <a:defRPr sz="2700" b="1"/>
            </a:lvl1pPr>
          </a:lstStyle>
          <a:p>
            <a:r>
              <a:rPr lang="en-US"/>
              <a:t>Click to edit Master title style</a:t>
            </a:r>
          </a:p>
        </p:txBody>
      </p:sp>
      <p:sp>
        <p:nvSpPr>
          <p:cNvPr id="3" name="Content Placeholder 2"/>
          <p:cNvSpPr>
            <a:spLocks noGrp="1"/>
          </p:cNvSpPr>
          <p:nvPr>
            <p:ph idx="1"/>
          </p:nvPr>
        </p:nvSpPr>
        <p:spPr>
          <a:xfrm>
            <a:off x="4765492" y="273052"/>
            <a:ext cx="6813892"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443" y="1435102"/>
            <a:ext cx="4010039" cy="46910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425404F2-BE9A-4460-8815-8F645183555F}" type="datetimeFigureOut">
              <a:rPr lang="en-US" smtClean="0"/>
              <a:pPr/>
              <a:t>5/30/2019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xmlns="" val="11290817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9"/>
          </a:xfr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389095" y="612775"/>
            <a:ext cx="7313295" cy="4114800"/>
          </a:xfrm>
        </p:spPr>
        <p:txBody>
          <a:bodyPr/>
          <a:lstStyle>
            <a:lvl1pPr marL="0" indent="0">
              <a:buNone/>
              <a:defRPr sz="43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endParaRPr lang="en-US"/>
          </a:p>
        </p:txBody>
      </p:sp>
      <p:sp>
        <p:nvSpPr>
          <p:cNvPr id="4" name="Text Placeholder 3"/>
          <p:cNvSpPr>
            <a:spLocks noGrp="1"/>
          </p:cNvSpPr>
          <p:nvPr>
            <p:ph type="body" sz="half" idx="2"/>
          </p:nvPr>
        </p:nvSpPr>
        <p:spPr>
          <a:xfrm>
            <a:off x="2389095" y="5367338"/>
            <a:ext cx="7313295" cy="8048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425404F2-BE9A-4460-8815-8F645183555F}" type="datetimeFigureOut">
              <a:rPr lang="en-US" smtClean="0"/>
              <a:pPr/>
              <a:t>5/30/2019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xmlns="" val="3753814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26"/>
            <a:ext cx="10360501" cy="1470025"/>
          </a:xfrm>
        </p:spPr>
        <p:txBody>
          <a:bodyPr/>
          <a:lstStyle/>
          <a:p>
            <a:r>
              <a:rPr lang="en-US"/>
              <a:t>Click to edit Master title style</a:t>
            </a:r>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25404F2-BE9A-4460-8815-8F645183555F}" type="datetimeFigureOut">
              <a:rPr lang="en-US" smtClean="0"/>
              <a:pPr/>
              <a:t>5/30/2019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xmlns="" val="39577184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5404F2-BE9A-4460-8815-8F645183555F}" type="datetimeFigureOut">
              <a:rPr lang="en-US" smtClean="0"/>
              <a:pPr/>
              <a:t>5/30/2019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xmlns="" val="39841580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74639"/>
            <a:ext cx="2742486"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441" y="274639"/>
            <a:ext cx="802431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5404F2-BE9A-4460-8815-8F645183555F}" type="datetimeFigureOut">
              <a:rPr lang="en-US" smtClean="0"/>
              <a:pPr/>
              <a:t>5/30/2019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xmlns="" val="5350223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Mission&amp;Vision">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xmlns="" id="{6EC2F7FD-0CC2-4DFD-971A-E1F2286FD402}"/>
              </a:ext>
            </a:extLst>
          </p:cNvPr>
          <p:cNvSpPr>
            <a:spLocks noGrp="1"/>
          </p:cNvSpPr>
          <p:nvPr>
            <p:ph type="pic" sz="quarter" idx="13"/>
          </p:nvPr>
        </p:nvSpPr>
        <p:spPr>
          <a:xfrm>
            <a:off x="6310436" y="0"/>
            <a:ext cx="5878389" cy="6858000"/>
          </a:xfrm>
          <a:solidFill>
            <a:schemeClr val="accent2"/>
          </a:solidFill>
        </p:spPr>
        <p:txBody>
          <a:bodyPr anchor="ctr">
            <a:normAutofit/>
          </a:bodyPr>
          <a:lstStyle>
            <a:lvl1pPr marL="0" indent="0" algn="ctr">
              <a:buFontTx/>
              <a:buNone/>
              <a:defRPr sz="2800">
                <a:latin typeface="Open Sans" panose="020B0606030504020204" pitchFamily="34" charset="0"/>
                <a:ea typeface="Open Sans" panose="020B0606030504020204" pitchFamily="34" charset="0"/>
                <a:cs typeface="Open Sans" panose="020B0606030504020204" pitchFamily="34" charset="0"/>
              </a:defRPr>
            </a:lvl1pPr>
          </a:lstStyle>
          <a:p>
            <a:endParaRPr lang="en-IN"/>
          </a:p>
        </p:txBody>
      </p:sp>
      <p:sp>
        <p:nvSpPr>
          <p:cNvPr id="3" name="Date Placeholder 2"/>
          <p:cNvSpPr>
            <a:spLocks noGrp="1"/>
          </p:cNvSpPr>
          <p:nvPr>
            <p:ph type="dt" sz="half" idx="10"/>
          </p:nvPr>
        </p:nvSpPr>
        <p:spPr/>
        <p:txBody>
          <a:bodyPr/>
          <a:lstStyle/>
          <a:p>
            <a:fld id="{425404F2-BE9A-4460-8815-8F645183555F}" type="datetimeFigureOut">
              <a:rPr lang="en-US" smtClean="0"/>
              <a:pPr/>
              <a:t>5/30/2019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xmlns="" val="29316207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melin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F460DD81-CE53-4988-AA8C-DCFE75779A28}"/>
              </a:ext>
            </a:extLst>
          </p:cNvPr>
          <p:cNvSpPr/>
          <p:nvPr userDrawn="1"/>
        </p:nvSpPr>
        <p:spPr>
          <a:xfrm>
            <a:off x="0" y="6237312"/>
            <a:ext cx="12188825" cy="6206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Slide Number Placeholder 4">
            <a:extLst>
              <a:ext uri="{FF2B5EF4-FFF2-40B4-BE49-F238E27FC236}">
                <a16:creationId xmlns:a16="http://schemas.microsoft.com/office/drawing/2014/main" xmlns="" id="{2B50C96E-20AF-4CD4-8A5C-F241839AB6F2}"/>
              </a:ext>
            </a:extLst>
          </p:cNvPr>
          <p:cNvSpPr>
            <a:spLocks noGrp="1"/>
          </p:cNvSpPr>
          <p:nvPr>
            <p:ph type="sldNum" sz="quarter" idx="12"/>
          </p:nvPr>
        </p:nvSpPr>
        <p:spPr>
          <a:xfrm>
            <a:off x="8735325" y="6356351"/>
            <a:ext cx="2844059" cy="365125"/>
          </a:xfrm>
        </p:spPr>
        <p:txBody>
          <a:bodyPr lIns="0" rIns="0"/>
          <a:lstStyle>
            <a:lvl1pPr>
              <a:defRPr>
                <a:solidFill>
                  <a:schemeClr val="bg1"/>
                </a:solidFill>
              </a:defRPr>
            </a:lvl1pPr>
          </a:lstStyle>
          <a:p>
            <a:fld id="{96E69268-9C8B-4EBF-A9EE-DC5DC2D48DC3}" type="slidenum">
              <a:rPr lang="en-US" smtClean="0"/>
              <a:pPr/>
              <a:t>‹#›</a:t>
            </a:fld>
            <a:endParaRPr lang="en-US"/>
          </a:p>
        </p:txBody>
      </p:sp>
      <p:sp>
        <p:nvSpPr>
          <p:cNvPr id="8" name="Footer Placeholder 3">
            <a:extLst>
              <a:ext uri="{FF2B5EF4-FFF2-40B4-BE49-F238E27FC236}">
                <a16:creationId xmlns:a16="http://schemas.microsoft.com/office/drawing/2014/main" xmlns="" id="{015B24E8-709E-4BB1-8463-62BE6D60AC17}"/>
              </a:ext>
            </a:extLst>
          </p:cNvPr>
          <p:cNvSpPr>
            <a:spLocks noGrp="1"/>
          </p:cNvSpPr>
          <p:nvPr>
            <p:ph type="ftr" sz="quarter" idx="11"/>
          </p:nvPr>
        </p:nvSpPr>
        <p:spPr>
          <a:xfrm>
            <a:off x="623960" y="6356351"/>
            <a:ext cx="3859795" cy="365125"/>
          </a:xfrm>
        </p:spPr>
        <p:txBody>
          <a:bodyPr lIns="0" rIns="0"/>
          <a:lstStyle>
            <a:lvl1pPr algn="l">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Companyname.com</a:t>
            </a:r>
          </a:p>
        </p:txBody>
      </p:sp>
    </p:spTree>
    <p:extLst>
      <p:ext uri="{BB962C8B-B14F-4D97-AF65-F5344CB8AC3E}">
        <p14:creationId xmlns:p14="http://schemas.microsoft.com/office/powerpoint/2010/main" xmlns="" val="3446718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5404F2-BE9A-4460-8815-8F645183555F}" type="datetimeFigureOut">
              <a:rPr lang="en-US" smtClean="0"/>
              <a:pPr/>
              <a:t>5/30/2019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xmlns="" val="3519236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1"/>
            <a:ext cx="10360501" cy="1362075"/>
          </a:xfrm>
        </p:spPr>
        <p:txBody>
          <a:bodyPr anchor="t"/>
          <a:lstStyle>
            <a:lvl1pPr algn="l">
              <a:defRPr sz="5300" b="1" cap="all"/>
            </a:lvl1pPr>
          </a:lstStyle>
          <a:p>
            <a:r>
              <a:rPr lang="en-US"/>
              <a:t>Click to edit Master title style</a:t>
            </a:r>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700">
                <a:solidFill>
                  <a:schemeClr val="tx1">
                    <a:tint val="75000"/>
                  </a:schemeClr>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5404F2-BE9A-4460-8815-8F645183555F}" type="datetimeFigureOut">
              <a:rPr lang="en-US" smtClean="0"/>
              <a:pPr/>
              <a:t>5/30/2019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xmlns="" val="21181707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441" y="1600201"/>
            <a:ext cx="5383398"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5986" y="1600201"/>
            <a:ext cx="5383398"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5404F2-BE9A-4460-8815-8F645183555F}" type="datetimeFigureOut">
              <a:rPr lang="en-US" smtClean="0"/>
              <a:pPr/>
              <a:t>5/30/2019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xmlns="" val="3053186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441" y="1535113"/>
            <a:ext cx="5385514"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1756" y="1535113"/>
            <a:ext cx="5387630"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191756" y="2174875"/>
            <a:ext cx="5387630"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25404F2-BE9A-4460-8815-8F645183555F}" type="datetimeFigureOut">
              <a:rPr lang="en-US" smtClean="0"/>
              <a:pPr/>
              <a:t>5/30/2019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xmlns="" val="7958990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3600"/>
            </a:lvl1pPr>
          </a:lstStyle>
          <a:p>
            <a:r>
              <a:rPr lang="en-US"/>
              <a:t>Click to edit Master title style</a:t>
            </a:r>
          </a:p>
        </p:txBody>
      </p:sp>
      <p:sp>
        <p:nvSpPr>
          <p:cNvPr id="4" name="Footer Placeholder 3"/>
          <p:cNvSpPr>
            <a:spLocks noGrp="1"/>
          </p:cNvSpPr>
          <p:nvPr>
            <p:ph type="ftr" sz="quarter" idx="11"/>
          </p:nvPr>
        </p:nvSpPr>
        <p:spPr>
          <a:xfrm>
            <a:off x="3539348" y="6291034"/>
            <a:ext cx="5110130" cy="365125"/>
          </a:xfrm>
        </p:spPr>
        <p:txBody>
          <a:bodyPr/>
          <a:lstStyle>
            <a:lvl1pPr algn="ctr">
              <a:defRPr sz="13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companyname.com</a:t>
            </a:r>
            <a:endParaRPr lang="en-US" dirty="0"/>
          </a:p>
        </p:txBody>
      </p:sp>
      <p:cxnSp>
        <p:nvCxnSpPr>
          <p:cNvPr id="7" name="Straight Connector 6">
            <a:extLst>
              <a:ext uri="{FF2B5EF4-FFF2-40B4-BE49-F238E27FC236}">
                <a16:creationId xmlns:a16="http://schemas.microsoft.com/office/drawing/2014/main" xmlns="" id="{78C5BB68-63BE-4133-B93A-26D74F70393C}"/>
              </a:ext>
            </a:extLst>
          </p:cNvPr>
          <p:cNvCxnSpPr/>
          <p:nvPr userDrawn="1"/>
        </p:nvCxnSpPr>
        <p:spPr>
          <a:xfrm>
            <a:off x="765820" y="985922"/>
            <a:ext cx="864096" cy="0"/>
          </a:xfrm>
          <a:prstGeom prst="line">
            <a:avLst/>
          </a:prstGeom>
          <a:ln w="571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a:xfrm>
            <a:off x="11062964" y="359888"/>
            <a:ext cx="516420" cy="522110"/>
          </a:xfrm>
        </p:spPr>
        <p:txBody>
          <a:bodyPr lIns="0" tIns="0" rIns="0" bIns="0" anchor="ctr" anchorCtr="1"/>
          <a:lstStyle>
            <a:lvl1pPr>
              <a:defRPr sz="13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fld id="{96E69268-9C8B-4EBF-A9EE-DC5DC2D48DC3}" type="slidenum">
              <a:rPr lang="en-US" smtClean="0"/>
              <a:pPr/>
              <a:t>‹#›</a:t>
            </a:fld>
            <a:endParaRPr lang="en-US" dirty="0"/>
          </a:p>
        </p:txBody>
      </p:sp>
      <p:sp>
        <p:nvSpPr>
          <p:cNvPr id="13" name="Diamond 12">
            <a:extLst>
              <a:ext uri="{FF2B5EF4-FFF2-40B4-BE49-F238E27FC236}">
                <a16:creationId xmlns:a16="http://schemas.microsoft.com/office/drawing/2014/main" xmlns="" id="{E4973F43-2A8D-46DA-8FB2-E077D384393F}"/>
              </a:ext>
            </a:extLst>
          </p:cNvPr>
          <p:cNvSpPr/>
          <p:nvPr userDrawn="1"/>
        </p:nvSpPr>
        <p:spPr>
          <a:xfrm>
            <a:off x="11057533" y="359431"/>
            <a:ext cx="522110" cy="522110"/>
          </a:xfrm>
          <a:prstGeom prst="diamond">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34" name="Group 33">
            <a:extLst>
              <a:ext uri="{FF2B5EF4-FFF2-40B4-BE49-F238E27FC236}">
                <a16:creationId xmlns:a16="http://schemas.microsoft.com/office/drawing/2014/main" xmlns="" id="{FF26A855-D2C8-4657-852A-1144FF2C76FD}"/>
              </a:ext>
            </a:extLst>
          </p:cNvPr>
          <p:cNvGrpSpPr/>
          <p:nvPr userDrawn="1"/>
        </p:nvGrpSpPr>
        <p:grpSpPr>
          <a:xfrm>
            <a:off x="765820" y="6473596"/>
            <a:ext cx="10810529" cy="0"/>
            <a:chOff x="765820" y="6453336"/>
            <a:chExt cx="10810529" cy="0"/>
          </a:xfrm>
        </p:grpSpPr>
        <p:cxnSp>
          <p:nvCxnSpPr>
            <p:cNvPr id="35" name="Straight Connector 34">
              <a:extLst>
                <a:ext uri="{FF2B5EF4-FFF2-40B4-BE49-F238E27FC236}">
                  <a16:creationId xmlns:a16="http://schemas.microsoft.com/office/drawing/2014/main" xmlns="" id="{8F86ECE5-BEBF-4B8E-B5AC-3D7902444F17}"/>
                </a:ext>
              </a:extLst>
            </p:cNvPr>
            <p:cNvCxnSpPr/>
            <p:nvPr userDrawn="1"/>
          </p:nvCxnSpPr>
          <p:spPr>
            <a:xfrm flipH="1">
              <a:off x="765820" y="6453336"/>
              <a:ext cx="417646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xmlns="" id="{1DE7DEAD-E565-41EC-A7FE-3210F6139698}"/>
                </a:ext>
              </a:extLst>
            </p:cNvPr>
            <p:cNvCxnSpPr/>
            <p:nvPr userDrawn="1"/>
          </p:nvCxnSpPr>
          <p:spPr>
            <a:xfrm flipH="1">
              <a:off x="7399885" y="6453336"/>
              <a:ext cx="417646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xmlns="" val="142987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3539348" y="6291034"/>
            <a:ext cx="5110130" cy="365125"/>
          </a:xfrm>
        </p:spPr>
        <p:txBody>
          <a:bodyPr/>
          <a:lstStyle>
            <a:lvl1pPr algn="ctr">
              <a:defRPr sz="13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companyname.com</a:t>
            </a:r>
            <a:endParaRPr lang="en-US" dirty="0"/>
          </a:p>
        </p:txBody>
      </p:sp>
      <p:sp>
        <p:nvSpPr>
          <p:cNvPr id="5" name="Slide Number Placeholder 4"/>
          <p:cNvSpPr>
            <a:spLocks noGrp="1"/>
          </p:cNvSpPr>
          <p:nvPr>
            <p:ph type="sldNum" sz="quarter" idx="12"/>
          </p:nvPr>
        </p:nvSpPr>
        <p:spPr>
          <a:xfrm>
            <a:off x="11062964" y="359888"/>
            <a:ext cx="516420" cy="522110"/>
          </a:xfrm>
        </p:spPr>
        <p:txBody>
          <a:bodyPr lIns="0" tIns="0" rIns="0" bIns="0" anchor="ctr" anchorCtr="1"/>
          <a:lstStyle>
            <a:lvl1pPr>
              <a:defRPr sz="13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fld id="{96E69268-9C8B-4EBF-A9EE-DC5DC2D48DC3}" type="slidenum">
              <a:rPr lang="en-US" smtClean="0"/>
              <a:pPr/>
              <a:t>‹#›</a:t>
            </a:fld>
            <a:endParaRPr lang="en-US" dirty="0"/>
          </a:p>
        </p:txBody>
      </p:sp>
      <p:sp>
        <p:nvSpPr>
          <p:cNvPr id="13" name="Diamond 12">
            <a:extLst>
              <a:ext uri="{FF2B5EF4-FFF2-40B4-BE49-F238E27FC236}">
                <a16:creationId xmlns:a16="http://schemas.microsoft.com/office/drawing/2014/main" xmlns="" id="{E4973F43-2A8D-46DA-8FB2-E077D384393F}"/>
              </a:ext>
            </a:extLst>
          </p:cNvPr>
          <p:cNvSpPr/>
          <p:nvPr userDrawn="1"/>
        </p:nvSpPr>
        <p:spPr>
          <a:xfrm>
            <a:off x="11057533" y="359431"/>
            <a:ext cx="522110" cy="522110"/>
          </a:xfrm>
          <a:prstGeom prst="diamond">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34" name="Group 33">
            <a:extLst>
              <a:ext uri="{FF2B5EF4-FFF2-40B4-BE49-F238E27FC236}">
                <a16:creationId xmlns:a16="http://schemas.microsoft.com/office/drawing/2014/main" xmlns="" id="{FF26A855-D2C8-4657-852A-1144FF2C76FD}"/>
              </a:ext>
            </a:extLst>
          </p:cNvPr>
          <p:cNvGrpSpPr/>
          <p:nvPr userDrawn="1"/>
        </p:nvGrpSpPr>
        <p:grpSpPr>
          <a:xfrm>
            <a:off x="765820" y="6473596"/>
            <a:ext cx="10810529" cy="0"/>
            <a:chOff x="765820" y="6453336"/>
            <a:chExt cx="10810529" cy="0"/>
          </a:xfrm>
        </p:grpSpPr>
        <p:cxnSp>
          <p:nvCxnSpPr>
            <p:cNvPr id="35" name="Straight Connector 34">
              <a:extLst>
                <a:ext uri="{FF2B5EF4-FFF2-40B4-BE49-F238E27FC236}">
                  <a16:creationId xmlns:a16="http://schemas.microsoft.com/office/drawing/2014/main" xmlns="" id="{8F86ECE5-BEBF-4B8E-B5AC-3D7902444F17}"/>
                </a:ext>
              </a:extLst>
            </p:cNvPr>
            <p:cNvCxnSpPr/>
            <p:nvPr userDrawn="1"/>
          </p:nvCxnSpPr>
          <p:spPr>
            <a:xfrm flipH="1">
              <a:off x="765820" y="6453336"/>
              <a:ext cx="417646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xmlns="" id="{1DE7DEAD-E565-41EC-A7FE-3210F6139698}"/>
                </a:ext>
              </a:extLst>
            </p:cNvPr>
            <p:cNvCxnSpPr/>
            <p:nvPr userDrawn="1"/>
          </p:nvCxnSpPr>
          <p:spPr>
            <a:xfrm flipH="1">
              <a:off x="7399885" y="6453336"/>
              <a:ext cx="417646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xmlns="" val="23900803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3600"/>
            </a:lvl1pPr>
          </a:lstStyle>
          <a:p>
            <a:r>
              <a:rPr lang="en-US"/>
              <a:t>Click to edit Master title style</a:t>
            </a:r>
          </a:p>
        </p:txBody>
      </p:sp>
      <p:sp>
        <p:nvSpPr>
          <p:cNvPr id="4" name="Footer Placeholder 3"/>
          <p:cNvSpPr>
            <a:spLocks noGrp="1"/>
          </p:cNvSpPr>
          <p:nvPr>
            <p:ph type="ftr" sz="quarter" idx="11"/>
          </p:nvPr>
        </p:nvSpPr>
        <p:spPr>
          <a:xfrm>
            <a:off x="3539348" y="6291034"/>
            <a:ext cx="5110130" cy="365125"/>
          </a:xfrm>
        </p:spPr>
        <p:txBody>
          <a:bodyPr/>
          <a:lstStyle>
            <a:lvl1pPr algn="ctr">
              <a:defRPr sz="13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companyname.com</a:t>
            </a:r>
            <a:endParaRPr lang="en-US" dirty="0"/>
          </a:p>
        </p:txBody>
      </p:sp>
      <p:cxnSp>
        <p:nvCxnSpPr>
          <p:cNvPr id="7" name="Straight Connector 6">
            <a:extLst>
              <a:ext uri="{FF2B5EF4-FFF2-40B4-BE49-F238E27FC236}">
                <a16:creationId xmlns:a16="http://schemas.microsoft.com/office/drawing/2014/main" xmlns="" id="{78C5BB68-63BE-4133-B93A-26D74F70393C}"/>
              </a:ext>
            </a:extLst>
          </p:cNvPr>
          <p:cNvCxnSpPr/>
          <p:nvPr userDrawn="1"/>
        </p:nvCxnSpPr>
        <p:spPr>
          <a:xfrm>
            <a:off x="765820" y="985922"/>
            <a:ext cx="864096" cy="0"/>
          </a:xfrm>
          <a:prstGeom prst="line">
            <a:avLst/>
          </a:prstGeom>
          <a:ln w="571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a:xfrm>
            <a:off x="11062964" y="359888"/>
            <a:ext cx="516420" cy="522110"/>
          </a:xfrm>
        </p:spPr>
        <p:txBody>
          <a:bodyPr lIns="0" tIns="0" rIns="0" bIns="0" anchor="ctr" anchorCtr="1"/>
          <a:lstStyle>
            <a:lvl1pPr>
              <a:defRPr sz="13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fld id="{96E69268-9C8B-4EBF-A9EE-DC5DC2D48DC3}" type="slidenum">
              <a:rPr lang="en-US" smtClean="0"/>
              <a:pPr/>
              <a:t>‹#›</a:t>
            </a:fld>
            <a:endParaRPr lang="en-US" dirty="0"/>
          </a:p>
        </p:txBody>
      </p:sp>
      <p:grpSp>
        <p:nvGrpSpPr>
          <p:cNvPr id="12" name="Group 11">
            <a:extLst>
              <a:ext uri="{FF2B5EF4-FFF2-40B4-BE49-F238E27FC236}">
                <a16:creationId xmlns:a16="http://schemas.microsoft.com/office/drawing/2014/main" xmlns="" id="{E902C626-C53F-407E-96FB-80FAB11371E0}"/>
              </a:ext>
            </a:extLst>
          </p:cNvPr>
          <p:cNvGrpSpPr/>
          <p:nvPr userDrawn="1"/>
        </p:nvGrpSpPr>
        <p:grpSpPr>
          <a:xfrm>
            <a:off x="765820" y="6473596"/>
            <a:ext cx="10810529" cy="0"/>
            <a:chOff x="765820" y="6453336"/>
            <a:chExt cx="10810529" cy="0"/>
          </a:xfrm>
        </p:grpSpPr>
        <p:cxnSp>
          <p:nvCxnSpPr>
            <p:cNvPr id="10" name="Straight Connector 9">
              <a:extLst>
                <a:ext uri="{FF2B5EF4-FFF2-40B4-BE49-F238E27FC236}">
                  <a16:creationId xmlns:a16="http://schemas.microsoft.com/office/drawing/2014/main" xmlns="" id="{598359EE-D792-4018-9297-434F84B6A10E}"/>
                </a:ext>
              </a:extLst>
            </p:cNvPr>
            <p:cNvCxnSpPr/>
            <p:nvPr userDrawn="1"/>
          </p:nvCxnSpPr>
          <p:spPr>
            <a:xfrm flipH="1">
              <a:off x="765820" y="6453336"/>
              <a:ext cx="417646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xmlns="" id="{A5B62C18-9C61-493A-B1F4-C0B177EE31A0}"/>
                </a:ext>
              </a:extLst>
            </p:cNvPr>
            <p:cNvCxnSpPr/>
            <p:nvPr userDrawn="1"/>
          </p:nvCxnSpPr>
          <p:spPr>
            <a:xfrm flipH="1">
              <a:off x="7399885" y="6453336"/>
              <a:ext cx="417646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13" name="Diamond 12">
            <a:extLst>
              <a:ext uri="{FF2B5EF4-FFF2-40B4-BE49-F238E27FC236}">
                <a16:creationId xmlns:a16="http://schemas.microsoft.com/office/drawing/2014/main" xmlns="" id="{E4973F43-2A8D-46DA-8FB2-E077D384393F}"/>
              </a:ext>
            </a:extLst>
          </p:cNvPr>
          <p:cNvSpPr/>
          <p:nvPr userDrawn="1"/>
        </p:nvSpPr>
        <p:spPr>
          <a:xfrm>
            <a:off x="11057533" y="359431"/>
            <a:ext cx="522110" cy="522110"/>
          </a:xfrm>
          <a:prstGeom prst="diamond">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3" name="Picture Placeholder 32">
            <a:extLst>
              <a:ext uri="{FF2B5EF4-FFF2-40B4-BE49-F238E27FC236}">
                <a16:creationId xmlns:a16="http://schemas.microsoft.com/office/drawing/2014/main" xmlns="" id="{89D12C68-5B89-4EDB-A2B3-7F8A32E8939D}"/>
              </a:ext>
            </a:extLst>
          </p:cNvPr>
          <p:cNvSpPr>
            <a:spLocks noGrp="1"/>
          </p:cNvSpPr>
          <p:nvPr>
            <p:ph type="pic" sz="quarter" idx="14"/>
          </p:nvPr>
        </p:nvSpPr>
        <p:spPr>
          <a:xfrm>
            <a:off x="1069997" y="1699355"/>
            <a:ext cx="4064282" cy="3870274"/>
          </a:xfrm>
          <a:custGeom>
            <a:avLst/>
            <a:gdLst>
              <a:gd name="connsiteX0" fmla="*/ 1196196 w 4064282"/>
              <a:gd name="connsiteY0" fmla="*/ 347059 h 3870274"/>
              <a:gd name="connsiteX1" fmla="*/ 2392391 w 4064282"/>
              <a:gd name="connsiteY1" fmla="*/ 1543254 h 3870274"/>
              <a:gd name="connsiteX2" fmla="*/ 2019056 w 4064282"/>
              <a:gd name="connsiteY2" fmla="*/ 1916589 h 3870274"/>
              <a:gd name="connsiteX3" fmla="*/ 2064605 w 4064282"/>
              <a:gd name="connsiteY3" fmla="*/ 1962138 h 3870274"/>
              <a:gd name="connsiteX4" fmla="*/ 2868087 w 4064282"/>
              <a:gd name="connsiteY4" fmla="*/ 1158656 h 3870274"/>
              <a:gd name="connsiteX5" fmla="*/ 4064282 w 4064282"/>
              <a:gd name="connsiteY5" fmla="*/ 2354851 h 3870274"/>
              <a:gd name="connsiteX6" fmla="*/ 2868087 w 4064282"/>
              <a:gd name="connsiteY6" fmla="*/ 3551045 h 3870274"/>
              <a:gd name="connsiteX7" fmla="*/ 2383834 w 4064282"/>
              <a:gd name="connsiteY7" fmla="*/ 3066793 h 3870274"/>
              <a:gd name="connsiteX8" fmla="*/ 1580352 w 4064282"/>
              <a:gd name="connsiteY8" fmla="*/ 3870274 h 3870274"/>
              <a:gd name="connsiteX9" fmla="*/ 384156 w 4064282"/>
              <a:gd name="connsiteY9" fmla="*/ 2674080 h 3870274"/>
              <a:gd name="connsiteX10" fmla="*/ 757492 w 4064282"/>
              <a:gd name="connsiteY10" fmla="*/ 2300745 h 3870274"/>
              <a:gd name="connsiteX11" fmla="*/ 0 w 4064282"/>
              <a:gd name="connsiteY11" fmla="*/ 1543254 h 3870274"/>
              <a:gd name="connsiteX12" fmla="*/ 2443501 w 4064282"/>
              <a:gd name="connsiteY12" fmla="*/ 0 h 3870274"/>
              <a:gd name="connsiteX13" fmla="*/ 3197460 w 4064282"/>
              <a:gd name="connsiteY13" fmla="*/ 753959 h 3870274"/>
              <a:gd name="connsiteX14" fmla="*/ 2443501 w 4064282"/>
              <a:gd name="connsiteY14" fmla="*/ 1507917 h 3870274"/>
              <a:gd name="connsiteX15" fmla="*/ 1689542 w 4064282"/>
              <a:gd name="connsiteY15" fmla="*/ 753959 h 3870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064282" h="3870274">
                <a:moveTo>
                  <a:pt x="1196196" y="347059"/>
                </a:moveTo>
                <a:lnTo>
                  <a:pt x="2392391" y="1543254"/>
                </a:lnTo>
                <a:lnTo>
                  <a:pt x="2019056" y="1916589"/>
                </a:lnTo>
                <a:lnTo>
                  <a:pt x="2064605" y="1962138"/>
                </a:lnTo>
                <a:lnTo>
                  <a:pt x="2868087" y="1158656"/>
                </a:lnTo>
                <a:lnTo>
                  <a:pt x="4064282" y="2354851"/>
                </a:lnTo>
                <a:lnTo>
                  <a:pt x="2868087" y="3551045"/>
                </a:lnTo>
                <a:lnTo>
                  <a:pt x="2383834" y="3066793"/>
                </a:lnTo>
                <a:lnTo>
                  <a:pt x="1580352" y="3870274"/>
                </a:lnTo>
                <a:lnTo>
                  <a:pt x="384156" y="2674080"/>
                </a:lnTo>
                <a:lnTo>
                  <a:pt x="757492" y="2300745"/>
                </a:lnTo>
                <a:lnTo>
                  <a:pt x="0" y="1543254"/>
                </a:lnTo>
                <a:close/>
                <a:moveTo>
                  <a:pt x="2443501" y="0"/>
                </a:moveTo>
                <a:lnTo>
                  <a:pt x="3197460" y="753959"/>
                </a:lnTo>
                <a:lnTo>
                  <a:pt x="2443501" y="1507917"/>
                </a:lnTo>
                <a:lnTo>
                  <a:pt x="1689542" y="753959"/>
                </a:lnTo>
                <a:close/>
              </a:path>
            </a:pathLst>
          </a:custGeom>
          <a:solidFill>
            <a:schemeClr val="accent4"/>
          </a:solidFill>
        </p:spPr>
        <p:txBody>
          <a:bodyPr wrap="square" anchor="ctr">
            <a:noAutofit/>
          </a:bodyPr>
          <a:lstStyle>
            <a:lvl1pPr marL="0" indent="0" algn="ctr">
              <a:buFontTx/>
              <a:buNone/>
              <a:defRPr sz="2400">
                <a:latin typeface="Arial" panose="020B0604020202020204" pitchFamily="34" charset="0"/>
                <a:cs typeface="Arial" panose="020B0604020202020204" pitchFamily="34" charset="0"/>
              </a:defRPr>
            </a:lvl1pPr>
          </a:lstStyle>
          <a:p>
            <a:endParaRPr lang="en-IN" dirty="0"/>
          </a:p>
        </p:txBody>
      </p:sp>
    </p:spTree>
    <p:extLst>
      <p:ext uri="{BB962C8B-B14F-4D97-AF65-F5344CB8AC3E}">
        <p14:creationId xmlns:p14="http://schemas.microsoft.com/office/powerpoint/2010/main" xmlns="" val="422967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9"/>
            <a:ext cx="10969943" cy="711081"/>
          </a:xfrm>
          <a:prstGeom prst="rect">
            <a:avLst/>
          </a:prstGeom>
        </p:spPr>
        <p:txBody>
          <a:bodyPr vert="horz" lIns="121899" tIns="60949" rIns="121899" bIns="60949" rtlCol="0" anchor="ctr">
            <a:normAutofit/>
          </a:bodyPr>
          <a:lstStyle/>
          <a:p>
            <a:r>
              <a:rPr lang="en-US"/>
              <a:t>Click to edit Master title style</a:t>
            </a:r>
          </a:p>
        </p:txBody>
      </p:sp>
      <p:sp>
        <p:nvSpPr>
          <p:cNvPr id="3" name="Text Placeholder 2"/>
          <p:cNvSpPr>
            <a:spLocks noGrp="1"/>
          </p:cNvSpPr>
          <p:nvPr>
            <p:ph type="body" idx="1"/>
          </p:nvPr>
        </p:nvSpPr>
        <p:spPr>
          <a:xfrm>
            <a:off x="609441" y="1138425"/>
            <a:ext cx="10969943" cy="4987739"/>
          </a:xfrm>
          <a:prstGeom prst="rect">
            <a:avLst/>
          </a:prstGeom>
        </p:spPr>
        <p:txBody>
          <a:bodyPr vert="horz" lIns="121899" tIns="60949" rIns="121899" bIns="6094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441" y="6356351"/>
            <a:ext cx="2844059" cy="365125"/>
          </a:xfrm>
          <a:prstGeom prst="rect">
            <a:avLst/>
          </a:prstGeom>
        </p:spPr>
        <p:txBody>
          <a:bodyPr vert="horz" lIns="121899" tIns="60949" rIns="121899" bIns="60949" rtlCol="0" anchor="ctr"/>
          <a:lstStyle>
            <a:lvl1pPr algn="l">
              <a:defRPr sz="1600">
                <a:solidFill>
                  <a:schemeClr val="tx1">
                    <a:tint val="75000"/>
                  </a:schemeClr>
                </a:solidFill>
              </a:defRPr>
            </a:lvl1pPr>
          </a:lstStyle>
          <a:p>
            <a:fld id="{425404F2-BE9A-4460-8815-8F645183555F}" type="datetimeFigureOut">
              <a:rPr lang="en-US" smtClean="0"/>
              <a:pPr/>
              <a:t>5/30/2019</a:t>
            </a:fld>
            <a:endParaRPr lang="en-US"/>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121899" tIns="60949" rIns="121899" bIns="60949"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5325" y="6356351"/>
            <a:ext cx="2844059" cy="365125"/>
          </a:xfrm>
          <a:prstGeom prst="rect">
            <a:avLst/>
          </a:prstGeom>
        </p:spPr>
        <p:txBody>
          <a:bodyPr vert="horz" lIns="121899" tIns="60949" rIns="121899" bIns="60949" rtlCol="0" anchor="ctr"/>
          <a:lstStyle>
            <a:lvl1pPr algn="r">
              <a:defRPr sz="1600">
                <a:solidFill>
                  <a:schemeClr val="tx1">
                    <a:tint val="75000"/>
                  </a:schemeClr>
                </a:solidFill>
              </a:defRPr>
            </a:lvl1pPr>
          </a:lstStyle>
          <a:p>
            <a:fld id="{96E69268-9C8B-4EBF-A9EE-DC5DC2D48DC3}" type="slidenum">
              <a:rPr lang="en-US" smtClean="0"/>
              <a:pPr/>
              <a:t>‹#›</a:t>
            </a:fld>
            <a:endParaRPr lang="en-US"/>
          </a:p>
        </p:txBody>
      </p:sp>
    </p:spTree>
    <p:extLst>
      <p:ext uri="{BB962C8B-B14F-4D97-AF65-F5344CB8AC3E}">
        <p14:creationId xmlns:p14="http://schemas.microsoft.com/office/powerpoint/2010/main" xmlns="" val="1974508044"/>
      </p:ext>
    </p:extLst>
  </p:cSld>
  <p:clrMap bg1="lt1" tx1="dk1" bg2="lt2" tx2="dk2" accent1="accent1" accent2="accent2" accent3="accent3" accent4="accent4" accent5="accent5" accent6="accent6" hlink="hlink" folHlink="folHlink"/>
  <p:sldLayoutIdLst>
    <p:sldLayoutId id="2147483661" r:id="rId1"/>
    <p:sldLayoutId id="2147483649" r:id="rId2"/>
    <p:sldLayoutId id="2147483650" r:id="rId3"/>
    <p:sldLayoutId id="2147483651" r:id="rId4"/>
    <p:sldLayoutId id="2147483652" r:id="rId5"/>
    <p:sldLayoutId id="2147483653" r:id="rId6"/>
    <p:sldLayoutId id="2147483654" r:id="rId7"/>
    <p:sldLayoutId id="2147483670" r:id="rId8"/>
    <p:sldLayoutId id="2147483663" r:id="rId9"/>
    <p:sldLayoutId id="2147483668" r:id="rId10"/>
    <p:sldLayoutId id="2147483664" r:id="rId11"/>
    <p:sldLayoutId id="2147483662" r:id="rId12"/>
    <p:sldLayoutId id="2147483655" r:id="rId13"/>
    <p:sldLayoutId id="2147483665" r:id="rId14"/>
    <p:sldLayoutId id="2147483666" r:id="rId15"/>
    <p:sldLayoutId id="2147483667" r:id="rId16"/>
    <p:sldLayoutId id="2147483669" r:id="rId17"/>
    <p:sldLayoutId id="2147483656" r:id="rId18"/>
    <p:sldLayoutId id="2147483657" r:id="rId19"/>
    <p:sldLayoutId id="2147483658" r:id="rId20"/>
    <p:sldLayoutId id="2147483659" r:id="rId21"/>
    <p:sldLayoutId id="2147483684" r:id="rId22"/>
    <p:sldLayoutId id="2147483686" r:id="rId23"/>
  </p:sldLayoutIdLst>
  <p:txStyles>
    <p:titleStyle>
      <a:lvl1pPr algn="l" defTabSz="1218987" rtl="0" eaLnBrk="1" latinLnBrk="0" hangingPunct="1">
        <a:spcBef>
          <a:spcPct val="0"/>
        </a:spcBef>
        <a:buNone/>
        <a:defRPr sz="3600" kern="1200">
          <a:solidFill>
            <a:schemeClr val="tx1"/>
          </a:solidFill>
          <a:latin typeface="+mj-lt"/>
          <a:ea typeface="+mj-ea"/>
          <a:cs typeface="+mj-cs"/>
        </a:defRPr>
      </a:lvl1pPr>
    </p:titleStyle>
    <p:bodyStyle>
      <a:lvl1pPr marL="457120" indent="-457120" algn="l" defTabSz="1218987" rtl="0" eaLnBrk="1" latinLnBrk="0" hangingPunct="1">
        <a:spcBef>
          <a:spcPct val="20000"/>
        </a:spcBef>
        <a:buFont typeface="Arial" pitchFamily="34" charset="0"/>
        <a:buChar char="•"/>
        <a:defRPr sz="3600" kern="1200">
          <a:solidFill>
            <a:schemeClr val="tx1"/>
          </a:solidFill>
          <a:latin typeface="+mj-lt"/>
          <a:ea typeface="+mn-ea"/>
          <a:cs typeface="+mn-cs"/>
        </a:defRPr>
      </a:lvl1pPr>
      <a:lvl2pPr marL="990427" indent="-380933" algn="l" defTabSz="1218987" rtl="0" eaLnBrk="1" latinLnBrk="0" hangingPunct="1">
        <a:spcBef>
          <a:spcPct val="20000"/>
        </a:spcBef>
        <a:buFont typeface="Arial" pitchFamily="34" charset="0"/>
        <a:buChar char="–"/>
        <a:defRPr sz="3200" kern="1200">
          <a:solidFill>
            <a:schemeClr val="tx1"/>
          </a:solidFill>
          <a:latin typeface="+mj-lt"/>
          <a:ea typeface="+mn-ea"/>
          <a:cs typeface="+mn-cs"/>
        </a:defRPr>
      </a:lvl2pPr>
      <a:lvl3pPr marL="1523733" indent="-304747" algn="l" defTabSz="1218987" rtl="0" eaLnBrk="1" latinLnBrk="0" hangingPunct="1">
        <a:spcBef>
          <a:spcPct val="20000"/>
        </a:spcBef>
        <a:buFont typeface="Arial" pitchFamily="34" charset="0"/>
        <a:buChar char="•"/>
        <a:defRPr sz="2400" kern="1200">
          <a:solidFill>
            <a:schemeClr val="tx1"/>
          </a:solidFill>
          <a:latin typeface="+mj-lt"/>
          <a:ea typeface="+mn-ea"/>
          <a:cs typeface="+mn-cs"/>
        </a:defRPr>
      </a:lvl3pPr>
      <a:lvl4pPr marL="2133227" indent="-304747" algn="l" defTabSz="1218987"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742720" indent="-304747" algn="l" defTabSz="1218987"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3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gif"/><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xmlns="" id="{47FD0C17-ABB8-433B-B4F6-4DBD512635DD}"/>
              </a:ext>
            </a:extLst>
          </p:cNvPr>
          <p:cNvPicPr>
            <a:picLocks noGrp="1" noChangeAspect="1"/>
          </p:cNvPicPr>
          <p:nvPr>
            <p:ph type="pic" sz="quarter" idx="13"/>
          </p:nvPr>
        </p:nvPicPr>
        <p:blipFill>
          <a:blip r:embed="rId2">
            <a:extLst>
              <a:ext uri="{28A0092B-C50C-407E-A947-70E740481C1C}">
                <a14:useLocalDpi xmlns:a14="http://schemas.microsoft.com/office/drawing/2010/main" xmlns="" val="0"/>
              </a:ext>
            </a:extLst>
          </a:blip>
          <a:srcRect l="129" r="129"/>
          <a:stretch>
            <a:fillRect/>
          </a:stretch>
        </p:blipFill>
        <p:spPr/>
      </p:pic>
      <p:sp>
        <p:nvSpPr>
          <p:cNvPr id="11" name="Rectangle 10">
            <a:extLst>
              <a:ext uri="{FF2B5EF4-FFF2-40B4-BE49-F238E27FC236}">
                <a16:creationId xmlns:a16="http://schemas.microsoft.com/office/drawing/2014/main" xmlns="" id="{EC3934ED-79BB-48C4-8751-E0D943C36EA1}"/>
              </a:ext>
            </a:extLst>
          </p:cNvPr>
          <p:cNvSpPr/>
          <p:nvPr/>
        </p:nvSpPr>
        <p:spPr>
          <a:xfrm>
            <a:off x="-17129" y="0"/>
            <a:ext cx="12188825" cy="6858000"/>
          </a:xfrm>
          <a:prstGeom prst="rect">
            <a:avLst/>
          </a:prstGeom>
          <a:gradFill flip="none" rotWithShape="1">
            <a:gsLst>
              <a:gs pos="5000">
                <a:schemeClr val="accent3"/>
              </a:gs>
              <a:gs pos="100000">
                <a:schemeClr val="accent1">
                  <a:alpha val="38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 name="Title 2">
            <a:extLst>
              <a:ext uri="{FF2B5EF4-FFF2-40B4-BE49-F238E27FC236}">
                <a16:creationId xmlns:a16="http://schemas.microsoft.com/office/drawing/2014/main" xmlns="" id="{F8F48CFE-D144-4037-8E62-8BBEDC0603C1}"/>
              </a:ext>
            </a:extLst>
          </p:cNvPr>
          <p:cNvSpPr>
            <a:spLocks noGrp="1"/>
          </p:cNvSpPr>
          <p:nvPr>
            <p:ph type="ctrTitle"/>
          </p:nvPr>
        </p:nvSpPr>
        <p:spPr>
          <a:xfrm>
            <a:off x="1840049" y="2042643"/>
            <a:ext cx="10360501" cy="1344084"/>
          </a:xfrm>
        </p:spPr>
        <p:txBody>
          <a:bodyPr anchor="b">
            <a:noAutofit/>
          </a:bodyPr>
          <a:lstStyle/>
          <a:p>
            <a:pPr algn="l"/>
            <a:r>
              <a:rPr lang="en-US" sz="2400" dirty="0">
                <a:solidFill>
                  <a:schemeClr val="bg1"/>
                </a:solidFill>
                <a:latin typeface="Times New Roman" panose="02020603050405020304" pitchFamily="18" charset="0"/>
                <a:cs typeface="Times New Roman" panose="02020603050405020304" pitchFamily="18" charset="0"/>
              </a:rPr>
              <a:t>CONCIERGE RIS/PACS WORKFLOW AUTOMATION IN EMERGENCY</a:t>
            </a:r>
            <a:br>
              <a:rPr lang="en-US" sz="2400" dirty="0">
                <a:solidFill>
                  <a:schemeClr val="bg1"/>
                </a:solidFill>
                <a:latin typeface="Times New Roman" panose="02020603050405020304" pitchFamily="18" charset="0"/>
                <a:cs typeface="Times New Roman" panose="02020603050405020304" pitchFamily="18" charset="0"/>
              </a:rPr>
            </a:br>
            <a:r>
              <a:rPr lang="en-US" sz="2400" dirty="0">
                <a:solidFill>
                  <a:schemeClr val="bg1"/>
                </a:solidFill>
                <a:latin typeface="Times New Roman" panose="02020603050405020304" pitchFamily="18" charset="0"/>
                <a:cs typeface="Times New Roman" panose="02020603050405020304" pitchFamily="18" charset="0"/>
              </a:rPr>
              <a:t>                                                          REPORTING</a:t>
            </a:r>
            <a:endParaRPr lang="en-IN" sz="2400" b="1" dirty="0">
              <a:solidFill>
                <a:schemeClr val="bg1"/>
              </a:solidFill>
              <a:latin typeface="Times New Roman" panose="02020603050405020304" pitchFamily="18" charset="0"/>
              <a:cs typeface="Times New Roman" panose="02020603050405020304" pitchFamily="18" charset="0"/>
            </a:endParaRPr>
          </a:p>
        </p:txBody>
      </p:sp>
      <p:sp>
        <p:nvSpPr>
          <p:cNvPr id="4" name="Subtitle 3">
            <a:extLst>
              <a:ext uri="{FF2B5EF4-FFF2-40B4-BE49-F238E27FC236}">
                <a16:creationId xmlns:a16="http://schemas.microsoft.com/office/drawing/2014/main" xmlns="" id="{49D1B319-E23E-40A1-BEE8-EC38E7556A39}"/>
              </a:ext>
            </a:extLst>
          </p:cNvPr>
          <p:cNvSpPr>
            <a:spLocks noGrp="1"/>
          </p:cNvSpPr>
          <p:nvPr>
            <p:ph type="subTitle" idx="1"/>
          </p:nvPr>
        </p:nvSpPr>
        <p:spPr>
          <a:xfrm>
            <a:off x="7991769" y="3831288"/>
            <a:ext cx="10383954" cy="764440"/>
          </a:xfrm>
        </p:spPr>
        <p:txBody>
          <a:bodyPr>
            <a:noAutofit/>
          </a:bodyPr>
          <a:lstStyle/>
          <a:p>
            <a:pPr algn="l"/>
            <a:r>
              <a:rPr lang="en-IN" sz="2000" b="1" cap="all" spc="500" dirty="0">
                <a:solidFill>
                  <a:schemeClr val="bg1"/>
                </a:solidFill>
                <a:latin typeface="Times New Roman" panose="02020603050405020304" pitchFamily="18" charset="0"/>
                <a:cs typeface="Times New Roman" panose="02020603050405020304" pitchFamily="18" charset="0"/>
              </a:rPr>
              <a:t>BY:-</a:t>
            </a:r>
          </a:p>
          <a:p>
            <a:pPr algn="l"/>
            <a:r>
              <a:rPr lang="en-IN" sz="2000" b="1" cap="all" spc="500" dirty="0">
                <a:solidFill>
                  <a:schemeClr val="bg1"/>
                </a:solidFill>
                <a:latin typeface="Times New Roman" panose="02020603050405020304" pitchFamily="18" charset="0"/>
                <a:cs typeface="Times New Roman" panose="02020603050405020304" pitchFamily="18" charset="0"/>
              </a:rPr>
              <a:t>KAJOL AGRAWAL</a:t>
            </a:r>
          </a:p>
          <a:p>
            <a:pPr algn="l"/>
            <a:r>
              <a:rPr lang="en-IN" sz="2000" b="1" cap="all" spc="500" dirty="0" err="1">
                <a:solidFill>
                  <a:schemeClr val="bg1"/>
                </a:solidFill>
                <a:latin typeface="Times New Roman" panose="02020603050405020304" pitchFamily="18" charset="0"/>
                <a:cs typeface="Times New Roman" panose="02020603050405020304" pitchFamily="18" charset="0"/>
              </a:rPr>
              <a:t>Pg</a:t>
            </a:r>
            <a:r>
              <a:rPr lang="en-IN" sz="2000" b="1" cap="all" spc="500" dirty="0">
                <a:solidFill>
                  <a:schemeClr val="bg1"/>
                </a:solidFill>
                <a:latin typeface="Times New Roman" panose="02020603050405020304" pitchFamily="18" charset="0"/>
                <a:cs typeface="Times New Roman" panose="02020603050405020304" pitchFamily="18" charset="0"/>
              </a:rPr>
              <a:t>/17/25</a:t>
            </a:r>
            <a:endParaRPr lang="en-IN" sz="2000" b="1" cap="all" spc="500" dirty="0">
              <a:latin typeface="Times New Roman" panose="02020603050405020304" pitchFamily="18" charset="0"/>
              <a:cs typeface="Times New Roman" panose="02020603050405020304" pitchFamily="18" charset="0"/>
            </a:endParaRPr>
          </a:p>
        </p:txBody>
      </p:sp>
      <p:grpSp>
        <p:nvGrpSpPr>
          <p:cNvPr id="26" name="Group 25">
            <a:extLst>
              <a:ext uri="{FF2B5EF4-FFF2-40B4-BE49-F238E27FC236}">
                <a16:creationId xmlns:a16="http://schemas.microsoft.com/office/drawing/2014/main" xmlns="" id="{64DF17C1-CAB6-43A1-A95C-29F2691FBBC4}"/>
              </a:ext>
            </a:extLst>
          </p:cNvPr>
          <p:cNvGrpSpPr/>
          <p:nvPr/>
        </p:nvGrpSpPr>
        <p:grpSpPr>
          <a:xfrm>
            <a:off x="812873" y="3162757"/>
            <a:ext cx="991998" cy="993829"/>
            <a:chOff x="-13361988" y="-4465638"/>
            <a:chExt cx="12906375" cy="12930188"/>
          </a:xfrm>
          <a:solidFill>
            <a:schemeClr val="bg1"/>
          </a:solidFill>
        </p:grpSpPr>
        <p:sp>
          <p:nvSpPr>
            <p:cNvPr id="27" name="Freeform 5">
              <a:extLst>
                <a:ext uri="{FF2B5EF4-FFF2-40B4-BE49-F238E27FC236}">
                  <a16:creationId xmlns:a16="http://schemas.microsoft.com/office/drawing/2014/main" xmlns="" id="{0A2D6D0A-7846-4014-AA83-C31E72E12BC6}"/>
                </a:ext>
              </a:extLst>
            </p:cNvPr>
            <p:cNvSpPr>
              <a:spLocks noEditPoints="1"/>
            </p:cNvSpPr>
            <p:nvPr/>
          </p:nvSpPr>
          <p:spPr bwMode="auto">
            <a:xfrm>
              <a:off x="-10993438" y="-4465638"/>
              <a:ext cx="10537825" cy="9101138"/>
            </a:xfrm>
            <a:custGeom>
              <a:avLst/>
              <a:gdLst>
                <a:gd name="T0" fmla="*/ 3396 w 4899"/>
                <a:gd name="T1" fmla="*/ 2939 h 4242"/>
                <a:gd name="T2" fmla="*/ 3778 w 4899"/>
                <a:gd name="T3" fmla="*/ 2739 h 4242"/>
                <a:gd name="T4" fmla="*/ 3778 w 4899"/>
                <a:gd name="T5" fmla="*/ 2563 h 4242"/>
                <a:gd name="T6" fmla="*/ 3396 w 4899"/>
                <a:gd name="T7" fmla="*/ 2363 h 4242"/>
                <a:gd name="T8" fmla="*/ 3922 w 4899"/>
                <a:gd name="T9" fmla="*/ 2255 h 4242"/>
                <a:gd name="T10" fmla="*/ 4623 w 4899"/>
                <a:gd name="T11" fmla="*/ 1706 h 4242"/>
                <a:gd name="T12" fmla="*/ 4899 w 4899"/>
                <a:gd name="T13" fmla="*/ 1430 h 4242"/>
                <a:gd name="T14" fmla="*/ 4623 w 4899"/>
                <a:gd name="T15" fmla="*/ 1154 h 4242"/>
                <a:gd name="T16" fmla="*/ 4347 w 4899"/>
                <a:gd name="T17" fmla="*/ 1430 h 4242"/>
                <a:gd name="T18" fmla="*/ 3798 w 4899"/>
                <a:gd name="T19" fmla="*/ 2131 h 4242"/>
                <a:gd name="T20" fmla="*/ 3396 w 4899"/>
                <a:gd name="T21" fmla="*/ 2188 h 4242"/>
                <a:gd name="T22" fmla="*/ 2932 w 4899"/>
                <a:gd name="T23" fmla="*/ 1530 h 4242"/>
                <a:gd name="T24" fmla="*/ 2738 w 4899"/>
                <a:gd name="T25" fmla="*/ 752 h 4242"/>
                <a:gd name="T26" fmla="*/ 2651 w 4899"/>
                <a:gd name="T27" fmla="*/ 215 h 4242"/>
                <a:gd name="T28" fmla="*/ 2563 w 4899"/>
                <a:gd name="T29" fmla="*/ 752 h 4242"/>
                <a:gd name="T30" fmla="*/ 2363 w 4899"/>
                <a:gd name="T31" fmla="*/ 1530 h 4242"/>
                <a:gd name="T32" fmla="*/ 2275 w 4899"/>
                <a:gd name="T33" fmla="*/ 1060 h 4242"/>
                <a:gd name="T34" fmla="*/ 2187 w 4899"/>
                <a:gd name="T35" fmla="*/ 1530 h 4242"/>
                <a:gd name="T36" fmla="*/ 1987 w 4899"/>
                <a:gd name="T37" fmla="*/ 115 h 4242"/>
                <a:gd name="T38" fmla="*/ 1811 w 4899"/>
                <a:gd name="T39" fmla="*/ 115 h 4242"/>
                <a:gd name="T40" fmla="*/ 1611 w 4899"/>
                <a:gd name="T41" fmla="*/ 1530 h 4242"/>
                <a:gd name="T42" fmla="*/ 1523 w 4899"/>
                <a:gd name="T43" fmla="*/ 1060 h 4242"/>
                <a:gd name="T44" fmla="*/ 1435 w 4899"/>
                <a:gd name="T45" fmla="*/ 1530 h 4242"/>
                <a:gd name="T46" fmla="*/ 1235 w 4899"/>
                <a:gd name="T47" fmla="*/ 1265 h 4242"/>
                <a:gd name="T48" fmla="*/ 549 w 4899"/>
                <a:gd name="T49" fmla="*/ 425 h 4242"/>
                <a:gd name="T50" fmla="*/ 107 w 4899"/>
                <a:gd name="T51" fmla="*/ 108 h 4242"/>
                <a:gd name="T52" fmla="*/ 302 w 4899"/>
                <a:gd name="T53" fmla="*/ 578 h 4242"/>
                <a:gd name="T54" fmla="*/ 1003 w 4899"/>
                <a:gd name="T55" fmla="*/ 1128 h 4242"/>
                <a:gd name="T56" fmla="*/ 1060 w 4899"/>
                <a:gd name="T57" fmla="*/ 1530 h 4242"/>
                <a:gd name="T58" fmla="*/ 750 w 4899"/>
                <a:gd name="T59" fmla="*/ 1545 h 4242"/>
                <a:gd name="T60" fmla="*/ 794 w 4899"/>
                <a:gd name="T61" fmla="*/ 1715 h 4242"/>
                <a:gd name="T62" fmla="*/ 2932 w 4899"/>
                <a:gd name="T63" fmla="*/ 1706 h 4242"/>
                <a:gd name="T64" fmla="*/ 3220 w 4899"/>
                <a:gd name="T65" fmla="*/ 4060 h 4242"/>
                <a:gd name="T66" fmla="*/ 3274 w 4899"/>
                <a:gd name="T67" fmla="*/ 4239 h 4242"/>
                <a:gd name="T68" fmla="*/ 3381 w 4899"/>
                <a:gd name="T69" fmla="*/ 4176 h 4242"/>
                <a:gd name="T70" fmla="*/ 3396 w 4899"/>
                <a:gd name="T71" fmla="*/ 3866 h 4242"/>
                <a:gd name="T72" fmla="*/ 4435 w 4899"/>
                <a:gd name="T73" fmla="*/ 4054 h 4242"/>
                <a:gd name="T74" fmla="*/ 4435 w 4899"/>
                <a:gd name="T75" fmla="*/ 3503 h 4242"/>
                <a:gd name="T76" fmla="*/ 3396 w 4899"/>
                <a:gd name="T77" fmla="*/ 3691 h 4242"/>
                <a:gd name="T78" fmla="*/ 3778 w 4899"/>
                <a:gd name="T79" fmla="*/ 3491 h 4242"/>
                <a:gd name="T80" fmla="*/ 3778 w 4899"/>
                <a:gd name="T81" fmla="*/ 3315 h 4242"/>
                <a:gd name="T82" fmla="*/ 3396 w 4899"/>
                <a:gd name="T83" fmla="*/ 3115 h 4242"/>
                <a:gd name="T84" fmla="*/ 4899 w 4899"/>
                <a:gd name="T85" fmla="*/ 3027 h 4242"/>
                <a:gd name="T86" fmla="*/ 4553 w 4899"/>
                <a:gd name="T87" fmla="*/ 1359 h 4242"/>
                <a:gd name="T88" fmla="*/ 4694 w 4899"/>
                <a:gd name="T89" fmla="*/ 1359 h 4242"/>
                <a:gd name="T90" fmla="*/ 4694 w 4899"/>
                <a:gd name="T91" fmla="*/ 1501 h 4242"/>
                <a:gd name="T92" fmla="*/ 4553 w 4899"/>
                <a:gd name="T93" fmla="*/ 1501 h 4242"/>
                <a:gd name="T94" fmla="*/ 4553 w 4899"/>
                <a:gd name="T95" fmla="*/ 1359 h 4242"/>
                <a:gd name="T96" fmla="*/ 231 w 4899"/>
                <a:gd name="T97" fmla="*/ 373 h 4242"/>
                <a:gd name="T98" fmla="*/ 302 w 4899"/>
                <a:gd name="T99" fmla="*/ 203 h 4242"/>
                <a:gd name="T100" fmla="*/ 373 w 4899"/>
                <a:gd name="T101" fmla="*/ 373 h 4242"/>
                <a:gd name="T102" fmla="*/ 2551 w 4899"/>
                <a:gd name="T103" fmla="*/ 491 h 4242"/>
                <a:gd name="T104" fmla="*/ 2750 w 4899"/>
                <a:gd name="T105" fmla="*/ 491 h 4242"/>
                <a:gd name="T106" fmla="*/ 4435 w 4899"/>
                <a:gd name="T107" fmla="*/ 3679 h 4242"/>
                <a:gd name="T108" fmla="*/ 4435 w 4899"/>
                <a:gd name="T109" fmla="*/ 3878 h 4242"/>
                <a:gd name="T110" fmla="*/ 4435 w 4899"/>
                <a:gd name="T111" fmla="*/ 3679 h 4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899" h="4242">
                  <a:moveTo>
                    <a:pt x="4811" y="2939"/>
                  </a:moveTo>
                  <a:cubicBezTo>
                    <a:pt x="3396" y="2939"/>
                    <a:pt x="3396" y="2939"/>
                    <a:pt x="3396" y="2939"/>
                  </a:cubicBezTo>
                  <a:cubicBezTo>
                    <a:pt x="3396" y="2739"/>
                    <a:pt x="3396" y="2739"/>
                    <a:pt x="3396" y="2739"/>
                  </a:cubicBezTo>
                  <a:cubicBezTo>
                    <a:pt x="3778" y="2739"/>
                    <a:pt x="3778" y="2739"/>
                    <a:pt x="3778" y="2739"/>
                  </a:cubicBezTo>
                  <a:cubicBezTo>
                    <a:pt x="3826" y="2739"/>
                    <a:pt x="3866" y="2700"/>
                    <a:pt x="3866" y="2651"/>
                  </a:cubicBezTo>
                  <a:cubicBezTo>
                    <a:pt x="3866" y="2603"/>
                    <a:pt x="3826" y="2563"/>
                    <a:pt x="3778" y="2563"/>
                  </a:cubicBezTo>
                  <a:cubicBezTo>
                    <a:pt x="3396" y="2563"/>
                    <a:pt x="3396" y="2563"/>
                    <a:pt x="3396" y="2563"/>
                  </a:cubicBezTo>
                  <a:cubicBezTo>
                    <a:pt x="3396" y="2363"/>
                    <a:pt x="3396" y="2363"/>
                    <a:pt x="3396" y="2363"/>
                  </a:cubicBezTo>
                  <a:cubicBezTo>
                    <a:pt x="3661" y="2363"/>
                    <a:pt x="3661" y="2363"/>
                    <a:pt x="3661" y="2363"/>
                  </a:cubicBezTo>
                  <a:cubicBezTo>
                    <a:pt x="3760" y="2363"/>
                    <a:pt x="3853" y="2325"/>
                    <a:pt x="3922" y="2255"/>
                  </a:cubicBezTo>
                  <a:cubicBezTo>
                    <a:pt x="4500" y="1677"/>
                    <a:pt x="4500" y="1677"/>
                    <a:pt x="4500" y="1677"/>
                  </a:cubicBezTo>
                  <a:cubicBezTo>
                    <a:pt x="4538" y="1696"/>
                    <a:pt x="4580" y="1706"/>
                    <a:pt x="4623" y="1706"/>
                  </a:cubicBezTo>
                  <a:cubicBezTo>
                    <a:pt x="4697" y="1706"/>
                    <a:pt x="4766" y="1677"/>
                    <a:pt x="4818" y="1625"/>
                  </a:cubicBezTo>
                  <a:cubicBezTo>
                    <a:pt x="4870" y="1573"/>
                    <a:pt x="4899" y="1504"/>
                    <a:pt x="4899" y="1430"/>
                  </a:cubicBezTo>
                  <a:cubicBezTo>
                    <a:pt x="4899" y="1356"/>
                    <a:pt x="4870" y="1287"/>
                    <a:pt x="4818" y="1235"/>
                  </a:cubicBezTo>
                  <a:cubicBezTo>
                    <a:pt x="4766" y="1183"/>
                    <a:pt x="4697" y="1154"/>
                    <a:pt x="4623" y="1154"/>
                  </a:cubicBezTo>
                  <a:cubicBezTo>
                    <a:pt x="4550" y="1154"/>
                    <a:pt x="4480" y="1183"/>
                    <a:pt x="4428" y="1235"/>
                  </a:cubicBezTo>
                  <a:cubicBezTo>
                    <a:pt x="4376" y="1287"/>
                    <a:pt x="4347" y="1356"/>
                    <a:pt x="4347" y="1430"/>
                  </a:cubicBezTo>
                  <a:cubicBezTo>
                    <a:pt x="4347" y="1473"/>
                    <a:pt x="4357" y="1515"/>
                    <a:pt x="4376" y="1553"/>
                  </a:cubicBezTo>
                  <a:cubicBezTo>
                    <a:pt x="3798" y="2131"/>
                    <a:pt x="3798" y="2131"/>
                    <a:pt x="3798" y="2131"/>
                  </a:cubicBezTo>
                  <a:cubicBezTo>
                    <a:pt x="3762" y="2167"/>
                    <a:pt x="3713" y="2188"/>
                    <a:pt x="3661" y="2188"/>
                  </a:cubicBezTo>
                  <a:cubicBezTo>
                    <a:pt x="3396" y="2188"/>
                    <a:pt x="3396" y="2188"/>
                    <a:pt x="3396" y="2188"/>
                  </a:cubicBezTo>
                  <a:cubicBezTo>
                    <a:pt x="3396" y="1994"/>
                    <a:pt x="3396" y="1994"/>
                    <a:pt x="3396" y="1994"/>
                  </a:cubicBezTo>
                  <a:cubicBezTo>
                    <a:pt x="3396" y="1738"/>
                    <a:pt x="3188" y="1530"/>
                    <a:pt x="2932" y="1530"/>
                  </a:cubicBezTo>
                  <a:cubicBezTo>
                    <a:pt x="2738" y="1530"/>
                    <a:pt x="2738" y="1530"/>
                    <a:pt x="2738" y="1530"/>
                  </a:cubicBezTo>
                  <a:cubicBezTo>
                    <a:pt x="2738" y="752"/>
                    <a:pt x="2738" y="752"/>
                    <a:pt x="2738" y="752"/>
                  </a:cubicBezTo>
                  <a:cubicBezTo>
                    <a:pt x="2847" y="715"/>
                    <a:pt x="2926" y="612"/>
                    <a:pt x="2926" y="491"/>
                  </a:cubicBezTo>
                  <a:cubicBezTo>
                    <a:pt x="2926" y="339"/>
                    <a:pt x="2803" y="215"/>
                    <a:pt x="2651" y="215"/>
                  </a:cubicBezTo>
                  <a:cubicBezTo>
                    <a:pt x="2498" y="215"/>
                    <a:pt x="2375" y="339"/>
                    <a:pt x="2375" y="491"/>
                  </a:cubicBezTo>
                  <a:cubicBezTo>
                    <a:pt x="2375" y="612"/>
                    <a:pt x="2454" y="715"/>
                    <a:pt x="2563" y="752"/>
                  </a:cubicBezTo>
                  <a:cubicBezTo>
                    <a:pt x="2563" y="1530"/>
                    <a:pt x="2563" y="1530"/>
                    <a:pt x="2563" y="1530"/>
                  </a:cubicBezTo>
                  <a:cubicBezTo>
                    <a:pt x="2363" y="1530"/>
                    <a:pt x="2363" y="1530"/>
                    <a:pt x="2363" y="1530"/>
                  </a:cubicBezTo>
                  <a:cubicBezTo>
                    <a:pt x="2363" y="1148"/>
                    <a:pt x="2363" y="1148"/>
                    <a:pt x="2363" y="1148"/>
                  </a:cubicBezTo>
                  <a:cubicBezTo>
                    <a:pt x="2363" y="1100"/>
                    <a:pt x="2323" y="1060"/>
                    <a:pt x="2275" y="1060"/>
                  </a:cubicBezTo>
                  <a:cubicBezTo>
                    <a:pt x="2226" y="1060"/>
                    <a:pt x="2187" y="1100"/>
                    <a:pt x="2187" y="1148"/>
                  </a:cubicBezTo>
                  <a:cubicBezTo>
                    <a:pt x="2187" y="1530"/>
                    <a:pt x="2187" y="1530"/>
                    <a:pt x="2187" y="1530"/>
                  </a:cubicBezTo>
                  <a:cubicBezTo>
                    <a:pt x="1987" y="1530"/>
                    <a:pt x="1987" y="1530"/>
                    <a:pt x="1987" y="1530"/>
                  </a:cubicBezTo>
                  <a:cubicBezTo>
                    <a:pt x="1987" y="115"/>
                    <a:pt x="1987" y="115"/>
                    <a:pt x="1987" y="115"/>
                  </a:cubicBezTo>
                  <a:cubicBezTo>
                    <a:pt x="1987" y="66"/>
                    <a:pt x="1948" y="27"/>
                    <a:pt x="1899" y="27"/>
                  </a:cubicBezTo>
                  <a:cubicBezTo>
                    <a:pt x="1850" y="27"/>
                    <a:pt x="1811" y="66"/>
                    <a:pt x="1811" y="115"/>
                  </a:cubicBezTo>
                  <a:cubicBezTo>
                    <a:pt x="1811" y="1530"/>
                    <a:pt x="1811" y="1530"/>
                    <a:pt x="1811" y="1530"/>
                  </a:cubicBezTo>
                  <a:cubicBezTo>
                    <a:pt x="1611" y="1530"/>
                    <a:pt x="1611" y="1530"/>
                    <a:pt x="1611" y="1530"/>
                  </a:cubicBezTo>
                  <a:cubicBezTo>
                    <a:pt x="1611" y="1148"/>
                    <a:pt x="1611" y="1148"/>
                    <a:pt x="1611" y="1148"/>
                  </a:cubicBezTo>
                  <a:cubicBezTo>
                    <a:pt x="1611" y="1100"/>
                    <a:pt x="1572" y="1060"/>
                    <a:pt x="1523" y="1060"/>
                  </a:cubicBezTo>
                  <a:cubicBezTo>
                    <a:pt x="1475" y="1060"/>
                    <a:pt x="1435" y="1100"/>
                    <a:pt x="1435" y="1148"/>
                  </a:cubicBezTo>
                  <a:cubicBezTo>
                    <a:pt x="1435" y="1530"/>
                    <a:pt x="1435" y="1530"/>
                    <a:pt x="1435" y="1530"/>
                  </a:cubicBezTo>
                  <a:cubicBezTo>
                    <a:pt x="1235" y="1530"/>
                    <a:pt x="1235" y="1530"/>
                    <a:pt x="1235" y="1530"/>
                  </a:cubicBezTo>
                  <a:cubicBezTo>
                    <a:pt x="1235" y="1265"/>
                    <a:pt x="1235" y="1265"/>
                    <a:pt x="1235" y="1265"/>
                  </a:cubicBezTo>
                  <a:cubicBezTo>
                    <a:pt x="1235" y="1166"/>
                    <a:pt x="1197" y="1073"/>
                    <a:pt x="1127" y="1004"/>
                  </a:cubicBezTo>
                  <a:cubicBezTo>
                    <a:pt x="549" y="425"/>
                    <a:pt x="549" y="425"/>
                    <a:pt x="549" y="425"/>
                  </a:cubicBezTo>
                  <a:cubicBezTo>
                    <a:pt x="600" y="322"/>
                    <a:pt x="583" y="194"/>
                    <a:pt x="497" y="108"/>
                  </a:cubicBezTo>
                  <a:cubicBezTo>
                    <a:pt x="390" y="0"/>
                    <a:pt x="215" y="0"/>
                    <a:pt x="107" y="108"/>
                  </a:cubicBezTo>
                  <a:cubicBezTo>
                    <a:pt x="0" y="215"/>
                    <a:pt x="0" y="390"/>
                    <a:pt x="107" y="498"/>
                  </a:cubicBezTo>
                  <a:cubicBezTo>
                    <a:pt x="161" y="552"/>
                    <a:pt x="231" y="578"/>
                    <a:pt x="302" y="578"/>
                  </a:cubicBezTo>
                  <a:cubicBezTo>
                    <a:pt x="344" y="578"/>
                    <a:pt x="386" y="569"/>
                    <a:pt x="425" y="550"/>
                  </a:cubicBezTo>
                  <a:cubicBezTo>
                    <a:pt x="1003" y="1128"/>
                    <a:pt x="1003" y="1128"/>
                    <a:pt x="1003" y="1128"/>
                  </a:cubicBezTo>
                  <a:cubicBezTo>
                    <a:pt x="1039" y="1164"/>
                    <a:pt x="1060" y="1213"/>
                    <a:pt x="1060" y="1265"/>
                  </a:cubicBezTo>
                  <a:cubicBezTo>
                    <a:pt x="1060" y="1530"/>
                    <a:pt x="1060" y="1530"/>
                    <a:pt x="1060" y="1530"/>
                  </a:cubicBezTo>
                  <a:cubicBezTo>
                    <a:pt x="866" y="1530"/>
                    <a:pt x="866" y="1530"/>
                    <a:pt x="866" y="1530"/>
                  </a:cubicBezTo>
                  <a:cubicBezTo>
                    <a:pt x="826" y="1530"/>
                    <a:pt x="787" y="1535"/>
                    <a:pt x="750" y="1545"/>
                  </a:cubicBezTo>
                  <a:cubicBezTo>
                    <a:pt x="703" y="1557"/>
                    <a:pt x="675" y="1605"/>
                    <a:pt x="687" y="1652"/>
                  </a:cubicBezTo>
                  <a:cubicBezTo>
                    <a:pt x="699" y="1699"/>
                    <a:pt x="747" y="1727"/>
                    <a:pt x="794" y="1715"/>
                  </a:cubicBezTo>
                  <a:cubicBezTo>
                    <a:pt x="817" y="1709"/>
                    <a:pt x="841" y="1706"/>
                    <a:pt x="866" y="1706"/>
                  </a:cubicBezTo>
                  <a:cubicBezTo>
                    <a:pt x="2932" y="1706"/>
                    <a:pt x="2932" y="1706"/>
                    <a:pt x="2932" y="1706"/>
                  </a:cubicBezTo>
                  <a:cubicBezTo>
                    <a:pt x="3091" y="1706"/>
                    <a:pt x="3220" y="1835"/>
                    <a:pt x="3220" y="1994"/>
                  </a:cubicBezTo>
                  <a:cubicBezTo>
                    <a:pt x="3220" y="4060"/>
                    <a:pt x="3220" y="4060"/>
                    <a:pt x="3220" y="4060"/>
                  </a:cubicBezTo>
                  <a:cubicBezTo>
                    <a:pt x="3220" y="4085"/>
                    <a:pt x="3217" y="4109"/>
                    <a:pt x="3211" y="4132"/>
                  </a:cubicBezTo>
                  <a:cubicBezTo>
                    <a:pt x="3199" y="4179"/>
                    <a:pt x="3227" y="4227"/>
                    <a:pt x="3274" y="4239"/>
                  </a:cubicBezTo>
                  <a:cubicBezTo>
                    <a:pt x="3282" y="4241"/>
                    <a:pt x="3289" y="4242"/>
                    <a:pt x="3296" y="4242"/>
                  </a:cubicBezTo>
                  <a:cubicBezTo>
                    <a:pt x="3335" y="4242"/>
                    <a:pt x="3371" y="4216"/>
                    <a:pt x="3381" y="4176"/>
                  </a:cubicBezTo>
                  <a:cubicBezTo>
                    <a:pt x="3391" y="4138"/>
                    <a:pt x="3396" y="4099"/>
                    <a:pt x="3396" y="4060"/>
                  </a:cubicBezTo>
                  <a:cubicBezTo>
                    <a:pt x="3396" y="3866"/>
                    <a:pt x="3396" y="3866"/>
                    <a:pt x="3396" y="3866"/>
                  </a:cubicBezTo>
                  <a:cubicBezTo>
                    <a:pt x="4174" y="3866"/>
                    <a:pt x="4174" y="3866"/>
                    <a:pt x="4174" y="3866"/>
                  </a:cubicBezTo>
                  <a:cubicBezTo>
                    <a:pt x="4211" y="3975"/>
                    <a:pt x="4314" y="4054"/>
                    <a:pt x="4435" y="4054"/>
                  </a:cubicBezTo>
                  <a:cubicBezTo>
                    <a:pt x="4587" y="4054"/>
                    <a:pt x="4711" y="3931"/>
                    <a:pt x="4711" y="3778"/>
                  </a:cubicBezTo>
                  <a:cubicBezTo>
                    <a:pt x="4711" y="3626"/>
                    <a:pt x="4587" y="3503"/>
                    <a:pt x="4435" y="3503"/>
                  </a:cubicBezTo>
                  <a:cubicBezTo>
                    <a:pt x="4314" y="3503"/>
                    <a:pt x="4211" y="3582"/>
                    <a:pt x="4174" y="3691"/>
                  </a:cubicBezTo>
                  <a:cubicBezTo>
                    <a:pt x="3396" y="3691"/>
                    <a:pt x="3396" y="3691"/>
                    <a:pt x="3396" y="3691"/>
                  </a:cubicBezTo>
                  <a:cubicBezTo>
                    <a:pt x="3396" y="3491"/>
                    <a:pt x="3396" y="3491"/>
                    <a:pt x="3396" y="3491"/>
                  </a:cubicBezTo>
                  <a:cubicBezTo>
                    <a:pt x="3778" y="3491"/>
                    <a:pt x="3778" y="3491"/>
                    <a:pt x="3778" y="3491"/>
                  </a:cubicBezTo>
                  <a:cubicBezTo>
                    <a:pt x="3826" y="3491"/>
                    <a:pt x="3866" y="3451"/>
                    <a:pt x="3866" y="3403"/>
                  </a:cubicBezTo>
                  <a:cubicBezTo>
                    <a:pt x="3866" y="3354"/>
                    <a:pt x="3826" y="3315"/>
                    <a:pt x="3778" y="3315"/>
                  </a:cubicBezTo>
                  <a:cubicBezTo>
                    <a:pt x="3396" y="3315"/>
                    <a:pt x="3396" y="3315"/>
                    <a:pt x="3396" y="3315"/>
                  </a:cubicBezTo>
                  <a:cubicBezTo>
                    <a:pt x="3396" y="3115"/>
                    <a:pt x="3396" y="3115"/>
                    <a:pt x="3396" y="3115"/>
                  </a:cubicBezTo>
                  <a:cubicBezTo>
                    <a:pt x="4811" y="3115"/>
                    <a:pt x="4811" y="3115"/>
                    <a:pt x="4811" y="3115"/>
                  </a:cubicBezTo>
                  <a:cubicBezTo>
                    <a:pt x="4860" y="3115"/>
                    <a:pt x="4899" y="3076"/>
                    <a:pt x="4899" y="3027"/>
                  </a:cubicBezTo>
                  <a:cubicBezTo>
                    <a:pt x="4899" y="2978"/>
                    <a:pt x="4860" y="2939"/>
                    <a:pt x="4811" y="2939"/>
                  </a:cubicBezTo>
                  <a:close/>
                  <a:moveTo>
                    <a:pt x="4553" y="1359"/>
                  </a:moveTo>
                  <a:cubicBezTo>
                    <a:pt x="4571" y="1340"/>
                    <a:pt x="4597" y="1330"/>
                    <a:pt x="4623" y="1330"/>
                  </a:cubicBezTo>
                  <a:cubicBezTo>
                    <a:pt x="4650" y="1330"/>
                    <a:pt x="4675" y="1340"/>
                    <a:pt x="4694" y="1359"/>
                  </a:cubicBezTo>
                  <a:cubicBezTo>
                    <a:pt x="4713" y="1378"/>
                    <a:pt x="4723" y="1403"/>
                    <a:pt x="4723" y="1430"/>
                  </a:cubicBezTo>
                  <a:cubicBezTo>
                    <a:pt x="4723" y="1457"/>
                    <a:pt x="4713" y="1482"/>
                    <a:pt x="4694" y="1501"/>
                  </a:cubicBezTo>
                  <a:cubicBezTo>
                    <a:pt x="4675" y="1520"/>
                    <a:pt x="4650" y="1530"/>
                    <a:pt x="4623" y="1530"/>
                  </a:cubicBezTo>
                  <a:cubicBezTo>
                    <a:pt x="4597" y="1530"/>
                    <a:pt x="4571" y="1520"/>
                    <a:pt x="4553" y="1501"/>
                  </a:cubicBezTo>
                  <a:cubicBezTo>
                    <a:pt x="4534" y="1482"/>
                    <a:pt x="4523" y="1457"/>
                    <a:pt x="4523" y="1430"/>
                  </a:cubicBezTo>
                  <a:cubicBezTo>
                    <a:pt x="4523" y="1403"/>
                    <a:pt x="4534" y="1378"/>
                    <a:pt x="4553" y="1359"/>
                  </a:cubicBezTo>
                  <a:close/>
                  <a:moveTo>
                    <a:pt x="373" y="373"/>
                  </a:moveTo>
                  <a:cubicBezTo>
                    <a:pt x="334" y="412"/>
                    <a:pt x="270" y="412"/>
                    <a:pt x="231" y="373"/>
                  </a:cubicBezTo>
                  <a:cubicBezTo>
                    <a:pt x="192" y="334"/>
                    <a:pt x="192" y="271"/>
                    <a:pt x="231" y="232"/>
                  </a:cubicBezTo>
                  <a:cubicBezTo>
                    <a:pt x="251" y="213"/>
                    <a:pt x="276" y="203"/>
                    <a:pt x="302" y="203"/>
                  </a:cubicBezTo>
                  <a:cubicBezTo>
                    <a:pt x="328" y="203"/>
                    <a:pt x="353" y="213"/>
                    <a:pt x="373" y="232"/>
                  </a:cubicBezTo>
                  <a:cubicBezTo>
                    <a:pt x="412" y="271"/>
                    <a:pt x="412" y="335"/>
                    <a:pt x="373" y="373"/>
                  </a:cubicBezTo>
                  <a:close/>
                  <a:moveTo>
                    <a:pt x="2651" y="591"/>
                  </a:moveTo>
                  <a:cubicBezTo>
                    <a:pt x="2595" y="591"/>
                    <a:pt x="2551" y="546"/>
                    <a:pt x="2551" y="491"/>
                  </a:cubicBezTo>
                  <a:cubicBezTo>
                    <a:pt x="2551" y="436"/>
                    <a:pt x="2595" y="391"/>
                    <a:pt x="2651" y="391"/>
                  </a:cubicBezTo>
                  <a:cubicBezTo>
                    <a:pt x="2706" y="391"/>
                    <a:pt x="2750" y="436"/>
                    <a:pt x="2750" y="491"/>
                  </a:cubicBezTo>
                  <a:cubicBezTo>
                    <a:pt x="2750" y="546"/>
                    <a:pt x="2706" y="591"/>
                    <a:pt x="2651" y="591"/>
                  </a:cubicBezTo>
                  <a:close/>
                  <a:moveTo>
                    <a:pt x="4435" y="3679"/>
                  </a:moveTo>
                  <a:cubicBezTo>
                    <a:pt x="4490" y="3679"/>
                    <a:pt x="4535" y="3723"/>
                    <a:pt x="4535" y="3779"/>
                  </a:cubicBezTo>
                  <a:cubicBezTo>
                    <a:pt x="4535" y="3834"/>
                    <a:pt x="4490" y="3878"/>
                    <a:pt x="4435" y="3878"/>
                  </a:cubicBezTo>
                  <a:cubicBezTo>
                    <a:pt x="4380" y="3878"/>
                    <a:pt x="4335" y="3834"/>
                    <a:pt x="4335" y="3779"/>
                  </a:cubicBezTo>
                  <a:cubicBezTo>
                    <a:pt x="4335" y="3723"/>
                    <a:pt x="4380" y="3679"/>
                    <a:pt x="4435" y="367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8" name="Freeform 6">
              <a:extLst>
                <a:ext uri="{FF2B5EF4-FFF2-40B4-BE49-F238E27FC236}">
                  <a16:creationId xmlns:a16="http://schemas.microsoft.com/office/drawing/2014/main" xmlns="" id="{D98F339F-2A99-4A4F-A8BD-41A84118BDE2}"/>
                </a:ext>
              </a:extLst>
            </p:cNvPr>
            <p:cNvSpPr>
              <a:spLocks noEditPoints="1"/>
            </p:cNvSpPr>
            <p:nvPr/>
          </p:nvSpPr>
          <p:spPr bwMode="auto">
            <a:xfrm>
              <a:off x="-13361988" y="-596900"/>
              <a:ext cx="10539413" cy="9061450"/>
            </a:xfrm>
            <a:custGeom>
              <a:avLst/>
              <a:gdLst>
                <a:gd name="T0" fmla="*/ 4474 w 4899"/>
                <a:gd name="T1" fmla="*/ 3701 h 4224"/>
                <a:gd name="T2" fmla="*/ 3839 w 4899"/>
                <a:gd name="T3" fmla="*/ 2986 h 4224"/>
                <a:gd name="T4" fmla="*/ 4033 w 4899"/>
                <a:gd name="T5" fmla="*/ 2721 h 4224"/>
                <a:gd name="T6" fmla="*/ 4212 w 4899"/>
                <a:gd name="T7" fmla="*/ 2599 h 4224"/>
                <a:gd name="T8" fmla="*/ 4033 w 4899"/>
                <a:gd name="T9" fmla="*/ 2545 h 4224"/>
                <a:gd name="T10" fmla="*/ 1679 w 4899"/>
                <a:gd name="T11" fmla="*/ 2257 h 4224"/>
                <a:gd name="T12" fmla="*/ 1688 w 4899"/>
                <a:gd name="T13" fmla="*/ 119 h 4224"/>
                <a:gd name="T14" fmla="*/ 1518 w 4899"/>
                <a:gd name="T15" fmla="*/ 75 h 4224"/>
                <a:gd name="T16" fmla="*/ 1503 w 4899"/>
                <a:gd name="T17" fmla="*/ 385 h 4224"/>
                <a:gd name="T18" fmla="*/ 464 w 4899"/>
                <a:gd name="T19" fmla="*/ 197 h 4224"/>
                <a:gd name="T20" fmla="*/ 464 w 4899"/>
                <a:gd name="T21" fmla="*/ 748 h 4224"/>
                <a:gd name="T22" fmla="*/ 1503 w 4899"/>
                <a:gd name="T23" fmla="*/ 560 h 4224"/>
                <a:gd name="T24" fmla="*/ 1121 w 4899"/>
                <a:gd name="T25" fmla="*/ 760 h 4224"/>
                <a:gd name="T26" fmla="*/ 1121 w 4899"/>
                <a:gd name="T27" fmla="*/ 936 h 4224"/>
                <a:gd name="T28" fmla="*/ 1503 w 4899"/>
                <a:gd name="T29" fmla="*/ 1136 h 4224"/>
                <a:gd name="T30" fmla="*/ 0 w 4899"/>
                <a:gd name="T31" fmla="*/ 1224 h 4224"/>
                <a:gd name="T32" fmla="*/ 1503 w 4899"/>
                <a:gd name="T33" fmla="*/ 1312 h 4224"/>
                <a:gd name="T34" fmla="*/ 1121 w 4899"/>
                <a:gd name="T35" fmla="*/ 1512 h 4224"/>
                <a:gd name="T36" fmla="*/ 1121 w 4899"/>
                <a:gd name="T37" fmla="*/ 1688 h 4224"/>
                <a:gd name="T38" fmla="*/ 1503 w 4899"/>
                <a:gd name="T39" fmla="*/ 1888 h 4224"/>
                <a:gd name="T40" fmla="*/ 977 w 4899"/>
                <a:gd name="T41" fmla="*/ 1996 h 4224"/>
                <a:gd name="T42" fmla="*/ 276 w 4899"/>
                <a:gd name="T43" fmla="*/ 2545 h 4224"/>
                <a:gd name="T44" fmla="*/ 0 w 4899"/>
                <a:gd name="T45" fmla="*/ 2821 h 4224"/>
                <a:gd name="T46" fmla="*/ 276 w 4899"/>
                <a:gd name="T47" fmla="*/ 3097 h 4224"/>
                <a:gd name="T48" fmla="*/ 552 w 4899"/>
                <a:gd name="T49" fmla="*/ 2821 h 4224"/>
                <a:gd name="T50" fmla="*/ 1101 w 4899"/>
                <a:gd name="T51" fmla="*/ 2120 h 4224"/>
                <a:gd name="T52" fmla="*/ 1503 w 4899"/>
                <a:gd name="T53" fmla="*/ 2063 h 4224"/>
                <a:gd name="T54" fmla="*/ 1967 w 4899"/>
                <a:gd name="T55" fmla="*/ 2721 h 4224"/>
                <a:gd name="T56" fmla="*/ 2161 w 4899"/>
                <a:gd name="T57" fmla="*/ 3499 h 4224"/>
                <a:gd name="T58" fmla="*/ 2249 w 4899"/>
                <a:gd name="T59" fmla="*/ 4036 h 4224"/>
                <a:gd name="T60" fmla="*/ 2336 w 4899"/>
                <a:gd name="T61" fmla="*/ 3499 h 4224"/>
                <a:gd name="T62" fmla="*/ 2536 w 4899"/>
                <a:gd name="T63" fmla="*/ 2721 h 4224"/>
                <a:gd name="T64" fmla="*/ 2624 w 4899"/>
                <a:gd name="T65" fmla="*/ 3191 h 4224"/>
                <a:gd name="T66" fmla="*/ 2712 w 4899"/>
                <a:gd name="T67" fmla="*/ 2721 h 4224"/>
                <a:gd name="T68" fmla="*/ 2912 w 4899"/>
                <a:gd name="T69" fmla="*/ 4136 h 4224"/>
                <a:gd name="T70" fmla="*/ 3088 w 4899"/>
                <a:gd name="T71" fmla="*/ 4136 h 4224"/>
                <a:gd name="T72" fmla="*/ 3288 w 4899"/>
                <a:gd name="T73" fmla="*/ 2721 h 4224"/>
                <a:gd name="T74" fmla="*/ 3376 w 4899"/>
                <a:gd name="T75" fmla="*/ 3191 h 4224"/>
                <a:gd name="T76" fmla="*/ 3464 w 4899"/>
                <a:gd name="T77" fmla="*/ 2721 h 4224"/>
                <a:gd name="T78" fmla="*/ 3664 w 4899"/>
                <a:gd name="T79" fmla="*/ 2986 h 4224"/>
                <a:gd name="T80" fmla="*/ 4350 w 4899"/>
                <a:gd name="T81" fmla="*/ 3826 h 4224"/>
                <a:gd name="T82" fmla="*/ 4597 w 4899"/>
                <a:gd name="T83" fmla="*/ 4224 h 4224"/>
                <a:gd name="T84" fmla="*/ 4792 w 4899"/>
                <a:gd name="T85" fmla="*/ 3753 h 4224"/>
                <a:gd name="T86" fmla="*/ 364 w 4899"/>
                <a:gd name="T87" fmla="*/ 472 h 4224"/>
                <a:gd name="T88" fmla="*/ 564 w 4899"/>
                <a:gd name="T89" fmla="*/ 472 h 4224"/>
                <a:gd name="T90" fmla="*/ 346 w 4899"/>
                <a:gd name="T91" fmla="*/ 2892 h 4224"/>
                <a:gd name="T92" fmla="*/ 205 w 4899"/>
                <a:gd name="T93" fmla="*/ 2892 h 4224"/>
                <a:gd name="T94" fmla="*/ 205 w 4899"/>
                <a:gd name="T95" fmla="*/ 2750 h 4224"/>
                <a:gd name="T96" fmla="*/ 346 w 4899"/>
                <a:gd name="T97" fmla="*/ 2750 h 4224"/>
                <a:gd name="T98" fmla="*/ 346 w 4899"/>
                <a:gd name="T99" fmla="*/ 2892 h 4224"/>
                <a:gd name="T100" fmla="*/ 2248 w 4899"/>
                <a:gd name="T101" fmla="*/ 3860 h 4224"/>
                <a:gd name="T102" fmla="*/ 2248 w 4899"/>
                <a:gd name="T103" fmla="*/ 3660 h 4224"/>
                <a:gd name="T104" fmla="*/ 4668 w 4899"/>
                <a:gd name="T105" fmla="*/ 4019 h 4224"/>
                <a:gd name="T106" fmla="*/ 4526 w 4899"/>
                <a:gd name="T107" fmla="*/ 3878 h 4224"/>
                <a:gd name="T108" fmla="*/ 4668 w 4899"/>
                <a:gd name="T109" fmla="*/ 3878 h 4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899" h="4224">
                  <a:moveTo>
                    <a:pt x="4792" y="3753"/>
                  </a:moveTo>
                  <a:cubicBezTo>
                    <a:pt x="4706" y="3667"/>
                    <a:pt x="4578" y="3650"/>
                    <a:pt x="4474" y="3701"/>
                  </a:cubicBezTo>
                  <a:cubicBezTo>
                    <a:pt x="3896" y="3123"/>
                    <a:pt x="3896" y="3123"/>
                    <a:pt x="3896" y="3123"/>
                  </a:cubicBezTo>
                  <a:cubicBezTo>
                    <a:pt x="3860" y="3087"/>
                    <a:pt x="3839" y="3038"/>
                    <a:pt x="3839" y="2986"/>
                  </a:cubicBezTo>
                  <a:cubicBezTo>
                    <a:pt x="3839" y="2721"/>
                    <a:pt x="3839" y="2721"/>
                    <a:pt x="3839" y="2721"/>
                  </a:cubicBezTo>
                  <a:cubicBezTo>
                    <a:pt x="4033" y="2721"/>
                    <a:pt x="4033" y="2721"/>
                    <a:pt x="4033" y="2721"/>
                  </a:cubicBezTo>
                  <a:cubicBezTo>
                    <a:pt x="4073" y="2721"/>
                    <a:pt x="4111" y="2716"/>
                    <a:pt x="4149" y="2706"/>
                  </a:cubicBezTo>
                  <a:cubicBezTo>
                    <a:pt x="4196" y="2694"/>
                    <a:pt x="4224" y="2646"/>
                    <a:pt x="4212" y="2599"/>
                  </a:cubicBezTo>
                  <a:cubicBezTo>
                    <a:pt x="4200" y="2552"/>
                    <a:pt x="4152" y="2524"/>
                    <a:pt x="4105" y="2536"/>
                  </a:cubicBezTo>
                  <a:cubicBezTo>
                    <a:pt x="4082" y="2542"/>
                    <a:pt x="4058" y="2545"/>
                    <a:pt x="4033" y="2545"/>
                  </a:cubicBezTo>
                  <a:cubicBezTo>
                    <a:pt x="1967" y="2545"/>
                    <a:pt x="1967" y="2545"/>
                    <a:pt x="1967" y="2545"/>
                  </a:cubicBezTo>
                  <a:cubicBezTo>
                    <a:pt x="1808" y="2545"/>
                    <a:pt x="1679" y="2416"/>
                    <a:pt x="1679" y="2257"/>
                  </a:cubicBezTo>
                  <a:cubicBezTo>
                    <a:pt x="1679" y="191"/>
                    <a:pt x="1679" y="191"/>
                    <a:pt x="1679" y="191"/>
                  </a:cubicBezTo>
                  <a:cubicBezTo>
                    <a:pt x="1679" y="166"/>
                    <a:pt x="1682" y="142"/>
                    <a:pt x="1688" y="119"/>
                  </a:cubicBezTo>
                  <a:cubicBezTo>
                    <a:pt x="1700" y="72"/>
                    <a:pt x="1672" y="24"/>
                    <a:pt x="1625" y="12"/>
                  </a:cubicBezTo>
                  <a:cubicBezTo>
                    <a:pt x="1578" y="0"/>
                    <a:pt x="1530" y="28"/>
                    <a:pt x="1518" y="75"/>
                  </a:cubicBezTo>
                  <a:cubicBezTo>
                    <a:pt x="1508" y="112"/>
                    <a:pt x="1503" y="151"/>
                    <a:pt x="1503" y="191"/>
                  </a:cubicBezTo>
                  <a:cubicBezTo>
                    <a:pt x="1503" y="385"/>
                    <a:pt x="1503" y="385"/>
                    <a:pt x="1503" y="385"/>
                  </a:cubicBezTo>
                  <a:cubicBezTo>
                    <a:pt x="725" y="385"/>
                    <a:pt x="725" y="385"/>
                    <a:pt x="725" y="385"/>
                  </a:cubicBezTo>
                  <a:cubicBezTo>
                    <a:pt x="688" y="276"/>
                    <a:pt x="585" y="197"/>
                    <a:pt x="464" y="197"/>
                  </a:cubicBezTo>
                  <a:cubicBezTo>
                    <a:pt x="312" y="197"/>
                    <a:pt x="188" y="320"/>
                    <a:pt x="188" y="472"/>
                  </a:cubicBezTo>
                  <a:cubicBezTo>
                    <a:pt x="188" y="625"/>
                    <a:pt x="312" y="748"/>
                    <a:pt x="464" y="748"/>
                  </a:cubicBezTo>
                  <a:cubicBezTo>
                    <a:pt x="585" y="748"/>
                    <a:pt x="688" y="669"/>
                    <a:pt x="725" y="560"/>
                  </a:cubicBezTo>
                  <a:cubicBezTo>
                    <a:pt x="1503" y="560"/>
                    <a:pt x="1503" y="560"/>
                    <a:pt x="1503" y="560"/>
                  </a:cubicBezTo>
                  <a:cubicBezTo>
                    <a:pt x="1503" y="760"/>
                    <a:pt x="1503" y="760"/>
                    <a:pt x="1503" y="760"/>
                  </a:cubicBezTo>
                  <a:cubicBezTo>
                    <a:pt x="1121" y="760"/>
                    <a:pt x="1121" y="760"/>
                    <a:pt x="1121" y="760"/>
                  </a:cubicBezTo>
                  <a:cubicBezTo>
                    <a:pt x="1073" y="760"/>
                    <a:pt x="1033" y="800"/>
                    <a:pt x="1033" y="848"/>
                  </a:cubicBezTo>
                  <a:cubicBezTo>
                    <a:pt x="1033" y="897"/>
                    <a:pt x="1073" y="936"/>
                    <a:pt x="1121" y="936"/>
                  </a:cubicBezTo>
                  <a:cubicBezTo>
                    <a:pt x="1503" y="936"/>
                    <a:pt x="1503" y="936"/>
                    <a:pt x="1503" y="936"/>
                  </a:cubicBezTo>
                  <a:cubicBezTo>
                    <a:pt x="1503" y="1136"/>
                    <a:pt x="1503" y="1136"/>
                    <a:pt x="1503" y="1136"/>
                  </a:cubicBezTo>
                  <a:cubicBezTo>
                    <a:pt x="88" y="1136"/>
                    <a:pt x="88" y="1136"/>
                    <a:pt x="88" y="1136"/>
                  </a:cubicBezTo>
                  <a:cubicBezTo>
                    <a:pt x="39" y="1136"/>
                    <a:pt x="0" y="1175"/>
                    <a:pt x="0" y="1224"/>
                  </a:cubicBezTo>
                  <a:cubicBezTo>
                    <a:pt x="0" y="1273"/>
                    <a:pt x="39" y="1312"/>
                    <a:pt x="88" y="1312"/>
                  </a:cubicBezTo>
                  <a:cubicBezTo>
                    <a:pt x="1503" y="1312"/>
                    <a:pt x="1503" y="1312"/>
                    <a:pt x="1503" y="1312"/>
                  </a:cubicBezTo>
                  <a:cubicBezTo>
                    <a:pt x="1503" y="1512"/>
                    <a:pt x="1503" y="1512"/>
                    <a:pt x="1503" y="1512"/>
                  </a:cubicBezTo>
                  <a:cubicBezTo>
                    <a:pt x="1121" y="1512"/>
                    <a:pt x="1121" y="1512"/>
                    <a:pt x="1121" y="1512"/>
                  </a:cubicBezTo>
                  <a:cubicBezTo>
                    <a:pt x="1073" y="1512"/>
                    <a:pt x="1033" y="1551"/>
                    <a:pt x="1033" y="1600"/>
                  </a:cubicBezTo>
                  <a:cubicBezTo>
                    <a:pt x="1033" y="1648"/>
                    <a:pt x="1073" y="1688"/>
                    <a:pt x="1121" y="1688"/>
                  </a:cubicBezTo>
                  <a:cubicBezTo>
                    <a:pt x="1503" y="1688"/>
                    <a:pt x="1503" y="1688"/>
                    <a:pt x="1503" y="1688"/>
                  </a:cubicBezTo>
                  <a:cubicBezTo>
                    <a:pt x="1503" y="1888"/>
                    <a:pt x="1503" y="1888"/>
                    <a:pt x="1503" y="1888"/>
                  </a:cubicBezTo>
                  <a:cubicBezTo>
                    <a:pt x="1238" y="1888"/>
                    <a:pt x="1238" y="1888"/>
                    <a:pt x="1238" y="1888"/>
                  </a:cubicBezTo>
                  <a:cubicBezTo>
                    <a:pt x="1139" y="1888"/>
                    <a:pt x="1046" y="1926"/>
                    <a:pt x="977" y="1996"/>
                  </a:cubicBezTo>
                  <a:cubicBezTo>
                    <a:pt x="398" y="2574"/>
                    <a:pt x="398" y="2574"/>
                    <a:pt x="398" y="2574"/>
                  </a:cubicBezTo>
                  <a:cubicBezTo>
                    <a:pt x="361" y="2555"/>
                    <a:pt x="319" y="2545"/>
                    <a:pt x="276" y="2545"/>
                  </a:cubicBezTo>
                  <a:cubicBezTo>
                    <a:pt x="202" y="2545"/>
                    <a:pt x="133" y="2574"/>
                    <a:pt x="81" y="2626"/>
                  </a:cubicBezTo>
                  <a:cubicBezTo>
                    <a:pt x="29" y="2678"/>
                    <a:pt x="0" y="2747"/>
                    <a:pt x="0" y="2821"/>
                  </a:cubicBezTo>
                  <a:cubicBezTo>
                    <a:pt x="0" y="2895"/>
                    <a:pt x="29" y="2964"/>
                    <a:pt x="81" y="3016"/>
                  </a:cubicBezTo>
                  <a:cubicBezTo>
                    <a:pt x="133" y="3068"/>
                    <a:pt x="202" y="3097"/>
                    <a:pt x="276" y="3097"/>
                  </a:cubicBezTo>
                  <a:cubicBezTo>
                    <a:pt x="349" y="3097"/>
                    <a:pt x="419" y="3068"/>
                    <a:pt x="471" y="3016"/>
                  </a:cubicBezTo>
                  <a:cubicBezTo>
                    <a:pt x="523" y="2964"/>
                    <a:pt x="552" y="2895"/>
                    <a:pt x="552" y="2821"/>
                  </a:cubicBezTo>
                  <a:cubicBezTo>
                    <a:pt x="552" y="2778"/>
                    <a:pt x="542" y="2736"/>
                    <a:pt x="523" y="2698"/>
                  </a:cubicBezTo>
                  <a:cubicBezTo>
                    <a:pt x="1101" y="2120"/>
                    <a:pt x="1101" y="2120"/>
                    <a:pt x="1101" y="2120"/>
                  </a:cubicBezTo>
                  <a:cubicBezTo>
                    <a:pt x="1137" y="2084"/>
                    <a:pt x="1186" y="2063"/>
                    <a:pt x="1238" y="2063"/>
                  </a:cubicBezTo>
                  <a:cubicBezTo>
                    <a:pt x="1503" y="2063"/>
                    <a:pt x="1503" y="2063"/>
                    <a:pt x="1503" y="2063"/>
                  </a:cubicBezTo>
                  <a:cubicBezTo>
                    <a:pt x="1503" y="2257"/>
                    <a:pt x="1503" y="2257"/>
                    <a:pt x="1503" y="2257"/>
                  </a:cubicBezTo>
                  <a:cubicBezTo>
                    <a:pt x="1503" y="2513"/>
                    <a:pt x="1711" y="2721"/>
                    <a:pt x="1967" y="2721"/>
                  </a:cubicBezTo>
                  <a:cubicBezTo>
                    <a:pt x="2161" y="2721"/>
                    <a:pt x="2161" y="2721"/>
                    <a:pt x="2161" y="2721"/>
                  </a:cubicBezTo>
                  <a:cubicBezTo>
                    <a:pt x="2161" y="3499"/>
                    <a:pt x="2161" y="3499"/>
                    <a:pt x="2161" y="3499"/>
                  </a:cubicBezTo>
                  <a:cubicBezTo>
                    <a:pt x="2052" y="3536"/>
                    <a:pt x="1973" y="3639"/>
                    <a:pt x="1973" y="3760"/>
                  </a:cubicBezTo>
                  <a:cubicBezTo>
                    <a:pt x="1973" y="3912"/>
                    <a:pt x="2096" y="4036"/>
                    <a:pt x="2249" y="4036"/>
                  </a:cubicBezTo>
                  <a:cubicBezTo>
                    <a:pt x="2401" y="4036"/>
                    <a:pt x="2524" y="3912"/>
                    <a:pt x="2524" y="3760"/>
                  </a:cubicBezTo>
                  <a:cubicBezTo>
                    <a:pt x="2524" y="3639"/>
                    <a:pt x="2445" y="3536"/>
                    <a:pt x="2336" y="3499"/>
                  </a:cubicBezTo>
                  <a:cubicBezTo>
                    <a:pt x="2336" y="2721"/>
                    <a:pt x="2336" y="2721"/>
                    <a:pt x="2336" y="2721"/>
                  </a:cubicBezTo>
                  <a:cubicBezTo>
                    <a:pt x="2536" y="2721"/>
                    <a:pt x="2536" y="2721"/>
                    <a:pt x="2536" y="2721"/>
                  </a:cubicBezTo>
                  <a:cubicBezTo>
                    <a:pt x="2536" y="3103"/>
                    <a:pt x="2536" y="3103"/>
                    <a:pt x="2536" y="3103"/>
                  </a:cubicBezTo>
                  <a:cubicBezTo>
                    <a:pt x="2536" y="3151"/>
                    <a:pt x="2576" y="3191"/>
                    <a:pt x="2624" y="3191"/>
                  </a:cubicBezTo>
                  <a:cubicBezTo>
                    <a:pt x="2673" y="3191"/>
                    <a:pt x="2712" y="3151"/>
                    <a:pt x="2712" y="3103"/>
                  </a:cubicBezTo>
                  <a:cubicBezTo>
                    <a:pt x="2712" y="2721"/>
                    <a:pt x="2712" y="2721"/>
                    <a:pt x="2712" y="2721"/>
                  </a:cubicBezTo>
                  <a:cubicBezTo>
                    <a:pt x="2912" y="2721"/>
                    <a:pt x="2912" y="2721"/>
                    <a:pt x="2912" y="2721"/>
                  </a:cubicBezTo>
                  <a:cubicBezTo>
                    <a:pt x="2912" y="4136"/>
                    <a:pt x="2912" y="4136"/>
                    <a:pt x="2912" y="4136"/>
                  </a:cubicBezTo>
                  <a:cubicBezTo>
                    <a:pt x="2912" y="4185"/>
                    <a:pt x="2951" y="4224"/>
                    <a:pt x="3000" y="4224"/>
                  </a:cubicBezTo>
                  <a:cubicBezTo>
                    <a:pt x="3049" y="4224"/>
                    <a:pt x="3088" y="4185"/>
                    <a:pt x="3088" y="4136"/>
                  </a:cubicBezTo>
                  <a:cubicBezTo>
                    <a:pt x="3088" y="2721"/>
                    <a:pt x="3088" y="2721"/>
                    <a:pt x="3088" y="2721"/>
                  </a:cubicBezTo>
                  <a:cubicBezTo>
                    <a:pt x="3288" y="2721"/>
                    <a:pt x="3288" y="2721"/>
                    <a:pt x="3288" y="2721"/>
                  </a:cubicBezTo>
                  <a:cubicBezTo>
                    <a:pt x="3288" y="3103"/>
                    <a:pt x="3288" y="3103"/>
                    <a:pt x="3288" y="3103"/>
                  </a:cubicBezTo>
                  <a:cubicBezTo>
                    <a:pt x="3288" y="3151"/>
                    <a:pt x="3327" y="3191"/>
                    <a:pt x="3376" y="3191"/>
                  </a:cubicBezTo>
                  <a:cubicBezTo>
                    <a:pt x="3424" y="3191"/>
                    <a:pt x="3464" y="3151"/>
                    <a:pt x="3464" y="3103"/>
                  </a:cubicBezTo>
                  <a:cubicBezTo>
                    <a:pt x="3464" y="2721"/>
                    <a:pt x="3464" y="2721"/>
                    <a:pt x="3464" y="2721"/>
                  </a:cubicBezTo>
                  <a:cubicBezTo>
                    <a:pt x="3664" y="2721"/>
                    <a:pt x="3664" y="2721"/>
                    <a:pt x="3664" y="2721"/>
                  </a:cubicBezTo>
                  <a:cubicBezTo>
                    <a:pt x="3664" y="2986"/>
                    <a:pt x="3664" y="2986"/>
                    <a:pt x="3664" y="2986"/>
                  </a:cubicBezTo>
                  <a:cubicBezTo>
                    <a:pt x="3664" y="3085"/>
                    <a:pt x="3702" y="3178"/>
                    <a:pt x="3772" y="3247"/>
                  </a:cubicBezTo>
                  <a:cubicBezTo>
                    <a:pt x="4350" y="3826"/>
                    <a:pt x="4350" y="3826"/>
                    <a:pt x="4350" y="3826"/>
                  </a:cubicBezTo>
                  <a:cubicBezTo>
                    <a:pt x="4299" y="3929"/>
                    <a:pt x="4316" y="4057"/>
                    <a:pt x="4402" y="4143"/>
                  </a:cubicBezTo>
                  <a:cubicBezTo>
                    <a:pt x="4456" y="4197"/>
                    <a:pt x="4526" y="4224"/>
                    <a:pt x="4597" y="4224"/>
                  </a:cubicBezTo>
                  <a:cubicBezTo>
                    <a:pt x="4668" y="4224"/>
                    <a:pt x="4738" y="4197"/>
                    <a:pt x="4792" y="4143"/>
                  </a:cubicBezTo>
                  <a:cubicBezTo>
                    <a:pt x="4899" y="4036"/>
                    <a:pt x="4899" y="3861"/>
                    <a:pt x="4792" y="3753"/>
                  </a:cubicBezTo>
                  <a:close/>
                  <a:moveTo>
                    <a:pt x="464" y="572"/>
                  </a:moveTo>
                  <a:cubicBezTo>
                    <a:pt x="409" y="572"/>
                    <a:pt x="364" y="528"/>
                    <a:pt x="364" y="472"/>
                  </a:cubicBezTo>
                  <a:cubicBezTo>
                    <a:pt x="364" y="417"/>
                    <a:pt x="409" y="373"/>
                    <a:pt x="464" y="373"/>
                  </a:cubicBezTo>
                  <a:cubicBezTo>
                    <a:pt x="519" y="373"/>
                    <a:pt x="564" y="417"/>
                    <a:pt x="564" y="472"/>
                  </a:cubicBezTo>
                  <a:cubicBezTo>
                    <a:pt x="564" y="528"/>
                    <a:pt x="519" y="572"/>
                    <a:pt x="464" y="572"/>
                  </a:cubicBezTo>
                  <a:close/>
                  <a:moveTo>
                    <a:pt x="346" y="2892"/>
                  </a:moveTo>
                  <a:cubicBezTo>
                    <a:pt x="328" y="2911"/>
                    <a:pt x="302" y="2921"/>
                    <a:pt x="276" y="2921"/>
                  </a:cubicBezTo>
                  <a:cubicBezTo>
                    <a:pt x="249" y="2921"/>
                    <a:pt x="224" y="2911"/>
                    <a:pt x="205" y="2892"/>
                  </a:cubicBezTo>
                  <a:cubicBezTo>
                    <a:pt x="186" y="2873"/>
                    <a:pt x="176" y="2848"/>
                    <a:pt x="176" y="2821"/>
                  </a:cubicBezTo>
                  <a:cubicBezTo>
                    <a:pt x="176" y="2794"/>
                    <a:pt x="186" y="2769"/>
                    <a:pt x="205" y="2750"/>
                  </a:cubicBezTo>
                  <a:cubicBezTo>
                    <a:pt x="224" y="2731"/>
                    <a:pt x="249" y="2721"/>
                    <a:pt x="276" y="2721"/>
                  </a:cubicBezTo>
                  <a:cubicBezTo>
                    <a:pt x="302" y="2721"/>
                    <a:pt x="328" y="2731"/>
                    <a:pt x="346" y="2750"/>
                  </a:cubicBezTo>
                  <a:cubicBezTo>
                    <a:pt x="365" y="2769"/>
                    <a:pt x="376" y="2794"/>
                    <a:pt x="376" y="2821"/>
                  </a:cubicBezTo>
                  <a:cubicBezTo>
                    <a:pt x="376" y="2848"/>
                    <a:pt x="365" y="2873"/>
                    <a:pt x="346" y="2892"/>
                  </a:cubicBezTo>
                  <a:close/>
                  <a:moveTo>
                    <a:pt x="2348" y="3760"/>
                  </a:moveTo>
                  <a:cubicBezTo>
                    <a:pt x="2348" y="3815"/>
                    <a:pt x="2304" y="3860"/>
                    <a:pt x="2248" y="3860"/>
                  </a:cubicBezTo>
                  <a:cubicBezTo>
                    <a:pt x="2193" y="3860"/>
                    <a:pt x="2148" y="3815"/>
                    <a:pt x="2148" y="3760"/>
                  </a:cubicBezTo>
                  <a:cubicBezTo>
                    <a:pt x="2148" y="3705"/>
                    <a:pt x="2193" y="3660"/>
                    <a:pt x="2248" y="3660"/>
                  </a:cubicBezTo>
                  <a:cubicBezTo>
                    <a:pt x="2304" y="3660"/>
                    <a:pt x="2348" y="3705"/>
                    <a:pt x="2348" y="3760"/>
                  </a:cubicBezTo>
                  <a:close/>
                  <a:moveTo>
                    <a:pt x="4668" y="4019"/>
                  </a:moveTo>
                  <a:cubicBezTo>
                    <a:pt x="4629" y="4058"/>
                    <a:pt x="4565" y="4058"/>
                    <a:pt x="4526" y="4019"/>
                  </a:cubicBezTo>
                  <a:cubicBezTo>
                    <a:pt x="4487" y="3980"/>
                    <a:pt x="4487" y="3916"/>
                    <a:pt x="4526" y="3878"/>
                  </a:cubicBezTo>
                  <a:cubicBezTo>
                    <a:pt x="4546" y="3858"/>
                    <a:pt x="4571" y="3848"/>
                    <a:pt x="4597" y="3848"/>
                  </a:cubicBezTo>
                  <a:cubicBezTo>
                    <a:pt x="4623" y="3848"/>
                    <a:pt x="4648" y="3858"/>
                    <a:pt x="4668" y="3878"/>
                  </a:cubicBezTo>
                  <a:cubicBezTo>
                    <a:pt x="4707" y="3916"/>
                    <a:pt x="4707" y="3980"/>
                    <a:pt x="4668" y="401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9" name="Freeform 7">
              <a:extLst>
                <a:ext uri="{FF2B5EF4-FFF2-40B4-BE49-F238E27FC236}">
                  <a16:creationId xmlns:a16="http://schemas.microsoft.com/office/drawing/2014/main" xmlns="" id="{6FB3A7BD-10CB-4962-A377-137A92C0095F}"/>
                </a:ext>
              </a:extLst>
            </p:cNvPr>
            <p:cNvSpPr>
              <a:spLocks noEditPoints="1"/>
            </p:cNvSpPr>
            <p:nvPr/>
          </p:nvSpPr>
          <p:spPr bwMode="auto">
            <a:xfrm>
              <a:off x="-8915400" y="-174625"/>
              <a:ext cx="4014788" cy="4406900"/>
            </a:xfrm>
            <a:custGeom>
              <a:avLst/>
              <a:gdLst>
                <a:gd name="T0" fmla="*/ 1541 w 1866"/>
                <a:gd name="T1" fmla="*/ 393 h 2054"/>
                <a:gd name="T2" fmla="*/ 1197 w 1866"/>
                <a:gd name="T3" fmla="*/ 0 h 2054"/>
                <a:gd name="T4" fmla="*/ 669 w 1866"/>
                <a:gd name="T5" fmla="*/ 0 h 2054"/>
                <a:gd name="T6" fmla="*/ 325 w 1866"/>
                <a:gd name="T7" fmla="*/ 393 h 2054"/>
                <a:gd name="T8" fmla="*/ 92 w 1866"/>
                <a:gd name="T9" fmla="*/ 1042 h 2054"/>
                <a:gd name="T10" fmla="*/ 211 w 1866"/>
                <a:gd name="T11" fmla="*/ 1684 h 2054"/>
                <a:gd name="T12" fmla="*/ 616 w 1866"/>
                <a:gd name="T13" fmla="*/ 2054 h 2054"/>
                <a:gd name="T14" fmla="*/ 1250 w 1866"/>
                <a:gd name="T15" fmla="*/ 2054 h 2054"/>
                <a:gd name="T16" fmla="*/ 1866 w 1866"/>
                <a:gd name="T17" fmla="*/ 1356 h 2054"/>
                <a:gd name="T18" fmla="*/ 1866 w 1866"/>
                <a:gd name="T19" fmla="*/ 792 h 2054"/>
                <a:gd name="T20" fmla="*/ 1691 w 1866"/>
                <a:gd name="T21" fmla="*/ 1356 h 2054"/>
                <a:gd name="T22" fmla="*/ 1382 w 1866"/>
                <a:gd name="T23" fmla="*/ 1335 h 2054"/>
                <a:gd name="T24" fmla="*/ 1329 w 1866"/>
                <a:gd name="T25" fmla="*/ 1503 h 2054"/>
                <a:gd name="T26" fmla="*/ 1250 w 1866"/>
                <a:gd name="T27" fmla="*/ 1879 h 2054"/>
                <a:gd name="T28" fmla="*/ 1021 w 1866"/>
                <a:gd name="T29" fmla="*/ 1121 h 2054"/>
                <a:gd name="T30" fmla="*/ 1338 w 1866"/>
                <a:gd name="T31" fmla="*/ 839 h 2054"/>
                <a:gd name="T32" fmla="*/ 1021 w 1866"/>
                <a:gd name="T33" fmla="*/ 816 h 2054"/>
                <a:gd name="T34" fmla="*/ 933 w 1866"/>
                <a:gd name="T35" fmla="*/ 616 h 2054"/>
                <a:gd name="T36" fmla="*/ 845 w 1866"/>
                <a:gd name="T37" fmla="*/ 1192 h 2054"/>
                <a:gd name="T38" fmla="*/ 638 w 1866"/>
                <a:gd name="T39" fmla="*/ 1205 h 2054"/>
                <a:gd name="T40" fmla="*/ 845 w 1866"/>
                <a:gd name="T41" fmla="*/ 1497 h 2054"/>
                <a:gd name="T42" fmla="*/ 616 w 1866"/>
                <a:gd name="T43" fmla="*/ 1879 h 2054"/>
                <a:gd name="T44" fmla="*/ 441 w 1866"/>
                <a:gd name="T45" fmla="*/ 1559 h 2054"/>
                <a:gd name="T46" fmla="*/ 318 w 1866"/>
                <a:gd name="T47" fmla="*/ 1434 h 2054"/>
                <a:gd name="T48" fmla="*/ 175 w 1866"/>
                <a:gd name="T49" fmla="*/ 1309 h 2054"/>
                <a:gd name="T50" fmla="*/ 490 w 1866"/>
                <a:gd name="T51" fmla="*/ 925 h 2054"/>
                <a:gd name="T52" fmla="*/ 223 w 1866"/>
                <a:gd name="T53" fmla="*/ 925 h 2054"/>
                <a:gd name="T54" fmla="*/ 455 w 1866"/>
                <a:gd name="T55" fmla="*/ 551 h 2054"/>
                <a:gd name="T56" fmla="*/ 514 w 1866"/>
                <a:gd name="T57" fmla="*/ 531 h 2054"/>
                <a:gd name="T58" fmla="*/ 530 w 1866"/>
                <a:gd name="T59" fmla="*/ 414 h 2054"/>
                <a:gd name="T60" fmla="*/ 525 w 1866"/>
                <a:gd name="T61" fmla="*/ 407 h 2054"/>
                <a:gd name="T62" fmla="*/ 492 w 1866"/>
                <a:gd name="T63" fmla="*/ 322 h 2054"/>
                <a:gd name="T64" fmla="*/ 845 w 1866"/>
                <a:gd name="T65" fmla="*/ 322 h 2054"/>
                <a:gd name="T66" fmla="*/ 1021 w 1866"/>
                <a:gd name="T67" fmla="*/ 322 h 2054"/>
                <a:gd name="T68" fmla="*/ 1373 w 1866"/>
                <a:gd name="T69" fmla="*/ 322 h 2054"/>
                <a:gd name="T70" fmla="*/ 1216 w 1866"/>
                <a:gd name="T71" fmla="*/ 414 h 2054"/>
                <a:gd name="T72" fmla="*/ 1284 w 1866"/>
                <a:gd name="T73" fmla="*/ 576 h 2054"/>
                <a:gd name="T74" fmla="*/ 1408 w 1866"/>
                <a:gd name="T75" fmla="*/ 551 h 2054"/>
                <a:gd name="T76" fmla="*/ 1691 w 1866"/>
                <a:gd name="T77" fmla="*/ 792 h 2054"/>
                <a:gd name="T78" fmla="*/ 1508 w 1866"/>
                <a:gd name="T79" fmla="*/ 1074 h 2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66" h="2054">
                  <a:moveTo>
                    <a:pt x="1866" y="792"/>
                  </a:moveTo>
                  <a:cubicBezTo>
                    <a:pt x="1866" y="604"/>
                    <a:pt x="1729" y="445"/>
                    <a:pt x="1541" y="393"/>
                  </a:cubicBezTo>
                  <a:cubicBezTo>
                    <a:pt x="1546" y="370"/>
                    <a:pt x="1549" y="347"/>
                    <a:pt x="1549" y="322"/>
                  </a:cubicBezTo>
                  <a:cubicBezTo>
                    <a:pt x="1549" y="145"/>
                    <a:pt x="1391" y="0"/>
                    <a:pt x="1197" y="0"/>
                  </a:cubicBezTo>
                  <a:cubicBezTo>
                    <a:pt x="1092" y="0"/>
                    <a:pt x="998" y="42"/>
                    <a:pt x="933" y="109"/>
                  </a:cubicBezTo>
                  <a:cubicBezTo>
                    <a:pt x="868" y="42"/>
                    <a:pt x="774" y="0"/>
                    <a:pt x="669" y="0"/>
                  </a:cubicBezTo>
                  <a:cubicBezTo>
                    <a:pt x="475" y="0"/>
                    <a:pt x="317" y="145"/>
                    <a:pt x="317" y="322"/>
                  </a:cubicBezTo>
                  <a:cubicBezTo>
                    <a:pt x="317" y="347"/>
                    <a:pt x="320" y="370"/>
                    <a:pt x="325" y="393"/>
                  </a:cubicBezTo>
                  <a:cubicBezTo>
                    <a:pt x="137" y="445"/>
                    <a:pt x="0" y="604"/>
                    <a:pt x="0" y="792"/>
                  </a:cubicBezTo>
                  <a:cubicBezTo>
                    <a:pt x="0" y="884"/>
                    <a:pt x="32" y="971"/>
                    <a:pt x="92" y="1042"/>
                  </a:cubicBezTo>
                  <a:cubicBezTo>
                    <a:pt x="34" y="1118"/>
                    <a:pt x="0" y="1211"/>
                    <a:pt x="0" y="1309"/>
                  </a:cubicBezTo>
                  <a:cubicBezTo>
                    <a:pt x="0" y="1458"/>
                    <a:pt x="80" y="1598"/>
                    <a:pt x="211" y="1684"/>
                  </a:cubicBezTo>
                  <a:cubicBezTo>
                    <a:pt x="211" y="1684"/>
                    <a:pt x="211" y="1684"/>
                    <a:pt x="211" y="1685"/>
                  </a:cubicBezTo>
                  <a:cubicBezTo>
                    <a:pt x="211" y="1888"/>
                    <a:pt x="393" y="2054"/>
                    <a:pt x="616" y="2054"/>
                  </a:cubicBezTo>
                  <a:cubicBezTo>
                    <a:pt x="744" y="2054"/>
                    <a:pt x="859" y="1999"/>
                    <a:pt x="933" y="1914"/>
                  </a:cubicBezTo>
                  <a:cubicBezTo>
                    <a:pt x="1007" y="1999"/>
                    <a:pt x="1122" y="2054"/>
                    <a:pt x="1250" y="2054"/>
                  </a:cubicBezTo>
                  <a:cubicBezTo>
                    <a:pt x="1465" y="2054"/>
                    <a:pt x="1641" y="1901"/>
                    <a:pt x="1654" y="1707"/>
                  </a:cubicBezTo>
                  <a:cubicBezTo>
                    <a:pt x="1785" y="1632"/>
                    <a:pt x="1866" y="1499"/>
                    <a:pt x="1866" y="1356"/>
                  </a:cubicBezTo>
                  <a:cubicBezTo>
                    <a:pt x="1866" y="1250"/>
                    <a:pt x="1821" y="1150"/>
                    <a:pt x="1744" y="1074"/>
                  </a:cubicBezTo>
                  <a:cubicBezTo>
                    <a:pt x="1821" y="998"/>
                    <a:pt x="1866" y="898"/>
                    <a:pt x="1866" y="792"/>
                  </a:cubicBezTo>
                  <a:close/>
                  <a:moveTo>
                    <a:pt x="1555" y="1152"/>
                  </a:moveTo>
                  <a:cubicBezTo>
                    <a:pt x="1640" y="1196"/>
                    <a:pt x="1691" y="1273"/>
                    <a:pt x="1691" y="1356"/>
                  </a:cubicBezTo>
                  <a:cubicBezTo>
                    <a:pt x="1691" y="1418"/>
                    <a:pt x="1662" y="1477"/>
                    <a:pt x="1613" y="1521"/>
                  </a:cubicBezTo>
                  <a:cubicBezTo>
                    <a:pt x="1567" y="1435"/>
                    <a:pt x="1485" y="1367"/>
                    <a:pt x="1382" y="1335"/>
                  </a:cubicBezTo>
                  <a:cubicBezTo>
                    <a:pt x="1336" y="1320"/>
                    <a:pt x="1286" y="1346"/>
                    <a:pt x="1272" y="1392"/>
                  </a:cubicBezTo>
                  <a:cubicBezTo>
                    <a:pt x="1257" y="1439"/>
                    <a:pt x="1283" y="1488"/>
                    <a:pt x="1329" y="1503"/>
                  </a:cubicBezTo>
                  <a:cubicBezTo>
                    <a:pt x="1419" y="1531"/>
                    <a:pt x="1479" y="1604"/>
                    <a:pt x="1479" y="1685"/>
                  </a:cubicBezTo>
                  <a:cubicBezTo>
                    <a:pt x="1479" y="1792"/>
                    <a:pt x="1376" y="1879"/>
                    <a:pt x="1250" y="1879"/>
                  </a:cubicBezTo>
                  <a:cubicBezTo>
                    <a:pt x="1124" y="1879"/>
                    <a:pt x="1021" y="1792"/>
                    <a:pt x="1021" y="1685"/>
                  </a:cubicBezTo>
                  <a:cubicBezTo>
                    <a:pt x="1021" y="1121"/>
                    <a:pt x="1021" y="1121"/>
                    <a:pt x="1021" y="1121"/>
                  </a:cubicBezTo>
                  <a:cubicBezTo>
                    <a:pt x="1021" y="1014"/>
                    <a:pt x="1124" y="927"/>
                    <a:pt x="1250" y="927"/>
                  </a:cubicBezTo>
                  <a:cubicBezTo>
                    <a:pt x="1299" y="927"/>
                    <a:pt x="1338" y="888"/>
                    <a:pt x="1338" y="839"/>
                  </a:cubicBezTo>
                  <a:cubicBezTo>
                    <a:pt x="1338" y="791"/>
                    <a:pt x="1299" y="751"/>
                    <a:pt x="1250" y="751"/>
                  </a:cubicBezTo>
                  <a:cubicBezTo>
                    <a:pt x="1165" y="751"/>
                    <a:pt x="1086" y="775"/>
                    <a:pt x="1021" y="816"/>
                  </a:cubicBezTo>
                  <a:cubicBezTo>
                    <a:pt x="1021" y="704"/>
                    <a:pt x="1021" y="704"/>
                    <a:pt x="1021" y="704"/>
                  </a:cubicBezTo>
                  <a:cubicBezTo>
                    <a:pt x="1021" y="656"/>
                    <a:pt x="981" y="616"/>
                    <a:pt x="933" y="616"/>
                  </a:cubicBezTo>
                  <a:cubicBezTo>
                    <a:pt x="884" y="616"/>
                    <a:pt x="845" y="656"/>
                    <a:pt x="845" y="704"/>
                  </a:cubicBezTo>
                  <a:cubicBezTo>
                    <a:pt x="845" y="1192"/>
                    <a:pt x="845" y="1192"/>
                    <a:pt x="845" y="1192"/>
                  </a:cubicBezTo>
                  <a:cubicBezTo>
                    <a:pt x="815" y="1173"/>
                    <a:pt x="783" y="1158"/>
                    <a:pt x="748" y="1147"/>
                  </a:cubicBezTo>
                  <a:cubicBezTo>
                    <a:pt x="702" y="1133"/>
                    <a:pt x="652" y="1158"/>
                    <a:pt x="638" y="1205"/>
                  </a:cubicBezTo>
                  <a:cubicBezTo>
                    <a:pt x="623" y="1251"/>
                    <a:pt x="649" y="1300"/>
                    <a:pt x="695" y="1315"/>
                  </a:cubicBezTo>
                  <a:cubicBezTo>
                    <a:pt x="785" y="1343"/>
                    <a:pt x="845" y="1416"/>
                    <a:pt x="845" y="1497"/>
                  </a:cubicBezTo>
                  <a:cubicBezTo>
                    <a:pt x="845" y="1685"/>
                    <a:pt x="845" y="1685"/>
                    <a:pt x="845" y="1685"/>
                  </a:cubicBezTo>
                  <a:cubicBezTo>
                    <a:pt x="845" y="1792"/>
                    <a:pt x="742" y="1879"/>
                    <a:pt x="616" y="1879"/>
                  </a:cubicBezTo>
                  <a:cubicBezTo>
                    <a:pt x="490" y="1879"/>
                    <a:pt x="387" y="1792"/>
                    <a:pt x="387" y="1685"/>
                  </a:cubicBezTo>
                  <a:cubicBezTo>
                    <a:pt x="387" y="1639"/>
                    <a:pt x="406" y="1594"/>
                    <a:pt x="441" y="1559"/>
                  </a:cubicBezTo>
                  <a:cubicBezTo>
                    <a:pt x="476" y="1525"/>
                    <a:pt x="476" y="1469"/>
                    <a:pt x="442" y="1435"/>
                  </a:cubicBezTo>
                  <a:cubicBezTo>
                    <a:pt x="408" y="1400"/>
                    <a:pt x="352" y="1400"/>
                    <a:pt x="318" y="1434"/>
                  </a:cubicBezTo>
                  <a:cubicBezTo>
                    <a:pt x="296" y="1455"/>
                    <a:pt x="278" y="1478"/>
                    <a:pt x="263" y="1503"/>
                  </a:cubicBezTo>
                  <a:cubicBezTo>
                    <a:pt x="208" y="1450"/>
                    <a:pt x="175" y="1381"/>
                    <a:pt x="175" y="1309"/>
                  </a:cubicBezTo>
                  <a:cubicBezTo>
                    <a:pt x="175" y="1179"/>
                    <a:pt x="278" y="1064"/>
                    <a:pt x="424" y="1031"/>
                  </a:cubicBezTo>
                  <a:cubicBezTo>
                    <a:pt x="471" y="1020"/>
                    <a:pt x="501" y="973"/>
                    <a:pt x="490" y="925"/>
                  </a:cubicBezTo>
                  <a:cubicBezTo>
                    <a:pt x="479" y="878"/>
                    <a:pt x="432" y="848"/>
                    <a:pt x="385" y="859"/>
                  </a:cubicBezTo>
                  <a:cubicBezTo>
                    <a:pt x="326" y="873"/>
                    <a:pt x="271" y="895"/>
                    <a:pt x="223" y="925"/>
                  </a:cubicBezTo>
                  <a:cubicBezTo>
                    <a:pt x="192" y="886"/>
                    <a:pt x="175" y="840"/>
                    <a:pt x="175" y="792"/>
                  </a:cubicBezTo>
                  <a:cubicBezTo>
                    <a:pt x="175" y="660"/>
                    <a:pt x="301" y="552"/>
                    <a:pt x="455" y="551"/>
                  </a:cubicBezTo>
                  <a:cubicBezTo>
                    <a:pt x="456" y="551"/>
                    <a:pt x="457" y="551"/>
                    <a:pt x="458" y="551"/>
                  </a:cubicBezTo>
                  <a:cubicBezTo>
                    <a:pt x="478" y="551"/>
                    <a:pt x="498" y="545"/>
                    <a:pt x="514" y="531"/>
                  </a:cubicBezTo>
                  <a:cubicBezTo>
                    <a:pt x="548" y="502"/>
                    <a:pt x="555" y="454"/>
                    <a:pt x="532" y="417"/>
                  </a:cubicBezTo>
                  <a:cubicBezTo>
                    <a:pt x="531" y="416"/>
                    <a:pt x="531" y="415"/>
                    <a:pt x="530" y="414"/>
                  </a:cubicBezTo>
                  <a:cubicBezTo>
                    <a:pt x="530" y="414"/>
                    <a:pt x="529" y="413"/>
                    <a:pt x="529" y="413"/>
                  </a:cubicBezTo>
                  <a:cubicBezTo>
                    <a:pt x="528" y="411"/>
                    <a:pt x="526" y="409"/>
                    <a:pt x="525" y="407"/>
                  </a:cubicBezTo>
                  <a:cubicBezTo>
                    <a:pt x="525" y="407"/>
                    <a:pt x="525" y="407"/>
                    <a:pt x="525" y="407"/>
                  </a:cubicBezTo>
                  <a:cubicBezTo>
                    <a:pt x="510" y="389"/>
                    <a:pt x="492" y="361"/>
                    <a:pt x="492" y="322"/>
                  </a:cubicBezTo>
                  <a:cubicBezTo>
                    <a:pt x="492" y="241"/>
                    <a:pt x="572" y="175"/>
                    <a:pt x="669" y="175"/>
                  </a:cubicBezTo>
                  <a:cubicBezTo>
                    <a:pt x="766" y="175"/>
                    <a:pt x="845" y="241"/>
                    <a:pt x="845" y="322"/>
                  </a:cubicBezTo>
                  <a:cubicBezTo>
                    <a:pt x="845" y="371"/>
                    <a:pt x="884" y="410"/>
                    <a:pt x="933" y="410"/>
                  </a:cubicBezTo>
                  <a:cubicBezTo>
                    <a:pt x="982" y="410"/>
                    <a:pt x="1021" y="371"/>
                    <a:pt x="1021" y="322"/>
                  </a:cubicBezTo>
                  <a:cubicBezTo>
                    <a:pt x="1021" y="241"/>
                    <a:pt x="1100" y="175"/>
                    <a:pt x="1197" y="175"/>
                  </a:cubicBezTo>
                  <a:cubicBezTo>
                    <a:pt x="1294" y="175"/>
                    <a:pt x="1373" y="241"/>
                    <a:pt x="1373" y="322"/>
                  </a:cubicBezTo>
                  <a:cubicBezTo>
                    <a:pt x="1373" y="344"/>
                    <a:pt x="1368" y="363"/>
                    <a:pt x="1360" y="378"/>
                  </a:cubicBezTo>
                  <a:cubicBezTo>
                    <a:pt x="1310" y="382"/>
                    <a:pt x="1262" y="395"/>
                    <a:pt x="1216" y="414"/>
                  </a:cubicBezTo>
                  <a:cubicBezTo>
                    <a:pt x="1171" y="433"/>
                    <a:pt x="1150" y="484"/>
                    <a:pt x="1169" y="529"/>
                  </a:cubicBezTo>
                  <a:cubicBezTo>
                    <a:pt x="1188" y="574"/>
                    <a:pt x="1240" y="595"/>
                    <a:pt x="1284" y="576"/>
                  </a:cubicBezTo>
                  <a:cubicBezTo>
                    <a:pt x="1322" y="560"/>
                    <a:pt x="1363" y="552"/>
                    <a:pt x="1406" y="551"/>
                  </a:cubicBezTo>
                  <a:cubicBezTo>
                    <a:pt x="1407" y="551"/>
                    <a:pt x="1408" y="551"/>
                    <a:pt x="1408" y="551"/>
                  </a:cubicBezTo>
                  <a:cubicBezTo>
                    <a:pt x="1409" y="551"/>
                    <a:pt x="1410" y="551"/>
                    <a:pt x="1411" y="551"/>
                  </a:cubicBezTo>
                  <a:cubicBezTo>
                    <a:pt x="1565" y="552"/>
                    <a:pt x="1691" y="660"/>
                    <a:pt x="1691" y="792"/>
                  </a:cubicBezTo>
                  <a:cubicBezTo>
                    <a:pt x="1691" y="875"/>
                    <a:pt x="1640" y="952"/>
                    <a:pt x="1555" y="996"/>
                  </a:cubicBezTo>
                  <a:cubicBezTo>
                    <a:pt x="1526" y="1011"/>
                    <a:pt x="1508" y="1041"/>
                    <a:pt x="1508" y="1074"/>
                  </a:cubicBezTo>
                  <a:cubicBezTo>
                    <a:pt x="1508" y="1107"/>
                    <a:pt x="1526" y="1136"/>
                    <a:pt x="1555" y="115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grpSp>
    </p:spTree>
    <p:extLst>
      <p:ext uri="{BB962C8B-B14F-4D97-AF65-F5344CB8AC3E}">
        <p14:creationId xmlns:p14="http://schemas.microsoft.com/office/powerpoint/2010/main" xmlns="" val="6864161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63068C9C-13B6-4095-8686-D74CA549EDB2}"/>
              </a:ext>
            </a:extLst>
          </p:cNvPr>
          <p:cNvSpPr txBox="1"/>
          <p:nvPr/>
        </p:nvSpPr>
        <p:spPr>
          <a:xfrm>
            <a:off x="477788" y="332656"/>
            <a:ext cx="11593288" cy="1938992"/>
          </a:xfrm>
          <a:prstGeom prst="rect">
            <a:avLst/>
          </a:prstGeom>
          <a:noFill/>
        </p:spPr>
        <p:txBody>
          <a:bodyPr wrap="square" rtlCol="0">
            <a:spAutoFit/>
          </a:bodyPr>
          <a:lstStyle/>
          <a:p>
            <a:r>
              <a:rPr lang="en-IN" sz="4000" b="1" dirty="0">
                <a:latin typeface="Times New Roman" panose="02020603050405020304" pitchFamily="18" charset="0"/>
                <a:cs typeface="Times New Roman" panose="02020603050405020304" pitchFamily="18" charset="0"/>
              </a:rPr>
              <a:t>MODE OF DATA COLLECTION</a:t>
            </a:r>
          </a:p>
          <a:p>
            <a:endParaRPr lang="en-IN" sz="4000" b="1" dirty="0">
              <a:latin typeface="Times New Roman" panose="02020603050405020304" pitchFamily="18" charset="0"/>
              <a:cs typeface="Times New Roman" panose="02020603050405020304" pitchFamily="18" charset="0"/>
            </a:endParaRPr>
          </a:p>
          <a:p>
            <a:endParaRPr lang="en-IN" sz="4000" b="1" dirty="0">
              <a:latin typeface="Times New Roman" panose="02020603050405020304" pitchFamily="18"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xmlns="" id="{C57D30AC-4E8E-44E1-B0EB-31F61354500C}"/>
              </a:ext>
            </a:extLst>
          </p:cNvPr>
          <p:cNvGraphicFramePr>
            <a:graphicFrameLocks noGrp="1"/>
          </p:cNvGraphicFramePr>
          <p:nvPr>
            <p:extLst>
              <p:ext uri="{D42A27DB-BD31-4B8C-83A1-F6EECF244321}">
                <p14:modId xmlns:p14="http://schemas.microsoft.com/office/powerpoint/2010/main" xmlns="" val="1516483492"/>
              </p:ext>
            </p:extLst>
          </p:nvPr>
        </p:nvGraphicFramePr>
        <p:xfrm>
          <a:off x="477788" y="1340768"/>
          <a:ext cx="10873210" cy="4176463"/>
        </p:xfrm>
        <a:graphic>
          <a:graphicData uri="http://schemas.openxmlformats.org/drawingml/2006/table">
            <a:tbl>
              <a:tblPr firstRow="1" bandRow="1">
                <a:tableStyleId>{5C22544A-7EE6-4342-B048-85BDC9FD1C3A}</a:tableStyleId>
              </a:tblPr>
              <a:tblGrid>
                <a:gridCol w="2174642">
                  <a:extLst>
                    <a:ext uri="{9D8B030D-6E8A-4147-A177-3AD203B41FA5}">
                      <a16:colId xmlns:a16="http://schemas.microsoft.com/office/drawing/2014/main" xmlns="" val="2193789425"/>
                    </a:ext>
                  </a:extLst>
                </a:gridCol>
                <a:gridCol w="2174642">
                  <a:extLst>
                    <a:ext uri="{9D8B030D-6E8A-4147-A177-3AD203B41FA5}">
                      <a16:colId xmlns:a16="http://schemas.microsoft.com/office/drawing/2014/main" xmlns="" val="1797165758"/>
                    </a:ext>
                  </a:extLst>
                </a:gridCol>
                <a:gridCol w="2174642">
                  <a:extLst>
                    <a:ext uri="{9D8B030D-6E8A-4147-A177-3AD203B41FA5}">
                      <a16:colId xmlns:a16="http://schemas.microsoft.com/office/drawing/2014/main" xmlns="" val="4064360415"/>
                    </a:ext>
                  </a:extLst>
                </a:gridCol>
                <a:gridCol w="2174642">
                  <a:extLst>
                    <a:ext uri="{9D8B030D-6E8A-4147-A177-3AD203B41FA5}">
                      <a16:colId xmlns:a16="http://schemas.microsoft.com/office/drawing/2014/main" xmlns="" val="435023711"/>
                    </a:ext>
                  </a:extLst>
                </a:gridCol>
                <a:gridCol w="2174642">
                  <a:extLst>
                    <a:ext uri="{9D8B030D-6E8A-4147-A177-3AD203B41FA5}">
                      <a16:colId xmlns:a16="http://schemas.microsoft.com/office/drawing/2014/main" xmlns="" val="2153917952"/>
                    </a:ext>
                  </a:extLst>
                </a:gridCol>
              </a:tblGrid>
              <a:tr h="963799">
                <a:tc>
                  <a:txBody>
                    <a:bodyPr/>
                    <a:lstStyle/>
                    <a:p>
                      <a:pPr algn="ctr"/>
                      <a:r>
                        <a:rPr lang="en-IN" sz="1600" dirty="0">
                          <a:latin typeface="Times New Roman" panose="02020603050405020304" pitchFamily="18" charset="0"/>
                          <a:cs typeface="Times New Roman" panose="02020603050405020304" pitchFamily="18" charset="0"/>
                        </a:rPr>
                        <a:t>PERFORMANCE MEASURE</a:t>
                      </a:r>
                    </a:p>
                  </a:txBody>
                  <a:tcPr anchor="ctr"/>
                </a:tc>
                <a:tc>
                  <a:txBody>
                    <a:bodyPr/>
                    <a:lstStyle/>
                    <a:p>
                      <a:pPr algn="ctr"/>
                      <a:r>
                        <a:rPr lang="en-IN" sz="1600" dirty="0">
                          <a:latin typeface="Times New Roman" panose="02020603050405020304" pitchFamily="18" charset="0"/>
                          <a:cs typeface="Times New Roman" panose="02020603050405020304" pitchFamily="18" charset="0"/>
                        </a:rPr>
                        <a:t>   DATA SOURCE</a:t>
                      </a:r>
                    </a:p>
                  </a:txBody>
                  <a:tcPr anchor="ctr"/>
                </a:tc>
                <a:tc>
                  <a:txBody>
                    <a:bodyPr/>
                    <a:lstStyle/>
                    <a:p>
                      <a:pPr algn="ctr"/>
                      <a:r>
                        <a:rPr lang="en-IN" sz="1600" dirty="0">
                          <a:latin typeface="Times New Roman" panose="02020603050405020304" pitchFamily="18" charset="0"/>
                          <a:cs typeface="Times New Roman" panose="02020603050405020304" pitchFamily="18" charset="0"/>
                        </a:rPr>
                        <a:t>SAMPLE SIZE</a:t>
                      </a:r>
                    </a:p>
                    <a:p>
                      <a:pPr algn="ctr"/>
                      <a:endParaRPr lang="en-IN" sz="1600" dirty="0">
                        <a:latin typeface="Times New Roman" panose="02020603050405020304" pitchFamily="18" charset="0"/>
                        <a:cs typeface="Times New Roman" panose="02020603050405020304" pitchFamily="18" charset="0"/>
                      </a:endParaRPr>
                    </a:p>
                    <a:p>
                      <a:pPr algn="l"/>
                      <a:r>
                        <a:rPr lang="en-IN" sz="1200" dirty="0">
                          <a:latin typeface="Times New Roman" panose="02020603050405020304" pitchFamily="18" charset="0"/>
                          <a:cs typeface="Times New Roman" panose="02020603050405020304" pitchFamily="18" charset="0"/>
                        </a:rPr>
                        <a:t>Before                 After </a:t>
                      </a:r>
                    </a:p>
                    <a:p>
                      <a:pPr algn="l"/>
                      <a:r>
                        <a:rPr lang="en-IN" sz="1200" dirty="0">
                          <a:latin typeface="Times New Roman" panose="02020603050405020304" pitchFamily="18" charset="0"/>
                          <a:cs typeface="Times New Roman" panose="02020603050405020304" pitchFamily="18" charset="0"/>
                        </a:rPr>
                        <a:t>Automation        </a:t>
                      </a:r>
                      <a:r>
                        <a:rPr lang="en-IN" sz="1200" dirty="0" err="1">
                          <a:latin typeface="Times New Roman" panose="02020603050405020304" pitchFamily="18" charset="0"/>
                          <a:cs typeface="Times New Roman" panose="02020603050405020304" pitchFamily="18" charset="0"/>
                        </a:rPr>
                        <a:t>Automation</a:t>
                      </a:r>
                      <a:endParaRPr lang="en-IN" sz="1200" dirty="0">
                        <a:latin typeface="Times New Roman" panose="02020603050405020304" pitchFamily="18" charset="0"/>
                        <a:cs typeface="Times New Roman" panose="02020603050405020304" pitchFamily="18" charset="0"/>
                      </a:endParaRPr>
                    </a:p>
                  </a:txBody>
                  <a:tcPr anchor="ctr"/>
                </a:tc>
                <a:tc>
                  <a:txBody>
                    <a:bodyPr/>
                    <a:lstStyle/>
                    <a:p>
                      <a:pPr algn="ctr"/>
                      <a:r>
                        <a:rPr lang="en-IN" sz="1600" dirty="0">
                          <a:latin typeface="Times New Roman" panose="02020603050405020304" pitchFamily="18" charset="0"/>
                          <a:cs typeface="Times New Roman" panose="02020603050405020304" pitchFamily="18" charset="0"/>
                        </a:rPr>
                        <a:t>WHO WILL COLLECT</a:t>
                      </a:r>
                    </a:p>
                  </a:txBody>
                  <a:tcPr anchor="ctr"/>
                </a:tc>
                <a:tc>
                  <a:txBody>
                    <a:bodyPr/>
                    <a:lstStyle/>
                    <a:p>
                      <a:pPr algn="ctr"/>
                      <a:r>
                        <a:rPr lang="en-IN" sz="1600" dirty="0">
                          <a:latin typeface="Times New Roman" panose="02020603050405020304" pitchFamily="18" charset="0"/>
                          <a:cs typeface="Times New Roman" panose="02020603050405020304" pitchFamily="18" charset="0"/>
                        </a:rPr>
                        <a:t>WHEN DATA WILL COLLECT</a:t>
                      </a:r>
                    </a:p>
                  </a:txBody>
                  <a:tcPr anchor="ctr"/>
                </a:tc>
                <a:extLst>
                  <a:ext uri="{0D108BD9-81ED-4DB2-BD59-A6C34878D82A}">
                    <a16:rowId xmlns:a16="http://schemas.microsoft.com/office/drawing/2014/main" xmlns="" val="2759724771"/>
                  </a:ext>
                </a:extLst>
              </a:tr>
              <a:tr h="535444">
                <a:tc>
                  <a:txBody>
                    <a:bodyPr/>
                    <a:lstStyle/>
                    <a:p>
                      <a:pPr algn="ctr"/>
                      <a:r>
                        <a:rPr lang="en-IN" sz="1600" dirty="0">
                          <a:latin typeface="Times New Roman" panose="02020603050405020304" pitchFamily="18" charset="0"/>
                          <a:cs typeface="Times New Roman" panose="02020603050405020304" pitchFamily="18" charset="0"/>
                        </a:rPr>
                        <a:t>Auto-assign</a:t>
                      </a:r>
                    </a:p>
                  </a:txBody>
                  <a:tcPr anchor="ctr"/>
                </a:tc>
                <a:tc>
                  <a:txBody>
                    <a:bodyPr/>
                    <a:lstStyle/>
                    <a:p>
                      <a:pPr algn="ctr"/>
                      <a:r>
                        <a:rPr lang="en-IN" sz="1600" dirty="0">
                          <a:latin typeface="Times New Roman" panose="02020603050405020304" pitchFamily="18" charset="0"/>
                          <a:cs typeface="Times New Roman" panose="02020603050405020304" pitchFamily="18" charset="0"/>
                        </a:rPr>
                        <a:t>Logs</a:t>
                      </a:r>
                    </a:p>
                  </a:txBody>
                  <a:tcPr anchor="ctr"/>
                </a:tc>
                <a:tc>
                  <a:txBody>
                    <a:bodyPr/>
                    <a:lstStyle/>
                    <a:p>
                      <a:pPr algn="l"/>
                      <a:r>
                        <a:rPr lang="en-IN" sz="1600" dirty="0">
                          <a:latin typeface="Times New Roman" panose="02020603050405020304" pitchFamily="18" charset="0"/>
                          <a:cs typeface="Times New Roman" panose="02020603050405020304" pitchFamily="18" charset="0"/>
                        </a:rPr>
                        <a:t>20169           24501</a:t>
                      </a:r>
                    </a:p>
                  </a:txBody>
                  <a:tcPr anchor="ctr"/>
                </a:tc>
                <a:tc>
                  <a:txBody>
                    <a:bodyPr/>
                    <a:lstStyle/>
                    <a:p>
                      <a:pPr algn="ctr"/>
                      <a:r>
                        <a:rPr lang="en-IN" sz="1600" dirty="0">
                          <a:latin typeface="Times New Roman" panose="02020603050405020304" pitchFamily="18" charset="0"/>
                          <a:cs typeface="Times New Roman" panose="02020603050405020304" pitchFamily="18" charset="0"/>
                        </a:rPr>
                        <a:t>T2 Team</a:t>
                      </a:r>
                    </a:p>
                  </a:txBody>
                  <a:tcPr anchor="ctr"/>
                </a:tc>
                <a:tc>
                  <a:txBody>
                    <a:bodyPr/>
                    <a:lstStyle/>
                    <a:p>
                      <a:pPr algn="ctr"/>
                      <a:r>
                        <a:rPr lang="en-IN" sz="1600" dirty="0">
                          <a:latin typeface="Times New Roman" panose="02020603050405020304" pitchFamily="18" charset="0"/>
                          <a:cs typeface="Times New Roman" panose="02020603050405020304" pitchFamily="18" charset="0"/>
                        </a:rPr>
                        <a:t>1 Nov- 30 Nov 2018</a:t>
                      </a:r>
                    </a:p>
                  </a:txBody>
                  <a:tcPr anchor="ctr"/>
                </a:tc>
                <a:extLst>
                  <a:ext uri="{0D108BD9-81ED-4DB2-BD59-A6C34878D82A}">
                    <a16:rowId xmlns:a16="http://schemas.microsoft.com/office/drawing/2014/main" xmlns="" val="751242979"/>
                  </a:ext>
                </a:extLst>
              </a:tr>
              <a:tr h="535444">
                <a:tc>
                  <a:txBody>
                    <a:bodyPr/>
                    <a:lstStyle/>
                    <a:p>
                      <a:pPr algn="ctr"/>
                      <a:r>
                        <a:rPr lang="en-IN" sz="1600" dirty="0">
                          <a:latin typeface="Times New Roman" panose="02020603050405020304" pitchFamily="18" charset="0"/>
                          <a:cs typeface="Times New Roman" panose="02020603050405020304" pitchFamily="18" charset="0"/>
                        </a:rPr>
                        <a:t>Auto-assign</a:t>
                      </a:r>
                    </a:p>
                  </a:txBody>
                  <a:tcPr anchor="ctr"/>
                </a:tc>
                <a:tc>
                  <a:txBody>
                    <a:bodyPr/>
                    <a:lstStyle/>
                    <a:p>
                      <a:pPr algn="ctr"/>
                      <a:r>
                        <a:rPr lang="en-IN" sz="1600" dirty="0">
                          <a:latin typeface="Times New Roman" panose="02020603050405020304" pitchFamily="18" charset="0"/>
                          <a:cs typeface="Times New Roman" panose="02020603050405020304" pitchFamily="18" charset="0"/>
                        </a:rPr>
                        <a:t>Logs</a:t>
                      </a:r>
                    </a:p>
                  </a:txBody>
                  <a:tcPr anchor="ctr"/>
                </a:tc>
                <a:tc>
                  <a:txBody>
                    <a:bodyPr/>
                    <a:lstStyle/>
                    <a:p>
                      <a:pPr algn="l"/>
                      <a:r>
                        <a:rPr lang="en-IN" sz="1600" dirty="0">
                          <a:latin typeface="Times New Roman" panose="02020603050405020304" pitchFamily="18" charset="0"/>
                          <a:cs typeface="Times New Roman" panose="02020603050405020304" pitchFamily="18" charset="0"/>
                        </a:rPr>
                        <a:t>19860           25095</a:t>
                      </a:r>
                    </a:p>
                  </a:txBody>
                  <a:tcPr anchor="ctr"/>
                </a:tc>
                <a:tc>
                  <a:txBody>
                    <a:bodyPr/>
                    <a:lstStyle/>
                    <a:p>
                      <a:pPr algn="ctr"/>
                      <a:r>
                        <a:rPr lang="en-IN" sz="1600" dirty="0">
                          <a:latin typeface="Times New Roman" panose="02020603050405020304" pitchFamily="18" charset="0"/>
                          <a:cs typeface="Times New Roman" panose="02020603050405020304" pitchFamily="18" charset="0"/>
                        </a:rPr>
                        <a:t>T2 Team</a:t>
                      </a:r>
                    </a:p>
                  </a:txBody>
                  <a:tcPr anchor="ctr"/>
                </a:tc>
                <a:tc>
                  <a:txBody>
                    <a:bodyPr/>
                    <a:lstStyle/>
                    <a:p>
                      <a:pPr algn="ctr"/>
                      <a:r>
                        <a:rPr lang="en-IN" sz="1600" dirty="0">
                          <a:latin typeface="Times New Roman" panose="02020603050405020304" pitchFamily="18" charset="0"/>
                          <a:cs typeface="Times New Roman" panose="02020603050405020304" pitchFamily="18" charset="0"/>
                        </a:rPr>
                        <a:t>1 Dec -31 Dec 2019</a:t>
                      </a:r>
                    </a:p>
                  </a:txBody>
                  <a:tcPr anchor="ctr"/>
                </a:tc>
                <a:extLst>
                  <a:ext uri="{0D108BD9-81ED-4DB2-BD59-A6C34878D82A}">
                    <a16:rowId xmlns:a16="http://schemas.microsoft.com/office/drawing/2014/main" xmlns="" val="757588812"/>
                  </a:ext>
                </a:extLst>
              </a:tr>
              <a:tr h="535444">
                <a:tc>
                  <a:txBody>
                    <a:bodyPr/>
                    <a:lstStyle/>
                    <a:p>
                      <a:pPr algn="ctr"/>
                      <a:r>
                        <a:rPr lang="en-IN" sz="1600" dirty="0">
                          <a:latin typeface="Times New Roman" panose="02020603050405020304" pitchFamily="18" charset="0"/>
                          <a:cs typeface="Times New Roman" panose="02020603050405020304" pitchFamily="18" charset="0"/>
                        </a:rPr>
                        <a:t>Auto-assign</a:t>
                      </a:r>
                    </a:p>
                  </a:txBody>
                  <a:tcPr anchor="ctr"/>
                </a:tc>
                <a:tc>
                  <a:txBody>
                    <a:bodyPr/>
                    <a:lstStyle/>
                    <a:p>
                      <a:pPr algn="ctr"/>
                      <a:r>
                        <a:rPr lang="en-IN" sz="1600" dirty="0">
                          <a:latin typeface="Times New Roman" panose="02020603050405020304" pitchFamily="18" charset="0"/>
                          <a:cs typeface="Times New Roman" panose="02020603050405020304" pitchFamily="18" charset="0"/>
                        </a:rPr>
                        <a:t>Logs</a:t>
                      </a:r>
                    </a:p>
                  </a:txBody>
                  <a:tcPr anchor="ctr"/>
                </a:tc>
                <a:tc>
                  <a:txBody>
                    <a:bodyPr/>
                    <a:lstStyle/>
                    <a:p>
                      <a:pPr algn="l"/>
                      <a:r>
                        <a:rPr lang="en-IN" sz="1600" dirty="0">
                          <a:latin typeface="Times New Roman" panose="02020603050405020304" pitchFamily="18" charset="0"/>
                          <a:cs typeface="Times New Roman" panose="02020603050405020304" pitchFamily="18" charset="0"/>
                        </a:rPr>
                        <a:t>21654           23168</a:t>
                      </a:r>
                    </a:p>
                  </a:txBody>
                  <a:tcPr anchor="ctr"/>
                </a:tc>
                <a:tc>
                  <a:txBody>
                    <a:bodyPr/>
                    <a:lstStyle/>
                    <a:p>
                      <a:pPr algn="ctr"/>
                      <a:r>
                        <a:rPr lang="en-IN" sz="1600" dirty="0">
                          <a:latin typeface="Times New Roman" panose="02020603050405020304" pitchFamily="18" charset="0"/>
                          <a:cs typeface="Times New Roman" panose="02020603050405020304" pitchFamily="18" charset="0"/>
                        </a:rPr>
                        <a:t>T2 Team</a:t>
                      </a:r>
                    </a:p>
                  </a:txBody>
                  <a:tcPr anchor="ctr"/>
                </a:tc>
                <a:tc>
                  <a:txBody>
                    <a:bodyPr/>
                    <a:lstStyle/>
                    <a:p>
                      <a:pPr algn="ctr"/>
                      <a:r>
                        <a:rPr lang="en-IN" sz="1600" dirty="0">
                          <a:latin typeface="Times New Roman" panose="02020603050405020304" pitchFamily="18" charset="0"/>
                          <a:cs typeface="Times New Roman" panose="02020603050405020304" pitchFamily="18" charset="0"/>
                        </a:rPr>
                        <a:t>1 Jan- 31 Jan 2019</a:t>
                      </a:r>
                    </a:p>
                  </a:txBody>
                  <a:tcPr anchor="ctr"/>
                </a:tc>
                <a:extLst>
                  <a:ext uri="{0D108BD9-81ED-4DB2-BD59-A6C34878D82A}">
                    <a16:rowId xmlns:a16="http://schemas.microsoft.com/office/drawing/2014/main" xmlns="" val="466155299"/>
                  </a:ext>
                </a:extLst>
              </a:tr>
              <a:tr h="535444">
                <a:tc>
                  <a:txBody>
                    <a:bodyPr/>
                    <a:lstStyle/>
                    <a:p>
                      <a:pPr algn="ctr"/>
                      <a:r>
                        <a:rPr lang="en-IN" sz="1600" dirty="0">
                          <a:latin typeface="Times New Roman" panose="02020603050405020304" pitchFamily="18" charset="0"/>
                          <a:cs typeface="Times New Roman" panose="02020603050405020304" pitchFamily="18" charset="0"/>
                        </a:rPr>
                        <a:t>Auto-assign</a:t>
                      </a:r>
                    </a:p>
                  </a:txBody>
                  <a:tcPr anchor="ctr"/>
                </a:tc>
                <a:tc>
                  <a:txBody>
                    <a:bodyPr/>
                    <a:lstStyle/>
                    <a:p>
                      <a:pPr algn="ctr"/>
                      <a:r>
                        <a:rPr lang="en-IN" sz="1600" dirty="0">
                          <a:latin typeface="Times New Roman" panose="02020603050405020304" pitchFamily="18" charset="0"/>
                          <a:cs typeface="Times New Roman" panose="02020603050405020304" pitchFamily="18" charset="0"/>
                        </a:rPr>
                        <a:t>Logs</a:t>
                      </a:r>
                    </a:p>
                  </a:txBody>
                  <a:tcPr anchor="ctr"/>
                </a:tc>
                <a:tc>
                  <a:txBody>
                    <a:bodyPr/>
                    <a:lstStyle/>
                    <a:p>
                      <a:pPr algn="l"/>
                      <a:r>
                        <a:rPr lang="en-IN" sz="1600" dirty="0">
                          <a:latin typeface="Times New Roman" panose="02020603050405020304" pitchFamily="18" charset="0"/>
                          <a:cs typeface="Times New Roman" panose="02020603050405020304" pitchFamily="18" charset="0"/>
                        </a:rPr>
                        <a:t>18900           25102</a:t>
                      </a:r>
                    </a:p>
                  </a:txBody>
                  <a:tcPr anchor="ctr"/>
                </a:tc>
                <a:tc>
                  <a:txBody>
                    <a:bodyPr/>
                    <a:lstStyle/>
                    <a:p>
                      <a:pPr algn="ctr"/>
                      <a:r>
                        <a:rPr lang="en-IN" sz="1600" dirty="0">
                          <a:latin typeface="Times New Roman" panose="02020603050405020304" pitchFamily="18" charset="0"/>
                          <a:cs typeface="Times New Roman" panose="02020603050405020304" pitchFamily="18" charset="0"/>
                        </a:rPr>
                        <a:t>T2 Team</a:t>
                      </a:r>
                    </a:p>
                  </a:txBody>
                  <a:tcPr anchor="ctr"/>
                </a:tc>
                <a:tc>
                  <a:txBody>
                    <a:bodyPr/>
                    <a:lstStyle/>
                    <a:p>
                      <a:pPr algn="ctr"/>
                      <a:r>
                        <a:rPr lang="en-IN" sz="1600" dirty="0">
                          <a:latin typeface="Times New Roman" panose="02020603050405020304" pitchFamily="18" charset="0"/>
                          <a:cs typeface="Times New Roman" panose="02020603050405020304" pitchFamily="18" charset="0"/>
                        </a:rPr>
                        <a:t>1 Feb-28 Feb 2019</a:t>
                      </a:r>
                    </a:p>
                  </a:txBody>
                  <a:tcPr anchor="ctr"/>
                </a:tc>
                <a:extLst>
                  <a:ext uri="{0D108BD9-81ED-4DB2-BD59-A6C34878D82A}">
                    <a16:rowId xmlns:a16="http://schemas.microsoft.com/office/drawing/2014/main" xmlns="" val="3719610308"/>
                  </a:ext>
                </a:extLst>
              </a:tr>
              <a:tr h="535444">
                <a:tc>
                  <a:txBody>
                    <a:bodyPr/>
                    <a:lstStyle/>
                    <a:p>
                      <a:pPr algn="ctr"/>
                      <a:r>
                        <a:rPr lang="en-IN" sz="1600" dirty="0">
                          <a:latin typeface="Times New Roman" panose="02020603050405020304" pitchFamily="18" charset="0"/>
                          <a:cs typeface="Times New Roman" panose="02020603050405020304" pitchFamily="18" charset="0"/>
                        </a:rPr>
                        <a:t>Auto-assign</a:t>
                      </a:r>
                    </a:p>
                  </a:txBody>
                  <a:tcPr anchor="ctr"/>
                </a:tc>
                <a:tc>
                  <a:txBody>
                    <a:bodyPr/>
                    <a:lstStyle/>
                    <a:p>
                      <a:pPr algn="ctr"/>
                      <a:r>
                        <a:rPr lang="en-IN" sz="1600" dirty="0">
                          <a:latin typeface="Times New Roman" panose="02020603050405020304" pitchFamily="18" charset="0"/>
                          <a:cs typeface="Times New Roman" panose="02020603050405020304" pitchFamily="18" charset="0"/>
                        </a:rPr>
                        <a:t>Logs</a:t>
                      </a:r>
                    </a:p>
                  </a:txBody>
                  <a:tcPr anchor="ctr"/>
                </a:tc>
                <a:tc>
                  <a:txBody>
                    <a:bodyPr/>
                    <a:lstStyle/>
                    <a:p>
                      <a:pPr algn="l"/>
                      <a:r>
                        <a:rPr lang="en-IN" sz="1600" dirty="0">
                          <a:latin typeface="Times New Roman" panose="02020603050405020304" pitchFamily="18" charset="0"/>
                          <a:cs typeface="Times New Roman" panose="02020603050405020304" pitchFamily="18" charset="0"/>
                        </a:rPr>
                        <a:t>22409           22016</a:t>
                      </a:r>
                    </a:p>
                  </a:txBody>
                  <a:tcPr anchor="ctr"/>
                </a:tc>
                <a:tc>
                  <a:txBody>
                    <a:bodyPr/>
                    <a:lstStyle/>
                    <a:p>
                      <a:pPr algn="ctr"/>
                      <a:r>
                        <a:rPr lang="en-IN" sz="1600" dirty="0">
                          <a:latin typeface="Times New Roman" panose="02020603050405020304" pitchFamily="18" charset="0"/>
                          <a:cs typeface="Times New Roman" panose="02020603050405020304" pitchFamily="18" charset="0"/>
                        </a:rPr>
                        <a:t>T2 Team</a:t>
                      </a:r>
                    </a:p>
                  </a:txBody>
                  <a:tcPr anchor="ctr"/>
                </a:tc>
                <a:tc>
                  <a:txBody>
                    <a:bodyPr/>
                    <a:lstStyle/>
                    <a:p>
                      <a:pPr algn="ctr"/>
                      <a:r>
                        <a:rPr lang="en-IN" sz="1600" dirty="0">
                          <a:latin typeface="Times New Roman" panose="02020603050405020304" pitchFamily="18" charset="0"/>
                          <a:cs typeface="Times New Roman" panose="02020603050405020304" pitchFamily="18" charset="0"/>
                        </a:rPr>
                        <a:t>1 Mar-31 Mar 2019</a:t>
                      </a:r>
                    </a:p>
                  </a:txBody>
                  <a:tcPr anchor="ctr"/>
                </a:tc>
                <a:extLst>
                  <a:ext uri="{0D108BD9-81ED-4DB2-BD59-A6C34878D82A}">
                    <a16:rowId xmlns:a16="http://schemas.microsoft.com/office/drawing/2014/main" xmlns="" val="4180534370"/>
                  </a:ext>
                </a:extLst>
              </a:tr>
              <a:tr h="535444">
                <a:tc>
                  <a:txBody>
                    <a:bodyPr/>
                    <a:lstStyle/>
                    <a:p>
                      <a:pPr algn="ctr"/>
                      <a:r>
                        <a:rPr lang="en-IN" sz="1600" dirty="0">
                          <a:latin typeface="Times New Roman" panose="02020603050405020304" pitchFamily="18" charset="0"/>
                          <a:cs typeface="Times New Roman" panose="02020603050405020304" pitchFamily="18" charset="0"/>
                        </a:rPr>
                        <a:t>Auto-assign</a:t>
                      </a:r>
                    </a:p>
                  </a:txBody>
                  <a:tcPr anchor="ctr"/>
                </a:tc>
                <a:tc>
                  <a:txBody>
                    <a:bodyPr/>
                    <a:lstStyle/>
                    <a:p>
                      <a:pPr algn="ctr"/>
                      <a:r>
                        <a:rPr lang="en-IN" sz="1600" dirty="0">
                          <a:latin typeface="Times New Roman" panose="02020603050405020304" pitchFamily="18" charset="0"/>
                          <a:cs typeface="Times New Roman" panose="02020603050405020304" pitchFamily="18" charset="0"/>
                        </a:rPr>
                        <a:t>Logs</a:t>
                      </a:r>
                    </a:p>
                  </a:txBody>
                  <a:tcPr anchor="ctr"/>
                </a:tc>
                <a:tc>
                  <a:txBody>
                    <a:bodyPr/>
                    <a:lstStyle/>
                    <a:p>
                      <a:pPr algn="l"/>
                      <a:r>
                        <a:rPr lang="en-IN" sz="1600" dirty="0">
                          <a:latin typeface="Times New Roman" panose="02020603050405020304" pitchFamily="18" charset="0"/>
                          <a:cs typeface="Times New Roman" panose="02020603050405020304" pitchFamily="18" charset="0"/>
                        </a:rPr>
                        <a:t>22301            23156</a:t>
                      </a:r>
                    </a:p>
                  </a:txBody>
                  <a:tcPr anchor="ctr"/>
                </a:tc>
                <a:tc>
                  <a:txBody>
                    <a:bodyPr/>
                    <a:lstStyle/>
                    <a:p>
                      <a:pPr algn="ctr"/>
                      <a:r>
                        <a:rPr lang="en-IN" sz="1600" dirty="0">
                          <a:latin typeface="Times New Roman" panose="02020603050405020304" pitchFamily="18" charset="0"/>
                          <a:cs typeface="Times New Roman" panose="02020603050405020304" pitchFamily="18" charset="0"/>
                        </a:rPr>
                        <a:t>T2 Team</a:t>
                      </a:r>
                    </a:p>
                  </a:txBody>
                  <a:tcPr anchor="ctr"/>
                </a:tc>
                <a:tc>
                  <a:txBody>
                    <a:bodyPr/>
                    <a:lstStyle/>
                    <a:p>
                      <a:pPr algn="ctr"/>
                      <a:r>
                        <a:rPr lang="en-IN" sz="1600" dirty="0">
                          <a:latin typeface="Times New Roman" panose="02020603050405020304" pitchFamily="18" charset="0"/>
                          <a:cs typeface="Times New Roman" panose="02020603050405020304" pitchFamily="18" charset="0"/>
                        </a:rPr>
                        <a:t>1 Apr- 30 Apr 2019</a:t>
                      </a:r>
                    </a:p>
                  </a:txBody>
                  <a:tcPr anchor="ctr"/>
                </a:tc>
                <a:extLst>
                  <a:ext uri="{0D108BD9-81ED-4DB2-BD59-A6C34878D82A}">
                    <a16:rowId xmlns:a16="http://schemas.microsoft.com/office/drawing/2014/main" xmlns="" val="2692054775"/>
                  </a:ext>
                </a:extLst>
              </a:tr>
            </a:tbl>
          </a:graphicData>
        </a:graphic>
      </p:graphicFrame>
      <p:cxnSp>
        <p:nvCxnSpPr>
          <p:cNvPr id="5" name="Straight Connector 4">
            <a:extLst>
              <a:ext uri="{FF2B5EF4-FFF2-40B4-BE49-F238E27FC236}">
                <a16:creationId xmlns:a16="http://schemas.microsoft.com/office/drawing/2014/main" xmlns="" id="{D3574CE0-2E06-4DBD-BC0D-8ADDCE5024F2}"/>
              </a:ext>
            </a:extLst>
          </p:cNvPr>
          <p:cNvCxnSpPr>
            <a:cxnSpLocks/>
            <a:endCxn id="3" idx="2"/>
          </p:cNvCxnSpPr>
          <p:nvPr/>
        </p:nvCxnSpPr>
        <p:spPr>
          <a:xfrm>
            <a:off x="5914393" y="2348880"/>
            <a:ext cx="0" cy="3168351"/>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xmlns="" id="{963B9E87-16F9-447C-8E3A-5B5E38DE71A5}"/>
              </a:ext>
            </a:extLst>
          </p:cNvPr>
          <p:cNvCxnSpPr/>
          <p:nvPr/>
        </p:nvCxnSpPr>
        <p:spPr>
          <a:xfrm>
            <a:off x="4798269" y="1844824"/>
            <a:ext cx="223224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xmlns="" id="{FCC53E37-7AAD-4D7A-8E6B-766ECA108E05}"/>
              </a:ext>
            </a:extLst>
          </p:cNvPr>
          <p:cNvCxnSpPr>
            <a:cxnSpLocks/>
          </p:cNvCxnSpPr>
          <p:nvPr/>
        </p:nvCxnSpPr>
        <p:spPr>
          <a:xfrm>
            <a:off x="5914393" y="1844824"/>
            <a:ext cx="0" cy="50405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6875173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DD82B2-4BFE-46EF-917E-8100ACF99BC2}"/>
              </a:ext>
            </a:extLst>
          </p:cNvPr>
          <p:cNvSpPr>
            <a:spLocks noGrp="1"/>
          </p:cNvSpPr>
          <p:nvPr>
            <p:ph type="title"/>
          </p:nvPr>
        </p:nvSpPr>
        <p:spPr>
          <a:xfrm>
            <a:off x="405780" y="1052736"/>
            <a:ext cx="10969943" cy="711081"/>
          </a:xfrm>
        </p:spPr>
        <p:txBody>
          <a:bodyPr>
            <a:noAutofit/>
          </a:bodyPr>
          <a:lstStyle/>
          <a:p>
            <a:r>
              <a:rPr lang="en-IN" sz="2000" b="1" dirty="0">
                <a:latin typeface="Times New Roman" panose="02020603050405020304" pitchFamily="18" charset="0"/>
                <a:cs typeface="Times New Roman" panose="02020603050405020304" pitchFamily="18" charset="0"/>
              </a:rPr>
              <a:t>QUESTIONNARIE:-</a:t>
            </a:r>
            <a:r>
              <a:rPr lang="en-IN" sz="2000" dirty="0">
                <a:latin typeface="Times New Roman" panose="02020603050405020304" pitchFamily="18" charset="0"/>
                <a:cs typeface="Times New Roman" panose="02020603050405020304" pitchFamily="18" charset="0"/>
              </a:rPr>
              <a:t/>
            </a:r>
            <a:br>
              <a:rPr lang="en-IN" sz="2000" dirty="0">
                <a:latin typeface="Times New Roman" panose="02020603050405020304" pitchFamily="18" charset="0"/>
                <a:cs typeface="Times New Roman" panose="02020603050405020304" pitchFamily="18" charset="0"/>
              </a:rPr>
            </a:br>
            <a:r>
              <a:rPr lang="en-IN" sz="2000" dirty="0">
                <a:latin typeface="Times New Roman" panose="02020603050405020304" pitchFamily="18" charset="0"/>
                <a:cs typeface="Times New Roman" panose="02020603050405020304" pitchFamily="18" charset="0"/>
              </a:rPr>
              <a:t/>
            </a:r>
            <a:br>
              <a:rPr lang="en-IN" sz="2000" dirty="0">
                <a:latin typeface="Times New Roman" panose="02020603050405020304" pitchFamily="18" charset="0"/>
                <a:cs typeface="Times New Roman" panose="02020603050405020304" pitchFamily="18" charset="0"/>
              </a:rPr>
            </a:br>
            <a:r>
              <a:rPr lang="en-US" sz="1600" dirty="0">
                <a:latin typeface="Times New Roman" panose="02020603050405020304" pitchFamily="18" charset="0"/>
                <a:cs typeface="Times New Roman" panose="02020603050405020304" pitchFamily="18" charset="0"/>
              </a:rPr>
              <a:t>Information regarding the smoothness of the auto assign feature was collected from the 45</a:t>
            </a:r>
            <a:br>
              <a:rPr lang="en-US" sz="1600" dirty="0">
                <a:latin typeface="Times New Roman" panose="02020603050405020304" pitchFamily="18" charset="0"/>
                <a:cs typeface="Times New Roman" panose="02020603050405020304" pitchFamily="18" charset="0"/>
              </a:rPr>
            </a:br>
            <a:r>
              <a:rPr lang="en-US" sz="1600" dirty="0">
                <a:latin typeface="Times New Roman" panose="02020603050405020304" pitchFamily="18" charset="0"/>
                <a:cs typeface="Times New Roman" panose="02020603050405020304" pitchFamily="18" charset="0"/>
              </a:rPr>
              <a:t>respondents through questionnaire.</a:t>
            </a:r>
            <a:br>
              <a:rPr lang="en-US" sz="1600" dirty="0">
                <a:latin typeface="Times New Roman" panose="02020603050405020304" pitchFamily="18" charset="0"/>
                <a:cs typeface="Times New Roman" panose="02020603050405020304" pitchFamily="18" charset="0"/>
              </a:rPr>
            </a:br>
            <a:r>
              <a:rPr lang="en-US" sz="1600" dirty="0">
                <a:latin typeface="Times New Roman" panose="02020603050405020304" pitchFamily="18" charset="0"/>
                <a:cs typeface="Times New Roman" panose="02020603050405020304" pitchFamily="18" charset="0"/>
              </a:rPr>
              <a:t/>
            </a:r>
            <a:br>
              <a:rPr lang="en-US" sz="1600" dirty="0">
                <a:latin typeface="Times New Roman" panose="02020603050405020304" pitchFamily="18" charset="0"/>
                <a:cs typeface="Times New Roman" panose="02020603050405020304" pitchFamily="18" charset="0"/>
              </a:rPr>
            </a:br>
            <a:r>
              <a:rPr lang="en-US" sz="1600" dirty="0">
                <a:latin typeface="Times New Roman" panose="02020603050405020304" pitchFamily="18" charset="0"/>
                <a:cs typeface="Times New Roman" panose="02020603050405020304" pitchFamily="18" charset="0"/>
              </a:rPr>
              <a:t>37 Radiologists</a:t>
            </a:r>
            <a:br>
              <a:rPr lang="en-US" sz="1600" dirty="0">
                <a:latin typeface="Times New Roman" panose="02020603050405020304" pitchFamily="18" charset="0"/>
                <a:cs typeface="Times New Roman" panose="02020603050405020304" pitchFamily="18" charset="0"/>
              </a:rPr>
            </a:br>
            <a:r>
              <a:rPr lang="en-US" sz="1600" dirty="0">
                <a:latin typeface="Times New Roman" panose="02020603050405020304" pitchFamily="18" charset="0"/>
                <a:cs typeface="Times New Roman" panose="02020603050405020304" pitchFamily="18" charset="0"/>
              </a:rPr>
              <a:t> 6 Coordinators</a:t>
            </a:r>
            <a:br>
              <a:rPr lang="en-US" sz="1600" dirty="0">
                <a:latin typeface="Times New Roman" panose="02020603050405020304" pitchFamily="18" charset="0"/>
                <a:cs typeface="Times New Roman" panose="02020603050405020304" pitchFamily="18" charset="0"/>
              </a:rPr>
            </a:br>
            <a:r>
              <a:rPr lang="en-US" sz="1600" dirty="0">
                <a:latin typeface="Times New Roman" panose="02020603050405020304" pitchFamily="18" charset="0"/>
                <a:cs typeface="Times New Roman" panose="02020603050405020304" pitchFamily="18" charset="0"/>
              </a:rPr>
              <a:t> 2 PACS administrators</a:t>
            </a:r>
            <a:br>
              <a:rPr lang="en-US" sz="1600" dirty="0">
                <a:latin typeface="Times New Roman" panose="02020603050405020304" pitchFamily="18" charset="0"/>
                <a:cs typeface="Times New Roman" panose="02020603050405020304" pitchFamily="18" charset="0"/>
              </a:rPr>
            </a:br>
            <a:endParaRPr lang="en-IN" sz="2000" dirty="0">
              <a:latin typeface="Times New Roman" panose="02020603050405020304" pitchFamily="18" charset="0"/>
              <a:cs typeface="Times New Roman" panose="02020603050405020304" pitchFamily="18" charset="0"/>
            </a:endParaRPr>
          </a:p>
        </p:txBody>
      </p:sp>
      <p:pic>
        <p:nvPicPr>
          <p:cNvPr id="6" name="Content Placeholder 5">
            <a:extLst>
              <a:ext uri="{FF2B5EF4-FFF2-40B4-BE49-F238E27FC236}">
                <a16:creationId xmlns:a16="http://schemas.microsoft.com/office/drawing/2014/main" xmlns="" id="{FFD4C4C9-E313-4162-B9DA-DB93C06A8540}"/>
              </a:ext>
            </a:extLst>
          </p:cNvPr>
          <p:cNvPicPr>
            <a:picLocks noGrp="1" noChangeAspect="1"/>
          </p:cNvPicPr>
          <p:nvPr>
            <p:ph sz="half" idx="1"/>
          </p:nvPr>
        </p:nvPicPr>
        <p:blipFill>
          <a:blip r:embed="rId2">
            <a:extLst>
              <a:ext uri="{28A0092B-C50C-407E-A947-70E740481C1C}">
                <a14:useLocalDpi xmlns:a14="http://schemas.microsoft.com/office/drawing/2010/main" xmlns="" val="0"/>
              </a:ext>
            </a:extLst>
          </a:blip>
          <a:stretch>
            <a:fillRect/>
          </a:stretch>
        </p:blipFill>
        <p:spPr>
          <a:xfrm>
            <a:off x="477788" y="2565400"/>
            <a:ext cx="4525603" cy="4292600"/>
          </a:xfrm>
          <a:ln w="19050">
            <a:solidFill>
              <a:schemeClr val="tx1"/>
            </a:solidFill>
          </a:ln>
          <a:effectLst>
            <a:softEdge rad="0"/>
          </a:effectLst>
        </p:spPr>
      </p:pic>
      <p:pic>
        <p:nvPicPr>
          <p:cNvPr id="8" name="Content Placeholder 7">
            <a:extLst>
              <a:ext uri="{FF2B5EF4-FFF2-40B4-BE49-F238E27FC236}">
                <a16:creationId xmlns:a16="http://schemas.microsoft.com/office/drawing/2014/main" xmlns="" id="{C937A85E-3726-4CAF-BE4D-F57D88E86555}"/>
              </a:ext>
            </a:extLst>
          </p:cNvPr>
          <p:cNvPicPr>
            <a:picLocks noGrp="1" noChangeAspect="1"/>
          </p:cNvPicPr>
          <p:nvPr>
            <p:ph sz="half" idx="2"/>
          </p:nvPr>
        </p:nvPicPr>
        <p:blipFill>
          <a:blip r:embed="rId3">
            <a:extLst>
              <a:ext uri="{28A0092B-C50C-407E-A947-70E740481C1C}">
                <a14:useLocalDpi xmlns:a14="http://schemas.microsoft.com/office/drawing/2010/main" xmlns="" val="0"/>
              </a:ext>
            </a:extLst>
          </a:blip>
          <a:stretch>
            <a:fillRect/>
          </a:stretch>
        </p:blipFill>
        <p:spPr>
          <a:xfrm>
            <a:off x="6094412" y="2332037"/>
            <a:ext cx="4781242" cy="4525963"/>
          </a:xfrm>
          <a:ln w="19050">
            <a:solidFill>
              <a:schemeClr val="tx1"/>
            </a:solidFill>
          </a:ln>
        </p:spPr>
      </p:pic>
    </p:spTree>
    <p:extLst>
      <p:ext uri="{BB962C8B-B14F-4D97-AF65-F5344CB8AC3E}">
        <p14:creationId xmlns:p14="http://schemas.microsoft.com/office/powerpoint/2010/main" xmlns="" val="23299748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BB394FEC-5C13-4C9A-9E2F-12FB41675DF9}"/>
              </a:ext>
            </a:extLst>
          </p:cNvPr>
          <p:cNvSpPr>
            <a:spLocks noGrp="1"/>
          </p:cNvSpPr>
          <p:nvPr>
            <p:ph type="title"/>
          </p:nvPr>
        </p:nvSpPr>
        <p:spPr/>
        <p:txBody>
          <a:bodyPr/>
          <a:lstStyle/>
          <a:p>
            <a:r>
              <a:rPr lang="en-IN" sz="4000" b="1" dirty="0">
                <a:latin typeface="Times New Roman" panose="02020603050405020304" pitchFamily="18" charset="0"/>
                <a:cs typeface="Times New Roman" panose="02020603050405020304" pitchFamily="18" charset="0"/>
              </a:rPr>
              <a:t>PROJECT MANAGEMENT LIFE CYCLE</a:t>
            </a:r>
            <a:endParaRPr lang="en-IN" sz="4000" dirty="0">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xmlns="" id="{E2FB40EF-C4C1-4AA3-AF03-E85548D24D35}"/>
              </a:ext>
            </a:extLst>
          </p:cNvPr>
          <p:cNvSpPr>
            <a:spLocks noGrp="1"/>
          </p:cNvSpPr>
          <p:nvPr>
            <p:ph type="ftr" sz="quarter" idx="11"/>
          </p:nvPr>
        </p:nvSpPr>
        <p:spPr/>
        <p:txBody>
          <a:bodyPr/>
          <a:lstStyle/>
          <a:p>
            <a:r>
              <a:rPr lang="en-US"/>
              <a:t>companyname.com</a:t>
            </a:r>
            <a:endParaRPr lang="en-US" dirty="0"/>
          </a:p>
        </p:txBody>
      </p:sp>
      <p:sp>
        <p:nvSpPr>
          <p:cNvPr id="5" name="Slide Number Placeholder 4">
            <a:extLst>
              <a:ext uri="{FF2B5EF4-FFF2-40B4-BE49-F238E27FC236}">
                <a16:creationId xmlns:a16="http://schemas.microsoft.com/office/drawing/2014/main" xmlns="" id="{CD1E9261-2C31-44E7-A17A-B9A46020D0A1}"/>
              </a:ext>
            </a:extLst>
          </p:cNvPr>
          <p:cNvSpPr>
            <a:spLocks noGrp="1"/>
          </p:cNvSpPr>
          <p:nvPr>
            <p:ph type="sldNum" sz="quarter" idx="12"/>
          </p:nvPr>
        </p:nvSpPr>
        <p:spPr/>
        <p:txBody>
          <a:bodyPr/>
          <a:lstStyle/>
          <a:p>
            <a:fld id="{96E69268-9C8B-4EBF-A9EE-DC5DC2D48DC3}" type="slidenum">
              <a:rPr lang="en-US" smtClean="0"/>
              <a:pPr/>
              <a:t>12</a:t>
            </a:fld>
            <a:endParaRPr lang="en-US" dirty="0"/>
          </a:p>
        </p:txBody>
      </p:sp>
      <p:sp>
        <p:nvSpPr>
          <p:cNvPr id="2" name="Diamond 1">
            <a:extLst>
              <a:ext uri="{FF2B5EF4-FFF2-40B4-BE49-F238E27FC236}">
                <a16:creationId xmlns:a16="http://schemas.microsoft.com/office/drawing/2014/main" xmlns="" id="{D68229F1-B1EA-4F33-8B63-E404BC9147FB}"/>
              </a:ext>
            </a:extLst>
          </p:cNvPr>
          <p:cNvSpPr/>
          <p:nvPr/>
        </p:nvSpPr>
        <p:spPr>
          <a:xfrm>
            <a:off x="1018736" y="2518965"/>
            <a:ext cx="1455183" cy="1455183"/>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3200" b="1" dirty="0">
                <a:latin typeface="Open Sans" panose="020B0606030504020204" pitchFamily="34" charset="0"/>
                <a:ea typeface="Open Sans" panose="020B0606030504020204" pitchFamily="34" charset="0"/>
                <a:cs typeface="Open Sans" panose="020B0606030504020204" pitchFamily="34" charset="0"/>
              </a:rPr>
              <a:t>01</a:t>
            </a:r>
          </a:p>
        </p:txBody>
      </p:sp>
      <p:sp>
        <p:nvSpPr>
          <p:cNvPr id="20" name="Diamond 19">
            <a:extLst>
              <a:ext uri="{FF2B5EF4-FFF2-40B4-BE49-F238E27FC236}">
                <a16:creationId xmlns:a16="http://schemas.microsoft.com/office/drawing/2014/main" xmlns="" id="{CF7B19BB-5927-4BBF-BCE5-0CD42B2AF479}"/>
              </a:ext>
            </a:extLst>
          </p:cNvPr>
          <p:cNvSpPr/>
          <p:nvPr/>
        </p:nvSpPr>
        <p:spPr>
          <a:xfrm>
            <a:off x="2981126" y="2806142"/>
            <a:ext cx="2149223" cy="2149223"/>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4800" b="1" dirty="0">
                <a:latin typeface="Open Sans" panose="020B0606030504020204" pitchFamily="34" charset="0"/>
                <a:ea typeface="Open Sans" panose="020B0606030504020204" pitchFamily="34" charset="0"/>
                <a:cs typeface="Open Sans" panose="020B0606030504020204" pitchFamily="34" charset="0"/>
              </a:rPr>
              <a:t>02</a:t>
            </a:r>
          </a:p>
        </p:txBody>
      </p:sp>
      <p:sp>
        <p:nvSpPr>
          <p:cNvPr id="21" name="Diamond 20">
            <a:extLst>
              <a:ext uri="{FF2B5EF4-FFF2-40B4-BE49-F238E27FC236}">
                <a16:creationId xmlns:a16="http://schemas.microsoft.com/office/drawing/2014/main" xmlns="" id="{4C5B01FC-1B45-4B9E-B8EF-CECFED298DBE}"/>
              </a:ext>
            </a:extLst>
          </p:cNvPr>
          <p:cNvSpPr/>
          <p:nvPr/>
        </p:nvSpPr>
        <p:spPr>
          <a:xfrm>
            <a:off x="5837431" y="2347192"/>
            <a:ext cx="1455183" cy="1455183"/>
          </a:xfrm>
          <a:prstGeom prst="diamond">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3200" b="1" dirty="0">
                <a:latin typeface="Open Sans" panose="020B0606030504020204" pitchFamily="34" charset="0"/>
                <a:ea typeface="Open Sans" panose="020B0606030504020204" pitchFamily="34" charset="0"/>
                <a:cs typeface="Open Sans" panose="020B0606030504020204" pitchFamily="34" charset="0"/>
              </a:rPr>
              <a:t>03</a:t>
            </a:r>
          </a:p>
        </p:txBody>
      </p:sp>
      <p:sp>
        <p:nvSpPr>
          <p:cNvPr id="23" name="Diamond 22">
            <a:extLst>
              <a:ext uri="{FF2B5EF4-FFF2-40B4-BE49-F238E27FC236}">
                <a16:creationId xmlns:a16="http://schemas.microsoft.com/office/drawing/2014/main" xmlns="" id="{F49D412E-1598-47B4-93BC-617C7DCA4175}"/>
              </a:ext>
            </a:extLst>
          </p:cNvPr>
          <p:cNvSpPr/>
          <p:nvPr/>
        </p:nvSpPr>
        <p:spPr>
          <a:xfrm>
            <a:off x="7769863" y="2957338"/>
            <a:ext cx="1455183" cy="1455183"/>
          </a:xfrm>
          <a:prstGeom prst="diamond">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3600" b="1" dirty="0">
                <a:latin typeface="Open Sans" panose="020B0606030504020204" pitchFamily="34" charset="0"/>
                <a:ea typeface="Open Sans" panose="020B0606030504020204" pitchFamily="34" charset="0"/>
                <a:cs typeface="Open Sans" panose="020B0606030504020204" pitchFamily="34" charset="0"/>
              </a:rPr>
              <a:t>04</a:t>
            </a:r>
          </a:p>
        </p:txBody>
      </p:sp>
      <p:cxnSp>
        <p:nvCxnSpPr>
          <p:cNvPr id="25" name="Straight Connector 24">
            <a:extLst>
              <a:ext uri="{FF2B5EF4-FFF2-40B4-BE49-F238E27FC236}">
                <a16:creationId xmlns:a16="http://schemas.microsoft.com/office/drawing/2014/main" xmlns="" id="{F643FFB4-D5C5-4B4E-BD28-FCC0704B5BC8}"/>
              </a:ext>
            </a:extLst>
          </p:cNvPr>
          <p:cNvCxnSpPr/>
          <p:nvPr/>
        </p:nvCxnSpPr>
        <p:spPr>
          <a:xfrm>
            <a:off x="2576627" y="3392178"/>
            <a:ext cx="287221" cy="287221"/>
          </a:xfrm>
          <a:prstGeom prst="line">
            <a:avLst/>
          </a:prstGeom>
          <a:ln w="762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xmlns="" id="{ADE007AC-57D1-4AE7-B316-D78D41C6FA07}"/>
              </a:ext>
            </a:extLst>
          </p:cNvPr>
          <p:cNvCxnSpPr>
            <a:cxnSpLocks/>
          </p:cNvCxnSpPr>
          <p:nvPr/>
        </p:nvCxnSpPr>
        <p:spPr>
          <a:xfrm flipH="1">
            <a:off x="5242268" y="3235260"/>
            <a:ext cx="496307" cy="496308"/>
          </a:xfrm>
          <a:prstGeom prst="line">
            <a:avLst/>
          </a:prstGeom>
          <a:ln w="762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xmlns="" id="{CCF2B0BA-EDAE-40C8-82E5-CF9F64D4F8C0}"/>
              </a:ext>
            </a:extLst>
          </p:cNvPr>
          <p:cNvCxnSpPr/>
          <p:nvPr/>
        </p:nvCxnSpPr>
        <p:spPr>
          <a:xfrm>
            <a:off x="7383758" y="3222360"/>
            <a:ext cx="287221" cy="287221"/>
          </a:xfrm>
          <a:prstGeom prst="line">
            <a:avLst/>
          </a:prstGeom>
          <a:ln w="762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xmlns="" id="{B9C74801-FA5F-42C9-8DC4-CAF211D9D4ED}"/>
              </a:ext>
            </a:extLst>
          </p:cNvPr>
          <p:cNvSpPr txBox="1"/>
          <p:nvPr/>
        </p:nvSpPr>
        <p:spPr>
          <a:xfrm>
            <a:off x="4055737" y="5080991"/>
            <a:ext cx="2752848" cy="360420"/>
          </a:xfrm>
          <a:prstGeom prst="rect">
            <a:avLst/>
          </a:prstGeom>
          <a:noFill/>
        </p:spPr>
        <p:txBody>
          <a:bodyPr wrap="square" lIns="0" rIns="0" rtlCol="0" anchor="t">
            <a:spAutoFit/>
          </a:bodyPr>
          <a:lstStyle/>
          <a:p>
            <a:pPr>
              <a:lnSpc>
                <a:spcPct val="120000"/>
              </a:lnSpc>
            </a:pPr>
            <a:r>
              <a:rPr lang="en-US" sz="1600" kern="0" dirty="0">
                <a:solidFill>
                  <a:schemeClr val="tx1">
                    <a:lumMod val="75000"/>
                    <a:lumOff val="25000"/>
                  </a:schemeClr>
                </a:solidFill>
                <a:latin typeface="Times New Roman" panose="02020603050405020304" pitchFamily="18" charset="0"/>
                <a:ea typeface="Open Sans" panose="020B0606030504020204" pitchFamily="34" charset="0"/>
                <a:cs typeface="Times New Roman" panose="02020603050405020304" pitchFamily="18" charset="0"/>
              </a:rPr>
              <a:t>PLANNING PHASE</a:t>
            </a:r>
          </a:p>
        </p:txBody>
      </p:sp>
      <p:sp>
        <p:nvSpPr>
          <p:cNvPr id="30" name="TextBox 29">
            <a:extLst>
              <a:ext uri="{FF2B5EF4-FFF2-40B4-BE49-F238E27FC236}">
                <a16:creationId xmlns:a16="http://schemas.microsoft.com/office/drawing/2014/main" xmlns="" id="{33C05632-2416-442B-9B31-71E443F9C78E}"/>
              </a:ext>
            </a:extLst>
          </p:cNvPr>
          <p:cNvSpPr txBox="1"/>
          <p:nvPr/>
        </p:nvSpPr>
        <p:spPr>
          <a:xfrm>
            <a:off x="6565022" y="1505589"/>
            <a:ext cx="2752848" cy="360420"/>
          </a:xfrm>
          <a:prstGeom prst="rect">
            <a:avLst/>
          </a:prstGeom>
          <a:noFill/>
        </p:spPr>
        <p:txBody>
          <a:bodyPr wrap="square" lIns="0" rIns="0" rtlCol="0" anchor="t">
            <a:spAutoFit/>
          </a:bodyPr>
          <a:lstStyle/>
          <a:p>
            <a:pPr>
              <a:lnSpc>
                <a:spcPct val="120000"/>
              </a:lnSpc>
            </a:pPr>
            <a:r>
              <a:rPr lang="en-US" sz="1600" kern="0" dirty="0">
                <a:solidFill>
                  <a:schemeClr val="tx1">
                    <a:lumMod val="75000"/>
                    <a:lumOff val="25000"/>
                  </a:schemeClr>
                </a:solidFill>
                <a:latin typeface="Times New Roman" panose="02020603050405020304" pitchFamily="18" charset="0"/>
                <a:ea typeface="Open Sans" panose="020B0606030504020204" pitchFamily="34" charset="0"/>
                <a:cs typeface="Times New Roman" panose="02020603050405020304" pitchFamily="18" charset="0"/>
              </a:rPr>
              <a:t>IMPLEMENTATION PHASE</a:t>
            </a:r>
          </a:p>
        </p:txBody>
      </p:sp>
      <p:sp>
        <p:nvSpPr>
          <p:cNvPr id="31" name="TextBox 30">
            <a:extLst>
              <a:ext uri="{FF2B5EF4-FFF2-40B4-BE49-F238E27FC236}">
                <a16:creationId xmlns:a16="http://schemas.microsoft.com/office/drawing/2014/main" xmlns="" id="{CE2DB87A-ABAB-415A-BFAE-0A3E711E4332}"/>
              </a:ext>
            </a:extLst>
          </p:cNvPr>
          <p:cNvSpPr txBox="1"/>
          <p:nvPr/>
        </p:nvSpPr>
        <p:spPr>
          <a:xfrm>
            <a:off x="8508900" y="4624152"/>
            <a:ext cx="2661188" cy="360420"/>
          </a:xfrm>
          <a:prstGeom prst="rect">
            <a:avLst/>
          </a:prstGeom>
          <a:noFill/>
        </p:spPr>
        <p:txBody>
          <a:bodyPr wrap="square" lIns="0" rIns="0" rtlCol="0" anchor="t">
            <a:spAutoFit/>
          </a:bodyPr>
          <a:lstStyle/>
          <a:p>
            <a:pPr>
              <a:lnSpc>
                <a:spcPct val="120000"/>
              </a:lnSpc>
            </a:pPr>
            <a:r>
              <a:rPr lang="en-US" sz="1600" kern="0" dirty="0">
                <a:solidFill>
                  <a:schemeClr val="tx1">
                    <a:lumMod val="75000"/>
                    <a:lumOff val="25000"/>
                  </a:schemeClr>
                </a:solidFill>
                <a:latin typeface="Times New Roman" panose="02020603050405020304" pitchFamily="18" charset="0"/>
                <a:ea typeface="Open Sans" panose="020B0606030504020204" pitchFamily="34" charset="0"/>
                <a:cs typeface="Times New Roman" panose="02020603050405020304" pitchFamily="18" charset="0"/>
              </a:rPr>
              <a:t>EXECUTION PHASE </a:t>
            </a:r>
          </a:p>
        </p:txBody>
      </p:sp>
      <p:sp>
        <p:nvSpPr>
          <p:cNvPr id="32" name="TextBox 31">
            <a:extLst>
              <a:ext uri="{FF2B5EF4-FFF2-40B4-BE49-F238E27FC236}">
                <a16:creationId xmlns:a16="http://schemas.microsoft.com/office/drawing/2014/main" xmlns="" id="{E324C461-DA09-457A-9012-AF0CE4DD1B0F}"/>
              </a:ext>
            </a:extLst>
          </p:cNvPr>
          <p:cNvSpPr txBox="1"/>
          <p:nvPr/>
        </p:nvSpPr>
        <p:spPr>
          <a:xfrm>
            <a:off x="1746327" y="1618467"/>
            <a:ext cx="2752848" cy="360420"/>
          </a:xfrm>
          <a:prstGeom prst="rect">
            <a:avLst/>
          </a:prstGeom>
          <a:noFill/>
        </p:spPr>
        <p:txBody>
          <a:bodyPr wrap="square" lIns="0" rIns="0" rtlCol="0" anchor="t">
            <a:spAutoFit/>
          </a:bodyPr>
          <a:lstStyle/>
          <a:p>
            <a:pPr>
              <a:lnSpc>
                <a:spcPct val="120000"/>
              </a:lnSpc>
            </a:pPr>
            <a:r>
              <a:rPr lang="en-US" sz="1600" kern="0" dirty="0">
                <a:solidFill>
                  <a:schemeClr val="tx1">
                    <a:lumMod val="75000"/>
                    <a:lumOff val="25000"/>
                  </a:schemeClr>
                </a:solidFill>
                <a:latin typeface="Times New Roman" panose="02020603050405020304" pitchFamily="18" charset="0"/>
                <a:ea typeface="Open Sans" panose="020B0606030504020204" pitchFamily="34" charset="0"/>
                <a:cs typeface="Times New Roman" panose="02020603050405020304" pitchFamily="18" charset="0"/>
              </a:rPr>
              <a:t>INITIATION PHASE</a:t>
            </a:r>
          </a:p>
        </p:txBody>
      </p:sp>
      <p:sp>
        <p:nvSpPr>
          <p:cNvPr id="16" name="Diamond 15">
            <a:extLst>
              <a:ext uri="{FF2B5EF4-FFF2-40B4-BE49-F238E27FC236}">
                <a16:creationId xmlns:a16="http://schemas.microsoft.com/office/drawing/2014/main" xmlns="" id="{F288A57B-BC99-42BA-9C32-CB6F235D08F4}"/>
              </a:ext>
            </a:extLst>
          </p:cNvPr>
          <p:cNvSpPr/>
          <p:nvPr/>
        </p:nvSpPr>
        <p:spPr>
          <a:xfrm>
            <a:off x="1018735" y="2507668"/>
            <a:ext cx="1455183" cy="1455183"/>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3200" b="1" dirty="0">
                <a:latin typeface="Open Sans" panose="020B0606030504020204" pitchFamily="34" charset="0"/>
                <a:ea typeface="Open Sans" panose="020B0606030504020204" pitchFamily="34" charset="0"/>
                <a:cs typeface="Open Sans" panose="020B0606030504020204" pitchFamily="34" charset="0"/>
              </a:rPr>
              <a:t>01</a:t>
            </a:r>
          </a:p>
        </p:txBody>
      </p:sp>
    </p:spTree>
    <p:extLst>
      <p:ext uri="{BB962C8B-B14F-4D97-AF65-F5344CB8AC3E}">
        <p14:creationId xmlns:p14="http://schemas.microsoft.com/office/powerpoint/2010/main" xmlns="" val="5448753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D6CBE50-3017-4CB3-8DB6-99A37590D192}"/>
              </a:ext>
            </a:extLst>
          </p:cNvPr>
          <p:cNvSpPr>
            <a:spLocks noGrp="1"/>
          </p:cNvSpPr>
          <p:nvPr>
            <p:ph type="title"/>
          </p:nvPr>
        </p:nvSpPr>
        <p:spPr>
          <a:xfrm>
            <a:off x="2133972" y="332656"/>
            <a:ext cx="9445411" cy="711081"/>
          </a:xfrm>
        </p:spPr>
        <p:txBody>
          <a:bodyPr/>
          <a:lstStyle/>
          <a:p>
            <a:r>
              <a:rPr lang="en-IN" sz="4000" b="1" dirty="0">
                <a:latin typeface="Times New Roman" panose="02020603050405020304" pitchFamily="18" charset="0"/>
                <a:cs typeface="Times New Roman" panose="02020603050405020304" pitchFamily="18" charset="0"/>
              </a:rPr>
              <a:t>INITIATION PHASE</a:t>
            </a:r>
          </a:p>
        </p:txBody>
      </p:sp>
      <p:sp>
        <p:nvSpPr>
          <p:cNvPr id="7" name="Diamond 6">
            <a:extLst>
              <a:ext uri="{FF2B5EF4-FFF2-40B4-BE49-F238E27FC236}">
                <a16:creationId xmlns:a16="http://schemas.microsoft.com/office/drawing/2014/main" xmlns="" id="{7F786250-0696-4D79-A010-E8C0C6D6B2D1}"/>
              </a:ext>
            </a:extLst>
          </p:cNvPr>
          <p:cNvSpPr/>
          <p:nvPr/>
        </p:nvSpPr>
        <p:spPr>
          <a:xfrm>
            <a:off x="477788" y="116632"/>
            <a:ext cx="1455183" cy="1455183"/>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3200" b="1" dirty="0">
                <a:latin typeface="Open Sans" panose="020B0606030504020204" pitchFamily="34" charset="0"/>
                <a:ea typeface="Open Sans" panose="020B0606030504020204" pitchFamily="34" charset="0"/>
                <a:cs typeface="Open Sans" panose="020B0606030504020204" pitchFamily="34" charset="0"/>
              </a:rPr>
              <a:t>01</a:t>
            </a:r>
          </a:p>
        </p:txBody>
      </p:sp>
      <p:sp>
        <p:nvSpPr>
          <p:cNvPr id="8" name="TextBox 7">
            <a:extLst>
              <a:ext uri="{FF2B5EF4-FFF2-40B4-BE49-F238E27FC236}">
                <a16:creationId xmlns:a16="http://schemas.microsoft.com/office/drawing/2014/main" xmlns="" id="{25EBF876-99C1-47AD-B94C-79B35FAD30BB}"/>
              </a:ext>
            </a:extLst>
          </p:cNvPr>
          <p:cNvSpPr txBox="1"/>
          <p:nvPr/>
        </p:nvSpPr>
        <p:spPr>
          <a:xfrm>
            <a:off x="379310" y="1628800"/>
            <a:ext cx="11173603" cy="1077218"/>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 In this phase the goal and scope of the project is decided and decisions are made regarding who will carry out the project, who will be the stakeholders in the project and forming the budget of the project implementation.</a:t>
            </a:r>
          </a:p>
          <a:p>
            <a:endParaRPr lang="en-US" sz="1600" dirty="0">
              <a:latin typeface="Times New Roman" panose="02020603050405020304" pitchFamily="18" charset="0"/>
              <a:cs typeface="Times New Roman" panose="02020603050405020304" pitchFamily="18" charset="0"/>
            </a:endParaRPr>
          </a:p>
          <a:p>
            <a:endParaRPr lang="en-IN" sz="1600" dirty="0">
              <a:latin typeface="Times New Roman" panose="02020603050405020304" pitchFamily="18" charset="0"/>
              <a:cs typeface="Times New Roman" panose="02020603050405020304" pitchFamily="18" charset="0"/>
            </a:endParaRPr>
          </a:p>
        </p:txBody>
      </p:sp>
      <p:graphicFrame>
        <p:nvGraphicFramePr>
          <p:cNvPr id="9" name="Table 8">
            <a:extLst>
              <a:ext uri="{FF2B5EF4-FFF2-40B4-BE49-F238E27FC236}">
                <a16:creationId xmlns:a16="http://schemas.microsoft.com/office/drawing/2014/main" xmlns="" id="{4B29BA24-8F16-44B7-A949-0898F0267CC1}"/>
              </a:ext>
            </a:extLst>
          </p:cNvPr>
          <p:cNvGraphicFramePr>
            <a:graphicFrameLocks noGrp="1"/>
          </p:cNvGraphicFramePr>
          <p:nvPr>
            <p:extLst>
              <p:ext uri="{D42A27DB-BD31-4B8C-83A1-F6EECF244321}">
                <p14:modId xmlns:p14="http://schemas.microsoft.com/office/powerpoint/2010/main" xmlns="" val="2959137068"/>
              </p:ext>
            </p:extLst>
          </p:nvPr>
        </p:nvGraphicFramePr>
        <p:xfrm>
          <a:off x="477788" y="2413630"/>
          <a:ext cx="11075125" cy="4316521"/>
        </p:xfrm>
        <a:graphic>
          <a:graphicData uri="http://schemas.openxmlformats.org/drawingml/2006/table">
            <a:tbl>
              <a:tblPr firstRow="1" bandRow="1">
                <a:tableStyleId>{5C22544A-7EE6-4342-B048-85BDC9FD1C3A}</a:tableStyleId>
              </a:tblPr>
              <a:tblGrid>
                <a:gridCol w="11075125">
                  <a:extLst>
                    <a:ext uri="{9D8B030D-6E8A-4147-A177-3AD203B41FA5}">
                      <a16:colId xmlns:a16="http://schemas.microsoft.com/office/drawing/2014/main" xmlns="" val="1256759783"/>
                    </a:ext>
                  </a:extLst>
                </a:gridCol>
              </a:tblGrid>
              <a:tr h="413931">
                <a:tc>
                  <a:txBody>
                    <a:bodyPr/>
                    <a:lstStyle/>
                    <a:p>
                      <a:r>
                        <a:rPr lang="en-IN" sz="1600" dirty="0">
                          <a:solidFill>
                            <a:schemeClr val="tx1"/>
                          </a:solidFill>
                          <a:latin typeface="Times New Roman" panose="02020603050405020304" pitchFamily="18" charset="0"/>
                          <a:cs typeface="Times New Roman" panose="02020603050405020304" pitchFamily="18" charset="0"/>
                        </a:rPr>
                        <a:t>PROJECT TITLE:- </a:t>
                      </a:r>
                      <a:r>
                        <a:rPr lang="en-US" sz="1600" dirty="0">
                          <a:latin typeface="Times New Roman" panose="02020603050405020304" pitchFamily="18" charset="0"/>
                          <a:cs typeface="Times New Roman" panose="02020603050405020304" pitchFamily="18" charset="0"/>
                        </a:rPr>
                        <a:t>CONCIERGE RIS/PACS WORKFLOW AUTOMATION IN EMERGENCY  REPORTING</a:t>
                      </a:r>
                      <a:endParaRPr lang="en-IN"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3204906082"/>
                  </a:ext>
                </a:extLst>
              </a:tr>
              <a:tr h="303549">
                <a:tc>
                  <a:txBody>
                    <a:bodyPr/>
                    <a:lstStyle/>
                    <a:p>
                      <a:r>
                        <a:rPr lang="en-IN" sz="1600" b="1" dirty="0">
                          <a:solidFill>
                            <a:schemeClr val="tx1"/>
                          </a:solidFill>
                          <a:latin typeface="Times New Roman" panose="02020603050405020304" pitchFamily="18" charset="0"/>
                          <a:cs typeface="Times New Roman" panose="02020603050405020304" pitchFamily="18" charset="0"/>
                        </a:rPr>
                        <a:t>PROJECT START DATE- </a:t>
                      </a:r>
                      <a:r>
                        <a:rPr lang="en-IN" sz="1600" dirty="0">
                          <a:latin typeface="Times New Roman" panose="02020603050405020304" pitchFamily="18" charset="0"/>
                          <a:cs typeface="Times New Roman" panose="02020603050405020304" pitchFamily="18" charset="0"/>
                        </a:rPr>
                        <a:t>1 November 2018                                                                    </a:t>
                      </a:r>
                      <a:r>
                        <a:rPr lang="en-IN" sz="1600" b="1" dirty="0">
                          <a:latin typeface="Times New Roman" panose="02020603050405020304" pitchFamily="18" charset="0"/>
                          <a:cs typeface="Times New Roman" panose="02020603050405020304" pitchFamily="18" charset="0"/>
                        </a:rPr>
                        <a:t>PROJECT END DATE- </a:t>
                      </a:r>
                      <a:r>
                        <a:rPr lang="en-IN" sz="1600" dirty="0">
                          <a:latin typeface="Times New Roman" panose="02020603050405020304" pitchFamily="18" charset="0"/>
                          <a:cs typeface="Times New Roman" panose="02020603050405020304" pitchFamily="18" charset="0"/>
                        </a:rPr>
                        <a:t>31 April 2019</a:t>
                      </a:r>
                    </a:p>
                  </a:txBody>
                  <a:tcPr/>
                </a:tc>
                <a:extLst>
                  <a:ext uri="{0D108BD9-81ED-4DB2-BD59-A6C34878D82A}">
                    <a16:rowId xmlns:a16="http://schemas.microsoft.com/office/drawing/2014/main" xmlns="" val="2981303826"/>
                  </a:ext>
                </a:extLst>
              </a:tr>
              <a:tr h="413931">
                <a:tc>
                  <a:txBody>
                    <a:bodyPr/>
                    <a:lstStyle/>
                    <a:p>
                      <a:r>
                        <a:rPr lang="en-IN" sz="1600" b="1" dirty="0">
                          <a:solidFill>
                            <a:schemeClr val="tx1"/>
                          </a:solidFill>
                          <a:latin typeface="Times New Roman" panose="02020603050405020304" pitchFamily="18" charset="0"/>
                          <a:cs typeface="Times New Roman" panose="02020603050405020304" pitchFamily="18" charset="0"/>
                        </a:rPr>
                        <a:t>BUDGET INFORMATION</a:t>
                      </a:r>
                      <a:r>
                        <a:rPr lang="en-IN" dirty="0"/>
                        <a:t>:- </a:t>
                      </a:r>
                      <a:r>
                        <a:rPr lang="en-IN" sz="1600" dirty="0">
                          <a:latin typeface="Times New Roman" panose="02020603050405020304" pitchFamily="18" charset="0"/>
                          <a:cs typeface="Times New Roman" panose="02020603050405020304" pitchFamily="18" charset="0"/>
                        </a:rPr>
                        <a:t>Can’t be disclosed</a:t>
                      </a:r>
                      <a:endParaRPr lang="en-IN"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2744522773"/>
                  </a:ext>
                </a:extLst>
              </a:tr>
              <a:tr h="303549">
                <a:tc>
                  <a:txBody>
                    <a:bodyPr/>
                    <a:lstStyle/>
                    <a:p>
                      <a:r>
                        <a:rPr lang="en-IN" sz="1600" b="1" dirty="0">
                          <a:latin typeface="Times New Roman" panose="02020603050405020304" pitchFamily="18" charset="0"/>
                          <a:cs typeface="Times New Roman" panose="02020603050405020304" pitchFamily="18" charset="0"/>
                        </a:rPr>
                        <a:t>PROJECT MANAGER:- </a:t>
                      </a:r>
                      <a:r>
                        <a:rPr lang="en-IN" sz="1600" dirty="0">
                          <a:latin typeface="Times New Roman" panose="02020603050405020304" pitchFamily="18" charset="0"/>
                          <a:cs typeface="Times New Roman" panose="02020603050405020304" pitchFamily="18" charset="0"/>
                        </a:rPr>
                        <a:t>Shrinivas L. Bhatt</a:t>
                      </a:r>
                    </a:p>
                  </a:txBody>
                  <a:tcPr/>
                </a:tc>
                <a:extLst>
                  <a:ext uri="{0D108BD9-81ED-4DB2-BD59-A6C34878D82A}">
                    <a16:rowId xmlns:a16="http://schemas.microsoft.com/office/drawing/2014/main" xmlns="" val="4017389708"/>
                  </a:ext>
                </a:extLst>
              </a:tr>
              <a:tr h="524313">
                <a:tc>
                  <a:txBody>
                    <a:bodyPr/>
                    <a:lstStyle/>
                    <a:p>
                      <a:r>
                        <a:rPr lang="en-IN" sz="1600" b="1" dirty="0">
                          <a:latin typeface="Times New Roman" panose="02020603050405020304" pitchFamily="18" charset="0"/>
                          <a:cs typeface="Times New Roman" panose="02020603050405020304" pitchFamily="18" charset="0"/>
                        </a:rPr>
                        <a:t>PROJECT OBJECTIVE:- </a:t>
                      </a:r>
                      <a:r>
                        <a:rPr lang="en-IN" sz="1600" dirty="0">
                          <a:latin typeface="Times New Roman" panose="02020603050405020304" pitchFamily="18" charset="0"/>
                          <a:cs typeface="Times New Roman" panose="02020603050405020304" pitchFamily="18" charset="0"/>
                        </a:rPr>
                        <a:t>To analyse the feature of auto assign in reducing the turnaround time in report generation according to the workflow of teleradiology / radiology department. </a:t>
                      </a:r>
                    </a:p>
                  </a:txBody>
                  <a:tcPr/>
                </a:tc>
                <a:extLst>
                  <a:ext uri="{0D108BD9-81ED-4DB2-BD59-A6C34878D82A}">
                    <a16:rowId xmlns:a16="http://schemas.microsoft.com/office/drawing/2014/main" xmlns="" val="1378013725"/>
                  </a:ext>
                </a:extLst>
              </a:tr>
              <a:tr h="413931">
                <a:tc>
                  <a:txBody>
                    <a:bodyPr/>
                    <a:lstStyle/>
                    <a:p>
                      <a:r>
                        <a:rPr lang="en-IN" sz="1600" b="1" dirty="0">
                          <a:latin typeface="Times New Roman" panose="02020603050405020304" pitchFamily="18" charset="0"/>
                          <a:cs typeface="Times New Roman" panose="02020603050405020304" pitchFamily="18" charset="0"/>
                        </a:rPr>
                        <a:t>MAIN PROJECT SUCCESS CRITERIA</a:t>
                      </a:r>
                      <a:r>
                        <a:rPr lang="en-IN" sz="1600" dirty="0">
                          <a:latin typeface="Times New Roman" panose="02020603050405020304" pitchFamily="18" charset="0"/>
                          <a:cs typeface="Times New Roman" panose="02020603050405020304" pitchFamily="18" charset="0"/>
                        </a:rPr>
                        <a:t>:- the project should be completed in one year</a:t>
                      </a:r>
                      <a:r>
                        <a:rPr lang="en-IN" dirty="0"/>
                        <a:t>.</a:t>
                      </a:r>
                    </a:p>
                  </a:txBody>
                  <a:tcPr/>
                </a:tc>
                <a:extLst>
                  <a:ext uri="{0D108BD9-81ED-4DB2-BD59-A6C34878D82A}">
                    <a16:rowId xmlns:a16="http://schemas.microsoft.com/office/drawing/2014/main" xmlns="" val="406129378"/>
                  </a:ext>
                </a:extLst>
              </a:tr>
              <a:tr h="1738510">
                <a:tc>
                  <a:txBody>
                    <a:bodyPr/>
                    <a:lstStyle/>
                    <a:p>
                      <a:pPr marL="0" indent="0">
                        <a:buFont typeface="Arial" panose="020B0604020202020204" pitchFamily="34" charset="0"/>
                        <a:buNone/>
                      </a:pPr>
                      <a:r>
                        <a:rPr lang="en-IN" sz="1600" b="1" dirty="0">
                          <a:latin typeface="Times New Roman" panose="02020603050405020304" pitchFamily="18" charset="0"/>
                          <a:cs typeface="Times New Roman" panose="02020603050405020304" pitchFamily="18" charset="0"/>
                        </a:rPr>
                        <a:t>APPROACH:- </a:t>
                      </a:r>
                      <a:r>
                        <a:rPr lang="en-IN" sz="1600" dirty="0">
                          <a:latin typeface="Times New Roman" panose="02020603050405020304" pitchFamily="18" charset="0"/>
                          <a:cs typeface="Times New Roman" panose="02020603050405020304" pitchFamily="18" charset="0"/>
                        </a:rPr>
                        <a:t>To study the turn around time in ER reporting in radiology department before implementation.</a:t>
                      </a:r>
                    </a:p>
                    <a:p>
                      <a:pPr marL="285750" indent="-285750">
                        <a:buFont typeface="Arial" panose="020B0604020202020204" pitchFamily="34" charset="0"/>
                        <a:buChar char="•"/>
                      </a:pPr>
                      <a:r>
                        <a:rPr lang="en-IN" sz="1600" dirty="0">
                          <a:latin typeface="Times New Roman" panose="02020603050405020304" pitchFamily="18" charset="0"/>
                          <a:cs typeface="Times New Roman" panose="02020603050405020304" pitchFamily="18" charset="0"/>
                        </a:rPr>
                        <a:t>To study the feature of auto assign and its benefits in reducing  TAT</a:t>
                      </a:r>
                    </a:p>
                    <a:p>
                      <a:pPr marL="285750" indent="-285750">
                        <a:buFont typeface="Arial" panose="020B0604020202020204" pitchFamily="34" charset="0"/>
                        <a:buChar char="•"/>
                      </a:pPr>
                      <a:r>
                        <a:rPr lang="en-IN" sz="1600" dirty="0">
                          <a:latin typeface="Times New Roman" panose="02020603050405020304" pitchFamily="18" charset="0"/>
                          <a:cs typeface="Times New Roman" panose="02020603050405020304" pitchFamily="18" charset="0"/>
                        </a:rPr>
                        <a:t>To gather the data from the logs of TRS to evaluate the TAT in ER reporting after implementation.</a:t>
                      </a:r>
                    </a:p>
                    <a:p>
                      <a:pPr marL="285750" indent="-285750">
                        <a:buFont typeface="Arial" panose="020B0604020202020204" pitchFamily="34" charset="0"/>
                        <a:buChar char="•"/>
                      </a:pPr>
                      <a:r>
                        <a:rPr lang="en-IN" sz="1600" dirty="0">
                          <a:latin typeface="Times New Roman" panose="02020603050405020304" pitchFamily="18" charset="0"/>
                          <a:cs typeface="Times New Roman" panose="02020603050405020304" pitchFamily="18" charset="0"/>
                        </a:rPr>
                        <a:t>Develop the survey to evaluate the satisfaction level of the users regarding the auto assign feature.</a:t>
                      </a:r>
                    </a:p>
                    <a:p>
                      <a:pPr marL="285750" indent="-285750">
                        <a:buFont typeface="Arial" panose="020B0604020202020204" pitchFamily="34" charset="0"/>
                        <a:buChar char="•"/>
                      </a:pPr>
                      <a:r>
                        <a:rPr lang="en-IN" sz="1600" dirty="0">
                          <a:latin typeface="Times New Roman" panose="02020603050405020304" pitchFamily="18" charset="0"/>
                          <a:cs typeface="Times New Roman" panose="02020603050405020304" pitchFamily="18" charset="0"/>
                        </a:rPr>
                        <a:t>Provide training to the users </a:t>
                      </a:r>
                    </a:p>
                    <a:p>
                      <a:endParaRPr lang="en-IN" dirty="0"/>
                    </a:p>
                  </a:txBody>
                  <a:tcPr/>
                </a:tc>
                <a:extLst>
                  <a:ext uri="{0D108BD9-81ED-4DB2-BD59-A6C34878D82A}">
                    <a16:rowId xmlns:a16="http://schemas.microsoft.com/office/drawing/2014/main" xmlns="" val="1626314012"/>
                  </a:ext>
                </a:extLst>
              </a:tr>
            </a:tbl>
          </a:graphicData>
        </a:graphic>
      </p:graphicFrame>
    </p:spTree>
    <p:extLst>
      <p:ext uri="{BB962C8B-B14F-4D97-AF65-F5344CB8AC3E}">
        <p14:creationId xmlns:p14="http://schemas.microsoft.com/office/powerpoint/2010/main" xmlns="" val="5020528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DD685E2-CD2C-4E76-B215-A744A09C00F1}"/>
              </a:ext>
            </a:extLst>
          </p:cNvPr>
          <p:cNvSpPr>
            <a:spLocks noGrp="1"/>
          </p:cNvSpPr>
          <p:nvPr>
            <p:ph type="title"/>
          </p:nvPr>
        </p:nvSpPr>
        <p:spPr>
          <a:xfrm>
            <a:off x="2349996" y="269647"/>
            <a:ext cx="8365292" cy="711081"/>
          </a:xfrm>
        </p:spPr>
        <p:txBody>
          <a:bodyPr/>
          <a:lstStyle/>
          <a:p>
            <a:r>
              <a:rPr lang="en-IN" b="1" dirty="0">
                <a:latin typeface="Times New Roman" panose="02020603050405020304" pitchFamily="18" charset="0"/>
                <a:cs typeface="Times New Roman" panose="02020603050405020304" pitchFamily="18" charset="0"/>
              </a:rPr>
              <a:t>PLANNING PHASE</a:t>
            </a:r>
          </a:p>
        </p:txBody>
      </p:sp>
      <p:sp>
        <p:nvSpPr>
          <p:cNvPr id="3" name="Diamond 2">
            <a:extLst>
              <a:ext uri="{FF2B5EF4-FFF2-40B4-BE49-F238E27FC236}">
                <a16:creationId xmlns:a16="http://schemas.microsoft.com/office/drawing/2014/main" xmlns="" id="{C1BDFBD0-0872-4C57-AD5F-93D0F15E4F4C}"/>
              </a:ext>
            </a:extLst>
          </p:cNvPr>
          <p:cNvSpPr/>
          <p:nvPr/>
        </p:nvSpPr>
        <p:spPr>
          <a:xfrm>
            <a:off x="333772" y="116632"/>
            <a:ext cx="1872208" cy="1728192"/>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4800" b="1" dirty="0">
                <a:latin typeface="Open Sans" panose="020B0606030504020204" pitchFamily="34" charset="0"/>
                <a:ea typeface="Open Sans" panose="020B0606030504020204" pitchFamily="34" charset="0"/>
                <a:cs typeface="Open Sans" panose="020B0606030504020204" pitchFamily="34" charset="0"/>
              </a:rPr>
              <a:t>02</a:t>
            </a:r>
          </a:p>
        </p:txBody>
      </p:sp>
      <p:sp>
        <p:nvSpPr>
          <p:cNvPr id="4" name="TextBox 3">
            <a:extLst>
              <a:ext uri="{FF2B5EF4-FFF2-40B4-BE49-F238E27FC236}">
                <a16:creationId xmlns:a16="http://schemas.microsoft.com/office/drawing/2014/main" xmlns="" id="{373672F8-9670-4C64-A1C2-FC4CE2FA48EA}"/>
              </a:ext>
            </a:extLst>
          </p:cNvPr>
          <p:cNvSpPr txBox="1"/>
          <p:nvPr/>
        </p:nvSpPr>
        <p:spPr>
          <a:xfrm>
            <a:off x="2061964" y="1271662"/>
            <a:ext cx="9577064" cy="3293209"/>
          </a:xfrm>
          <a:prstGeom prst="rect">
            <a:avLst/>
          </a:prstGeom>
          <a:noFill/>
        </p:spPr>
        <p:txBody>
          <a:bodyPr wrap="square" rtlCol="0">
            <a:spAutoFit/>
          </a:bodyPr>
          <a:lstStyle/>
          <a:p>
            <a:r>
              <a:rPr lang="en-IN" sz="1600" dirty="0">
                <a:latin typeface="Times New Roman" panose="02020603050405020304" pitchFamily="18" charset="0"/>
                <a:cs typeface="Times New Roman" panose="02020603050405020304" pitchFamily="18" charset="0"/>
              </a:rPr>
              <a:t>This phase provides solutions to the projects objectives. It includes the following steps:-</a:t>
            </a:r>
          </a:p>
          <a:p>
            <a:pPr marL="342900" indent="-342900">
              <a:buFont typeface="Arial" panose="020B0604020202020204" pitchFamily="34" charset="0"/>
              <a:buChar char="•"/>
            </a:pPr>
            <a:r>
              <a:rPr lang="en-IN" sz="1600" dirty="0">
                <a:latin typeface="Times New Roman" panose="02020603050405020304" pitchFamily="18" charset="0"/>
                <a:cs typeface="Times New Roman" panose="02020603050405020304" pitchFamily="18" charset="0"/>
              </a:rPr>
              <a:t>Requirement gathering</a:t>
            </a:r>
          </a:p>
          <a:p>
            <a:endParaRPr lang="en-IN" sz="1600" dirty="0">
              <a:latin typeface="Times New Roman" panose="02020603050405020304" pitchFamily="18" charset="0"/>
              <a:cs typeface="Times New Roman" panose="02020603050405020304" pitchFamily="18" charset="0"/>
            </a:endParaRPr>
          </a:p>
          <a:p>
            <a:r>
              <a:rPr lang="en-IN" sz="1600" dirty="0">
                <a:latin typeface="Times New Roman" panose="02020603050405020304" pitchFamily="18" charset="0"/>
                <a:cs typeface="Times New Roman" panose="02020603050405020304" pitchFamily="18" charset="0"/>
              </a:rPr>
              <a:t>This phase includes gathering the requirements from the users for the auto assign feature in </a:t>
            </a:r>
            <a:r>
              <a:rPr lang="en-IN" sz="1600" dirty="0" err="1">
                <a:latin typeface="Times New Roman" panose="02020603050405020304" pitchFamily="18" charset="0"/>
                <a:cs typeface="Times New Roman" panose="02020603050405020304" pitchFamily="18" charset="0"/>
              </a:rPr>
              <a:t>RADSpa</a:t>
            </a:r>
            <a:r>
              <a:rPr lang="en-IN" sz="1600" dirty="0">
                <a:latin typeface="Times New Roman" panose="02020603050405020304" pitchFamily="18" charset="0"/>
                <a:cs typeface="Times New Roman" panose="02020603050405020304" pitchFamily="18" charset="0"/>
              </a:rPr>
              <a:t>.</a:t>
            </a:r>
          </a:p>
          <a:p>
            <a:endParaRPr lang="en-IN" sz="1600" dirty="0">
              <a:latin typeface="Times New Roman" panose="02020603050405020304" pitchFamily="18" charset="0"/>
              <a:cs typeface="Times New Roman" panose="02020603050405020304" pitchFamily="18" charset="0"/>
            </a:endParaRPr>
          </a:p>
          <a:p>
            <a:r>
              <a:rPr lang="en-IN" sz="1600" dirty="0">
                <a:latin typeface="Times New Roman" panose="02020603050405020304" pitchFamily="18" charset="0"/>
                <a:cs typeface="Times New Roman" panose="02020603050405020304" pitchFamily="18" charset="0"/>
              </a:rPr>
              <a:t> It will gather the requirement for setting the pre set rules such as the type of hospitals, type of modalities, type of cases and procedures and on the basis of criticality.</a:t>
            </a:r>
          </a:p>
          <a:p>
            <a:endParaRPr lang="en-IN" sz="1600" dirty="0">
              <a:latin typeface="Times New Roman" panose="02020603050405020304" pitchFamily="18" charset="0"/>
              <a:cs typeface="Times New Roman" panose="02020603050405020304" pitchFamily="18" charset="0"/>
            </a:endParaRPr>
          </a:p>
          <a:p>
            <a:r>
              <a:rPr lang="en-IN" sz="1600" dirty="0">
                <a:latin typeface="Times New Roman" panose="02020603050405020304" pitchFamily="18" charset="0"/>
                <a:cs typeface="Times New Roman" panose="02020603050405020304" pitchFamily="18" charset="0"/>
              </a:rPr>
              <a:t>After the requirement gathering, a proposal is sent </a:t>
            </a:r>
            <a:r>
              <a:rPr lang="en-US" sz="1600" dirty="0">
                <a:latin typeface="Times New Roman" panose="02020603050405020304" pitchFamily="18" charset="0"/>
                <a:cs typeface="Times New Roman" panose="02020603050405020304" pitchFamily="18" charset="0"/>
              </a:rPr>
              <a:t>which includes the description about the business</a:t>
            </a:r>
          </a:p>
          <a:p>
            <a:r>
              <a:rPr lang="en-US" sz="1600" dirty="0">
                <a:latin typeface="Times New Roman" panose="02020603050405020304" pitchFamily="18" charset="0"/>
                <a:cs typeface="Times New Roman" panose="02020603050405020304" pitchFamily="18" charset="0"/>
              </a:rPr>
              <a:t>plans, product features, hardware specifications, commercials and other deliverables.</a:t>
            </a:r>
            <a:endParaRPr lang="en-IN" sz="1600" dirty="0">
              <a:latin typeface="Times New Roman" panose="02020603050405020304" pitchFamily="18" charset="0"/>
              <a:cs typeface="Times New Roman" panose="02020603050405020304" pitchFamily="18" charset="0"/>
            </a:endParaRPr>
          </a:p>
          <a:p>
            <a:endParaRPr lang="en-IN" sz="1600" dirty="0">
              <a:latin typeface="Times New Roman" panose="02020603050405020304" pitchFamily="18" charset="0"/>
              <a:cs typeface="Times New Roman" panose="02020603050405020304" pitchFamily="18" charset="0"/>
            </a:endParaRPr>
          </a:p>
          <a:p>
            <a:endParaRPr lang="en-IN" sz="1600" dirty="0">
              <a:latin typeface="Times New Roman" panose="02020603050405020304" pitchFamily="18" charset="0"/>
              <a:cs typeface="Times New Roman" panose="02020603050405020304" pitchFamily="18" charset="0"/>
            </a:endParaRPr>
          </a:p>
          <a:p>
            <a:endParaRPr lang="en-IN"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8380967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8EAC565-4236-4B80-9AB7-86CEFF818264}"/>
              </a:ext>
            </a:extLst>
          </p:cNvPr>
          <p:cNvSpPr>
            <a:spLocks noGrp="1"/>
          </p:cNvSpPr>
          <p:nvPr>
            <p:ph type="title"/>
          </p:nvPr>
        </p:nvSpPr>
        <p:spPr>
          <a:xfrm>
            <a:off x="333772" y="157136"/>
            <a:ext cx="10969943" cy="711081"/>
          </a:xfrm>
        </p:spPr>
        <p:txBody>
          <a:bodyPr/>
          <a:lstStyle/>
          <a:p>
            <a:r>
              <a:rPr lang="en-IN" sz="2800" b="1" dirty="0">
                <a:latin typeface="Times New Roman" panose="02020603050405020304" pitchFamily="18" charset="0"/>
                <a:cs typeface="Times New Roman" panose="02020603050405020304" pitchFamily="18" charset="0"/>
              </a:rPr>
              <a:t> Scope Statement</a:t>
            </a:r>
          </a:p>
        </p:txBody>
      </p:sp>
      <p:sp>
        <p:nvSpPr>
          <p:cNvPr id="3" name="TextBox 2">
            <a:extLst>
              <a:ext uri="{FF2B5EF4-FFF2-40B4-BE49-F238E27FC236}">
                <a16:creationId xmlns:a16="http://schemas.microsoft.com/office/drawing/2014/main" xmlns="" id="{6042048B-BF02-4BB5-A791-2CBC6E34D54A}"/>
              </a:ext>
            </a:extLst>
          </p:cNvPr>
          <p:cNvSpPr txBox="1"/>
          <p:nvPr/>
        </p:nvSpPr>
        <p:spPr>
          <a:xfrm>
            <a:off x="507610" y="980728"/>
            <a:ext cx="11173603" cy="830997"/>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A project plan is created outlining the activities, tasks, dependencies, and timeframes i.e. a scope statement.</a:t>
            </a:r>
          </a:p>
          <a:p>
            <a:endParaRPr lang="en-US" sz="1600" dirty="0">
              <a:latin typeface="Times New Roman" panose="02020603050405020304" pitchFamily="18" charset="0"/>
              <a:cs typeface="Times New Roman" panose="02020603050405020304" pitchFamily="18" charset="0"/>
            </a:endParaRPr>
          </a:p>
          <a:p>
            <a:endParaRPr lang="en-IN" sz="1600" dirty="0">
              <a:latin typeface="Times New Roman" panose="02020603050405020304" pitchFamily="18" charset="0"/>
              <a:cs typeface="Times New Roman" panose="02020603050405020304" pitchFamily="18" charset="0"/>
            </a:endParaRPr>
          </a:p>
        </p:txBody>
      </p:sp>
      <p:graphicFrame>
        <p:nvGraphicFramePr>
          <p:cNvPr id="4" name="Table 3">
            <a:extLst>
              <a:ext uri="{FF2B5EF4-FFF2-40B4-BE49-F238E27FC236}">
                <a16:creationId xmlns:a16="http://schemas.microsoft.com/office/drawing/2014/main" xmlns="" id="{A384E78F-DE0C-468C-9B56-154FD1BEAE4B}"/>
              </a:ext>
            </a:extLst>
          </p:cNvPr>
          <p:cNvGraphicFramePr>
            <a:graphicFrameLocks noGrp="1"/>
          </p:cNvGraphicFramePr>
          <p:nvPr>
            <p:extLst>
              <p:ext uri="{D42A27DB-BD31-4B8C-83A1-F6EECF244321}">
                <p14:modId xmlns:p14="http://schemas.microsoft.com/office/powerpoint/2010/main" xmlns="" val="2451641685"/>
              </p:ext>
            </p:extLst>
          </p:nvPr>
        </p:nvGraphicFramePr>
        <p:xfrm>
          <a:off x="322564" y="1443893"/>
          <a:ext cx="11543693" cy="5247640"/>
        </p:xfrm>
        <a:graphic>
          <a:graphicData uri="http://schemas.openxmlformats.org/drawingml/2006/table">
            <a:tbl>
              <a:tblPr firstRow="1" bandRow="1">
                <a:tableStyleId>{5C22544A-7EE6-4342-B048-85BDC9FD1C3A}</a:tableStyleId>
              </a:tblPr>
              <a:tblGrid>
                <a:gridCol w="11543693">
                  <a:extLst>
                    <a:ext uri="{9D8B030D-6E8A-4147-A177-3AD203B41FA5}">
                      <a16:colId xmlns:a16="http://schemas.microsoft.com/office/drawing/2014/main" xmlns="" val="582946056"/>
                    </a:ext>
                  </a:extLst>
                </a:gridCol>
              </a:tblGrid>
              <a:tr h="370840">
                <a:tc>
                  <a:txBody>
                    <a:bodyPr/>
                    <a:lstStyle/>
                    <a:p>
                      <a:r>
                        <a:rPr lang="en-IN" sz="1400" dirty="0" err="1">
                          <a:latin typeface="Times New Roman" panose="02020603050405020304" pitchFamily="18" charset="0"/>
                          <a:cs typeface="Times New Roman" panose="02020603050405020304" pitchFamily="18" charset="0"/>
                        </a:rPr>
                        <a:t>Telerad</a:t>
                      </a:r>
                      <a:r>
                        <a:rPr lang="en-IN" sz="1400" dirty="0">
                          <a:latin typeface="Times New Roman" panose="02020603050405020304" pitchFamily="18" charset="0"/>
                          <a:cs typeface="Times New Roman" panose="02020603050405020304" pitchFamily="18" charset="0"/>
                        </a:rPr>
                        <a:t> Tech                                                                                                                          Prepared By:- Kajol Agrawal</a:t>
                      </a:r>
                    </a:p>
                    <a:p>
                      <a:r>
                        <a:rPr lang="en-IN" sz="1400" dirty="0">
                          <a:latin typeface="Times New Roman" panose="02020603050405020304" pitchFamily="18" charset="0"/>
                          <a:cs typeface="Times New Roman" panose="02020603050405020304" pitchFamily="18" charset="0"/>
                        </a:rPr>
                        <a:t>Statement of project scope                                                                                                   Date:-                     </a:t>
                      </a:r>
                    </a:p>
                  </a:txBody>
                  <a:tcPr/>
                </a:tc>
                <a:extLst>
                  <a:ext uri="{0D108BD9-81ED-4DB2-BD59-A6C34878D82A}">
                    <a16:rowId xmlns:a16="http://schemas.microsoft.com/office/drawing/2014/main" xmlns="" val="2709739948"/>
                  </a:ext>
                </a:extLst>
              </a:tr>
              <a:tr h="370840">
                <a:tc>
                  <a:txBody>
                    <a:bodyPr/>
                    <a:lstStyle/>
                    <a:p>
                      <a:r>
                        <a:rPr lang="en-IN" sz="1600" b="1" dirty="0">
                          <a:latin typeface="Times New Roman" panose="02020603050405020304" pitchFamily="18" charset="0"/>
                          <a:cs typeface="Times New Roman" panose="02020603050405020304" pitchFamily="18" charset="0"/>
                        </a:rPr>
                        <a:t>General Project Information</a:t>
                      </a:r>
                    </a:p>
                    <a:p>
                      <a:r>
                        <a:rPr lang="en-IN" sz="1400" dirty="0">
                          <a:latin typeface="Times New Roman" panose="02020603050405020304" pitchFamily="18" charset="0"/>
                          <a:cs typeface="Times New Roman" panose="02020603050405020304" pitchFamily="18" charset="0"/>
                        </a:rPr>
                        <a:t>Project Name:- Concierge RIS/PACS workflow automation in ER Reporting</a:t>
                      </a:r>
                    </a:p>
                    <a:p>
                      <a:r>
                        <a:rPr lang="en-IN" sz="1400" dirty="0">
                          <a:latin typeface="Times New Roman" panose="02020603050405020304" pitchFamily="18" charset="0"/>
                          <a:cs typeface="Times New Roman" panose="02020603050405020304" pitchFamily="18" charset="0"/>
                        </a:rPr>
                        <a:t>Project Manager:- Shrinivas L. Bhatt</a:t>
                      </a:r>
                    </a:p>
                  </a:txBody>
                  <a:tcPr/>
                </a:tc>
                <a:extLst>
                  <a:ext uri="{0D108BD9-81ED-4DB2-BD59-A6C34878D82A}">
                    <a16:rowId xmlns:a16="http://schemas.microsoft.com/office/drawing/2014/main" xmlns="" val="1279745222"/>
                  </a:ext>
                </a:extLst>
              </a:tr>
              <a:tr h="370840">
                <a:tc>
                  <a:txBody>
                    <a:bodyPr/>
                    <a:lstStyle/>
                    <a:p>
                      <a:pPr marL="0" indent="0">
                        <a:buFont typeface="Arial" panose="020B0604020202020204" pitchFamily="34" charset="0"/>
                        <a:buNone/>
                      </a:pPr>
                      <a:r>
                        <a:rPr lang="en-IN" sz="1600" b="1" dirty="0">
                          <a:latin typeface="Times New Roman" panose="02020603050405020304" pitchFamily="18" charset="0"/>
                          <a:cs typeface="Times New Roman" panose="02020603050405020304" pitchFamily="18" charset="0"/>
                        </a:rPr>
                        <a:t>Problem Statement</a:t>
                      </a:r>
                      <a:r>
                        <a:rPr lang="en-IN" sz="1400" dirty="0">
                          <a:latin typeface="Times New Roman" panose="02020603050405020304" pitchFamily="18" charset="0"/>
                          <a:cs typeface="Times New Roman" panose="02020603050405020304" pitchFamily="18" charset="0"/>
                        </a:rPr>
                        <a:t>:-</a:t>
                      </a:r>
                      <a:endParaRPr lang="en-US" sz="14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 Radiologist face difficulties in reporting the large amount of cases in a shorter period of time.</a:t>
                      </a:r>
                    </a:p>
                    <a:p>
                      <a:pPr marL="285750" indent="-2857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The coordinators/assigners take more time in monitoring and then assigning the cases to the radiologist.</a:t>
                      </a:r>
                      <a:endParaRPr lang="en-IN" sz="1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2651088480"/>
                  </a:ext>
                </a:extLst>
              </a:tr>
              <a:tr h="370840">
                <a:tc>
                  <a:txBody>
                    <a:bodyPr/>
                    <a:lstStyle/>
                    <a:p>
                      <a:r>
                        <a:rPr lang="en-IN" sz="1600" b="1" dirty="0">
                          <a:latin typeface="Times New Roman" panose="02020603050405020304" pitchFamily="18" charset="0"/>
                          <a:cs typeface="Times New Roman" panose="02020603050405020304" pitchFamily="18" charset="0"/>
                        </a:rPr>
                        <a:t>Project Objective:- </a:t>
                      </a:r>
                      <a:r>
                        <a:rPr lang="en-IN" sz="1400" dirty="0">
                          <a:latin typeface="Times New Roman" panose="02020603050405020304" pitchFamily="18" charset="0"/>
                          <a:cs typeface="Times New Roman" panose="02020603050405020304" pitchFamily="18" charset="0"/>
                        </a:rPr>
                        <a:t>To analyse the feature of auto assign in reducing the turnaround time in report generation according to the workflow of teleradiology / radiology department</a:t>
                      </a:r>
                    </a:p>
                  </a:txBody>
                  <a:tcPr/>
                </a:tc>
                <a:extLst>
                  <a:ext uri="{0D108BD9-81ED-4DB2-BD59-A6C34878D82A}">
                    <a16:rowId xmlns:a16="http://schemas.microsoft.com/office/drawing/2014/main" xmlns="" val="730361070"/>
                  </a:ext>
                </a:extLst>
              </a:tr>
              <a:tr h="370840">
                <a:tc>
                  <a:txBody>
                    <a:bodyPr/>
                    <a:lstStyle/>
                    <a:p>
                      <a:r>
                        <a:rPr lang="en-IN" sz="1600" b="1" dirty="0">
                          <a:latin typeface="Times New Roman" panose="02020603050405020304" pitchFamily="18" charset="0"/>
                          <a:cs typeface="Times New Roman" panose="02020603050405020304" pitchFamily="18" charset="0"/>
                        </a:rPr>
                        <a:t>Project Description:- </a:t>
                      </a:r>
                      <a:r>
                        <a:rPr lang="en-US" sz="1400" dirty="0">
                          <a:latin typeface="Times New Roman" panose="02020603050405020304" pitchFamily="18" charset="0"/>
                          <a:cs typeface="Times New Roman" panose="02020603050405020304" pitchFamily="18" charset="0"/>
                        </a:rPr>
                        <a:t>The auto assign feature of the Orchestration workflow of </a:t>
                      </a:r>
                      <a:r>
                        <a:rPr lang="en-US" sz="1400" dirty="0" err="1">
                          <a:latin typeface="Times New Roman" panose="02020603050405020304" pitchFamily="18" charset="0"/>
                          <a:cs typeface="Times New Roman" panose="02020603050405020304" pitchFamily="18" charset="0"/>
                        </a:rPr>
                        <a:t>RADSpa</a:t>
                      </a:r>
                      <a:r>
                        <a:rPr lang="en-US" sz="1400" dirty="0">
                          <a:latin typeface="Times New Roman" panose="02020603050405020304" pitchFamily="18" charset="0"/>
                          <a:cs typeface="Times New Roman" panose="02020603050405020304" pitchFamily="18" charset="0"/>
                        </a:rPr>
                        <a:t> automatically assigns the studies according to the convenience and availability of the radiologist which will reduce the time required in assigning the studies manually.</a:t>
                      </a:r>
                      <a:endParaRPr lang="en-IN" sz="1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27106420"/>
                  </a:ext>
                </a:extLst>
              </a:tr>
              <a:tr h="370840">
                <a:tc>
                  <a:txBody>
                    <a:bodyPr/>
                    <a:lstStyle/>
                    <a:p>
                      <a:r>
                        <a:rPr lang="en-IN" sz="1600" b="1" dirty="0">
                          <a:latin typeface="Times New Roman" panose="02020603050405020304" pitchFamily="18" charset="0"/>
                          <a:cs typeface="Times New Roman" panose="02020603050405020304" pitchFamily="18" charset="0"/>
                        </a:rPr>
                        <a:t>Business Benefits</a:t>
                      </a:r>
                      <a:r>
                        <a:rPr lang="en-IN" sz="1400" dirty="0">
                          <a:latin typeface="Times New Roman" panose="02020603050405020304" pitchFamily="18" charset="0"/>
                          <a:cs typeface="Times New Roman" panose="02020603050405020304" pitchFamily="18" charset="0"/>
                        </a:rPr>
                        <a:t>:- Reduces the manpower</a:t>
                      </a:r>
                    </a:p>
                    <a:p>
                      <a:r>
                        <a:rPr lang="en-IN" sz="1400" dirty="0">
                          <a:latin typeface="Times New Roman" panose="02020603050405020304" pitchFamily="18" charset="0"/>
                          <a:cs typeface="Times New Roman" panose="02020603050405020304" pitchFamily="18" charset="0"/>
                        </a:rPr>
                        <a:t>                                     Increases study read rate</a:t>
                      </a:r>
                    </a:p>
                    <a:p>
                      <a:r>
                        <a:rPr lang="en-IN" sz="1400" dirty="0">
                          <a:latin typeface="Times New Roman" panose="02020603050405020304" pitchFamily="18" charset="0"/>
                          <a:cs typeface="Times New Roman" panose="02020603050405020304" pitchFamily="18" charset="0"/>
                        </a:rPr>
                        <a:t>                                     Reduces the time in report generation</a:t>
                      </a:r>
                    </a:p>
                  </a:txBody>
                  <a:tcPr/>
                </a:tc>
                <a:extLst>
                  <a:ext uri="{0D108BD9-81ED-4DB2-BD59-A6C34878D82A}">
                    <a16:rowId xmlns:a16="http://schemas.microsoft.com/office/drawing/2014/main" xmlns="" val="745150883"/>
                  </a:ext>
                </a:extLst>
              </a:tr>
              <a:tr h="370840">
                <a:tc>
                  <a:txBody>
                    <a:bodyPr/>
                    <a:lstStyle/>
                    <a:p>
                      <a:r>
                        <a:rPr lang="en-IN" sz="1600" b="1" dirty="0">
                          <a:latin typeface="Times New Roman" panose="02020603050405020304" pitchFamily="18" charset="0"/>
                          <a:cs typeface="Times New Roman" panose="02020603050405020304" pitchFamily="18" charset="0"/>
                        </a:rPr>
                        <a:t>Project Deliverables</a:t>
                      </a:r>
                      <a:r>
                        <a:rPr lang="en-IN" sz="1400" dirty="0">
                          <a:latin typeface="Times New Roman" panose="02020603050405020304" pitchFamily="18" charset="0"/>
                          <a:cs typeface="Times New Roman" panose="02020603050405020304" pitchFamily="18" charset="0"/>
                        </a:rPr>
                        <a:t>:-  Implementation of auto-assign feature in </a:t>
                      </a:r>
                      <a:r>
                        <a:rPr lang="en-IN" sz="1400" dirty="0" err="1">
                          <a:latin typeface="Times New Roman" panose="02020603050405020304" pitchFamily="18" charset="0"/>
                          <a:cs typeface="Times New Roman" panose="02020603050405020304" pitchFamily="18" charset="0"/>
                        </a:rPr>
                        <a:t>RADspa</a:t>
                      </a:r>
                      <a:endParaRPr lang="en-IN" sz="1400" dirty="0">
                        <a:latin typeface="Times New Roman" panose="02020603050405020304" pitchFamily="18" charset="0"/>
                        <a:cs typeface="Times New Roman" panose="02020603050405020304" pitchFamily="18" charset="0"/>
                      </a:endParaRPr>
                    </a:p>
                    <a:p>
                      <a:r>
                        <a:rPr lang="en-IN" sz="1400" dirty="0">
                          <a:latin typeface="Times New Roman" panose="02020603050405020304" pitchFamily="18" charset="0"/>
                          <a:cs typeface="Times New Roman" panose="02020603050405020304" pitchFamily="18" charset="0"/>
                        </a:rPr>
                        <a:t>                                            Monitoring the feature</a:t>
                      </a:r>
                    </a:p>
                    <a:p>
                      <a:r>
                        <a:rPr lang="en-IN" sz="1400" dirty="0">
                          <a:latin typeface="Times New Roman" panose="02020603050405020304" pitchFamily="18" charset="0"/>
                          <a:cs typeface="Times New Roman" panose="02020603050405020304" pitchFamily="18" charset="0"/>
                        </a:rPr>
                        <a:t>                                            Providing training to the users</a:t>
                      </a:r>
                    </a:p>
                    <a:p>
                      <a:r>
                        <a:rPr lang="en-IN" sz="1400" dirty="0">
                          <a:latin typeface="Times New Roman" panose="02020603050405020304" pitchFamily="18" charset="0"/>
                          <a:cs typeface="Times New Roman" panose="02020603050405020304" pitchFamily="18" charset="0"/>
                        </a:rPr>
                        <a:t>                                            Setting the pre set rules  </a:t>
                      </a:r>
                    </a:p>
                  </a:txBody>
                  <a:tcPr/>
                </a:tc>
                <a:extLst>
                  <a:ext uri="{0D108BD9-81ED-4DB2-BD59-A6C34878D82A}">
                    <a16:rowId xmlns:a16="http://schemas.microsoft.com/office/drawing/2014/main" xmlns="" val="3437175943"/>
                  </a:ext>
                </a:extLst>
              </a:tr>
              <a:tr h="370840">
                <a:tc>
                  <a:txBody>
                    <a:bodyPr/>
                    <a:lstStyle/>
                    <a:p>
                      <a:r>
                        <a:rPr lang="en-IN" sz="1600" b="1" dirty="0">
                          <a:latin typeface="Times New Roman" panose="02020603050405020304" pitchFamily="18" charset="0"/>
                          <a:cs typeface="Times New Roman" panose="02020603050405020304" pitchFamily="18" charset="0"/>
                        </a:rPr>
                        <a:t>Project Duration</a:t>
                      </a:r>
                      <a:r>
                        <a:rPr lang="en-IN" sz="1600" dirty="0">
                          <a:latin typeface="Times New Roman" panose="02020603050405020304" pitchFamily="18" charset="0"/>
                          <a:cs typeface="Times New Roman" panose="02020603050405020304" pitchFamily="18" charset="0"/>
                        </a:rPr>
                        <a:t>:- 6  months Duration</a:t>
                      </a:r>
                    </a:p>
                  </a:txBody>
                  <a:tcPr/>
                </a:tc>
                <a:extLst>
                  <a:ext uri="{0D108BD9-81ED-4DB2-BD59-A6C34878D82A}">
                    <a16:rowId xmlns:a16="http://schemas.microsoft.com/office/drawing/2014/main" xmlns="" val="3606894801"/>
                  </a:ext>
                </a:extLst>
              </a:tr>
            </a:tbl>
          </a:graphicData>
        </a:graphic>
      </p:graphicFrame>
    </p:spTree>
    <p:extLst>
      <p:ext uri="{BB962C8B-B14F-4D97-AF65-F5344CB8AC3E}">
        <p14:creationId xmlns:p14="http://schemas.microsoft.com/office/powerpoint/2010/main" xmlns="" val="30297234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A28C253-9B04-46A1-89A8-A89F0196C0F6}"/>
              </a:ext>
            </a:extLst>
          </p:cNvPr>
          <p:cNvSpPr>
            <a:spLocks noGrp="1"/>
          </p:cNvSpPr>
          <p:nvPr>
            <p:ph type="title"/>
          </p:nvPr>
        </p:nvSpPr>
        <p:spPr>
          <a:xfrm>
            <a:off x="2277988" y="404664"/>
            <a:ext cx="7285172" cy="711081"/>
          </a:xfrm>
        </p:spPr>
        <p:txBody>
          <a:bodyPr/>
          <a:lstStyle/>
          <a:p>
            <a:r>
              <a:rPr lang="en-IN" sz="2800" b="1" dirty="0">
                <a:latin typeface="Times New Roman" panose="02020603050405020304" pitchFamily="18" charset="0"/>
                <a:cs typeface="Times New Roman" panose="02020603050405020304" pitchFamily="18" charset="0"/>
              </a:rPr>
              <a:t>IMPLEMENTATION PHASE</a:t>
            </a:r>
          </a:p>
        </p:txBody>
      </p:sp>
      <p:sp>
        <p:nvSpPr>
          <p:cNvPr id="3" name="Diamond 2">
            <a:extLst>
              <a:ext uri="{FF2B5EF4-FFF2-40B4-BE49-F238E27FC236}">
                <a16:creationId xmlns:a16="http://schemas.microsoft.com/office/drawing/2014/main" xmlns="" id="{0E2BBAF0-8FEA-4012-94C7-FCBE55781DF0}"/>
              </a:ext>
            </a:extLst>
          </p:cNvPr>
          <p:cNvSpPr/>
          <p:nvPr/>
        </p:nvSpPr>
        <p:spPr>
          <a:xfrm>
            <a:off x="549796" y="258128"/>
            <a:ext cx="1455183" cy="1455183"/>
          </a:xfrm>
          <a:prstGeom prst="diamond">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3200" b="1" dirty="0">
                <a:latin typeface="Open Sans" panose="020B0606030504020204" pitchFamily="34" charset="0"/>
                <a:ea typeface="Open Sans" panose="020B0606030504020204" pitchFamily="34" charset="0"/>
                <a:cs typeface="Open Sans" panose="020B0606030504020204" pitchFamily="34" charset="0"/>
              </a:rPr>
              <a:t>03</a:t>
            </a:r>
          </a:p>
        </p:txBody>
      </p:sp>
      <p:sp>
        <p:nvSpPr>
          <p:cNvPr id="4" name="TextBox 3">
            <a:extLst>
              <a:ext uri="{FF2B5EF4-FFF2-40B4-BE49-F238E27FC236}">
                <a16:creationId xmlns:a16="http://schemas.microsoft.com/office/drawing/2014/main" xmlns="" id="{CA321B23-B260-4653-8356-3CFE252417C4}"/>
              </a:ext>
            </a:extLst>
          </p:cNvPr>
          <p:cNvSpPr txBox="1"/>
          <p:nvPr/>
        </p:nvSpPr>
        <p:spPr>
          <a:xfrm>
            <a:off x="2004979" y="1484784"/>
            <a:ext cx="9562041" cy="1077218"/>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In this phase the auto-assign feature is tested priory by the technical team and then implemented in various hospitals and diagnostic centers where the studies will be assigned according to their requirement of the type of cases, modalities, procedure and on the basis of criticalities. After the implementation one personnel client from </a:t>
            </a:r>
            <a:r>
              <a:rPr lang="en-US" sz="1600" dirty="0" err="1">
                <a:latin typeface="Times New Roman" panose="02020603050405020304" pitchFamily="18" charset="0"/>
                <a:cs typeface="Times New Roman" panose="02020603050405020304" pitchFamily="18" charset="0"/>
              </a:rPr>
              <a:t>Telerad</a:t>
            </a:r>
            <a:r>
              <a:rPr lang="en-US" sz="1600" dirty="0">
                <a:latin typeface="Times New Roman" panose="02020603050405020304" pitchFamily="18" charset="0"/>
                <a:cs typeface="Times New Roman" panose="02020603050405020304" pitchFamily="18" charset="0"/>
              </a:rPr>
              <a:t> Tech with IT knowledge will be nominated who will provide training to the users for a total of 80 hours.</a:t>
            </a:r>
            <a:endParaRPr lang="en-IN" sz="1600" dirty="0">
              <a:latin typeface="Times New Roman" panose="02020603050405020304" pitchFamily="18" charset="0"/>
              <a:cs typeface="Times New Roman" panose="02020603050405020304" pitchFamily="18" charset="0"/>
            </a:endParaRPr>
          </a:p>
        </p:txBody>
      </p:sp>
      <p:sp>
        <p:nvSpPr>
          <p:cNvPr id="6" name="Diamond 5">
            <a:extLst>
              <a:ext uri="{FF2B5EF4-FFF2-40B4-BE49-F238E27FC236}">
                <a16:creationId xmlns:a16="http://schemas.microsoft.com/office/drawing/2014/main" xmlns="" id="{42E3DA1D-C8D3-4640-97AE-5F19E0BE3D67}"/>
              </a:ext>
            </a:extLst>
          </p:cNvPr>
          <p:cNvSpPr/>
          <p:nvPr/>
        </p:nvSpPr>
        <p:spPr>
          <a:xfrm>
            <a:off x="549795" y="3061066"/>
            <a:ext cx="1455183" cy="1455183"/>
          </a:xfrm>
          <a:prstGeom prst="diamond">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3600" b="1" dirty="0">
                <a:latin typeface="Open Sans" panose="020B0606030504020204" pitchFamily="34" charset="0"/>
                <a:ea typeface="Open Sans" panose="020B0606030504020204" pitchFamily="34" charset="0"/>
                <a:cs typeface="Open Sans" panose="020B0606030504020204" pitchFamily="34" charset="0"/>
              </a:rPr>
              <a:t>04</a:t>
            </a:r>
          </a:p>
        </p:txBody>
      </p:sp>
      <p:sp>
        <p:nvSpPr>
          <p:cNvPr id="8" name="TextBox 7">
            <a:extLst>
              <a:ext uri="{FF2B5EF4-FFF2-40B4-BE49-F238E27FC236}">
                <a16:creationId xmlns:a16="http://schemas.microsoft.com/office/drawing/2014/main" xmlns="" id="{5E32D148-0693-43F0-A3F2-5D28BE2B2871}"/>
              </a:ext>
            </a:extLst>
          </p:cNvPr>
          <p:cNvSpPr txBox="1"/>
          <p:nvPr/>
        </p:nvSpPr>
        <p:spPr>
          <a:xfrm>
            <a:off x="2277988" y="3429000"/>
            <a:ext cx="6984776" cy="523220"/>
          </a:xfrm>
          <a:prstGeom prst="rect">
            <a:avLst/>
          </a:prstGeom>
          <a:noFill/>
        </p:spPr>
        <p:txBody>
          <a:bodyPr wrap="square" rtlCol="0">
            <a:spAutoFit/>
          </a:bodyPr>
          <a:lstStyle/>
          <a:p>
            <a:r>
              <a:rPr lang="en-IN" sz="2800" b="1" dirty="0">
                <a:latin typeface="Times New Roman" panose="02020603050405020304" pitchFamily="18" charset="0"/>
                <a:cs typeface="Times New Roman" panose="02020603050405020304" pitchFamily="18" charset="0"/>
              </a:rPr>
              <a:t>EXECUTION PHASE</a:t>
            </a:r>
          </a:p>
        </p:txBody>
      </p:sp>
      <p:sp>
        <p:nvSpPr>
          <p:cNvPr id="9" name="TextBox 8">
            <a:extLst>
              <a:ext uri="{FF2B5EF4-FFF2-40B4-BE49-F238E27FC236}">
                <a16:creationId xmlns:a16="http://schemas.microsoft.com/office/drawing/2014/main" xmlns="" id="{3636D0F5-CC68-4B22-841F-85ED8A324017}"/>
              </a:ext>
            </a:extLst>
          </p:cNvPr>
          <p:cNvSpPr txBox="1"/>
          <p:nvPr/>
        </p:nvSpPr>
        <p:spPr>
          <a:xfrm>
            <a:off x="2422004" y="4149080"/>
            <a:ext cx="8856984" cy="830997"/>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After the successful implementation of auto-assign feature evaluation is done to verify whether the defined criteria are met and reviewing the performance of the product. The detailed documentation (Signoff document) is prepared and feedback of the users is documented for future reference.</a:t>
            </a:r>
            <a:endParaRPr lang="en-IN"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7620850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7EFAD71-DDDF-43B1-B9BA-7FBCD561E192}"/>
              </a:ext>
            </a:extLst>
          </p:cNvPr>
          <p:cNvSpPr>
            <a:spLocks noGrp="1"/>
          </p:cNvSpPr>
          <p:nvPr>
            <p:ph type="title"/>
          </p:nvPr>
        </p:nvSpPr>
        <p:spPr/>
        <p:txBody>
          <a:bodyPr/>
          <a:lstStyle/>
          <a:p>
            <a:r>
              <a:rPr lang="en-IN" sz="4000" b="1" dirty="0">
                <a:latin typeface="Times New Roman" panose="02020603050405020304" pitchFamily="18" charset="0"/>
                <a:cs typeface="Times New Roman" panose="02020603050405020304" pitchFamily="18" charset="0"/>
              </a:rPr>
              <a:t>ABOUT AUTO-ASSIGN FEATURE:-</a:t>
            </a:r>
          </a:p>
        </p:txBody>
      </p:sp>
      <p:sp>
        <p:nvSpPr>
          <p:cNvPr id="3" name="TextBox 2">
            <a:extLst>
              <a:ext uri="{FF2B5EF4-FFF2-40B4-BE49-F238E27FC236}">
                <a16:creationId xmlns:a16="http://schemas.microsoft.com/office/drawing/2014/main" xmlns="" id="{9CD3D709-C348-4E03-AEB7-AFBCA5BFF4FA}"/>
              </a:ext>
            </a:extLst>
          </p:cNvPr>
          <p:cNvSpPr txBox="1"/>
          <p:nvPr/>
        </p:nvSpPr>
        <p:spPr>
          <a:xfrm>
            <a:off x="423416" y="1700808"/>
            <a:ext cx="11593288" cy="3046988"/>
          </a:xfrm>
          <a:prstGeom prst="rect">
            <a:avLst/>
          </a:prstGeom>
          <a:noFill/>
        </p:spPr>
        <p:txBody>
          <a:bodyPr wrap="square" rtlCol="0">
            <a:spAutoFit/>
          </a:bodyPr>
          <a:lstStyle/>
          <a:p>
            <a:pPr marL="342900" indent="-34290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The auto assign feature of the Orchestration workflow of </a:t>
            </a:r>
            <a:r>
              <a:rPr lang="en-US" sz="1600" dirty="0" err="1">
                <a:latin typeface="Times New Roman" panose="02020603050405020304" pitchFamily="18" charset="0"/>
                <a:cs typeface="Times New Roman" panose="02020603050405020304" pitchFamily="18" charset="0"/>
              </a:rPr>
              <a:t>RADSpa</a:t>
            </a:r>
            <a:r>
              <a:rPr lang="en-US" sz="1600" dirty="0">
                <a:latin typeface="Times New Roman" panose="02020603050405020304" pitchFamily="18" charset="0"/>
                <a:cs typeface="Times New Roman" panose="02020603050405020304" pitchFamily="18" charset="0"/>
              </a:rPr>
              <a:t> automatically assigns the studies according to the convenience and availability of the radiologist.</a:t>
            </a:r>
          </a:p>
          <a:p>
            <a:endParaRPr lang="en-US" sz="16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The studies are assigned according to the type of cases (stroke cases, neuro cases etc.), types of orders (elective or emergency), types of modalities, availability of radiologist, scan timings, type of hospitals and institutions, on the basis of criticality and the type of procedure.</a:t>
            </a:r>
          </a:p>
          <a:p>
            <a:endParaRPr lang="en-US" sz="16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This auto-assign feature will automatically alert the radiologist about the task that was assigned to him thus reducing the delay in task assignment.</a:t>
            </a:r>
          </a:p>
          <a:p>
            <a:endParaRPr lang="en-US" sz="16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It works as an alternative of auto assigners thus improving the workflow of the radiology department and increasing the productivity of diagnostic services. </a:t>
            </a:r>
            <a:endParaRPr lang="en-IN"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3351601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F391FD14-61B7-4B68-A8B6-91DC41782466}"/>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05780" y="908720"/>
            <a:ext cx="10873209" cy="4911380"/>
          </a:xfrm>
          <a:prstGeom prst="rect">
            <a:avLst/>
          </a:prstGeom>
        </p:spPr>
      </p:pic>
      <p:sp>
        <p:nvSpPr>
          <p:cNvPr id="5" name="TextBox 4">
            <a:extLst>
              <a:ext uri="{FF2B5EF4-FFF2-40B4-BE49-F238E27FC236}">
                <a16:creationId xmlns:a16="http://schemas.microsoft.com/office/drawing/2014/main" xmlns="" id="{42EA6246-9086-4D5A-B5DC-59EE45CFD72D}"/>
              </a:ext>
            </a:extLst>
          </p:cNvPr>
          <p:cNvSpPr txBox="1"/>
          <p:nvPr/>
        </p:nvSpPr>
        <p:spPr>
          <a:xfrm>
            <a:off x="2809936" y="5954960"/>
            <a:ext cx="8496944" cy="369332"/>
          </a:xfrm>
          <a:prstGeom prst="rect">
            <a:avLst/>
          </a:prstGeom>
          <a:noFill/>
        </p:spPr>
        <p:txBody>
          <a:bodyPr wrap="square" rtlCol="0">
            <a:spAutoFit/>
          </a:bodyPr>
          <a:lstStyle/>
          <a:p>
            <a:r>
              <a:rPr lang="en-US" sz="1800" i="1" dirty="0"/>
              <a:t>Case limitation and Radiologist Seniority management dashboard</a:t>
            </a:r>
            <a:endParaRPr lang="en-IN" sz="1800" i="1" dirty="0"/>
          </a:p>
        </p:txBody>
      </p:sp>
    </p:spTree>
    <p:extLst>
      <p:ext uri="{BB962C8B-B14F-4D97-AF65-F5344CB8AC3E}">
        <p14:creationId xmlns:p14="http://schemas.microsoft.com/office/powerpoint/2010/main" xmlns="" val="15454252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81786BC-67F3-4CF4-949D-4042FF9CA767}"/>
              </a:ext>
            </a:extLst>
          </p:cNvPr>
          <p:cNvSpPr>
            <a:spLocks noGrp="1"/>
          </p:cNvSpPr>
          <p:nvPr>
            <p:ph type="title"/>
          </p:nvPr>
        </p:nvSpPr>
        <p:spPr/>
        <p:txBody>
          <a:bodyPr/>
          <a:lstStyle/>
          <a:p>
            <a:endParaRPr lang="en-IN"/>
          </a:p>
        </p:txBody>
      </p:sp>
      <p:pic>
        <p:nvPicPr>
          <p:cNvPr id="4" name="Picture 3">
            <a:extLst>
              <a:ext uri="{FF2B5EF4-FFF2-40B4-BE49-F238E27FC236}">
                <a16:creationId xmlns:a16="http://schemas.microsoft.com/office/drawing/2014/main" xmlns="" id="{DC680877-740B-4486-9822-1F23CEAFA677}"/>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09441" y="1340768"/>
            <a:ext cx="11173603" cy="4320480"/>
          </a:xfrm>
          <a:prstGeom prst="rect">
            <a:avLst/>
          </a:prstGeom>
        </p:spPr>
      </p:pic>
      <p:sp>
        <p:nvSpPr>
          <p:cNvPr id="5" name="TextBox 4">
            <a:extLst>
              <a:ext uri="{FF2B5EF4-FFF2-40B4-BE49-F238E27FC236}">
                <a16:creationId xmlns:a16="http://schemas.microsoft.com/office/drawing/2014/main" xmlns="" id="{915F874B-D524-4C40-96F7-64A2CDE0DCDF}"/>
              </a:ext>
            </a:extLst>
          </p:cNvPr>
          <p:cNvSpPr txBox="1"/>
          <p:nvPr/>
        </p:nvSpPr>
        <p:spPr>
          <a:xfrm>
            <a:off x="3502124" y="5668630"/>
            <a:ext cx="10609903" cy="461665"/>
          </a:xfrm>
          <a:prstGeom prst="rect">
            <a:avLst/>
          </a:prstGeom>
          <a:noFill/>
        </p:spPr>
        <p:txBody>
          <a:bodyPr wrap="square" rtlCol="0">
            <a:spAutoFit/>
          </a:bodyPr>
          <a:lstStyle/>
          <a:p>
            <a:r>
              <a:rPr lang="en-US" i="1" dirty="0"/>
              <a:t>Auto- Assignment Rule creation dashboard.</a:t>
            </a:r>
            <a:endParaRPr lang="en-IN" i="1" dirty="0"/>
          </a:p>
        </p:txBody>
      </p:sp>
    </p:spTree>
    <p:extLst>
      <p:ext uri="{BB962C8B-B14F-4D97-AF65-F5344CB8AC3E}">
        <p14:creationId xmlns:p14="http://schemas.microsoft.com/office/powerpoint/2010/main" xmlns="" val="17010703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Placeholder 15">
            <a:extLst>
              <a:ext uri="{FF2B5EF4-FFF2-40B4-BE49-F238E27FC236}">
                <a16:creationId xmlns:a16="http://schemas.microsoft.com/office/drawing/2014/main" xmlns="" id="{83691E00-B513-4E2C-8ECF-61BE829448E0}"/>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xmlns=""/>
              </a:ext>
            </a:extLst>
          </a:blip>
          <a:srcRect/>
          <a:stretch/>
        </p:blipFill>
        <p:spPr>
          <a:xfrm>
            <a:off x="5266865" y="252248"/>
            <a:ext cx="6671992" cy="6353504"/>
          </a:xfrm>
        </p:spPr>
      </p:pic>
      <p:sp>
        <p:nvSpPr>
          <p:cNvPr id="17" name="TextBox 16">
            <a:extLst>
              <a:ext uri="{FF2B5EF4-FFF2-40B4-BE49-F238E27FC236}">
                <a16:creationId xmlns:a16="http://schemas.microsoft.com/office/drawing/2014/main" xmlns="" id="{06EE50B4-4B13-4FFA-8BCC-76D7D38110AD}"/>
              </a:ext>
            </a:extLst>
          </p:cNvPr>
          <p:cNvSpPr txBox="1"/>
          <p:nvPr/>
        </p:nvSpPr>
        <p:spPr>
          <a:xfrm>
            <a:off x="578508" y="243728"/>
            <a:ext cx="3881458" cy="584775"/>
          </a:xfrm>
          <a:prstGeom prst="rect">
            <a:avLst/>
          </a:prstGeom>
          <a:noFill/>
        </p:spPr>
        <p:txBody>
          <a:bodyPr wrap="square" lIns="0" rIns="0" rtlCol="0">
            <a:spAutoFit/>
          </a:bodyPr>
          <a:lstStyle/>
          <a:p>
            <a:pPr>
              <a:lnSpc>
                <a:spcPct val="80000"/>
              </a:lnSpc>
            </a:pPr>
            <a:r>
              <a:rPr lang="en-IN" sz="4000" b="1" dirty="0">
                <a:latin typeface="Times New Roman" panose="02020603050405020304" pitchFamily="18" charset="0"/>
                <a:cs typeface="Times New Roman" panose="02020603050405020304" pitchFamily="18" charset="0"/>
              </a:rPr>
              <a:t>About Us</a:t>
            </a:r>
          </a:p>
        </p:txBody>
      </p:sp>
      <p:sp>
        <p:nvSpPr>
          <p:cNvPr id="18" name="TextBox 17">
            <a:extLst>
              <a:ext uri="{FF2B5EF4-FFF2-40B4-BE49-F238E27FC236}">
                <a16:creationId xmlns:a16="http://schemas.microsoft.com/office/drawing/2014/main" xmlns="" id="{F029CD32-E2B4-4D67-8C7D-17DE655DBA12}"/>
              </a:ext>
            </a:extLst>
          </p:cNvPr>
          <p:cNvSpPr txBox="1"/>
          <p:nvPr/>
        </p:nvSpPr>
        <p:spPr>
          <a:xfrm>
            <a:off x="362483" y="881998"/>
            <a:ext cx="4313507" cy="6271332"/>
          </a:xfrm>
          <a:prstGeom prst="rect">
            <a:avLst/>
          </a:prstGeom>
          <a:noFill/>
        </p:spPr>
        <p:txBody>
          <a:bodyPr wrap="square" lIns="0" rIns="0" rtlCol="0" anchor="t">
            <a:spAutoFit/>
          </a:bodyPr>
          <a:lstStyle/>
          <a:p>
            <a:pPr>
              <a:lnSpc>
                <a:spcPct val="120000"/>
              </a:lnSpc>
            </a:pPr>
            <a:r>
              <a:rPr lang="en-US" sz="1600" kern="0" dirty="0" err="1">
                <a:solidFill>
                  <a:schemeClr val="tx1">
                    <a:lumMod val="75000"/>
                    <a:lumOff val="25000"/>
                  </a:schemeClr>
                </a:solidFill>
                <a:latin typeface="Times New Roman" panose="02020603050405020304" pitchFamily="18" charset="0"/>
                <a:ea typeface="Open Sans" panose="020B0606030504020204" pitchFamily="34" charset="0"/>
                <a:cs typeface="Times New Roman" panose="02020603050405020304" pitchFamily="18" charset="0"/>
              </a:rPr>
              <a:t>Telerad</a:t>
            </a:r>
            <a:r>
              <a:rPr lang="en-US" sz="1600" kern="0" dirty="0">
                <a:solidFill>
                  <a:schemeClr val="tx1">
                    <a:lumMod val="75000"/>
                    <a:lumOff val="25000"/>
                  </a:schemeClr>
                </a:solidFill>
                <a:latin typeface="Times New Roman" panose="02020603050405020304" pitchFamily="18" charset="0"/>
                <a:ea typeface="Open Sans" panose="020B0606030504020204" pitchFamily="34" charset="0"/>
                <a:cs typeface="Times New Roman" panose="02020603050405020304" pitchFamily="18" charset="0"/>
              </a:rPr>
              <a:t> Tech Private Limited was founded on 3rd April 2009 by the group of technology innovators and eminent radiologists. </a:t>
            </a:r>
            <a:r>
              <a:rPr lang="en-US" sz="1600" kern="0" dirty="0" err="1">
                <a:solidFill>
                  <a:schemeClr val="tx1">
                    <a:lumMod val="75000"/>
                    <a:lumOff val="25000"/>
                  </a:schemeClr>
                </a:solidFill>
                <a:latin typeface="Times New Roman" panose="02020603050405020304" pitchFamily="18" charset="0"/>
                <a:ea typeface="Open Sans" panose="020B0606030504020204" pitchFamily="34" charset="0"/>
                <a:cs typeface="Times New Roman" panose="02020603050405020304" pitchFamily="18" charset="0"/>
              </a:rPr>
              <a:t>Telerad</a:t>
            </a:r>
            <a:r>
              <a:rPr lang="en-US" sz="1600" kern="0" dirty="0">
                <a:solidFill>
                  <a:schemeClr val="tx1">
                    <a:lumMod val="75000"/>
                    <a:lumOff val="25000"/>
                  </a:schemeClr>
                </a:solidFill>
                <a:latin typeface="Times New Roman" panose="02020603050405020304" pitchFamily="18" charset="0"/>
                <a:ea typeface="Open Sans" panose="020B0606030504020204" pitchFamily="34" charset="0"/>
                <a:cs typeface="Times New Roman" panose="02020603050405020304" pitchFamily="18" charset="0"/>
              </a:rPr>
              <a:t> Tech Private Limited came into existence with an idea of doing something great, affordable and innovative in the country as well as across globe. Dr. Arjun </a:t>
            </a:r>
            <a:r>
              <a:rPr lang="en-US" sz="1600" kern="0" dirty="0" err="1">
                <a:solidFill>
                  <a:schemeClr val="tx1">
                    <a:lumMod val="75000"/>
                    <a:lumOff val="25000"/>
                  </a:schemeClr>
                </a:solidFill>
                <a:latin typeface="Times New Roman" panose="02020603050405020304" pitchFamily="18" charset="0"/>
                <a:ea typeface="Open Sans" panose="020B0606030504020204" pitchFamily="34" charset="0"/>
                <a:cs typeface="Times New Roman" panose="02020603050405020304" pitchFamily="18" charset="0"/>
              </a:rPr>
              <a:t>Kalyanpur</a:t>
            </a:r>
            <a:r>
              <a:rPr lang="en-US" sz="1600" kern="0" dirty="0">
                <a:solidFill>
                  <a:schemeClr val="tx1">
                    <a:lumMod val="75000"/>
                    <a:lumOff val="25000"/>
                  </a:schemeClr>
                </a:solidFill>
                <a:latin typeface="Times New Roman" panose="02020603050405020304" pitchFamily="18" charset="0"/>
                <a:ea typeface="Open Sans" panose="020B0606030504020204" pitchFamily="34" charset="0"/>
                <a:cs typeface="Times New Roman" panose="02020603050405020304" pitchFamily="18" charset="0"/>
              </a:rPr>
              <a:t> (Chief Radiologist) and Dr. Sunita Maheshwari (</a:t>
            </a:r>
            <a:r>
              <a:rPr lang="en-US" sz="1600" kern="0" dirty="0" err="1">
                <a:solidFill>
                  <a:schemeClr val="tx1">
                    <a:lumMod val="75000"/>
                    <a:lumOff val="25000"/>
                  </a:schemeClr>
                </a:solidFill>
                <a:latin typeface="Times New Roman" panose="02020603050405020304" pitchFamily="18" charset="0"/>
                <a:ea typeface="Open Sans" panose="020B0606030504020204" pitchFamily="34" charset="0"/>
                <a:cs typeface="Times New Roman" panose="02020603050405020304" pitchFamily="18" charset="0"/>
              </a:rPr>
              <a:t>Paediatric</a:t>
            </a:r>
            <a:r>
              <a:rPr lang="en-US" sz="1600" kern="0" dirty="0">
                <a:solidFill>
                  <a:schemeClr val="tx1">
                    <a:lumMod val="75000"/>
                    <a:lumOff val="25000"/>
                  </a:schemeClr>
                </a:solidFill>
                <a:latin typeface="Times New Roman" panose="02020603050405020304" pitchFamily="18" charset="0"/>
                <a:ea typeface="Open Sans" panose="020B0606030504020204" pitchFamily="34" charset="0"/>
                <a:cs typeface="Times New Roman" panose="02020603050405020304" pitchFamily="18" charset="0"/>
              </a:rPr>
              <a:t> Cardiologist), are the main people behind </a:t>
            </a:r>
            <a:r>
              <a:rPr lang="en-US" sz="1600" kern="0" dirty="0" err="1">
                <a:solidFill>
                  <a:schemeClr val="tx1">
                    <a:lumMod val="75000"/>
                    <a:lumOff val="25000"/>
                  </a:schemeClr>
                </a:solidFill>
                <a:latin typeface="Times New Roman" panose="02020603050405020304" pitchFamily="18" charset="0"/>
                <a:ea typeface="Open Sans" panose="020B0606030504020204" pitchFamily="34" charset="0"/>
                <a:cs typeface="Times New Roman" panose="02020603050405020304" pitchFamily="18" charset="0"/>
              </a:rPr>
              <a:t>Telerad</a:t>
            </a:r>
            <a:r>
              <a:rPr lang="en-US" sz="1600" kern="0" dirty="0">
                <a:solidFill>
                  <a:schemeClr val="tx1">
                    <a:lumMod val="75000"/>
                    <a:lumOff val="25000"/>
                  </a:schemeClr>
                </a:solidFill>
                <a:latin typeface="Times New Roman" panose="02020603050405020304" pitchFamily="18" charset="0"/>
                <a:ea typeface="Open Sans" panose="020B0606030504020204" pitchFamily="34" charset="0"/>
                <a:cs typeface="Times New Roman" panose="02020603050405020304" pitchFamily="18" charset="0"/>
              </a:rPr>
              <a:t> Tech. They saw a dream and it came true in 2009. Doctors turned into Healthcare Entrepreneurs made it possible with their hard work and dedication. </a:t>
            </a:r>
            <a:r>
              <a:rPr lang="en-US" sz="1600" kern="0" dirty="0" err="1">
                <a:solidFill>
                  <a:schemeClr val="tx1">
                    <a:lumMod val="75000"/>
                    <a:lumOff val="25000"/>
                  </a:schemeClr>
                </a:solidFill>
                <a:latin typeface="Times New Roman" panose="02020603050405020304" pitchFamily="18" charset="0"/>
                <a:ea typeface="Open Sans" panose="020B0606030504020204" pitchFamily="34" charset="0"/>
                <a:cs typeface="Times New Roman" panose="02020603050405020304" pitchFamily="18" charset="0"/>
              </a:rPr>
              <a:t>Telerad</a:t>
            </a:r>
            <a:r>
              <a:rPr lang="en-US" sz="1600" kern="0" dirty="0">
                <a:solidFill>
                  <a:schemeClr val="tx1">
                    <a:lumMod val="75000"/>
                    <a:lumOff val="25000"/>
                  </a:schemeClr>
                </a:solidFill>
                <a:latin typeface="Times New Roman" panose="02020603050405020304" pitchFamily="18" charset="0"/>
                <a:ea typeface="Open Sans" panose="020B0606030504020204" pitchFamily="34" charset="0"/>
                <a:cs typeface="Times New Roman" panose="02020603050405020304" pitchFamily="18" charset="0"/>
              </a:rPr>
              <a:t> Tech, a global healthcare IT company which is working in the area of RIS-PACS technology.</a:t>
            </a:r>
          </a:p>
          <a:p>
            <a:pPr>
              <a:lnSpc>
                <a:spcPct val="120000"/>
              </a:lnSpc>
            </a:pPr>
            <a:r>
              <a:rPr lang="en-US" sz="1600" kern="0" dirty="0" err="1">
                <a:solidFill>
                  <a:schemeClr val="tx1">
                    <a:lumMod val="75000"/>
                    <a:lumOff val="25000"/>
                  </a:schemeClr>
                </a:solidFill>
                <a:latin typeface="Times New Roman" panose="02020603050405020304" pitchFamily="18" charset="0"/>
                <a:ea typeface="Open Sans" panose="020B0606030504020204" pitchFamily="34" charset="0"/>
                <a:cs typeface="Times New Roman" panose="02020603050405020304" pitchFamily="18" charset="0"/>
              </a:rPr>
              <a:t>Telerad</a:t>
            </a:r>
            <a:r>
              <a:rPr lang="en-US" sz="1600" kern="0" dirty="0">
                <a:solidFill>
                  <a:schemeClr val="tx1">
                    <a:lumMod val="75000"/>
                    <a:lumOff val="25000"/>
                  </a:schemeClr>
                </a:solidFill>
                <a:latin typeface="Times New Roman" panose="02020603050405020304" pitchFamily="18" charset="0"/>
                <a:ea typeface="Open Sans" panose="020B0606030504020204" pitchFamily="34" charset="0"/>
                <a:cs typeface="Times New Roman" panose="02020603050405020304" pitchFamily="18" charset="0"/>
              </a:rPr>
              <a:t> Tech Private Limited has the following services in the sector of Radiology:</a:t>
            </a:r>
          </a:p>
          <a:p>
            <a:pPr>
              <a:lnSpc>
                <a:spcPct val="120000"/>
              </a:lnSpc>
            </a:pPr>
            <a:r>
              <a:rPr lang="en-US" sz="1600" kern="0" dirty="0">
                <a:solidFill>
                  <a:schemeClr val="tx1">
                    <a:lumMod val="75000"/>
                    <a:lumOff val="25000"/>
                  </a:schemeClr>
                </a:solidFill>
                <a:latin typeface="Times New Roman" panose="02020603050405020304" pitchFamily="18" charset="0"/>
                <a:ea typeface="Open Sans" panose="020B0606030504020204" pitchFamily="34" charset="0"/>
                <a:cs typeface="Times New Roman" panose="02020603050405020304" pitchFamily="18" charset="0"/>
              </a:rPr>
              <a:t>1. </a:t>
            </a:r>
            <a:r>
              <a:rPr lang="en-US" sz="1600" kern="0" dirty="0" err="1">
                <a:solidFill>
                  <a:schemeClr val="tx1">
                    <a:lumMod val="75000"/>
                    <a:lumOff val="25000"/>
                  </a:schemeClr>
                </a:solidFill>
                <a:latin typeface="Times New Roman" panose="02020603050405020304" pitchFamily="18" charset="0"/>
                <a:ea typeface="Open Sans" panose="020B0606030504020204" pitchFamily="34" charset="0"/>
                <a:cs typeface="Times New Roman" panose="02020603050405020304" pitchFamily="18" charset="0"/>
              </a:rPr>
              <a:t>RADSpa</a:t>
            </a:r>
            <a:endParaRPr lang="en-US" sz="1600" kern="0" dirty="0">
              <a:solidFill>
                <a:schemeClr val="tx1">
                  <a:lumMod val="75000"/>
                  <a:lumOff val="25000"/>
                </a:schemeClr>
              </a:solidFill>
              <a:latin typeface="Times New Roman" panose="02020603050405020304" pitchFamily="18" charset="0"/>
              <a:ea typeface="Open Sans" panose="020B0606030504020204" pitchFamily="34" charset="0"/>
              <a:cs typeface="Times New Roman" panose="02020603050405020304" pitchFamily="18" charset="0"/>
            </a:endParaRPr>
          </a:p>
          <a:p>
            <a:pPr>
              <a:lnSpc>
                <a:spcPct val="120000"/>
              </a:lnSpc>
            </a:pPr>
            <a:r>
              <a:rPr lang="en-US" sz="1600" kern="0" dirty="0">
                <a:solidFill>
                  <a:schemeClr val="tx1">
                    <a:lumMod val="75000"/>
                    <a:lumOff val="25000"/>
                  </a:schemeClr>
                </a:solidFill>
                <a:latin typeface="Times New Roman" panose="02020603050405020304" pitchFamily="18" charset="0"/>
                <a:ea typeface="Open Sans" panose="020B0606030504020204" pitchFamily="34" charset="0"/>
                <a:cs typeface="Times New Roman" panose="02020603050405020304" pitchFamily="18" charset="0"/>
              </a:rPr>
              <a:t>2. </a:t>
            </a:r>
            <a:r>
              <a:rPr lang="en-US" sz="1600" kern="0" dirty="0" err="1">
                <a:solidFill>
                  <a:schemeClr val="tx1">
                    <a:lumMod val="75000"/>
                    <a:lumOff val="25000"/>
                  </a:schemeClr>
                </a:solidFill>
                <a:latin typeface="Times New Roman" panose="02020603050405020304" pitchFamily="18" charset="0"/>
                <a:ea typeface="Open Sans" panose="020B0606030504020204" pitchFamily="34" charset="0"/>
                <a:cs typeface="Times New Roman" panose="02020603050405020304" pitchFamily="18" charset="0"/>
              </a:rPr>
              <a:t>VETSpa</a:t>
            </a:r>
            <a:endParaRPr lang="en-US" sz="1600" kern="0" dirty="0">
              <a:solidFill>
                <a:schemeClr val="tx1">
                  <a:lumMod val="75000"/>
                  <a:lumOff val="25000"/>
                </a:schemeClr>
              </a:solidFill>
              <a:latin typeface="Times New Roman" panose="02020603050405020304" pitchFamily="18" charset="0"/>
              <a:ea typeface="Open Sans" panose="020B0606030504020204" pitchFamily="34" charset="0"/>
              <a:cs typeface="Times New Roman" panose="02020603050405020304" pitchFamily="18" charset="0"/>
            </a:endParaRPr>
          </a:p>
          <a:p>
            <a:pPr>
              <a:lnSpc>
                <a:spcPct val="120000"/>
              </a:lnSpc>
            </a:pPr>
            <a:r>
              <a:rPr lang="en-US" sz="1600" kern="0" dirty="0">
                <a:solidFill>
                  <a:schemeClr val="tx1">
                    <a:lumMod val="75000"/>
                    <a:lumOff val="25000"/>
                  </a:schemeClr>
                </a:solidFill>
                <a:latin typeface="Times New Roman" panose="02020603050405020304" pitchFamily="18" charset="0"/>
                <a:ea typeface="Open Sans" panose="020B0606030504020204" pitchFamily="34" charset="0"/>
                <a:cs typeface="Times New Roman" panose="02020603050405020304" pitchFamily="18" charset="0"/>
              </a:rPr>
              <a:t>3. </a:t>
            </a:r>
            <a:r>
              <a:rPr lang="en-US" sz="1600" kern="0" dirty="0" err="1">
                <a:solidFill>
                  <a:schemeClr val="tx1">
                    <a:lumMod val="75000"/>
                    <a:lumOff val="25000"/>
                  </a:schemeClr>
                </a:solidFill>
                <a:latin typeface="Times New Roman" panose="02020603050405020304" pitchFamily="18" charset="0"/>
                <a:ea typeface="Open Sans" panose="020B0606030504020204" pitchFamily="34" charset="0"/>
                <a:cs typeface="Times New Roman" panose="02020603050405020304" pitchFamily="18" charset="0"/>
              </a:rPr>
              <a:t>CLINSpa</a:t>
            </a:r>
            <a:endParaRPr lang="en-US" sz="1600" kern="0" dirty="0">
              <a:solidFill>
                <a:schemeClr val="tx1">
                  <a:lumMod val="75000"/>
                  <a:lumOff val="25000"/>
                </a:schemeClr>
              </a:solidFill>
              <a:latin typeface="Times New Roman" panose="02020603050405020304" pitchFamily="18" charset="0"/>
              <a:ea typeface="Open Sans" panose="020B0606030504020204" pitchFamily="34" charset="0"/>
              <a:cs typeface="Times New Roman" panose="02020603050405020304" pitchFamily="18" charset="0"/>
            </a:endParaRPr>
          </a:p>
          <a:p>
            <a:pPr>
              <a:lnSpc>
                <a:spcPct val="120000"/>
              </a:lnSpc>
            </a:pPr>
            <a:r>
              <a:rPr lang="en-US" sz="1600" kern="0" dirty="0">
                <a:solidFill>
                  <a:schemeClr val="tx1">
                    <a:lumMod val="75000"/>
                    <a:lumOff val="25000"/>
                  </a:schemeClr>
                </a:solidFill>
                <a:latin typeface="Times New Roman" panose="02020603050405020304" pitchFamily="18" charset="0"/>
                <a:ea typeface="Open Sans" panose="020B0606030504020204" pitchFamily="34" charset="0"/>
                <a:cs typeface="Times New Roman" panose="02020603050405020304" pitchFamily="18" charset="0"/>
              </a:rPr>
              <a:t>4. </a:t>
            </a:r>
            <a:r>
              <a:rPr lang="en-US" sz="1600" kern="0" dirty="0" err="1">
                <a:solidFill>
                  <a:schemeClr val="tx1">
                    <a:lumMod val="75000"/>
                    <a:lumOff val="25000"/>
                  </a:schemeClr>
                </a:solidFill>
                <a:latin typeface="Times New Roman" panose="02020603050405020304" pitchFamily="18" charset="0"/>
                <a:ea typeface="Open Sans" panose="020B0606030504020204" pitchFamily="34" charset="0"/>
                <a:cs typeface="Times New Roman" panose="02020603050405020304" pitchFamily="18" charset="0"/>
              </a:rPr>
              <a:t>CARDIOSpa</a:t>
            </a:r>
            <a:endParaRPr lang="en-US" sz="1600" kern="0" dirty="0">
              <a:solidFill>
                <a:schemeClr val="tx1">
                  <a:lumMod val="75000"/>
                  <a:lumOff val="25000"/>
                </a:schemeClr>
              </a:solidFill>
              <a:latin typeface="Times New Roman" panose="02020603050405020304" pitchFamily="18" charset="0"/>
              <a:ea typeface="Open Sans" panose="020B0606030504020204" pitchFamily="34" charset="0"/>
              <a:cs typeface="Times New Roman" panose="02020603050405020304" pitchFamily="18" charset="0"/>
            </a:endParaRPr>
          </a:p>
          <a:p>
            <a:pPr>
              <a:lnSpc>
                <a:spcPct val="120000"/>
              </a:lnSpc>
            </a:pPr>
            <a:endParaRPr lang="en-US" sz="1600" kern="0" dirty="0">
              <a:solidFill>
                <a:schemeClr val="tx1">
                  <a:lumMod val="75000"/>
                  <a:lumOff val="25000"/>
                </a:schemeClr>
              </a:solidFill>
              <a:latin typeface="Times New Roman" panose="02020603050405020304" pitchFamily="18" charset="0"/>
              <a:ea typeface="Open Sans" panose="020B0606030504020204" pitchFamily="34" charset="0"/>
              <a:cs typeface="Times New Roman" panose="02020603050405020304" pitchFamily="18" charset="0"/>
            </a:endParaRPr>
          </a:p>
        </p:txBody>
      </p:sp>
      <p:sp>
        <p:nvSpPr>
          <p:cNvPr id="19" name="Slide Number Placeholder 18">
            <a:extLst>
              <a:ext uri="{FF2B5EF4-FFF2-40B4-BE49-F238E27FC236}">
                <a16:creationId xmlns:a16="http://schemas.microsoft.com/office/drawing/2014/main" xmlns="" id="{AFBAB341-E632-4820-9100-6D3FD3C69BAB}"/>
              </a:ext>
            </a:extLst>
          </p:cNvPr>
          <p:cNvSpPr>
            <a:spLocks noGrp="1"/>
          </p:cNvSpPr>
          <p:nvPr>
            <p:ph type="sldNum" sz="quarter" idx="12"/>
          </p:nvPr>
        </p:nvSpPr>
        <p:spPr/>
        <p:txBody>
          <a:bodyPr/>
          <a:lstStyle/>
          <a:p>
            <a:fld id="{96E69268-9C8B-4EBF-A9EE-DC5DC2D48DC3}" type="slidenum">
              <a:rPr lang="en-US" smtClean="0"/>
              <a:pPr/>
              <a:t>2</a:t>
            </a:fld>
            <a:endParaRPr lang="en-US" dirty="0"/>
          </a:p>
        </p:txBody>
      </p:sp>
    </p:spTree>
    <p:extLst>
      <p:ext uri="{BB962C8B-B14F-4D97-AF65-F5344CB8AC3E}">
        <p14:creationId xmlns:p14="http://schemas.microsoft.com/office/powerpoint/2010/main" xmlns="" val="12109269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DC736E8B-9E1A-4940-8256-59FBDC5B60C1}"/>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61764" y="980728"/>
            <a:ext cx="11521280" cy="4464496"/>
          </a:xfrm>
          <a:prstGeom prst="rect">
            <a:avLst/>
          </a:prstGeom>
        </p:spPr>
      </p:pic>
      <p:sp>
        <p:nvSpPr>
          <p:cNvPr id="5" name="TextBox 4">
            <a:extLst>
              <a:ext uri="{FF2B5EF4-FFF2-40B4-BE49-F238E27FC236}">
                <a16:creationId xmlns:a16="http://schemas.microsoft.com/office/drawing/2014/main" xmlns="" id="{87762970-573A-41EA-A158-EEB0EA472F5A}"/>
              </a:ext>
            </a:extLst>
          </p:cNvPr>
          <p:cNvSpPr txBox="1"/>
          <p:nvPr/>
        </p:nvSpPr>
        <p:spPr>
          <a:xfrm>
            <a:off x="1845940" y="5646439"/>
            <a:ext cx="11377264" cy="461665"/>
          </a:xfrm>
          <a:prstGeom prst="rect">
            <a:avLst/>
          </a:prstGeom>
          <a:noFill/>
        </p:spPr>
        <p:txBody>
          <a:bodyPr wrap="square" rtlCol="0">
            <a:spAutoFit/>
          </a:bodyPr>
          <a:lstStyle/>
          <a:p>
            <a:r>
              <a:rPr lang="en-US" i="1" dirty="0"/>
              <a:t>Auto- Assignment worklist summary to pause and resume auto-assignment</a:t>
            </a:r>
            <a:endParaRPr lang="en-IN" i="1" dirty="0"/>
          </a:p>
        </p:txBody>
      </p:sp>
    </p:spTree>
    <p:extLst>
      <p:ext uri="{BB962C8B-B14F-4D97-AF65-F5344CB8AC3E}">
        <p14:creationId xmlns:p14="http://schemas.microsoft.com/office/powerpoint/2010/main" xmlns="" val="19091306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856ABAB7-6CEA-4BD1-AC4F-E964E102B335}"/>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21804" y="886617"/>
            <a:ext cx="10585176" cy="4774632"/>
          </a:xfrm>
          <a:prstGeom prst="rect">
            <a:avLst/>
          </a:prstGeom>
        </p:spPr>
      </p:pic>
      <p:sp>
        <p:nvSpPr>
          <p:cNvPr id="5" name="TextBox 4">
            <a:extLst>
              <a:ext uri="{FF2B5EF4-FFF2-40B4-BE49-F238E27FC236}">
                <a16:creationId xmlns:a16="http://schemas.microsoft.com/office/drawing/2014/main" xmlns="" id="{F61A4171-C610-4E83-B0FD-6E3BFC8BDD7C}"/>
              </a:ext>
            </a:extLst>
          </p:cNvPr>
          <p:cNvSpPr txBox="1"/>
          <p:nvPr/>
        </p:nvSpPr>
        <p:spPr>
          <a:xfrm>
            <a:off x="4006180" y="5790455"/>
            <a:ext cx="10441160" cy="461665"/>
          </a:xfrm>
          <a:prstGeom prst="rect">
            <a:avLst/>
          </a:prstGeom>
          <a:noFill/>
        </p:spPr>
        <p:txBody>
          <a:bodyPr wrap="square" rtlCol="0">
            <a:spAutoFit/>
          </a:bodyPr>
          <a:lstStyle/>
          <a:p>
            <a:r>
              <a:rPr lang="en-US" i="1" dirty="0"/>
              <a:t>Custom Rule sets of the Auto-Assignment</a:t>
            </a:r>
            <a:endParaRPr lang="en-IN" i="1" dirty="0"/>
          </a:p>
        </p:txBody>
      </p:sp>
    </p:spTree>
    <p:extLst>
      <p:ext uri="{BB962C8B-B14F-4D97-AF65-F5344CB8AC3E}">
        <p14:creationId xmlns:p14="http://schemas.microsoft.com/office/powerpoint/2010/main" xmlns="" val="6069172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BD28DC3-929B-4863-A944-E365B6E9E8E6}"/>
              </a:ext>
            </a:extLst>
          </p:cNvPr>
          <p:cNvSpPr>
            <a:spLocks noGrp="1"/>
          </p:cNvSpPr>
          <p:nvPr>
            <p:ph type="title"/>
          </p:nvPr>
        </p:nvSpPr>
        <p:spPr/>
        <p:txBody>
          <a:bodyPr/>
          <a:lstStyle/>
          <a:p>
            <a:r>
              <a:rPr lang="en-IN" sz="4000" b="1" dirty="0">
                <a:latin typeface="Times New Roman" panose="02020603050405020304" pitchFamily="18" charset="0"/>
                <a:cs typeface="Times New Roman" panose="02020603050405020304" pitchFamily="18" charset="0"/>
              </a:rPr>
              <a:t>USE CASE DIAGRAM</a:t>
            </a:r>
          </a:p>
        </p:txBody>
      </p:sp>
      <p:pic>
        <p:nvPicPr>
          <p:cNvPr id="4" name="Picture 3">
            <a:extLst>
              <a:ext uri="{FF2B5EF4-FFF2-40B4-BE49-F238E27FC236}">
                <a16:creationId xmlns:a16="http://schemas.microsoft.com/office/drawing/2014/main" xmlns="" id="{7A900E3E-83BC-43FF-97E6-B81072820511}"/>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615580" y="1412776"/>
            <a:ext cx="6957663" cy="4861981"/>
          </a:xfrm>
          <a:prstGeom prst="rect">
            <a:avLst/>
          </a:prstGeom>
          <a:ln w="19050">
            <a:solidFill>
              <a:schemeClr val="tx1"/>
            </a:solidFill>
          </a:ln>
        </p:spPr>
      </p:pic>
    </p:spTree>
    <p:extLst>
      <p:ext uri="{BB962C8B-B14F-4D97-AF65-F5344CB8AC3E}">
        <p14:creationId xmlns:p14="http://schemas.microsoft.com/office/powerpoint/2010/main" xmlns="" val="23254984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0BE387D-27A7-47B1-803D-7740BC82AA12}"/>
              </a:ext>
            </a:extLst>
          </p:cNvPr>
          <p:cNvSpPr>
            <a:spLocks noGrp="1"/>
          </p:cNvSpPr>
          <p:nvPr>
            <p:ph type="title"/>
          </p:nvPr>
        </p:nvSpPr>
        <p:spPr>
          <a:xfrm>
            <a:off x="471606" y="64175"/>
            <a:ext cx="10969943" cy="711081"/>
          </a:xfrm>
        </p:spPr>
        <p:txBody>
          <a:bodyPr/>
          <a:lstStyle/>
          <a:p>
            <a:r>
              <a:rPr lang="en-IN" sz="2800" b="1" dirty="0">
                <a:latin typeface="Times New Roman" panose="02020603050405020304" pitchFamily="18" charset="0"/>
                <a:cs typeface="Times New Roman" panose="02020603050405020304" pitchFamily="18" charset="0"/>
              </a:rPr>
              <a:t>WORKFLOW OF THE PROCESS </a:t>
            </a:r>
            <a:r>
              <a:rPr lang="en-IN" sz="2800" b="1" dirty="0" smtClean="0">
                <a:latin typeface="Times New Roman" panose="02020603050405020304" pitchFamily="18" charset="0"/>
                <a:cs typeface="Times New Roman" panose="02020603050405020304" pitchFamily="18" charset="0"/>
              </a:rPr>
              <a:t>AFTER </a:t>
            </a:r>
            <a:r>
              <a:rPr lang="en-IN" sz="2800" b="1" dirty="0">
                <a:latin typeface="Times New Roman" panose="02020603050405020304" pitchFamily="18" charset="0"/>
                <a:cs typeface="Times New Roman" panose="02020603050405020304" pitchFamily="18" charset="0"/>
              </a:rPr>
              <a:t>AUTOMATION</a:t>
            </a:r>
          </a:p>
        </p:txBody>
      </p:sp>
      <p:pic>
        <p:nvPicPr>
          <p:cNvPr id="1026" name="Picture 2" descr="Image result for radspa workflow"/>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981844" y="1800571"/>
            <a:ext cx="9753600" cy="407670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5594805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D6E404-A844-4829-88CB-6173A0981B0B}"/>
              </a:ext>
            </a:extLst>
          </p:cNvPr>
          <p:cNvSpPr>
            <a:spLocks noGrp="1"/>
          </p:cNvSpPr>
          <p:nvPr>
            <p:ph type="title"/>
          </p:nvPr>
        </p:nvSpPr>
        <p:spPr/>
        <p:txBody>
          <a:bodyPr/>
          <a:lstStyle/>
          <a:p>
            <a:r>
              <a:rPr lang="en-IN" sz="4000" b="1" dirty="0">
                <a:latin typeface="Times New Roman" panose="02020603050405020304" pitchFamily="18" charset="0"/>
                <a:cs typeface="Times New Roman" panose="02020603050405020304" pitchFamily="18" charset="0"/>
              </a:rPr>
              <a:t>BEFORE AUTOMATION</a:t>
            </a:r>
          </a:p>
        </p:txBody>
      </p:sp>
      <p:graphicFrame>
        <p:nvGraphicFramePr>
          <p:cNvPr id="3" name="Table 2">
            <a:extLst>
              <a:ext uri="{FF2B5EF4-FFF2-40B4-BE49-F238E27FC236}">
                <a16:creationId xmlns:a16="http://schemas.microsoft.com/office/drawing/2014/main" xmlns="" id="{C2F3BC1F-9B1A-48B3-BADF-9570B0C911C3}"/>
              </a:ext>
            </a:extLst>
          </p:cNvPr>
          <p:cNvGraphicFramePr>
            <a:graphicFrameLocks noGrp="1"/>
          </p:cNvGraphicFramePr>
          <p:nvPr>
            <p:extLst>
              <p:ext uri="{D42A27DB-BD31-4B8C-83A1-F6EECF244321}">
                <p14:modId xmlns:p14="http://schemas.microsoft.com/office/powerpoint/2010/main" xmlns="" val="4095309787"/>
              </p:ext>
            </p:extLst>
          </p:nvPr>
        </p:nvGraphicFramePr>
        <p:xfrm>
          <a:off x="609441" y="1268760"/>
          <a:ext cx="10381514" cy="2895600"/>
        </p:xfrm>
        <a:graphic>
          <a:graphicData uri="http://schemas.openxmlformats.org/drawingml/2006/table">
            <a:tbl>
              <a:tblPr firstRow="1" bandRow="1">
                <a:tableStyleId>{5C22544A-7EE6-4342-B048-85BDC9FD1C3A}</a:tableStyleId>
              </a:tblPr>
              <a:tblGrid>
                <a:gridCol w="1413837">
                  <a:extLst>
                    <a:ext uri="{9D8B030D-6E8A-4147-A177-3AD203B41FA5}">
                      <a16:colId xmlns:a16="http://schemas.microsoft.com/office/drawing/2014/main" xmlns="" val="789575021"/>
                    </a:ext>
                  </a:extLst>
                </a:gridCol>
                <a:gridCol w="1413837">
                  <a:extLst>
                    <a:ext uri="{9D8B030D-6E8A-4147-A177-3AD203B41FA5}">
                      <a16:colId xmlns:a16="http://schemas.microsoft.com/office/drawing/2014/main" xmlns="" val="2397169400"/>
                    </a:ext>
                  </a:extLst>
                </a:gridCol>
                <a:gridCol w="1413837">
                  <a:extLst>
                    <a:ext uri="{9D8B030D-6E8A-4147-A177-3AD203B41FA5}">
                      <a16:colId xmlns:a16="http://schemas.microsoft.com/office/drawing/2014/main" xmlns="" val="1645473968"/>
                    </a:ext>
                  </a:extLst>
                </a:gridCol>
                <a:gridCol w="1531492">
                  <a:extLst>
                    <a:ext uri="{9D8B030D-6E8A-4147-A177-3AD203B41FA5}">
                      <a16:colId xmlns:a16="http://schemas.microsoft.com/office/drawing/2014/main" xmlns="" val="662143440"/>
                    </a:ext>
                  </a:extLst>
                </a:gridCol>
                <a:gridCol w="2245428">
                  <a:extLst>
                    <a:ext uri="{9D8B030D-6E8A-4147-A177-3AD203B41FA5}">
                      <a16:colId xmlns:a16="http://schemas.microsoft.com/office/drawing/2014/main" xmlns="" val="4281043450"/>
                    </a:ext>
                  </a:extLst>
                </a:gridCol>
                <a:gridCol w="2363083">
                  <a:extLst>
                    <a:ext uri="{9D8B030D-6E8A-4147-A177-3AD203B41FA5}">
                      <a16:colId xmlns:a16="http://schemas.microsoft.com/office/drawing/2014/main" xmlns="" val="2498227294"/>
                    </a:ext>
                  </a:extLst>
                </a:gridCol>
              </a:tblGrid>
              <a:tr h="370840">
                <a:tc>
                  <a:txBody>
                    <a:bodyPr/>
                    <a:lstStyle/>
                    <a:p>
                      <a:pPr algn="ctr"/>
                      <a:r>
                        <a:rPr lang="en-IN" sz="1600" dirty="0">
                          <a:latin typeface="Times New Roman" panose="02020603050405020304" pitchFamily="18" charset="0"/>
                          <a:cs typeface="Times New Roman" panose="02020603050405020304" pitchFamily="18" charset="0"/>
                        </a:rPr>
                        <a:t>ORDER CREATED</a:t>
                      </a:r>
                    </a:p>
                  </a:txBody>
                  <a:tcPr/>
                </a:tc>
                <a:tc>
                  <a:txBody>
                    <a:bodyPr/>
                    <a:lstStyle/>
                    <a:p>
                      <a:pPr algn="ctr"/>
                      <a:r>
                        <a:rPr lang="en-IN" sz="1600" dirty="0">
                          <a:latin typeface="Times New Roman" panose="02020603050405020304" pitchFamily="18" charset="0"/>
                          <a:cs typeface="Times New Roman" panose="02020603050405020304" pitchFamily="18" charset="0"/>
                        </a:rPr>
                        <a:t>ORDER ASSIGNED</a:t>
                      </a:r>
                    </a:p>
                  </a:txBody>
                  <a:tcPr/>
                </a:tc>
                <a:tc>
                  <a:txBody>
                    <a:bodyPr/>
                    <a:lstStyle/>
                    <a:p>
                      <a:pPr algn="ctr"/>
                      <a:r>
                        <a:rPr lang="en-IN" sz="1600" dirty="0">
                          <a:latin typeface="Times New Roman" panose="02020603050405020304" pitchFamily="18" charset="0"/>
                          <a:cs typeface="Times New Roman" panose="02020603050405020304" pitchFamily="18" charset="0"/>
                        </a:rPr>
                        <a:t>READ TO READ</a:t>
                      </a:r>
                    </a:p>
                  </a:txBody>
                  <a:tcPr/>
                </a:tc>
                <a:tc>
                  <a:txBody>
                    <a:bodyPr/>
                    <a:lstStyle/>
                    <a:p>
                      <a:pPr algn="ctr"/>
                      <a:r>
                        <a:rPr lang="en-IN" sz="1600" dirty="0">
                          <a:latin typeface="Times New Roman" panose="02020603050405020304" pitchFamily="18" charset="0"/>
                          <a:cs typeface="Times New Roman" panose="02020603050405020304" pitchFamily="18" charset="0"/>
                        </a:rPr>
                        <a:t>READ COMPLETED</a:t>
                      </a:r>
                    </a:p>
                  </a:txBody>
                  <a:tcPr/>
                </a:tc>
                <a:tc>
                  <a:txBody>
                    <a:bodyPr/>
                    <a:lstStyle/>
                    <a:p>
                      <a:pPr algn="ctr"/>
                      <a:r>
                        <a:rPr lang="en-IN" sz="1600" dirty="0">
                          <a:latin typeface="Times New Roman" panose="02020603050405020304" pitchFamily="18" charset="0"/>
                          <a:cs typeface="Times New Roman" panose="02020603050405020304" pitchFamily="18" charset="0"/>
                        </a:rPr>
                        <a:t>REPORT</a:t>
                      </a:r>
                    </a:p>
                  </a:txBody>
                  <a:tcPr/>
                </a:tc>
                <a:tc>
                  <a:txBody>
                    <a:bodyPr/>
                    <a:lstStyle/>
                    <a:p>
                      <a:pPr algn="ctr"/>
                      <a:r>
                        <a:rPr lang="en-IN" sz="1600" dirty="0">
                          <a:solidFill>
                            <a:srgbClr val="FF0000"/>
                          </a:solidFill>
                          <a:latin typeface="Times New Roman" panose="02020603050405020304" pitchFamily="18" charset="0"/>
                          <a:cs typeface="Times New Roman" panose="02020603050405020304" pitchFamily="18" charset="0"/>
                        </a:rPr>
                        <a:t>GAP</a:t>
                      </a:r>
                    </a:p>
                  </a:txBody>
                  <a:tcPr/>
                </a:tc>
                <a:extLst>
                  <a:ext uri="{0D108BD9-81ED-4DB2-BD59-A6C34878D82A}">
                    <a16:rowId xmlns:a16="http://schemas.microsoft.com/office/drawing/2014/main" xmlns="" val="4007281833"/>
                  </a:ext>
                </a:extLst>
              </a:tr>
              <a:tr h="370840">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en-US" sz="1600" dirty="0">
                          <a:latin typeface="Times New Roman" panose="02020603050405020304" pitchFamily="18" charset="0"/>
                          <a:cs typeface="Times New Roman" panose="02020603050405020304" pitchFamily="18" charset="0"/>
                        </a:rPr>
                        <a:t>10:33</a:t>
                      </a:r>
                      <a:r>
                        <a:rPr lang="en-US" sz="1600" baseline="0" dirty="0">
                          <a:latin typeface="Times New Roman" panose="02020603050405020304" pitchFamily="18" charset="0"/>
                          <a:cs typeface="Times New Roman" panose="02020603050405020304" pitchFamily="18" charset="0"/>
                        </a:rPr>
                        <a:t> pm</a:t>
                      </a:r>
                      <a:endParaRPr lang="en-US" sz="1600" dirty="0">
                        <a:latin typeface="Times New Roman" panose="02020603050405020304" pitchFamily="18" charset="0"/>
                        <a:cs typeface="Times New Roman" panose="02020603050405020304" pitchFamily="18" charset="0"/>
                      </a:endParaRPr>
                    </a:p>
                    <a:p>
                      <a:pPr algn="ctr"/>
                      <a:endParaRPr lang="en-IN" sz="1600" dirty="0">
                        <a:latin typeface="Times New Roman" panose="02020603050405020304" pitchFamily="18" charset="0"/>
                        <a:cs typeface="Times New Roman" panose="02020603050405020304" pitchFamily="18" charset="0"/>
                      </a:endParaRPr>
                    </a:p>
                  </a:txBody>
                  <a:tcPr/>
                </a:tc>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en-US" sz="1600" dirty="0">
                          <a:latin typeface="Times New Roman" panose="02020603050405020304" pitchFamily="18" charset="0"/>
                          <a:cs typeface="Times New Roman" panose="02020603050405020304" pitchFamily="18" charset="0"/>
                        </a:rPr>
                        <a:t>10:36 pm</a:t>
                      </a:r>
                    </a:p>
                    <a:p>
                      <a:pPr algn="ctr"/>
                      <a:endParaRPr lang="en-IN" sz="1600" dirty="0">
                        <a:latin typeface="Times New Roman" panose="02020603050405020304" pitchFamily="18" charset="0"/>
                        <a:cs typeface="Times New Roman" panose="02020603050405020304" pitchFamily="18" charset="0"/>
                      </a:endParaRPr>
                    </a:p>
                  </a:txBody>
                  <a:tcPr/>
                </a:tc>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en-US" sz="1600" dirty="0">
                          <a:latin typeface="Times New Roman" panose="02020603050405020304" pitchFamily="18" charset="0"/>
                          <a:cs typeface="Times New Roman" panose="02020603050405020304" pitchFamily="18" charset="0"/>
                        </a:rPr>
                        <a:t>10:36 pm</a:t>
                      </a:r>
                    </a:p>
                    <a:p>
                      <a:pPr algn="ctr"/>
                      <a:endParaRPr lang="en-IN" sz="1600" dirty="0">
                        <a:latin typeface="Times New Roman" panose="02020603050405020304" pitchFamily="18" charset="0"/>
                        <a:cs typeface="Times New Roman" panose="02020603050405020304" pitchFamily="18" charset="0"/>
                      </a:endParaRPr>
                    </a:p>
                  </a:txBody>
                  <a:tcPr/>
                </a:tc>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en-US" sz="1600" dirty="0">
                          <a:latin typeface="Times New Roman" panose="02020603050405020304" pitchFamily="18" charset="0"/>
                          <a:cs typeface="Times New Roman" panose="02020603050405020304" pitchFamily="18" charset="0"/>
                        </a:rPr>
                        <a:t>11:28 pm</a:t>
                      </a:r>
                    </a:p>
                    <a:p>
                      <a:pPr algn="ctr"/>
                      <a:endParaRPr lang="en-IN" sz="1600" dirty="0">
                        <a:latin typeface="Times New Roman" panose="02020603050405020304" pitchFamily="18" charset="0"/>
                        <a:cs typeface="Times New Roman" panose="02020603050405020304" pitchFamily="18" charset="0"/>
                      </a:endParaRPr>
                    </a:p>
                  </a:txBody>
                  <a:tcPr/>
                </a:tc>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en-US" sz="1600" dirty="0">
                          <a:latin typeface="Times New Roman" panose="02020603050405020304" pitchFamily="18" charset="0"/>
                          <a:cs typeface="Times New Roman" panose="02020603050405020304" pitchFamily="18" charset="0"/>
                        </a:rPr>
                        <a:t>11:28</a:t>
                      </a:r>
                      <a:r>
                        <a:rPr lang="en-US" sz="1600" baseline="0" dirty="0">
                          <a:latin typeface="Times New Roman" panose="02020603050405020304" pitchFamily="18" charset="0"/>
                          <a:cs typeface="Times New Roman" panose="02020603050405020304" pitchFamily="18" charset="0"/>
                        </a:rPr>
                        <a:t> pm</a:t>
                      </a:r>
                      <a:endParaRPr lang="en-US" sz="1600" dirty="0">
                        <a:latin typeface="Times New Roman" panose="02020603050405020304" pitchFamily="18" charset="0"/>
                        <a:cs typeface="Times New Roman" panose="02020603050405020304" pitchFamily="18" charset="0"/>
                      </a:endParaRPr>
                    </a:p>
                    <a:p>
                      <a:pPr algn="ctr"/>
                      <a:endParaRPr lang="en-IN" sz="1600" dirty="0">
                        <a:latin typeface="Times New Roman" panose="02020603050405020304" pitchFamily="18" charset="0"/>
                        <a:cs typeface="Times New Roman" panose="02020603050405020304" pitchFamily="18" charset="0"/>
                      </a:endParaRPr>
                    </a:p>
                  </a:txBody>
                  <a:tcPr/>
                </a:tc>
                <a:tc>
                  <a:txBody>
                    <a:bodyPr/>
                    <a:lstStyle/>
                    <a:p>
                      <a:pPr algn="ctr"/>
                      <a:r>
                        <a:rPr lang="en-IN" sz="1600" dirty="0">
                          <a:solidFill>
                            <a:srgbClr val="FF0000"/>
                          </a:solidFill>
                          <a:latin typeface="Times New Roman" panose="02020603050405020304" pitchFamily="18" charset="0"/>
                          <a:cs typeface="Times New Roman" panose="02020603050405020304" pitchFamily="18" charset="0"/>
                        </a:rPr>
                        <a:t>3 Min</a:t>
                      </a:r>
                    </a:p>
                  </a:txBody>
                  <a:tcPr/>
                </a:tc>
                <a:extLst>
                  <a:ext uri="{0D108BD9-81ED-4DB2-BD59-A6C34878D82A}">
                    <a16:rowId xmlns:a16="http://schemas.microsoft.com/office/drawing/2014/main" xmlns="" val="2612714395"/>
                  </a:ext>
                </a:extLst>
              </a:tr>
              <a:tr h="370840">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en-US" sz="1600" dirty="0">
                          <a:latin typeface="Times New Roman" panose="02020603050405020304" pitchFamily="18" charset="0"/>
                          <a:cs typeface="Times New Roman" panose="02020603050405020304" pitchFamily="18" charset="0"/>
                        </a:rPr>
                        <a:t>5:08 pm</a:t>
                      </a:r>
                    </a:p>
                    <a:p>
                      <a:pPr algn="ctr"/>
                      <a:endParaRPr lang="en-IN" sz="1600" dirty="0">
                        <a:latin typeface="Times New Roman" panose="02020603050405020304" pitchFamily="18" charset="0"/>
                        <a:cs typeface="Times New Roman" panose="02020603050405020304" pitchFamily="18" charset="0"/>
                      </a:endParaRPr>
                    </a:p>
                  </a:txBody>
                  <a:tcPr/>
                </a:tc>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en-US" sz="1600" dirty="0">
                          <a:latin typeface="Times New Roman" panose="02020603050405020304" pitchFamily="18" charset="0"/>
                          <a:cs typeface="Times New Roman" panose="02020603050405020304" pitchFamily="18" charset="0"/>
                        </a:rPr>
                        <a:t>5:14 pm</a:t>
                      </a:r>
                    </a:p>
                    <a:p>
                      <a:pPr algn="ctr"/>
                      <a:endParaRPr lang="en-IN" sz="1600" dirty="0">
                        <a:latin typeface="Times New Roman" panose="02020603050405020304" pitchFamily="18" charset="0"/>
                        <a:cs typeface="Times New Roman" panose="02020603050405020304" pitchFamily="18" charset="0"/>
                      </a:endParaRPr>
                    </a:p>
                  </a:txBody>
                  <a:tcPr/>
                </a:tc>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en-US" sz="1600" dirty="0">
                          <a:latin typeface="Times New Roman" panose="02020603050405020304" pitchFamily="18" charset="0"/>
                          <a:cs typeface="Times New Roman" panose="02020603050405020304" pitchFamily="18" charset="0"/>
                        </a:rPr>
                        <a:t>5:14 pm</a:t>
                      </a:r>
                    </a:p>
                    <a:p>
                      <a:pPr algn="ctr"/>
                      <a:endParaRPr lang="en-IN" sz="1600" dirty="0">
                        <a:latin typeface="Times New Roman" panose="02020603050405020304" pitchFamily="18" charset="0"/>
                        <a:cs typeface="Times New Roman" panose="02020603050405020304" pitchFamily="18" charset="0"/>
                      </a:endParaRPr>
                    </a:p>
                  </a:txBody>
                  <a:tcPr/>
                </a:tc>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en-US" sz="1600" dirty="0">
                          <a:latin typeface="Times New Roman" panose="02020603050405020304" pitchFamily="18" charset="0"/>
                          <a:cs typeface="Times New Roman" panose="02020603050405020304" pitchFamily="18" charset="0"/>
                        </a:rPr>
                        <a:t>10:43 pm</a:t>
                      </a:r>
                    </a:p>
                    <a:p>
                      <a:pPr algn="ctr"/>
                      <a:endParaRPr lang="en-IN" sz="1600" dirty="0">
                        <a:latin typeface="Times New Roman" panose="02020603050405020304" pitchFamily="18" charset="0"/>
                        <a:cs typeface="Times New Roman" panose="02020603050405020304" pitchFamily="18" charset="0"/>
                      </a:endParaRPr>
                    </a:p>
                  </a:txBody>
                  <a:tcPr/>
                </a:tc>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en-US" sz="1600" dirty="0">
                          <a:latin typeface="Times New Roman" panose="02020603050405020304" pitchFamily="18" charset="0"/>
                          <a:cs typeface="Times New Roman" panose="02020603050405020304" pitchFamily="18" charset="0"/>
                        </a:rPr>
                        <a:t>10:43 pm</a:t>
                      </a:r>
                    </a:p>
                    <a:p>
                      <a:pPr algn="ctr"/>
                      <a:endParaRPr lang="en-IN" sz="1600" dirty="0">
                        <a:latin typeface="Times New Roman" panose="02020603050405020304" pitchFamily="18" charset="0"/>
                        <a:cs typeface="Times New Roman" panose="02020603050405020304" pitchFamily="18" charset="0"/>
                      </a:endParaRPr>
                    </a:p>
                  </a:txBody>
                  <a:tcPr/>
                </a:tc>
                <a:tc>
                  <a:txBody>
                    <a:bodyPr/>
                    <a:lstStyle/>
                    <a:p>
                      <a:pPr algn="ctr"/>
                      <a:r>
                        <a:rPr lang="en-IN" sz="1600" dirty="0">
                          <a:solidFill>
                            <a:srgbClr val="FF0000"/>
                          </a:solidFill>
                          <a:latin typeface="Times New Roman" panose="02020603050405020304" pitchFamily="18" charset="0"/>
                          <a:cs typeface="Times New Roman" panose="02020603050405020304" pitchFamily="18" charset="0"/>
                        </a:rPr>
                        <a:t>5 Min</a:t>
                      </a:r>
                    </a:p>
                  </a:txBody>
                  <a:tcPr/>
                </a:tc>
                <a:extLst>
                  <a:ext uri="{0D108BD9-81ED-4DB2-BD59-A6C34878D82A}">
                    <a16:rowId xmlns:a16="http://schemas.microsoft.com/office/drawing/2014/main" xmlns="" val="3811144814"/>
                  </a:ext>
                </a:extLst>
              </a:tr>
              <a:tr h="370840">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en-US" sz="1600" dirty="0">
                          <a:latin typeface="Times New Roman" panose="02020603050405020304" pitchFamily="18" charset="0"/>
                          <a:cs typeface="Times New Roman" panose="02020603050405020304" pitchFamily="18" charset="0"/>
                        </a:rPr>
                        <a:t>2:45 pm</a:t>
                      </a:r>
                    </a:p>
                    <a:p>
                      <a:pPr algn="ctr"/>
                      <a:endParaRPr lang="en-IN" sz="1600" dirty="0">
                        <a:latin typeface="Times New Roman" panose="02020603050405020304" pitchFamily="18" charset="0"/>
                        <a:cs typeface="Times New Roman" panose="02020603050405020304" pitchFamily="18" charset="0"/>
                      </a:endParaRPr>
                    </a:p>
                  </a:txBody>
                  <a:tcPr/>
                </a:tc>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en-US" sz="1600" dirty="0">
                          <a:latin typeface="Times New Roman" panose="02020603050405020304" pitchFamily="18" charset="0"/>
                          <a:cs typeface="Times New Roman" panose="02020603050405020304" pitchFamily="18" charset="0"/>
                        </a:rPr>
                        <a:t>3:00 pm</a:t>
                      </a:r>
                    </a:p>
                    <a:p>
                      <a:pPr algn="ctr"/>
                      <a:endParaRPr lang="en-IN" sz="1600" dirty="0">
                        <a:latin typeface="Times New Roman" panose="02020603050405020304" pitchFamily="18" charset="0"/>
                        <a:cs typeface="Times New Roman" panose="02020603050405020304" pitchFamily="18" charset="0"/>
                      </a:endParaRPr>
                    </a:p>
                  </a:txBody>
                  <a:tcPr/>
                </a:tc>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en-US" sz="1600" dirty="0">
                          <a:latin typeface="Times New Roman" panose="02020603050405020304" pitchFamily="18" charset="0"/>
                          <a:cs typeface="Times New Roman" panose="02020603050405020304" pitchFamily="18" charset="0"/>
                        </a:rPr>
                        <a:t>3:18 pm</a:t>
                      </a:r>
                    </a:p>
                    <a:p>
                      <a:pPr algn="ctr"/>
                      <a:endParaRPr lang="en-IN" sz="1600" dirty="0">
                        <a:latin typeface="Times New Roman" panose="02020603050405020304" pitchFamily="18" charset="0"/>
                        <a:cs typeface="Times New Roman" panose="02020603050405020304" pitchFamily="18" charset="0"/>
                      </a:endParaRPr>
                    </a:p>
                  </a:txBody>
                  <a:tcPr/>
                </a:tc>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en-US" sz="1600" dirty="0">
                          <a:latin typeface="Times New Roman" panose="02020603050405020304" pitchFamily="18" charset="0"/>
                          <a:cs typeface="Times New Roman" panose="02020603050405020304" pitchFamily="18" charset="0"/>
                        </a:rPr>
                        <a:t>10:17 pm</a:t>
                      </a:r>
                    </a:p>
                    <a:p>
                      <a:pPr algn="ctr"/>
                      <a:endParaRPr lang="en-IN" sz="1600" dirty="0">
                        <a:latin typeface="Times New Roman" panose="02020603050405020304" pitchFamily="18" charset="0"/>
                        <a:cs typeface="Times New Roman" panose="02020603050405020304" pitchFamily="18" charset="0"/>
                      </a:endParaRPr>
                    </a:p>
                  </a:txBody>
                  <a:tcPr/>
                </a:tc>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en-US" sz="1600" dirty="0">
                          <a:latin typeface="Times New Roman" panose="02020603050405020304" pitchFamily="18" charset="0"/>
                          <a:cs typeface="Times New Roman" panose="02020603050405020304" pitchFamily="18" charset="0"/>
                        </a:rPr>
                        <a:t>10:17 Pm</a:t>
                      </a:r>
                    </a:p>
                    <a:p>
                      <a:pPr algn="ctr"/>
                      <a:endParaRPr lang="en-IN" sz="1600" dirty="0">
                        <a:latin typeface="Times New Roman" panose="02020603050405020304" pitchFamily="18" charset="0"/>
                        <a:cs typeface="Times New Roman" panose="02020603050405020304" pitchFamily="18" charset="0"/>
                      </a:endParaRPr>
                    </a:p>
                  </a:txBody>
                  <a:tcPr/>
                </a:tc>
                <a:tc>
                  <a:txBody>
                    <a:bodyPr/>
                    <a:lstStyle/>
                    <a:p>
                      <a:pPr algn="ctr"/>
                      <a:r>
                        <a:rPr lang="en-IN" sz="1600" dirty="0">
                          <a:solidFill>
                            <a:srgbClr val="FF0000"/>
                          </a:solidFill>
                          <a:latin typeface="Times New Roman" panose="02020603050405020304" pitchFamily="18" charset="0"/>
                          <a:cs typeface="Times New Roman" panose="02020603050405020304" pitchFamily="18" charset="0"/>
                        </a:rPr>
                        <a:t>15 Min</a:t>
                      </a:r>
                    </a:p>
                  </a:txBody>
                  <a:tcPr/>
                </a:tc>
                <a:extLst>
                  <a:ext uri="{0D108BD9-81ED-4DB2-BD59-A6C34878D82A}">
                    <a16:rowId xmlns:a16="http://schemas.microsoft.com/office/drawing/2014/main" xmlns="" val="4227765460"/>
                  </a:ext>
                </a:extLst>
              </a:tr>
              <a:tr h="370840">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en-US" sz="1600" dirty="0">
                          <a:latin typeface="Times New Roman" panose="02020603050405020304" pitchFamily="18" charset="0"/>
                          <a:cs typeface="Times New Roman" panose="02020603050405020304" pitchFamily="18" charset="0"/>
                        </a:rPr>
                        <a:t>7:40 Am</a:t>
                      </a:r>
                    </a:p>
                    <a:p>
                      <a:pPr algn="ctr"/>
                      <a:endParaRPr lang="en-IN" sz="1600" dirty="0">
                        <a:latin typeface="Times New Roman" panose="02020603050405020304" pitchFamily="18" charset="0"/>
                        <a:cs typeface="Times New Roman" panose="02020603050405020304" pitchFamily="18" charset="0"/>
                      </a:endParaRPr>
                    </a:p>
                  </a:txBody>
                  <a:tcPr/>
                </a:tc>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en-US" sz="1600" dirty="0">
                          <a:latin typeface="Times New Roman" panose="02020603050405020304" pitchFamily="18" charset="0"/>
                          <a:cs typeface="Times New Roman" panose="02020603050405020304" pitchFamily="18" charset="0"/>
                        </a:rPr>
                        <a:t>8:04 am</a:t>
                      </a:r>
                    </a:p>
                    <a:p>
                      <a:pPr algn="ctr"/>
                      <a:endParaRPr lang="en-IN" sz="1600" dirty="0">
                        <a:latin typeface="Times New Roman" panose="02020603050405020304" pitchFamily="18" charset="0"/>
                        <a:cs typeface="Times New Roman" panose="02020603050405020304" pitchFamily="18" charset="0"/>
                      </a:endParaRPr>
                    </a:p>
                  </a:txBody>
                  <a:tcPr/>
                </a:tc>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en-US" sz="1600" dirty="0">
                          <a:latin typeface="Times New Roman" panose="02020603050405020304" pitchFamily="18" charset="0"/>
                          <a:cs typeface="Times New Roman" panose="02020603050405020304" pitchFamily="18" charset="0"/>
                        </a:rPr>
                        <a:t>8:04 am</a:t>
                      </a:r>
                    </a:p>
                    <a:p>
                      <a:pPr algn="ctr"/>
                      <a:endParaRPr lang="en-IN" sz="1600" dirty="0">
                        <a:latin typeface="Times New Roman" panose="02020603050405020304" pitchFamily="18" charset="0"/>
                        <a:cs typeface="Times New Roman" panose="02020603050405020304" pitchFamily="18" charset="0"/>
                      </a:endParaRPr>
                    </a:p>
                  </a:txBody>
                  <a:tcPr/>
                </a:tc>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en-US" sz="1600" dirty="0">
                          <a:latin typeface="Times New Roman" panose="02020603050405020304" pitchFamily="18" charset="0"/>
                          <a:cs typeface="Times New Roman" panose="02020603050405020304" pitchFamily="18" charset="0"/>
                        </a:rPr>
                        <a:t>10:14 PM</a:t>
                      </a:r>
                    </a:p>
                    <a:p>
                      <a:pPr algn="ctr"/>
                      <a:endParaRPr lang="en-IN" sz="1600" dirty="0">
                        <a:latin typeface="Times New Roman" panose="02020603050405020304" pitchFamily="18" charset="0"/>
                        <a:cs typeface="Times New Roman" panose="02020603050405020304" pitchFamily="18" charset="0"/>
                      </a:endParaRPr>
                    </a:p>
                  </a:txBody>
                  <a:tcPr/>
                </a:tc>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en-US" sz="1600" dirty="0">
                          <a:latin typeface="Times New Roman" panose="02020603050405020304" pitchFamily="18" charset="0"/>
                          <a:cs typeface="Times New Roman" panose="02020603050405020304" pitchFamily="18" charset="0"/>
                        </a:rPr>
                        <a:t>10:14 pm</a:t>
                      </a:r>
                    </a:p>
                    <a:p>
                      <a:pPr algn="ctr"/>
                      <a:endParaRPr lang="en-IN" sz="1600" dirty="0">
                        <a:latin typeface="Times New Roman" panose="02020603050405020304" pitchFamily="18" charset="0"/>
                        <a:cs typeface="Times New Roman" panose="02020603050405020304" pitchFamily="18" charset="0"/>
                      </a:endParaRPr>
                    </a:p>
                  </a:txBody>
                  <a:tcPr/>
                </a:tc>
                <a:tc>
                  <a:txBody>
                    <a:bodyPr/>
                    <a:lstStyle/>
                    <a:p>
                      <a:pPr algn="ctr"/>
                      <a:r>
                        <a:rPr lang="en-IN" sz="1600" dirty="0">
                          <a:solidFill>
                            <a:srgbClr val="FF0000"/>
                          </a:solidFill>
                          <a:latin typeface="Times New Roman" panose="02020603050405020304" pitchFamily="18" charset="0"/>
                          <a:cs typeface="Times New Roman" panose="02020603050405020304" pitchFamily="18" charset="0"/>
                        </a:rPr>
                        <a:t>25 Mins</a:t>
                      </a:r>
                    </a:p>
                  </a:txBody>
                  <a:tcPr/>
                </a:tc>
                <a:extLst>
                  <a:ext uri="{0D108BD9-81ED-4DB2-BD59-A6C34878D82A}">
                    <a16:rowId xmlns:a16="http://schemas.microsoft.com/office/drawing/2014/main" xmlns="" val="2139338964"/>
                  </a:ext>
                </a:extLst>
              </a:tr>
            </a:tbl>
          </a:graphicData>
        </a:graphic>
      </p:graphicFrame>
    </p:spTree>
    <p:extLst>
      <p:ext uri="{BB962C8B-B14F-4D97-AF65-F5344CB8AC3E}">
        <p14:creationId xmlns:p14="http://schemas.microsoft.com/office/powerpoint/2010/main" xmlns="" val="6587727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2769301-9E32-4AB6-94B3-679A1246DE1D}"/>
              </a:ext>
            </a:extLst>
          </p:cNvPr>
          <p:cNvSpPr>
            <a:spLocks noGrp="1"/>
          </p:cNvSpPr>
          <p:nvPr>
            <p:ph type="title"/>
          </p:nvPr>
        </p:nvSpPr>
        <p:spPr/>
        <p:txBody>
          <a:bodyPr/>
          <a:lstStyle/>
          <a:p>
            <a:r>
              <a:rPr lang="en-IN" sz="4000" b="1" dirty="0">
                <a:latin typeface="Times New Roman" panose="02020603050405020304" pitchFamily="18" charset="0"/>
                <a:cs typeface="Times New Roman" panose="02020603050405020304" pitchFamily="18" charset="0"/>
              </a:rPr>
              <a:t>AFTER AUTOMATION</a:t>
            </a:r>
          </a:p>
        </p:txBody>
      </p:sp>
      <p:graphicFrame>
        <p:nvGraphicFramePr>
          <p:cNvPr id="4" name="Table 3">
            <a:extLst>
              <a:ext uri="{FF2B5EF4-FFF2-40B4-BE49-F238E27FC236}">
                <a16:creationId xmlns:a16="http://schemas.microsoft.com/office/drawing/2014/main" xmlns="" id="{EB820920-F891-47DF-A2C7-7C03C21054E5}"/>
              </a:ext>
            </a:extLst>
          </p:cNvPr>
          <p:cNvGraphicFramePr>
            <a:graphicFrameLocks noGrp="1"/>
          </p:cNvGraphicFramePr>
          <p:nvPr>
            <p:extLst>
              <p:ext uri="{D42A27DB-BD31-4B8C-83A1-F6EECF244321}">
                <p14:modId xmlns:p14="http://schemas.microsoft.com/office/powerpoint/2010/main" xmlns="" val="3260269077"/>
              </p:ext>
            </p:extLst>
          </p:nvPr>
        </p:nvGraphicFramePr>
        <p:xfrm>
          <a:off x="333772" y="1484784"/>
          <a:ext cx="10657184" cy="4065450"/>
        </p:xfrm>
        <a:graphic>
          <a:graphicData uri="http://schemas.openxmlformats.org/drawingml/2006/table">
            <a:tbl>
              <a:tblPr firstRow="1" bandRow="1">
                <a:tableStyleId>{5C22544A-7EE6-4342-B048-85BDC9FD1C3A}</a:tableStyleId>
              </a:tblPr>
              <a:tblGrid>
                <a:gridCol w="1717684">
                  <a:extLst>
                    <a:ext uri="{9D8B030D-6E8A-4147-A177-3AD203B41FA5}">
                      <a16:colId xmlns:a16="http://schemas.microsoft.com/office/drawing/2014/main" xmlns="" val="3189760877"/>
                    </a:ext>
                  </a:extLst>
                </a:gridCol>
                <a:gridCol w="1787900">
                  <a:extLst>
                    <a:ext uri="{9D8B030D-6E8A-4147-A177-3AD203B41FA5}">
                      <a16:colId xmlns:a16="http://schemas.microsoft.com/office/drawing/2014/main" xmlns="" val="4035410309"/>
                    </a:ext>
                  </a:extLst>
                </a:gridCol>
                <a:gridCol w="1787900">
                  <a:extLst>
                    <a:ext uri="{9D8B030D-6E8A-4147-A177-3AD203B41FA5}">
                      <a16:colId xmlns:a16="http://schemas.microsoft.com/office/drawing/2014/main" xmlns="" val="1128520197"/>
                    </a:ext>
                  </a:extLst>
                </a:gridCol>
                <a:gridCol w="1787900">
                  <a:extLst>
                    <a:ext uri="{9D8B030D-6E8A-4147-A177-3AD203B41FA5}">
                      <a16:colId xmlns:a16="http://schemas.microsoft.com/office/drawing/2014/main" xmlns="" val="44749439"/>
                    </a:ext>
                  </a:extLst>
                </a:gridCol>
                <a:gridCol w="1787900">
                  <a:extLst>
                    <a:ext uri="{9D8B030D-6E8A-4147-A177-3AD203B41FA5}">
                      <a16:colId xmlns:a16="http://schemas.microsoft.com/office/drawing/2014/main" xmlns="" val="1825613998"/>
                    </a:ext>
                  </a:extLst>
                </a:gridCol>
                <a:gridCol w="1787900">
                  <a:extLst>
                    <a:ext uri="{9D8B030D-6E8A-4147-A177-3AD203B41FA5}">
                      <a16:colId xmlns:a16="http://schemas.microsoft.com/office/drawing/2014/main" xmlns="" val="1380881327"/>
                    </a:ext>
                  </a:extLst>
                </a:gridCol>
              </a:tblGrid>
              <a:tr h="677575">
                <a:tc>
                  <a:txBody>
                    <a:bodyPr/>
                    <a:lstStyle/>
                    <a:p>
                      <a:pPr algn="ctr"/>
                      <a:r>
                        <a:rPr lang="en-IN" sz="1600" dirty="0">
                          <a:latin typeface="Times New Roman" panose="02020603050405020304" pitchFamily="18" charset="0"/>
                          <a:cs typeface="Times New Roman" panose="02020603050405020304" pitchFamily="18" charset="0"/>
                        </a:rPr>
                        <a:t>ORDER CREATED</a:t>
                      </a:r>
                    </a:p>
                  </a:txBody>
                  <a:tcPr/>
                </a:tc>
                <a:tc>
                  <a:txBody>
                    <a:bodyPr/>
                    <a:lstStyle/>
                    <a:p>
                      <a:pPr algn="ctr"/>
                      <a:r>
                        <a:rPr lang="en-IN" sz="1600" dirty="0">
                          <a:latin typeface="Times New Roman" panose="02020603050405020304" pitchFamily="18" charset="0"/>
                          <a:cs typeface="Times New Roman" panose="02020603050405020304" pitchFamily="18" charset="0"/>
                        </a:rPr>
                        <a:t>ORDER ASSIGNED</a:t>
                      </a:r>
                    </a:p>
                  </a:txBody>
                  <a:tcPr/>
                </a:tc>
                <a:tc>
                  <a:txBody>
                    <a:bodyPr/>
                    <a:lstStyle/>
                    <a:p>
                      <a:pPr algn="ctr"/>
                      <a:r>
                        <a:rPr lang="en-IN" sz="1600" dirty="0">
                          <a:latin typeface="Times New Roman" panose="02020603050405020304" pitchFamily="18" charset="0"/>
                          <a:cs typeface="Times New Roman" panose="02020603050405020304" pitchFamily="18" charset="0"/>
                        </a:rPr>
                        <a:t>READ TO READ</a:t>
                      </a:r>
                    </a:p>
                  </a:txBody>
                  <a:tcPr/>
                </a:tc>
                <a:tc>
                  <a:txBody>
                    <a:bodyPr/>
                    <a:lstStyle/>
                    <a:p>
                      <a:pPr algn="ctr"/>
                      <a:r>
                        <a:rPr lang="en-IN" sz="1600" dirty="0">
                          <a:latin typeface="Times New Roman" panose="02020603050405020304" pitchFamily="18" charset="0"/>
                          <a:cs typeface="Times New Roman" panose="02020603050405020304" pitchFamily="18" charset="0"/>
                        </a:rPr>
                        <a:t>READ COMPLETED</a:t>
                      </a:r>
                    </a:p>
                  </a:txBody>
                  <a:tcPr/>
                </a:tc>
                <a:tc>
                  <a:txBody>
                    <a:bodyPr/>
                    <a:lstStyle/>
                    <a:p>
                      <a:pPr algn="ctr"/>
                      <a:r>
                        <a:rPr lang="en-IN" sz="1600" dirty="0">
                          <a:latin typeface="Times New Roman" panose="02020603050405020304" pitchFamily="18" charset="0"/>
                          <a:cs typeface="Times New Roman" panose="02020603050405020304" pitchFamily="18" charset="0"/>
                        </a:rPr>
                        <a:t>REPORT</a:t>
                      </a:r>
                    </a:p>
                  </a:txBody>
                  <a:tcPr/>
                </a:tc>
                <a:tc>
                  <a:txBody>
                    <a:bodyPr/>
                    <a:lstStyle/>
                    <a:p>
                      <a:pPr algn="ctr"/>
                      <a:r>
                        <a:rPr lang="en-IN" sz="1600" dirty="0">
                          <a:solidFill>
                            <a:srgbClr val="FF0000"/>
                          </a:solidFill>
                          <a:latin typeface="Times New Roman" panose="02020603050405020304" pitchFamily="18" charset="0"/>
                          <a:cs typeface="Times New Roman" panose="02020603050405020304" pitchFamily="18" charset="0"/>
                        </a:rPr>
                        <a:t>GAP</a:t>
                      </a:r>
                    </a:p>
                  </a:txBody>
                  <a:tcPr/>
                </a:tc>
                <a:extLst>
                  <a:ext uri="{0D108BD9-81ED-4DB2-BD59-A6C34878D82A}">
                    <a16:rowId xmlns:a16="http://schemas.microsoft.com/office/drawing/2014/main" xmlns="" val="652321226"/>
                  </a:ext>
                </a:extLst>
              </a:tr>
              <a:tr h="677575">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en-US" sz="1600" dirty="0">
                          <a:latin typeface="Times New Roman" panose="02020603050405020304" pitchFamily="18" charset="0"/>
                          <a:cs typeface="Times New Roman" panose="02020603050405020304" pitchFamily="18" charset="0"/>
                        </a:rPr>
                        <a:t>7:09 PM</a:t>
                      </a:r>
                    </a:p>
                    <a:p>
                      <a:pPr algn="ctr"/>
                      <a:endParaRPr lang="en-US" sz="1600" dirty="0">
                        <a:latin typeface="Times New Roman" panose="02020603050405020304" pitchFamily="18" charset="0"/>
                        <a:cs typeface="Times New Roman" panose="02020603050405020304" pitchFamily="18" charset="0"/>
                      </a:endParaRPr>
                    </a:p>
                  </a:txBody>
                  <a:tcPr/>
                </a:tc>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en-US" sz="1600" dirty="0" smtClean="0">
                          <a:latin typeface="Times New Roman" panose="02020603050405020304" pitchFamily="18" charset="0"/>
                          <a:cs typeface="Times New Roman" panose="02020603050405020304" pitchFamily="18" charset="0"/>
                        </a:rPr>
                        <a:t>7:09 </a:t>
                      </a:r>
                      <a:r>
                        <a:rPr lang="en-US" sz="1600" dirty="0">
                          <a:latin typeface="Times New Roman" panose="02020603050405020304" pitchFamily="18" charset="0"/>
                          <a:cs typeface="Times New Roman" panose="02020603050405020304" pitchFamily="18" charset="0"/>
                        </a:rPr>
                        <a:t>PM</a:t>
                      </a:r>
                    </a:p>
                    <a:p>
                      <a:pPr algn="ctr"/>
                      <a:endParaRPr lang="en-IN" sz="1600" dirty="0">
                        <a:latin typeface="Times New Roman" panose="02020603050405020304" pitchFamily="18" charset="0"/>
                        <a:cs typeface="Times New Roman" panose="02020603050405020304" pitchFamily="18" charset="0"/>
                      </a:endParaRPr>
                    </a:p>
                  </a:txBody>
                  <a:tcPr/>
                </a:tc>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en-US" sz="1600" dirty="0">
                          <a:latin typeface="Times New Roman" panose="02020603050405020304" pitchFamily="18" charset="0"/>
                          <a:cs typeface="Times New Roman" panose="02020603050405020304" pitchFamily="18" charset="0"/>
                        </a:rPr>
                        <a:t>8:17 PM</a:t>
                      </a:r>
                    </a:p>
                    <a:p>
                      <a:pPr algn="ctr"/>
                      <a:endParaRPr lang="en-IN" sz="1600" dirty="0">
                        <a:latin typeface="Times New Roman" panose="02020603050405020304" pitchFamily="18" charset="0"/>
                        <a:cs typeface="Times New Roman" panose="02020603050405020304" pitchFamily="18" charset="0"/>
                      </a:endParaRPr>
                    </a:p>
                  </a:txBody>
                  <a:tcPr/>
                </a:tc>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en-US" sz="1600" dirty="0">
                          <a:latin typeface="Times New Roman" panose="02020603050405020304" pitchFamily="18" charset="0"/>
                          <a:cs typeface="Times New Roman" panose="02020603050405020304" pitchFamily="18" charset="0"/>
                        </a:rPr>
                        <a:t>9:22 PM</a:t>
                      </a:r>
                    </a:p>
                    <a:p>
                      <a:pPr algn="ctr"/>
                      <a:endParaRPr lang="en-IN" sz="1600" dirty="0">
                        <a:latin typeface="Times New Roman" panose="02020603050405020304" pitchFamily="18" charset="0"/>
                        <a:cs typeface="Times New Roman" panose="02020603050405020304" pitchFamily="18" charset="0"/>
                      </a:endParaRPr>
                    </a:p>
                  </a:txBody>
                  <a:tcPr/>
                </a:tc>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en-US" sz="1600" dirty="0">
                          <a:latin typeface="Times New Roman" panose="02020603050405020304" pitchFamily="18" charset="0"/>
                          <a:cs typeface="Times New Roman" panose="02020603050405020304" pitchFamily="18" charset="0"/>
                        </a:rPr>
                        <a:t>9:22 PM</a:t>
                      </a:r>
                    </a:p>
                    <a:p>
                      <a:pPr algn="ctr"/>
                      <a:endParaRPr lang="en-IN" sz="1600" dirty="0">
                        <a:latin typeface="Times New Roman" panose="02020603050405020304" pitchFamily="18" charset="0"/>
                        <a:cs typeface="Times New Roman" panose="02020603050405020304" pitchFamily="18" charset="0"/>
                      </a:endParaRPr>
                    </a:p>
                  </a:txBody>
                  <a:tcPr/>
                </a:tc>
                <a:tc>
                  <a:txBody>
                    <a:bodyPr/>
                    <a:lstStyle/>
                    <a:p>
                      <a:pPr algn="ctr"/>
                      <a:r>
                        <a:rPr lang="en-IN" sz="1600" dirty="0">
                          <a:solidFill>
                            <a:srgbClr val="FF0000"/>
                          </a:solidFill>
                          <a:latin typeface="Times New Roman" panose="02020603050405020304" pitchFamily="18" charset="0"/>
                          <a:cs typeface="Times New Roman" panose="02020603050405020304" pitchFamily="18" charset="0"/>
                        </a:rPr>
                        <a:t>1 Min</a:t>
                      </a:r>
                    </a:p>
                  </a:txBody>
                  <a:tcPr/>
                </a:tc>
                <a:extLst>
                  <a:ext uri="{0D108BD9-81ED-4DB2-BD59-A6C34878D82A}">
                    <a16:rowId xmlns:a16="http://schemas.microsoft.com/office/drawing/2014/main" xmlns="" val="3797826424"/>
                  </a:ext>
                </a:extLst>
              </a:tr>
              <a:tr h="677575">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en-US" sz="1600" dirty="0">
                          <a:latin typeface="Times New Roman" panose="02020603050405020304" pitchFamily="18" charset="0"/>
                          <a:cs typeface="Times New Roman" panose="02020603050405020304" pitchFamily="18" charset="0"/>
                        </a:rPr>
                        <a:t>3:51 PM</a:t>
                      </a:r>
                    </a:p>
                    <a:p>
                      <a:pPr algn="ctr"/>
                      <a:endParaRPr lang="en-US" sz="1600" dirty="0">
                        <a:latin typeface="Times New Roman" panose="02020603050405020304" pitchFamily="18" charset="0"/>
                        <a:cs typeface="Times New Roman" panose="02020603050405020304" pitchFamily="18" charset="0"/>
                      </a:endParaRPr>
                    </a:p>
                  </a:txBody>
                  <a:tcPr/>
                </a:tc>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en-US" sz="1600" dirty="0">
                          <a:latin typeface="Times New Roman" panose="02020603050405020304" pitchFamily="18" charset="0"/>
                          <a:cs typeface="Times New Roman" panose="02020603050405020304" pitchFamily="18" charset="0"/>
                        </a:rPr>
                        <a:t>3:51 PM</a:t>
                      </a:r>
                    </a:p>
                    <a:p>
                      <a:pPr algn="ctr"/>
                      <a:endParaRPr lang="en-IN" sz="1600" dirty="0">
                        <a:latin typeface="Times New Roman" panose="02020603050405020304" pitchFamily="18" charset="0"/>
                        <a:cs typeface="Times New Roman" panose="02020603050405020304" pitchFamily="18" charset="0"/>
                      </a:endParaRPr>
                    </a:p>
                  </a:txBody>
                  <a:tcPr/>
                </a:tc>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en-US" sz="1600" dirty="0">
                          <a:latin typeface="Times New Roman" panose="02020603050405020304" pitchFamily="18" charset="0"/>
                          <a:cs typeface="Times New Roman" panose="02020603050405020304" pitchFamily="18" charset="0"/>
                        </a:rPr>
                        <a:t>3:52 PM</a:t>
                      </a:r>
                    </a:p>
                    <a:p>
                      <a:pPr algn="ctr"/>
                      <a:endParaRPr lang="en-IN" sz="1600" dirty="0">
                        <a:latin typeface="Times New Roman" panose="02020603050405020304" pitchFamily="18" charset="0"/>
                        <a:cs typeface="Times New Roman" panose="02020603050405020304" pitchFamily="18" charset="0"/>
                      </a:endParaRPr>
                    </a:p>
                  </a:txBody>
                  <a:tcPr/>
                </a:tc>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en-US" sz="1600" dirty="0">
                          <a:latin typeface="Times New Roman" panose="02020603050405020304" pitchFamily="18" charset="0"/>
                          <a:cs typeface="Times New Roman" panose="02020603050405020304" pitchFamily="18" charset="0"/>
                        </a:rPr>
                        <a:t>5</a:t>
                      </a:r>
                      <a:r>
                        <a:rPr lang="en-US" sz="1600" dirty="0" smtClean="0">
                          <a:latin typeface="Times New Roman" panose="02020603050405020304" pitchFamily="18" charset="0"/>
                          <a:cs typeface="Times New Roman" panose="02020603050405020304" pitchFamily="18" charset="0"/>
                        </a:rPr>
                        <a:t>:50 </a:t>
                      </a:r>
                      <a:r>
                        <a:rPr lang="en-US" sz="1600" dirty="0">
                          <a:latin typeface="Times New Roman" panose="02020603050405020304" pitchFamily="18" charset="0"/>
                          <a:cs typeface="Times New Roman" panose="02020603050405020304" pitchFamily="18" charset="0"/>
                        </a:rPr>
                        <a:t>PM</a:t>
                      </a:r>
                    </a:p>
                    <a:p>
                      <a:pPr algn="ctr"/>
                      <a:endParaRPr lang="en-IN" sz="1600" dirty="0">
                        <a:latin typeface="Times New Roman" panose="02020603050405020304" pitchFamily="18" charset="0"/>
                        <a:cs typeface="Times New Roman" panose="02020603050405020304" pitchFamily="18" charset="0"/>
                      </a:endParaRPr>
                    </a:p>
                  </a:txBody>
                  <a:tcPr/>
                </a:tc>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en-US" sz="1600" dirty="0">
                          <a:latin typeface="Times New Roman" panose="02020603050405020304" pitchFamily="18" charset="0"/>
                          <a:cs typeface="Times New Roman" panose="02020603050405020304" pitchFamily="18" charset="0"/>
                        </a:rPr>
                        <a:t>5</a:t>
                      </a:r>
                      <a:r>
                        <a:rPr lang="en-US" sz="1600" dirty="0" smtClean="0">
                          <a:latin typeface="Times New Roman" panose="02020603050405020304" pitchFamily="18" charset="0"/>
                          <a:cs typeface="Times New Roman" panose="02020603050405020304" pitchFamily="18" charset="0"/>
                        </a:rPr>
                        <a:t>:50 </a:t>
                      </a:r>
                      <a:r>
                        <a:rPr lang="en-US" sz="1600" dirty="0">
                          <a:latin typeface="Times New Roman" panose="02020603050405020304" pitchFamily="18" charset="0"/>
                          <a:cs typeface="Times New Roman" panose="02020603050405020304" pitchFamily="18" charset="0"/>
                        </a:rPr>
                        <a:t>PM</a:t>
                      </a:r>
                    </a:p>
                    <a:p>
                      <a:pPr algn="ctr"/>
                      <a:endParaRPr lang="en-IN" sz="1600" dirty="0">
                        <a:latin typeface="Times New Roman" panose="02020603050405020304" pitchFamily="18" charset="0"/>
                        <a:cs typeface="Times New Roman" panose="02020603050405020304" pitchFamily="18" charset="0"/>
                      </a:endParaRPr>
                    </a:p>
                  </a:txBody>
                  <a:tcPr/>
                </a:tc>
                <a:tc>
                  <a:txBody>
                    <a:bodyPr/>
                    <a:lstStyle/>
                    <a:p>
                      <a:pPr algn="ctr"/>
                      <a:r>
                        <a:rPr lang="en-IN" sz="1600" dirty="0">
                          <a:solidFill>
                            <a:srgbClr val="FF0000"/>
                          </a:solidFill>
                          <a:latin typeface="Times New Roman" panose="02020603050405020304" pitchFamily="18" charset="0"/>
                          <a:cs typeface="Times New Roman" panose="02020603050405020304" pitchFamily="18" charset="0"/>
                        </a:rPr>
                        <a:t>0 Min</a:t>
                      </a:r>
                    </a:p>
                  </a:txBody>
                  <a:tcPr/>
                </a:tc>
                <a:extLst>
                  <a:ext uri="{0D108BD9-81ED-4DB2-BD59-A6C34878D82A}">
                    <a16:rowId xmlns:a16="http://schemas.microsoft.com/office/drawing/2014/main" xmlns="" val="3742122798"/>
                  </a:ext>
                </a:extLst>
              </a:tr>
              <a:tr h="677575">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en-US" sz="1600" dirty="0">
                          <a:latin typeface="Times New Roman" panose="02020603050405020304" pitchFamily="18" charset="0"/>
                          <a:cs typeface="Times New Roman" panose="02020603050405020304" pitchFamily="18" charset="0"/>
                        </a:rPr>
                        <a:t>3:47</a:t>
                      </a:r>
                      <a:r>
                        <a:rPr lang="en-US" sz="1600" baseline="0" dirty="0">
                          <a:latin typeface="Times New Roman" panose="02020603050405020304" pitchFamily="18" charset="0"/>
                          <a:cs typeface="Times New Roman" panose="02020603050405020304" pitchFamily="18" charset="0"/>
                        </a:rPr>
                        <a:t> PM</a:t>
                      </a:r>
                      <a:endParaRPr lang="en-US" sz="1600" dirty="0">
                        <a:latin typeface="Times New Roman" panose="02020603050405020304" pitchFamily="18" charset="0"/>
                        <a:cs typeface="Times New Roman" panose="02020603050405020304" pitchFamily="18" charset="0"/>
                      </a:endParaRPr>
                    </a:p>
                    <a:p>
                      <a:pPr algn="ctr"/>
                      <a:endParaRPr lang="en-US" sz="1600" dirty="0">
                        <a:latin typeface="Times New Roman" panose="02020603050405020304" pitchFamily="18" charset="0"/>
                        <a:cs typeface="Times New Roman" panose="02020603050405020304" pitchFamily="18" charset="0"/>
                      </a:endParaRPr>
                    </a:p>
                  </a:txBody>
                  <a:tcPr/>
                </a:tc>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en-US" sz="1600" dirty="0">
                          <a:latin typeface="Times New Roman" panose="02020603050405020304" pitchFamily="18" charset="0"/>
                          <a:cs typeface="Times New Roman" panose="02020603050405020304" pitchFamily="18" charset="0"/>
                        </a:rPr>
                        <a:t>3:47 PM</a:t>
                      </a:r>
                    </a:p>
                    <a:p>
                      <a:pPr algn="ctr"/>
                      <a:endParaRPr lang="en-IN" sz="1600" dirty="0">
                        <a:latin typeface="Times New Roman" panose="02020603050405020304" pitchFamily="18" charset="0"/>
                        <a:cs typeface="Times New Roman" panose="02020603050405020304" pitchFamily="18" charset="0"/>
                      </a:endParaRPr>
                    </a:p>
                  </a:txBody>
                  <a:tcPr/>
                </a:tc>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en-US" sz="1600" dirty="0">
                          <a:latin typeface="Times New Roman" panose="02020603050405020304" pitchFamily="18" charset="0"/>
                          <a:cs typeface="Times New Roman" panose="02020603050405020304" pitchFamily="18" charset="0"/>
                        </a:rPr>
                        <a:t>3:47 PM</a:t>
                      </a:r>
                    </a:p>
                    <a:p>
                      <a:pPr algn="ctr"/>
                      <a:endParaRPr lang="en-IN" sz="1600" dirty="0">
                        <a:latin typeface="Times New Roman" panose="02020603050405020304" pitchFamily="18" charset="0"/>
                        <a:cs typeface="Times New Roman" panose="02020603050405020304" pitchFamily="18" charset="0"/>
                      </a:endParaRPr>
                    </a:p>
                  </a:txBody>
                  <a:tcPr/>
                </a:tc>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en-US" sz="1600" dirty="0" smtClean="0">
                          <a:latin typeface="Times New Roman" panose="02020603050405020304" pitchFamily="18" charset="0"/>
                          <a:cs typeface="Times New Roman" panose="02020603050405020304" pitchFamily="18" charset="0"/>
                        </a:rPr>
                        <a:t>4:00 </a:t>
                      </a:r>
                      <a:r>
                        <a:rPr lang="en-US" sz="1600" dirty="0">
                          <a:latin typeface="Times New Roman" panose="02020603050405020304" pitchFamily="18" charset="0"/>
                          <a:cs typeface="Times New Roman" panose="02020603050405020304" pitchFamily="18" charset="0"/>
                        </a:rPr>
                        <a:t>PM</a:t>
                      </a:r>
                    </a:p>
                    <a:p>
                      <a:pPr algn="ctr"/>
                      <a:endParaRPr lang="en-IN" sz="1600" dirty="0">
                        <a:latin typeface="Times New Roman" panose="02020603050405020304" pitchFamily="18" charset="0"/>
                        <a:cs typeface="Times New Roman" panose="02020603050405020304" pitchFamily="18" charset="0"/>
                      </a:endParaRPr>
                    </a:p>
                  </a:txBody>
                  <a:tcPr/>
                </a:tc>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en-US" sz="1600" dirty="0" smtClean="0">
                          <a:latin typeface="Times New Roman" panose="02020603050405020304" pitchFamily="18" charset="0"/>
                          <a:cs typeface="Times New Roman" panose="02020603050405020304" pitchFamily="18" charset="0"/>
                        </a:rPr>
                        <a:t>4:00 </a:t>
                      </a:r>
                      <a:r>
                        <a:rPr lang="en-US" sz="1600" dirty="0">
                          <a:latin typeface="Times New Roman" panose="02020603050405020304" pitchFamily="18" charset="0"/>
                          <a:cs typeface="Times New Roman" panose="02020603050405020304" pitchFamily="18" charset="0"/>
                        </a:rPr>
                        <a:t>PM</a:t>
                      </a:r>
                    </a:p>
                    <a:p>
                      <a:pPr algn="ctr"/>
                      <a:endParaRPr lang="en-IN" sz="1600" dirty="0">
                        <a:latin typeface="Times New Roman" panose="02020603050405020304" pitchFamily="18" charset="0"/>
                        <a:cs typeface="Times New Roman" panose="02020603050405020304" pitchFamily="18" charset="0"/>
                      </a:endParaRPr>
                    </a:p>
                  </a:txBody>
                  <a:tcPr/>
                </a:tc>
                <a:tc>
                  <a:txBody>
                    <a:bodyPr/>
                    <a:lstStyle/>
                    <a:p>
                      <a:pPr algn="ctr"/>
                      <a:r>
                        <a:rPr lang="en-IN" sz="1600" dirty="0">
                          <a:solidFill>
                            <a:srgbClr val="FF0000"/>
                          </a:solidFill>
                          <a:latin typeface="Times New Roman" panose="02020603050405020304" pitchFamily="18" charset="0"/>
                          <a:cs typeface="Times New Roman" panose="02020603050405020304" pitchFamily="18" charset="0"/>
                        </a:rPr>
                        <a:t>0 Min</a:t>
                      </a:r>
                    </a:p>
                  </a:txBody>
                  <a:tcPr/>
                </a:tc>
                <a:extLst>
                  <a:ext uri="{0D108BD9-81ED-4DB2-BD59-A6C34878D82A}">
                    <a16:rowId xmlns:a16="http://schemas.microsoft.com/office/drawing/2014/main" xmlns="" val="1216628401"/>
                  </a:ext>
                </a:extLst>
              </a:tr>
              <a:tr h="677575">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en-US" sz="1600" dirty="0">
                          <a:latin typeface="Times New Roman" panose="02020603050405020304" pitchFamily="18" charset="0"/>
                          <a:cs typeface="Times New Roman" panose="02020603050405020304" pitchFamily="18" charset="0"/>
                        </a:rPr>
                        <a:t>3:34 PM</a:t>
                      </a:r>
                    </a:p>
                    <a:p>
                      <a:pPr algn="ctr"/>
                      <a:endParaRPr lang="en-US" sz="1600" dirty="0">
                        <a:latin typeface="Times New Roman" panose="02020603050405020304" pitchFamily="18" charset="0"/>
                        <a:cs typeface="Times New Roman" panose="02020603050405020304" pitchFamily="18" charset="0"/>
                      </a:endParaRPr>
                    </a:p>
                  </a:txBody>
                  <a:tcPr/>
                </a:tc>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en-US" sz="1600" dirty="0">
                          <a:latin typeface="Times New Roman" panose="02020603050405020304" pitchFamily="18" charset="0"/>
                          <a:cs typeface="Times New Roman" panose="02020603050405020304" pitchFamily="18" charset="0"/>
                        </a:rPr>
                        <a:t>3:35</a:t>
                      </a:r>
                      <a:r>
                        <a:rPr lang="en-US" sz="1600" baseline="0" dirty="0">
                          <a:latin typeface="Times New Roman" panose="02020603050405020304" pitchFamily="18" charset="0"/>
                          <a:cs typeface="Times New Roman" panose="02020603050405020304" pitchFamily="18" charset="0"/>
                        </a:rPr>
                        <a:t> PM</a:t>
                      </a:r>
                      <a:endParaRPr lang="en-US" sz="1600" dirty="0">
                        <a:latin typeface="Times New Roman" panose="02020603050405020304" pitchFamily="18" charset="0"/>
                        <a:cs typeface="Times New Roman" panose="02020603050405020304" pitchFamily="18" charset="0"/>
                      </a:endParaRPr>
                    </a:p>
                    <a:p>
                      <a:pPr algn="ctr"/>
                      <a:endParaRPr lang="en-IN" sz="1600" dirty="0">
                        <a:latin typeface="Times New Roman" panose="02020603050405020304" pitchFamily="18" charset="0"/>
                        <a:cs typeface="Times New Roman" panose="02020603050405020304" pitchFamily="18" charset="0"/>
                      </a:endParaRPr>
                    </a:p>
                  </a:txBody>
                  <a:tcPr/>
                </a:tc>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en-US" sz="1600" dirty="0">
                          <a:latin typeface="Times New Roman" panose="02020603050405020304" pitchFamily="18" charset="0"/>
                          <a:cs typeface="Times New Roman" panose="02020603050405020304" pitchFamily="18" charset="0"/>
                        </a:rPr>
                        <a:t>3:35 PM</a:t>
                      </a:r>
                    </a:p>
                    <a:p>
                      <a:pPr algn="ctr"/>
                      <a:endParaRPr lang="en-IN" sz="1600" dirty="0">
                        <a:latin typeface="Times New Roman" panose="02020603050405020304" pitchFamily="18" charset="0"/>
                        <a:cs typeface="Times New Roman" panose="02020603050405020304" pitchFamily="18" charset="0"/>
                      </a:endParaRPr>
                    </a:p>
                  </a:txBody>
                  <a:tcPr/>
                </a:tc>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en-US" sz="1600" dirty="0">
                          <a:latin typeface="Times New Roman" panose="02020603050405020304" pitchFamily="18" charset="0"/>
                          <a:cs typeface="Times New Roman" panose="02020603050405020304" pitchFamily="18" charset="0"/>
                        </a:rPr>
                        <a:t>5</a:t>
                      </a:r>
                      <a:r>
                        <a:rPr lang="en-US" sz="1600" dirty="0" smtClean="0">
                          <a:latin typeface="Times New Roman" panose="02020603050405020304" pitchFamily="18" charset="0"/>
                          <a:cs typeface="Times New Roman" panose="02020603050405020304" pitchFamily="18" charset="0"/>
                        </a:rPr>
                        <a:t>:25</a:t>
                      </a:r>
                      <a:r>
                        <a:rPr lang="en-US" sz="1600" baseline="0" dirty="0" smtClean="0">
                          <a:latin typeface="Times New Roman" panose="02020603050405020304" pitchFamily="18" charset="0"/>
                          <a:cs typeface="Times New Roman" panose="02020603050405020304" pitchFamily="18" charset="0"/>
                        </a:rPr>
                        <a:t> </a:t>
                      </a:r>
                      <a:r>
                        <a:rPr lang="en-US" sz="1600" baseline="0" dirty="0">
                          <a:latin typeface="Times New Roman" panose="02020603050405020304" pitchFamily="18" charset="0"/>
                          <a:cs typeface="Times New Roman" panose="02020603050405020304" pitchFamily="18" charset="0"/>
                        </a:rPr>
                        <a:t>PM</a:t>
                      </a:r>
                      <a:endParaRPr lang="en-US" sz="1600" dirty="0">
                        <a:latin typeface="Times New Roman" panose="02020603050405020304" pitchFamily="18" charset="0"/>
                        <a:cs typeface="Times New Roman" panose="02020603050405020304" pitchFamily="18" charset="0"/>
                      </a:endParaRPr>
                    </a:p>
                    <a:p>
                      <a:pPr algn="ctr"/>
                      <a:endParaRPr lang="en-IN" sz="1600" dirty="0">
                        <a:latin typeface="Times New Roman" panose="02020603050405020304" pitchFamily="18" charset="0"/>
                        <a:cs typeface="Times New Roman" panose="02020603050405020304" pitchFamily="18" charset="0"/>
                      </a:endParaRPr>
                    </a:p>
                  </a:txBody>
                  <a:tcPr/>
                </a:tc>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en-US" sz="1600" dirty="0">
                          <a:latin typeface="Times New Roman" panose="02020603050405020304" pitchFamily="18" charset="0"/>
                          <a:cs typeface="Times New Roman" panose="02020603050405020304" pitchFamily="18" charset="0"/>
                        </a:rPr>
                        <a:t>5</a:t>
                      </a:r>
                      <a:r>
                        <a:rPr lang="en-US" sz="1600" dirty="0" smtClean="0">
                          <a:latin typeface="Times New Roman" panose="02020603050405020304" pitchFamily="18" charset="0"/>
                          <a:cs typeface="Times New Roman" panose="02020603050405020304" pitchFamily="18" charset="0"/>
                        </a:rPr>
                        <a:t>:25</a:t>
                      </a:r>
                      <a:r>
                        <a:rPr lang="en-US" sz="1600" baseline="0" dirty="0" smtClean="0">
                          <a:latin typeface="Times New Roman" panose="02020603050405020304" pitchFamily="18" charset="0"/>
                          <a:cs typeface="Times New Roman" panose="02020603050405020304" pitchFamily="18" charset="0"/>
                        </a:rPr>
                        <a:t> </a:t>
                      </a:r>
                      <a:r>
                        <a:rPr lang="en-US" sz="1600" dirty="0" smtClean="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PM</a:t>
                      </a:r>
                    </a:p>
                    <a:p>
                      <a:pPr algn="ctr"/>
                      <a:endParaRPr lang="en-IN" sz="1600" dirty="0">
                        <a:latin typeface="Times New Roman" panose="02020603050405020304" pitchFamily="18" charset="0"/>
                        <a:cs typeface="Times New Roman" panose="02020603050405020304" pitchFamily="18" charset="0"/>
                      </a:endParaRPr>
                    </a:p>
                  </a:txBody>
                  <a:tcPr/>
                </a:tc>
                <a:tc>
                  <a:txBody>
                    <a:bodyPr/>
                    <a:lstStyle/>
                    <a:p>
                      <a:pPr algn="ctr"/>
                      <a:r>
                        <a:rPr lang="en-IN" sz="1600" dirty="0">
                          <a:solidFill>
                            <a:srgbClr val="FF0000"/>
                          </a:solidFill>
                          <a:latin typeface="Times New Roman" panose="02020603050405020304" pitchFamily="18" charset="0"/>
                          <a:cs typeface="Times New Roman" panose="02020603050405020304" pitchFamily="18" charset="0"/>
                        </a:rPr>
                        <a:t>1 Min</a:t>
                      </a:r>
                    </a:p>
                  </a:txBody>
                  <a:tcPr/>
                </a:tc>
                <a:extLst>
                  <a:ext uri="{0D108BD9-81ED-4DB2-BD59-A6C34878D82A}">
                    <a16:rowId xmlns:a16="http://schemas.microsoft.com/office/drawing/2014/main" xmlns="" val="1387391081"/>
                  </a:ext>
                </a:extLst>
              </a:tr>
              <a:tr h="677575">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en-US" sz="1600" baseline="0" dirty="0">
                          <a:latin typeface="Times New Roman" panose="02020603050405020304" pitchFamily="18" charset="0"/>
                          <a:cs typeface="Times New Roman" panose="02020603050405020304" pitchFamily="18" charset="0"/>
                        </a:rPr>
                        <a:t>7:20 PM</a:t>
                      </a:r>
                      <a:endParaRPr lang="en-US" sz="1600" dirty="0">
                        <a:latin typeface="Times New Roman" panose="02020603050405020304" pitchFamily="18" charset="0"/>
                        <a:cs typeface="Times New Roman" panose="02020603050405020304" pitchFamily="18" charset="0"/>
                      </a:endParaRPr>
                    </a:p>
                    <a:p>
                      <a:pPr algn="ctr"/>
                      <a:endParaRPr lang="en-US" sz="1600" dirty="0">
                        <a:latin typeface="Times New Roman" panose="02020603050405020304" pitchFamily="18" charset="0"/>
                        <a:cs typeface="Times New Roman" panose="02020603050405020304" pitchFamily="18" charset="0"/>
                      </a:endParaRPr>
                    </a:p>
                  </a:txBody>
                  <a:tcPr/>
                </a:tc>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en-US" sz="1600" dirty="0" smtClean="0">
                          <a:latin typeface="Times New Roman" panose="02020603050405020304" pitchFamily="18" charset="0"/>
                          <a:cs typeface="Times New Roman" panose="02020603050405020304" pitchFamily="18" charset="0"/>
                        </a:rPr>
                        <a:t>7:20 </a:t>
                      </a:r>
                      <a:r>
                        <a:rPr lang="en-US" sz="1600" dirty="0">
                          <a:latin typeface="Times New Roman" panose="02020603050405020304" pitchFamily="18" charset="0"/>
                          <a:cs typeface="Times New Roman" panose="02020603050405020304" pitchFamily="18" charset="0"/>
                        </a:rPr>
                        <a:t>PM</a:t>
                      </a:r>
                    </a:p>
                    <a:p>
                      <a:pPr algn="ctr"/>
                      <a:endParaRPr lang="en-IN" sz="1600" dirty="0">
                        <a:latin typeface="Times New Roman" panose="02020603050405020304" pitchFamily="18" charset="0"/>
                        <a:cs typeface="Times New Roman" panose="02020603050405020304" pitchFamily="18" charset="0"/>
                      </a:endParaRPr>
                    </a:p>
                  </a:txBody>
                  <a:tcPr/>
                </a:tc>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en-US" sz="1600" dirty="0">
                          <a:latin typeface="Times New Roman" panose="02020603050405020304" pitchFamily="18" charset="0"/>
                          <a:cs typeface="Times New Roman" panose="02020603050405020304" pitchFamily="18" charset="0"/>
                        </a:rPr>
                        <a:t>7:20 PM</a:t>
                      </a:r>
                    </a:p>
                    <a:p>
                      <a:pPr algn="ctr"/>
                      <a:endParaRPr lang="en-IN" sz="1600" dirty="0">
                        <a:latin typeface="Times New Roman" panose="02020603050405020304" pitchFamily="18" charset="0"/>
                        <a:cs typeface="Times New Roman" panose="02020603050405020304" pitchFamily="18" charset="0"/>
                      </a:endParaRPr>
                    </a:p>
                  </a:txBody>
                  <a:tcPr/>
                </a:tc>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en-US" sz="1600" dirty="0" smtClean="0">
                          <a:latin typeface="Times New Roman" panose="02020603050405020304" pitchFamily="18" charset="0"/>
                          <a:cs typeface="Times New Roman" panose="02020603050405020304" pitchFamily="18" charset="0"/>
                        </a:rPr>
                        <a:t>8:00 </a:t>
                      </a:r>
                      <a:r>
                        <a:rPr lang="en-US" sz="1600" dirty="0">
                          <a:latin typeface="Times New Roman" panose="02020603050405020304" pitchFamily="18" charset="0"/>
                          <a:cs typeface="Times New Roman" panose="02020603050405020304" pitchFamily="18" charset="0"/>
                        </a:rPr>
                        <a:t>PM</a:t>
                      </a:r>
                    </a:p>
                    <a:p>
                      <a:pPr algn="ctr"/>
                      <a:endParaRPr lang="en-IN" sz="1600" dirty="0">
                        <a:latin typeface="Times New Roman" panose="02020603050405020304" pitchFamily="18" charset="0"/>
                        <a:cs typeface="Times New Roman" panose="02020603050405020304" pitchFamily="18" charset="0"/>
                      </a:endParaRPr>
                    </a:p>
                  </a:txBody>
                  <a:tcPr/>
                </a:tc>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en-US" sz="1600" dirty="0" smtClean="0">
                          <a:latin typeface="Times New Roman" panose="02020603050405020304" pitchFamily="18" charset="0"/>
                          <a:cs typeface="Times New Roman" panose="02020603050405020304" pitchFamily="18" charset="0"/>
                        </a:rPr>
                        <a:t>8:00 </a:t>
                      </a:r>
                      <a:r>
                        <a:rPr lang="en-US" sz="1600" dirty="0">
                          <a:latin typeface="Times New Roman" panose="02020603050405020304" pitchFamily="18" charset="0"/>
                          <a:cs typeface="Times New Roman" panose="02020603050405020304" pitchFamily="18" charset="0"/>
                        </a:rPr>
                        <a:t>PM</a:t>
                      </a:r>
                    </a:p>
                    <a:p>
                      <a:pPr algn="ctr"/>
                      <a:endParaRPr lang="en-IN" sz="1600" dirty="0">
                        <a:latin typeface="Times New Roman" panose="02020603050405020304" pitchFamily="18" charset="0"/>
                        <a:cs typeface="Times New Roman" panose="02020603050405020304" pitchFamily="18" charset="0"/>
                      </a:endParaRPr>
                    </a:p>
                  </a:txBody>
                  <a:tcPr/>
                </a:tc>
                <a:tc>
                  <a:txBody>
                    <a:bodyPr/>
                    <a:lstStyle/>
                    <a:p>
                      <a:pPr algn="ctr"/>
                      <a:r>
                        <a:rPr lang="en-IN" sz="1600" dirty="0">
                          <a:solidFill>
                            <a:srgbClr val="FF0000"/>
                          </a:solidFill>
                          <a:latin typeface="Times New Roman" panose="02020603050405020304" pitchFamily="18" charset="0"/>
                          <a:cs typeface="Times New Roman" panose="02020603050405020304" pitchFamily="18" charset="0"/>
                        </a:rPr>
                        <a:t>2 Min</a:t>
                      </a:r>
                    </a:p>
                  </a:txBody>
                  <a:tcPr/>
                </a:tc>
                <a:extLst>
                  <a:ext uri="{0D108BD9-81ED-4DB2-BD59-A6C34878D82A}">
                    <a16:rowId xmlns:a16="http://schemas.microsoft.com/office/drawing/2014/main" xmlns="" val="1635669365"/>
                  </a:ext>
                </a:extLst>
              </a:tr>
            </a:tbl>
          </a:graphicData>
        </a:graphic>
      </p:graphicFrame>
    </p:spTree>
    <p:extLst>
      <p:ext uri="{BB962C8B-B14F-4D97-AF65-F5344CB8AC3E}">
        <p14:creationId xmlns:p14="http://schemas.microsoft.com/office/powerpoint/2010/main" xmlns="" val="42946075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8011C2A-B3B4-4571-931A-8C3ADD4F9D92}"/>
              </a:ext>
            </a:extLst>
          </p:cNvPr>
          <p:cNvSpPr>
            <a:spLocks noGrp="1"/>
          </p:cNvSpPr>
          <p:nvPr>
            <p:ph type="title"/>
          </p:nvPr>
        </p:nvSpPr>
        <p:spPr/>
        <p:txBody>
          <a:bodyPr/>
          <a:lstStyle/>
          <a:p>
            <a:r>
              <a:rPr lang="en-IN" sz="4000" b="1" dirty="0">
                <a:latin typeface="Times New Roman" panose="02020603050405020304" pitchFamily="18" charset="0"/>
                <a:cs typeface="Times New Roman" panose="02020603050405020304" pitchFamily="18" charset="0"/>
              </a:rPr>
              <a:t>Why to opt for auto assign feature?</a:t>
            </a:r>
          </a:p>
        </p:txBody>
      </p:sp>
      <p:graphicFrame>
        <p:nvGraphicFramePr>
          <p:cNvPr id="4" name="Table 3">
            <a:extLst>
              <a:ext uri="{FF2B5EF4-FFF2-40B4-BE49-F238E27FC236}">
                <a16:creationId xmlns:a16="http://schemas.microsoft.com/office/drawing/2014/main" xmlns="" id="{33D9326B-11EE-41FD-ABF3-A61A13AB1602}"/>
              </a:ext>
            </a:extLst>
          </p:cNvPr>
          <p:cNvGraphicFramePr>
            <a:graphicFrameLocks noGrp="1"/>
          </p:cNvGraphicFramePr>
          <p:nvPr>
            <p:extLst>
              <p:ext uri="{D42A27DB-BD31-4B8C-83A1-F6EECF244321}">
                <p14:modId xmlns:p14="http://schemas.microsoft.com/office/powerpoint/2010/main" xmlns="" val="4117008861"/>
              </p:ext>
            </p:extLst>
          </p:nvPr>
        </p:nvGraphicFramePr>
        <p:xfrm>
          <a:off x="802496" y="1842064"/>
          <a:ext cx="9684404" cy="3531152"/>
        </p:xfrm>
        <a:graphic>
          <a:graphicData uri="http://schemas.openxmlformats.org/drawingml/2006/table">
            <a:tbl>
              <a:tblPr firstRow="1" bandRow="1">
                <a:tableStyleId>{5C22544A-7EE6-4342-B048-85BDC9FD1C3A}</a:tableStyleId>
              </a:tblPr>
              <a:tblGrid>
                <a:gridCol w="2421101">
                  <a:extLst>
                    <a:ext uri="{9D8B030D-6E8A-4147-A177-3AD203B41FA5}">
                      <a16:colId xmlns:a16="http://schemas.microsoft.com/office/drawing/2014/main" xmlns="" val="3552680864"/>
                    </a:ext>
                  </a:extLst>
                </a:gridCol>
                <a:gridCol w="2421101">
                  <a:extLst>
                    <a:ext uri="{9D8B030D-6E8A-4147-A177-3AD203B41FA5}">
                      <a16:colId xmlns:a16="http://schemas.microsoft.com/office/drawing/2014/main" xmlns="" val="1120010632"/>
                    </a:ext>
                  </a:extLst>
                </a:gridCol>
                <a:gridCol w="2421101">
                  <a:extLst>
                    <a:ext uri="{9D8B030D-6E8A-4147-A177-3AD203B41FA5}">
                      <a16:colId xmlns:a16="http://schemas.microsoft.com/office/drawing/2014/main" xmlns="" val="4026930821"/>
                    </a:ext>
                  </a:extLst>
                </a:gridCol>
                <a:gridCol w="2421101">
                  <a:extLst>
                    <a:ext uri="{9D8B030D-6E8A-4147-A177-3AD203B41FA5}">
                      <a16:colId xmlns:a16="http://schemas.microsoft.com/office/drawing/2014/main" xmlns="" val="3892665133"/>
                    </a:ext>
                  </a:extLst>
                </a:gridCol>
              </a:tblGrid>
              <a:tr h="461134">
                <a:tc>
                  <a:txBody>
                    <a:bodyPr/>
                    <a:lstStyle/>
                    <a:p>
                      <a:pPr algn="ctr"/>
                      <a:r>
                        <a:rPr lang="en-IN" sz="1600" dirty="0">
                          <a:latin typeface="Times New Roman" panose="02020603050405020304" pitchFamily="18" charset="0"/>
                          <a:cs typeface="Times New Roman" panose="02020603050405020304" pitchFamily="18" charset="0"/>
                        </a:rPr>
                        <a:t>S.NO</a:t>
                      </a:r>
                    </a:p>
                  </a:txBody>
                  <a:tcPr anchor="ctr"/>
                </a:tc>
                <a:tc>
                  <a:txBody>
                    <a:bodyPr/>
                    <a:lstStyle/>
                    <a:p>
                      <a:pPr algn="ctr"/>
                      <a:r>
                        <a:rPr lang="en-IN" sz="1600" dirty="0">
                          <a:latin typeface="Times New Roman" panose="02020603050405020304" pitchFamily="18" charset="0"/>
                          <a:cs typeface="Times New Roman" panose="02020603050405020304" pitchFamily="18" charset="0"/>
                        </a:rPr>
                        <a:t>SOLUTION CONSIDER</a:t>
                      </a:r>
                    </a:p>
                  </a:txBody>
                  <a:tcPr anchor="ctr"/>
                </a:tc>
                <a:tc>
                  <a:txBody>
                    <a:bodyPr/>
                    <a:lstStyle/>
                    <a:p>
                      <a:pPr algn="ctr"/>
                      <a:r>
                        <a:rPr lang="en-IN" sz="1600" dirty="0">
                          <a:latin typeface="Times New Roman" panose="02020603050405020304" pitchFamily="18" charset="0"/>
                          <a:cs typeface="Times New Roman" panose="02020603050405020304" pitchFamily="18" charset="0"/>
                        </a:rPr>
                        <a:t>REMARKS</a:t>
                      </a:r>
                    </a:p>
                  </a:txBody>
                  <a:tcPr anchor="ctr"/>
                </a:tc>
                <a:tc>
                  <a:txBody>
                    <a:bodyPr/>
                    <a:lstStyle/>
                    <a:p>
                      <a:pPr algn="ctr"/>
                      <a:r>
                        <a:rPr lang="en-IN" sz="1600" dirty="0">
                          <a:latin typeface="Times New Roman" panose="02020603050405020304" pitchFamily="18" charset="0"/>
                          <a:cs typeface="Times New Roman" panose="02020603050405020304" pitchFamily="18" charset="0"/>
                        </a:rPr>
                        <a:t>ACTION</a:t>
                      </a:r>
                    </a:p>
                  </a:txBody>
                  <a:tcPr anchor="ctr"/>
                </a:tc>
                <a:extLst>
                  <a:ext uri="{0D108BD9-81ED-4DB2-BD59-A6C34878D82A}">
                    <a16:rowId xmlns:a16="http://schemas.microsoft.com/office/drawing/2014/main" xmlns="" val="120424904"/>
                  </a:ext>
                </a:extLst>
              </a:tr>
              <a:tr h="720128">
                <a:tc>
                  <a:txBody>
                    <a:bodyPr/>
                    <a:lstStyle/>
                    <a:p>
                      <a:pPr algn="ctr"/>
                      <a:r>
                        <a:rPr lang="en-IN" sz="1600" dirty="0">
                          <a:latin typeface="Times New Roman" panose="02020603050405020304" pitchFamily="18" charset="0"/>
                          <a:cs typeface="Times New Roman" panose="02020603050405020304" pitchFamily="18" charset="0"/>
                        </a:rPr>
                        <a:t>1.</a:t>
                      </a:r>
                    </a:p>
                  </a:txBody>
                  <a:tcPr anchor="ctr"/>
                </a:tc>
                <a:tc>
                  <a:txBody>
                    <a:bodyPr/>
                    <a:lstStyle/>
                    <a:p>
                      <a:pPr algn="ctr"/>
                      <a:r>
                        <a:rPr lang="en-IN" sz="1600" dirty="0">
                          <a:latin typeface="Times New Roman" panose="02020603050405020304" pitchFamily="18" charset="0"/>
                          <a:cs typeface="Times New Roman" panose="02020603050405020304" pitchFamily="18" charset="0"/>
                        </a:rPr>
                        <a:t>Increased the assigners</a:t>
                      </a:r>
                    </a:p>
                  </a:txBody>
                  <a:tcPr anchor="ctr"/>
                </a:tc>
                <a:tc>
                  <a:txBody>
                    <a:bodyPr/>
                    <a:lstStyle/>
                    <a:p>
                      <a:pPr algn="ctr"/>
                      <a:r>
                        <a:rPr lang="en-IN" sz="1600" dirty="0">
                          <a:latin typeface="Times New Roman" panose="02020603050405020304" pitchFamily="18" charset="0"/>
                          <a:cs typeface="Times New Roman" panose="02020603050405020304" pitchFamily="18" charset="0"/>
                        </a:rPr>
                        <a:t>This will increase the cost of the manpower</a:t>
                      </a:r>
                    </a:p>
                  </a:txBody>
                  <a:tcPr anchor="ctr"/>
                </a:tc>
                <a:tc>
                  <a:txBody>
                    <a:bodyPr/>
                    <a:lstStyle/>
                    <a:p>
                      <a:pPr algn="ctr"/>
                      <a:r>
                        <a:rPr lang="en-IN" sz="1600" dirty="0">
                          <a:latin typeface="Times New Roman" panose="02020603050405020304" pitchFamily="18" charset="0"/>
                          <a:cs typeface="Times New Roman" panose="02020603050405020304" pitchFamily="18" charset="0"/>
                        </a:rPr>
                        <a:t>NO</a:t>
                      </a:r>
                    </a:p>
                  </a:txBody>
                  <a:tcPr anchor="ctr"/>
                </a:tc>
                <a:extLst>
                  <a:ext uri="{0D108BD9-81ED-4DB2-BD59-A6C34878D82A}">
                    <a16:rowId xmlns:a16="http://schemas.microsoft.com/office/drawing/2014/main" xmlns="" val="97532827"/>
                  </a:ext>
                </a:extLst>
              </a:tr>
              <a:tr h="1023339">
                <a:tc>
                  <a:txBody>
                    <a:bodyPr/>
                    <a:lstStyle/>
                    <a:p>
                      <a:pPr algn="ctr"/>
                      <a:r>
                        <a:rPr lang="en-IN" sz="1600" dirty="0">
                          <a:latin typeface="Times New Roman" panose="02020603050405020304" pitchFamily="18" charset="0"/>
                          <a:cs typeface="Times New Roman" panose="02020603050405020304" pitchFamily="18" charset="0"/>
                        </a:rPr>
                        <a:t>2.</a:t>
                      </a:r>
                    </a:p>
                  </a:txBody>
                  <a:tcPr anchor="ctr"/>
                </a:tc>
                <a:tc>
                  <a:txBody>
                    <a:bodyPr/>
                    <a:lstStyle/>
                    <a:p>
                      <a:pPr algn="ctr"/>
                      <a:r>
                        <a:rPr lang="en-IN" sz="1600" dirty="0">
                          <a:latin typeface="Times New Roman" panose="02020603050405020304" pitchFamily="18" charset="0"/>
                          <a:cs typeface="Times New Roman" panose="02020603050405020304" pitchFamily="18" charset="0"/>
                        </a:rPr>
                        <a:t>Allow radiologist to pick cases by themselves</a:t>
                      </a:r>
                    </a:p>
                  </a:txBody>
                  <a:tcPr anchor="ctr"/>
                </a:tc>
                <a:tc>
                  <a:txBody>
                    <a:bodyPr/>
                    <a:lstStyle/>
                    <a:p>
                      <a:pPr algn="ctr"/>
                      <a:r>
                        <a:rPr lang="en-IN" sz="1600" dirty="0">
                          <a:latin typeface="Times New Roman" panose="02020603050405020304" pitchFamily="18" charset="0"/>
                          <a:cs typeface="Times New Roman" panose="02020603050405020304" pitchFamily="18" charset="0"/>
                        </a:rPr>
                        <a:t>In this case the radiologist will pick easy studies or less critical studies</a:t>
                      </a:r>
                    </a:p>
                  </a:txBody>
                  <a:tcPr anchor="ctr"/>
                </a:tc>
                <a:tc>
                  <a:txBody>
                    <a:bodyPr/>
                    <a:lstStyle/>
                    <a:p>
                      <a:pPr algn="ctr"/>
                      <a:r>
                        <a:rPr lang="en-IN" sz="1600" dirty="0">
                          <a:latin typeface="Times New Roman" panose="02020603050405020304" pitchFamily="18" charset="0"/>
                          <a:cs typeface="Times New Roman" panose="02020603050405020304" pitchFamily="18" charset="0"/>
                        </a:rPr>
                        <a:t>NO</a:t>
                      </a:r>
                    </a:p>
                  </a:txBody>
                  <a:tcPr anchor="ctr"/>
                </a:tc>
                <a:extLst>
                  <a:ext uri="{0D108BD9-81ED-4DB2-BD59-A6C34878D82A}">
                    <a16:rowId xmlns:a16="http://schemas.microsoft.com/office/drawing/2014/main" xmlns="" val="972562130"/>
                  </a:ext>
                </a:extLst>
              </a:tr>
              <a:tr h="1326551">
                <a:tc>
                  <a:txBody>
                    <a:bodyPr/>
                    <a:lstStyle/>
                    <a:p>
                      <a:pPr algn="ctr"/>
                      <a:r>
                        <a:rPr lang="en-IN" sz="1600" dirty="0">
                          <a:latin typeface="Times New Roman" panose="02020603050405020304" pitchFamily="18" charset="0"/>
                          <a:cs typeface="Times New Roman" panose="02020603050405020304" pitchFamily="18" charset="0"/>
                        </a:rPr>
                        <a:t>3.</a:t>
                      </a:r>
                    </a:p>
                  </a:txBody>
                  <a:tcPr anchor="ctr"/>
                </a:tc>
                <a:tc>
                  <a:txBody>
                    <a:bodyPr/>
                    <a:lstStyle/>
                    <a:p>
                      <a:pPr algn="ctr"/>
                      <a:r>
                        <a:rPr lang="en-IN" sz="1600" dirty="0">
                          <a:latin typeface="Times New Roman" panose="02020603050405020304" pitchFamily="18" charset="0"/>
                          <a:cs typeface="Times New Roman" panose="02020603050405020304" pitchFamily="18" charset="0"/>
                        </a:rPr>
                        <a:t>Set up software application for auto assignment</a:t>
                      </a:r>
                    </a:p>
                  </a:txBody>
                  <a:tcPr anchor="ctr"/>
                </a:tc>
                <a:tc>
                  <a:txBody>
                    <a:bodyPr/>
                    <a:lstStyle/>
                    <a:p>
                      <a:pPr algn="ctr"/>
                      <a:r>
                        <a:rPr lang="en-IN" sz="1600" dirty="0">
                          <a:latin typeface="Times New Roman" panose="02020603050405020304" pitchFamily="18" charset="0"/>
                          <a:cs typeface="Times New Roman" panose="02020603050405020304" pitchFamily="18" charset="0"/>
                        </a:rPr>
                        <a:t>This will automatically assign the case to the radiologist according to the pre set rules</a:t>
                      </a:r>
                    </a:p>
                  </a:txBody>
                  <a:tcPr anchor="ctr"/>
                </a:tc>
                <a:tc>
                  <a:txBody>
                    <a:bodyPr/>
                    <a:lstStyle/>
                    <a:p>
                      <a:pPr algn="ctr"/>
                      <a:r>
                        <a:rPr lang="en-IN" sz="1600" dirty="0">
                          <a:latin typeface="Times New Roman" panose="02020603050405020304" pitchFamily="18" charset="0"/>
                          <a:cs typeface="Times New Roman" panose="02020603050405020304" pitchFamily="18" charset="0"/>
                        </a:rPr>
                        <a:t>YES</a:t>
                      </a:r>
                    </a:p>
                  </a:txBody>
                  <a:tcPr anchor="ctr"/>
                </a:tc>
                <a:extLst>
                  <a:ext uri="{0D108BD9-81ED-4DB2-BD59-A6C34878D82A}">
                    <a16:rowId xmlns:a16="http://schemas.microsoft.com/office/drawing/2014/main" xmlns="" val="727973753"/>
                  </a:ext>
                </a:extLst>
              </a:tr>
            </a:tbl>
          </a:graphicData>
        </a:graphic>
      </p:graphicFrame>
    </p:spTree>
    <p:extLst>
      <p:ext uri="{BB962C8B-B14F-4D97-AF65-F5344CB8AC3E}">
        <p14:creationId xmlns:p14="http://schemas.microsoft.com/office/powerpoint/2010/main" xmlns="" val="18678848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F624339-1409-4ECD-9EF5-E919084AC208}"/>
              </a:ext>
            </a:extLst>
          </p:cNvPr>
          <p:cNvSpPr>
            <a:spLocks noGrp="1"/>
          </p:cNvSpPr>
          <p:nvPr>
            <p:ph type="title"/>
          </p:nvPr>
        </p:nvSpPr>
        <p:spPr/>
        <p:txBody>
          <a:bodyPr/>
          <a:lstStyle/>
          <a:p>
            <a:r>
              <a:rPr lang="en-IN" sz="4000" b="1" dirty="0">
                <a:latin typeface="Times New Roman" panose="02020603050405020304" pitchFamily="18" charset="0"/>
                <a:cs typeface="Times New Roman" panose="02020603050405020304" pitchFamily="18" charset="0"/>
              </a:rPr>
              <a:t>FINDINGS</a:t>
            </a:r>
          </a:p>
        </p:txBody>
      </p:sp>
      <p:graphicFrame>
        <p:nvGraphicFramePr>
          <p:cNvPr id="3" name="Table 2">
            <a:extLst>
              <a:ext uri="{FF2B5EF4-FFF2-40B4-BE49-F238E27FC236}">
                <a16:creationId xmlns:a16="http://schemas.microsoft.com/office/drawing/2014/main" xmlns="" id="{A465B539-D3B0-40B7-BBE6-814A6BD78FE2}"/>
              </a:ext>
            </a:extLst>
          </p:cNvPr>
          <p:cNvGraphicFramePr>
            <a:graphicFrameLocks noGrp="1"/>
          </p:cNvGraphicFramePr>
          <p:nvPr>
            <p:extLst>
              <p:ext uri="{D42A27DB-BD31-4B8C-83A1-F6EECF244321}">
                <p14:modId xmlns:p14="http://schemas.microsoft.com/office/powerpoint/2010/main" xmlns="" val="249623553"/>
              </p:ext>
            </p:extLst>
          </p:nvPr>
        </p:nvGraphicFramePr>
        <p:xfrm>
          <a:off x="6238428" y="1129517"/>
          <a:ext cx="5774728" cy="3007868"/>
        </p:xfrm>
        <a:graphic>
          <a:graphicData uri="http://schemas.openxmlformats.org/drawingml/2006/table">
            <a:tbl>
              <a:tblPr firstRow="1" bandRow="1">
                <a:tableStyleId>{5C22544A-7EE6-4342-B048-85BDC9FD1C3A}</a:tableStyleId>
              </a:tblPr>
              <a:tblGrid>
                <a:gridCol w="1443682">
                  <a:extLst>
                    <a:ext uri="{9D8B030D-6E8A-4147-A177-3AD203B41FA5}">
                      <a16:colId xmlns:a16="http://schemas.microsoft.com/office/drawing/2014/main" xmlns="" val="3176445909"/>
                    </a:ext>
                  </a:extLst>
                </a:gridCol>
                <a:gridCol w="1443682">
                  <a:extLst>
                    <a:ext uri="{9D8B030D-6E8A-4147-A177-3AD203B41FA5}">
                      <a16:colId xmlns:a16="http://schemas.microsoft.com/office/drawing/2014/main" xmlns="" val="1005635199"/>
                    </a:ext>
                  </a:extLst>
                </a:gridCol>
                <a:gridCol w="1443682">
                  <a:extLst>
                    <a:ext uri="{9D8B030D-6E8A-4147-A177-3AD203B41FA5}">
                      <a16:colId xmlns:a16="http://schemas.microsoft.com/office/drawing/2014/main" xmlns="" val="3033262218"/>
                    </a:ext>
                  </a:extLst>
                </a:gridCol>
                <a:gridCol w="1443682">
                  <a:extLst>
                    <a:ext uri="{9D8B030D-6E8A-4147-A177-3AD203B41FA5}">
                      <a16:colId xmlns:a16="http://schemas.microsoft.com/office/drawing/2014/main" xmlns="" val="3256048597"/>
                    </a:ext>
                  </a:extLst>
                </a:gridCol>
              </a:tblGrid>
              <a:tr h="370840">
                <a:tc>
                  <a:txBody>
                    <a:bodyPr/>
                    <a:lstStyle/>
                    <a:p>
                      <a:pPr algn="ctr">
                        <a:lnSpc>
                          <a:spcPct val="107000"/>
                        </a:lnSpc>
                        <a:spcAft>
                          <a:spcPts val="0"/>
                        </a:spcAft>
                      </a:pPr>
                      <a:r>
                        <a:rPr lang="en-IN" sz="1200" b="1" dirty="0">
                          <a:effectLst/>
                          <a:latin typeface="Times New Roman" panose="02020603050405020304" pitchFamily="18" charset="0"/>
                          <a:ea typeface="Calibri" panose="020F0502020204030204" pitchFamily="34" charset="0"/>
                          <a:cs typeface="Times New Roman" panose="02020603050405020304" pitchFamily="18" charset="0"/>
                        </a:rPr>
                        <a:t>MONTH</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IN" sz="1200" b="1">
                          <a:effectLst/>
                          <a:latin typeface="Times New Roman" panose="02020603050405020304" pitchFamily="18" charset="0"/>
                          <a:ea typeface="Calibri" panose="020F0502020204030204" pitchFamily="34" charset="0"/>
                          <a:cs typeface="Times New Roman" panose="02020603050405020304" pitchFamily="18" charset="0"/>
                        </a:rPr>
                        <a:t>AVERAGE NO. OF STUDIES</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IN" sz="1200" b="1">
                          <a:effectLst/>
                          <a:latin typeface="Times New Roman" panose="02020603050405020304" pitchFamily="18" charset="0"/>
                          <a:ea typeface="Calibri" panose="020F0502020204030204" pitchFamily="34" charset="0"/>
                          <a:cs typeface="Times New Roman" panose="02020603050405020304" pitchFamily="18" charset="0"/>
                        </a:rPr>
                        <a:t>BEFORE AUTOMAMTION</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IN" sz="1200" b="1">
                          <a:effectLst/>
                          <a:latin typeface="Times New Roman" panose="02020603050405020304" pitchFamily="18" charset="0"/>
                          <a:ea typeface="Calibri" panose="020F0502020204030204" pitchFamily="34" charset="0"/>
                          <a:cs typeface="Times New Roman" panose="02020603050405020304" pitchFamily="18" charset="0"/>
                        </a:rPr>
                        <a:t>(TAT IN MINUTES)</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IN" sz="1200" b="1" dirty="0">
                          <a:effectLst/>
                          <a:latin typeface="Times New Roman" panose="02020603050405020304" pitchFamily="18" charset="0"/>
                          <a:ea typeface="Calibri" panose="020F0502020204030204" pitchFamily="34" charset="0"/>
                          <a:cs typeface="Times New Roman" panose="02020603050405020304" pitchFamily="18" charset="0"/>
                        </a:rPr>
                        <a:t>AFTER AUTOMATION</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IN" sz="1200" b="1" dirty="0">
                          <a:effectLst/>
                          <a:latin typeface="Times New Roman" panose="02020603050405020304" pitchFamily="18" charset="0"/>
                          <a:ea typeface="Calibri" panose="020F0502020204030204" pitchFamily="34" charset="0"/>
                          <a:cs typeface="Times New Roman" panose="02020603050405020304" pitchFamily="18" charset="0"/>
                        </a:rPr>
                        <a:t>(TAT IN MINUTES)</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578322854"/>
                  </a:ext>
                </a:extLst>
              </a:tr>
              <a:tr h="370840">
                <a:tc>
                  <a:txBody>
                    <a:bodyPr/>
                    <a:lstStyle/>
                    <a:p>
                      <a:pPr algn="ctr">
                        <a:lnSpc>
                          <a:spcPct val="150000"/>
                        </a:lnSpc>
                        <a:spcAft>
                          <a:spcPts val="0"/>
                        </a:spcAft>
                      </a:pPr>
                      <a:r>
                        <a:rPr lang="en-IN" sz="1200" b="1">
                          <a:effectLst/>
                          <a:latin typeface="Times New Roman" panose="02020603050405020304" pitchFamily="18" charset="0"/>
                          <a:ea typeface="Calibri" panose="020F0502020204030204" pitchFamily="34" charset="0"/>
                          <a:cs typeface="Times New Roman" panose="02020603050405020304" pitchFamily="18" charset="0"/>
                        </a:rPr>
                        <a:t>Month 1</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IN" sz="1200">
                          <a:effectLst/>
                          <a:latin typeface="Times New Roman" panose="02020603050405020304" pitchFamily="18" charset="0"/>
                          <a:ea typeface="Calibri" panose="020F0502020204030204" pitchFamily="34" charset="0"/>
                          <a:cs typeface="Times New Roman" panose="02020603050405020304" pitchFamily="18" charset="0"/>
                        </a:rPr>
                        <a:t>22335</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IN" sz="1200">
                          <a:effectLst/>
                          <a:latin typeface="Times New Roman" panose="02020603050405020304" pitchFamily="18" charset="0"/>
                          <a:ea typeface="Calibri" panose="020F0502020204030204" pitchFamily="34" charset="0"/>
                          <a:cs typeface="Times New Roman" panose="02020603050405020304" pitchFamily="18" charset="0"/>
                        </a:rPr>
                        <a:t>45.21</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IN" sz="1200">
                          <a:effectLst/>
                          <a:latin typeface="Times New Roman" panose="02020603050405020304" pitchFamily="18" charset="0"/>
                          <a:ea typeface="Calibri" panose="020F0502020204030204" pitchFamily="34" charset="0"/>
                          <a:cs typeface="Times New Roman" panose="02020603050405020304" pitchFamily="18" charset="0"/>
                        </a:rPr>
                        <a:t>32.21</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2977585100"/>
                  </a:ext>
                </a:extLst>
              </a:tr>
              <a:tr h="370840">
                <a:tc>
                  <a:txBody>
                    <a:bodyPr/>
                    <a:lstStyle/>
                    <a:p>
                      <a:pPr algn="ctr">
                        <a:lnSpc>
                          <a:spcPct val="150000"/>
                        </a:lnSpc>
                        <a:spcAft>
                          <a:spcPts val="0"/>
                        </a:spcAft>
                      </a:pPr>
                      <a:r>
                        <a:rPr lang="en-IN" sz="1200" b="1">
                          <a:effectLst/>
                          <a:latin typeface="Times New Roman" panose="02020603050405020304" pitchFamily="18" charset="0"/>
                          <a:ea typeface="Calibri" panose="020F0502020204030204" pitchFamily="34" charset="0"/>
                          <a:cs typeface="Times New Roman" panose="02020603050405020304" pitchFamily="18" charset="0"/>
                        </a:rPr>
                        <a:t>Month 2</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IN" sz="1200">
                          <a:effectLst/>
                          <a:latin typeface="Times New Roman" panose="02020603050405020304" pitchFamily="18" charset="0"/>
                          <a:ea typeface="Calibri" panose="020F0502020204030204" pitchFamily="34" charset="0"/>
                          <a:cs typeface="Times New Roman" panose="02020603050405020304" pitchFamily="18" charset="0"/>
                        </a:rPr>
                        <a:t>22477.5</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IN" sz="1200">
                          <a:effectLst/>
                          <a:latin typeface="Times New Roman" panose="02020603050405020304" pitchFamily="18" charset="0"/>
                          <a:ea typeface="Calibri" panose="020F0502020204030204" pitchFamily="34" charset="0"/>
                          <a:cs typeface="Times New Roman" panose="02020603050405020304" pitchFamily="18" charset="0"/>
                        </a:rPr>
                        <a:t>44.3</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IN" sz="1200">
                          <a:effectLst/>
                          <a:latin typeface="Times New Roman" panose="02020603050405020304" pitchFamily="18" charset="0"/>
                          <a:ea typeface="Calibri" panose="020F0502020204030204" pitchFamily="34" charset="0"/>
                          <a:cs typeface="Times New Roman" panose="02020603050405020304" pitchFamily="18" charset="0"/>
                        </a:rPr>
                        <a:t>30.3</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93341661"/>
                  </a:ext>
                </a:extLst>
              </a:tr>
              <a:tr h="370840">
                <a:tc>
                  <a:txBody>
                    <a:bodyPr/>
                    <a:lstStyle/>
                    <a:p>
                      <a:pPr algn="ctr">
                        <a:lnSpc>
                          <a:spcPct val="150000"/>
                        </a:lnSpc>
                        <a:spcAft>
                          <a:spcPts val="0"/>
                        </a:spcAft>
                      </a:pPr>
                      <a:r>
                        <a:rPr lang="en-IN" sz="1200" b="1">
                          <a:effectLst/>
                          <a:latin typeface="Times New Roman" panose="02020603050405020304" pitchFamily="18" charset="0"/>
                          <a:ea typeface="Calibri" panose="020F0502020204030204" pitchFamily="34" charset="0"/>
                          <a:cs typeface="Times New Roman" panose="02020603050405020304" pitchFamily="18" charset="0"/>
                        </a:rPr>
                        <a:t>Month 3</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IN" sz="1200">
                          <a:effectLst/>
                          <a:latin typeface="Times New Roman" panose="02020603050405020304" pitchFamily="18" charset="0"/>
                          <a:ea typeface="Calibri" panose="020F0502020204030204" pitchFamily="34" charset="0"/>
                          <a:cs typeface="Times New Roman" panose="02020603050405020304" pitchFamily="18" charset="0"/>
                        </a:rPr>
                        <a:t>22411</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IN" sz="1200">
                          <a:effectLst/>
                          <a:latin typeface="Times New Roman" panose="02020603050405020304" pitchFamily="18" charset="0"/>
                          <a:ea typeface="Calibri" panose="020F0502020204030204" pitchFamily="34" charset="0"/>
                          <a:cs typeface="Times New Roman" panose="02020603050405020304" pitchFamily="18" charset="0"/>
                        </a:rPr>
                        <a:t>43.12</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IN" sz="1200">
                          <a:effectLst/>
                          <a:latin typeface="Times New Roman" panose="02020603050405020304" pitchFamily="18" charset="0"/>
                          <a:ea typeface="Calibri" panose="020F0502020204030204" pitchFamily="34" charset="0"/>
                          <a:cs typeface="Times New Roman" panose="02020603050405020304" pitchFamily="18" charset="0"/>
                        </a:rPr>
                        <a:t>29.59</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3319092"/>
                  </a:ext>
                </a:extLst>
              </a:tr>
              <a:tr h="370840">
                <a:tc>
                  <a:txBody>
                    <a:bodyPr/>
                    <a:lstStyle/>
                    <a:p>
                      <a:pPr algn="ctr">
                        <a:lnSpc>
                          <a:spcPct val="150000"/>
                        </a:lnSpc>
                        <a:spcAft>
                          <a:spcPts val="0"/>
                        </a:spcAft>
                      </a:pPr>
                      <a:r>
                        <a:rPr lang="en-IN" sz="1200" b="1">
                          <a:effectLst/>
                          <a:latin typeface="Times New Roman" panose="02020603050405020304" pitchFamily="18" charset="0"/>
                          <a:ea typeface="Calibri" panose="020F0502020204030204" pitchFamily="34" charset="0"/>
                          <a:cs typeface="Times New Roman" panose="02020603050405020304" pitchFamily="18" charset="0"/>
                        </a:rPr>
                        <a:t>Month 4</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IN" sz="1200">
                          <a:effectLst/>
                          <a:latin typeface="Times New Roman" panose="02020603050405020304" pitchFamily="18" charset="0"/>
                          <a:ea typeface="Calibri" panose="020F0502020204030204" pitchFamily="34" charset="0"/>
                          <a:cs typeface="Times New Roman" panose="02020603050405020304" pitchFamily="18" charset="0"/>
                        </a:rPr>
                        <a:t>22001</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IN" sz="1200">
                          <a:effectLst/>
                          <a:latin typeface="Times New Roman" panose="02020603050405020304" pitchFamily="18" charset="0"/>
                          <a:ea typeface="Calibri" panose="020F0502020204030204" pitchFamily="34" charset="0"/>
                          <a:cs typeface="Times New Roman" panose="02020603050405020304" pitchFamily="18" charset="0"/>
                        </a:rPr>
                        <a:t>43.3</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IN" sz="1200">
                          <a:effectLst/>
                          <a:latin typeface="Times New Roman" panose="02020603050405020304" pitchFamily="18" charset="0"/>
                          <a:ea typeface="Calibri" panose="020F0502020204030204" pitchFamily="34" charset="0"/>
                          <a:cs typeface="Times New Roman" panose="02020603050405020304" pitchFamily="18" charset="0"/>
                        </a:rPr>
                        <a:t>29.3</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4137769062"/>
                  </a:ext>
                </a:extLst>
              </a:tr>
              <a:tr h="370840">
                <a:tc>
                  <a:txBody>
                    <a:bodyPr/>
                    <a:lstStyle/>
                    <a:p>
                      <a:pPr algn="ctr">
                        <a:lnSpc>
                          <a:spcPct val="150000"/>
                        </a:lnSpc>
                        <a:spcAft>
                          <a:spcPts val="0"/>
                        </a:spcAft>
                      </a:pPr>
                      <a:r>
                        <a:rPr lang="en-IN" sz="1200" b="1">
                          <a:effectLst/>
                          <a:latin typeface="Times New Roman" panose="02020603050405020304" pitchFamily="18" charset="0"/>
                          <a:ea typeface="Calibri" panose="020F0502020204030204" pitchFamily="34" charset="0"/>
                          <a:cs typeface="Times New Roman" panose="02020603050405020304" pitchFamily="18" charset="0"/>
                        </a:rPr>
                        <a:t>Month 5</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IN" sz="1200">
                          <a:effectLst/>
                          <a:latin typeface="Times New Roman" panose="02020603050405020304" pitchFamily="18" charset="0"/>
                          <a:ea typeface="Calibri" panose="020F0502020204030204" pitchFamily="34" charset="0"/>
                          <a:cs typeface="Times New Roman" panose="02020603050405020304" pitchFamily="18" charset="0"/>
                        </a:rPr>
                        <a:t>22212.5</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IN" sz="1200">
                          <a:effectLst/>
                          <a:latin typeface="Times New Roman" panose="02020603050405020304" pitchFamily="18" charset="0"/>
                          <a:ea typeface="Calibri" panose="020F0502020204030204" pitchFamily="34" charset="0"/>
                          <a:cs typeface="Times New Roman" panose="02020603050405020304" pitchFamily="18" charset="0"/>
                        </a:rPr>
                        <a:t>44.5</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IN" sz="1200">
                          <a:effectLst/>
                          <a:latin typeface="Times New Roman" panose="02020603050405020304" pitchFamily="18" charset="0"/>
                          <a:ea typeface="Calibri" panose="020F0502020204030204" pitchFamily="34" charset="0"/>
                          <a:cs typeface="Times New Roman" panose="02020603050405020304" pitchFamily="18" charset="0"/>
                        </a:rPr>
                        <a:t>28.4</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101337779"/>
                  </a:ext>
                </a:extLst>
              </a:tr>
              <a:tr h="370840">
                <a:tc>
                  <a:txBody>
                    <a:bodyPr/>
                    <a:lstStyle/>
                    <a:p>
                      <a:pPr algn="ctr">
                        <a:lnSpc>
                          <a:spcPct val="150000"/>
                        </a:lnSpc>
                        <a:spcAft>
                          <a:spcPts val="0"/>
                        </a:spcAft>
                      </a:pPr>
                      <a:r>
                        <a:rPr lang="en-IN" sz="1200" b="1">
                          <a:effectLst/>
                          <a:latin typeface="Times New Roman" panose="02020603050405020304" pitchFamily="18" charset="0"/>
                          <a:ea typeface="Calibri" panose="020F0502020204030204" pitchFamily="34" charset="0"/>
                          <a:cs typeface="Times New Roman" panose="02020603050405020304" pitchFamily="18" charset="0"/>
                        </a:rPr>
                        <a:t>Month 6</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IN" sz="1200">
                          <a:effectLst/>
                          <a:latin typeface="Times New Roman" panose="02020603050405020304" pitchFamily="18" charset="0"/>
                          <a:ea typeface="Calibri" panose="020F0502020204030204" pitchFamily="34" charset="0"/>
                          <a:cs typeface="Times New Roman" panose="02020603050405020304" pitchFamily="18" charset="0"/>
                        </a:rPr>
                        <a:t>22728.5</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IN" sz="1200">
                          <a:effectLst/>
                          <a:latin typeface="Times New Roman" panose="02020603050405020304" pitchFamily="18" charset="0"/>
                          <a:ea typeface="Calibri" panose="020F0502020204030204" pitchFamily="34" charset="0"/>
                          <a:cs typeface="Times New Roman" panose="02020603050405020304" pitchFamily="18" charset="0"/>
                        </a:rPr>
                        <a:t>44.25</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IN" sz="1200" dirty="0">
                          <a:effectLst/>
                          <a:latin typeface="Times New Roman" panose="02020603050405020304" pitchFamily="18" charset="0"/>
                          <a:ea typeface="Calibri" panose="020F0502020204030204" pitchFamily="34" charset="0"/>
                          <a:cs typeface="Times New Roman" panose="02020603050405020304" pitchFamily="18" charset="0"/>
                        </a:rPr>
                        <a:t>29.1</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757429843"/>
                  </a:ext>
                </a:extLst>
              </a:tr>
            </a:tbl>
          </a:graphicData>
        </a:graphic>
      </p:graphicFrame>
      <p:graphicFrame>
        <p:nvGraphicFramePr>
          <p:cNvPr id="4" name="Chart 3">
            <a:extLst>
              <a:ext uri="{FF2B5EF4-FFF2-40B4-BE49-F238E27FC236}">
                <a16:creationId xmlns:a16="http://schemas.microsoft.com/office/drawing/2014/main" xmlns="" id="{DCF485E5-E506-44AF-B00B-3EF3325EE2B4}"/>
              </a:ext>
            </a:extLst>
          </p:cNvPr>
          <p:cNvGraphicFramePr/>
          <p:nvPr>
            <p:extLst>
              <p:ext uri="{D42A27DB-BD31-4B8C-83A1-F6EECF244321}">
                <p14:modId xmlns:p14="http://schemas.microsoft.com/office/powerpoint/2010/main" xmlns="" val="2759151238"/>
              </p:ext>
            </p:extLst>
          </p:nvPr>
        </p:nvGraphicFramePr>
        <p:xfrm>
          <a:off x="300982" y="2204864"/>
          <a:ext cx="5676900" cy="3744416"/>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xmlns="" id="{AD12E86D-9BC4-4CDA-B5FA-A5BF994D1B38}"/>
              </a:ext>
            </a:extLst>
          </p:cNvPr>
          <p:cNvSpPr txBox="1"/>
          <p:nvPr/>
        </p:nvSpPr>
        <p:spPr>
          <a:xfrm>
            <a:off x="6029448" y="4509120"/>
            <a:ext cx="6192688" cy="1077218"/>
          </a:xfrm>
          <a:prstGeom prst="rect">
            <a:avLst/>
          </a:prstGeom>
          <a:noFill/>
        </p:spPr>
        <p:txBody>
          <a:bodyPr wrap="square" rtlCol="0">
            <a:spAutoFit/>
          </a:bodyPr>
          <a:lstStyle/>
          <a:p>
            <a:pPr lvl="0"/>
            <a:r>
              <a:rPr lang="en-IN" sz="1600" dirty="0">
                <a:latin typeface="Times New Roman" panose="02020603050405020304" pitchFamily="18" charset="0"/>
                <a:cs typeface="Times New Roman" panose="02020603050405020304" pitchFamily="18" charset="0"/>
              </a:rPr>
              <a:t>Before automation of concierge workflow in ER reporting,  the TAT was 44.28 min.</a:t>
            </a:r>
          </a:p>
          <a:p>
            <a:pPr lvl="0"/>
            <a:r>
              <a:rPr lang="en-IN" sz="1600" dirty="0">
                <a:latin typeface="Times New Roman" panose="02020603050405020304" pitchFamily="18" charset="0"/>
                <a:cs typeface="Times New Roman" panose="02020603050405020304" pitchFamily="18" charset="0"/>
              </a:rPr>
              <a:t>After the automation, the TAT in ER reporting reduces to 29.66 min</a:t>
            </a:r>
          </a:p>
          <a:p>
            <a:endParaRPr lang="en-IN"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7815525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ACE0452-2277-442C-A66E-CE01A79608F5}"/>
              </a:ext>
            </a:extLst>
          </p:cNvPr>
          <p:cNvSpPr>
            <a:spLocks noGrp="1"/>
          </p:cNvSpPr>
          <p:nvPr>
            <p:ph type="title"/>
          </p:nvPr>
        </p:nvSpPr>
        <p:spPr/>
        <p:txBody>
          <a:bodyPr/>
          <a:lstStyle/>
          <a:p>
            <a:r>
              <a:rPr lang="en-IN" sz="4000" b="1" dirty="0">
                <a:latin typeface="Times New Roman" panose="02020603050405020304" pitchFamily="18" charset="0"/>
                <a:cs typeface="Times New Roman" panose="02020603050405020304" pitchFamily="18" charset="0"/>
              </a:rPr>
              <a:t>Satisfaction Level of the Respondents</a:t>
            </a:r>
          </a:p>
        </p:txBody>
      </p:sp>
      <p:graphicFrame>
        <p:nvGraphicFramePr>
          <p:cNvPr id="3" name="Chart 2">
            <a:extLst>
              <a:ext uri="{FF2B5EF4-FFF2-40B4-BE49-F238E27FC236}">
                <a16:creationId xmlns:a16="http://schemas.microsoft.com/office/drawing/2014/main" xmlns="" id="{F9F2D06F-3D5F-41C3-836B-C14D3B922621}"/>
              </a:ext>
            </a:extLst>
          </p:cNvPr>
          <p:cNvGraphicFramePr/>
          <p:nvPr>
            <p:extLst>
              <p:ext uri="{D42A27DB-BD31-4B8C-83A1-F6EECF244321}">
                <p14:modId xmlns:p14="http://schemas.microsoft.com/office/powerpoint/2010/main" xmlns="" val="526150158"/>
              </p:ext>
            </p:extLst>
          </p:nvPr>
        </p:nvGraphicFramePr>
        <p:xfrm>
          <a:off x="477788" y="1412776"/>
          <a:ext cx="5417820" cy="3816424"/>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xmlns="" id="{533E5286-40B3-4A19-AFA9-792DD53B03FF}"/>
              </a:ext>
            </a:extLst>
          </p:cNvPr>
          <p:cNvSpPr txBox="1"/>
          <p:nvPr/>
        </p:nvSpPr>
        <p:spPr>
          <a:xfrm>
            <a:off x="6166420" y="1484784"/>
            <a:ext cx="5688632" cy="3539430"/>
          </a:xfrm>
          <a:prstGeom prst="rect">
            <a:avLst/>
          </a:prstGeom>
          <a:noFill/>
        </p:spPr>
        <p:txBody>
          <a:bodyPr wrap="square" rtlCol="0">
            <a:spAutoFit/>
          </a:bodyPr>
          <a:lstStyle/>
          <a:p>
            <a:pPr marL="285750" indent="-2857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Almost 80% of the respondents agreed that </a:t>
            </a:r>
            <a:r>
              <a:rPr lang="en-US" sz="1600" dirty="0" err="1">
                <a:latin typeface="Times New Roman" panose="02020603050405020304" pitchFamily="18" charset="0"/>
                <a:cs typeface="Times New Roman" panose="02020603050405020304" pitchFamily="18" charset="0"/>
              </a:rPr>
              <a:t>RADSpa’s</a:t>
            </a:r>
            <a:r>
              <a:rPr lang="en-US" sz="1600" dirty="0">
                <a:latin typeface="Times New Roman" panose="02020603050405020304" pitchFamily="18" charset="0"/>
                <a:cs typeface="Times New Roman" panose="02020603050405020304" pitchFamily="18" charset="0"/>
              </a:rPr>
              <a:t> Concierge Workflow automation helped them to reduce the TATs and increase productivity.</a:t>
            </a:r>
          </a:p>
          <a:p>
            <a:endParaRPr lang="en-US" sz="16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Statistical analysis of 6 months of logs before and after automation indicated 80% improvement in overall TAT for emergency cases.</a:t>
            </a:r>
          </a:p>
          <a:p>
            <a:endParaRPr lang="en-US" sz="16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 Radiologist productivity per case improved by 82% as every case is auto-validated for images prior it is assigned.</a:t>
            </a:r>
          </a:p>
          <a:p>
            <a:endParaRPr lang="en-US" sz="16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 Coordinators reported a massive 83% reduction in effort which used to go in manually eliminating errors, and there by more time in hand for handling greater workloads.</a:t>
            </a:r>
            <a:endParaRPr lang="en-IN"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9548859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41093" y="4216069"/>
            <a:ext cx="10969943" cy="711081"/>
          </a:xfrm>
          <a:prstGeom prst="rect">
            <a:avLst/>
          </a:prstGeom>
        </p:spPr>
        <p:txBody>
          <a:bodyPr vert="horz" lIns="121899" tIns="60949" rIns="121899" bIns="60949" rtlCol="0" anchor="ctr">
            <a:noAutofit/>
          </a:bodyPr>
          <a:lstStyle>
            <a:lvl1pPr algn="l" defTabSz="1218987" rtl="0" eaLnBrk="1" latinLnBrk="0" hangingPunct="1">
              <a:spcBef>
                <a:spcPct val="0"/>
              </a:spcBef>
              <a:buNone/>
              <a:defRPr sz="3600" kern="1200">
                <a:solidFill>
                  <a:schemeClr val="tx1"/>
                </a:solidFill>
                <a:latin typeface="+mj-lt"/>
                <a:ea typeface="+mj-ea"/>
                <a:cs typeface="+mj-cs"/>
              </a:defRPr>
            </a:lvl1pPr>
          </a:lstStyle>
          <a:p>
            <a:endParaRPr lang="en-IN" dirty="0"/>
          </a:p>
        </p:txBody>
      </p:sp>
      <p:sp>
        <p:nvSpPr>
          <p:cNvPr id="5" name="TextBox 4"/>
          <p:cNvSpPr txBox="1"/>
          <p:nvPr/>
        </p:nvSpPr>
        <p:spPr>
          <a:xfrm>
            <a:off x="684212" y="1676400"/>
            <a:ext cx="9353405" cy="1323439"/>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Radiologist should receive an alert about the assigned cases.</a:t>
            </a:r>
          </a:p>
          <a:p>
            <a:endParaRPr lang="en-US" sz="2000" dirty="0" smtClean="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AI algorithms should be used for early detection of abnormalities.</a:t>
            </a:r>
          </a:p>
          <a:p>
            <a:r>
              <a:rPr lang="en-US" sz="2000" dirty="0" smtClean="0">
                <a:latin typeface="Times New Roman" panose="02020603050405020304" pitchFamily="18" charset="0"/>
                <a:cs typeface="Times New Roman" panose="02020603050405020304" pitchFamily="18" charset="0"/>
              </a:rPr>
              <a:t> </a:t>
            </a:r>
            <a:endParaRPr lang="en-IN" sz="2000" dirty="0">
              <a:latin typeface="Times New Roman" panose="02020603050405020304" pitchFamily="18" charset="0"/>
              <a:cs typeface="Times New Roman" panose="02020603050405020304" pitchFamily="18" charset="0"/>
            </a:endParaRPr>
          </a:p>
        </p:txBody>
      </p:sp>
      <p:sp>
        <p:nvSpPr>
          <p:cNvPr id="6" name="Title 5"/>
          <p:cNvSpPr>
            <a:spLocks noGrp="1"/>
          </p:cNvSpPr>
          <p:nvPr>
            <p:ph type="title"/>
          </p:nvPr>
        </p:nvSpPr>
        <p:spPr/>
        <p:txBody>
          <a:bodyPr/>
          <a:lstStyle/>
          <a:p>
            <a:r>
              <a:rPr lang="en-US" b="1" dirty="0" smtClean="0"/>
              <a:t>RECOMMENDATIONS</a:t>
            </a:r>
            <a:endParaRPr lang="en-US" b="1" dirty="0"/>
          </a:p>
        </p:txBody>
      </p:sp>
    </p:spTree>
    <p:extLst>
      <p:ext uri="{BB962C8B-B14F-4D97-AF65-F5344CB8AC3E}">
        <p14:creationId xmlns:p14="http://schemas.microsoft.com/office/powerpoint/2010/main" xmlns="" val="6474016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Placeholder 29">
            <a:extLst>
              <a:ext uri="{FF2B5EF4-FFF2-40B4-BE49-F238E27FC236}">
                <a16:creationId xmlns:a16="http://schemas.microsoft.com/office/drawing/2014/main" xmlns="" id="{0DEFB8AB-0D24-43F2-8298-D82B845399E4}"/>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xmlns=""/>
              </a:ext>
            </a:extLst>
          </a:blip>
          <a:srcRect/>
          <a:stretch>
            <a:fillRect/>
          </a:stretch>
        </p:blipFill>
        <p:spPr>
          <a:effectLst>
            <a:outerShdw blurRad="571500" dist="165100" dir="9720000" algn="ctr" rotWithShape="0">
              <a:srgbClr val="000000">
                <a:alpha val="23000"/>
              </a:srgbClr>
            </a:outerShdw>
          </a:effectLst>
        </p:spPr>
      </p:pic>
      <p:sp>
        <p:nvSpPr>
          <p:cNvPr id="25" name="TextBox 24">
            <a:extLst>
              <a:ext uri="{FF2B5EF4-FFF2-40B4-BE49-F238E27FC236}">
                <a16:creationId xmlns:a16="http://schemas.microsoft.com/office/drawing/2014/main" xmlns="" id="{5DAF58ED-14AC-40AD-87DD-65DA444C9D6E}"/>
              </a:ext>
            </a:extLst>
          </p:cNvPr>
          <p:cNvSpPr txBox="1"/>
          <p:nvPr/>
        </p:nvSpPr>
        <p:spPr>
          <a:xfrm>
            <a:off x="602804" y="1607087"/>
            <a:ext cx="4987551" cy="614399"/>
          </a:xfrm>
          <a:prstGeom prst="rect">
            <a:avLst/>
          </a:prstGeom>
          <a:noFill/>
        </p:spPr>
        <p:txBody>
          <a:bodyPr wrap="square" lIns="0" rIns="0" rtlCol="0" anchor="b">
            <a:spAutoFit/>
          </a:bodyPr>
          <a:lstStyle/>
          <a:p>
            <a:pPr>
              <a:lnSpc>
                <a:spcPct val="110000"/>
              </a:lnSpc>
              <a:defRPr/>
            </a:pPr>
            <a:r>
              <a:rPr lang="en-US" sz="1600" kern="0" dirty="0">
                <a:latin typeface="Times New Roman" panose="02020603050405020304" pitchFamily="18" charset="0"/>
                <a:ea typeface="Open Sans" panose="020B0606030504020204" pitchFamily="34" charset="0"/>
                <a:cs typeface="Times New Roman" panose="02020603050405020304" pitchFamily="18" charset="0"/>
              </a:rPr>
              <a:t>To be the Preferred Technology Partner for providers in Tele-Health Globally.</a:t>
            </a:r>
          </a:p>
        </p:txBody>
      </p:sp>
      <p:sp>
        <p:nvSpPr>
          <p:cNvPr id="26" name="TextBox 25">
            <a:extLst>
              <a:ext uri="{FF2B5EF4-FFF2-40B4-BE49-F238E27FC236}">
                <a16:creationId xmlns:a16="http://schemas.microsoft.com/office/drawing/2014/main" xmlns="" id="{A648C0A3-B202-46B7-9D28-C3C116EDC9B6}"/>
              </a:ext>
            </a:extLst>
          </p:cNvPr>
          <p:cNvSpPr txBox="1"/>
          <p:nvPr/>
        </p:nvSpPr>
        <p:spPr>
          <a:xfrm>
            <a:off x="606525" y="3578468"/>
            <a:ext cx="4987551" cy="707886"/>
          </a:xfrm>
          <a:prstGeom prst="rect">
            <a:avLst/>
          </a:prstGeom>
          <a:noFill/>
        </p:spPr>
        <p:txBody>
          <a:bodyPr wrap="square" lIns="0" rIns="0" rtlCol="0">
            <a:spAutoFit/>
          </a:bodyPr>
          <a:lstStyle/>
          <a:p>
            <a:r>
              <a:rPr lang="en-IN" sz="4000" b="1" dirty="0">
                <a:latin typeface="Times New Roman" panose="02020603050405020304" pitchFamily="18" charset="0"/>
                <a:ea typeface="Open Sans" panose="020B0606030504020204" pitchFamily="34" charset="0"/>
                <a:cs typeface="Times New Roman" panose="02020603050405020304" pitchFamily="18" charset="0"/>
              </a:rPr>
              <a:t>Mission</a:t>
            </a:r>
          </a:p>
        </p:txBody>
      </p:sp>
      <p:sp>
        <p:nvSpPr>
          <p:cNvPr id="27" name="TextBox 26">
            <a:extLst>
              <a:ext uri="{FF2B5EF4-FFF2-40B4-BE49-F238E27FC236}">
                <a16:creationId xmlns:a16="http://schemas.microsoft.com/office/drawing/2014/main" xmlns="" id="{9E080DAF-2513-475A-AEE4-4A782E66B590}"/>
              </a:ext>
            </a:extLst>
          </p:cNvPr>
          <p:cNvSpPr txBox="1"/>
          <p:nvPr/>
        </p:nvSpPr>
        <p:spPr>
          <a:xfrm>
            <a:off x="477788" y="4520520"/>
            <a:ext cx="4987551" cy="1460785"/>
          </a:xfrm>
          <a:prstGeom prst="rect">
            <a:avLst/>
          </a:prstGeom>
          <a:noFill/>
        </p:spPr>
        <p:txBody>
          <a:bodyPr wrap="square" lIns="0" rIns="0" rtlCol="0" anchor="b">
            <a:spAutoFit/>
          </a:bodyPr>
          <a:lstStyle/>
          <a:p>
            <a:pPr marL="285750" indent="-285750">
              <a:lnSpc>
                <a:spcPct val="110000"/>
              </a:lnSpc>
              <a:buFont typeface="Arial" panose="020B0604020202020204" pitchFamily="34" charset="0"/>
              <a:buChar char="•"/>
              <a:defRPr/>
            </a:pPr>
            <a:r>
              <a:rPr lang="en-US" sz="1800" kern="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a:t>
            </a:r>
            <a:r>
              <a:rPr lang="en-US" sz="1600" kern="0" dirty="0">
                <a:latin typeface="Times New Roman" panose="02020603050405020304" pitchFamily="18" charset="0"/>
                <a:ea typeface="Open Sans" panose="020B0606030504020204" pitchFamily="34" charset="0"/>
                <a:cs typeface="Times New Roman" panose="02020603050405020304" pitchFamily="18" charset="0"/>
              </a:rPr>
              <a:t>To provide Best-in-Class Technology Platforms in Radiology and Tele-Health Space.</a:t>
            </a:r>
          </a:p>
          <a:p>
            <a:pPr marL="285750" indent="-285750">
              <a:lnSpc>
                <a:spcPct val="110000"/>
              </a:lnSpc>
              <a:buFont typeface="Arial" panose="020B0604020202020204" pitchFamily="34" charset="0"/>
              <a:buChar char="•"/>
              <a:defRPr/>
            </a:pPr>
            <a:endParaRPr lang="en-US" sz="1600" kern="0" dirty="0">
              <a:latin typeface="Times New Roman" panose="02020603050405020304" pitchFamily="18" charset="0"/>
              <a:ea typeface="Open Sans" panose="020B0606030504020204" pitchFamily="34" charset="0"/>
              <a:cs typeface="Times New Roman" panose="02020603050405020304" pitchFamily="18" charset="0"/>
            </a:endParaRPr>
          </a:p>
          <a:p>
            <a:pPr marL="285750" indent="-285750">
              <a:lnSpc>
                <a:spcPct val="110000"/>
              </a:lnSpc>
              <a:buFont typeface="Arial" panose="020B0604020202020204" pitchFamily="34" charset="0"/>
              <a:buChar char="•"/>
              <a:defRPr/>
            </a:pPr>
            <a:r>
              <a:rPr lang="en-US" sz="1600" kern="0" dirty="0">
                <a:latin typeface="Times New Roman" panose="02020603050405020304" pitchFamily="18" charset="0"/>
                <a:ea typeface="Open Sans" panose="020B0606030504020204" pitchFamily="34" charset="0"/>
                <a:cs typeface="Times New Roman" panose="02020603050405020304" pitchFamily="18" charset="0"/>
              </a:rPr>
              <a:t>“To develop Healthcare AI Technologies at Sustainable Costs to Impact Patient Care”.</a:t>
            </a:r>
          </a:p>
        </p:txBody>
      </p:sp>
      <p:sp>
        <p:nvSpPr>
          <p:cNvPr id="28" name="TextBox 27">
            <a:extLst>
              <a:ext uri="{FF2B5EF4-FFF2-40B4-BE49-F238E27FC236}">
                <a16:creationId xmlns:a16="http://schemas.microsoft.com/office/drawing/2014/main" xmlns="" id="{82D5D8E5-F226-4B93-BB0C-BB153AB90CFC}"/>
              </a:ext>
            </a:extLst>
          </p:cNvPr>
          <p:cNvSpPr txBox="1"/>
          <p:nvPr/>
        </p:nvSpPr>
        <p:spPr>
          <a:xfrm>
            <a:off x="602803" y="591776"/>
            <a:ext cx="4987551" cy="707886"/>
          </a:xfrm>
          <a:prstGeom prst="rect">
            <a:avLst/>
          </a:prstGeom>
          <a:noFill/>
        </p:spPr>
        <p:txBody>
          <a:bodyPr wrap="square" lIns="0" rIns="0" rtlCol="0">
            <a:spAutoFit/>
          </a:bodyPr>
          <a:lstStyle/>
          <a:p>
            <a:r>
              <a:rPr lang="en-IN" sz="4000" b="1" dirty="0">
                <a:latin typeface="Times New Roman" panose="02020603050405020304" pitchFamily="18" charset="0"/>
                <a:ea typeface="Open Sans" panose="020B0606030504020204" pitchFamily="34" charset="0"/>
                <a:cs typeface="Times New Roman" panose="02020603050405020304" pitchFamily="18" charset="0"/>
              </a:rPr>
              <a:t>Vision</a:t>
            </a:r>
          </a:p>
        </p:txBody>
      </p:sp>
      <p:cxnSp>
        <p:nvCxnSpPr>
          <p:cNvPr id="14" name="Straight Connector 13">
            <a:extLst>
              <a:ext uri="{FF2B5EF4-FFF2-40B4-BE49-F238E27FC236}">
                <a16:creationId xmlns:a16="http://schemas.microsoft.com/office/drawing/2014/main" xmlns="" id="{E5CAC1A3-E4AE-4617-9F6E-8BB33AF0C813}"/>
              </a:ext>
            </a:extLst>
          </p:cNvPr>
          <p:cNvCxnSpPr/>
          <p:nvPr/>
        </p:nvCxnSpPr>
        <p:spPr>
          <a:xfrm>
            <a:off x="909836" y="3429000"/>
            <a:ext cx="498755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2725273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42F5DC9-C641-4586-8139-44BF1D0228D8}"/>
              </a:ext>
            </a:extLst>
          </p:cNvPr>
          <p:cNvSpPr>
            <a:spLocks noGrp="1"/>
          </p:cNvSpPr>
          <p:nvPr>
            <p:ph type="title"/>
          </p:nvPr>
        </p:nvSpPr>
        <p:spPr/>
        <p:txBody>
          <a:bodyPr/>
          <a:lstStyle/>
          <a:p>
            <a:endParaRPr lang="en-IN"/>
          </a:p>
        </p:txBody>
      </p:sp>
      <p:pic>
        <p:nvPicPr>
          <p:cNvPr id="1026" name="Picture 2" descr="Image result for THank you slide for corporate presentation with pink background">
            <a:extLst>
              <a:ext uri="{FF2B5EF4-FFF2-40B4-BE49-F238E27FC236}">
                <a16:creationId xmlns:a16="http://schemas.microsoft.com/office/drawing/2014/main" xmlns="" id="{25C1000D-82D3-4664-8972-875839592FAA}"/>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12188825" cy="685641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153208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ooter Placeholder 20">
            <a:extLst>
              <a:ext uri="{FF2B5EF4-FFF2-40B4-BE49-F238E27FC236}">
                <a16:creationId xmlns:a16="http://schemas.microsoft.com/office/drawing/2014/main" xmlns="" id="{02F59B2F-79C3-43D4-B262-F02E923EF670}"/>
              </a:ext>
            </a:extLst>
          </p:cNvPr>
          <p:cNvSpPr>
            <a:spLocks noGrp="1"/>
          </p:cNvSpPr>
          <p:nvPr>
            <p:ph type="ftr" sz="quarter" idx="11"/>
          </p:nvPr>
        </p:nvSpPr>
        <p:spPr/>
        <p:txBody>
          <a:bodyPr/>
          <a:lstStyle/>
          <a:p>
            <a:r>
              <a:rPr lang="en-US" dirty="0"/>
              <a:t>Companyname.com</a:t>
            </a:r>
          </a:p>
        </p:txBody>
      </p:sp>
      <p:sp>
        <p:nvSpPr>
          <p:cNvPr id="22" name="Slide Number Placeholder 21">
            <a:extLst>
              <a:ext uri="{FF2B5EF4-FFF2-40B4-BE49-F238E27FC236}">
                <a16:creationId xmlns:a16="http://schemas.microsoft.com/office/drawing/2014/main" xmlns="" id="{7D51834E-9F96-469D-9D0F-A686859D5AD9}"/>
              </a:ext>
            </a:extLst>
          </p:cNvPr>
          <p:cNvSpPr>
            <a:spLocks noGrp="1"/>
          </p:cNvSpPr>
          <p:nvPr>
            <p:ph type="sldNum" sz="quarter" idx="12"/>
          </p:nvPr>
        </p:nvSpPr>
        <p:spPr/>
        <p:txBody>
          <a:bodyPr/>
          <a:lstStyle/>
          <a:p>
            <a:fld id="{96E69268-9C8B-4EBF-A9EE-DC5DC2D48DC3}" type="slidenum">
              <a:rPr lang="en-US" smtClean="0"/>
              <a:pPr/>
              <a:t>4</a:t>
            </a:fld>
            <a:endParaRPr lang="en-US"/>
          </a:p>
        </p:txBody>
      </p:sp>
      <p:sp>
        <p:nvSpPr>
          <p:cNvPr id="6" name="Rectangle 5">
            <a:extLst>
              <a:ext uri="{FF2B5EF4-FFF2-40B4-BE49-F238E27FC236}">
                <a16:creationId xmlns:a16="http://schemas.microsoft.com/office/drawing/2014/main" xmlns="" id="{090AFAA4-3850-4389-87CB-144362A4FE82}"/>
              </a:ext>
            </a:extLst>
          </p:cNvPr>
          <p:cNvSpPr/>
          <p:nvPr/>
        </p:nvSpPr>
        <p:spPr>
          <a:xfrm>
            <a:off x="261764" y="1484784"/>
            <a:ext cx="5354161" cy="3240360"/>
          </a:xfrm>
          <a:prstGeom prst="rect">
            <a:avLst/>
          </a:prstGeom>
          <a:gradFill>
            <a:gsLst>
              <a:gs pos="14000">
                <a:schemeClr val="accent1"/>
              </a:gs>
              <a:gs pos="100000">
                <a:schemeClr val="accent2"/>
              </a:gs>
            </a:gsLst>
            <a:lin ang="8100000" scaled="1"/>
          </a:gradFill>
          <a:ln>
            <a:noFill/>
          </a:ln>
          <a:effectLst>
            <a:outerShdw blurRad="495300" dist="342900" dir="2700000" algn="tl"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14" name="Group 13">
            <a:extLst>
              <a:ext uri="{FF2B5EF4-FFF2-40B4-BE49-F238E27FC236}">
                <a16:creationId xmlns:a16="http://schemas.microsoft.com/office/drawing/2014/main" xmlns="" id="{46898ED4-057C-406A-89AE-EAB4E555321F}"/>
              </a:ext>
            </a:extLst>
          </p:cNvPr>
          <p:cNvGrpSpPr/>
          <p:nvPr/>
        </p:nvGrpSpPr>
        <p:grpSpPr>
          <a:xfrm>
            <a:off x="5950395" y="1905078"/>
            <a:ext cx="5626561" cy="2399772"/>
            <a:chOff x="5950395" y="2132856"/>
            <a:chExt cx="5626561" cy="2399772"/>
          </a:xfrm>
        </p:grpSpPr>
        <p:sp>
          <p:nvSpPr>
            <p:cNvPr id="13" name="TextBox 12">
              <a:extLst>
                <a:ext uri="{FF2B5EF4-FFF2-40B4-BE49-F238E27FC236}">
                  <a16:creationId xmlns:a16="http://schemas.microsoft.com/office/drawing/2014/main" xmlns="" id="{2D8DFADC-B573-4E62-8147-389320A6402D}"/>
                </a:ext>
              </a:extLst>
            </p:cNvPr>
            <p:cNvSpPr txBox="1"/>
            <p:nvPr/>
          </p:nvSpPr>
          <p:spPr>
            <a:xfrm>
              <a:off x="5950395" y="2132856"/>
              <a:ext cx="5626561" cy="830997"/>
            </a:xfrm>
            <a:prstGeom prst="rect">
              <a:avLst/>
            </a:prstGeom>
            <a:noFill/>
          </p:spPr>
          <p:txBody>
            <a:bodyPr wrap="square" lIns="0" rIns="0" rtlCol="0">
              <a:spAutoFit/>
            </a:bodyPr>
            <a:lstStyle/>
            <a:p>
              <a:endParaRPr lang="en-IN" sz="4800" b="1" dirty="0">
                <a:solidFill>
                  <a:schemeClr val="accent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9" name="TextBox 28">
              <a:extLst>
                <a:ext uri="{FF2B5EF4-FFF2-40B4-BE49-F238E27FC236}">
                  <a16:creationId xmlns:a16="http://schemas.microsoft.com/office/drawing/2014/main" xmlns="" id="{962DE143-3E83-4CA2-A1D1-371799E7CB3F}"/>
                </a:ext>
              </a:extLst>
            </p:cNvPr>
            <p:cNvSpPr txBox="1"/>
            <p:nvPr/>
          </p:nvSpPr>
          <p:spPr>
            <a:xfrm>
              <a:off x="5950396" y="4159513"/>
              <a:ext cx="5614338" cy="373115"/>
            </a:xfrm>
            <a:prstGeom prst="rect">
              <a:avLst/>
            </a:prstGeom>
            <a:noFill/>
          </p:spPr>
          <p:txBody>
            <a:bodyPr wrap="square" lIns="0" rIns="0" rtlCol="0" anchor="b">
              <a:spAutoFit/>
            </a:bodyPr>
            <a:lstStyle/>
            <a:p>
              <a:pPr>
                <a:lnSpc>
                  <a:spcPct val="110000"/>
                </a:lnSpc>
                <a:defRPr/>
              </a:pPr>
              <a:endParaRPr lang="en-US" sz="1800" kern="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30" name="TextBox 29">
            <a:extLst>
              <a:ext uri="{FF2B5EF4-FFF2-40B4-BE49-F238E27FC236}">
                <a16:creationId xmlns:a16="http://schemas.microsoft.com/office/drawing/2014/main" xmlns="" id="{68C0EE89-6337-4466-B3D6-6E83CDF19B3D}"/>
              </a:ext>
            </a:extLst>
          </p:cNvPr>
          <p:cNvSpPr txBox="1"/>
          <p:nvPr/>
        </p:nvSpPr>
        <p:spPr>
          <a:xfrm>
            <a:off x="623960" y="2656699"/>
            <a:ext cx="4267069" cy="720390"/>
          </a:xfrm>
          <a:prstGeom prst="rect">
            <a:avLst/>
          </a:prstGeom>
          <a:noFill/>
        </p:spPr>
        <p:txBody>
          <a:bodyPr wrap="square" lIns="0" rIns="0" rtlCol="0" anchor="b">
            <a:spAutoFit/>
          </a:bodyPr>
          <a:lstStyle/>
          <a:p>
            <a:pPr algn="r">
              <a:lnSpc>
                <a:spcPct val="110000"/>
              </a:lnSpc>
              <a:defRPr/>
            </a:pPr>
            <a:r>
              <a:rPr lang="en-US" sz="4000" kern="0" dirty="0">
                <a:latin typeface="Times New Roman" panose="02020603050405020304" pitchFamily="18" charset="0"/>
                <a:ea typeface="Open Sans" panose="020B0606030504020204" pitchFamily="34" charset="0"/>
                <a:cs typeface="Times New Roman" panose="02020603050405020304" pitchFamily="18" charset="0"/>
              </a:rPr>
              <a:t>INTRODUCTION</a:t>
            </a:r>
          </a:p>
        </p:txBody>
      </p:sp>
      <p:sp>
        <p:nvSpPr>
          <p:cNvPr id="2" name="Rectangle 1">
            <a:extLst>
              <a:ext uri="{FF2B5EF4-FFF2-40B4-BE49-F238E27FC236}">
                <a16:creationId xmlns:a16="http://schemas.microsoft.com/office/drawing/2014/main" xmlns="" id="{AA8F55EC-0E3C-4F9C-AF6D-6A83328100F9}"/>
              </a:ext>
            </a:extLst>
          </p:cNvPr>
          <p:cNvSpPr/>
          <p:nvPr/>
        </p:nvSpPr>
        <p:spPr>
          <a:xfrm>
            <a:off x="5950395" y="1581470"/>
            <a:ext cx="6092825" cy="3046988"/>
          </a:xfrm>
          <a:prstGeom prst="rect">
            <a:avLst/>
          </a:prstGeom>
        </p:spPr>
        <p:txBody>
          <a:bodyPr>
            <a:spAutoFit/>
          </a:bodyPr>
          <a:lstStyle/>
          <a:p>
            <a:pPr marL="285750" indent="-285750">
              <a:buFont typeface="Arial" panose="020B0604020202020204" pitchFamily="34" charset="0"/>
              <a:buChar char="•"/>
            </a:pPr>
            <a:r>
              <a:rPr lang="en-IN" sz="1600" dirty="0">
                <a:latin typeface="Times New Roman" panose="02020603050405020304" pitchFamily="18" charset="0"/>
                <a:cs typeface="Times New Roman" panose="02020603050405020304" pitchFamily="18" charset="0"/>
              </a:rPr>
              <a:t>Information technology is perceived as a potential panacea for healthcare organizations to manage pressure and to improve services in the face of increased demand.</a:t>
            </a:r>
          </a:p>
          <a:p>
            <a:pPr marL="285750" indent="-285750">
              <a:buFont typeface="Arial" panose="020B0604020202020204" pitchFamily="34" charset="0"/>
              <a:buChar char="•"/>
            </a:pPr>
            <a:r>
              <a:rPr lang="en-IN" sz="1600" dirty="0">
                <a:latin typeface="Times New Roman" panose="02020603050405020304" pitchFamily="18" charset="0"/>
                <a:cs typeface="Times New Roman" panose="02020603050405020304" pitchFamily="18" charset="0"/>
              </a:rPr>
              <a:t> Over the last decade, there has been a series of changes in medicine, technology and healthcare services that assist the healthcare professionals to provide better treatment to the patients.</a:t>
            </a:r>
          </a:p>
          <a:p>
            <a:pPr marL="285750" indent="-285750">
              <a:buFont typeface="Arial" panose="020B0604020202020204" pitchFamily="34" charset="0"/>
              <a:buChar char="•"/>
            </a:pPr>
            <a:r>
              <a:rPr lang="en-IN" sz="1600" dirty="0">
                <a:latin typeface="Times New Roman" panose="02020603050405020304" pitchFamily="18" charset="0"/>
                <a:cs typeface="Times New Roman" panose="02020603050405020304" pitchFamily="18" charset="0"/>
              </a:rPr>
              <a:t> The conversion from </a:t>
            </a:r>
            <a:r>
              <a:rPr lang="en-IN" sz="1600" dirty="0" err="1">
                <a:latin typeface="Times New Roman" panose="02020603050405020304" pitchFamily="18" charset="0"/>
                <a:cs typeface="Times New Roman" panose="02020603050405020304" pitchFamily="18" charset="0"/>
              </a:rPr>
              <a:t>analog</a:t>
            </a:r>
            <a:r>
              <a:rPr lang="en-IN" sz="1600" dirty="0">
                <a:latin typeface="Times New Roman" panose="02020603050405020304" pitchFamily="18" charset="0"/>
                <a:cs typeface="Times New Roman" panose="02020603050405020304" pitchFamily="18" charset="0"/>
              </a:rPr>
              <a:t> to digital methods in the medical imaging world and the emergence of widely available mechanisms for the transmissions of digital data over large distances have fuelled the rapid growth of radiology in the healthcare field.</a:t>
            </a:r>
          </a:p>
          <a:p>
            <a:pPr marL="285750" indent="-285750">
              <a:buFont typeface="Arial" panose="020B0604020202020204" pitchFamily="34" charset="0"/>
              <a:buChar char="•"/>
            </a:pPr>
            <a:r>
              <a:rPr lang="en-IN" sz="1600" dirty="0">
                <a:latin typeface="Times New Roman" panose="02020603050405020304" pitchFamily="18" charset="0"/>
                <a:cs typeface="Times New Roman" panose="02020603050405020304" pitchFamily="18" charset="0"/>
              </a:rPr>
              <a:t> Radiology now has become the diagnostic tool for monitoring, treating and predicting the outcomes of the diseases.</a:t>
            </a:r>
          </a:p>
        </p:txBody>
      </p:sp>
    </p:spTree>
    <p:extLst>
      <p:ext uri="{BB962C8B-B14F-4D97-AF65-F5344CB8AC3E}">
        <p14:creationId xmlns:p14="http://schemas.microsoft.com/office/powerpoint/2010/main" xmlns="" val="41275743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142580BD-EC7F-445D-971E-9CD5D6315721}"/>
              </a:ext>
            </a:extLst>
          </p:cNvPr>
          <p:cNvSpPr txBox="1"/>
          <p:nvPr/>
        </p:nvSpPr>
        <p:spPr>
          <a:xfrm>
            <a:off x="405779" y="1294482"/>
            <a:ext cx="11377264" cy="4031873"/>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The introduction of Radiology Information System and Picture Archival Communication System in radiology has reformed their work practice.</a:t>
            </a:r>
          </a:p>
          <a:p>
            <a:pPr marL="285750" indent="-2857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Implementation of </a:t>
            </a:r>
            <a:r>
              <a:rPr lang="en-US" sz="1600" b="1" dirty="0">
                <a:latin typeface="Times New Roman" panose="02020603050405020304" pitchFamily="18" charset="0"/>
                <a:cs typeface="Times New Roman" panose="02020603050405020304" pitchFamily="18" charset="0"/>
              </a:rPr>
              <a:t>Radiology Information System </a:t>
            </a:r>
            <a:r>
              <a:rPr lang="en-US" sz="1600" dirty="0">
                <a:latin typeface="Times New Roman" panose="02020603050405020304" pitchFamily="18" charset="0"/>
                <a:cs typeface="Times New Roman" panose="02020603050405020304" pitchFamily="18" charset="0"/>
              </a:rPr>
              <a:t>for the workflow of radiology works as a database that medical professionals used to keep the track of patient data and to store enormous image files by integrating in PACS system.</a:t>
            </a:r>
          </a:p>
          <a:p>
            <a:pPr marL="285750" indent="-285750">
              <a:buFont typeface="Arial" panose="020B0604020202020204" pitchFamily="34" charset="0"/>
              <a:buChar char="•"/>
            </a:pPr>
            <a:r>
              <a:rPr lang="en-US" sz="1600" b="1" dirty="0">
                <a:latin typeface="Times New Roman" panose="02020603050405020304" pitchFamily="18" charset="0"/>
                <a:cs typeface="Times New Roman" panose="02020603050405020304" pitchFamily="18" charset="0"/>
              </a:rPr>
              <a:t>PACS</a:t>
            </a:r>
            <a:r>
              <a:rPr lang="en-US" sz="1600" dirty="0">
                <a:latin typeface="Times New Roman" panose="02020603050405020304" pitchFamily="18" charset="0"/>
                <a:cs typeface="Times New Roman" panose="02020603050405020304" pitchFamily="18" charset="0"/>
              </a:rPr>
              <a:t> can be described as an application for electronic storage, retrieval, distribution, communication and processing of data associated with medical imaging.</a:t>
            </a:r>
          </a:p>
          <a:p>
            <a:endParaRPr lang="en-US" sz="16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With this Teleradiology Solutions forms a collaborative project with </a:t>
            </a:r>
            <a:r>
              <a:rPr lang="en-US" sz="1600" dirty="0" err="1">
                <a:latin typeface="Times New Roman" panose="02020603050405020304" pitchFamily="18" charset="0"/>
                <a:cs typeface="Times New Roman" panose="02020603050405020304" pitchFamily="18" charset="0"/>
              </a:rPr>
              <a:t>Telerad</a:t>
            </a:r>
            <a:r>
              <a:rPr lang="en-US" sz="1600" dirty="0">
                <a:latin typeface="Times New Roman" panose="02020603050405020304" pitchFamily="18" charset="0"/>
                <a:cs typeface="Times New Roman" panose="02020603050405020304" pitchFamily="18" charset="0"/>
              </a:rPr>
              <a:t> tech product i.e. AI enabled </a:t>
            </a:r>
            <a:r>
              <a:rPr lang="en-US" sz="1600" dirty="0" err="1">
                <a:latin typeface="Times New Roman" panose="02020603050405020304" pitchFamily="18" charset="0"/>
                <a:cs typeface="Times New Roman" panose="02020603050405020304" pitchFamily="18" charset="0"/>
              </a:rPr>
              <a:t>RADSpa</a:t>
            </a:r>
            <a:r>
              <a:rPr lang="en-US" sz="1600" dirty="0">
                <a:latin typeface="Times New Roman" panose="02020603050405020304" pitchFamily="18" charset="0"/>
                <a:cs typeface="Times New Roman" panose="02020603050405020304" pitchFamily="18" charset="0"/>
              </a:rPr>
              <a:t> to enhance efficiency and reduce TAT in radiology through implementation of Concierge workflow automation.</a:t>
            </a:r>
          </a:p>
          <a:p>
            <a:endParaRPr lang="en-US" sz="16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Teleradiology Solutions (TRS), providing Emergency Teleradiology Reporting for more than 100+ hospitals in USA and many more in other countries is in process to improve their productivity, efficiency and turnaround time (TAT) in Emergency Radiology (ER) Reporting to improve patient care.</a:t>
            </a:r>
          </a:p>
          <a:p>
            <a:endParaRPr lang="en-US" sz="1600" dirty="0">
              <a:latin typeface="Times New Roman" panose="02020603050405020304" pitchFamily="18" charset="0"/>
              <a:cs typeface="Times New Roman" panose="02020603050405020304" pitchFamily="18" charset="0"/>
            </a:endParaRPr>
          </a:p>
          <a:p>
            <a:endParaRPr lang="en-US" sz="1600" dirty="0">
              <a:latin typeface="Times New Roman" panose="02020603050405020304" pitchFamily="18" charset="0"/>
              <a:cs typeface="Times New Roman" panose="02020603050405020304" pitchFamily="18" charset="0"/>
            </a:endParaRPr>
          </a:p>
          <a:p>
            <a:endParaRPr lang="en-IN" sz="1600" dirty="0">
              <a:latin typeface="Times New Roman" panose="02020603050405020304" pitchFamily="18" charset="0"/>
              <a:cs typeface="Times New Roman" panose="02020603050405020304" pitchFamily="18" charset="0"/>
            </a:endParaRPr>
          </a:p>
        </p:txBody>
      </p:sp>
      <p:pic>
        <p:nvPicPr>
          <p:cNvPr id="1026" name="Picture 2" descr="Related image">
            <a:extLst>
              <a:ext uri="{FF2B5EF4-FFF2-40B4-BE49-F238E27FC236}">
                <a16:creationId xmlns:a16="http://schemas.microsoft.com/office/drawing/2014/main" xmlns="" id="{917793EE-46B8-43FF-AB76-1AA9C5F12E62}"/>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413892" y="4940592"/>
            <a:ext cx="2771775" cy="771525"/>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Related image">
            <a:extLst>
              <a:ext uri="{FF2B5EF4-FFF2-40B4-BE49-F238E27FC236}">
                <a16:creationId xmlns:a16="http://schemas.microsoft.com/office/drawing/2014/main" xmlns="" id="{6712087A-C0F9-4B09-A137-967BC4931218}"/>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310436" y="4769142"/>
            <a:ext cx="2276475" cy="9429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6264763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194618D-242C-48D9-9C78-2D7209F6A4C7}"/>
              </a:ext>
            </a:extLst>
          </p:cNvPr>
          <p:cNvSpPr>
            <a:spLocks noGrp="1"/>
          </p:cNvSpPr>
          <p:nvPr>
            <p:ph type="title"/>
          </p:nvPr>
        </p:nvSpPr>
        <p:spPr/>
        <p:txBody>
          <a:bodyPr>
            <a:noAutofit/>
          </a:bodyPr>
          <a:lstStyle/>
          <a:p>
            <a:r>
              <a:rPr lang="en-IN" sz="4000" b="1" dirty="0">
                <a:latin typeface="Times New Roman" panose="02020603050405020304" pitchFamily="18" charset="0"/>
                <a:cs typeface="Times New Roman" panose="02020603050405020304" pitchFamily="18" charset="0"/>
              </a:rPr>
              <a:t>ABOUT </a:t>
            </a:r>
            <a:r>
              <a:rPr lang="en-IN" sz="4000" b="1" dirty="0" err="1">
                <a:latin typeface="Times New Roman" panose="02020603050405020304" pitchFamily="18" charset="0"/>
                <a:cs typeface="Times New Roman" panose="02020603050405020304" pitchFamily="18" charset="0"/>
              </a:rPr>
              <a:t>RADSpa</a:t>
            </a:r>
            <a:endParaRPr lang="en-IN" sz="40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xmlns="" id="{A58B82FE-417D-4C1B-A638-A67AB5C4AB6D}"/>
              </a:ext>
            </a:extLst>
          </p:cNvPr>
          <p:cNvSpPr>
            <a:spLocks noGrp="1"/>
          </p:cNvSpPr>
          <p:nvPr>
            <p:ph sz="half" idx="1"/>
          </p:nvPr>
        </p:nvSpPr>
        <p:spPr>
          <a:xfrm>
            <a:off x="609441" y="3356992"/>
            <a:ext cx="5383398" cy="2781733"/>
          </a:xfrm>
        </p:spPr>
        <p:txBody>
          <a:bodyPr>
            <a:normAutofit/>
          </a:bodyPr>
          <a:lstStyle/>
          <a:p>
            <a:pPr>
              <a:buFont typeface="Wingdings" panose="05000000000000000000" pitchFamily="2" charset="2"/>
              <a:buChar char="Ø"/>
            </a:pPr>
            <a:r>
              <a:rPr lang="en-IN" sz="1600" dirty="0">
                <a:latin typeface="Times New Roman" panose="02020603050405020304" pitchFamily="18" charset="0"/>
                <a:cs typeface="Times New Roman" panose="02020603050405020304" pitchFamily="18" charset="0"/>
              </a:rPr>
              <a:t>Real time </a:t>
            </a:r>
            <a:r>
              <a:rPr lang="en-IN" sz="1600" dirty="0" err="1" smtClean="0">
                <a:latin typeface="Times New Roman" panose="02020603050405020304" pitchFamily="18" charset="0"/>
                <a:cs typeface="Times New Roman" panose="02020603050405020304" pitchFamily="18" charset="0"/>
              </a:rPr>
              <a:t>worklists</a:t>
            </a:r>
            <a:endParaRPr lang="en-IN" sz="1600"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IN" sz="1600" dirty="0">
                <a:latin typeface="Times New Roman" panose="02020603050405020304" pitchFamily="18" charset="0"/>
                <a:cs typeface="Times New Roman" panose="02020603050405020304" pitchFamily="18" charset="0"/>
              </a:rPr>
              <a:t> HIPAA </a:t>
            </a:r>
            <a:r>
              <a:rPr lang="en-IN" sz="1600" dirty="0" smtClean="0">
                <a:latin typeface="Times New Roman" panose="02020603050405020304" pitchFamily="18" charset="0"/>
                <a:cs typeface="Times New Roman" panose="02020603050405020304" pitchFamily="18" charset="0"/>
              </a:rPr>
              <a:t>compliant</a:t>
            </a:r>
            <a:endParaRPr lang="en-IN" sz="1600"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IN" sz="1600" dirty="0">
                <a:latin typeface="Times New Roman" panose="02020603050405020304" pitchFamily="18" charset="0"/>
                <a:cs typeface="Times New Roman" panose="02020603050405020304" pitchFamily="18" charset="0"/>
              </a:rPr>
              <a:t> Application workability at low internet bandwidth</a:t>
            </a:r>
          </a:p>
          <a:p>
            <a:pPr>
              <a:buFont typeface="Wingdings" panose="05000000000000000000" pitchFamily="2" charset="2"/>
              <a:buChar char="Ø"/>
            </a:pPr>
            <a:r>
              <a:rPr lang="en-IN" sz="1600" dirty="0">
                <a:latin typeface="Times New Roman" panose="02020603050405020304" pitchFamily="18" charset="0"/>
                <a:cs typeface="Times New Roman" panose="02020603050405020304" pitchFamily="18" charset="0"/>
              </a:rPr>
              <a:t> Integrated RIS and PACS functions with inbuilt intelligent workflow</a:t>
            </a:r>
          </a:p>
          <a:p>
            <a:pPr>
              <a:buNone/>
            </a:pPr>
            <a:endParaRPr lang="en-IN" sz="1600" dirty="0">
              <a:latin typeface="Times New Roman" panose="02020603050405020304" pitchFamily="18" charset="0"/>
              <a:cs typeface="Times New Roman" panose="02020603050405020304" pitchFamily="18" charset="0"/>
            </a:endParaRPr>
          </a:p>
          <a:p>
            <a:pPr marL="0" indent="0">
              <a:buNone/>
            </a:pPr>
            <a:endParaRPr lang="en-IN" sz="1600" dirty="0">
              <a:latin typeface="Times New Roman" panose="02020603050405020304" pitchFamily="18" charset="0"/>
              <a:cs typeface="Times New Roman" panose="02020603050405020304" pitchFamily="18" charset="0"/>
            </a:endParaRPr>
          </a:p>
        </p:txBody>
      </p:sp>
      <p:sp>
        <p:nvSpPr>
          <p:cNvPr id="4" name="Content Placeholder 3">
            <a:extLst>
              <a:ext uri="{FF2B5EF4-FFF2-40B4-BE49-F238E27FC236}">
                <a16:creationId xmlns:a16="http://schemas.microsoft.com/office/drawing/2014/main" xmlns="" id="{17D80502-52B4-4A03-B154-57E694940922}"/>
              </a:ext>
            </a:extLst>
          </p:cNvPr>
          <p:cNvSpPr>
            <a:spLocks noGrp="1"/>
          </p:cNvSpPr>
          <p:nvPr>
            <p:ph sz="half" idx="2"/>
          </p:nvPr>
        </p:nvSpPr>
        <p:spPr>
          <a:xfrm>
            <a:off x="6195986" y="3344431"/>
            <a:ext cx="5383398" cy="2781733"/>
          </a:xfrm>
        </p:spPr>
        <p:txBody>
          <a:bodyPr>
            <a:normAutofit/>
          </a:bodyPr>
          <a:lstStyle/>
          <a:p>
            <a:pPr>
              <a:buFont typeface="Wingdings" panose="05000000000000000000" pitchFamily="2" charset="2"/>
              <a:buChar char="Ø"/>
            </a:pPr>
            <a:r>
              <a:rPr lang="en-IN" sz="1600" dirty="0">
                <a:latin typeface="Times New Roman" panose="02020603050405020304" pitchFamily="18" charset="0"/>
                <a:cs typeface="Times New Roman" panose="02020603050405020304" pitchFamily="18" charset="0"/>
              </a:rPr>
              <a:t> CD burning </a:t>
            </a:r>
            <a:r>
              <a:rPr lang="en-IN" sz="1600" dirty="0" smtClean="0">
                <a:latin typeface="Times New Roman" panose="02020603050405020304" pitchFamily="18" charset="0"/>
                <a:cs typeface="Times New Roman" panose="02020603050405020304" pitchFamily="18" charset="0"/>
              </a:rPr>
              <a:t>feature</a:t>
            </a:r>
            <a:endParaRPr lang="en-IN" sz="1600"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IN" sz="1600" dirty="0">
                <a:latin typeface="Times New Roman" panose="02020603050405020304" pitchFamily="18" charset="0"/>
                <a:cs typeface="Times New Roman" panose="02020603050405020304" pitchFamily="18" charset="0"/>
              </a:rPr>
              <a:t>HIS/EMR implementation with or without HL7</a:t>
            </a:r>
          </a:p>
          <a:p>
            <a:pPr>
              <a:buFont typeface="Wingdings" panose="05000000000000000000" pitchFamily="2" charset="2"/>
              <a:buChar char="Ø"/>
            </a:pPr>
            <a:r>
              <a:rPr lang="en-IN" sz="1600" dirty="0">
                <a:latin typeface="Times New Roman" panose="02020603050405020304" pitchFamily="18" charset="0"/>
                <a:cs typeface="Times New Roman" panose="02020603050405020304" pitchFamily="18" charset="0"/>
              </a:rPr>
              <a:t> Support all DICOM modalities</a:t>
            </a:r>
          </a:p>
          <a:p>
            <a:pPr>
              <a:buFont typeface="Wingdings" panose="05000000000000000000" pitchFamily="2" charset="2"/>
              <a:buChar char="Ø"/>
            </a:pPr>
            <a:r>
              <a:rPr lang="en-IN" sz="1600" dirty="0">
                <a:latin typeface="Times New Roman" panose="02020603050405020304" pitchFamily="18" charset="0"/>
                <a:cs typeface="Times New Roman" panose="02020603050405020304" pitchFamily="18" charset="0"/>
              </a:rPr>
              <a:t> Advanced application supporting MIP/ MPR/2D/3D </a:t>
            </a:r>
            <a:r>
              <a:rPr lang="en-IN" sz="1600" dirty="0" smtClean="0">
                <a:latin typeface="Times New Roman" panose="02020603050405020304" pitchFamily="18" charset="0"/>
                <a:cs typeface="Times New Roman" panose="02020603050405020304" pitchFamily="18" charset="0"/>
              </a:rPr>
              <a:t>viewer</a:t>
            </a:r>
            <a:endParaRPr lang="en-IN" sz="16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88F94977-AA1F-4AB5-8F5C-B5DB47112CE5}"/>
              </a:ext>
            </a:extLst>
          </p:cNvPr>
          <p:cNvSpPr txBox="1"/>
          <p:nvPr/>
        </p:nvSpPr>
        <p:spPr>
          <a:xfrm>
            <a:off x="609441" y="1268760"/>
            <a:ext cx="10813563" cy="1815882"/>
          </a:xfrm>
          <a:prstGeom prst="rect">
            <a:avLst/>
          </a:prstGeom>
          <a:noFill/>
        </p:spPr>
        <p:txBody>
          <a:bodyPr wrap="square" rtlCol="0">
            <a:spAutoFit/>
          </a:bodyPr>
          <a:lstStyle/>
          <a:p>
            <a:r>
              <a:rPr lang="en-US" sz="1600" dirty="0" err="1">
                <a:latin typeface="Times New Roman" panose="02020603050405020304" pitchFamily="18" charset="0"/>
                <a:cs typeface="Times New Roman" panose="02020603050405020304" pitchFamily="18" charset="0"/>
              </a:rPr>
              <a:t>RADSpa</a:t>
            </a:r>
            <a:r>
              <a:rPr lang="en-US" sz="1600" dirty="0">
                <a:latin typeface="Times New Roman" panose="02020603050405020304" pitchFamily="18" charset="0"/>
                <a:cs typeface="Times New Roman" panose="02020603050405020304" pitchFamily="18" charset="0"/>
              </a:rPr>
              <a:t> provides a integrated RIS-PACS platform for radiology workflow management. It can be easily integrated with the existing standards EMR, EHR and HIS. This integrated system will transmit the data from the RIS to PACS which produces the digital images with patient data.</a:t>
            </a:r>
          </a:p>
          <a:p>
            <a:endParaRPr lang="en-US" sz="16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PACS streaming or DICOM routing capabilities can be used for real-time distribution of images. Thus it provides the radiologist with complete availability of information, maintains consistency, reduces medical errors, improves the workflow, allow a single desktop efficiency and thus maintains patient care. It has following features:-</a:t>
            </a:r>
            <a:endParaRPr lang="en-IN"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40347624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30C2780-F194-43F8-B9FA-B032E232CCCC}"/>
              </a:ext>
            </a:extLst>
          </p:cNvPr>
          <p:cNvSpPr>
            <a:spLocks noGrp="1"/>
          </p:cNvSpPr>
          <p:nvPr>
            <p:ph type="title"/>
          </p:nvPr>
        </p:nvSpPr>
        <p:spPr/>
        <p:txBody>
          <a:bodyPr/>
          <a:lstStyle/>
          <a:p>
            <a:r>
              <a:rPr lang="en-US" sz="4000" b="1" dirty="0" smtClean="0">
                <a:latin typeface="Times New Roman" panose="02020603050405020304" pitchFamily="18" charset="0"/>
                <a:cs typeface="Times New Roman" panose="02020603050405020304" pitchFamily="18" charset="0"/>
              </a:rPr>
              <a:t>PROBLEM FORMULATION</a:t>
            </a:r>
            <a:endParaRPr lang="en-IN" sz="4000" b="1" dirty="0">
              <a:latin typeface="Times New Roman" panose="02020603050405020304" pitchFamily="18"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xmlns="" id="{ADB3C756-CB36-4177-9475-EE7C2F7C8BDB}"/>
              </a:ext>
            </a:extLst>
          </p:cNvPr>
          <p:cNvCxnSpPr/>
          <p:nvPr/>
        </p:nvCxnSpPr>
        <p:spPr>
          <a:xfrm>
            <a:off x="189756" y="3356992"/>
            <a:ext cx="9324000"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xmlns="" id="{68630B24-5538-4B28-8BF4-63080EDAF25D}"/>
              </a:ext>
            </a:extLst>
          </p:cNvPr>
          <p:cNvCxnSpPr>
            <a:cxnSpLocks/>
            <a:endCxn id="16" idx="2"/>
          </p:cNvCxnSpPr>
          <p:nvPr/>
        </p:nvCxnSpPr>
        <p:spPr>
          <a:xfrm flipH="1" flipV="1">
            <a:off x="5302324" y="1916831"/>
            <a:ext cx="2448272" cy="1440162"/>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xmlns="" id="{CAA18532-13C3-42B8-9A4B-69CEFB54E3C7}"/>
              </a:ext>
            </a:extLst>
          </p:cNvPr>
          <p:cNvCxnSpPr>
            <a:cxnSpLocks/>
            <a:endCxn id="20" idx="0"/>
          </p:cNvCxnSpPr>
          <p:nvPr/>
        </p:nvCxnSpPr>
        <p:spPr>
          <a:xfrm flipH="1">
            <a:off x="5446340" y="3356992"/>
            <a:ext cx="2304256" cy="180020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xmlns="" id="{60CC6A17-B044-42FC-9733-5266479424CA}"/>
              </a:ext>
            </a:extLst>
          </p:cNvPr>
          <p:cNvCxnSpPr>
            <a:cxnSpLocks/>
            <a:endCxn id="18" idx="2"/>
          </p:cNvCxnSpPr>
          <p:nvPr/>
        </p:nvCxnSpPr>
        <p:spPr>
          <a:xfrm flipH="1" flipV="1">
            <a:off x="2028027" y="2060847"/>
            <a:ext cx="1690122" cy="1296146"/>
          </a:xfrm>
          <a:prstGeom prst="line">
            <a:avLst/>
          </a:prstGeom>
          <a:ln w="19050"/>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xmlns="" id="{777BCFF6-5E08-414A-887D-B5DCA0281C59}"/>
              </a:ext>
            </a:extLst>
          </p:cNvPr>
          <p:cNvCxnSpPr>
            <a:cxnSpLocks/>
            <a:endCxn id="21" idx="0"/>
          </p:cNvCxnSpPr>
          <p:nvPr/>
        </p:nvCxnSpPr>
        <p:spPr>
          <a:xfrm flipH="1">
            <a:off x="2277988" y="3356992"/>
            <a:ext cx="1440160" cy="1800199"/>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sp>
        <p:nvSpPr>
          <p:cNvPr id="16" name="Rectangle 15">
            <a:extLst>
              <a:ext uri="{FF2B5EF4-FFF2-40B4-BE49-F238E27FC236}">
                <a16:creationId xmlns:a16="http://schemas.microsoft.com/office/drawing/2014/main" xmlns="" id="{148B81B0-632D-45EC-8C5E-5EB02E86052F}"/>
              </a:ext>
            </a:extLst>
          </p:cNvPr>
          <p:cNvSpPr/>
          <p:nvPr/>
        </p:nvSpPr>
        <p:spPr>
          <a:xfrm>
            <a:off x="4510236" y="1556792"/>
            <a:ext cx="1584176" cy="36003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IN" sz="1600" b="1" dirty="0">
                <a:latin typeface="Times New Roman" panose="02020603050405020304" pitchFamily="18" charset="0"/>
                <a:cs typeface="Times New Roman" panose="02020603050405020304" pitchFamily="18" charset="0"/>
              </a:rPr>
              <a:t>PROCESS</a:t>
            </a:r>
          </a:p>
        </p:txBody>
      </p:sp>
      <p:sp>
        <p:nvSpPr>
          <p:cNvPr id="18" name="Rectangle 17">
            <a:extLst>
              <a:ext uri="{FF2B5EF4-FFF2-40B4-BE49-F238E27FC236}">
                <a16:creationId xmlns:a16="http://schemas.microsoft.com/office/drawing/2014/main" xmlns="" id="{09980260-CE71-439F-858C-1B2E1D23842D}"/>
              </a:ext>
            </a:extLst>
          </p:cNvPr>
          <p:cNvSpPr/>
          <p:nvPr/>
        </p:nvSpPr>
        <p:spPr>
          <a:xfrm>
            <a:off x="1180613" y="1700808"/>
            <a:ext cx="1694827" cy="36003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IN" sz="1600" b="1" dirty="0">
                <a:latin typeface="Times New Roman" panose="02020603050405020304" pitchFamily="18" charset="0"/>
                <a:cs typeface="Times New Roman" panose="02020603050405020304" pitchFamily="18" charset="0"/>
              </a:rPr>
              <a:t>TECHNOLOGY</a:t>
            </a:r>
          </a:p>
        </p:txBody>
      </p:sp>
      <p:sp>
        <p:nvSpPr>
          <p:cNvPr id="20" name="Rectangle 19">
            <a:extLst>
              <a:ext uri="{FF2B5EF4-FFF2-40B4-BE49-F238E27FC236}">
                <a16:creationId xmlns:a16="http://schemas.microsoft.com/office/drawing/2014/main" xmlns="" id="{93498226-B607-4F0C-9991-88397A97B0C0}"/>
              </a:ext>
            </a:extLst>
          </p:cNvPr>
          <p:cNvSpPr/>
          <p:nvPr/>
        </p:nvSpPr>
        <p:spPr>
          <a:xfrm>
            <a:off x="4654252" y="5157192"/>
            <a:ext cx="1584176" cy="36003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IN" sz="1600" b="1" dirty="0">
                <a:latin typeface="Times New Roman" panose="02020603050405020304" pitchFamily="18" charset="0"/>
                <a:cs typeface="Times New Roman" panose="02020603050405020304" pitchFamily="18" charset="0"/>
              </a:rPr>
              <a:t>METHOD</a:t>
            </a:r>
          </a:p>
        </p:txBody>
      </p:sp>
      <p:sp>
        <p:nvSpPr>
          <p:cNvPr id="21" name="Rectangle 20">
            <a:extLst>
              <a:ext uri="{FF2B5EF4-FFF2-40B4-BE49-F238E27FC236}">
                <a16:creationId xmlns:a16="http://schemas.microsoft.com/office/drawing/2014/main" xmlns="" id="{3D3E2F8A-B42E-4AFC-8C9C-538E446FFE7E}"/>
              </a:ext>
            </a:extLst>
          </p:cNvPr>
          <p:cNvSpPr/>
          <p:nvPr/>
        </p:nvSpPr>
        <p:spPr>
          <a:xfrm>
            <a:off x="1485900" y="5157191"/>
            <a:ext cx="1584176" cy="36003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IN" sz="1600" b="1" dirty="0">
                <a:latin typeface="Times New Roman" panose="02020603050405020304" pitchFamily="18" charset="0"/>
                <a:cs typeface="Times New Roman" panose="02020603050405020304" pitchFamily="18" charset="0"/>
              </a:rPr>
              <a:t>MANPOWER</a:t>
            </a:r>
          </a:p>
        </p:txBody>
      </p:sp>
      <p:sp>
        <p:nvSpPr>
          <p:cNvPr id="24" name="Rectangle 23">
            <a:extLst>
              <a:ext uri="{FF2B5EF4-FFF2-40B4-BE49-F238E27FC236}">
                <a16:creationId xmlns:a16="http://schemas.microsoft.com/office/drawing/2014/main" xmlns="" id="{4D9974C0-9251-4F87-B725-8E28DFD1D12E}"/>
              </a:ext>
            </a:extLst>
          </p:cNvPr>
          <p:cNvSpPr/>
          <p:nvPr/>
        </p:nvSpPr>
        <p:spPr>
          <a:xfrm>
            <a:off x="9522780" y="2859017"/>
            <a:ext cx="1884572" cy="115212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IN" b="1" dirty="0"/>
              <a:t>Cause of TAT</a:t>
            </a:r>
          </a:p>
        </p:txBody>
      </p:sp>
      <p:cxnSp>
        <p:nvCxnSpPr>
          <p:cNvPr id="26" name="Straight Arrow Connector 25">
            <a:extLst>
              <a:ext uri="{FF2B5EF4-FFF2-40B4-BE49-F238E27FC236}">
                <a16:creationId xmlns:a16="http://schemas.microsoft.com/office/drawing/2014/main" xmlns="" id="{EBBA55A2-2D0D-4200-A760-10A6E9F818DF}"/>
              </a:ext>
            </a:extLst>
          </p:cNvPr>
          <p:cNvCxnSpPr/>
          <p:nvPr/>
        </p:nvCxnSpPr>
        <p:spPr>
          <a:xfrm>
            <a:off x="5734372" y="2132856"/>
            <a:ext cx="86409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xmlns="" id="{A28C7BBC-CBD3-427D-B5ED-087DCBBFAD00}"/>
              </a:ext>
            </a:extLst>
          </p:cNvPr>
          <p:cNvSpPr txBox="1"/>
          <p:nvPr/>
        </p:nvSpPr>
        <p:spPr>
          <a:xfrm>
            <a:off x="6742484" y="1916830"/>
            <a:ext cx="2448272" cy="338554"/>
          </a:xfrm>
          <a:prstGeom prst="rect">
            <a:avLst/>
          </a:prstGeom>
          <a:noFill/>
        </p:spPr>
        <p:txBody>
          <a:bodyPr wrap="square" rtlCol="0">
            <a:spAutoFit/>
          </a:bodyPr>
          <a:lstStyle/>
          <a:p>
            <a:r>
              <a:rPr lang="en-IN" sz="1600" dirty="0">
                <a:latin typeface="Times New Roman" panose="02020603050405020304" pitchFamily="18" charset="0"/>
                <a:cs typeface="Times New Roman" panose="02020603050405020304" pitchFamily="18" charset="0"/>
              </a:rPr>
              <a:t>Manual Assigning of cases</a:t>
            </a:r>
          </a:p>
        </p:txBody>
      </p:sp>
      <p:cxnSp>
        <p:nvCxnSpPr>
          <p:cNvPr id="28" name="Straight Arrow Connector 27">
            <a:extLst>
              <a:ext uri="{FF2B5EF4-FFF2-40B4-BE49-F238E27FC236}">
                <a16:creationId xmlns:a16="http://schemas.microsoft.com/office/drawing/2014/main" xmlns="" id="{32FE9479-914B-4D74-BEF9-2CC0BAEEBFF9}"/>
              </a:ext>
            </a:extLst>
          </p:cNvPr>
          <p:cNvCxnSpPr/>
          <p:nvPr/>
        </p:nvCxnSpPr>
        <p:spPr>
          <a:xfrm>
            <a:off x="6310436" y="2492896"/>
            <a:ext cx="86409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xmlns="" id="{9C659A83-3772-40DD-85DE-A626CE284B34}"/>
              </a:ext>
            </a:extLst>
          </p:cNvPr>
          <p:cNvSpPr/>
          <p:nvPr/>
        </p:nvSpPr>
        <p:spPr>
          <a:xfrm>
            <a:off x="7251889" y="2302128"/>
            <a:ext cx="3384376" cy="50406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IN" sz="1600" dirty="0">
                <a:latin typeface="Times New Roman" panose="02020603050405020304" pitchFamily="18" charset="0"/>
                <a:cs typeface="Times New Roman" panose="02020603050405020304" pitchFamily="18" charset="0"/>
              </a:rPr>
              <a:t>Check the cases on the basis of modalities, procedures, criticalities etc</a:t>
            </a:r>
          </a:p>
        </p:txBody>
      </p:sp>
      <p:cxnSp>
        <p:nvCxnSpPr>
          <p:cNvPr id="31" name="Straight Arrow Connector 30">
            <a:extLst>
              <a:ext uri="{FF2B5EF4-FFF2-40B4-BE49-F238E27FC236}">
                <a16:creationId xmlns:a16="http://schemas.microsoft.com/office/drawing/2014/main" xmlns="" id="{24DFF1F4-3869-4D8F-A8C2-16FE4F66BD15}"/>
              </a:ext>
            </a:extLst>
          </p:cNvPr>
          <p:cNvCxnSpPr/>
          <p:nvPr/>
        </p:nvCxnSpPr>
        <p:spPr>
          <a:xfrm flipH="1">
            <a:off x="4942284" y="2132856"/>
            <a:ext cx="79208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xmlns="" id="{C066B456-C905-44FF-AF30-D0DBB3209405}"/>
              </a:ext>
            </a:extLst>
          </p:cNvPr>
          <p:cNvSpPr/>
          <p:nvPr/>
        </p:nvSpPr>
        <p:spPr>
          <a:xfrm>
            <a:off x="2952797" y="1949844"/>
            <a:ext cx="1971574" cy="578057"/>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IN" sz="1600" dirty="0" err="1">
                <a:latin typeface="Times New Roman" panose="02020603050405020304" pitchFamily="18" charset="0"/>
                <a:cs typeface="Times New Roman" panose="02020603050405020304" pitchFamily="18" charset="0"/>
              </a:rPr>
              <a:t>Priotrization</a:t>
            </a:r>
            <a:r>
              <a:rPr lang="en-IN" sz="1600" dirty="0">
                <a:latin typeface="Times New Roman" panose="02020603050405020304" pitchFamily="18" charset="0"/>
                <a:cs typeface="Times New Roman" panose="02020603050405020304" pitchFamily="18" charset="0"/>
              </a:rPr>
              <a:t> of cases</a:t>
            </a:r>
          </a:p>
        </p:txBody>
      </p:sp>
      <p:cxnSp>
        <p:nvCxnSpPr>
          <p:cNvPr id="34" name="Straight Arrow Connector 33">
            <a:extLst>
              <a:ext uri="{FF2B5EF4-FFF2-40B4-BE49-F238E27FC236}">
                <a16:creationId xmlns:a16="http://schemas.microsoft.com/office/drawing/2014/main" xmlns="" id="{1E42C8EE-0067-4138-B043-20B0F1DCF552}"/>
              </a:ext>
            </a:extLst>
          </p:cNvPr>
          <p:cNvCxnSpPr/>
          <p:nvPr/>
        </p:nvCxnSpPr>
        <p:spPr>
          <a:xfrm flipH="1">
            <a:off x="5590356" y="2492896"/>
            <a:ext cx="72008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xmlns="" id="{AE25E204-05DF-4D4E-9404-B10B449D74AC}"/>
              </a:ext>
            </a:extLst>
          </p:cNvPr>
          <p:cNvSpPr/>
          <p:nvPr/>
        </p:nvSpPr>
        <p:spPr>
          <a:xfrm>
            <a:off x="3827196" y="2397532"/>
            <a:ext cx="1728192" cy="190727"/>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IN" sz="1600" dirty="0">
                <a:latin typeface="Times New Roman" panose="02020603050405020304" pitchFamily="18" charset="0"/>
                <a:cs typeface="Times New Roman" panose="02020603050405020304" pitchFamily="18" charset="0"/>
              </a:rPr>
              <a:t>Colour codes</a:t>
            </a:r>
          </a:p>
        </p:txBody>
      </p:sp>
      <p:cxnSp>
        <p:nvCxnSpPr>
          <p:cNvPr id="37" name="Straight Arrow Connector 36">
            <a:extLst>
              <a:ext uri="{FF2B5EF4-FFF2-40B4-BE49-F238E27FC236}">
                <a16:creationId xmlns:a16="http://schemas.microsoft.com/office/drawing/2014/main" xmlns="" id="{0F6FF1DB-B835-4BA6-BC8E-552A1070EE05}"/>
              </a:ext>
            </a:extLst>
          </p:cNvPr>
          <p:cNvCxnSpPr/>
          <p:nvPr/>
        </p:nvCxnSpPr>
        <p:spPr>
          <a:xfrm flipH="1">
            <a:off x="5806380" y="2806188"/>
            <a:ext cx="93610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xmlns="" id="{B8D7D2B8-171C-4406-B1C6-13197981E893}"/>
              </a:ext>
            </a:extLst>
          </p:cNvPr>
          <p:cNvSpPr/>
          <p:nvPr/>
        </p:nvSpPr>
        <p:spPr>
          <a:xfrm>
            <a:off x="3340624" y="2685916"/>
            <a:ext cx="2448272" cy="334762"/>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IN" sz="1600" dirty="0">
                <a:latin typeface="Times New Roman" panose="02020603050405020304" pitchFamily="18" charset="0"/>
                <a:cs typeface="Times New Roman" panose="02020603050405020304" pitchFamily="18" charset="0"/>
              </a:rPr>
              <a:t>Alert for unassigned cases</a:t>
            </a:r>
          </a:p>
        </p:txBody>
      </p:sp>
      <p:cxnSp>
        <p:nvCxnSpPr>
          <p:cNvPr id="40" name="Straight Arrow Connector 39">
            <a:extLst>
              <a:ext uri="{FF2B5EF4-FFF2-40B4-BE49-F238E27FC236}">
                <a16:creationId xmlns:a16="http://schemas.microsoft.com/office/drawing/2014/main" xmlns="" id="{0EFBDD89-E009-4A80-90BC-AA5DD5C37344}"/>
              </a:ext>
            </a:extLst>
          </p:cNvPr>
          <p:cNvCxnSpPr/>
          <p:nvPr/>
        </p:nvCxnSpPr>
        <p:spPr>
          <a:xfrm flipH="1">
            <a:off x="1656653" y="2302128"/>
            <a:ext cx="76000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1" name="Rectangle 40">
            <a:extLst>
              <a:ext uri="{FF2B5EF4-FFF2-40B4-BE49-F238E27FC236}">
                <a16:creationId xmlns:a16="http://schemas.microsoft.com/office/drawing/2014/main" xmlns="" id="{10DEF54A-AC09-4F6B-8A3C-083F9BF5D70C}"/>
              </a:ext>
            </a:extLst>
          </p:cNvPr>
          <p:cNvSpPr/>
          <p:nvPr/>
        </p:nvSpPr>
        <p:spPr>
          <a:xfrm>
            <a:off x="189756" y="2238872"/>
            <a:ext cx="1322881" cy="253995"/>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IN" sz="1600" dirty="0">
                <a:latin typeface="Times New Roman" panose="02020603050405020304" pitchFamily="18" charset="0"/>
                <a:cs typeface="Times New Roman" panose="02020603050405020304" pitchFamily="18" charset="0"/>
              </a:rPr>
              <a:t>Macros</a:t>
            </a:r>
          </a:p>
        </p:txBody>
      </p:sp>
      <p:cxnSp>
        <p:nvCxnSpPr>
          <p:cNvPr id="43" name="Straight Arrow Connector 42">
            <a:extLst>
              <a:ext uri="{FF2B5EF4-FFF2-40B4-BE49-F238E27FC236}">
                <a16:creationId xmlns:a16="http://schemas.microsoft.com/office/drawing/2014/main" xmlns="" id="{E4C0F5E3-2829-47E8-BAB7-A2C704C61420}"/>
              </a:ext>
            </a:extLst>
          </p:cNvPr>
          <p:cNvCxnSpPr/>
          <p:nvPr/>
        </p:nvCxnSpPr>
        <p:spPr>
          <a:xfrm flipH="1">
            <a:off x="1824552" y="2598911"/>
            <a:ext cx="952143" cy="127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xmlns="" id="{20F70132-B00E-4FC4-8728-8D0DA6621881}"/>
              </a:ext>
            </a:extLst>
          </p:cNvPr>
          <p:cNvSpPr/>
          <p:nvPr/>
        </p:nvSpPr>
        <p:spPr>
          <a:xfrm>
            <a:off x="34455" y="2523039"/>
            <a:ext cx="1772184" cy="22774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IN" sz="1600" dirty="0">
                <a:latin typeface="Times New Roman" panose="02020603050405020304" pitchFamily="18" charset="0"/>
                <a:cs typeface="Times New Roman" panose="02020603050405020304" pitchFamily="18" charset="0"/>
              </a:rPr>
              <a:t>Voice recognition</a:t>
            </a:r>
          </a:p>
        </p:txBody>
      </p:sp>
      <p:cxnSp>
        <p:nvCxnSpPr>
          <p:cNvPr id="46" name="Straight Arrow Connector 45">
            <a:extLst>
              <a:ext uri="{FF2B5EF4-FFF2-40B4-BE49-F238E27FC236}">
                <a16:creationId xmlns:a16="http://schemas.microsoft.com/office/drawing/2014/main" xmlns="" id="{2C23ADED-D801-4872-BB31-FA8138CEC42E}"/>
              </a:ext>
            </a:extLst>
          </p:cNvPr>
          <p:cNvCxnSpPr/>
          <p:nvPr/>
        </p:nvCxnSpPr>
        <p:spPr>
          <a:xfrm flipH="1">
            <a:off x="2036654" y="2853297"/>
            <a:ext cx="103342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xmlns="" id="{47DB9A25-15E9-48F8-A819-2F482B36D204}"/>
              </a:ext>
            </a:extLst>
          </p:cNvPr>
          <p:cNvSpPr/>
          <p:nvPr/>
        </p:nvSpPr>
        <p:spPr>
          <a:xfrm>
            <a:off x="189756" y="2853297"/>
            <a:ext cx="1710708" cy="154615"/>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IN" sz="1600" dirty="0">
                <a:latin typeface="Times New Roman" panose="02020603050405020304" pitchFamily="18" charset="0"/>
                <a:cs typeface="Times New Roman" panose="02020603050405020304" pitchFamily="18" charset="0"/>
              </a:rPr>
              <a:t>Short Forms</a:t>
            </a:r>
          </a:p>
        </p:txBody>
      </p:sp>
      <p:cxnSp>
        <p:nvCxnSpPr>
          <p:cNvPr id="49" name="Straight Arrow Connector 48">
            <a:extLst>
              <a:ext uri="{FF2B5EF4-FFF2-40B4-BE49-F238E27FC236}">
                <a16:creationId xmlns:a16="http://schemas.microsoft.com/office/drawing/2014/main" xmlns="" id="{5672A72C-DE7E-412A-8860-BA1AECFA6BFE}"/>
              </a:ext>
            </a:extLst>
          </p:cNvPr>
          <p:cNvCxnSpPr/>
          <p:nvPr/>
        </p:nvCxnSpPr>
        <p:spPr>
          <a:xfrm flipH="1">
            <a:off x="2416655" y="3068960"/>
            <a:ext cx="92396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0" name="Rectangle 49">
            <a:extLst>
              <a:ext uri="{FF2B5EF4-FFF2-40B4-BE49-F238E27FC236}">
                <a16:creationId xmlns:a16="http://schemas.microsoft.com/office/drawing/2014/main" xmlns="" id="{AFD0823C-A8BD-4CB3-AAA6-A02E3695FBD4}"/>
              </a:ext>
            </a:extLst>
          </p:cNvPr>
          <p:cNvSpPr/>
          <p:nvPr/>
        </p:nvSpPr>
        <p:spPr>
          <a:xfrm>
            <a:off x="857027" y="3094579"/>
            <a:ext cx="1512168" cy="154614"/>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IN" sz="1600" dirty="0">
                <a:latin typeface="Times New Roman" panose="02020603050405020304" pitchFamily="18" charset="0"/>
                <a:cs typeface="Times New Roman" panose="02020603050405020304" pitchFamily="18" charset="0"/>
              </a:rPr>
              <a:t>Online Chats</a:t>
            </a:r>
          </a:p>
        </p:txBody>
      </p:sp>
      <p:cxnSp>
        <p:nvCxnSpPr>
          <p:cNvPr id="4" name="Straight Arrow Connector 3">
            <a:extLst>
              <a:ext uri="{FF2B5EF4-FFF2-40B4-BE49-F238E27FC236}">
                <a16:creationId xmlns:a16="http://schemas.microsoft.com/office/drawing/2014/main" xmlns="" id="{C3E1B1CD-3E97-45C5-BF75-E7731C12F130}"/>
              </a:ext>
            </a:extLst>
          </p:cNvPr>
          <p:cNvCxnSpPr/>
          <p:nvPr/>
        </p:nvCxnSpPr>
        <p:spPr>
          <a:xfrm flipH="1">
            <a:off x="2494012" y="3717032"/>
            <a:ext cx="93610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xmlns="" id="{F93E7764-92C9-4F47-B4F7-A9EE736817C2}"/>
              </a:ext>
            </a:extLst>
          </p:cNvPr>
          <p:cNvCxnSpPr/>
          <p:nvPr/>
        </p:nvCxnSpPr>
        <p:spPr>
          <a:xfrm flipH="1">
            <a:off x="1900464" y="4725144"/>
            <a:ext cx="73756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xmlns="" id="{96B9D25D-2D87-41B1-AA98-57E3E5C3AB63}"/>
              </a:ext>
            </a:extLst>
          </p:cNvPr>
          <p:cNvCxnSpPr/>
          <p:nvPr/>
        </p:nvCxnSpPr>
        <p:spPr>
          <a:xfrm flipH="1">
            <a:off x="2277988" y="4221088"/>
            <a:ext cx="67480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xmlns="" id="{14AB659F-3D7E-4DCC-ABA1-D091452DF9E9}"/>
              </a:ext>
            </a:extLst>
          </p:cNvPr>
          <p:cNvSpPr txBox="1"/>
          <p:nvPr/>
        </p:nvSpPr>
        <p:spPr>
          <a:xfrm>
            <a:off x="566601" y="3536796"/>
            <a:ext cx="1819399" cy="338554"/>
          </a:xfrm>
          <a:prstGeom prst="rect">
            <a:avLst/>
          </a:prstGeom>
          <a:noFill/>
        </p:spPr>
        <p:txBody>
          <a:bodyPr wrap="square" rtlCol="0">
            <a:spAutoFit/>
          </a:bodyPr>
          <a:lstStyle/>
          <a:p>
            <a:r>
              <a:rPr lang="en-IN" sz="1600" dirty="0">
                <a:latin typeface="Times New Roman" panose="02020603050405020304" pitchFamily="18" charset="0"/>
                <a:cs typeface="Times New Roman" panose="02020603050405020304" pitchFamily="18" charset="0"/>
              </a:rPr>
              <a:t>Lack of radiologist</a:t>
            </a:r>
          </a:p>
        </p:txBody>
      </p:sp>
      <p:sp>
        <p:nvSpPr>
          <p:cNvPr id="23" name="TextBox 22">
            <a:extLst>
              <a:ext uri="{FF2B5EF4-FFF2-40B4-BE49-F238E27FC236}">
                <a16:creationId xmlns:a16="http://schemas.microsoft.com/office/drawing/2014/main" xmlns="" id="{057BB26E-EB6E-463D-9E37-FC8CE034C31B}"/>
              </a:ext>
            </a:extLst>
          </p:cNvPr>
          <p:cNvSpPr txBox="1"/>
          <p:nvPr/>
        </p:nvSpPr>
        <p:spPr>
          <a:xfrm>
            <a:off x="186098" y="4052490"/>
            <a:ext cx="2307914" cy="338554"/>
          </a:xfrm>
          <a:prstGeom prst="rect">
            <a:avLst/>
          </a:prstGeom>
          <a:noFill/>
        </p:spPr>
        <p:txBody>
          <a:bodyPr wrap="square" rtlCol="0">
            <a:spAutoFit/>
          </a:bodyPr>
          <a:lstStyle/>
          <a:p>
            <a:r>
              <a:rPr lang="en-IN" sz="1600" dirty="0">
                <a:latin typeface="Times New Roman" panose="02020603050405020304" pitchFamily="18" charset="0"/>
                <a:cs typeface="Times New Roman" panose="02020603050405020304" pitchFamily="18" charset="0"/>
              </a:rPr>
              <a:t>Lack of transcriptionist</a:t>
            </a:r>
          </a:p>
        </p:txBody>
      </p:sp>
      <p:sp>
        <p:nvSpPr>
          <p:cNvPr id="25" name="TextBox 24">
            <a:extLst>
              <a:ext uri="{FF2B5EF4-FFF2-40B4-BE49-F238E27FC236}">
                <a16:creationId xmlns:a16="http://schemas.microsoft.com/office/drawing/2014/main" xmlns="" id="{934AF21F-A70B-479C-9295-5063359AEAE4}"/>
              </a:ext>
            </a:extLst>
          </p:cNvPr>
          <p:cNvSpPr txBox="1"/>
          <p:nvPr/>
        </p:nvSpPr>
        <p:spPr>
          <a:xfrm>
            <a:off x="128280" y="4508332"/>
            <a:ext cx="2140684" cy="369332"/>
          </a:xfrm>
          <a:prstGeom prst="rect">
            <a:avLst/>
          </a:prstGeom>
          <a:noFill/>
        </p:spPr>
        <p:txBody>
          <a:bodyPr wrap="square" rtlCol="0">
            <a:spAutoFit/>
          </a:bodyPr>
          <a:lstStyle/>
          <a:p>
            <a:r>
              <a:rPr lang="en-IN" sz="1800" dirty="0">
                <a:latin typeface="Times New Roman" panose="02020603050405020304" pitchFamily="18" charset="0"/>
                <a:cs typeface="Times New Roman" panose="02020603050405020304" pitchFamily="18" charset="0"/>
              </a:rPr>
              <a:t>Lack of assigners</a:t>
            </a:r>
          </a:p>
        </p:txBody>
      </p:sp>
      <p:cxnSp>
        <p:nvCxnSpPr>
          <p:cNvPr id="33" name="Straight Arrow Connector 32">
            <a:extLst>
              <a:ext uri="{FF2B5EF4-FFF2-40B4-BE49-F238E27FC236}">
                <a16:creationId xmlns:a16="http://schemas.microsoft.com/office/drawing/2014/main" xmlns="" id="{E51CCF99-7BB6-4755-98F8-158AA3C48CBC}"/>
              </a:ext>
            </a:extLst>
          </p:cNvPr>
          <p:cNvCxnSpPr/>
          <p:nvPr/>
        </p:nvCxnSpPr>
        <p:spPr>
          <a:xfrm flipH="1" flipV="1">
            <a:off x="6526460" y="3609021"/>
            <a:ext cx="864096" cy="126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xmlns="" id="{BA41BC89-8C19-469E-9254-93FF0CFB1D84}"/>
              </a:ext>
            </a:extLst>
          </p:cNvPr>
          <p:cNvCxnSpPr/>
          <p:nvPr/>
        </p:nvCxnSpPr>
        <p:spPr>
          <a:xfrm flipH="1" flipV="1">
            <a:off x="6094412" y="3907796"/>
            <a:ext cx="864096" cy="252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xmlns="" id="{1126393D-2FF9-49F1-AF64-D84EA2C4554D}"/>
              </a:ext>
            </a:extLst>
          </p:cNvPr>
          <p:cNvCxnSpPr/>
          <p:nvPr/>
        </p:nvCxnSpPr>
        <p:spPr>
          <a:xfrm flipH="1" flipV="1">
            <a:off x="5374332" y="4581791"/>
            <a:ext cx="792088" cy="142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xmlns="" id="{B53F1E30-6B34-454C-8A3A-B2A019677E0D}"/>
              </a:ext>
            </a:extLst>
          </p:cNvPr>
          <p:cNvCxnSpPr/>
          <p:nvPr/>
        </p:nvCxnSpPr>
        <p:spPr>
          <a:xfrm flipH="1" flipV="1">
            <a:off x="4748862" y="4845518"/>
            <a:ext cx="1098640" cy="321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xmlns="" id="{8DECE034-2875-4B82-B21D-82BC3672C6D0}"/>
              </a:ext>
            </a:extLst>
          </p:cNvPr>
          <p:cNvSpPr txBox="1"/>
          <p:nvPr/>
        </p:nvSpPr>
        <p:spPr>
          <a:xfrm>
            <a:off x="4748862" y="3409839"/>
            <a:ext cx="1944216" cy="369332"/>
          </a:xfrm>
          <a:prstGeom prst="rect">
            <a:avLst/>
          </a:prstGeom>
          <a:noFill/>
        </p:spPr>
        <p:txBody>
          <a:bodyPr wrap="square" rtlCol="0">
            <a:spAutoFit/>
          </a:bodyPr>
          <a:lstStyle/>
          <a:p>
            <a:r>
              <a:rPr lang="en-IN" sz="1800" dirty="0">
                <a:latin typeface="Times New Roman" panose="02020603050405020304" pitchFamily="18" charset="0"/>
                <a:cs typeface="Times New Roman" panose="02020603050405020304" pitchFamily="18" charset="0"/>
              </a:rPr>
              <a:t>Diagnostic error</a:t>
            </a:r>
          </a:p>
        </p:txBody>
      </p:sp>
      <p:sp>
        <p:nvSpPr>
          <p:cNvPr id="53" name="TextBox 52">
            <a:extLst>
              <a:ext uri="{FF2B5EF4-FFF2-40B4-BE49-F238E27FC236}">
                <a16:creationId xmlns:a16="http://schemas.microsoft.com/office/drawing/2014/main" xmlns="" id="{91C0D009-C055-40E2-BECE-69E484A33AAD}"/>
              </a:ext>
            </a:extLst>
          </p:cNvPr>
          <p:cNvSpPr txBox="1"/>
          <p:nvPr/>
        </p:nvSpPr>
        <p:spPr>
          <a:xfrm>
            <a:off x="3479492" y="3722537"/>
            <a:ext cx="2853576" cy="646331"/>
          </a:xfrm>
          <a:prstGeom prst="rect">
            <a:avLst/>
          </a:prstGeom>
          <a:noFill/>
        </p:spPr>
        <p:txBody>
          <a:bodyPr wrap="square" rtlCol="0">
            <a:spAutoFit/>
          </a:bodyPr>
          <a:lstStyle/>
          <a:p>
            <a:r>
              <a:rPr lang="en-IN" sz="1800" dirty="0">
                <a:latin typeface="Times New Roman" panose="02020603050405020304" pitchFamily="18" charset="0"/>
                <a:cs typeface="Times New Roman" panose="02020603050405020304" pitchFamily="18" charset="0"/>
              </a:rPr>
              <a:t>Error during assigning the cases</a:t>
            </a:r>
          </a:p>
        </p:txBody>
      </p:sp>
      <p:sp>
        <p:nvSpPr>
          <p:cNvPr id="54" name="TextBox 53">
            <a:extLst>
              <a:ext uri="{FF2B5EF4-FFF2-40B4-BE49-F238E27FC236}">
                <a16:creationId xmlns:a16="http://schemas.microsoft.com/office/drawing/2014/main" xmlns="" id="{D60B9EC5-BCB2-4E2E-81CD-540E2FCBEB4F}"/>
              </a:ext>
            </a:extLst>
          </p:cNvPr>
          <p:cNvSpPr txBox="1"/>
          <p:nvPr/>
        </p:nvSpPr>
        <p:spPr>
          <a:xfrm>
            <a:off x="3545170" y="4385317"/>
            <a:ext cx="2065630" cy="338554"/>
          </a:xfrm>
          <a:prstGeom prst="rect">
            <a:avLst/>
          </a:prstGeom>
          <a:noFill/>
        </p:spPr>
        <p:txBody>
          <a:bodyPr wrap="square" rtlCol="0">
            <a:spAutoFit/>
          </a:bodyPr>
          <a:lstStyle/>
          <a:p>
            <a:r>
              <a:rPr lang="en-IN" sz="1600" dirty="0">
                <a:latin typeface="Times New Roman" panose="02020603050405020304" pitchFamily="18" charset="0"/>
                <a:cs typeface="Times New Roman" panose="02020603050405020304" pitchFamily="18" charset="0"/>
              </a:rPr>
              <a:t>Error during typing</a:t>
            </a:r>
          </a:p>
        </p:txBody>
      </p:sp>
      <p:sp>
        <p:nvSpPr>
          <p:cNvPr id="55" name="TextBox 54">
            <a:extLst>
              <a:ext uri="{FF2B5EF4-FFF2-40B4-BE49-F238E27FC236}">
                <a16:creationId xmlns:a16="http://schemas.microsoft.com/office/drawing/2014/main" xmlns="" id="{DEEABCE3-E718-4468-8661-A7FD358B3E18}"/>
              </a:ext>
            </a:extLst>
          </p:cNvPr>
          <p:cNvSpPr txBox="1"/>
          <p:nvPr/>
        </p:nvSpPr>
        <p:spPr>
          <a:xfrm>
            <a:off x="3131862" y="4689036"/>
            <a:ext cx="1656184" cy="584775"/>
          </a:xfrm>
          <a:prstGeom prst="rect">
            <a:avLst/>
          </a:prstGeom>
          <a:noFill/>
        </p:spPr>
        <p:txBody>
          <a:bodyPr wrap="square" rtlCol="0">
            <a:spAutoFit/>
          </a:bodyPr>
          <a:lstStyle/>
          <a:p>
            <a:r>
              <a:rPr lang="en-IN" sz="1600" dirty="0">
                <a:latin typeface="Times New Roman" panose="02020603050405020304" pitchFamily="18" charset="0"/>
                <a:cs typeface="Times New Roman" panose="02020603050405020304" pitchFamily="18" charset="0"/>
              </a:rPr>
              <a:t>No quality check for the report</a:t>
            </a:r>
          </a:p>
        </p:txBody>
      </p:sp>
    </p:spTree>
    <p:extLst>
      <p:ext uri="{BB962C8B-B14F-4D97-AF65-F5344CB8AC3E}">
        <p14:creationId xmlns:p14="http://schemas.microsoft.com/office/powerpoint/2010/main" xmlns="" val="4026670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1E2D885C-0A15-4D6B-8EEE-E5B9550E37EC}"/>
              </a:ext>
            </a:extLst>
          </p:cNvPr>
          <p:cNvSpPr>
            <a:spLocks noGrp="1"/>
          </p:cNvSpPr>
          <p:nvPr>
            <p:ph type="title"/>
          </p:nvPr>
        </p:nvSpPr>
        <p:spPr/>
        <p:txBody>
          <a:bodyPr/>
          <a:lstStyle/>
          <a:p>
            <a:r>
              <a:rPr lang="en-IN" sz="4000" b="1" dirty="0">
                <a:latin typeface="Times New Roman" panose="02020603050405020304" pitchFamily="18" charset="0"/>
                <a:ea typeface="Open Sans" panose="020B0606030504020204" pitchFamily="34" charset="0"/>
                <a:cs typeface="Times New Roman" panose="02020603050405020304" pitchFamily="18" charset="0"/>
              </a:rPr>
              <a:t>AIM &amp; OBJECTIVE</a:t>
            </a:r>
          </a:p>
        </p:txBody>
      </p:sp>
      <p:sp>
        <p:nvSpPr>
          <p:cNvPr id="5" name="Footer Placeholder 4">
            <a:extLst>
              <a:ext uri="{FF2B5EF4-FFF2-40B4-BE49-F238E27FC236}">
                <a16:creationId xmlns:a16="http://schemas.microsoft.com/office/drawing/2014/main" xmlns="" id="{E92021C0-D6A7-4A3D-A17B-229E069D6EAF}"/>
              </a:ext>
            </a:extLst>
          </p:cNvPr>
          <p:cNvSpPr>
            <a:spLocks noGrp="1"/>
          </p:cNvSpPr>
          <p:nvPr>
            <p:ph type="ftr" sz="quarter" idx="11"/>
          </p:nvPr>
        </p:nvSpPr>
        <p:spPr/>
        <p:txBody>
          <a:bodyPr/>
          <a:lstStyle/>
          <a:p>
            <a:r>
              <a:rPr lang="en-US" dirty="0" err="1"/>
              <a:t>Telerad</a:t>
            </a:r>
            <a:r>
              <a:rPr lang="en-US" dirty="0"/>
              <a:t> Tech</a:t>
            </a:r>
          </a:p>
        </p:txBody>
      </p:sp>
      <p:pic>
        <p:nvPicPr>
          <p:cNvPr id="46" name="Picture Placeholder 45">
            <a:extLst>
              <a:ext uri="{FF2B5EF4-FFF2-40B4-BE49-F238E27FC236}">
                <a16:creationId xmlns:a16="http://schemas.microsoft.com/office/drawing/2014/main" xmlns="" id="{075F74CA-A4A9-4E41-B82E-55E067D92ABB}"/>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xmlns=""/>
              </a:ext>
            </a:extLst>
          </a:blip>
          <a:srcRect/>
          <a:stretch/>
        </p:blipFill>
        <p:spPr>
          <a:xfrm>
            <a:off x="1069997" y="1699355"/>
            <a:ext cx="4064282" cy="3870274"/>
          </a:xfrm>
        </p:spPr>
      </p:pic>
      <p:sp>
        <p:nvSpPr>
          <p:cNvPr id="16" name="Diamond 15">
            <a:extLst>
              <a:ext uri="{FF2B5EF4-FFF2-40B4-BE49-F238E27FC236}">
                <a16:creationId xmlns:a16="http://schemas.microsoft.com/office/drawing/2014/main" xmlns="" id="{113BEDA8-E02E-4C77-B81F-F5F5618C1D56}"/>
              </a:ext>
            </a:extLst>
          </p:cNvPr>
          <p:cNvSpPr/>
          <p:nvPr/>
        </p:nvSpPr>
        <p:spPr>
          <a:xfrm>
            <a:off x="5973457" y="1230377"/>
            <a:ext cx="655208" cy="655208"/>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a:latin typeface="Open Sans" panose="020B0606030504020204" pitchFamily="34" charset="0"/>
                <a:ea typeface="Open Sans" panose="020B0606030504020204" pitchFamily="34" charset="0"/>
                <a:cs typeface="Open Sans" panose="020B0606030504020204" pitchFamily="34" charset="0"/>
              </a:rPr>
              <a:t>1</a:t>
            </a:r>
          </a:p>
        </p:txBody>
      </p:sp>
      <p:sp>
        <p:nvSpPr>
          <p:cNvPr id="17" name="Diamond 16">
            <a:extLst>
              <a:ext uri="{FF2B5EF4-FFF2-40B4-BE49-F238E27FC236}">
                <a16:creationId xmlns:a16="http://schemas.microsoft.com/office/drawing/2014/main" xmlns="" id="{D1B97FE5-8134-4551-A603-6956B3FAAF4F}"/>
              </a:ext>
            </a:extLst>
          </p:cNvPr>
          <p:cNvSpPr/>
          <p:nvPr/>
        </p:nvSpPr>
        <p:spPr>
          <a:xfrm>
            <a:off x="6017886" y="3639310"/>
            <a:ext cx="655208" cy="655208"/>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a:latin typeface="Open Sans" panose="020B0606030504020204" pitchFamily="34" charset="0"/>
                <a:ea typeface="Open Sans" panose="020B0606030504020204" pitchFamily="34" charset="0"/>
                <a:cs typeface="Open Sans" panose="020B0606030504020204" pitchFamily="34" charset="0"/>
              </a:rPr>
              <a:t>2</a:t>
            </a:r>
          </a:p>
        </p:txBody>
      </p:sp>
      <p:grpSp>
        <p:nvGrpSpPr>
          <p:cNvPr id="23" name="Group 22">
            <a:extLst>
              <a:ext uri="{FF2B5EF4-FFF2-40B4-BE49-F238E27FC236}">
                <a16:creationId xmlns:a16="http://schemas.microsoft.com/office/drawing/2014/main" xmlns="" id="{F438B557-2290-4B9C-B94B-4B9C1D48DA35}"/>
              </a:ext>
            </a:extLst>
          </p:cNvPr>
          <p:cNvGrpSpPr/>
          <p:nvPr/>
        </p:nvGrpSpPr>
        <p:grpSpPr>
          <a:xfrm>
            <a:off x="6845792" y="1100150"/>
            <a:ext cx="3994175" cy="1666874"/>
            <a:chOff x="6845792" y="1155566"/>
            <a:chExt cx="3994175" cy="1666874"/>
          </a:xfrm>
        </p:grpSpPr>
        <p:sp>
          <p:nvSpPr>
            <p:cNvPr id="21" name="TextBox 20">
              <a:extLst>
                <a:ext uri="{FF2B5EF4-FFF2-40B4-BE49-F238E27FC236}">
                  <a16:creationId xmlns:a16="http://schemas.microsoft.com/office/drawing/2014/main" xmlns="" id="{6BD46236-05D8-481D-B84F-5F9E63DB2B38}"/>
                </a:ext>
              </a:extLst>
            </p:cNvPr>
            <p:cNvSpPr txBox="1"/>
            <p:nvPr/>
          </p:nvSpPr>
          <p:spPr>
            <a:xfrm>
              <a:off x="6845792" y="1745222"/>
              <a:ext cx="3881459" cy="1077218"/>
            </a:xfrm>
            <a:prstGeom prst="rect">
              <a:avLst/>
            </a:prstGeom>
            <a:noFill/>
          </p:spPr>
          <p:txBody>
            <a:bodyPr wrap="square" rtlCol="0" anchor="t">
              <a:spAutoFit/>
            </a:bodyPr>
            <a:lstStyle/>
            <a:p>
              <a:r>
                <a:rPr lang="en-US" sz="1600" kern="0" dirty="0">
                  <a:latin typeface="Times New Roman" panose="02020603050405020304" pitchFamily="18" charset="0"/>
                  <a:ea typeface="Open Sans" panose="020B0606030504020204" pitchFamily="34" charset="0"/>
                  <a:cs typeface="Times New Roman" panose="02020603050405020304" pitchFamily="18" charset="0"/>
                </a:rPr>
                <a:t>The aim of this study is to analyze the impact of concierge workflow automation capabilities of </a:t>
              </a:r>
              <a:r>
                <a:rPr lang="en-US" sz="1600" kern="0" dirty="0" err="1">
                  <a:latin typeface="Times New Roman" panose="02020603050405020304" pitchFamily="18" charset="0"/>
                  <a:ea typeface="Open Sans" panose="020B0606030504020204" pitchFamily="34" charset="0"/>
                  <a:cs typeface="Times New Roman" panose="02020603050405020304" pitchFamily="18" charset="0"/>
                </a:rPr>
                <a:t>RADSpa</a:t>
              </a:r>
              <a:r>
                <a:rPr lang="en-US" sz="1600" kern="0" dirty="0">
                  <a:latin typeface="Times New Roman" panose="02020603050405020304" pitchFamily="18" charset="0"/>
                  <a:ea typeface="Open Sans" panose="020B0606030504020204" pitchFamily="34" charset="0"/>
                  <a:cs typeface="Times New Roman" panose="02020603050405020304" pitchFamily="18" charset="0"/>
                </a:rPr>
                <a:t> to improve Turnaround Time (TAT) in ER Reporting.</a:t>
              </a:r>
            </a:p>
          </p:txBody>
        </p:sp>
        <p:sp>
          <p:nvSpPr>
            <p:cNvPr id="22" name="TextBox 21">
              <a:extLst>
                <a:ext uri="{FF2B5EF4-FFF2-40B4-BE49-F238E27FC236}">
                  <a16:creationId xmlns:a16="http://schemas.microsoft.com/office/drawing/2014/main" xmlns="" id="{AC4CC99A-D43F-441F-900F-794F224D1B2B}"/>
                </a:ext>
              </a:extLst>
            </p:cNvPr>
            <p:cNvSpPr txBox="1"/>
            <p:nvPr/>
          </p:nvSpPr>
          <p:spPr>
            <a:xfrm>
              <a:off x="6958508" y="1155566"/>
              <a:ext cx="3881459" cy="496867"/>
            </a:xfrm>
            <a:prstGeom prst="rect">
              <a:avLst/>
            </a:prstGeom>
            <a:noFill/>
          </p:spPr>
          <p:txBody>
            <a:bodyPr wrap="square" rtlCol="0" anchor="t">
              <a:spAutoFit/>
            </a:bodyPr>
            <a:lstStyle/>
            <a:p>
              <a:pPr>
                <a:lnSpc>
                  <a:spcPct val="120000"/>
                </a:lnSpc>
              </a:pPr>
              <a:r>
                <a:rPr lang="en-US" b="1" kern="0" dirty="0">
                  <a:solidFill>
                    <a:schemeClr val="tx1">
                      <a:lumMod val="75000"/>
                      <a:lumOff val="25000"/>
                    </a:schemeClr>
                  </a:solidFill>
                  <a:latin typeface="Times New Roman" panose="02020603050405020304" pitchFamily="18" charset="0"/>
                  <a:cs typeface="Times New Roman" panose="02020603050405020304" pitchFamily="18" charset="0"/>
                </a:rPr>
                <a:t>AIM</a:t>
              </a:r>
            </a:p>
          </p:txBody>
        </p:sp>
      </p:grpSp>
      <p:grpSp>
        <p:nvGrpSpPr>
          <p:cNvPr id="29" name="Group 28">
            <a:extLst>
              <a:ext uri="{FF2B5EF4-FFF2-40B4-BE49-F238E27FC236}">
                <a16:creationId xmlns:a16="http://schemas.microsoft.com/office/drawing/2014/main" xmlns="" id="{44DE4B03-1119-43E4-AF78-53B66893386C}"/>
              </a:ext>
            </a:extLst>
          </p:cNvPr>
          <p:cNvGrpSpPr/>
          <p:nvPr/>
        </p:nvGrpSpPr>
        <p:grpSpPr>
          <a:xfrm>
            <a:off x="6814053" y="3516319"/>
            <a:ext cx="3891485" cy="941641"/>
            <a:chOff x="7245663" y="2472986"/>
            <a:chExt cx="3891485" cy="941641"/>
          </a:xfrm>
        </p:grpSpPr>
        <p:sp>
          <p:nvSpPr>
            <p:cNvPr id="30" name="TextBox 29">
              <a:extLst>
                <a:ext uri="{FF2B5EF4-FFF2-40B4-BE49-F238E27FC236}">
                  <a16:creationId xmlns:a16="http://schemas.microsoft.com/office/drawing/2014/main" xmlns="" id="{BEB12DD7-A24F-46F1-9808-597F9D5C834D}"/>
                </a:ext>
              </a:extLst>
            </p:cNvPr>
            <p:cNvSpPr txBox="1"/>
            <p:nvPr/>
          </p:nvSpPr>
          <p:spPr>
            <a:xfrm>
              <a:off x="7255689" y="3087743"/>
              <a:ext cx="3881459" cy="326884"/>
            </a:xfrm>
            <a:prstGeom prst="rect">
              <a:avLst/>
            </a:prstGeom>
            <a:noFill/>
          </p:spPr>
          <p:txBody>
            <a:bodyPr wrap="square" rtlCol="0" anchor="t">
              <a:spAutoFit/>
            </a:bodyPr>
            <a:lstStyle/>
            <a:p>
              <a:pPr>
                <a:lnSpc>
                  <a:spcPct val="120000"/>
                </a:lnSpc>
              </a:pPr>
              <a:endParaRPr lang="en-US" sz="1400" kern="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1" name="TextBox 30">
              <a:extLst>
                <a:ext uri="{FF2B5EF4-FFF2-40B4-BE49-F238E27FC236}">
                  <a16:creationId xmlns:a16="http://schemas.microsoft.com/office/drawing/2014/main" xmlns="" id="{738981BA-C534-4244-9F48-805BB46DFE33}"/>
                </a:ext>
              </a:extLst>
            </p:cNvPr>
            <p:cNvSpPr txBox="1"/>
            <p:nvPr/>
          </p:nvSpPr>
          <p:spPr>
            <a:xfrm>
              <a:off x="7245663" y="2472986"/>
              <a:ext cx="3881459" cy="494431"/>
            </a:xfrm>
            <a:prstGeom prst="rect">
              <a:avLst/>
            </a:prstGeom>
            <a:noFill/>
          </p:spPr>
          <p:txBody>
            <a:bodyPr wrap="square" rtlCol="0" anchor="t">
              <a:spAutoFit/>
            </a:bodyPr>
            <a:lstStyle/>
            <a:p>
              <a:pPr>
                <a:lnSpc>
                  <a:spcPct val="120000"/>
                </a:lnSpc>
              </a:pPr>
              <a:r>
                <a:rPr lang="en-US" b="1" kern="0" dirty="0">
                  <a:solidFill>
                    <a:schemeClr val="tx1">
                      <a:lumMod val="75000"/>
                      <a:lumOff val="25000"/>
                    </a:schemeClr>
                  </a:solidFill>
                  <a:latin typeface="Times New Roman" panose="02020603050405020304" pitchFamily="18" charset="0"/>
                  <a:cs typeface="Times New Roman" panose="02020603050405020304" pitchFamily="18" charset="0"/>
                </a:rPr>
                <a:t>OBJECTIVE</a:t>
              </a:r>
            </a:p>
          </p:txBody>
        </p:sp>
      </p:grpSp>
      <p:sp>
        <p:nvSpPr>
          <p:cNvPr id="35" name="TextBox 34">
            <a:extLst>
              <a:ext uri="{FF2B5EF4-FFF2-40B4-BE49-F238E27FC236}">
                <a16:creationId xmlns:a16="http://schemas.microsoft.com/office/drawing/2014/main" xmlns="" id="{921818B0-2B73-44F9-9A06-CAB2FE50B8E9}"/>
              </a:ext>
            </a:extLst>
          </p:cNvPr>
          <p:cNvSpPr txBox="1"/>
          <p:nvPr/>
        </p:nvSpPr>
        <p:spPr>
          <a:xfrm>
            <a:off x="6958508" y="3937691"/>
            <a:ext cx="3881459" cy="326884"/>
          </a:xfrm>
          <a:prstGeom prst="rect">
            <a:avLst/>
          </a:prstGeom>
          <a:noFill/>
        </p:spPr>
        <p:txBody>
          <a:bodyPr wrap="square" rtlCol="0" anchor="t">
            <a:spAutoFit/>
          </a:bodyPr>
          <a:lstStyle/>
          <a:p>
            <a:pPr>
              <a:lnSpc>
                <a:spcPct val="120000"/>
              </a:lnSpc>
            </a:pPr>
            <a:endParaRPr lang="en-US" sz="1400" kern="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0" name="TextBox 39">
            <a:extLst>
              <a:ext uri="{FF2B5EF4-FFF2-40B4-BE49-F238E27FC236}">
                <a16:creationId xmlns:a16="http://schemas.microsoft.com/office/drawing/2014/main" xmlns="" id="{37F4ED59-23CC-421E-B2FD-0707635B4EF7}"/>
              </a:ext>
            </a:extLst>
          </p:cNvPr>
          <p:cNvSpPr txBox="1"/>
          <p:nvPr/>
        </p:nvSpPr>
        <p:spPr>
          <a:xfrm>
            <a:off x="6958508" y="5138419"/>
            <a:ext cx="3881459" cy="326884"/>
          </a:xfrm>
          <a:prstGeom prst="rect">
            <a:avLst/>
          </a:prstGeom>
          <a:noFill/>
        </p:spPr>
        <p:txBody>
          <a:bodyPr wrap="square" rtlCol="0" anchor="t">
            <a:spAutoFit/>
          </a:bodyPr>
          <a:lstStyle/>
          <a:p>
            <a:pPr>
              <a:lnSpc>
                <a:spcPct val="120000"/>
              </a:lnSpc>
            </a:pPr>
            <a:endParaRPr lang="en-US" sz="1400" kern="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 name="Rectangle 8">
            <a:extLst>
              <a:ext uri="{FF2B5EF4-FFF2-40B4-BE49-F238E27FC236}">
                <a16:creationId xmlns:a16="http://schemas.microsoft.com/office/drawing/2014/main" xmlns="" id="{D55569D3-9AF6-43A0-AECC-7726559BDB98}"/>
              </a:ext>
            </a:extLst>
          </p:cNvPr>
          <p:cNvSpPr/>
          <p:nvPr/>
        </p:nvSpPr>
        <p:spPr>
          <a:xfrm>
            <a:off x="6738433" y="4101133"/>
            <a:ext cx="6092825" cy="830997"/>
          </a:xfrm>
          <a:prstGeom prst="rect">
            <a:avLst/>
          </a:prstGeom>
        </p:spPr>
        <p:txBody>
          <a:bodyPr>
            <a:spAutoFit/>
          </a:bodyPr>
          <a:lstStyle/>
          <a:p>
            <a:r>
              <a:rPr lang="en-IN" sz="1600" dirty="0">
                <a:latin typeface="Times New Roman" panose="02020603050405020304" pitchFamily="18" charset="0"/>
                <a:cs typeface="Times New Roman" panose="02020603050405020304" pitchFamily="18" charset="0"/>
              </a:rPr>
              <a:t>To identify and reduce the turnaround time in </a:t>
            </a:r>
          </a:p>
          <a:p>
            <a:r>
              <a:rPr lang="en-IN" sz="1600" dirty="0">
                <a:latin typeface="Times New Roman" panose="02020603050405020304" pitchFamily="18" charset="0"/>
                <a:cs typeface="Times New Roman" panose="02020603050405020304" pitchFamily="18" charset="0"/>
              </a:rPr>
              <a:t>report generation according to the workflow of</a:t>
            </a:r>
          </a:p>
          <a:p>
            <a:r>
              <a:rPr lang="en-IN" sz="1600" dirty="0">
                <a:latin typeface="Times New Roman" panose="02020603050405020304" pitchFamily="18" charset="0"/>
                <a:cs typeface="Times New Roman" panose="02020603050405020304" pitchFamily="18" charset="0"/>
              </a:rPr>
              <a:t>teleradiology / radiology department.</a:t>
            </a:r>
          </a:p>
        </p:txBody>
      </p:sp>
    </p:spTree>
    <p:extLst>
      <p:ext uri="{BB962C8B-B14F-4D97-AF65-F5344CB8AC3E}">
        <p14:creationId xmlns:p14="http://schemas.microsoft.com/office/powerpoint/2010/main" xmlns="" val="35403668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ooter Placeholder 20">
            <a:extLst>
              <a:ext uri="{FF2B5EF4-FFF2-40B4-BE49-F238E27FC236}">
                <a16:creationId xmlns:a16="http://schemas.microsoft.com/office/drawing/2014/main" xmlns="" id="{02F59B2F-79C3-43D4-B262-F02E923EF670}"/>
              </a:ext>
            </a:extLst>
          </p:cNvPr>
          <p:cNvSpPr>
            <a:spLocks noGrp="1"/>
          </p:cNvSpPr>
          <p:nvPr>
            <p:ph type="ftr" sz="quarter" idx="11"/>
          </p:nvPr>
        </p:nvSpPr>
        <p:spPr/>
        <p:txBody>
          <a:bodyPr/>
          <a:lstStyle/>
          <a:p>
            <a:r>
              <a:rPr lang="en-US" dirty="0"/>
              <a:t>Companyname.com</a:t>
            </a:r>
          </a:p>
        </p:txBody>
      </p:sp>
      <p:sp>
        <p:nvSpPr>
          <p:cNvPr id="22" name="Slide Number Placeholder 21">
            <a:extLst>
              <a:ext uri="{FF2B5EF4-FFF2-40B4-BE49-F238E27FC236}">
                <a16:creationId xmlns:a16="http://schemas.microsoft.com/office/drawing/2014/main" xmlns="" id="{7D51834E-9F96-469D-9D0F-A686859D5AD9}"/>
              </a:ext>
            </a:extLst>
          </p:cNvPr>
          <p:cNvSpPr>
            <a:spLocks noGrp="1"/>
          </p:cNvSpPr>
          <p:nvPr>
            <p:ph type="sldNum" sz="quarter" idx="12"/>
          </p:nvPr>
        </p:nvSpPr>
        <p:spPr/>
        <p:txBody>
          <a:bodyPr/>
          <a:lstStyle/>
          <a:p>
            <a:fld id="{96E69268-9C8B-4EBF-A9EE-DC5DC2D48DC3}" type="slidenum">
              <a:rPr lang="en-US" smtClean="0"/>
              <a:pPr/>
              <a:t>9</a:t>
            </a:fld>
            <a:endParaRPr lang="en-US"/>
          </a:p>
        </p:txBody>
      </p:sp>
      <p:sp>
        <p:nvSpPr>
          <p:cNvPr id="6" name="Rectangle 5">
            <a:extLst>
              <a:ext uri="{FF2B5EF4-FFF2-40B4-BE49-F238E27FC236}">
                <a16:creationId xmlns:a16="http://schemas.microsoft.com/office/drawing/2014/main" xmlns="" id="{090AFAA4-3850-4389-87CB-144362A4FE82}"/>
              </a:ext>
            </a:extLst>
          </p:cNvPr>
          <p:cNvSpPr/>
          <p:nvPr/>
        </p:nvSpPr>
        <p:spPr>
          <a:xfrm>
            <a:off x="0" y="1412776"/>
            <a:ext cx="5518348" cy="3384376"/>
          </a:xfrm>
          <a:prstGeom prst="rect">
            <a:avLst/>
          </a:prstGeom>
          <a:gradFill>
            <a:gsLst>
              <a:gs pos="14000">
                <a:schemeClr val="accent1"/>
              </a:gs>
              <a:gs pos="100000">
                <a:schemeClr val="accent2"/>
              </a:gs>
            </a:gsLst>
            <a:lin ang="8100000" scaled="1"/>
          </a:gradFill>
          <a:ln>
            <a:noFill/>
          </a:ln>
          <a:effectLst>
            <a:outerShdw blurRad="495300" dist="342900" dir="2700000" algn="tl"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14" name="Group 13">
            <a:extLst>
              <a:ext uri="{FF2B5EF4-FFF2-40B4-BE49-F238E27FC236}">
                <a16:creationId xmlns:a16="http://schemas.microsoft.com/office/drawing/2014/main" xmlns="" id="{46898ED4-057C-406A-89AE-EAB4E555321F}"/>
              </a:ext>
            </a:extLst>
          </p:cNvPr>
          <p:cNvGrpSpPr/>
          <p:nvPr/>
        </p:nvGrpSpPr>
        <p:grpSpPr>
          <a:xfrm>
            <a:off x="5950395" y="1905078"/>
            <a:ext cx="5626561" cy="2399772"/>
            <a:chOff x="5950395" y="2132856"/>
            <a:chExt cx="5626561" cy="2399772"/>
          </a:xfrm>
        </p:grpSpPr>
        <p:sp>
          <p:nvSpPr>
            <p:cNvPr id="13" name="TextBox 12">
              <a:extLst>
                <a:ext uri="{FF2B5EF4-FFF2-40B4-BE49-F238E27FC236}">
                  <a16:creationId xmlns:a16="http://schemas.microsoft.com/office/drawing/2014/main" xmlns="" id="{2D8DFADC-B573-4E62-8147-389320A6402D}"/>
                </a:ext>
              </a:extLst>
            </p:cNvPr>
            <p:cNvSpPr txBox="1"/>
            <p:nvPr/>
          </p:nvSpPr>
          <p:spPr>
            <a:xfrm>
              <a:off x="5950395" y="2132856"/>
              <a:ext cx="5626561" cy="830997"/>
            </a:xfrm>
            <a:prstGeom prst="rect">
              <a:avLst/>
            </a:prstGeom>
            <a:noFill/>
          </p:spPr>
          <p:txBody>
            <a:bodyPr wrap="square" lIns="0" rIns="0" rtlCol="0">
              <a:spAutoFit/>
            </a:bodyPr>
            <a:lstStyle/>
            <a:p>
              <a:endParaRPr lang="en-IN" sz="4800" b="1" dirty="0">
                <a:solidFill>
                  <a:schemeClr val="accent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9" name="TextBox 28">
              <a:extLst>
                <a:ext uri="{FF2B5EF4-FFF2-40B4-BE49-F238E27FC236}">
                  <a16:creationId xmlns:a16="http://schemas.microsoft.com/office/drawing/2014/main" xmlns="" id="{962DE143-3E83-4CA2-A1D1-371799E7CB3F}"/>
                </a:ext>
              </a:extLst>
            </p:cNvPr>
            <p:cNvSpPr txBox="1"/>
            <p:nvPr/>
          </p:nvSpPr>
          <p:spPr>
            <a:xfrm>
              <a:off x="5950396" y="4159513"/>
              <a:ext cx="5614338" cy="373115"/>
            </a:xfrm>
            <a:prstGeom prst="rect">
              <a:avLst/>
            </a:prstGeom>
            <a:noFill/>
          </p:spPr>
          <p:txBody>
            <a:bodyPr wrap="square" lIns="0" rIns="0" rtlCol="0" anchor="b">
              <a:spAutoFit/>
            </a:bodyPr>
            <a:lstStyle/>
            <a:p>
              <a:pPr>
                <a:lnSpc>
                  <a:spcPct val="110000"/>
                </a:lnSpc>
                <a:defRPr/>
              </a:pPr>
              <a:r>
                <a:rPr lang="en-US" sz="1800" kern="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 </a:t>
              </a:r>
            </a:p>
          </p:txBody>
        </p:sp>
      </p:grpSp>
      <p:sp>
        <p:nvSpPr>
          <p:cNvPr id="30" name="TextBox 29">
            <a:extLst>
              <a:ext uri="{FF2B5EF4-FFF2-40B4-BE49-F238E27FC236}">
                <a16:creationId xmlns:a16="http://schemas.microsoft.com/office/drawing/2014/main" xmlns="" id="{68C0EE89-6337-4466-B3D6-6E83CDF19B3D}"/>
              </a:ext>
            </a:extLst>
          </p:cNvPr>
          <p:cNvSpPr txBox="1"/>
          <p:nvPr/>
        </p:nvSpPr>
        <p:spPr>
          <a:xfrm>
            <a:off x="334003" y="2701575"/>
            <a:ext cx="4439708" cy="720390"/>
          </a:xfrm>
          <a:prstGeom prst="rect">
            <a:avLst/>
          </a:prstGeom>
          <a:noFill/>
        </p:spPr>
        <p:txBody>
          <a:bodyPr wrap="square" lIns="0" rIns="0" rtlCol="0" anchor="b">
            <a:spAutoFit/>
          </a:bodyPr>
          <a:lstStyle/>
          <a:p>
            <a:pPr algn="r">
              <a:lnSpc>
                <a:spcPct val="110000"/>
              </a:lnSpc>
              <a:defRPr/>
            </a:pPr>
            <a:r>
              <a:rPr lang="en-US" sz="4000" kern="0" dirty="0">
                <a:latin typeface="Times New Roman" panose="02020603050405020304" pitchFamily="18" charset="0"/>
                <a:ea typeface="Open Sans" panose="020B0606030504020204" pitchFamily="34" charset="0"/>
                <a:cs typeface="Times New Roman" panose="02020603050405020304" pitchFamily="18" charset="0"/>
              </a:rPr>
              <a:t>METHODOLOGY</a:t>
            </a:r>
          </a:p>
        </p:txBody>
      </p:sp>
      <p:sp>
        <p:nvSpPr>
          <p:cNvPr id="2" name="Rectangle 1">
            <a:extLst>
              <a:ext uri="{FF2B5EF4-FFF2-40B4-BE49-F238E27FC236}">
                <a16:creationId xmlns:a16="http://schemas.microsoft.com/office/drawing/2014/main" xmlns="" id="{4EB3ACC1-AD0A-4272-AAEC-98335511E195}"/>
              </a:ext>
            </a:extLst>
          </p:cNvPr>
          <p:cNvSpPr/>
          <p:nvPr/>
        </p:nvSpPr>
        <p:spPr>
          <a:xfrm>
            <a:off x="5770145" y="1335249"/>
            <a:ext cx="6092825" cy="4278094"/>
          </a:xfrm>
          <a:prstGeom prst="rect">
            <a:avLst/>
          </a:prstGeom>
        </p:spPr>
        <p:txBody>
          <a:bodyPr>
            <a:spAutoFit/>
          </a:bodyPr>
          <a:lstStyle/>
          <a:p>
            <a:pPr marL="285750" indent="-285750">
              <a:buFont typeface="Arial" panose="020B0604020202020204" pitchFamily="34" charset="0"/>
              <a:buChar char="•"/>
            </a:pPr>
            <a:r>
              <a:rPr lang="en-IN" sz="1600" dirty="0">
                <a:latin typeface="Times New Roman" panose="02020603050405020304" pitchFamily="18" charset="0"/>
                <a:cs typeface="Times New Roman" panose="02020603050405020304" pitchFamily="18" charset="0"/>
              </a:rPr>
              <a:t>The study will be conducted in Teleradiology Solutions Bangalore with the collaboration of </a:t>
            </a:r>
            <a:r>
              <a:rPr lang="en-IN" sz="1600" dirty="0" err="1">
                <a:latin typeface="Times New Roman" panose="02020603050405020304" pitchFamily="18" charset="0"/>
                <a:cs typeface="Times New Roman" panose="02020603050405020304" pitchFamily="18" charset="0"/>
              </a:rPr>
              <a:t>Telerad</a:t>
            </a:r>
            <a:r>
              <a:rPr lang="en-IN" sz="1600" dirty="0">
                <a:latin typeface="Times New Roman" panose="02020603050405020304" pitchFamily="18" charset="0"/>
                <a:cs typeface="Times New Roman" panose="02020603050405020304" pitchFamily="18" charset="0"/>
              </a:rPr>
              <a:t> </a:t>
            </a:r>
            <a:r>
              <a:rPr lang="en-IN" sz="1600" dirty="0" smtClean="0">
                <a:latin typeface="Times New Roman" panose="02020603050405020304" pitchFamily="18" charset="0"/>
                <a:cs typeface="Times New Roman" panose="02020603050405020304" pitchFamily="18" charset="0"/>
              </a:rPr>
              <a:t>Tech</a:t>
            </a:r>
          </a:p>
          <a:p>
            <a:pPr marL="285750" indent="-285750">
              <a:buFont typeface="Arial" panose="020B0604020202020204" pitchFamily="34" charset="0"/>
              <a:buChar char="•"/>
            </a:pPr>
            <a:endParaRPr lang="en-IN" sz="1600" dirty="0">
              <a:latin typeface="Times New Roman" panose="02020603050405020304" pitchFamily="18" charset="0"/>
              <a:cs typeface="Times New Roman" panose="02020603050405020304" pitchFamily="18" charset="0"/>
            </a:endParaRPr>
          </a:p>
          <a:p>
            <a:pPr marL="285750" indent="-285750"/>
            <a:r>
              <a:rPr lang="en-IN" sz="1600" dirty="0" smtClean="0">
                <a:latin typeface="Times New Roman" panose="02020603050405020304" pitchFamily="18" charset="0"/>
                <a:cs typeface="Times New Roman" panose="02020603050405020304" pitchFamily="18" charset="0"/>
              </a:rPr>
              <a:t>SAMPLE SIZE:- </a:t>
            </a:r>
            <a:r>
              <a:rPr lang="en-IN" sz="1600" dirty="0" smtClean="0">
                <a:latin typeface="Times New Roman" panose="02020603050405020304" pitchFamily="18" charset="0"/>
                <a:cs typeface="Times New Roman" panose="02020603050405020304" pitchFamily="18" charset="0"/>
              </a:rPr>
              <a:t> </a:t>
            </a:r>
            <a:r>
              <a:rPr lang="en-IN" sz="1600" dirty="0">
                <a:latin typeface="Times New Roman" panose="02020603050405020304" pitchFamily="18" charset="0"/>
                <a:cs typeface="Times New Roman" panose="02020603050405020304" pitchFamily="18" charset="0"/>
              </a:rPr>
              <a:t>There will be the 45 respondents </a:t>
            </a:r>
            <a:endParaRPr lang="en-IN" sz="1600" dirty="0" smtClean="0">
              <a:latin typeface="Times New Roman" panose="02020603050405020304" pitchFamily="18" charset="0"/>
              <a:cs typeface="Times New Roman" panose="02020603050405020304" pitchFamily="18" charset="0"/>
            </a:endParaRPr>
          </a:p>
          <a:p>
            <a:pPr marL="285750" indent="-285750"/>
            <a:r>
              <a:rPr lang="en-IN" sz="1600" dirty="0" smtClean="0">
                <a:latin typeface="Times New Roman" panose="02020603050405020304" pitchFamily="18" charset="0"/>
                <a:cs typeface="Times New Roman" panose="02020603050405020304" pitchFamily="18" charset="0"/>
              </a:rPr>
              <a:t>                               37  American </a:t>
            </a:r>
            <a:r>
              <a:rPr lang="en-IN" sz="1600" dirty="0">
                <a:latin typeface="Times New Roman" panose="02020603050405020304" pitchFamily="18" charset="0"/>
                <a:cs typeface="Times New Roman" panose="02020603050405020304" pitchFamily="18" charset="0"/>
              </a:rPr>
              <a:t>Board of </a:t>
            </a:r>
            <a:r>
              <a:rPr lang="en-IN" sz="1600" dirty="0" smtClean="0">
                <a:latin typeface="Times New Roman" panose="02020603050405020304" pitchFamily="18" charset="0"/>
                <a:cs typeface="Times New Roman" panose="02020603050405020304" pitchFamily="18" charset="0"/>
              </a:rPr>
              <a:t>Radiologist</a:t>
            </a:r>
          </a:p>
          <a:p>
            <a:pPr marL="285750" indent="-285750"/>
            <a:r>
              <a:rPr lang="en-IN" sz="1600" dirty="0" smtClean="0">
                <a:latin typeface="Times New Roman" panose="02020603050405020304" pitchFamily="18" charset="0"/>
                <a:cs typeface="Times New Roman" panose="02020603050405020304" pitchFamily="18" charset="0"/>
              </a:rPr>
              <a:t> </a:t>
            </a:r>
            <a:r>
              <a:rPr lang="en-IN" sz="1600" dirty="0" smtClean="0">
                <a:latin typeface="Times New Roman" panose="02020603050405020304" pitchFamily="18" charset="0"/>
                <a:cs typeface="Times New Roman" panose="02020603050405020304" pitchFamily="18" charset="0"/>
              </a:rPr>
              <a:t>                              </a:t>
            </a:r>
            <a:r>
              <a:rPr lang="en-IN" sz="1600" dirty="0" smtClean="0">
                <a:latin typeface="Times New Roman" panose="02020603050405020304" pitchFamily="18" charset="0"/>
                <a:cs typeface="Times New Roman" panose="02020603050405020304" pitchFamily="18" charset="0"/>
              </a:rPr>
              <a:t>6 </a:t>
            </a:r>
            <a:r>
              <a:rPr lang="en-IN" sz="1600" dirty="0">
                <a:latin typeface="Times New Roman" panose="02020603050405020304" pitchFamily="18" charset="0"/>
                <a:cs typeface="Times New Roman" panose="02020603050405020304" pitchFamily="18" charset="0"/>
              </a:rPr>
              <a:t>coordinators </a:t>
            </a:r>
            <a:endParaRPr lang="en-IN" sz="1600" dirty="0" smtClean="0">
              <a:latin typeface="Times New Roman" panose="02020603050405020304" pitchFamily="18" charset="0"/>
              <a:cs typeface="Times New Roman" panose="02020603050405020304" pitchFamily="18" charset="0"/>
            </a:endParaRPr>
          </a:p>
          <a:p>
            <a:pPr marL="285750" indent="-285750"/>
            <a:r>
              <a:rPr lang="en-IN" sz="1600" dirty="0" smtClean="0">
                <a:latin typeface="Times New Roman" panose="02020603050405020304" pitchFamily="18" charset="0"/>
                <a:cs typeface="Times New Roman" panose="02020603050405020304" pitchFamily="18" charset="0"/>
              </a:rPr>
              <a:t> </a:t>
            </a:r>
            <a:r>
              <a:rPr lang="en-IN" sz="1600" dirty="0" smtClean="0">
                <a:latin typeface="Times New Roman" panose="02020603050405020304" pitchFamily="18" charset="0"/>
                <a:cs typeface="Times New Roman" panose="02020603050405020304" pitchFamily="18" charset="0"/>
              </a:rPr>
              <a:t>                             </a:t>
            </a:r>
            <a:r>
              <a:rPr lang="en-IN" sz="1600" dirty="0" smtClean="0">
                <a:latin typeface="Times New Roman" panose="02020603050405020304" pitchFamily="18" charset="0"/>
                <a:cs typeface="Times New Roman" panose="02020603050405020304" pitchFamily="18" charset="0"/>
              </a:rPr>
              <a:t> </a:t>
            </a:r>
            <a:r>
              <a:rPr lang="en-IN" sz="1600" dirty="0">
                <a:latin typeface="Times New Roman" panose="02020603050405020304" pitchFamily="18" charset="0"/>
                <a:cs typeface="Times New Roman" panose="02020603050405020304" pitchFamily="18" charset="0"/>
              </a:rPr>
              <a:t>2 PACS administrators</a:t>
            </a:r>
            <a:r>
              <a:rPr lang="en-IN" sz="1600" dirty="0" smtClean="0">
                <a:latin typeface="Times New Roman" panose="02020603050405020304" pitchFamily="18" charset="0"/>
                <a:cs typeface="Times New Roman" panose="02020603050405020304" pitchFamily="18" charset="0"/>
              </a:rPr>
              <a:t>.</a:t>
            </a:r>
          </a:p>
          <a:p>
            <a:pPr marL="285750" indent="-285750"/>
            <a:endParaRPr lang="en-IN" sz="1600" dirty="0" smtClean="0">
              <a:latin typeface="Times New Roman" panose="02020603050405020304" pitchFamily="18" charset="0"/>
              <a:cs typeface="Times New Roman" panose="02020603050405020304" pitchFamily="18" charset="0"/>
            </a:endParaRPr>
          </a:p>
          <a:p>
            <a:pPr marL="285750" indent="-285750"/>
            <a:r>
              <a:rPr lang="en-IN" sz="1600" dirty="0" smtClean="0">
                <a:latin typeface="Times New Roman" panose="02020603050405020304" pitchFamily="18" charset="0"/>
                <a:cs typeface="Times New Roman" panose="02020603050405020304" pitchFamily="18" charset="0"/>
              </a:rPr>
              <a:t>SAMPLING TECHNIQUE- Convenience Sampling</a:t>
            </a:r>
          </a:p>
          <a:p>
            <a:pPr marL="285750" indent="-285750"/>
            <a:endParaRPr lang="en-IN" sz="1600" dirty="0" smtClean="0">
              <a:latin typeface="Times New Roman" panose="02020603050405020304" pitchFamily="18" charset="0"/>
              <a:cs typeface="Times New Roman" panose="02020603050405020304" pitchFamily="18" charset="0"/>
            </a:endParaRPr>
          </a:p>
          <a:p>
            <a:pPr marL="285750" indent="-285750"/>
            <a:r>
              <a:rPr lang="en-IN" sz="1600" dirty="0" smtClean="0">
                <a:latin typeface="Times New Roman" panose="02020603050405020304" pitchFamily="18" charset="0"/>
                <a:cs typeface="Times New Roman" panose="02020603050405020304" pitchFamily="18" charset="0"/>
              </a:rPr>
              <a:t>STUDY DESIGN- Descriptive</a:t>
            </a:r>
          </a:p>
          <a:p>
            <a:pPr marL="285750" indent="-285750"/>
            <a:endParaRPr lang="en-IN" sz="1600" dirty="0" smtClean="0">
              <a:latin typeface="Times New Roman" panose="02020603050405020304" pitchFamily="18" charset="0"/>
              <a:cs typeface="Times New Roman" panose="02020603050405020304" pitchFamily="18" charset="0"/>
            </a:endParaRPr>
          </a:p>
          <a:p>
            <a:pPr marL="285750" indent="-285750"/>
            <a:r>
              <a:rPr lang="en-IN" sz="1600" dirty="0" smtClean="0">
                <a:latin typeface="Times New Roman" panose="02020603050405020304" pitchFamily="18" charset="0"/>
                <a:cs typeface="Times New Roman" panose="02020603050405020304" pitchFamily="18" charset="0"/>
              </a:rPr>
              <a:t>To </a:t>
            </a:r>
            <a:r>
              <a:rPr lang="en-IN" sz="1600" dirty="0">
                <a:latin typeface="Times New Roman" panose="02020603050405020304" pitchFamily="18" charset="0"/>
                <a:cs typeface="Times New Roman" panose="02020603050405020304" pitchFamily="18" charset="0"/>
              </a:rPr>
              <a:t>analyse the turnaround time in report generation secondary data of the medical reports before the implementation and after the implementation of the feature will be collected from the database of the TRS and will be compared to measure the improvement in turn around time in report generation.</a:t>
            </a:r>
          </a:p>
        </p:txBody>
      </p:sp>
    </p:spTree>
    <p:extLst>
      <p:ext uri="{BB962C8B-B14F-4D97-AF65-F5344CB8AC3E}">
        <p14:creationId xmlns:p14="http://schemas.microsoft.com/office/powerpoint/2010/main" xmlns="" val="6791613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36">
      <a:dk1>
        <a:sysClr val="windowText" lastClr="000000"/>
      </a:dk1>
      <a:lt1>
        <a:sysClr val="window" lastClr="FFFFFF"/>
      </a:lt1>
      <a:dk2>
        <a:srgbClr val="1F497D"/>
      </a:dk2>
      <a:lt2>
        <a:srgbClr val="EEECE1"/>
      </a:lt2>
      <a:accent1>
        <a:srgbClr val="C79C2F"/>
      </a:accent1>
      <a:accent2>
        <a:srgbClr val="2B1E5C"/>
      </a:accent2>
      <a:accent3>
        <a:srgbClr val="9C319F"/>
      </a:accent3>
      <a:accent4>
        <a:srgbClr val="00BC82"/>
      </a:accent4>
      <a:accent5>
        <a:srgbClr val="5D92BB"/>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10557</TotalTime>
  <Words>2211</Words>
  <Application>Microsoft Office PowerPoint</Application>
  <PresentationFormat>Custom</PresentationFormat>
  <Paragraphs>357</Paragraphs>
  <Slides>30</Slides>
  <Notes>3</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CONCIERGE RIS/PACS WORKFLOW AUTOMATION IN EMERGENCY                                                           REPORTING</vt:lpstr>
      <vt:lpstr>Slide 2</vt:lpstr>
      <vt:lpstr>Slide 3</vt:lpstr>
      <vt:lpstr>Slide 4</vt:lpstr>
      <vt:lpstr>Slide 5</vt:lpstr>
      <vt:lpstr>ABOUT RADSpa</vt:lpstr>
      <vt:lpstr>PROBLEM FORMULATION</vt:lpstr>
      <vt:lpstr>AIM &amp; OBJECTIVE</vt:lpstr>
      <vt:lpstr>Slide 9</vt:lpstr>
      <vt:lpstr>Slide 10</vt:lpstr>
      <vt:lpstr>QUESTIONNARIE:-  Information regarding the smoothness of the auto assign feature was collected from the 45 respondents through questionnaire.  37 Radiologists  6 Coordinators  2 PACS administrators </vt:lpstr>
      <vt:lpstr>PROJECT MANAGEMENT LIFE CYCLE</vt:lpstr>
      <vt:lpstr>INITIATION PHASE</vt:lpstr>
      <vt:lpstr>PLANNING PHASE</vt:lpstr>
      <vt:lpstr> Scope Statement</vt:lpstr>
      <vt:lpstr>IMPLEMENTATION PHASE</vt:lpstr>
      <vt:lpstr>ABOUT AUTO-ASSIGN FEATURE:-</vt:lpstr>
      <vt:lpstr>Slide 18</vt:lpstr>
      <vt:lpstr>Slide 19</vt:lpstr>
      <vt:lpstr>Slide 20</vt:lpstr>
      <vt:lpstr>Slide 21</vt:lpstr>
      <vt:lpstr>USE CASE DIAGRAM</vt:lpstr>
      <vt:lpstr>WORKFLOW OF THE PROCESS AFTER AUTOMATION</vt:lpstr>
      <vt:lpstr>BEFORE AUTOMATION</vt:lpstr>
      <vt:lpstr>AFTER AUTOMATION</vt:lpstr>
      <vt:lpstr>Why to opt for auto assign feature?</vt:lpstr>
      <vt:lpstr>FINDINGS</vt:lpstr>
      <vt:lpstr>Satisfaction Level of the Respondents</vt:lpstr>
      <vt:lpstr>RECOMMENDATIONS</vt:lpstr>
      <vt:lpstr>Slide 30</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CAPM Efficient Frontier Curve for PowerPoint</dc:title>
  <dc:creator>Julian</dc:creator>
  <cp:lastModifiedBy>Administrator</cp:lastModifiedBy>
  <cp:revision>239</cp:revision>
  <dcterms:created xsi:type="dcterms:W3CDTF">2013-09-12T13:05:01Z</dcterms:created>
  <dcterms:modified xsi:type="dcterms:W3CDTF">2019-05-30T05:40:09Z</dcterms:modified>
</cp:coreProperties>
</file>