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b="1"/>
              <a:t>Category</a:t>
            </a:r>
            <a:r>
              <a:rPr lang="en-IN" b="1" baseline="0"/>
              <a:t> of patients for discharges</a:t>
            </a:r>
            <a:endParaRPr lang="en-IN"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7740499828825736E-2"/>
          <c:y val="0.12284566264445557"/>
          <c:w val="0.95225950017117422"/>
          <c:h val="0.81863072921478408"/>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Sheet1!$M$3:$O$3</c:f>
              <c:strCache>
                <c:ptCount val="3"/>
                <c:pt idx="0">
                  <c:v>Total no. of discharges</c:v>
                </c:pt>
                <c:pt idx="1">
                  <c:v>No. of cash patients</c:v>
                </c:pt>
                <c:pt idx="2">
                  <c:v>No. of TPA patients</c:v>
                </c:pt>
              </c:strCache>
            </c:strRef>
          </c:cat>
          <c:val>
            <c:numRef>
              <c:f>Sheet1!$M$4:$O$4</c:f>
              <c:numCache>
                <c:formatCode>General</c:formatCode>
                <c:ptCount val="3"/>
                <c:pt idx="0">
                  <c:v>100</c:v>
                </c:pt>
                <c:pt idx="1">
                  <c:v>70</c:v>
                </c:pt>
                <c:pt idx="2">
                  <c:v>30</c:v>
                </c:pt>
              </c:numCache>
            </c:numRef>
          </c:val>
          <c:extLst>
            <c:ext xmlns:c16="http://schemas.microsoft.com/office/drawing/2014/chart" uri="{C3380CC4-5D6E-409C-BE32-E72D297353CC}">
              <c16:uniqueId val="{00000000-73CC-4B11-9922-7F077157A2C3}"/>
            </c:ext>
          </c:extLst>
        </c:ser>
        <c:dLbls>
          <c:showLegendKey val="0"/>
          <c:showVal val="0"/>
          <c:showCatName val="0"/>
          <c:showSerName val="0"/>
          <c:showPercent val="0"/>
          <c:showBubbleSize val="0"/>
        </c:dLbls>
        <c:gapWidth val="219"/>
        <c:overlap val="-27"/>
        <c:axId val="525317240"/>
        <c:axId val="525317560"/>
      </c:barChart>
      <c:catAx>
        <c:axId val="525317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525317560"/>
        <c:crosses val="autoZero"/>
        <c:auto val="1"/>
        <c:lblAlgn val="ctr"/>
        <c:lblOffset val="100"/>
        <c:noMultiLvlLbl val="0"/>
      </c:catAx>
      <c:valAx>
        <c:axId val="5253175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5317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IN" sz="2000" b="1"/>
              <a:t>Discharge</a:t>
            </a:r>
            <a:r>
              <a:rPr lang="en-IN" sz="2000" b="1" baseline="0"/>
              <a:t> status</a:t>
            </a:r>
            <a:endParaRPr lang="en-IN" sz="2000" b="1"/>
          </a:p>
        </c:rich>
      </c:tx>
      <c:layout>
        <c:manualLayout>
          <c:xMode val="edge"/>
          <c:yMode val="edge"/>
          <c:x val="0.36168723996836638"/>
          <c:y val="0"/>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3055507799516338E-2"/>
          <c:y val="0.12946479516147438"/>
          <c:w val="0.85666933518946098"/>
          <c:h val="0.66418109443738549"/>
        </c:manualLayout>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B3E8-445E-ADE4-4F690833A906}"/>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B3E8-445E-ADE4-4F690833A906}"/>
              </c:ext>
            </c:extLst>
          </c:dPt>
          <c:dLbls>
            <c:dLbl>
              <c:idx val="0"/>
              <c:layout>
                <c:manualLayout>
                  <c:x val="-0.14797430008748907"/>
                  <c:y val="2.9838874307378246E-2"/>
                </c:manualLayout>
              </c:layout>
              <c:tx>
                <c:rich>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fld id="{E3DAADB8-3E53-40C1-BDEA-6362FD41336D}" type="VALUE">
                      <a:rPr lang="en-US" sz="2400" b="1"/>
                      <a:pPr>
                        <a:defRPr sz="2400"/>
                      </a:pPr>
                      <a:t>[VALUE]</a:t>
                    </a:fld>
                    <a:endParaRPr lang="en-IN"/>
                  </a:p>
                </c:rich>
              </c:tx>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B3E8-445E-ADE4-4F690833A906}"/>
                </c:ext>
              </c:extLst>
            </c:dLbl>
            <c:dLbl>
              <c:idx val="1"/>
              <c:layout>
                <c:manualLayout>
                  <c:x val="0.15732502187226596"/>
                  <c:y val="-0.12052857976086323"/>
                </c:manualLayout>
              </c:layout>
              <c:tx>
                <c:rich>
                  <a:bodyPr rot="0" spcFirstLastPara="1" vertOverflow="ellipsis" vert="horz" wrap="square" lIns="38100" tIns="19050" rIns="38100" bIns="19050" anchor="ctr" anchorCtr="1">
                    <a:spAutoFit/>
                  </a:bodyPr>
                  <a:lstStyle/>
                  <a:p>
                    <a:pPr>
                      <a:defRPr sz="3200" b="0" i="0" u="none" strike="noStrike" kern="1200" baseline="0">
                        <a:solidFill>
                          <a:schemeClr val="tx1">
                            <a:lumMod val="75000"/>
                            <a:lumOff val="25000"/>
                          </a:schemeClr>
                        </a:solidFill>
                        <a:latin typeface="+mn-lt"/>
                        <a:ea typeface="+mn-ea"/>
                        <a:cs typeface="+mn-cs"/>
                      </a:defRPr>
                    </a:pPr>
                    <a:fld id="{05608147-1E13-4481-95A2-846421233413}" type="VALUE">
                      <a:rPr lang="en-US" sz="3200" b="1"/>
                      <a:pPr>
                        <a:defRPr sz="3200"/>
                      </a:pPr>
                      <a:t>[VALUE]</a:t>
                    </a:fld>
                    <a:endParaRPr lang="en-IN"/>
                  </a:p>
                </c:rich>
              </c:tx>
              <c:spPr>
                <a:noFill/>
                <a:ln>
                  <a:noFill/>
                </a:ln>
                <a:effectLst/>
              </c:spPr>
              <c:txPr>
                <a:bodyPr rot="0" spcFirstLastPara="1" vertOverflow="ellipsis" vert="horz" wrap="square" lIns="38100" tIns="19050" rIns="38100" bIns="19050" anchor="ctr" anchorCtr="1">
                  <a:spAutoFit/>
                </a:bodyPr>
                <a:lstStyle/>
                <a:p>
                  <a:pPr>
                    <a:defRPr sz="3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B3E8-445E-ADE4-4F690833A90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Sheet1!$C$3:$D$3</c:f>
              <c:strCache>
                <c:ptCount val="2"/>
                <c:pt idx="0">
                  <c:v>Discharges on time</c:v>
                </c:pt>
                <c:pt idx="1">
                  <c:v>Discharges delayed </c:v>
                </c:pt>
              </c:strCache>
            </c:strRef>
          </c:cat>
          <c:val>
            <c:numRef>
              <c:f>Sheet1!$C$4:$D$4</c:f>
              <c:numCache>
                <c:formatCode>General</c:formatCode>
                <c:ptCount val="2"/>
                <c:pt idx="0">
                  <c:v>40</c:v>
                </c:pt>
                <c:pt idx="1">
                  <c:v>60</c:v>
                </c:pt>
              </c:numCache>
            </c:numRef>
          </c:val>
          <c:extLst>
            <c:ext xmlns:c16="http://schemas.microsoft.com/office/drawing/2014/chart" uri="{C3380CC4-5D6E-409C-BE32-E72D297353CC}">
              <c16:uniqueId val="{00000004-B3E8-445E-ADE4-4F690833A906}"/>
            </c:ext>
          </c:extLst>
        </c:ser>
        <c:dLbls>
          <c:showLegendKey val="0"/>
          <c:showVal val="0"/>
          <c:showCatName val="0"/>
          <c:showSerName val="0"/>
          <c:showPercent val="0"/>
          <c:showBubbleSize val="0"/>
          <c:showLeaderLines val="1"/>
        </c:dLbls>
      </c:pie3DChart>
      <c:spPr>
        <a:noFill/>
        <a:ln>
          <a:noFill/>
        </a:ln>
        <a:effectLst/>
      </c:spPr>
    </c:plotArea>
    <c:legend>
      <c:legendPos val="b"/>
      <c:legendEntry>
        <c:idx val="0"/>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33376874969037518"/>
          <c:y val="0.89356013097049103"/>
          <c:w val="0.31522519308711594"/>
          <c:h val="4.0879860527890687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IN" sz="1800" b="1"/>
              <a:t>Discharge</a:t>
            </a:r>
            <a:r>
              <a:rPr lang="en-IN" sz="1800" b="1" baseline="0"/>
              <a:t> status of Cash Patients</a:t>
            </a:r>
            <a:endParaRPr lang="en-IN" sz="1800" b="1"/>
          </a:p>
        </c:rich>
      </c:tx>
      <c:layout>
        <c:manualLayout>
          <c:xMode val="edge"/>
          <c:yMode val="edge"/>
          <c:x val="0.28825224768302138"/>
          <c:y val="5.4800668797495261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5.4868058279051793E-2"/>
          <c:y val="0.13752139764286256"/>
          <c:w val="0.76987016663373897"/>
          <c:h val="0.59023841366319618"/>
        </c:manualLayout>
      </c:layout>
      <c:pie3DChart>
        <c:varyColors val="1"/>
        <c:ser>
          <c:idx val="0"/>
          <c:order val="0"/>
          <c:dPt>
            <c:idx val="0"/>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1-5D66-42FC-A1D1-558F4910D043}"/>
              </c:ext>
            </c:extLst>
          </c:dPt>
          <c:dPt>
            <c:idx val="1"/>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3-5D66-42FC-A1D1-558F4910D043}"/>
              </c:ext>
            </c:extLst>
          </c:dPt>
          <c:dLbls>
            <c:dLbl>
              <c:idx val="0"/>
              <c:layout>
                <c:manualLayout>
                  <c:x val="-0.11388888888888889"/>
                  <c:y val="6.4814814814814811E-2"/>
                </c:manualLayout>
              </c:layout>
              <c:tx>
                <c:rich>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r>
                      <a:rPr lang="en-US" sz="1600" b="1" baseline="0"/>
                      <a:t> </a:t>
                    </a:r>
                    <a:fld id="{7AF44C3F-D0CC-4468-8EB9-848B17F6F210}" type="VALUE">
                      <a:rPr lang="en-US" sz="1600" b="1" baseline="0"/>
                      <a:pPr>
                        <a:defRPr sz="1600" b="1"/>
                      </a:pPr>
                      <a:t>[VALUE]</a:t>
                    </a:fld>
                    <a:endParaRPr lang="en-US" sz="1600" b="1" baseline="0"/>
                  </a:p>
                </c:rich>
              </c:tx>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D66-42FC-A1D1-558F4910D043}"/>
                </c:ext>
              </c:extLst>
            </c:dLbl>
            <c:dLbl>
              <c:idx val="1"/>
              <c:layout>
                <c:manualLayout>
                  <c:x val="0.15833333333333333"/>
                  <c:y val="-0.20370370370370369"/>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D66-42FC-A1D1-558F4910D043}"/>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Sheet1!$U$3:$V$3</c:f>
              <c:strCache>
                <c:ptCount val="2"/>
                <c:pt idx="0">
                  <c:v>Discharges on time</c:v>
                </c:pt>
                <c:pt idx="1">
                  <c:v>Discharges delayed</c:v>
                </c:pt>
              </c:strCache>
            </c:strRef>
          </c:cat>
          <c:val>
            <c:numRef>
              <c:f>Sheet1!$U$4:$V$4</c:f>
              <c:numCache>
                <c:formatCode>General</c:formatCode>
                <c:ptCount val="2"/>
                <c:pt idx="0">
                  <c:v>20</c:v>
                </c:pt>
                <c:pt idx="1">
                  <c:v>50</c:v>
                </c:pt>
              </c:numCache>
            </c:numRef>
          </c:val>
          <c:extLst>
            <c:ext xmlns:c16="http://schemas.microsoft.com/office/drawing/2014/chart" uri="{C3380CC4-5D6E-409C-BE32-E72D297353CC}">
              <c16:uniqueId val="{00000004-5D66-42FC-A1D1-558F4910D043}"/>
            </c:ext>
          </c:extLst>
        </c:ser>
        <c:dLbls>
          <c:dLblPos val="outEnd"/>
          <c:showLegendKey val="0"/>
          <c:showVal val="0"/>
          <c:showCatName val="1"/>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IN" b="1"/>
              <a:t>       Discharge</a:t>
            </a:r>
            <a:r>
              <a:rPr lang="en-IN" b="1" baseline="0"/>
              <a:t> status of TPA Patients</a:t>
            </a:r>
            <a:endParaRPr lang="en-IN" b="1"/>
          </a:p>
        </c:rich>
      </c:tx>
      <c:layout>
        <c:manualLayout>
          <c:xMode val="edge"/>
          <c:yMode val="edge"/>
          <c:x val="0.33296791602210657"/>
          <c:y val="2.0713039645858786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5711819654830143E-2"/>
          <c:y val="0.10951153833043596"/>
          <c:w val="0.87031943020617986"/>
          <c:h val="0.66928781519535852"/>
        </c:manualLayout>
      </c:layout>
      <c:pie3DChart>
        <c:varyColors val="1"/>
        <c:ser>
          <c:idx val="0"/>
          <c:order val="0"/>
          <c:dPt>
            <c:idx val="0"/>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1-7C48-4E76-935D-D5425D5BBAED}"/>
              </c:ext>
            </c:extLst>
          </c:dPt>
          <c:dPt>
            <c:idx val="1"/>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3-7C48-4E76-935D-D5425D5BBAED}"/>
              </c:ext>
            </c:extLst>
          </c:dPt>
          <c:dLbls>
            <c:dLbl>
              <c:idx val="0"/>
              <c:layout>
                <c:manualLayout>
                  <c:x val="-0.16613670166229222"/>
                  <c:y val="-0.14555300379119276"/>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C48-4E76-935D-D5425D5BBAED}"/>
                </c:ext>
              </c:extLst>
            </c:dLbl>
            <c:dLbl>
              <c:idx val="1"/>
              <c:layout>
                <c:manualLayout>
                  <c:x val="0.13755052493438319"/>
                  <c:y val="4.2607174103237097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C48-4E76-935D-D5425D5BBAED}"/>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Sheet1!$U$20:$V$20</c:f>
              <c:strCache>
                <c:ptCount val="2"/>
                <c:pt idx="0">
                  <c:v>Discharges on time</c:v>
                </c:pt>
                <c:pt idx="1">
                  <c:v>Discharges delayed</c:v>
                </c:pt>
              </c:strCache>
            </c:strRef>
          </c:cat>
          <c:val>
            <c:numRef>
              <c:f>Sheet1!$U$21:$V$21</c:f>
              <c:numCache>
                <c:formatCode>General</c:formatCode>
                <c:ptCount val="2"/>
                <c:pt idx="0">
                  <c:v>20</c:v>
                </c:pt>
                <c:pt idx="1">
                  <c:v>10</c:v>
                </c:pt>
              </c:numCache>
            </c:numRef>
          </c:val>
          <c:extLst>
            <c:ext xmlns:c16="http://schemas.microsoft.com/office/drawing/2014/chart" uri="{C3380CC4-5D6E-409C-BE32-E72D297353CC}">
              <c16:uniqueId val="{00000004-7C48-4E76-935D-D5425D5BBAED}"/>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0.17953040244969379"/>
          <c:y val="0.85146799358413527"/>
          <c:w val="0.63538342082239718"/>
          <c:h val="0.10223571011956839"/>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b="1"/>
              <a:t>Time</a:t>
            </a:r>
            <a:r>
              <a:rPr lang="en-IN" b="1" baseline="0"/>
              <a:t> taken in discharge of Cash patients</a:t>
            </a:r>
            <a:endParaRPr lang="en-IN"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Sheet1!$B$26</c:f>
              <c:strCache>
                <c:ptCount val="1"/>
                <c:pt idx="0">
                  <c:v>Time taken (in minutes)</c:v>
                </c:pt>
              </c:strCache>
            </c:strRef>
          </c:tx>
          <c:spPr>
            <a:solidFill>
              <a:schemeClr val="accent1"/>
            </a:solidFill>
            <a:ln>
              <a:noFill/>
            </a:ln>
            <a:effectLst/>
            <a:sp3d/>
          </c:spPr>
          <c:invertIfNegative val="0"/>
          <c:dLbls>
            <c:dLbl>
              <c:idx val="0"/>
              <c:layout>
                <c:manualLayout>
                  <c:x val="1.3138877939823698E-3"/>
                  <c:y val="-2.72522734368657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CD4-4AC4-B816-612B18821108}"/>
                </c:ext>
              </c:extLst>
            </c:dLbl>
            <c:dLbl>
              <c:idx val="1"/>
              <c:layout>
                <c:manualLayout>
                  <c:x val="1.3138877939823938E-3"/>
                  <c:y val="-3.63363645824876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CD4-4AC4-B816-612B18821108}"/>
                </c:ext>
              </c:extLst>
            </c:dLbl>
            <c:dLbl>
              <c:idx val="2"/>
              <c:layout>
                <c:manualLayout>
                  <c:x val="5.2555511759294791E-3"/>
                  <c:y val="-3.17943190096767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CD4-4AC4-B816-612B18821108}"/>
                </c:ext>
              </c:extLst>
            </c:dLbl>
            <c:dLbl>
              <c:idx val="3"/>
              <c:layout>
                <c:manualLayout>
                  <c:x val="5.2555511759295754E-3"/>
                  <c:y val="-2.49812506504602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CD4-4AC4-B816-612B18821108}"/>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Sheet1!$C$25:$F$25</c:f>
              <c:strCache>
                <c:ptCount val="4"/>
                <c:pt idx="0">
                  <c:v>Time of intimation by ward to bill preparation (in minutes)</c:v>
                </c:pt>
                <c:pt idx="1">
                  <c:v>Time of bill preparation to informing the patient (in minutes)</c:v>
                </c:pt>
                <c:pt idx="2">
                  <c:v>Time of informing the patient to bill settlement (in minutes)</c:v>
                </c:pt>
                <c:pt idx="3">
                  <c:v>Time of bill settlement to checking out of room (in minutes) </c:v>
                </c:pt>
              </c:strCache>
            </c:strRef>
          </c:cat>
          <c:val>
            <c:numRef>
              <c:f>Sheet1!$C$26:$F$26</c:f>
              <c:numCache>
                <c:formatCode>General</c:formatCode>
                <c:ptCount val="4"/>
                <c:pt idx="0">
                  <c:v>30</c:v>
                </c:pt>
                <c:pt idx="1">
                  <c:v>20</c:v>
                </c:pt>
                <c:pt idx="2">
                  <c:v>60</c:v>
                </c:pt>
                <c:pt idx="3">
                  <c:v>60</c:v>
                </c:pt>
              </c:numCache>
            </c:numRef>
          </c:val>
          <c:extLst>
            <c:ext xmlns:c16="http://schemas.microsoft.com/office/drawing/2014/chart" uri="{C3380CC4-5D6E-409C-BE32-E72D297353CC}">
              <c16:uniqueId val="{00000000-8CD4-4AC4-B816-612B18821108}"/>
            </c:ext>
          </c:extLst>
        </c:ser>
        <c:ser>
          <c:idx val="1"/>
          <c:order val="1"/>
          <c:tx>
            <c:strRef>
              <c:f>Sheet1!$B$27</c:f>
              <c:strCache>
                <c:ptCount val="1"/>
                <c:pt idx="0">
                  <c:v>Target time to be taken (in minutes)</c:v>
                </c:pt>
              </c:strCache>
            </c:strRef>
          </c:tx>
          <c:spPr>
            <a:solidFill>
              <a:schemeClr val="accent2"/>
            </a:solidFill>
            <a:ln>
              <a:noFill/>
            </a:ln>
            <a:effectLst/>
            <a:sp3d/>
          </c:spPr>
          <c:invertIfNegative val="0"/>
          <c:dLbls>
            <c:dLbl>
              <c:idx val="0"/>
              <c:layout>
                <c:manualLayout>
                  <c:x val="1.2637738374938031E-2"/>
                  <c:y val="-5.30657555871631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CD4-4AC4-B816-612B18821108}"/>
                </c:ext>
              </c:extLst>
            </c:dLbl>
            <c:dLbl>
              <c:idx val="1"/>
              <c:layout>
                <c:manualLayout>
                  <c:x val="1.1824990145841449E-2"/>
                  <c:y val="-2.49812506504602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CD4-4AC4-B816-612B18821108}"/>
                </c:ext>
              </c:extLst>
            </c:dLbl>
            <c:dLbl>
              <c:idx val="2"/>
              <c:layout>
                <c:manualLayout>
                  <c:x val="1.3138877939823939E-2"/>
                  <c:y val="-2.04392050776493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CD4-4AC4-B816-612B18821108}"/>
                </c:ext>
              </c:extLst>
            </c:dLbl>
            <c:dLbl>
              <c:idx val="3"/>
              <c:layout>
                <c:manualLayout>
                  <c:x val="1.1824990145841546E-2"/>
                  <c:y val="-2.27102278640547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CD4-4AC4-B816-612B18821108}"/>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Sheet1!$C$25:$F$25</c:f>
              <c:strCache>
                <c:ptCount val="4"/>
                <c:pt idx="0">
                  <c:v>Time of intimation by ward to bill preparation (in minutes)</c:v>
                </c:pt>
                <c:pt idx="1">
                  <c:v>Time of bill preparation to informing the patient (in minutes)</c:v>
                </c:pt>
                <c:pt idx="2">
                  <c:v>Time of informing the patient to bill settlement (in minutes)</c:v>
                </c:pt>
                <c:pt idx="3">
                  <c:v>Time of bill settlement to checking out of room (in minutes) </c:v>
                </c:pt>
              </c:strCache>
            </c:strRef>
          </c:cat>
          <c:val>
            <c:numRef>
              <c:f>Sheet1!$C$27:$F$27</c:f>
              <c:numCache>
                <c:formatCode>General</c:formatCode>
                <c:ptCount val="4"/>
                <c:pt idx="0">
                  <c:v>20</c:v>
                </c:pt>
                <c:pt idx="1">
                  <c:v>10</c:v>
                </c:pt>
                <c:pt idx="2">
                  <c:v>30</c:v>
                </c:pt>
                <c:pt idx="3">
                  <c:v>30</c:v>
                </c:pt>
              </c:numCache>
            </c:numRef>
          </c:val>
          <c:extLst>
            <c:ext xmlns:c16="http://schemas.microsoft.com/office/drawing/2014/chart" uri="{C3380CC4-5D6E-409C-BE32-E72D297353CC}">
              <c16:uniqueId val="{00000002-8CD4-4AC4-B816-612B18821108}"/>
            </c:ext>
          </c:extLst>
        </c:ser>
        <c:ser>
          <c:idx val="2"/>
          <c:order val="2"/>
          <c:tx>
            <c:strRef>
              <c:f>Sheet1!$B$28</c:f>
              <c:strCache>
                <c:ptCount val="1"/>
                <c:pt idx="0">
                  <c:v>Extra duration (in minutes)</c:v>
                </c:pt>
              </c:strCache>
            </c:strRef>
          </c:tx>
          <c:spPr>
            <a:solidFill>
              <a:schemeClr val="accent3"/>
            </a:solidFill>
            <a:ln>
              <a:noFill/>
            </a:ln>
            <a:effectLst/>
            <a:sp3d/>
          </c:spPr>
          <c:invertIfNegative val="0"/>
          <c:dLbls>
            <c:dLbl>
              <c:idx val="1"/>
              <c:layout>
                <c:manualLayout>
                  <c:x val="7.8833267638942668E-3"/>
                  <c:y val="-2.27102278640548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CD4-4AC4-B816-612B18821108}"/>
                </c:ext>
              </c:extLst>
            </c:dLbl>
            <c:dLbl>
              <c:idx val="2"/>
              <c:layout>
                <c:manualLayout>
                  <c:x val="1.0511102351859151E-2"/>
                  <c:y val="-2.04392050776493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CD4-4AC4-B816-612B18821108}"/>
                </c:ext>
              </c:extLst>
            </c:dLbl>
            <c:dLbl>
              <c:idx val="3"/>
              <c:layout>
                <c:manualLayout>
                  <c:x val="5.2555511759295754E-3"/>
                  <c:y val="-2.49812506504603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CD4-4AC4-B816-612B18821108}"/>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Sheet1!$C$25:$F$25</c:f>
              <c:strCache>
                <c:ptCount val="4"/>
                <c:pt idx="0">
                  <c:v>Time of intimation by ward to bill preparation (in minutes)</c:v>
                </c:pt>
                <c:pt idx="1">
                  <c:v>Time of bill preparation to informing the patient (in minutes)</c:v>
                </c:pt>
                <c:pt idx="2">
                  <c:v>Time of informing the patient to bill settlement (in minutes)</c:v>
                </c:pt>
                <c:pt idx="3">
                  <c:v>Time of bill settlement to checking out of room (in minutes) </c:v>
                </c:pt>
              </c:strCache>
            </c:strRef>
          </c:cat>
          <c:val>
            <c:numRef>
              <c:f>Sheet1!$C$28:$F$28</c:f>
              <c:numCache>
                <c:formatCode>General</c:formatCode>
                <c:ptCount val="4"/>
                <c:pt idx="0">
                  <c:v>10</c:v>
                </c:pt>
                <c:pt idx="1">
                  <c:v>10</c:v>
                </c:pt>
                <c:pt idx="2">
                  <c:v>30</c:v>
                </c:pt>
                <c:pt idx="3">
                  <c:v>30</c:v>
                </c:pt>
              </c:numCache>
            </c:numRef>
          </c:val>
          <c:extLst>
            <c:ext xmlns:c16="http://schemas.microsoft.com/office/drawing/2014/chart" uri="{C3380CC4-5D6E-409C-BE32-E72D297353CC}">
              <c16:uniqueId val="{00000003-8CD4-4AC4-B816-612B18821108}"/>
            </c:ext>
          </c:extLst>
        </c:ser>
        <c:dLbls>
          <c:showLegendKey val="0"/>
          <c:showVal val="0"/>
          <c:showCatName val="0"/>
          <c:showSerName val="0"/>
          <c:showPercent val="0"/>
          <c:showBubbleSize val="0"/>
        </c:dLbls>
        <c:gapWidth val="150"/>
        <c:shape val="box"/>
        <c:axId val="525328248"/>
        <c:axId val="525326648"/>
        <c:axId val="0"/>
      </c:bar3DChart>
      <c:catAx>
        <c:axId val="52532824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525326648"/>
        <c:crosses val="autoZero"/>
        <c:auto val="1"/>
        <c:lblAlgn val="ctr"/>
        <c:lblOffset val="100"/>
        <c:noMultiLvlLbl val="0"/>
      </c:catAx>
      <c:valAx>
        <c:axId val="5253266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53282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IN" b="1"/>
              <a:t>Time </a:t>
            </a:r>
            <a:r>
              <a:rPr lang="en-IN" b="1" baseline="0"/>
              <a:t>taken in discharge process of TPA patients</a:t>
            </a:r>
            <a:endParaRPr lang="en-IN" b="1"/>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1717279683930907E-2"/>
          <c:y val="0.17171296296296296"/>
          <c:w val="0.89811680779721537"/>
          <c:h val="0.44389581510644505"/>
        </c:manualLayout>
      </c:layout>
      <c:bar3DChart>
        <c:barDir val="col"/>
        <c:grouping val="clustered"/>
        <c:varyColors val="0"/>
        <c:ser>
          <c:idx val="0"/>
          <c:order val="0"/>
          <c:tx>
            <c:strRef>
              <c:f>Sheet1!$B$39</c:f>
              <c:strCache>
                <c:ptCount val="1"/>
                <c:pt idx="0">
                  <c:v>Time taken (in minutes)</c:v>
                </c:pt>
              </c:strCache>
            </c:strRef>
          </c:tx>
          <c:spPr>
            <a:solidFill>
              <a:schemeClr val="accent1"/>
            </a:solidFill>
            <a:ln>
              <a:noFill/>
            </a:ln>
            <a:effectLst/>
            <a:sp3d/>
          </c:spPr>
          <c:invertIfNegative val="0"/>
          <c:dLbls>
            <c:dLbl>
              <c:idx val="0"/>
              <c:layout>
                <c:manualLayout>
                  <c:x val="4.8617008794510416E-3"/>
                  <c:y val="-2.62487263167249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93D-4C36-92E7-7FB9515B0883}"/>
                </c:ext>
              </c:extLst>
            </c:dLbl>
            <c:dLbl>
              <c:idx val="1"/>
              <c:layout>
                <c:manualLayout>
                  <c:x val="-4.4565076575400601E-17"/>
                  <c:y val="-2.62487263167250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93D-4C36-92E7-7FB9515B0883}"/>
                </c:ext>
              </c:extLst>
            </c:dLbl>
            <c:dLbl>
              <c:idx val="2"/>
              <c:layout>
                <c:manualLayout>
                  <c:x val="1.215425219862766E-3"/>
                  <c:y val="-2.40613324569979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93D-4C36-92E7-7FB9515B0883}"/>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Sheet1!$C$38:$F$38</c:f>
              <c:strCache>
                <c:ptCount val="4"/>
                <c:pt idx="0">
                  <c:v>Time of intimation by ward to bill preparation (in minutes)</c:v>
                </c:pt>
                <c:pt idx="1">
                  <c:v>Time of bill preparation to intimating the TPA (in minutes)</c:v>
                </c:pt>
                <c:pt idx="2">
                  <c:v>Time of intimating TPA to bill settlement (in minutes)</c:v>
                </c:pt>
                <c:pt idx="3">
                  <c:v>Time of bill settlement to checking out of room (in minutes) </c:v>
                </c:pt>
              </c:strCache>
            </c:strRef>
          </c:cat>
          <c:val>
            <c:numRef>
              <c:f>Sheet1!$C$39:$F$39</c:f>
              <c:numCache>
                <c:formatCode>General</c:formatCode>
                <c:ptCount val="4"/>
                <c:pt idx="0">
                  <c:v>30</c:v>
                </c:pt>
                <c:pt idx="1">
                  <c:v>20</c:v>
                </c:pt>
                <c:pt idx="2">
                  <c:v>240</c:v>
                </c:pt>
                <c:pt idx="3">
                  <c:v>30</c:v>
                </c:pt>
              </c:numCache>
            </c:numRef>
          </c:val>
          <c:extLst>
            <c:ext xmlns:c16="http://schemas.microsoft.com/office/drawing/2014/chart" uri="{C3380CC4-5D6E-409C-BE32-E72D297353CC}">
              <c16:uniqueId val="{00000000-493D-4C36-92E7-7FB9515B0883}"/>
            </c:ext>
          </c:extLst>
        </c:ser>
        <c:ser>
          <c:idx val="1"/>
          <c:order val="1"/>
          <c:tx>
            <c:strRef>
              <c:f>Sheet1!$B$40</c:f>
              <c:strCache>
                <c:ptCount val="1"/>
                <c:pt idx="0">
                  <c:v>Target time to be taken (in minutes)</c:v>
                </c:pt>
              </c:strCache>
            </c:strRef>
          </c:tx>
          <c:spPr>
            <a:solidFill>
              <a:schemeClr val="accent2"/>
            </a:solidFill>
            <a:ln>
              <a:noFill/>
            </a:ln>
            <a:effectLst/>
            <a:sp3d/>
          </c:spPr>
          <c:invertIfNegative val="0"/>
          <c:dLbls>
            <c:dLbl>
              <c:idx val="0"/>
              <c:layout>
                <c:manualLayout>
                  <c:x val="0"/>
                  <c:y val="-2.62487263167250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93D-4C36-92E7-7FB9515B0883}"/>
                </c:ext>
              </c:extLst>
            </c:dLbl>
            <c:dLbl>
              <c:idx val="2"/>
              <c:layout>
                <c:manualLayout>
                  <c:x val="8.9365335575075089E-3"/>
                  <c:y val="-2.40613324569979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3D-4C36-92E7-7FB9515B0883}"/>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Sheet1!$C$38:$F$38</c:f>
              <c:strCache>
                <c:ptCount val="4"/>
                <c:pt idx="0">
                  <c:v>Time of intimation by ward to bill preparation (in minutes)</c:v>
                </c:pt>
                <c:pt idx="1">
                  <c:v>Time of bill preparation to intimating the TPA (in minutes)</c:v>
                </c:pt>
                <c:pt idx="2">
                  <c:v>Time of intimating TPA to bill settlement (in minutes)</c:v>
                </c:pt>
                <c:pt idx="3">
                  <c:v>Time of bill settlement to checking out of room (in minutes) </c:v>
                </c:pt>
              </c:strCache>
            </c:strRef>
          </c:cat>
          <c:val>
            <c:numRef>
              <c:f>Sheet1!$C$40:$F$40</c:f>
              <c:numCache>
                <c:formatCode>General</c:formatCode>
                <c:ptCount val="4"/>
                <c:pt idx="0">
                  <c:v>20</c:v>
                </c:pt>
                <c:pt idx="1">
                  <c:v>10</c:v>
                </c:pt>
                <c:pt idx="2">
                  <c:v>180</c:v>
                </c:pt>
                <c:pt idx="3">
                  <c:v>30</c:v>
                </c:pt>
              </c:numCache>
            </c:numRef>
          </c:val>
          <c:extLst>
            <c:ext xmlns:c16="http://schemas.microsoft.com/office/drawing/2014/chart" uri="{C3380CC4-5D6E-409C-BE32-E72D297353CC}">
              <c16:uniqueId val="{00000002-493D-4C36-92E7-7FB9515B0883}"/>
            </c:ext>
          </c:extLst>
        </c:ser>
        <c:ser>
          <c:idx val="2"/>
          <c:order val="2"/>
          <c:tx>
            <c:strRef>
              <c:f>Sheet1!$B$41</c:f>
              <c:strCache>
                <c:ptCount val="1"/>
                <c:pt idx="0">
                  <c:v>Extra duration (in minutes)</c:v>
                </c:pt>
              </c:strCache>
            </c:strRef>
          </c:tx>
          <c:spPr>
            <a:solidFill>
              <a:schemeClr val="accent3"/>
            </a:solidFill>
            <a:ln>
              <a:noFill/>
            </a:ln>
            <a:effectLst/>
            <a:sp3d/>
          </c:spPr>
          <c:invertIfNegative val="0"/>
          <c:dLbls>
            <c:dLbl>
              <c:idx val="2"/>
              <c:layout>
                <c:manualLayout>
                  <c:x val="8.9365504915102766E-3"/>
                  <c:y val="-7.5631689552594012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93D-4C36-92E7-7FB9515B0883}"/>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Sheet1!$C$38:$F$38</c:f>
              <c:strCache>
                <c:ptCount val="4"/>
                <c:pt idx="0">
                  <c:v>Time of intimation by ward to bill preparation (in minutes)</c:v>
                </c:pt>
                <c:pt idx="1">
                  <c:v>Time of bill preparation to intimating the TPA (in minutes)</c:v>
                </c:pt>
                <c:pt idx="2">
                  <c:v>Time of intimating TPA to bill settlement (in minutes)</c:v>
                </c:pt>
                <c:pt idx="3">
                  <c:v>Time of bill settlement to checking out of room (in minutes) </c:v>
                </c:pt>
              </c:strCache>
            </c:strRef>
          </c:cat>
          <c:val>
            <c:numRef>
              <c:f>Sheet1!$C$41:$F$41</c:f>
              <c:numCache>
                <c:formatCode>General</c:formatCode>
                <c:ptCount val="4"/>
                <c:pt idx="0">
                  <c:v>10</c:v>
                </c:pt>
                <c:pt idx="1">
                  <c:v>10</c:v>
                </c:pt>
                <c:pt idx="2">
                  <c:v>60</c:v>
                </c:pt>
                <c:pt idx="3">
                  <c:v>0</c:v>
                </c:pt>
              </c:numCache>
            </c:numRef>
          </c:val>
          <c:extLst>
            <c:ext xmlns:c16="http://schemas.microsoft.com/office/drawing/2014/chart" uri="{C3380CC4-5D6E-409C-BE32-E72D297353CC}">
              <c16:uniqueId val="{00000004-493D-4C36-92E7-7FB9515B0883}"/>
            </c:ext>
          </c:extLst>
        </c:ser>
        <c:dLbls>
          <c:showLegendKey val="0"/>
          <c:showVal val="0"/>
          <c:showCatName val="0"/>
          <c:showSerName val="0"/>
          <c:showPercent val="0"/>
          <c:showBubbleSize val="0"/>
        </c:dLbls>
        <c:gapWidth val="150"/>
        <c:shape val="box"/>
        <c:axId val="575653816"/>
        <c:axId val="575654456"/>
        <c:axId val="0"/>
      </c:bar3DChart>
      <c:catAx>
        <c:axId val="57565381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75654456"/>
        <c:crosses val="autoZero"/>
        <c:auto val="1"/>
        <c:lblAlgn val="ctr"/>
        <c:lblOffset val="100"/>
        <c:noMultiLvlLbl val="0"/>
      </c:catAx>
      <c:valAx>
        <c:axId val="5756544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75653816"/>
        <c:crosses val="autoZero"/>
        <c:crossBetween val="between"/>
      </c:valAx>
      <c:spPr>
        <a:noFill/>
        <a:ln>
          <a:noFill/>
        </a:ln>
        <a:effectLst/>
      </c:spPr>
    </c:plotArea>
    <c:legend>
      <c:legendPos val="b"/>
      <c:layout>
        <c:manualLayout>
          <c:xMode val="edge"/>
          <c:yMode val="edge"/>
          <c:x val="0.10557720909886265"/>
          <c:y val="0.82291557305336838"/>
          <c:w val="0.76384558180227469"/>
          <c:h val="0.15393627879848351"/>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b="1"/>
              <a:t>ORGANIZATIONAL</a:t>
            </a:r>
            <a:r>
              <a:rPr lang="en-IN" b="1" baseline="0"/>
              <a:t> REASONS FOR DELAY</a:t>
            </a:r>
            <a:endParaRPr lang="en-IN"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Sheet1!$B$54:$B$60</c:f>
              <c:strCache>
                <c:ptCount val="7"/>
                <c:pt idx="0">
                  <c:v>Delay in discharge summaries</c:v>
                </c:pt>
                <c:pt idx="1">
                  <c:v>Delayed doctor rounds</c:v>
                </c:pt>
                <c:pt idx="2">
                  <c:v>Resident doctors not available</c:v>
                </c:pt>
                <c:pt idx="3">
                  <c:v>Delay from billing</c:v>
                </c:pt>
                <c:pt idx="4">
                  <c:v>Late discharge orders</c:v>
                </c:pt>
                <c:pt idx="5">
                  <c:v>Delays from pharmacy</c:v>
                </c:pt>
                <c:pt idx="6">
                  <c:v>TOTAL DELAYS</c:v>
                </c:pt>
              </c:strCache>
            </c:strRef>
          </c:cat>
          <c:val>
            <c:numRef>
              <c:f>Sheet1!$C$54:$C$60</c:f>
              <c:numCache>
                <c:formatCode>General</c:formatCode>
                <c:ptCount val="7"/>
                <c:pt idx="0">
                  <c:v>1</c:v>
                </c:pt>
                <c:pt idx="1">
                  <c:v>4</c:v>
                </c:pt>
                <c:pt idx="2">
                  <c:v>5</c:v>
                </c:pt>
                <c:pt idx="3">
                  <c:v>15</c:v>
                </c:pt>
                <c:pt idx="4">
                  <c:v>2</c:v>
                </c:pt>
                <c:pt idx="5">
                  <c:v>3</c:v>
                </c:pt>
                <c:pt idx="6">
                  <c:v>30</c:v>
                </c:pt>
              </c:numCache>
            </c:numRef>
          </c:val>
          <c:extLst>
            <c:ext xmlns:c16="http://schemas.microsoft.com/office/drawing/2014/chart" uri="{C3380CC4-5D6E-409C-BE32-E72D297353CC}">
              <c16:uniqueId val="{00000000-4C14-4EB4-BBA7-BC2BACE6FFCE}"/>
            </c:ext>
          </c:extLst>
        </c:ser>
        <c:dLbls>
          <c:showLegendKey val="0"/>
          <c:showVal val="0"/>
          <c:showCatName val="0"/>
          <c:showSerName val="0"/>
          <c:showPercent val="0"/>
          <c:showBubbleSize val="0"/>
        </c:dLbls>
        <c:gapWidth val="219"/>
        <c:overlap val="-27"/>
        <c:axId val="505807032"/>
        <c:axId val="505807672"/>
      </c:barChart>
      <c:catAx>
        <c:axId val="505807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505807672"/>
        <c:crosses val="autoZero"/>
        <c:auto val="1"/>
        <c:lblAlgn val="ctr"/>
        <c:lblOffset val="100"/>
        <c:noMultiLvlLbl val="0"/>
      </c:catAx>
      <c:valAx>
        <c:axId val="5058076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58070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1400" b="1"/>
              <a:t>PATIENT</a:t>
            </a:r>
            <a:r>
              <a:rPr lang="en-IN" sz="1400" b="1" baseline="0"/>
              <a:t> RELATED REASONS FOR DELAY</a:t>
            </a:r>
            <a:endParaRPr lang="en-IN" sz="1400"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Sheet1!$E$54:$E$58</c:f>
              <c:strCache>
                <c:ptCount val="5"/>
                <c:pt idx="0">
                  <c:v>Non-availability of attendant </c:v>
                </c:pt>
                <c:pt idx="1">
                  <c:v>Non- availability of ambulance</c:v>
                </c:pt>
                <c:pt idx="2">
                  <c:v>Doubts in bills </c:v>
                </c:pt>
                <c:pt idx="3">
                  <c:v>Issues with fund arrangement</c:v>
                </c:pt>
                <c:pt idx="4">
                  <c:v>TOTAL DELAYS </c:v>
                </c:pt>
              </c:strCache>
            </c:strRef>
          </c:cat>
          <c:val>
            <c:numRef>
              <c:f>Sheet1!$F$54:$F$58</c:f>
              <c:numCache>
                <c:formatCode>General</c:formatCode>
                <c:ptCount val="5"/>
                <c:pt idx="0">
                  <c:v>10</c:v>
                </c:pt>
                <c:pt idx="1">
                  <c:v>1</c:v>
                </c:pt>
                <c:pt idx="2">
                  <c:v>7</c:v>
                </c:pt>
                <c:pt idx="3">
                  <c:v>2</c:v>
                </c:pt>
                <c:pt idx="4">
                  <c:v>20</c:v>
                </c:pt>
              </c:numCache>
            </c:numRef>
          </c:val>
          <c:extLst>
            <c:ext xmlns:c16="http://schemas.microsoft.com/office/drawing/2014/chart" uri="{C3380CC4-5D6E-409C-BE32-E72D297353CC}">
              <c16:uniqueId val="{00000000-1839-446B-A8E5-AD7BBC9E808B}"/>
            </c:ext>
          </c:extLst>
        </c:ser>
        <c:dLbls>
          <c:showLegendKey val="0"/>
          <c:showVal val="0"/>
          <c:showCatName val="0"/>
          <c:showSerName val="0"/>
          <c:showPercent val="0"/>
          <c:showBubbleSize val="0"/>
        </c:dLbls>
        <c:gapWidth val="219"/>
        <c:overlap val="-27"/>
        <c:axId val="478027824"/>
        <c:axId val="478028464"/>
      </c:barChart>
      <c:catAx>
        <c:axId val="478027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n-US"/>
          </a:p>
        </c:txPr>
        <c:crossAx val="478028464"/>
        <c:crosses val="autoZero"/>
        <c:auto val="1"/>
        <c:lblAlgn val="ctr"/>
        <c:lblOffset val="100"/>
        <c:noMultiLvlLbl val="0"/>
      </c:catAx>
      <c:valAx>
        <c:axId val="4780284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80278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withinLinear" id="15">
  <a:schemeClr val="accent2"/>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89E1B-3AE4-45B9-8450-953791E496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B03B30B-42C2-4475-B53C-44C71F6BAD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8A132C9-A72C-42B5-A3D3-E0FCC870A434}"/>
              </a:ext>
            </a:extLst>
          </p:cNvPr>
          <p:cNvSpPr>
            <a:spLocks noGrp="1"/>
          </p:cNvSpPr>
          <p:nvPr>
            <p:ph type="dt" sz="half" idx="10"/>
          </p:nvPr>
        </p:nvSpPr>
        <p:spPr/>
        <p:txBody>
          <a:bodyPr/>
          <a:lstStyle/>
          <a:p>
            <a:fld id="{03530CBC-1C56-458B-84F8-C175E19C3DE4}" type="datetimeFigureOut">
              <a:rPr lang="en-IN" smtClean="0"/>
              <a:t>31-05-2019</a:t>
            </a:fld>
            <a:endParaRPr lang="en-IN"/>
          </a:p>
        </p:txBody>
      </p:sp>
      <p:sp>
        <p:nvSpPr>
          <p:cNvPr id="5" name="Footer Placeholder 4">
            <a:extLst>
              <a:ext uri="{FF2B5EF4-FFF2-40B4-BE49-F238E27FC236}">
                <a16:creationId xmlns:a16="http://schemas.microsoft.com/office/drawing/2014/main" id="{A2FDDF47-32C9-4867-81F1-6B128317B7D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3AECC9C-1BCF-4938-B976-9238B6F76793}"/>
              </a:ext>
            </a:extLst>
          </p:cNvPr>
          <p:cNvSpPr>
            <a:spLocks noGrp="1"/>
          </p:cNvSpPr>
          <p:nvPr>
            <p:ph type="sldNum" sz="quarter" idx="12"/>
          </p:nvPr>
        </p:nvSpPr>
        <p:spPr/>
        <p:txBody>
          <a:bodyPr/>
          <a:lstStyle/>
          <a:p>
            <a:fld id="{10DED7C9-1F5B-4F16-8BB0-471590E195A1}" type="slidenum">
              <a:rPr lang="en-IN" smtClean="0"/>
              <a:t>‹#›</a:t>
            </a:fld>
            <a:endParaRPr lang="en-IN"/>
          </a:p>
        </p:txBody>
      </p:sp>
    </p:spTree>
    <p:extLst>
      <p:ext uri="{BB962C8B-B14F-4D97-AF65-F5344CB8AC3E}">
        <p14:creationId xmlns:p14="http://schemas.microsoft.com/office/powerpoint/2010/main" val="2610681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920DE-8826-4012-8992-59D930861BA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0388EEE-7049-493C-8E7E-2D17CAD4A5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ADCC531-4D93-4928-A630-4E03795AD0B0}"/>
              </a:ext>
            </a:extLst>
          </p:cNvPr>
          <p:cNvSpPr>
            <a:spLocks noGrp="1"/>
          </p:cNvSpPr>
          <p:nvPr>
            <p:ph type="dt" sz="half" idx="10"/>
          </p:nvPr>
        </p:nvSpPr>
        <p:spPr/>
        <p:txBody>
          <a:bodyPr/>
          <a:lstStyle/>
          <a:p>
            <a:fld id="{03530CBC-1C56-458B-84F8-C175E19C3DE4}" type="datetimeFigureOut">
              <a:rPr lang="en-IN" smtClean="0"/>
              <a:t>31-05-2019</a:t>
            </a:fld>
            <a:endParaRPr lang="en-IN"/>
          </a:p>
        </p:txBody>
      </p:sp>
      <p:sp>
        <p:nvSpPr>
          <p:cNvPr id="5" name="Footer Placeholder 4">
            <a:extLst>
              <a:ext uri="{FF2B5EF4-FFF2-40B4-BE49-F238E27FC236}">
                <a16:creationId xmlns:a16="http://schemas.microsoft.com/office/drawing/2014/main" id="{3273C1BF-9B73-4DC0-AC9E-DB75136E521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1AED866-58B3-4A99-930E-C8EFB9400D43}"/>
              </a:ext>
            </a:extLst>
          </p:cNvPr>
          <p:cNvSpPr>
            <a:spLocks noGrp="1"/>
          </p:cNvSpPr>
          <p:nvPr>
            <p:ph type="sldNum" sz="quarter" idx="12"/>
          </p:nvPr>
        </p:nvSpPr>
        <p:spPr/>
        <p:txBody>
          <a:bodyPr/>
          <a:lstStyle/>
          <a:p>
            <a:fld id="{10DED7C9-1F5B-4F16-8BB0-471590E195A1}" type="slidenum">
              <a:rPr lang="en-IN" smtClean="0"/>
              <a:t>‹#›</a:t>
            </a:fld>
            <a:endParaRPr lang="en-IN"/>
          </a:p>
        </p:txBody>
      </p:sp>
    </p:spTree>
    <p:extLst>
      <p:ext uri="{BB962C8B-B14F-4D97-AF65-F5344CB8AC3E}">
        <p14:creationId xmlns:p14="http://schemas.microsoft.com/office/powerpoint/2010/main" val="1162007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765819-A605-4327-AD64-409DF9CC1D4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456B7C6-F41A-48A0-897B-EBF4999500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BFA7012-6747-4087-956D-2219B7EC4AA9}"/>
              </a:ext>
            </a:extLst>
          </p:cNvPr>
          <p:cNvSpPr>
            <a:spLocks noGrp="1"/>
          </p:cNvSpPr>
          <p:nvPr>
            <p:ph type="dt" sz="half" idx="10"/>
          </p:nvPr>
        </p:nvSpPr>
        <p:spPr/>
        <p:txBody>
          <a:bodyPr/>
          <a:lstStyle/>
          <a:p>
            <a:fld id="{03530CBC-1C56-458B-84F8-C175E19C3DE4}" type="datetimeFigureOut">
              <a:rPr lang="en-IN" smtClean="0"/>
              <a:t>31-05-2019</a:t>
            </a:fld>
            <a:endParaRPr lang="en-IN"/>
          </a:p>
        </p:txBody>
      </p:sp>
      <p:sp>
        <p:nvSpPr>
          <p:cNvPr id="5" name="Footer Placeholder 4">
            <a:extLst>
              <a:ext uri="{FF2B5EF4-FFF2-40B4-BE49-F238E27FC236}">
                <a16:creationId xmlns:a16="http://schemas.microsoft.com/office/drawing/2014/main" id="{D23E8D2A-F190-4520-8DEB-FC8C19CDCF4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538CA91-3F36-42EE-8B4A-490E0F3A9806}"/>
              </a:ext>
            </a:extLst>
          </p:cNvPr>
          <p:cNvSpPr>
            <a:spLocks noGrp="1"/>
          </p:cNvSpPr>
          <p:nvPr>
            <p:ph type="sldNum" sz="quarter" idx="12"/>
          </p:nvPr>
        </p:nvSpPr>
        <p:spPr/>
        <p:txBody>
          <a:bodyPr/>
          <a:lstStyle/>
          <a:p>
            <a:fld id="{10DED7C9-1F5B-4F16-8BB0-471590E195A1}" type="slidenum">
              <a:rPr lang="en-IN" smtClean="0"/>
              <a:t>‹#›</a:t>
            </a:fld>
            <a:endParaRPr lang="en-IN"/>
          </a:p>
        </p:txBody>
      </p:sp>
    </p:spTree>
    <p:extLst>
      <p:ext uri="{BB962C8B-B14F-4D97-AF65-F5344CB8AC3E}">
        <p14:creationId xmlns:p14="http://schemas.microsoft.com/office/powerpoint/2010/main" val="326906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3CC18-AC18-4047-8E85-9003C10D51C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A869686-FFBF-4C80-AA78-B14E7C6904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8FB0CC4-124B-4D4C-8395-31E7F246DA75}"/>
              </a:ext>
            </a:extLst>
          </p:cNvPr>
          <p:cNvSpPr>
            <a:spLocks noGrp="1"/>
          </p:cNvSpPr>
          <p:nvPr>
            <p:ph type="dt" sz="half" idx="10"/>
          </p:nvPr>
        </p:nvSpPr>
        <p:spPr/>
        <p:txBody>
          <a:bodyPr/>
          <a:lstStyle/>
          <a:p>
            <a:fld id="{03530CBC-1C56-458B-84F8-C175E19C3DE4}" type="datetimeFigureOut">
              <a:rPr lang="en-IN" smtClean="0"/>
              <a:t>31-05-2019</a:t>
            </a:fld>
            <a:endParaRPr lang="en-IN"/>
          </a:p>
        </p:txBody>
      </p:sp>
      <p:sp>
        <p:nvSpPr>
          <p:cNvPr id="5" name="Footer Placeholder 4">
            <a:extLst>
              <a:ext uri="{FF2B5EF4-FFF2-40B4-BE49-F238E27FC236}">
                <a16:creationId xmlns:a16="http://schemas.microsoft.com/office/drawing/2014/main" id="{E7546ED9-CFB2-41A7-9A1B-B2965E83EAA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FF4BD29-5327-4FDB-822B-0852325DFA20}"/>
              </a:ext>
            </a:extLst>
          </p:cNvPr>
          <p:cNvSpPr>
            <a:spLocks noGrp="1"/>
          </p:cNvSpPr>
          <p:nvPr>
            <p:ph type="sldNum" sz="quarter" idx="12"/>
          </p:nvPr>
        </p:nvSpPr>
        <p:spPr/>
        <p:txBody>
          <a:bodyPr/>
          <a:lstStyle/>
          <a:p>
            <a:fld id="{10DED7C9-1F5B-4F16-8BB0-471590E195A1}" type="slidenum">
              <a:rPr lang="en-IN" smtClean="0"/>
              <a:t>‹#›</a:t>
            </a:fld>
            <a:endParaRPr lang="en-IN"/>
          </a:p>
        </p:txBody>
      </p:sp>
    </p:spTree>
    <p:extLst>
      <p:ext uri="{BB962C8B-B14F-4D97-AF65-F5344CB8AC3E}">
        <p14:creationId xmlns:p14="http://schemas.microsoft.com/office/powerpoint/2010/main" val="1926789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37DE5-64C5-4885-9D87-271942946D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39E35F8-8DDC-4169-9522-47D70AEF01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67D27D-F821-45B6-B0FA-477AF0290C53}"/>
              </a:ext>
            </a:extLst>
          </p:cNvPr>
          <p:cNvSpPr>
            <a:spLocks noGrp="1"/>
          </p:cNvSpPr>
          <p:nvPr>
            <p:ph type="dt" sz="half" idx="10"/>
          </p:nvPr>
        </p:nvSpPr>
        <p:spPr/>
        <p:txBody>
          <a:bodyPr/>
          <a:lstStyle/>
          <a:p>
            <a:fld id="{03530CBC-1C56-458B-84F8-C175E19C3DE4}" type="datetimeFigureOut">
              <a:rPr lang="en-IN" smtClean="0"/>
              <a:t>31-05-2019</a:t>
            </a:fld>
            <a:endParaRPr lang="en-IN"/>
          </a:p>
        </p:txBody>
      </p:sp>
      <p:sp>
        <p:nvSpPr>
          <p:cNvPr id="5" name="Footer Placeholder 4">
            <a:extLst>
              <a:ext uri="{FF2B5EF4-FFF2-40B4-BE49-F238E27FC236}">
                <a16:creationId xmlns:a16="http://schemas.microsoft.com/office/drawing/2014/main" id="{6706F0E5-B8E6-4E89-A9DF-4CFBEBEA1F0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D10ED75-732D-4630-8249-6649F7E2BDB2}"/>
              </a:ext>
            </a:extLst>
          </p:cNvPr>
          <p:cNvSpPr>
            <a:spLocks noGrp="1"/>
          </p:cNvSpPr>
          <p:nvPr>
            <p:ph type="sldNum" sz="quarter" idx="12"/>
          </p:nvPr>
        </p:nvSpPr>
        <p:spPr/>
        <p:txBody>
          <a:bodyPr/>
          <a:lstStyle/>
          <a:p>
            <a:fld id="{10DED7C9-1F5B-4F16-8BB0-471590E195A1}" type="slidenum">
              <a:rPr lang="en-IN" smtClean="0"/>
              <a:t>‹#›</a:t>
            </a:fld>
            <a:endParaRPr lang="en-IN"/>
          </a:p>
        </p:txBody>
      </p:sp>
    </p:spTree>
    <p:extLst>
      <p:ext uri="{BB962C8B-B14F-4D97-AF65-F5344CB8AC3E}">
        <p14:creationId xmlns:p14="http://schemas.microsoft.com/office/powerpoint/2010/main" val="2138129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E898C-3D6D-4C28-8F06-D88450EDA38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3FB6339-C1D3-48CD-A37B-F8FB64958C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269B041-DC54-4040-B6F4-22B0C55B30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9028D2D-95EE-4CCE-BB7A-58FC067B78A3}"/>
              </a:ext>
            </a:extLst>
          </p:cNvPr>
          <p:cNvSpPr>
            <a:spLocks noGrp="1"/>
          </p:cNvSpPr>
          <p:nvPr>
            <p:ph type="dt" sz="half" idx="10"/>
          </p:nvPr>
        </p:nvSpPr>
        <p:spPr/>
        <p:txBody>
          <a:bodyPr/>
          <a:lstStyle/>
          <a:p>
            <a:fld id="{03530CBC-1C56-458B-84F8-C175E19C3DE4}" type="datetimeFigureOut">
              <a:rPr lang="en-IN" smtClean="0"/>
              <a:t>31-05-2019</a:t>
            </a:fld>
            <a:endParaRPr lang="en-IN"/>
          </a:p>
        </p:txBody>
      </p:sp>
      <p:sp>
        <p:nvSpPr>
          <p:cNvPr id="6" name="Footer Placeholder 5">
            <a:extLst>
              <a:ext uri="{FF2B5EF4-FFF2-40B4-BE49-F238E27FC236}">
                <a16:creationId xmlns:a16="http://schemas.microsoft.com/office/drawing/2014/main" id="{AD0C3543-74E5-47AA-BC50-136053DC2EA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C1A8842-6C0B-4446-87A5-DA0C650998F5}"/>
              </a:ext>
            </a:extLst>
          </p:cNvPr>
          <p:cNvSpPr>
            <a:spLocks noGrp="1"/>
          </p:cNvSpPr>
          <p:nvPr>
            <p:ph type="sldNum" sz="quarter" idx="12"/>
          </p:nvPr>
        </p:nvSpPr>
        <p:spPr/>
        <p:txBody>
          <a:bodyPr/>
          <a:lstStyle/>
          <a:p>
            <a:fld id="{10DED7C9-1F5B-4F16-8BB0-471590E195A1}" type="slidenum">
              <a:rPr lang="en-IN" smtClean="0"/>
              <a:t>‹#›</a:t>
            </a:fld>
            <a:endParaRPr lang="en-IN"/>
          </a:p>
        </p:txBody>
      </p:sp>
    </p:spTree>
    <p:extLst>
      <p:ext uri="{BB962C8B-B14F-4D97-AF65-F5344CB8AC3E}">
        <p14:creationId xmlns:p14="http://schemas.microsoft.com/office/powerpoint/2010/main" val="2640504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036C6-FFE7-479E-A1E7-5C3F91BF30A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E1B3A30-CB57-4137-97AB-DD84AF4D90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556E7F-19B6-4C3F-A76B-C00D49D88A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08B27BD-8FD6-4E1D-BAC9-99E74A6DD5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050BFD-00AB-4DEA-AEF0-7182FAB421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E9F3D27-9622-42B4-94FE-3FCDE434C705}"/>
              </a:ext>
            </a:extLst>
          </p:cNvPr>
          <p:cNvSpPr>
            <a:spLocks noGrp="1"/>
          </p:cNvSpPr>
          <p:nvPr>
            <p:ph type="dt" sz="half" idx="10"/>
          </p:nvPr>
        </p:nvSpPr>
        <p:spPr/>
        <p:txBody>
          <a:bodyPr/>
          <a:lstStyle/>
          <a:p>
            <a:fld id="{03530CBC-1C56-458B-84F8-C175E19C3DE4}" type="datetimeFigureOut">
              <a:rPr lang="en-IN" smtClean="0"/>
              <a:t>31-05-2019</a:t>
            </a:fld>
            <a:endParaRPr lang="en-IN"/>
          </a:p>
        </p:txBody>
      </p:sp>
      <p:sp>
        <p:nvSpPr>
          <p:cNvPr id="8" name="Footer Placeholder 7">
            <a:extLst>
              <a:ext uri="{FF2B5EF4-FFF2-40B4-BE49-F238E27FC236}">
                <a16:creationId xmlns:a16="http://schemas.microsoft.com/office/drawing/2014/main" id="{91EF77E4-F215-4E0C-BD3F-907ECC7FD27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E8008BD-54CF-4D54-B844-E16F6191E9A0}"/>
              </a:ext>
            </a:extLst>
          </p:cNvPr>
          <p:cNvSpPr>
            <a:spLocks noGrp="1"/>
          </p:cNvSpPr>
          <p:nvPr>
            <p:ph type="sldNum" sz="quarter" idx="12"/>
          </p:nvPr>
        </p:nvSpPr>
        <p:spPr/>
        <p:txBody>
          <a:bodyPr/>
          <a:lstStyle/>
          <a:p>
            <a:fld id="{10DED7C9-1F5B-4F16-8BB0-471590E195A1}" type="slidenum">
              <a:rPr lang="en-IN" smtClean="0"/>
              <a:t>‹#›</a:t>
            </a:fld>
            <a:endParaRPr lang="en-IN"/>
          </a:p>
        </p:txBody>
      </p:sp>
    </p:spTree>
    <p:extLst>
      <p:ext uri="{BB962C8B-B14F-4D97-AF65-F5344CB8AC3E}">
        <p14:creationId xmlns:p14="http://schemas.microsoft.com/office/powerpoint/2010/main" val="2928615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17497-E481-45A8-A600-02D51C241C3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764F78E-A9DF-4C63-ACC1-B38F3684C406}"/>
              </a:ext>
            </a:extLst>
          </p:cNvPr>
          <p:cNvSpPr>
            <a:spLocks noGrp="1"/>
          </p:cNvSpPr>
          <p:nvPr>
            <p:ph type="dt" sz="half" idx="10"/>
          </p:nvPr>
        </p:nvSpPr>
        <p:spPr/>
        <p:txBody>
          <a:bodyPr/>
          <a:lstStyle/>
          <a:p>
            <a:fld id="{03530CBC-1C56-458B-84F8-C175E19C3DE4}" type="datetimeFigureOut">
              <a:rPr lang="en-IN" smtClean="0"/>
              <a:t>31-05-2019</a:t>
            </a:fld>
            <a:endParaRPr lang="en-IN"/>
          </a:p>
        </p:txBody>
      </p:sp>
      <p:sp>
        <p:nvSpPr>
          <p:cNvPr id="4" name="Footer Placeholder 3">
            <a:extLst>
              <a:ext uri="{FF2B5EF4-FFF2-40B4-BE49-F238E27FC236}">
                <a16:creationId xmlns:a16="http://schemas.microsoft.com/office/drawing/2014/main" id="{59AE4569-2832-465F-8ADA-D60E7975BC6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68107AF-CED8-4922-B7DF-7233EEBEC6D6}"/>
              </a:ext>
            </a:extLst>
          </p:cNvPr>
          <p:cNvSpPr>
            <a:spLocks noGrp="1"/>
          </p:cNvSpPr>
          <p:nvPr>
            <p:ph type="sldNum" sz="quarter" idx="12"/>
          </p:nvPr>
        </p:nvSpPr>
        <p:spPr/>
        <p:txBody>
          <a:bodyPr/>
          <a:lstStyle/>
          <a:p>
            <a:fld id="{10DED7C9-1F5B-4F16-8BB0-471590E195A1}" type="slidenum">
              <a:rPr lang="en-IN" smtClean="0"/>
              <a:t>‹#›</a:t>
            </a:fld>
            <a:endParaRPr lang="en-IN"/>
          </a:p>
        </p:txBody>
      </p:sp>
    </p:spTree>
    <p:extLst>
      <p:ext uri="{BB962C8B-B14F-4D97-AF65-F5344CB8AC3E}">
        <p14:creationId xmlns:p14="http://schemas.microsoft.com/office/powerpoint/2010/main" val="2696561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D1DEEB-D489-4641-880C-C6DE58B89EE6}"/>
              </a:ext>
            </a:extLst>
          </p:cNvPr>
          <p:cNvSpPr>
            <a:spLocks noGrp="1"/>
          </p:cNvSpPr>
          <p:nvPr>
            <p:ph type="dt" sz="half" idx="10"/>
          </p:nvPr>
        </p:nvSpPr>
        <p:spPr/>
        <p:txBody>
          <a:bodyPr/>
          <a:lstStyle/>
          <a:p>
            <a:fld id="{03530CBC-1C56-458B-84F8-C175E19C3DE4}" type="datetimeFigureOut">
              <a:rPr lang="en-IN" smtClean="0"/>
              <a:t>31-05-2019</a:t>
            </a:fld>
            <a:endParaRPr lang="en-IN"/>
          </a:p>
        </p:txBody>
      </p:sp>
      <p:sp>
        <p:nvSpPr>
          <p:cNvPr id="3" name="Footer Placeholder 2">
            <a:extLst>
              <a:ext uri="{FF2B5EF4-FFF2-40B4-BE49-F238E27FC236}">
                <a16:creationId xmlns:a16="http://schemas.microsoft.com/office/drawing/2014/main" id="{3C30F5B7-AB8E-4C1E-84F4-FFDDE13F0E4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C6A82F41-4037-4D92-B91E-A83FDABD3B2E}"/>
              </a:ext>
            </a:extLst>
          </p:cNvPr>
          <p:cNvSpPr>
            <a:spLocks noGrp="1"/>
          </p:cNvSpPr>
          <p:nvPr>
            <p:ph type="sldNum" sz="quarter" idx="12"/>
          </p:nvPr>
        </p:nvSpPr>
        <p:spPr/>
        <p:txBody>
          <a:bodyPr/>
          <a:lstStyle/>
          <a:p>
            <a:fld id="{10DED7C9-1F5B-4F16-8BB0-471590E195A1}" type="slidenum">
              <a:rPr lang="en-IN" smtClean="0"/>
              <a:t>‹#›</a:t>
            </a:fld>
            <a:endParaRPr lang="en-IN"/>
          </a:p>
        </p:txBody>
      </p:sp>
    </p:spTree>
    <p:extLst>
      <p:ext uri="{BB962C8B-B14F-4D97-AF65-F5344CB8AC3E}">
        <p14:creationId xmlns:p14="http://schemas.microsoft.com/office/powerpoint/2010/main" val="3712630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ACAE7-C1E4-4758-823C-987C879FE7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38FBA242-3D84-47D6-B77F-ABBF8CEA3A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ED1CA14-81B8-4753-A507-95F73ED441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48A19B-4948-4DAB-917C-26FCAC385CEF}"/>
              </a:ext>
            </a:extLst>
          </p:cNvPr>
          <p:cNvSpPr>
            <a:spLocks noGrp="1"/>
          </p:cNvSpPr>
          <p:nvPr>
            <p:ph type="dt" sz="half" idx="10"/>
          </p:nvPr>
        </p:nvSpPr>
        <p:spPr/>
        <p:txBody>
          <a:bodyPr/>
          <a:lstStyle/>
          <a:p>
            <a:fld id="{03530CBC-1C56-458B-84F8-C175E19C3DE4}" type="datetimeFigureOut">
              <a:rPr lang="en-IN" smtClean="0"/>
              <a:t>31-05-2019</a:t>
            </a:fld>
            <a:endParaRPr lang="en-IN"/>
          </a:p>
        </p:txBody>
      </p:sp>
      <p:sp>
        <p:nvSpPr>
          <p:cNvPr id="6" name="Footer Placeholder 5">
            <a:extLst>
              <a:ext uri="{FF2B5EF4-FFF2-40B4-BE49-F238E27FC236}">
                <a16:creationId xmlns:a16="http://schemas.microsoft.com/office/drawing/2014/main" id="{E07AEE42-20D6-43B0-A1B7-2D7790A226A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91AA62A-C76C-4649-AF9A-C85DD681CA36}"/>
              </a:ext>
            </a:extLst>
          </p:cNvPr>
          <p:cNvSpPr>
            <a:spLocks noGrp="1"/>
          </p:cNvSpPr>
          <p:nvPr>
            <p:ph type="sldNum" sz="quarter" idx="12"/>
          </p:nvPr>
        </p:nvSpPr>
        <p:spPr/>
        <p:txBody>
          <a:bodyPr/>
          <a:lstStyle/>
          <a:p>
            <a:fld id="{10DED7C9-1F5B-4F16-8BB0-471590E195A1}" type="slidenum">
              <a:rPr lang="en-IN" smtClean="0"/>
              <a:t>‹#›</a:t>
            </a:fld>
            <a:endParaRPr lang="en-IN"/>
          </a:p>
        </p:txBody>
      </p:sp>
    </p:spTree>
    <p:extLst>
      <p:ext uri="{BB962C8B-B14F-4D97-AF65-F5344CB8AC3E}">
        <p14:creationId xmlns:p14="http://schemas.microsoft.com/office/powerpoint/2010/main" val="128645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9E7AE-3B3E-4725-B219-236A9022A1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43C35AD-1097-40D9-A35B-1EA01FE964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833B6ED-E518-4B48-BCCA-5BF5A13F7B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E1E745-A193-4730-8B7F-7AC7E029201E}"/>
              </a:ext>
            </a:extLst>
          </p:cNvPr>
          <p:cNvSpPr>
            <a:spLocks noGrp="1"/>
          </p:cNvSpPr>
          <p:nvPr>
            <p:ph type="dt" sz="half" idx="10"/>
          </p:nvPr>
        </p:nvSpPr>
        <p:spPr/>
        <p:txBody>
          <a:bodyPr/>
          <a:lstStyle/>
          <a:p>
            <a:fld id="{03530CBC-1C56-458B-84F8-C175E19C3DE4}" type="datetimeFigureOut">
              <a:rPr lang="en-IN" smtClean="0"/>
              <a:t>31-05-2019</a:t>
            </a:fld>
            <a:endParaRPr lang="en-IN"/>
          </a:p>
        </p:txBody>
      </p:sp>
      <p:sp>
        <p:nvSpPr>
          <p:cNvPr id="6" name="Footer Placeholder 5">
            <a:extLst>
              <a:ext uri="{FF2B5EF4-FFF2-40B4-BE49-F238E27FC236}">
                <a16:creationId xmlns:a16="http://schemas.microsoft.com/office/drawing/2014/main" id="{4D6ABD1A-A752-4F11-A84F-96A8757427D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E679208-20BE-4E35-948E-F3FF8F64CE5E}"/>
              </a:ext>
            </a:extLst>
          </p:cNvPr>
          <p:cNvSpPr>
            <a:spLocks noGrp="1"/>
          </p:cNvSpPr>
          <p:nvPr>
            <p:ph type="sldNum" sz="quarter" idx="12"/>
          </p:nvPr>
        </p:nvSpPr>
        <p:spPr/>
        <p:txBody>
          <a:bodyPr/>
          <a:lstStyle/>
          <a:p>
            <a:fld id="{10DED7C9-1F5B-4F16-8BB0-471590E195A1}" type="slidenum">
              <a:rPr lang="en-IN" smtClean="0"/>
              <a:t>‹#›</a:t>
            </a:fld>
            <a:endParaRPr lang="en-IN"/>
          </a:p>
        </p:txBody>
      </p:sp>
    </p:spTree>
    <p:extLst>
      <p:ext uri="{BB962C8B-B14F-4D97-AF65-F5344CB8AC3E}">
        <p14:creationId xmlns:p14="http://schemas.microsoft.com/office/powerpoint/2010/main" val="498349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A6ECF2-C9E6-4545-B04B-1B8A825592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08E4530-F44F-42CA-8363-B3F36BB29B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BBF41FE-4E2F-40C6-87DA-37383E97EC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530CBC-1C56-458B-84F8-C175E19C3DE4}" type="datetimeFigureOut">
              <a:rPr lang="en-IN" smtClean="0"/>
              <a:t>31-05-2019</a:t>
            </a:fld>
            <a:endParaRPr lang="en-IN"/>
          </a:p>
        </p:txBody>
      </p:sp>
      <p:sp>
        <p:nvSpPr>
          <p:cNvPr id="5" name="Footer Placeholder 4">
            <a:extLst>
              <a:ext uri="{FF2B5EF4-FFF2-40B4-BE49-F238E27FC236}">
                <a16:creationId xmlns:a16="http://schemas.microsoft.com/office/drawing/2014/main" id="{E9DCA73B-9954-4743-B464-FDDD7DC47D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9DC7054A-2D39-42BE-AF27-1D0204309D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ED7C9-1F5B-4F16-8BB0-471590E195A1}" type="slidenum">
              <a:rPr lang="en-IN" smtClean="0"/>
              <a:t>‹#›</a:t>
            </a:fld>
            <a:endParaRPr lang="en-IN"/>
          </a:p>
        </p:txBody>
      </p:sp>
    </p:spTree>
    <p:extLst>
      <p:ext uri="{BB962C8B-B14F-4D97-AF65-F5344CB8AC3E}">
        <p14:creationId xmlns:p14="http://schemas.microsoft.com/office/powerpoint/2010/main" val="1953246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3CBA8-8408-4848-B35F-43409D79F9A1}"/>
              </a:ext>
            </a:extLst>
          </p:cNvPr>
          <p:cNvSpPr>
            <a:spLocks noGrp="1"/>
          </p:cNvSpPr>
          <p:nvPr>
            <p:ph type="ctrTitle"/>
          </p:nvPr>
        </p:nvSpPr>
        <p:spPr>
          <a:xfrm>
            <a:off x="1524000" y="492379"/>
            <a:ext cx="9144000" cy="2570417"/>
          </a:xfrm>
        </p:spPr>
        <p:txBody>
          <a:bodyPr>
            <a:normAutofit/>
          </a:bodyPr>
          <a:lstStyle/>
          <a:p>
            <a:r>
              <a:rPr lang="en-IN" sz="2400" b="1" dirty="0">
                <a:latin typeface="+mn-lt"/>
              </a:rPr>
              <a:t>A STUDY OF INPATIENT DISCHARGE PROCESS TO IDENTIFY THE REASONS FOR DELAY PLANNED DISCHARGES </a:t>
            </a:r>
          </a:p>
        </p:txBody>
      </p:sp>
      <p:sp>
        <p:nvSpPr>
          <p:cNvPr id="3" name="Subtitle 2">
            <a:extLst>
              <a:ext uri="{FF2B5EF4-FFF2-40B4-BE49-F238E27FC236}">
                <a16:creationId xmlns:a16="http://schemas.microsoft.com/office/drawing/2014/main" id="{C449B923-97D5-4262-AE7E-6FC9F64FAEC2}"/>
              </a:ext>
            </a:extLst>
          </p:cNvPr>
          <p:cNvSpPr>
            <a:spLocks noGrp="1"/>
          </p:cNvSpPr>
          <p:nvPr>
            <p:ph type="subTitle" idx="1"/>
          </p:nvPr>
        </p:nvSpPr>
        <p:spPr>
          <a:xfrm>
            <a:off x="1621654" y="3238054"/>
            <a:ext cx="9144000" cy="1655762"/>
          </a:xfrm>
        </p:spPr>
        <p:txBody>
          <a:bodyPr/>
          <a:lstStyle/>
          <a:p>
            <a:pPr algn="r"/>
            <a:r>
              <a:rPr lang="en-IN" dirty="0"/>
              <a:t>                                 </a:t>
            </a:r>
            <a:r>
              <a:rPr lang="en-IN" b="1" dirty="0"/>
              <a:t>Presented By: </a:t>
            </a:r>
          </a:p>
          <a:p>
            <a:pPr algn="r"/>
            <a:r>
              <a:rPr lang="en-IN" b="1" dirty="0"/>
              <a:t>Ms. </a:t>
            </a:r>
            <a:r>
              <a:rPr lang="en-IN" b="1" dirty="0" err="1"/>
              <a:t>Divya</a:t>
            </a:r>
            <a:r>
              <a:rPr lang="en-IN" b="1" dirty="0"/>
              <a:t> Rai </a:t>
            </a:r>
          </a:p>
          <a:p>
            <a:pPr algn="r"/>
            <a:r>
              <a:rPr lang="en-IN" b="1" dirty="0"/>
              <a:t>PG/17/016</a:t>
            </a:r>
          </a:p>
        </p:txBody>
      </p:sp>
    </p:spTree>
    <p:extLst>
      <p:ext uri="{BB962C8B-B14F-4D97-AF65-F5344CB8AC3E}">
        <p14:creationId xmlns:p14="http://schemas.microsoft.com/office/powerpoint/2010/main" val="2235372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B5AFE86F-DD65-49E3-8FA9-7D8AFA5D8492}"/>
              </a:ext>
            </a:extLst>
          </p:cNvPr>
          <p:cNvGraphicFramePr/>
          <p:nvPr>
            <p:extLst>
              <p:ext uri="{D42A27DB-BD31-4B8C-83A1-F6EECF244321}">
                <p14:modId xmlns:p14="http://schemas.microsoft.com/office/powerpoint/2010/main" val="1875349081"/>
              </p:ext>
            </p:extLst>
          </p:nvPr>
        </p:nvGraphicFramePr>
        <p:xfrm>
          <a:off x="1093766" y="632903"/>
          <a:ext cx="9665970" cy="55921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44037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7AA61670-0EFE-42A8-B497-44371C31B259}"/>
              </a:ext>
            </a:extLst>
          </p:cNvPr>
          <p:cNvGraphicFramePr/>
          <p:nvPr>
            <p:extLst>
              <p:ext uri="{D42A27DB-BD31-4B8C-83A1-F6EECF244321}">
                <p14:modId xmlns:p14="http://schemas.microsoft.com/office/powerpoint/2010/main" val="4258688436"/>
              </p:ext>
            </p:extLst>
          </p:nvPr>
        </p:nvGraphicFramePr>
        <p:xfrm>
          <a:off x="745724" y="426128"/>
          <a:ext cx="10449018" cy="58059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99126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977A7961-86CB-4628-9703-1325D192E09E}"/>
              </a:ext>
            </a:extLst>
          </p:cNvPr>
          <p:cNvGraphicFramePr/>
          <p:nvPr>
            <p:extLst>
              <p:ext uri="{D42A27DB-BD31-4B8C-83A1-F6EECF244321}">
                <p14:modId xmlns:p14="http://schemas.microsoft.com/office/powerpoint/2010/main" val="1401566566"/>
              </p:ext>
            </p:extLst>
          </p:nvPr>
        </p:nvGraphicFramePr>
        <p:xfrm>
          <a:off x="1196487" y="514904"/>
          <a:ext cx="9962744" cy="58592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20787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3DFE0718-EFB1-4BE4-AAE7-A202552FBD7E}"/>
              </a:ext>
            </a:extLst>
          </p:cNvPr>
          <p:cNvGraphicFramePr/>
          <p:nvPr>
            <p:extLst>
              <p:ext uri="{D42A27DB-BD31-4B8C-83A1-F6EECF244321}">
                <p14:modId xmlns:p14="http://schemas.microsoft.com/office/powerpoint/2010/main" val="1334281341"/>
              </p:ext>
            </p:extLst>
          </p:nvPr>
        </p:nvGraphicFramePr>
        <p:xfrm>
          <a:off x="1246054" y="426128"/>
          <a:ext cx="9673479" cy="57172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12064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C98B2-07C6-40B6-8492-D9D0C24D8633}"/>
              </a:ext>
            </a:extLst>
          </p:cNvPr>
          <p:cNvSpPr>
            <a:spLocks noGrp="1"/>
          </p:cNvSpPr>
          <p:nvPr>
            <p:ph type="title"/>
          </p:nvPr>
        </p:nvSpPr>
        <p:spPr>
          <a:xfrm>
            <a:off x="838200" y="-140902"/>
            <a:ext cx="10515600" cy="1325563"/>
          </a:xfrm>
        </p:spPr>
        <p:txBody>
          <a:bodyPr>
            <a:normAutofit/>
          </a:bodyPr>
          <a:lstStyle/>
          <a:p>
            <a:pPr algn="ctr"/>
            <a:r>
              <a:rPr lang="en-IN" sz="3200" b="1" dirty="0">
                <a:latin typeface="+mn-lt"/>
              </a:rPr>
              <a:t>RECOMMENDATIONS</a:t>
            </a:r>
          </a:p>
        </p:txBody>
      </p:sp>
      <p:sp>
        <p:nvSpPr>
          <p:cNvPr id="3" name="Content Placeholder 2">
            <a:extLst>
              <a:ext uri="{FF2B5EF4-FFF2-40B4-BE49-F238E27FC236}">
                <a16:creationId xmlns:a16="http://schemas.microsoft.com/office/drawing/2014/main" id="{3612C471-B88D-40AA-B45A-597C435753B0}"/>
              </a:ext>
            </a:extLst>
          </p:cNvPr>
          <p:cNvSpPr>
            <a:spLocks noGrp="1"/>
          </p:cNvSpPr>
          <p:nvPr>
            <p:ph idx="1"/>
          </p:nvPr>
        </p:nvSpPr>
        <p:spPr>
          <a:xfrm>
            <a:off x="593694" y="1248577"/>
            <a:ext cx="11004612" cy="5329776"/>
          </a:xfrm>
        </p:spPr>
        <p:txBody>
          <a:bodyPr>
            <a:normAutofit/>
          </a:bodyPr>
          <a:lstStyle/>
          <a:p>
            <a:pPr marL="0" indent="0">
              <a:buNone/>
            </a:pPr>
            <a:r>
              <a:rPr lang="en-IN" sz="2100" dirty="0"/>
              <a:t>Following are the recommendations to manage </a:t>
            </a:r>
            <a:r>
              <a:rPr lang="en-IN" sz="2100" b="1" dirty="0"/>
              <a:t>ORGANISATIONAL </a:t>
            </a:r>
            <a:r>
              <a:rPr lang="en-IN" sz="2100" dirty="0"/>
              <a:t>factors causing delay:-</a:t>
            </a:r>
          </a:p>
          <a:p>
            <a:pPr lvl="0"/>
            <a:r>
              <a:rPr lang="en-US" sz="2100" dirty="0"/>
              <a:t>Pre typed discharge summaries.</a:t>
            </a:r>
            <a:endParaRPr lang="en-IN" sz="2100" dirty="0"/>
          </a:p>
          <a:p>
            <a:pPr lvl="0"/>
            <a:r>
              <a:rPr lang="en-US" sz="2100" dirty="0"/>
              <a:t>The treating consultant rounds before 10 </a:t>
            </a:r>
            <a:r>
              <a:rPr lang="en-US" sz="2100" dirty="0" err="1"/>
              <a:t>a.m</a:t>
            </a:r>
            <a:r>
              <a:rPr lang="en-US" sz="2100" dirty="0"/>
              <a:t> and notification in HIS. </a:t>
            </a:r>
          </a:p>
          <a:p>
            <a:pPr lvl="0"/>
            <a:r>
              <a:rPr lang="en-US" sz="2100" dirty="0"/>
              <a:t>Proper stock management by the pharmacy and audits. </a:t>
            </a:r>
            <a:endParaRPr lang="en-IN" sz="2100" dirty="0"/>
          </a:p>
          <a:p>
            <a:pPr lvl="0"/>
            <a:r>
              <a:rPr lang="en-US" sz="2100" dirty="0"/>
              <a:t>In case of planning of discharge by the doctor in the morning, it should be shifted to evening discharge. </a:t>
            </a:r>
            <a:endParaRPr lang="en-IN" sz="2100" dirty="0"/>
          </a:p>
          <a:p>
            <a:pPr lvl="0"/>
            <a:r>
              <a:rPr lang="en-US" sz="2100" dirty="0"/>
              <a:t>Duty roasters to be managed properly. </a:t>
            </a:r>
            <a:endParaRPr lang="en-IN" sz="2100" dirty="0"/>
          </a:p>
          <a:p>
            <a:pPr lvl="0"/>
            <a:r>
              <a:rPr lang="en-US" sz="2100" dirty="0"/>
              <a:t>Manpower shortage to be notified to the HR at the earliest. </a:t>
            </a:r>
          </a:p>
          <a:p>
            <a:pPr lvl="0"/>
            <a:r>
              <a:rPr lang="en-US" sz="2100" dirty="0"/>
              <a:t>HIS to be strengthened and proper maintenance to be done.</a:t>
            </a:r>
            <a:endParaRPr lang="en-IN" dirty="0"/>
          </a:p>
        </p:txBody>
      </p:sp>
    </p:spTree>
    <p:extLst>
      <p:ext uri="{BB962C8B-B14F-4D97-AF65-F5344CB8AC3E}">
        <p14:creationId xmlns:p14="http://schemas.microsoft.com/office/powerpoint/2010/main" val="2828554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8EAB4-D860-4A83-9343-89CE50B8B164}"/>
              </a:ext>
            </a:extLst>
          </p:cNvPr>
          <p:cNvSpPr>
            <a:spLocks noGrp="1"/>
          </p:cNvSpPr>
          <p:nvPr>
            <p:ph type="title"/>
          </p:nvPr>
        </p:nvSpPr>
        <p:spPr/>
        <p:txBody>
          <a:bodyPr>
            <a:normAutofit/>
          </a:bodyPr>
          <a:lstStyle/>
          <a:p>
            <a:pPr algn="ctr"/>
            <a:r>
              <a:rPr lang="en-IN" sz="3200" b="1" dirty="0">
                <a:latin typeface="+mn-lt"/>
              </a:rPr>
              <a:t>RECOMMENDATIONS</a:t>
            </a:r>
            <a:endParaRPr lang="en-IN" sz="3200" dirty="0">
              <a:latin typeface="+mn-lt"/>
            </a:endParaRPr>
          </a:p>
        </p:txBody>
      </p:sp>
      <p:sp>
        <p:nvSpPr>
          <p:cNvPr id="3" name="Content Placeholder 2">
            <a:extLst>
              <a:ext uri="{FF2B5EF4-FFF2-40B4-BE49-F238E27FC236}">
                <a16:creationId xmlns:a16="http://schemas.microsoft.com/office/drawing/2014/main" id="{BAB7D7C7-6CB2-49D5-9EA4-92376700F68A}"/>
              </a:ext>
            </a:extLst>
          </p:cNvPr>
          <p:cNvSpPr>
            <a:spLocks noGrp="1"/>
          </p:cNvSpPr>
          <p:nvPr>
            <p:ph idx="1"/>
          </p:nvPr>
        </p:nvSpPr>
        <p:spPr>
          <a:xfrm>
            <a:off x="838200" y="1479396"/>
            <a:ext cx="10515600" cy="4351338"/>
          </a:xfrm>
        </p:spPr>
        <p:txBody>
          <a:bodyPr>
            <a:normAutofit/>
          </a:bodyPr>
          <a:lstStyle/>
          <a:p>
            <a:pPr marL="0" indent="0">
              <a:buNone/>
            </a:pPr>
            <a:r>
              <a:rPr lang="en-IN" sz="2000" dirty="0"/>
              <a:t>Following are the recommendations to manage </a:t>
            </a:r>
            <a:r>
              <a:rPr lang="en-IN" sz="2000" b="1" dirty="0"/>
              <a:t>PATIENT RELATED</a:t>
            </a:r>
            <a:r>
              <a:rPr lang="en-IN" sz="2000" dirty="0"/>
              <a:t> factors causing delay:-</a:t>
            </a:r>
          </a:p>
          <a:p>
            <a:pPr marL="0" indent="0">
              <a:buNone/>
            </a:pPr>
            <a:endParaRPr lang="en-IN" sz="2000" dirty="0"/>
          </a:p>
          <a:p>
            <a:r>
              <a:rPr lang="en-US" sz="2000" dirty="0"/>
              <a:t>A </a:t>
            </a:r>
            <a:r>
              <a:rPr lang="en-US" sz="2000" b="1" dirty="0"/>
              <a:t>Discharge Counselling Sheet </a:t>
            </a:r>
            <a:r>
              <a:rPr lang="en-US" sz="2000" dirty="0"/>
              <a:t>is to be prepared in coordination with the billing department.</a:t>
            </a:r>
          </a:p>
          <a:p>
            <a:pPr marL="0" indent="0">
              <a:buNone/>
            </a:pPr>
            <a:endParaRPr lang="en-US" sz="2000" dirty="0"/>
          </a:p>
          <a:p>
            <a:r>
              <a:rPr lang="en-US" sz="2000" dirty="0"/>
              <a:t>Interim bill to be provided by the billing department an evening prior to discharge in order to give the patient an idea of the payable amount as well as time to go through the bill and mark in case of any query. </a:t>
            </a:r>
          </a:p>
          <a:p>
            <a:pPr marL="0" indent="0">
              <a:buNone/>
            </a:pPr>
            <a:endParaRPr lang="en-IN" sz="2000" dirty="0"/>
          </a:p>
          <a:p>
            <a:r>
              <a:rPr lang="en-IN" sz="2000" dirty="0"/>
              <a:t>Ambulance arrangements to be done by the front office on priority. </a:t>
            </a:r>
          </a:p>
        </p:txBody>
      </p:sp>
    </p:spTree>
    <p:extLst>
      <p:ext uri="{BB962C8B-B14F-4D97-AF65-F5344CB8AC3E}">
        <p14:creationId xmlns:p14="http://schemas.microsoft.com/office/powerpoint/2010/main" val="675908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55899-7400-4665-A0F0-A91C8EAAE880}"/>
              </a:ext>
            </a:extLst>
          </p:cNvPr>
          <p:cNvSpPr>
            <a:spLocks noGrp="1"/>
          </p:cNvSpPr>
          <p:nvPr>
            <p:ph type="title"/>
          </p:nvPr>
        </p:nvSpPr>
        <p:spPr>
          <a:xfrm>
            <a:off x="749423" y="613700"/>
            <a:ext cx="10515600" cy="1325563"/>
          </a:xfrm>
        </p:spPr>
        <p:txBody>
          <a:bodyPr>
            <a:normAutofit/>
          </a:bodyPr>
          <a:lstStyle/>
          <a:p>
            <a:pPr algn="ctr"/>
            <a:r>
              <a:rPr lang="en-IN" sz="3200" b="1" dirty="0">
                <a:latin typeface="+mn-lt"/>
              </a:rPr>
              <a:t>CONCLUSION</a:t>
            </a:r>
          </a:p>
        </p:txBody>
      </p:sp>
      <p:sp>
        <p:nvSpPr>
          <p:cNvPr id="3" name="Content Placeholder 2">
            <a:extLst>
              <a:ext uri="{FF2B5EF4-FFF2-40B4-BE49-F238E27FC236}">
                <a16:creationId xmlns:a16="http://schemas.microsoft.com/office/drawing/2014/main" id="{88CE5521-979F-49BE-B5C2-98CD97BECCDB}"/>
              </a:ext>
            </a:extLst>
          </p:cNvPr>
          <p:cNvSpPr>
            <a:spLocks noGrp="1"/>
          </p:cNvSpPr>
          <p:nvPr>
            <p:ph idx="1"/>
          </p:nvPr>
        </p:nvSpPr>
        <p:spPr/>
        <p:txBody>
          <a:bodyPr/>
          <a:lstStyle/>
          <a:p>
            <a:r>
              <a:rPr lang="en-US" sz="2000" dirty="0"/>
              <a:t>The discharge process at Fortis La Femme is an interdisciplinary and collaborative process. It is the clinical priority for all the care providers. Although, HIS has streamlined the discharge process to a large extent and helped to facilitate smooth information communication. Timeliness of discharges is a major concern in the hospital.</a:t>
            </a:r>
          </a:p>
          <a:p>
            <a:pPr marL="0" indent="0">
              <a:buNone/>
            </a:pPr>
            <a:endParaRPr lang="en-IN" sz="2000" dirty="0"/>
          </a:p>
          <a:p>
            <a:r>
              <a:rPr lang="en-US" sz="2000" dirty="0"/>
              <a:t>The same can be well managed by the above given recommendations and proper coordination and efficient communication among various departments and persons involved in the discharge process. </a:t>
            </a:r>
            <a:endParaRPr lang="en-IN" sz="2000" dirty="0"/>
          </a:p>
          <a:p>
            <a:endParaRPr lang="en-IN" dirty="0"/>
          </a:p>
        </p:txBody>
      </p:sp>
    </p:spTree>
    <p:extLst>
      <p:ext uri="{BB962C8B-B14F-4D97-AF65-F5344CB8AC3E}">
        <p14:creationId xmlns:p14="http://schemas.microsoft.com/office/powerpoint/2010/main" val="3791617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thank you">
            <a:extLst>
              <a:ext uri="{FF2B5EF4-FFF2-40B4-BE49-F238E27FC236}">
                <a16:creationId xmlns:a16="http://schemas.microsoft.com/office/drawing/2014/main" id="{A05477DC-3140-4C45-9994-63A829B63F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3592" y="1047566"/>
            <a:ext cx="8930936" cy="47051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4231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79D21-7166-4BBC-87AB-9AD44DFB4598}"/>
              </a:ext>
            </a:extLst>
          </p:cNvPr>
          <p:cNvSpPr>
            <a:spLocks noGrp="1"/>
          </p:cNvSpPr>
          <p:nvPr>
            <p:ph type="title"/>
          </p:nvPr>
        </p:nvSpPr>
        <p:spPr>
          <a:xfrm>
            <a:off x="838200" y="0"/>
            <a:ext cx="10515600" cy="1325563"/>
          </a:xfrm>
        </p:spPr>
        <p:txBody>
          <a:bodyPr>
            <a:normAutofit/>
          </a:bodyPr>
          <a:lstStyle/>
          <a:p>
            <a:pPr algn="ctr"/>
            <a:r>
              <a:rPr lang="en-IN" sz="3200" b="1" dirty="0">
                <a:latin typeface="+mn-lt"/>
              </a:rPr>
              <a:t>INTRODUCTION</a:t>
            </a:r>
          </a:p>
        </p:txBody>
      </p:sp>
      <p:sp>
        <p:nvSpPr>
          <p:cNvPr id="3" name="Content Placeholder 2">
            <a:extLst>
              <a:ext uri="{FF2B5EF4-FFF2-40B4-BE49-F238E27FC236}">
                <a16:creationId xmlns:a16="http://schemas.microsoft.com/office/drawing/2014/main" id="{43590570-1439-4C9F-AA7E-1FA5897085BC}"/>
              </a:ext>
            </a:extLst>
          </p:cNvPr>
          <p:cNvSpPr>
            <a:spLocks noGrp="1"/>
          </p:cNvSpPr>
          <p:nvPr>
            <p:ph idx="1"/>
          </p:nvPr>
        </p:nvSpPr>
        <p:spPr>
          <a:xfrm>
            <a:off x="838200" y="1325563"/>
            <a:ext cx="10515600" cy="4851400"/>
          </a:xfrm>
        </p:spPr>
        <p:txBody>
          <a:bodyPr>
            <a:normAutofit/>
          </a:bodyPr>
          <a:lstStyle/>
          <a:p>
            <a:r>
              <a:rPr lang="en-US" sz="2400" dirty="0"/>
              <a:t>Discharge can be defined as a process by which an episode of treatment and/or care provided to a patient is concluded by a healthcare provider. </a:t>
            </a:r>
          </a:p>
          <a:p>
            <a:pPr marL="0" indent="0">
              <a:buNone/>
            </a:pPr>
            <a:endParaRPr lang="en-US" sz="2400" dirty="0"/>
          </a:p>
          <a:p>
            <a:r>
              <a:rPr lang="en-US" sz="2400" dirty="0"/>
              <a:t>Discharge planning is critical to ensuring rapid, safe and smooth transition from hospital to another care environment and is essential to ensure:-</a:t>
            </a:r>
          </a:p>
          <a:p>
            <a:pPr>
              <a:buFont typeface="Wingdings" panose="05000000000000000000" pitchFamily="2" charset="2"/>
              <a:buChar char="q"/>
            </a:pPr>
            <a:r>
              <a:rPr lang="en-US" sz="2400" dirty="0"/>
              <a:t> Bed availability for next planned admission</a:t>
            </a:r>
          </a:p>
          <a:p>
            <a:pPr>
              <a:buFont typeface="Wingdings" panose="05000000000000000000" pitchFamily="2" charset="2"/>
              <a:buChar char="q"/>
            </a:pPr>
            <a:r>
              <a:rPr lang="en-US" sz="2400" dirty="0"/>
              <a:t>Quality of patient care</a:t>
            </a:r>
          </a:p>
          <a:p>
            <a:pPr>
              <a:buFont typeface="Wingdings" panose="05000000000000000000" pitchFamily="2" charset="2"/>
              <a:buChar char="q"/>
            </a:pPr>
            <a:r>
              <a:rPr lang="en-US" sz="2400" dirty="0"/>
              <a:t>Patient satisfaction</a:t>
            </a:r>
          </a:p>
          <a:p>
            <a:pPr marL="0" indent="0">
              <a:buNone/>
            </a:pPr>
            <a:endParaRPr lang="en-US" sz="2400" dirty="0"/>
          </a:p>
          <a:p>
            <a:r>
              <a:rPr lang="en-IN" sz="2400" dirty="0"/>
              <a:t>This study thus aims to find out all the factors contributing to the delays in discharges and provide recommendations to time the discharge process. </a:t>
            </a:r>
          </a:p>
          <a:p>
            <a:endParaRPr lang="en-IN" sz="2000" dirty="0"/>
          </a:p>
        </p:txBody>
      </p:sp>
    </p:spTree>
    <p:extLst>
      <p:ext uri="{BB962C8B-B14F-4D97-AF65-F5344CB8AC3E}">
        <p14:creationId xmlns:p14="http://schemas.microsoft.com/office/powerpoint/2010/main" val="2934367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859C6-015F-4883-B53F-90F12465F6AA}"/>
              </a:ext>
            </a:extLst>
          </p:cNvPr>
          <p:cNvSpPr>
            <a:spLocks noGrp="1"/>
          </p:cNvSpPr>
          <p:nvPr>
            <p:ph type="title"/>
          </p:nvPr>
        </p:nvSpPr>
        <p:spPr/>
        <p:txBody>
          <a:bodyPr>
            <a:normAutofit/>
          </a:bodyPr>
          <a:lstStyle/>
          <a:p>
            <a:pPr algn="ctr"/>
            <a:r>
              <a:rPr lang="en-IN" sz="3200" b="1" dirty="0">
                <a:latin typeface="+mn-lt"/>
              </a:rPr>
              <a:t>OBJECTIVES </a:t>
            </a:r>
          </a:p>
        </p:txBody>
      </p:sp>
      <p:sp>
        <p:nvSpPr>
          <p:cNvPr id="3" name="Content Placeholder 2">
            <a:extLst>
              <a:ext uri="{FF2B5EF4-FFF2-40B4-BE49-F238E27FC236}">
                <a16:creationId xmlns:a16="http://schemas.microsoft.com/office/drawing/2014/main" id="{50761202-C3A7-46DC-8170-E9AEB57EDF56}"/>
              </a:ext>
            </a:extLst>
          </p:cNvPr>
          <p:cNvSpPr>
            <a:spLocks noGrp="1"/>
          </p:cNvSpPr>
          <p:nvPr>
            <p:ph idx="1"/>
          </p:nvPr>
        </p:nvSpPr>
        <p:spPr>
          <a:xfrm>
            <a:off x="838200" y="1544715"/>
            <a:ext cx="10515600" cy="4632248"/>
          </a:xfrm>
        </p:spPr>
        <p:txBody>
          <a:bodyPr>
            <a:normAutofit/>
          </a:bodyPr>
          <a:lstStyle/>
          <a:p>
            <a:pPr marL="0" indent="0">
              <a:buNone/>
            </a:pPr>
            <a:r>
              <a:rPr lang="en-US" sz="2400" b="1" dirty="0"/>
              <a:t>GENERAL OBJECTIVE:-</a:t>
            </a:r>
            <a:endParaRPr lang="en-IN" sz="2400" dirty="0"/>
          </a:p>
          <a:p>
            <a:r>
              <a:rPr lang="en-US" sz="2400" dirty="0"/>
              <a:t>To root out the significant reasons for delay in planned discharges of patients and give recommendations to time the current discharge procedure.</a:t>
            </a:r>
          </a:p>
          <a:p>
            <a:pPr marL="0" indent="0">
              <a:buNone/>
            </a:pPr>
            <a:endParaRPr lang="en-IN" sz="2400" dirty="0"/>
          </a:p>
          <a:p>
            <a:pPr marL="0" indent="0">
              <a:buNone/>
            </a:pPr>
            <a:r>
              <a:rPr lang="en-US" sz="2400" b="1" dirty="0"/>
              <a:t>SPECIFIC OBJECTIVES:-</a:t>
            </a:r>
            <a:endParaRPr lang="en-IN" sz="2400" dirty="0"/>
          </a:p>
          <a:p>
            <a:pPr lvl="0"/>
            <a:r>
              <a:rPr lang="en-US" sz="2400" dirty="0"/>
              <a:t>To monitor the discharge process and the expected timelines.</a:t>
            </a:r>
            <a:endParaRPr lang="en-IN" sz="2400" dirty="0"/>
          </a:p>
          <a:p>
            <a:pPr lvl="0"/>
            <a:r>
              <a:rPr lang="en-US" sz="2400" dirty="0"/>
              <a:t>To find out the time taken in different steps of discharge process.</a:t>
            </a:r>
            <a:endParaRPr lang="en-IN" sz="2400" dirty="0"/>
          </a:p>
          <a:p>
            <a:pPr lvl="0"/>
            <a:r>
              <a:rPr lang="en-US" sz="2400" dirty="0"/>
              <a:t>To identify the reasons for delay in planned discharges. </a:t>
            </a:r>
            <a:endParaRPr lang="en-IN" sz="2400" dirty="0"/>
          </a:p>
          <a:p>
            <a:pPr lvl="0"/>
            <a:r>
              <a:rPr lang="en-US" sz="2400" dirty="0"/>
              <a:t>To ensure that the desired level of compliance is achieved for planned discharges.</a:t>
            </a:r>
            <a:endParaRPr lang="en-IN" sz="2400" dirty="0"/>
          </a:p>
          <a:p>
            <a:endParaRPr lang="en-IN" dirty="0"/>
          </a:p>
        </p:txBody>
      </p:sp>
    </p:spTree>
    <p:extLst>
      <p:ext uri="{BB962C8B-B14F-4D97-AF65-F5344CB8AC3E}">
        <p14:creationId xmlns:p14="http://schemas.microsoft.com/office/powerpoint/2010/main" val="1455426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212E2-F4B4-40A1-8731-EFF7A22F5461}"/>
              </a:ext>
            </a:extLst>
          </p:cNvPr>
          <p:cNvSpPr>
            <a:spLocks noGrp="1"/>
          </p:cNvSpPr>
          <p:nvPr>
            <p:ph type="title"/>
          </p:nvPr>
        </p:nvSpPr>
        <p:spPr>
          <a:xfrm>
            <a:off x="838200" y="0"/>
            <a:ext cx="10515600" cy="1325563"/>
          </a:xfrm>
        </p:spPr>
        <p:txBody>
          <a:bodyPr>
            <a:normAutofit/>
          </a:bodyPr>
          <a:lstStyle/>
          <a:p>
            <a:pPr algn="ctr"/>
            <a:r>
              <a:rPr lang="en-IN" sz="3200" b="1" dirty="0">
                <a:latin typeface="+mn-lt"/>
              </a:rPr>
              <a:t>METHODOLOGY</a:t>
            </a:r>
            <a:br>
              <a:rPr lang="en-IN" sz="3200" dirty="0">
                <a:latin typeface="+mn-lt"/>
              </a:rPr>
            </a:br>
            <a:endParaRPr lang="en-IN" sz="3200" dirty="0">
              <a:latin typeface="+mn-lt"/>
            </a:endParaRPr>
          </a:p>
        </p:txBody>
      </p:sp>
      <p:sp>
        <p:nvSpPr>
          <p:cNvPr id="3" name="Content Placeholder 2">
            <a:extLst>
              <a:ext uri="{FF2B5EF4-FFF2-40B4-BE49-F238E27FC236}">
                <a16:creationId xmlns:a16="http://schemas.microsoft.com/office/drawing/2014/main" id="{76FD427D-32A4-4A1A-964B-858B944413F0}"/>
              </a:ext>
            </a:extLst>
          </p:cNvPr>
          <p:cNvSpPr>
            <a:spLocks noGrp="1"/>
          </p:cNvSpPr>
          <p:nvPr>
            <p:ph idx="1"/>
          </p:nvPr>
        </p:nvSpPr>
        <p:spPr>
          <a:xfrm>
            <a:off x="536359" y="993027"/>
            <a:ext cx="10515600" cy="4871946"/>
          </a:xfrm>
        </p:spPr>
        <p:txBody>
          <a:bodyPr>
            <a:normAutofit fontScale="25000" lnSpcReduction="20000"/>
          </a:bodyPr>
          <a:lstStyle/>
          <a:p>
            <a:pPr marL="0" indent="0">
              <a:buNone/>
            </a:pPr>
            <a:r>
              <a:rPr lang="en-IN" sz="8000" b="1" dirty="0"/>
              <a:t>Sampling Method:- </a:t>
            </a:r>
            <a:endParaRPr lang="en-IN" sz="8000" dirty="0"/>
          </a:p>
          <a:p>
            <a:r>
              <a:rPr lang="en-IN" sz="8000" dirty="0"/>
              <a:t>The method of sampling is Convenient Sampling technique and total 100 samples were taken from April 1</a:t>
            </a:r>
            <a:r>
              <a:rPr lang="en-IN" sz="8000" baseline="30000" dirty="0"/>
              <a:t>st</a:t>
            </a:r>
            <a:r>
              <a:rPr lang="en-IN" sz="8000" dirty="0"/>
              <a:t>, 2019 to May 20</a:t>
            </a:r>
            <a:r>
              <a:rPr lang="en-IN" sz="8000" baseline="30000" dirty="0"/>
              <a:t>th</a:t>
            </a:r>
            <a:r>
              <a:rPr lang="en-IN" sz="8000" dirty="0"/>
              <a:t>, 2019. </a:t>
            </a:r>
          </a:p>
          <a:p>
            <a:pPr marL="0" indent="0">
              <a:buNone/>
            </a:pPr>
            <a:r>
              <a:rPr lang="en-IN" sz="8000" b="1" dirty="0"/>
              <a:t>Sample Size:- </a:t>
            </a:r>
            <a:endParaRPr lang="en-IN" sz="8000" dirty="0"/>
          </a:p>
          <a:p>
            <a:r>
              <a:rPr lang="en-IN" sz="8000" dirty="0"/>
              <a:t>Sample size was 100 out of which 70 discharges were Cash patients and 30 were TPA. </a:t>
            </a:r>
          </a:p>
          <a:p>
            <a:pPr marL="0" indent="0">
              <a:buNone/>
            </a:pPr>
            <a:r>
              <a:rPr lang="en-IN" sz="8000" b="1" dirty="0"/>
              <a:t>Study Area:- </a:t>
            </a:r>
            <a:endParaRPr lang="en-IN" sz="8000" dirty="0"/>
          </a:p>
          <a:p>
            <a:r>
              <a:rPr lang="en-IN" sz="8000" dirty="0"/>
              <a:t>Fortis La Femme, Greater Kailash-2 wards. </a:t>
            </a:r>
          </a:p>
          <a:p>
            <a:pPr marL="0" indent="0">
              <a:buNone/>
            </a:pPr>
            <a:r>
              <a:rPr lang="en-IN" sz="8000" b="1" dirty="0"/>
              <a:t>Data Collection Plan:- </a:t>
            </a:r>
            <a:endParaRPr lang="en-IN" sz="8000" dirty="0"/>
          </a:p>
          <a:p>
            <a:pPr marL="0" indent="0">
              <a:buNone/>
            </a:pPr>
            <a:r>
              <a:rPr lang="en-IN" sz="8000" b="1" dirty="0"/>
              <a:t>Primary:-</a:t>
            </a:r>
          </a:p>
          <a:p>
            <a:pPr lvl="0"/>
            <a:r>
              <a:rPr lang="en-IN" sz="8000" dirty="0"/>
              <a:t>Direct Observation of discharge process and documentation of activities.</a:t>
            </a:r>
          </a:p>
          <a:p>
            <a:pPr lvl="0"/>
            <a:r>
              <a:rPr lang="en-US" sz="8000" dirty="0"/>
              <a:t>Interaction with the staff involved in discharge process. </a:t>
            </a:r>
            <a:endParaRPr lang="en-IN" sz="8000" dirty="0"/>
          </a:p>
          <a:p>
            <a:pPr marL="0" indent="0">
              <a:buNone/>
            </a:pPr>
            <a:r>
              <a:rPr lang="en-IN" sz="8000" b="1" dirty="0"/>
              <a:t>Secondary:- </a:t>
            </a:r>
          </a:p>
          <a:p>
            <a:pPr lvl="0"/>
            <a:r>
              <a:rPr lang="en-US" sz="8000" b="1" dirty="0"/>
              <a:t>HIS:</a:t>
            </a:r>
            <a:r>
              <a:rPr lang="en-US" sz="8000" dirty="0"/>
              <a:t> Hospital Information System used in this hospital is “</a:t>
            </a:r>
            <a:r>
              <a:rPr lang="en-US" sz="8000" dirty="0" err="1"/>
              <a:t>Trakcare</a:t>
            </a:r>
            <a:r>
              <a:rPr lang="en-US" sz="8000" dirty="0"/>
              <a:t>”. The intimation is put on system by the nurse and billing as and when ready, indents and receipts and check outs are done on the system. The timings can be monitored from the “Report Hook” software and thus delays and gaps can be analyzed. </a:t>
            </a:r>
            <a:endParaRPr lang="en-IN" sz="8000" dirty="0"/>
          </a:p>
          <a:p>
            <a:pPr marL="0" indent="0">
              <a:buNone/>
            </a:pPr>
            <a:endParaRPr lang="en-IN" sz="8000" dirty="0"/>
          </a:p>
          <a:p>
            <a:endParaRPr lang="en-IN" dirty="0"/>
          </a:p>
        </p:txBody>
      </p:sp>
    </p:spTree>
    <p:extLst>
      <p:ext uri="{BB962C8B-B14F-4D97-AF65-F5344CB8AC3E}">
        <p14:creationId xmlns:p14="http://schemas.microsoft.com/office/powerpoint/2010/main" val="2486852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F13C6-8A9D-4340-8B55-CF059192C3CF}"/>
              </a:ext>
            </a:extLst>
          </p:cNvPr>
          <p:cNvSpPr>
            <a:spLocks noGrp="1"/>
          </p:cNvSpPr>
          <p:nvPr>
            <p:ph type="title"/>
          </p:nvPr>
        </p:nvSpPr>
        <p:spPr>
          <a:xfrm>
            <a:off x="838200" y="-194169"/>
            <a:ext cx="10515600" cy="1325563"/>
          </a:xfrm>
        </p:spPr>
        <p:txBody>
          <a:bodyPr>
            <a:normAutofit/>
          </a:bodyPr>
          <a:lstStyle/>
          <a:p>
            <a:pPr algn="ctr"/>
            <a:r>
              <a:rPr lang="en-IN" sz="3200" b="1" dirty="0">
                <a:latin typeface="+mn-lt"/>
              </a:rPr>
              <a:t>METHODOLOGY</a:t>
            </a:r>
            <a:endParaRPr lang="en-IN" sz="3200" dirty="0">
              <a:latin typeface="+mn-lt"/>
            </a:endParaRPr>
          </a:p>
        </p:txBody>
      </p:sp>
      <p:sp>
        <p:nvSpPr>
          <p:cNvPr id="3" name="Content Placeholder 2">
            <a:extLst>
              <a:ext uri="{FF2B5EF4-FFF2-40B4-BE49-F238E27FC236}">
                <a16:creationId xmlns:a16="http://schemas.microsoft.com/office/drawing/2014/main" id="{7CDF4C24-95E7-431A-B0E5-863B70A3CAC5}"/>
              </a:ext>
            </a:extLst>
          </p:cNvPr>
          <p:cNvSpPr>
            <a:spLocks noGrp="1"/>
          </p:cNvSpPr>
          <p:nvPr>
            <p:ph idx="1"/>
          </p:nvPr>
        </p:nvSpPr>
        <p:spPr>
          <a:xfrm>
            <a:off x="660647" y="694038"/>
            <a:ext cx="10515600" cy="4351338"/>
          </a:xfrm>
        </p:spPr>
        <p:txBody>
          <a:bodyPr>
            <a:normAutofit fontScale="25000" lnSpcReduction="20000"/>
          </a:bodyPr>
          <a:lstStyle/>
          <a:p>
            <a:pPr marL="0" indent="0">
              <a:buNone/>
            </a:pPr>
            <a:r>
              <a:rPr lang="en-IN" sz="6400" b="1" dirty="0"/>
              <a:t>Study Tool:- </a:t>
            </a:r>
          </a:p>
          <a:p>
            <a:pPr marL="0" indent="0">
              <a:buNone/>
            </a:pPr>
            <a:r>
              <a:rPr lang="en-IN" sz="6400" dirty="0"/>
              <a:t>The tool that was created for the study is as follows:- </a:t>
            </a:r>
          </a:p>
          <a:p>
            <a:pPr marL="0" indent="0">
              <a:buNone/>
            </a:pPr>
            <a:r>
              <a:rPr lang="en-IN" sz="6400" b="1" dirty="0"/>
              <a:t>Discharge TAT tracker: </a:t>
            </a:r>
            <a:r>
              <a:rPr lang="en-IN" sz="6400" dirty="0"/>
              <a:t>Manual discharge TAT tracker was made for the study and cross checked with the system report to find out any significant variations made. </a:t>
            </a:r>
          </a:p>
          <a:p>
            <a:pPr marL="0" indent="0">
              <a:buNone/>
            </a:pPr>
            <a:r>
              <a:rPr lang="en-IN" sz="6400" dirty="0"/>
              <a:t>Following four phases were monitored and recorded in case of Cash discharges:- </a:t>
            </a:r>
          </a:p>
          <a:p>
            <a:pPr lvl="0"/>
            <a:r>
              <a:rPr lang="en-US" sz="6400" dirty="0"/>
              <a:t>Time of intimation by ward to bill preparation.</a:t>
            </a:r>
            <a:endParaRPr lang="en-IN" sz="6400" dirty="0"/>
          </a:p>
          <a:p>
            <a:pPr lvl="0"/>
            <a:r>
              <a:rPr lang="en-US" sz="6400" dirty="0"/>
              <a:t>Time of bill preparation to informing the patient.</a:t>
            </a:r>
            <a:endParaRPr lang="en-IN" sz="6400" dirty="0"/>
          </a:p>
          <a:p>
            <a:pPr lvl="0"/>
            <a:r>
              <a:rPr lang="en-US" sz="6400" dirty="0"/>
              <a:t>Time of informing the patient to bill settlement.</a:t>
            </a:r>
            <a:endParaRPr lang="en-IN" sz="6400" dirty="0"/>
          </a:p>
          <a:p>
            <a:pPr lvl="0"/>
            <a:r>
              <a:rPr lang="en-US" sz="6400" dirty="0"/>
              <a:t>Time of bill settlement to checking out of the room.</a:t>
            </a:r>
            <a:endParaRPr lang="en-IN" sz="6400" dirty="0"/>
          </a:p>
          <a:p>
            <a:pPr marL="0" indent="0">
              <a:buNone/>
            </a:pPr>
            <a:r>
              <a:rPr lang="en-US" sz="6400" dirty="0"/>
              <a:t> </a:t>
            </a:r>
            <a:endParaRPr lang="en-IN" sz="6400" dirty="0"/>
          </a:p>
          <a:p>
            <a:pPr marL="0" indent="0">
              <a:buNone/>
            </a:pPr>
            <a:r>
              <a:rPr lang="en-IN" sz="6400" dirty="0"/>
              <a:t>Following four phases were monitored and recorded in case of TPA discharges:- </a:t>
            </a:r>
          </a:p>
          <a:p>
            <a:pPr lvl="0"/>
            <a:r>
              <a:rPr lang="en-US" sz="6400" dirty="0"/>
              <a:t>Time of intimation by ward to bill preparation.</a:t>
            </a:r>
            <a:endParaRPr lang="en-IN" sz="6400" dirty="0"/>
          </a:p>
          <a:p>
            <a:pPr lvl="0"/>
            <a:r>
              <a:rPr lang="en-US" sz="6400" dirty="0"/>
              <a:t>Time of bill preparation to intimating the TPA.</a:t>
            </a:r>
            <a:endParaRPr lang="en-IN" sz="6400" dirty="0"/>
          </a:p>
          <a:p>
            <a:pPr lvl="0"/>
            <a:r>
              <a:rPr lang="en-US" sz="6400" dirty="0"/>
              <a:t>Time of intimating TPA to bill settlement.</a:t>
            </a:r>
            <a:endParaRPr lang="en-IN" sz="6400" dirty="0"/>
          </a:p>
          <a:p>
            <a:pPr lvl="0"/>
            <a:r>
              <a:rPr lang="en-US" sz="6400" dirty="0"/>
              <a:t>Time of bill settlement to checking out of the room. </a:t>
            </a:r>
            <a:endParaRPr lang="en-IN" sz="6400" dirty="0"/>
          </a:p>
          <a:p>
            <a:pPr marL="0" indent="0">
              <a:buNone/>
            </a:pPr>
            <a:r>
              <a:rPr lang="en-IN" sz="6400" b="1" dirty="0"/>
              <a:t>Exclusions:-</a:t>
            </a:r>
            <a:endParaRPr lang="en-IN" sz="6400" dirty="0"/>
          </a:p>
          <a:p>
            <a:pPr lvl="0"/>
            <a:r>
              <a:rPr lang="en-IN" sz="6400" dirty="0"/>
              <a:t>LAMA                                                                                 </a:t>
            </a:r>
            <a:r>
              <a:rPr lang="en-US" sz="6400" dirty="0"/>
              <a:t>Conservative Management case                                                                                                  </a:t>
            </a:r>
            <a:endParaRPr lang="en-IN" sz="6400" dirty="0"/>
          </a:p>
          <a:p>
            <a:pPr lvl="0"/>
            <a:r>
              <a:rPr lang="en-US" sz="6400" dirty="0"/>
              <a:t>Unplanned discharges</a:t>
            </a:r>
            <a:endParaRPr lang="en-IN" sz="6400" dirty="0"/>
          </a:p>
          <a:p>
            <a:pPr lvl="0"/>
            <a:r>
              <a:rPr lang="en-US" sz="6400" dirty="0"/>
              <a:t>Discharge on request</a:t>
            </a:r>
            <a:endParaRPr lang="en-IN" sz="6400" dirty="0"/>
          </a:p>
          <a:p>
            <a:pPr lvl="0"/>
            <a:r>
              <a:rPr lang="en-US" sz="6400" dirty="0"/>
              <a:t> Discharges from ER</a:t>
            </a:r>
            <a:endParaRPr lang="en-IN" sz="6400" dirty="0"/>
          </a:p>
          <a:p>
            <a:endParaRPr lang="en-IN" dirty="0"/>
          </a:p>
        </p:txBody>
      </p:sp>
    </p:spTree>
    <p:extLst>
      <p:ext uri="{BB962C8B-B14F-4D97-AF65-F5344CB8AC3E}">
        <p14:creationId xmlns:p14="http://schemas.microsoft.com/office/powerpoint/2010/main" val="3238313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3E8E6-865E-426E-8BF7-37731F162547}"/>
              </a:ext>
            </a:extLst>
          </p:cNvPr>
          <p:cNvSpPr>
            <a:spLocks noGrp="1"/>
          </p:cNvSpPr>
          <p:nvPr>
            <p:ph type="title"/>
          </p:nvPr>
        </p:nvSpPr>
        <p:spPr>
          <a:xfrm>
            <a:off x="838200" y="-96513"/>
            <a:ext cx="10515600" cy="1325563"/>
          </a:xfrm>
        </p:spPr>
        <p:txBody>
          <a:bodyPr>
            <a:normAutofit/>
          </a:bodyPr>
          <a:lstStyle/>
          <a:p>
            <a:pPr algn="ctr"/>
            <a:r>
              <a:rPr lang="en-IN" sz="3200" b="1" dirty="0">
                <a:latin typeface="+mn-lt"/>
              </a:rPr>
              <a:t>RESULTS AND DISCUSSION</a:t>
            </a:r>
          </a:p>
        </p:txBody>
      </p:sp>
      <p:graphicFrame>
        <p:nvGraphicFramePr>
          <p:cNvPr id="4" name="Content Placeholder 3">
            <a:extLst>
              <a:ext uri="{FF2B5EF4-FFF2-40B4-BE49-F238E27FC236}">
                <a16:creationId xmlns:a16="http://schemas.microsoft.com/office/drawing/2014/main" id="{15FE3542-1AA1-40E0-8962-AE971E272896}"/>
              </a:ext>
            </a:extLst>
          </p:cNvPr>
          <p:cNvGraphicFramePr>
            <a:graphicFrameLocks noGrp="1"/>
          </p:cNvGraphicFramePr>
          <p:nvPr>
            <p:ph idx="1"/>
            <p:extLst>
              <p:ext uri="{D42A27DB-BD31-4B8C-83A1-F6EECF244321}">
                <p14:modId xmlns:p14="http://schemas.microsoft.com/office/powerpoint/2010/main" val="1466778230"/>
              </p:ext>
            </p:extLst>
          </p:nvPr>
        </p:nvGraphicFramePr>
        <p:xfrm>
          <a:off x="739775" y="920749"/>
          <a:ext cx="10515600" cy="48497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26048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D190D2FA-B069-48E7-91A3-4BE7D068B57D}"/>
              </a:ext>
            </a:extLst>
          </p:cNvPr>
          <p:cNvGraphicFramePr/>
          <p:nvPr>
            <p:extLst>
              <p:ext uri="{D42A27DB-BD31-4B8C-83A1-F6EECF244321}">
                <p14:modId xmlns:p14="http://schemas.microsoft.com/office/powerpoint/2010/main" val="353681423"/>
              </p:ext>
            </p:extLst>
          </p:nvPr>
        </p:nvGraphicFramePr>
        <p:xfrm>
          <a:off x="1083889" y="472328"/>
          <a:ext cx="8841346" cy="56177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52629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80E135BD-3935-4A38-A195-D35B663C5E67}"/>
              </a:ext>
            </a:extLst>
          </p:cNvPr>
          <p:cNvGraphicFramePr/>
          <p:nvPr>
            <p:extLst>
              <p:ext uri="{D42A27DB-BD31-4B8C-83A1-F6EECF244321}">
                <p14:modId xmlns:p14="http://schemas.microsoft.com/office/powerpoint/2010/main" val="826227754"/>
              </p:ext>
            </p:extLst>
          </p:nvPr>
        </p:nvGraphicFramePr>
        <p:xfrm>
          <a:off x="2059619" y="417250"/>
          <a:ext cx="8478175" cy="57260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00219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780958C2-C0E1-40DD-A92A-EAF276660B1D}"/>
              </a:ext>
            </a:extLst>
          </p:cNvPr>
          <p:cNvGraphicFramePr/>
          <p:nvPr>
            <p:extLst>
              <p:ext uri="{D42A27DB-BD31-4B8C-83A1-F6EECF244321}">
                <p14:modId xmlns:p14="http://schemas.microsoft.com/office/powerpoint/2010/main" val="2940621852"/>
              </p:ext>
            </p:extLst>
          </p:nvPr>
        </p:nvGraphicFramePr>
        <p:xfrm>
          <a:off x="1855433" y="470517"/>
          <a:ext cx="8087557" cy="54863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119961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765</Words>
  <Application>Microsoft Office PowerPoint</Application>
  <PresentationFormat>Widescreen</PresentationFormat>
  <Paragraphs>108</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Theme</vt:lpstr>
      <vt:lpstr>A STUDY OF INPATIENT DISCHARGE PROCESS TO IDENTIFY THE REASONS FOR DELAY PLANNED DISCHARGES </vt:lpstr>
      <vt:lpstr>INTRODUCTION</vt:lpstr>
      <vt:lpstr>OBJECTIVES </vt:lpstr>
      <vt:lpstr>METHODOLOGY </vt:lpstr>
      <vt:lpstr>METHODOLOGY</vt:lpstr>
      <vt:lpstr>RESULTS AND DISCUSSION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RECOMMENDATIONS</vt:lpstr>
      <vt:lpstr>RECOMMENDATIONS</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sahilrai rai</dc:creator>
  <cp:lastModifiedBy>sahilrai rai</cp:lastModifiedBy>
  <cp:revision>41</cp:revision>
  <dcterms:created xsi:type="dcterms:W3CDTF">2019-05-31T02:41:51Z</dcterms:created>
  <dcterms:modified xsi:type="dcterms:W3CDTF">2019-05-31T03:34:10Z</dcterms:modified>
</cp:coreProperties>
</file>