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536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Qualification</a:t>
            </a:r>
          </a:p>
        </c:rich>
      </c:tx>
      <c:layout>
        <c:manualLayout>
          <c:xMode val="edge"/>
          <c:yMode val="edge"/>
          <c:x val="0.3643958880139983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cat>
            <c:strRef>
              <c:f>Sheet1!$F$9:$F$11</c:f>
              <c:strCache>
                <c:ptCount val="3"/>
                <c:pt idx="0">
                  <c:v>Medical graduate</c:v>
                </c:pt>
                <c:pt idx="1">
                  <c:v>Specialist</c:v>
                </c:pt>
                <c:pt idx="2">
                  <c:v>Superspecialist</c:v>
                </c:pt>
              </c:strCache>
            </c:strRef>
          </c:cat>
          <c:val>
            <c:numRef>
              <c:f>Sheet1!$G$9:$G$11</c:f>
              <c:numCache>
                <c:formatCode>General</c:formatCode>
                <c:ptCount val="3"/>
                <c:pt idx="0">
                  <c:v>46</c:v>
                </c:pt>
                <c:pt idx="1">
                  <c:v>12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1901952"/>
        <c:axId val="166084608"/>
      </c:barChart>
      <c:catAx>
        <c:axId val="1619019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66084608"/>
        <c:crosses val="autoZero"/>
        <c:auto val="1"/>
        <c:lblAlgn val="ctr"/>
        <c:lblOffset val="100"/>
        <c:noMultiLvlLbl val="0"/>
      </c:catAx>
      <c:valAx>
        <c:axId val="1660846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19019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Knowledge</a:t>
            </a:r>
            <a:r>
              <a:rPr lang="en-US" baseline="0"/>
              <a:t> about EMR</a:t>
            </a:r>
            <a:endParaRPr lang="en-US"/>
          </a:p>
        </c:rich>
      </c:tx>
      <c:layout>
        <c:manualLayout>
          <c:xMode val="edge"/>
          <c:yMode val="edge"/>
          <c:x val="0.2139166666666667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cat>
            <c:strRef>
              <c:f>Sheet2!$E$9:$E$10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Sheet2!$F$9:$F$10</c:f>
              <c:numCache>
                <c:formatCode>General</c:formatCode>
                <c:ptCount val="2"/>
                <c:pt idx="0">
                  <c:v>61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1556864"/>
        <c:axId val="192412672"/>
      </c:barChart>
      <c:catAx>
        <c:axId val="1515568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92412672"/>
        <c:crosses val="autoZero"/>
        <c:auto val="1"/>
        <c:lblAlgn val="ctr"/>
        <c:lblOffset val="100"/>
        <c:noMultiLvlLbl val="0"/>
      </c:catAx>
      <c:valAx>
        <c:axId val="1924126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1556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Familarity</a:t>
            </a:r>
            <a:r>
              <a:rPr lang="en-US" baseline="0"/>
              <a:t> &amp; Qualification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Sheet2!$I$14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cat>
            <c:multiLvlStrRef>
              <c:f>Sheet2!$J$12:$L$13</c:f>
              <c:multiLvlStrCache>
                <c:ptCount val="3"/>
                <c:lvl>
                  <c:pt idx="0">
                    <c:v>46</c:v>
                  </c:pt>
                  <c:pt idx="1">
                    <c:v>12</c:v>
                  </c:pt>
                  <c:pt idx="2">
                    <c:v>12</c:v>
                  </c:pt>
                </c:lvl>
                <c:lvl>
                  <c:pt idx="0">
                    <c:v>medical graduate</c:v>
                  </c:pt>
                  <c:pt idx="1">
                    <c:v>Specialist</c:v>
                  </c:pt>
                  <c:pt idx="2">
                    <c:v>Superspecialist</c:v>
                  </c:pt>
                </c:lvl>
              </c:multiLvlStrCache>
            </c:multiLvlStrRef>
          </c:cat>
          <c:val>
            <c:numRef>
              <c:f>Sheet2!$J$14:$L$14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Sheet2!$I$15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cat>
            <c:multiLvlStrRef>
              <c:f>Sheet2!$J$12:$L$13</c:f>
              <c:multiLvlStrCache>
                <c:ptCount val="3"/>
                <c:lvl>
                  <c:pt idx="0">
                    <c:v>46</c:v>
                  </c:pt>
                  <c:pt idx="1">
                    <c:v>12</c:v>
                  </c:pt>
                  <c:pt idx="2">
                    <c:v>12</c:v>
                  </c:pt>
                </c:lvl>
                <c:lvl>
                  <c:pt idx="0">
                    <c:v>medical graduate</c:v>
                  </c:pt>
                  <c:pt idx="1">
                    <c:v>Specialist</c:v>
                  </c:pt>
                  <c:pt idx="2">
                    <c:v>Superspecialist</c:v>
                  </c:pt>
                </c:lvl>
              </c:multiLvlStrCache>
            </c:multiLvlStrRef>
          </c:cat>
          <c:val>
            <c:numRef>
              <c:f>Sheet2!$J$15:$L$15</c:f>
              <c:numCache>
                <c:formatCode>General</c:formatCode>
                <c:ptCount val="3"/>
                <c:pt idx="0">
                  <c:v>46</c:v>
                </c:pt>
                <c:pt idx="1">
                  <c:v>6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9756160"/>
        <c:axId val="151331200"/>
      </c:barChart>
      <c:catAx>
        <c:axId val="129756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51331200"/>
        <c:crosses val="autoZero"/>
        <c:auto val="1"/>
        <c:lblAlgn val="ctr"/>
        <c:lblOffset val="100"/>
        <c:noMultiLvlLbl val="0"/>
      </c:catAx>
      <c:valAx>
        <c:axId val="1513312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97561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Benefits</a:t>
            </a:r>
            <a:r>
              <a:rPr lang="en-US" baseline="0"/>
              <a:t> of EMR</a:t>
            </a:r>
            <a:endParaRPr lang="en-US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2"/>
            <c:bubble3D val="0"/>
            <c:explosion val="4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Sheet3!$E$3:$E$5</c:f>
              <c:strCache>
                <c:ptCount val="3"/>
                <c:pt idx="0">
                  <c:v>Improves Quality of care by reducing medical errors</c:v>
                </c:pt>
                <c:pt idx="1">
                  <c:v>Information is easily accessible in EMR</c:v>
                </c:pt>
                <c:pt idx="2">
                  <c:v>Clinical notes are more legible in EMR</c:v>
                </c:pt>
              </c:strCache>
            </c:strRef>
          </c:cat>
          <c:val>
            <c:numRef>
              <c:f>Sheet3!$F$3:$F$5</c:f>
              <c:numCache>
                <c:formatCode>General</c:formatCode>
                <c:ptCount val="3"/>
                <c:pt idx="0">
                  <c:v>1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Barriers</a:t>
            </a:r>
            <a:r>
              <a:rPr lang="en-US" baseline="0"/>
              <a:t> of EMR</a:t>
            </a:r>
            <a:endParaRPr lang="en-US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Sheet1!$B$3:$B$5</c:f>
              <c:strCache>
                <c:ptCount val="3"/>
                <c:pt idx="0">
                  <c:v>Initial cost is high for purchasing EMR</c:v>
                </c:pt>
                <c:pt idx="1">
                  <c:v>It takes more time for learning a new software</c:v>
                </c:pt>
                <c:pt idx="2">
                  <c:v>EMR takes more time to maintain patient health record</c:v>
                </c:pt>
              </c:strCache>
            </c:strRef>
          </c:cat>
          <c:val>
            <c:numRef>
              <c:f>Sheet1!$C$3:$C$5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D7E0D6-2FB9-4D33-B92C-50748D634E4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C599E8-483D-4F4D-9441-8C54AE97C1A4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800" dirty="0" smtClean="0">
              <a:latin typeface="+mn-lt"/>
              <a:cs typeface="Calibri"/>
            </a:rPr>
            <a:t>Objective of the Study</a:t>
          </a:r>
          <a:endParaRPr lang="en-US" sz="2800" dirty="0">
            <a:latin typeface="+mn-lt"/>
            <a:cs typeface="Calibri"/>
          </a:endParaRPr>
        </a:p>
      </dgm:t>
    </dgm:pt>
    <dgm:pt modelId="{01A88B72-CEF2-499A-8482-AF5D1B7ED4AF}" type="parTrans" cxnId="{C4FD09ED-EC82-4CEB-9E77-05F78E4BD337}">
      <dgm:prSet/>
      <dgm:spPr/>
      <dgm:t>
        <a:bodyPr/>
        <a:lstStyle/>
        <a:p>
          <a:endParaRPr lang="en-US"/>
        </a:p>
      </dgm:t>
    </dgm:pt>
    <dgm:pt modelId="{4DE4B97B-F5D4-41A7-B51F-E4351C59C239}" type="sibTrans" cxnId="{C4FD09ED-EC82-4CEB-9E77-05F78E4BD337}">
      <dgm:prSet/>
      <dgm:spPr/>
      <dgm:t>
        <a:bodyPr/>
        <a:lstStyle/>
        <a:p>
          <a:endParaRPr lang="en-US"/>
        </a:p>
      </dgm:t>
    </dgm:pt>
    <dgm:pt modelId="{4090A030-6D59-49DE-9D4B-A3657E5C8D3E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800" dirty="0" smtClean="0">
              <a:latin typeface="+mn-lt"/>
              <a:cs typeface="Calibri"/>
            </a:rPr>
            <a:t>Methodology</a:t>
          </a:r>
          <a:endParaRPr lang="en-US" sz="2800" dirty="0">
            <a:latin typeface="+mn-lt"/>
            <a:cs typeface="Calibri"/>
          </a:endParaRPr>
        </a:p>
      </dgm:t>
    </dgm:pt>
    <dgm:pt modelId="{35007BB2-14D1-44FA-AB84-EEF12AD9BC3F}" type="parTrans" cxnId="{E49C1A9A-0360-4F4F-8AD8-150415ECFF29}">
      <dgm:prSet/>
      <dgm:spPr/>
      <dgm:t>
        <a:bodyPr/>
        <a:lstStyle/>
        <a:p>
          <a:endParaRPr lang="en-US"/>
        </a:p>
      </dgm:t>
    </dgm:pt>
    <dgm:pt modelId="{C6E415E6-D7B5-4EDE-AA57-BB5B4A4EA642}" type="sibTrans" cxnId="{E49C1A9A-0360-4F4F-8AD8-150415ECFF29}">
      <dgm:prSet/>
      <dgm:spPr/>
      <dgm:t>
        <a:bodyPr/>
        <a:lstStyle/>
        <a:p>
          <a:endParaRPr lang="en-US"/>
        </a:p>
      </dgm:t>
    </dgm:pt>
    <dgm:pt modelId="{BBB5B3FE-B54E-4484-80F0-47FF97CAFFE0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800" dirty="0" smtClean="0">
              <a:latin typeface="+mn-lt"/>
              <a:cs typeface="Calibri"/>
            </a:rPr>
            <a:t>Sample Size</a:t>
          </a:r>
          <a:endParaRPr lang="en-US" sz="2800" dirty="0">
            <a:latin typeface="+mn-lt"/>
            <a:cs typeface="Calibri"/>
          </a:endParaRPr>
        </a:p>
      </dgm:t>
    </dgm:pt>
    <dgm:pt modelId="{EA300FAA-8013-4704-98DD-10B0D6FDD661}" type="parTrans" cxnId="{AC718495-277F-4AF5-9924-3482E309A0C3}">
      <dgm:prSet/>
      <dgm:spPr/>
      <dgm:t>
        <a:bodyPr/>
        <a:lstStyle/>
        <a:p>
          <a:endParaRPr lang="en-US"/>
        </a:p>
      </dgm:t>
    </dgm:pt>
    <dgm:pt modelId="{1840C5C0-3720-48C0-BD94-B32D9C37881E}" type="sibTrans" cxnId="{AC718495-277F-4AF5-9924-3482E309A0C3}">
      <dgm:prSet/>
      <dgm:spPr/>
      <dgm:t>
        <a:bodyPr/>
        <a:lstStyle/>
        <a:p>
          <a:endParaRPr lang="en-US"/>
        </a:p>
      </dgm:t>
    </dgm:pt>
    <dgm:pt modelId="{963DEFC5-8558-4389-A123-BA47F2897E4C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800" dirty="0" smtClean="0">
              <a:latin typeface="+mn-lt"/>
              <a:cs typeface="Calibri"/>
            </a:rPr>
            <a:t>Key Results</a:t>
          </a:r>
          <a:endParaRPr lang="en-US" sz="2800" dirty="0">
            <a:latin typeface="+mn-lt"/>
            <a:cs typeface="Calibri"/>
          </a:endParaRPr>
        </a:p>
      </dgm:t>
    </dgm:pt>
    <dgm:pt modelId="{DC2FF00E-3139-4B47-9607-212FAE639AB6}" type="parTrans" cxnId="{EA946ED0-9B2D-4801-A5FB-96A01C47DA9B}">
      <dgm:prSet/>
      <dgm:spPr/>
      <dgm:t>
        <a:bodyPr/>
        <a:lstStyle/>
        <a:p>
          <a:endParaRPr lang="en-US"/>
        </a:p>
      </dgm:t>
    </dgm:pt>
    <dgm:pt modelId="{F394F723-D32E-4DE2-9478-C5213C6D715F}" type="sibTrans" cxnId="{EA946ED0-9B2D-4801-A5FB-96A01C47DA9B}">
      <dgm:prSet/>
      <dgm:spPr/>
      <dgm:t>
        <a:bodyPr/>
        <a:lstStyle/>
        <a:p>
          <a:endParaRPr lang="en-US"/>
        </a:p>
      </dgm:t>
    </dgm:pt>
    <dgm:pt modelId="{D7982999-FB9A-49F8-896C-147EBC66F6D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800" dirty="0" smtClean="0">
              <a:latin typeface="+mn-lt"/>
              <a:cs typeface="Calibri"/>
            </a:rPr>
            <a:t>Recommendations</a:t>
          </a:r>
          <a:endParaRPr lang="en-US" sz="2800" dirty="0">
            <a:latin typeface="+mn-lt"/>
            <a:cs typeface="Calibri"/>
          </a:endParaRPr>
        </a:p>
      </dgm:t>
    </dgm:pt>
    <dgm:pt modelId="{BFF38D55-2BD0-45AC-8F97-4FEE569D4EA9}" type="parTrans" cxnId="{8F5DD0A4-0A56-41E7-9140-A24FD2EE1F3B}">
      <dgm:prSet/>
      <dgm:spPr/>
      <dgm:t>
        <a:bodyPr/>
        <a:lstStyle/>
        <a:p>
          <a:endParaRPr lang="en-US"/>
        </a:p>
      </dgm:t>
    </dgm:pt>
    <dgm:pt modelId="{5A39C28D-1325-4A8A-9D91-1568A72B2A2E}" type="sibTrans" cxnId="{8F5DD0A4-0A56-41E7-9140-A24FD2EE1F3B}">
      <dgm:prSet/>
      <dgm:spPr/>
      <dgm:t>
        <a:bodyPr/>
        <a:lstStyle/>
        <a:p>
          <a:endParaRPr lang="en-US"/>
        </a:p>
      </dgm:t>
    </dgm:pt>
    <dgm:pt modelId="{D8C6C345-B41B-4515-987D-F07D266FC4A9}" type="pres">
      <dgm:prSet presAssocID="{A2D7E0D6-2FB9-4D33-B92C-50748D634E4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91789B-63CF-4885-9E9A-7B8B66E2B62E}" type="pres">
      <dgm:prSet presAssocID="{D9C599E8-483D-4F4D-9441-8C54AE97C1A4}" presName="parentLin" presStyleCnt="0"/>
      <dgm:spPr/>
    </dgm:pt>
    <dgm:pt modelId="{CF75F69A-BFDD-41E1-9610-9EBD66F1E797}" type="pres">
      <dgm:prSet presAssocID="{D9C599E8-483D-4F4D-9441-8C54AE97C1A4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A31BEF96-A98C-42A2-BB2A-2320C95D1D72}" type="pres">
      <dgm:prSet presAssocID="{D9C599E8-483D-4F4D-9441-8C54AE97C1A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70648E-3E7B-4A32-805B-ACB1A1363576}" type="pres">
      <dgm:prSet presAssocID="{D9C599E8-483D-4F4D-9441-8C54AE97C1A4}" presName="negativeSpace" presStyleCnt="0"/>
      <dgm:spPr/>
    </dgm:pt>
    <dgm:pt modelId="{1398C64A-E71F-4B92-AA2D-FE08BBA96159}" type="pres">
      <dgm:prSet presAssocID="{D9C599E8-483D-4F4D-9441-8C54AE97C1A4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912116-4EBC-41CF-B416-08AD4A561170}" type="pres">
      <dgm:prSet presAssocID="{4DE4B97B-F5D4-41A7-B51F-E4351C59C239}" presName="spaceBetweenRectangles" presStyleCnt="0"/>
      <dgm:spPr/>
    </dgm:pt>
    <dgm:pt modelId="{D230C76C-CDEF-4248-BFE8-547C9D061241}" type="pres">
      <dgm:prSet presAssocID="{4090A030-6D59-49DE-9D4B-A3657E5C8D3E}" presName="parentLin" presStyleCnt="0"/>
      <dgm:spPr/>
    </dgm:pt>
    <dgm:pt modelId="{9213C2E4-852A-43ED-86EF-B93A5A7C24DC}" type="pres">
      <dgm:prSet presAssocID="{4090A030-6D59-49DE-9D4B-A3657E5C8D3E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FEEFD919-1E20-4C40-B294-523E7BCAB325}" type="pres">
      <dgm:prSet presAssocID="{4090A030-6D59-49DE-9D4B-A3657E5C8D3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3F04C-428B-47CC-BBAF-AB59A13AAACB}" type="pres">
      <dgm:prSet presAssocID="{4090A030-6D59-49DE-9D4B-A3657E5C8D3E}" presName="negativeSpace" presStyleCnt="0"/>
      <dgm:spPr/>
    </dgm:pt>
    <dgm:pt modelId="{6E09E9F9-ACE3-432B-85BD-68BB7E642879}" type="pres">
      <dgm:prSet presAssocID="{4090A030-6D59-49DE-9D4B-A3657E5C8D3E}" presName="childText" presStyleLbl="conFgAcc1" presStyleIdx="1" presStyleCnt="5" custLinFactNeighborX="0" custLinFactNeighborY="54722">
        <dgm:presLayoutVars>
          <dgm:bulletEnabled val="1"/>
        </dgm:presLayoutVars>
      </dgm:prSet>
      <dgm:spPr/>
    </dgm:pt>
    <dgm:pt modelId="{F5F43F45-41FE-4187-969F-A48A238F51E9}" type="pres">
      <dgm:prSet presAssocID="{C6E415E6-D7B5-4EDE-AA57-BB5B4A4EA642}" presName="spaceBetweenRectangles" presStyleCnt="0"/>
      <dgm:spPr/>
    </dgm:pt>
    <dgm:pt modelId="{64AAD810-A133-45F3-8028-0B9F67D54302}" type="pres">
      <dgm:prSet presAssocID="{BBB5B3FE-B54E-4484-80F0-47FF97CAFFE0}" presName="parentLin" presStyleCnt="0"/>
      <dgm:spPr/>
    </dgm:pt>
    <dgm:pt modelId="{B66BE92B-6D54-4343-AF6B-1C2DA1046F5D}" type="pres">
      <dgm:prSet presAssocID="{BBB5B3FE-B54E-4484-80F0-47FF97CAFFE0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965CF5D6-D5B5-4A8A-A878-69BD1C05A9BB}" type="pres">
      <dgm:prSet presAssocID="{BBB5B3FE-B54E-4484-80F0-47FF97CAFFE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1F833-5573-40DA-AE88-919DC10135E9}" type="pres">
      <dgm:prSet presAssocID="{BBB5B3FE-B54E-4484-80F0-47FF97CAFFE0}" presName="negativeSpace" presStyleCnt="0"/>
      <dgm:spPr/>
    </dgm:pt>
    <dgm:pt modelId="{BEC97B5E-DFE1-4C83-9EA8-48C1EF0F589B}" type="pres">
      <dgm:prSet presAssocID="{BBB5B3FE-B54E-4484-80F0-47FF97CAFFE0}" presName="childText" presStyleLbl="conFgAcc1" presStyleIdx="2" presStyleCnt="5">
        <dgm:presLayoutVars>
          <dgm:bulletEnabled val="1"/>
        </dgm:presLayoutVars>
      </dgm:prSet>
      <dgm:spPr/>
    </dgm:pt>
    <dgm:pt modelId="{376D0344-0CFC-472D-BA33-537120EBE38C}" type="pres">
      <dgm:prSet presAssocID="{1840C5C0-3720-48C0-BD94-B32D9C37881E}" presName="spaceBetweenRectangles" presStyleCnt="0"/>
      <dgm:spPr/>
    </dgm:pt>
    <dgm:pt modelId="{D6623F83-DCF0-4206-AA01-19B674E68A63}" type="pres">
      <dgm:prSet presAssocID="{963DEFC5-8558-4389-A123-BA47F2897E4C}" presName="parentLin" presStyleCnt="0"/>
      <dgm:spPr/>
    </dgm:pt>
    <dgm:pt modelId="{26E963E0-C43C-4D98-8AC3-2E1ED8914DF4}" type="pres">
      <dgm:prSet presAssocID="{963DEFC5-8558-4389-A123-BA47F2897E4C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CC14CBE5-F4FD-42E1-AF3A-96858DCDC046}" type="pres">
      <dgm:prSet presAssocID="{963DEFC5-8558-4389-A123-BA47F2897E4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86B9D-6513-436B-ACCC-5D27F26BC432}" type="pres">
      <dgm:prSet presAssocID="{963DEFC5-8558-4389-A123-BA47F2897E4C}" presName="negativeSpace" presStyleCnt="0"/>
      <dgm:spPr/>
    </dgm:pt>
    <dgm:pt modelId="{78266FFC-9DFE-4FA9-888C-3708045F20D8}" type="pres">
      <dgm:prSet presAssocID="{963DEFC5-8558-4389-A123-BA47F2897E4C}" presName="childText" presStyleLbl="conFgAcc1" presStyleIdx="3" presStyleCnt="5">
        <dgm:presLayoutVars>
          <dgm:bulletEnabled val="1"/>
        </dgm:presLayoutVars>
      </dgm:prSet>
      <dgm:spPr/>
    </dgm:pt>
    <dgm:pt modelId="{7EAB63A3-E917-4D92-A5C7-FAC6715D9ECB}" type="pres">
      <dgm:prSet presAssocID="{F394F723-D32E-4DE2-9478-C5213C6D715F}" presName="spaceBetweenRectangles" presStyleCnt="0"/>
      <dgm:spPr/>
    </dgm:pt>
    <dgm:pt modelId="{119B7AD2-6F19-4933-B7B0-E7D87448CDD9}" type="pres">
      <dgm:prSet presAssocID="{D7982999-FB9A-49F8-896C-147EBC66F6D3}" presName="parentLin" presStyleCnt="0"/>
      <dgm:spPr/>
    </dgm:pt>
    <dgm:pt modelId="{7FF7138A-1F72-4288-9747-1877A88F208E}" type="pres">
      <dgm:prSet presAssocID="{D7982999-FB9A-49F8-896C-147EBC66F6D3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44CBF6C4-B31E-4D0A-9234-5EC507C1AB64}" type="pres">
      <dgm:prSet presAssocID="{D7982999-FB9A-49F8-896C-147EBC66F6D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A72AFC-AE3D-4884-804F-89DF19B451DE}" type="pres">
      <dgm:prSet presAssocID="{D7982999-FB9A-49F8-896C-147EBC66F6D3}" presName="negativeSpace" presStyleCnt="0"/>
      <dgm:spPr/>
    </dgm:pt>
    <dgm:pt modelId="{4DB2F49F-4FBD-4CFE-B58E-8C805A8531F3}" type="pres">
      <dgm:prSet presAssocID="{D7982999-FB9A-49F8-896C-147EBC66F6D3}" presName="childText" presStyleLbl="conFgAcc1" presStyleIdx="4" presStyleCnt="5" custLinFactNeighborY="-2134">
        <dgm:presLayoutVars>
          <dgm:bulletEnabled val="1"/>
        </dgm:presLayoutVars>
      </dgm:prSet>
      <dgm:spPr/>
    </dgm:pt>
  </dgm:ptLst>
  <dgm:cxnLst>
    <dgm:cxn modelId="{8F5DD0A4-0A56-41E7-9140-A24FD2EE1F3B}" srcId="{A2D7E0D6-2FB9-4D33-B92C-50748D634E4B}" destId="{D7982999-FB9A-49F8-896C-147EBC66F6D3}" srcOrd="4" destOrd="0" parTransId="{BFF38D55-2BD0-45AC-8F97-4FEE569D4EA9}" sibTransId="{5A39C28D-1325-4A8A-9D91-1568A72B2A2E}"/>
    <dgm:cxn modelId="{EAC3B430-F1FB-46EE-8D62-79F8894B02AD}" type="presOf" srcId="{4090A030-6D59-49DE-9D4B-A3657E5C8D3E}" destId="{FEEFD919-1E20-4C40-B294-523E7BCAB325}" srcOrd="1" destOrd="0" presId="urn:microsoft.com/office/officeart/2005/8/layout/list1"/>
    <dgm:cxn modelId="{1E87EB2C-90DC-44AE-BADD-8618EC4987DD}" type="presOf" srcId="{D7982999-FB9A-49F8-896C-147EBC66F6D3}" destId="{7FF7138A-1F72-4288-9747-1877A88F208E}" srcOrd="0" destOrd="0" presId="urn:microsoft.com/office/officeart/2005/8/layout/list1"/>
    <dgm:cxn modelId="{587B0319-54DA-4388-A928-9B856EDBF8EC}" type="presOf" srcId="{A2D7E0D6-2FB9-4D33-B92C-50748D634E4B}" destId="{D8C6C345-B41B-4515-987D-F07D266FC4A9}" srcOrd="0" destOrd="0" presId="urn:microsoft.com/office/officeart/2005/8/layout/list1"/>
    <dgm:cxn modelId="{38A97FB3-CE44-4EDB-B35E-350313FEDBE3}" type="presOf" srcId="{D7982999-FB9A-49F8-896C-147EBC66F6D3}" destId="{44CBF6C4-B31E-4D0A-9234-5EC507C1AB64}" srcOrd="1" destOrd="0" presId="urn:microsoft.com/office/officeart/2005/8/layout/list1"/>
    <dgm:cxn modelId="{AC718495-277F-4AF5-9924-3482E309A0C3}" srcId="{A2D7E0D6-2FB9-4D33-B92C-50748D634E4B}" destId="{BBB5B3FE-B54E-4484-80F0-47FF97CAFFE0}" srcOrd="2" destOrd="0" parTransId="{EA300FAA-8013-4704-98DD-10B0D6FDD661}" sibTransId="{1840C5C0-3720-48C0-BD94-B32D9C37881E}"/>
    <dgm:cxn modelId="{3395487F-496C-4BE3-A0B9-1BDF8024E464}" type="presOf" srcId="{4090A030-6D59-49DE-9D4B-A3657E5C8D3E}" destId="{9213C2E4-852A-43ED-86EF-B93A5A7C24DC}" srcOrd="0" destOrd="0" presId="urn:microsoft.com/office/officeart/2005/8/layout/list1"/>
    <dgm:cxn modelId="{41F4193E-DADB-4692-8AC0-BADF28505A3A}" type="presOf" srcId="{D9C599E8-483D-4F4D-9441-8C54AE97C1A4}" destId="{A31BEF96-A98C-42A2-BB2A-2320C95D1D72}" srcOrd="1" destOrd="0" presId="urn:microsoft.com/office/officeart/2005/8/layout/list1"/>
    <dgm:cxn modelId="{0DE486D7-DDF1-4712-8B9B-092AC0B175C7}" type="presOf" srcId="{963DEFC5-8558-4389-A123-BA47F2897E4C}" destId="{26E963E0-C43C-4D98-8AC3-2E1ED8914DF4}" srcOrd="0" destOrd="0" presId="urn:microsoft.com/office/officeart/2005/8/layout/list1"/>
    <dgm:cxn modelId="{C4FD09ED-EC82-4CEB-9E77-05F78E4BD337}" srcId="{A2D7E0D6-2FB9-4D33-B92C-50748D634E4B}" destId="{D9C599E8-483D-4F4D-9441-8C54AE97C1A4}" srcOrd="0" destOrd="0" parTransId="{01A88B72-CEF2-499A-8482-AF5D1B7ED4AF}" sibTransId="{4DE4B97B-F5D4-41A7-B51F-E4351C59C239}"/>
    <dgm:cxn modelId="{E49C1A9A-0360-4F4F-8AD8-150415ECFF29}" srcId="{A2D7E0D6-2FB9-4D33-B92C-50748D634E4B}" destId="{4090A030-6D59-49DE-9D4B-A3657E5C8D3E}" srcOrd="1" destOrd="0" parTransId="{35007BB2-14D1-44FA-AB84-EEF12AD9BC3F}" sibTransId="{C6E415E6-D7B5-4EDE-AA57-BB5B4A4EA642}"/>
    <dgm:cxn modelId="{3C674CF4-D299-4FCF-A668-C2DFC57C786D}" type="presOf" srcId="{963DEFC5-8558-4389-A123-BA47F2897E4C}" destId="{CC14CBE5-F4FD-42E1-AF3A-96858DCDC046}" srcOrd="1" destOrd="0" presId="urn:microsoft.com/office/officeart/2005/8/layout/list1"/>
    <dgm:cxn modelId="{C6F5F79A-6960-4DC2-BDF8-2B85ECA81570}" type="presOf" srcId="{D9C599E8-483D-4F4D-9441-8C54AE97C1A4}" destId="{CF75F69A-BFDD-41E1-9610-9EBD66F1E797}" srcOrd="0" destOrd="0" presId="urn:microsoft.com/office/officeart/2005/8/layout/list1"/>
    <dgm:cxn modelId="{52280D5E-E1CC-43D5-A676-27694A5C4548}" type="presOf" srcId="{BBB5B3FE-B54E-4484-80F0-47FF97CAFFE0}" destId="{965CF5D6-D5B5-4A8A-A878-69BD1C05A9BB}" srcOrd="1" destOrd="0" presId="urn:microsoft.com/office/officeart/2005/8/layout/list1"/>
    <dgm:cxn modelId="{4828D639-D058-44AF-A1F8-D1E5CD2A6526}" type="presOf" srcId="{BBB5B3FE-B54E-4484-80F0-47FF97CAFFE0}" destId="{B66BE92B-6D54-4343-AF6B-1C2DA1046F5D}" srcOrd="0" destOrd="0" presId="urn:microsoft.com/office/officeart/2005/8/layout/list1"/>
    <dgm:cxn modelId="{EA946ED0-9B2D-4801-A5FB-96A01C47DA9B}" srcId="{A2D7E0D6-2FB9-4D33-B92C-50748D634E4B}" destId="{963DEFC5-8558-4389-A123-BA47F2897E4C}" srcOrd="3" destOrd="0" parTransId="{DC2FF00E-3139-4B47-9607-212FAE639AB6}" sibTransId="{F394F723-D32E-4DE2-9478-C5213C6D715F}"/>
    <dgm:cxn modelId="{3A1C5D86-BC00-401A-A57B-D47359094E37}" type="presParOf" srcId="{D8C6C345-B41B-4515-987D-F07D266FC4A9}" destId="{3E91789B-63CF-4885-9E9A-7B8B66E2B62E}" srcOrd="0" destOrd="0" presId="urn:microsoft.com/office/officeart/2005/8/layout/list1"/>
    <dgm:cxn modelId="{76BC00A9-47F9-4EF0-BE7D-08053A3E413B}" type="presParOf" srcId="{3E91789B-63CF-4885-9E9A-7B8B66E2B62E}" destId="{CF75F69A-BFDD-41E1-9610-9EBD66F1E797}" srcOrd="0" destOrd="0" presId="urn:microsoft.com/office/officeart/2005/8/layout/list1"/>
    <dgm:cxn modelId="{8188FEC3-CFA9-4444-B414-9375BCB2F537}" type="presParOf" srcId="{3E91789B-63CF-4885-9E9A-7B8B66E2B62E}" destId="{A31BEF96-A98C-42A2-BB2A-2320C95D1D72}" srcOrd="1" destOrd="0" presId="urn:microsoft.com/office/officeart/2005/8/layout/list1"/>
    <dgm:cxn modelId="{D9B56758-6418-4DEE-AE2C-C28A80A14220}" type="presParOf" srcId="{D8C6C345-B41B-4515-987D-F07D266FC4A9}" destId="{4B70648E-3E7B-4A32-805B-ACB1A1363576}" srcOrd="1" destOrd="0" presId="urn:microsoft.com/office/officeart/2005/8/layout/list1"/>
    <dgm:cxn modelId="{F395EFDE-A5F1-46BF-9D99-4EB9A4848AFA}" type="presParOf" srcId="{D8C6C345-B41B-4515-987D-F07D266FC4A9}" destId="{1398C64A-E71F-4B92-AA2D-FE08BBA96159}" srcOrd="2" destOrd="0" presId="urn:microsoft.com/office/officeart/2005/8/layout/list1"/>
    <dgm:cxn modelId="{BE649098-66F8-4890-A85E-492AF509B575}" type="presParOf" srcId="{D8C6C345-B41B-4515-987D-F07D266FC4A9}" destId="{DC912116-4EBC-41CF-B416-08AD4A561170}" srcOrd="3" destOrd="0" presId="urn:microsoft.com/office/officeart/2005/8/layout/list1"/>
    <dgm:cxn modelId="{857B7760-A58F-4D27-AEA5-3077716DF053}" type="presParOf" srcId="{D8C6C345-B41B-4515-987D-F07D266FC4A9}" destId="{D230C76C-CDEF-4248-BFE8-547C9D061241}" srcOrd="4" destOrd="0" presId="urn:microsoft.com/office/officeart/2005/8/layout/list1"/>
    <dgm:cxn modelId="{EABA6D4E-95B3-47B3-A841-B42E5E0B3C67}" type="presParOf" srcId="{D230C76C-CDEF-4248-BFE8-547C9D061241}" destId="{9213C2E4-852A-43ED-86EF-B93A5A7C24DC}" srcOrd="0" destOrd="0" presId="urn:microsoft.com/office/officeart/2005/8/layout/list1"/>
    <dgm:cxn modelId="{36D4D8A7-8549-4262-8F15-2B8AC544450C}" type="presParOf" srcId="{D230C76C-CDEF-4248-BFE8-547C9D061241}" destId="{FEEFD919-1E20-4C40-B294-523E7BCAB325}" srcOrd="1" destOrd="0" presId="urn:microsoft.com/office/officeart/2005/8/layout/list1"/>
    <dgm:cxn modelId="{25CE97A2-CF54-43C4-A14C-697B54B41803}" type="presParOf" srcId="{D8C6C345-B41B-4515-987D-F07D266FC4A9}" destId="{4183F04C-428B-47CC-BBAF-AB59A13AAACB}" srcOrd="5" destOrd="0" presId="urn:microsoft.com/office/officeart/2005/8/layout/list1"/>
    <dgm:cxn modelId="{1E0B9C46-5E13-40EC-8137-61532544F79E}" type="presParOf" srcId="{D8C6C345-B41B-4515-987D-F07D266FC4A9}" destId="{6E09E9F9-ACE3-432B-85BD-68BB7E642879}" srcOrd="6" destOrd="0" presId="urn:microsoft.com/office/officeart/2005/8/layout/list1"/>
    <dgm:cxn modelId="{F0EE08D1-D9A7-413F-B8DE-5855EE555E59}" type="presParOf" srcId="{D8C6C345-B41B-4515-987D-F07D266FC4A9}" destId="{F5F43F45-41FE-4187-969F-A48A238F51E9}" srcOrd="7" destOrd="0" presId="urn:microsoft.com/office/officeart/2005/8/layout/list1"/>
    <dgm:cxn modelId="{C734EC01-3E67-4E2B-918E-135B0E897ADF}" type="presParOf" srcId="{D8C6C345-B41B-4515-987D-F07D266FC4A9}" destId="{64AAD810-A133-45F3-8028-0B9F67D54302}" srcOrd="8" destOrd="0" presId="urn:microsoft.com/office/officeart/2005/8/layout/list1"/>
    <dgm:cxn modelId="{CEC3E6CC-628D-4E93-B527-D8D6E00042F6}" type="presParOf" srcId="{64AAD810-A133-45F3-8028-0B9F67D54302}" destId="{B66BE92B-6D54-4343-AF6B-1C2DA1046F5D}" srcOrd="0" destOrd="0" presId="urn:microsoft.com/office/officeart/2005/8/layout/list1"/>
    <dgm:cxn modelId="{BE7A1C01-50E7-4BA9-8C6D-6D05041605C5}" type="presParOf" srcId="{64AAD810-A133-45F3-8028-0B9F67D54302}" destId="{965CF5D6-D5B5-4A8A-A878-69BD1C05A9BB}" srcOrd="1" destOrd="0" presId="urn:microsoft.com/office/officeart/2005/8/layout/list1"/>
    <dgm:cxn modelId="{D3AB32FD-C455-4EBF-8FD2-FF04C5BCA43F}" type="presParOf" srcId="{D8C6C345-B41B-4515-987D-F07D266FC4A9}" destId="{EDB1F833-5573-40DA-AE88-919DC10135E9}" srcOrd="9" destOrd="0" presId="urn:microsoft.com/office/officeart/2005/8/layout/list1"/>
    <dgm:cxn modelId="{3C46DD5F-6F5D-4639-A747-E22488215EE5}" type="presParOf" srcId="{D8C6C345-B41B-4515-987D-F07D266FC4A9}" destId="{BEC97B5E-DFE1-4C83-9EA8-48C1EF0F589B}" srcOrd="10" destOrd="0" presId="urn:microsoft.com/office/officeart/2005/8/layout/list1"/>
    <dgm:cxn modelId="{24F6453D-153C-4986-893C-FF6CE4A22FFC}" type="presParOf" srcId="{D8C6C345-B41B-4515-987D-F07D266FC4A9}" destId="{376D0344-0CFC-472D-BA33-537120EBE38C}" srcOrd="11" destOrd="0" presId="urn:microsoft.com/office/officeart/2005/8/layout/list1"/>
    <dgm:cxn modelId="{BB1E5779-73D9-4459-A660-B50EFE646A7E}" type="presParOf" srcId="{D8C6C345-B41B-4515-987D-F07D266FC4A9}" destId="{D6623F83-DCF0-4206-AA01-19B674E68A63}" srcOrd="12" destOrd="0" presId="urn:microsoft.com/office/officeart/2005/8/layout/list1"/>
    <dgm:cxn modelId="{E2CF522E-8966-45E3-B01D-6FFA0D99D74D}" type="presParOf" srcId="{D6623F83-DCF0-4206-AA01-19B674E68A63}" destId="{26E963E0-C43C-4D98-8AC3-2E1ED8914DF4}" srcOrd="0" destOrd="0" presId="urn:microsoft.com/office/officeart/2005/8/layout/list1"/>
    <dgm:cxn modelId="{765BBC33-33AE-41CA-A770-DCEA03763503}" type="presParOf" srcId="{D6623F83-DCF0-4206-AA01-19B674E68A63}" destId="{CC14CBE5-F4FD-42E1-AF3A-96858DCDC046}" srcOrd="1" destOrd="0" presId="urn:microsoft.com/office/officeart/2005/8/layout/list1"/>
    <dgm:cxn modelId="{8D2B00AA-F838-4F93-8346-BCC912814BD4}" type="presParOf" srcId="{D8C6C345-B41B-4515-987D-F07D266FC4A9}" destId="{ED886B9D-6513-436B-ACCC-5D27F26BC432}" srcOrd="13" destOrd="0" presId="urn:microsoft.com/office/officeart/2005/8/layout/list1"/>
    <dgm:cxn modelId="{F9D4E942-BAD4-47D3-9EA1-8801631BCFD6}" type="presParOf" srcId="{D8C6C345-B41B-4515-987D-F07D266FC4A9}" destId="{78266FFC-9DFE-4FA9-888C-3708045F20D8}" srcOrd="14" destOrd="0" presId="urn:microsoft.com/office/officeart/2005/8/layout/list1"/>
    <dgm:cxn modelId="{2CF2AD7F-529A-435A-918C-FCD9E0DD5887}" type="presParOf" srcId="{D8C6C345-B41B-4515-987D-F07D266FC4A9}" destId="{7EAB63A3-E917-4D92-A5C7-FAC6715D9ECB}" srcOrd="15" destOrd="0" presId="urn:microsoft.com/office/officeart/2005/8/layout/list1"/>
    <dgm:cxn modelId="{D52D013F-C278-4C69-AC1E-1F0A9566A067}" type="presParOf" srcId="{D8C6C345-B41B-4515-987D-F07D266FC4A9}" destId="{119B7AD2-6F19-4933-B7B0-E7D87448CDD9}" srcOrd="16" destOrd="0" presId="urn:microsoft.com/office/officeart/2005/8/layout/list1"/>
    <dgm:cxn modelId="{2E8E16B8-1551-415B-A789-5E2C859AE4AD}" type="presParOf" srcId="{119B7AD2-6F19-4933-B7B0-E7D87448CDD9}" destId="{7FF7138A-1F72-4288-9747-1877A88F208E}" srcOrd="0" destOrd="0" presId="urn:microsoft.com/office/officeart/2005/8/layout/list1"/>
    <dgm:cxn modelId="{0DCF31DD-167D-4EAD-8935-183FB45C8929}" type="presParOf" srcId="{119B7AD2-6F19-4933-B7B0-E7D87448CDD9}" destId="{44CBF6C4-B31E-4D0A-9234-5EC507C1AB64}" srcOrd="1" destOrd="0" presId="urn:microsoft.com/office/officeart/2005/8/layout/list1"/>
    <dgm:cxn modelId="{F8677C35-8B78-453F-BC0A-BC433AA56ADE}" type="presParOf" srcId="{D8C6C345-B41B-4515-987D-F07D266FC4A9}" destId="{B1A72AFC-AE3D-4884-804F-89DF19B451DE}" srcOrd="17" destOrd="0" presId="urn:microsoft.com/office/officeart/2005/8/layout/list1"/>
    <dgm:cxn modelId="{EDC92A3B-D723-47D9-A63F-FE80461B65FA}" type="presParOf" srcId="{D8C6C345-B41B-4515-987D-F07D266FC4A9}" destId="{4DB2F49F-4FBD-4CFE-B58E-8C805A8531F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1F70D7-E2F5-4D8C-88DB-B1100760602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21A2F9-DFBE-4043-9F8E-5016571C2DD9}">
      <dgm:prSet phldrT="[Text]" custT="1"/>
      <dgm:spPr/>
      <dgm:t>
        <a:bodyPr/>
        <a:lstStyle/>
        <a:p>
          <a:r>
            <a:rPr lang="en-US" sz="1400" dirty="0" smtClean="0"/>
            <a:t>The purpose</a:t>
          </a:r>
          <a:r>
            <a:rPr lang="en-US" sz="1400" b="1" dirty="0" smtClean="0"/>
            <a:t> </a:t>
          </a:r>
          <a:r>
            <a:rPr lang="en-US" sz="1400" dirty="0" smtClean="0"/>
            <a:t>of the study is to understand the reasons of EMR non-adoption among doctors of Faridabad. The two main objectives of the study</a:t>
          </a:r>
          <a:r>
            <a:rPr lang="en-US" sz="1400" b="1" dirty="0" smtClean="0"/>
            <a:t> </a:t>
          </a:r>
          <a:r>
            <a:rPr lang="en-US" sz="1400" dirty="0" smtClean="0"/>
            <a:t>are:</a:t>
          </a:r>
          <a:endParaRPr lang="en-US" sz="1400" dirty="0"/>
        </a:p>
      </dgm:t>
    </dgm:pt>
    <dgm:pt modelId="{8A9C5BA9-BBED-4C4C-AC9C-CF2BE31BBB11}" type="parTrans" cxnId="{96DB1676-D9FB-4A6A-857E-4B980A734E86}">
      <dgm:prSet/>
      <dgm:spPr/>
      <dgm:t>
        <a:bodyPr/>
        <a:lstStyle/>
        <a:p>
          <a:endParaRPr lang="en-US"/>
        </a:p>
      </dgm:t>
    </dgm:pt>
    <dgm:pt modelId="{9F09D610-6C57-44B5-A3B1-D669533419FC}" type="sibTrans" cxnId="{96DB1676-D9FB-4A6A-857E-4B980A734E86}">
      <dgm:prSet/>
      <dgm:spPr/>
      <dgm:t>
        <a:bodyPr/>
        <a:lstStyle/>
        <a:p>
          <a:endParaRPr lang="en-US"/>
        </a:p>
      </dgm:t>
    </dgm:pt>
    <dgm:pt modelId="{7167A94B-77CE-4AFE-B154-BC6C828FCF18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400" dirty="0" smtClean="0"/>
            <a:t>To analyze the level of awareness of doctors towards electronic medical records, their use and benefits</a:t>
          </a:r>
          <a:endParaRPr lang="en-US" sz="1400" dirty="0"/>
        </a:p>
      </dgm:t>
    </dgm:pt>
    <dgm:pt modelId="{BFFE4FD9-E291-4684-BF8E-77FA871A0E17}" type="parTrans" cxnId="{24FC423A-496F-4DC3-8523-7C02501DA4F8}">
      <dgm:prSet/>
      <dgm:spPr/>
      <dgm:t>
        <a:bodyPr/>
        <a:lstStyle/>
        <a:p>
          <a:endParaRPr lang="en-US"/>
        </a:p>
      </dgm:t>
    </dgm:pt>
    <dgm:pt modelId="{B86BD8F6-82BB-42CB-8AC2-FF6B6365F346}" type="sibTrans" cxnId="{24FC423A-496F-4DC3-8523-7C02501DA4F8}">
      <dgm:prSet/>
      <dgm:spPr/>
      <dgm:t>
        <a:bodyPr/>
        <a:lstStyle/>
        <a:p>
          <a:endParaRPr lang="en-US"/>
        </a:p>
      </dgm:t>
    </dgm:pt>
    <dgm:pt modelId="{164ADD7D-A466-4C67-9BBE-1D2EF7E84275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400" dirty="0" smtClean="0"/>
            <a:t>To understand the perception of doctors towards the barriers and challenges in adopting electronic medical records in their work</a:t>
          </a:r>
          <a:endParaRPr lang="en-US" sz="1400" dirty="0"/>
        </a:p>
      </dgm:t>
    </dgm:pt>
    <dgm:pt modelId="{FC791756-B0AA-4DD1-9F7D-3761977D4D7C}" type="parTrans" cxnId="{8485EE24-A5AC-4E61-887C-3F76270A1083}">
      <dgm:prSet/>
      <dgm:spPr/>
      <dgm:t>
        <a:bodyPr/>
        <a:lstStyle/>
        <a:p>
          <a:endParaRPr lang="en-US"/>
        </a:p>
      </dgm:t>
    </dgm:pt>
    <dgm:pt modelId="{E2D99E1B-A49B-4C02-93D7-6AA2445A016F}" type="sibTrans" cxnId="{8485EE24-A5AC-4E61-887C-3F76270A1083}">
      <dgm:prSet/>
      <dgm:spPr/>
      <dgm:t>
        <a:bodyPr/>
        <a:lstStyle/>
        <a:p>
          <a:endParaRPr lang="en-US"/>
        </a:p>
      </dgm:t>
    </dgm:pt>
    <dgm:pt modelId="{16706C89-3F88-46B4-82AF-DD3F4516987A}" type="pres">
      <dgm:prSet presAssocID="{991F70D7-E2F5-4D8C-88DB-B11007606026}" presName="linear" presStyleCnt="0">
        <dgm:presLayoutVars>
          <dgm:dir/>
          <dgm:animLvl val="lvl"/>
          <dgm:resizeHandles val="exact"/>
        </dgm:presLayoutVars>
      </dgm:prSet>
      <dgm:spPr/>
    </dgm:pt>
    <dgm:pt modelId="{B91451D1-C590-4A19-86C5-92B0EC486269}" type="pres">
      <dgm:prSet presAssocID="{E521A2F9-DFBE-4043-9F8E-5016571C2DD9}" presName="parentLin" presStyleCnt="0"/>
      <dgm:spPr/>
    </dgm:pt>
    <dgm:pt modelId="{384892A2-8243-472B-B3B9-6952F10B578A}" type="pres">
      <dgm:prSet presAssocID="{E521A2F9-DFBE-4043-9F8E-5016571C2DD9}" presName="parentLeftMargin" presStyleLbl="node1" presStyleIdx="0" presStyleCnt="3"/>
      <dgm:spPr/>
    </dgm:pt>
    <dgm:pt modelId="{876546AB-D8AF-4CDE-A238-1DC2561970CD}" type="pres">
      <dgm:prSet presAssocID="{E521A2F9-DFBE-4043-9F8E-5016571C2DD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C2DB6-9591-4DE2-B651-5C4F6A8C855D}" type="pres">
      <dgm:prSet presAssocID="{E521A2F9-DFBE-4043-9F8E-5016571C2DD9}" presName="negativeSpace" presStyleCnt="0"/>
      <dgm:spPr/>
    </dgm:pt>
    <dgm:pt modelId="{245D7F35-291B-4EA2-A272-9CC242927936}" type="pres">
      <dgm:prSet presAssocID="{E521A2F9-DFBE-4043-9F8E-5016571C2DD9}" presName="childText" presStyleLbl="conFgAcc1" presStyleIdx="0" presStyleCnt="3">
        <dgm:presLayoutVars>
          <dgm:bulletEnabled val="1"/>
        </dgm:presLayoutVars>
      </dgm:prSet>
      <dgm:spPr/>
    </dgm:pt>
    <dgm:pt modelId="{B584B453-743B-4FCA-911A-E16154E88F4A}" type="pres">
      <dgm:prSet presAssocID="{9F09D610-6C57-44B5-A3B1-D669533419FC}" presName="spaceBetweenRectangles" presStyleCnt="0"/>
      <dgm:spPr/>
    </dgm:pt>
    <dgm:pt modelId="{66DEA339-8703-44C4-9CC9-F267A9A89145}" type="pres">
      <dgm:prSet presAssocID="{7167A94B-77CE-4AFE-B154-BC6C828FCF18}" presName="parentLin" presStyleCnt="0"/>
      <dgm:spPr/>
    </dgm:pt>
    <dgm:pt modelId="{5519719F-185F-4C7C-AD3C-72242A19DF82}" type="pres">
      <dgm:prSet presAssocID="{7167A94B-77CE-4AFE-B154-BC6C828FCF18}" presName="parentLeftMargin" presStyleLbl="node1" presStyleIdx="0" presStyleCnt="3"/>
      <dgm:spPr/>
    </dgm:pt>
    <dgm:pt modelId="{0B62D9C2-A047-4EA3-B402-9C289AF93DE0}" type="pres">
      <dgm:prSet presAssocID="{7167A94B-77CE-4AFE-B154-BC6C828FCF1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68E59F-E188-49D6-8578-064BE0476806}" type="pres">
      <dgm:prSet presAssocID="{7167A94B-77CE-4AFE-B154-BC6C828FCF18}" presName="negativeSpace" presStyleCnt="0"/>
      <dgm:spPr/>
    </dgm:pt>
    <dgm:pt modelId="{8F391842-E68A-45D1-AC1E-2C341975B27E}" type="pres">
      <dgm:prSet presAssocID="{7167A94B-77CE-4AFE-B154-BC6C828FCF18}" presName="childText" presStyleLbl="conFgAcc1" presStyleIdx="1" presStyleCnt="3">
        <dgm:presLayoutVars>
          <dgm:bulletEnabled val="1"/>
        </dgm:presLayoutVars>
      </dgm:prSet>
      <dgm:spPr/>
    </dgm:pt>
    <dgm:pt modelId="{D0ED318D-8836-4AA9-A711-6C0F4FD04D5E}" type="pres">
      <dgm:prSet presAssocID="{B86BD8F6-82BB-42CB-8AC2-FF6B6365F346}" presName="spaceBetweenRectangles" presStyleCnt="0"/>
      <dgm:spPr/>
    </dgm:pt>
    <dgm:pt modelId="{595D0794-3012-4E26-B2DE-39E52AB3BDE5}" type="pres">
      <dgm:prSet presAssocID="{164ADD7D-A466-4C67-9BBE-1D2EF7E84275}" presName="parentLin" presStyleCnt="0"/>
      <dgm:spPr/>
    </dgm:pt>
    <dgm:pt modelId="{44041166-22BA-441E-981E-CA5DD3B4AB08}" type="pres">
      <dgm:prSet presAssocID="{164ADD7D-A466-4C67-9BBE-1D2EF7E84275}" presName="parentLeftMargin" presStyleLbl="node1" presStyleIdx="1" presStyleCnt="3"/>
      <dgm:spPr/>
    </dgm:pt>
    <dgm:pt modelId="{19D6C5BC-2704-4B2B-9C8A-6A26B437D34D}" type="pres">
      <dgm:prSet presAssocID="{164ADD7D-A466-4C67-9BBE-1D2EF7E8427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8C6C7-7B1D-43DC-B0BA-F1B1AC437A4B}" type="pres">
      <dgm:prSet presAssocID="{164ADD7D-A466-4C67-9BBE-1D2EF7E84275}" presName="negativeSpace" presStyleCnt="0"/>
      <dgm:spPr/>
    </dgm:pt>
    <dgm:pt modelId="{D79D883F-A434-4671-AA22-34FB2ABF2331}" type="pres">
      <dgm:prSet presAssocID="{164ADD7D-A466-4C67-9BBE-1D2EF7E8427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4FC423A-496F-4DC3-8523-7C02501DA4F8}" srcId="{991F70D7-E2F5-4D8C-88DB-B11007606026}" destId="{7167A94B-77CE-4AFE-B154-BC6C828FCF18}" srcOrd="1" destOrd="0" parTransId="{BFFE4FD9-E291-4684-BF8E-77FA871A0E17}" sibTransId="{B86BD8F6-82BB-42CB-8AC2-FF6B6365F346}"/>
    <dgm:cxn modelId="{96DB1676-D9FB-4A6A-857E-4B980A734E86}" srcId="{991F70D7-E2F5-4D8C-88DB-B11007606026}" destId="{E521A2F9-DFBE-4043-9F8E-5016571C2DD9}" srcOrd="0" destOrd="0" parTransId="{8A9C5BA9-BBED-4C4C-AC9C-CF2BE31BBB11}" sibTransId="{9F09D610-6C57-44B5-A3B1-D669533419FC}"/>
    <dgm:cxn modelId="{5AEA7146-DB10-4E05-8BCA-35672248C646}" type="presOf" srcId="{164ADD7D-A466-4C67-9BBE-1D2EF7E84275}" destId="{44041166-22BA-441E-981E-CA5DD3B4AB08}" srcOrd="0" destOrd="0" presId="urn:microsoft.com/office/officeart/2005/8/layout/list1"/>
    <dgm:cxn modelId="{78A85C12-B064-46EC-A5A5-81458FC117FA}" type="presOf" srcId="{E521A2F9-DFBE-4043-9F8E-5016571C2DD9}" destId="{384892A2-8243-472B-B3B9-6952F10B578A}" srcOrd="0" destOrd="0" presId="urn:microsoft.com/office/officeart/2005/8/layout/list1"/>
    <dgm:cxn modelId="{83890593-9DDD-473D-B434-1BA2F34216A0}" type="presOf" srcId="{7167A94B-77CE-4AFE-B154-BC6C828FCF18}" destId="{0B62D9C2-A047-4EA3-B402-9C289AF93DE0}" srcOrd="1" destOrd="0" presId="urn:microsoft.com/office/officeart/2005/8/layout/list1"/>
    <dgm:cxn modelId="{8485EE24-A5AC-4E61-887C-3F76270A1083}" srcId="{991F70D7-E2F5-4D8C-88DB-B11007606026}" destId="{164ADD7D-A466-4C67-9BBE-1D2EF7E84275}" srcOrd="2" destOrd="0" parTransId="{FC791756-B0AA-4DD1-9F7D-3761977D4D7C}" sibTransId="{E2D99E1B-A49B-4C02-93D7-6AA2445A016F}"/>
    <dgm:cxn modelId="{6F1CD396-CE6F-46A7-BF3F-BDBBC90F366B}" type="presOf" srcId="{7167A94B-77CE-4AFE-B154-BC6C828FCF18}" destId="{5519719F-185F-4C7C-AD3C-72242A19DF82}" srcOrd="0" destOrd="0" presId="urn:microsoft.com/office/officeart/2005/8/layout/list1"/>
    <dgm:cxn modelId="{C68586ED-1D78-4037-9CDD-F0C67FD8BF35}" type="presOf" srcId="{E521A2F9-DFBE-4043-9F8E-5016571C2DD9}" destId="{876546AB-D8AF-4CDE-A238-1DC2561970CD}" srcOrd="1" destOrd="0" presId="urn:microsoft.com/office/officeart/2005/8/layout/list1"/>
    <dgm:cxn modelId="{2119D79C-F559-42E3-928D-5B7F0515363B}" type="presOf" srcId="{164ADD7D-A466-4C67-9BBE-1D2EF7E84275}" destId="{19D6C5BC-2704-4B2B-9C8A-6A26B437D34D}" srcOrd="1" destOrd="0" presId="urn:microsoft.com/office/officeart/2005/8/layout/list1"/>
    <dgm:cxn modelId="{83128E33-4384-41AA-815D-B15D91A99867}" type="presOf" srcId="{991F70D7-E2F5-4D8C-88DB-B11007606026}" destId="{16706C89-3F88-46B4-82AF-DD3F4516987A}" srcOrd="0" destOrd="0" presId="urn:microsoft.com/office/officeart/2005/8/layout/list1"/>
    <dgm:cxn modelId="{3E9AD323-3C77-4528-815F-AE8996083725}" type="presParOf" srcId="{16706C89-3F88-46B4-82AF-DD3F4516987A}" destId="{B91451D1-C590-4A19-86C5-92B0EC486269}" srcOrd="0" destOrd="0" presId="urn:microsoft.com/office/officeart/2005/8/layout/list1"/>
    <dgm:cxn modelId="{97C0D2BD-A0B5-4239-B37A-66EB64691939}" type="presParOf" srcId="{B91451D1-C590-4A19-86C5-92B0EC486269}" destId="{384892A2-8243-472B-B3B9-6952F10B578A}" srcOrd="0" destOrd="0" presId="urn:microsoft.com/office/officeart/2005/8/layout/list1"/>
    <dgm:cxn modelId="{634B0A99-3BFE-4DDA-97B5-83F968332123}" type="presParOf" srcId="{B91451D1-C590-4A19-86C5-92B0EC486269}" destId="{876546AB-D8AF-4CDE-A238-1DC2561970CD}" srcOrd="1" destOrd="0" presId="urn:microsoft.com/office/officeart/2005/8/layout/list1"/>
    <dgm:cxn modelId="{57A72414-FE1E-4101-BF7A-A8573C32EB7B}" type="presParOf" srcId="{16706C89-3F88-46B4-82AF-DD3F4516987A}" destId="{053C2DB6-9591-4DE2-B651-5C4F6A8C855D}" srcOrd="1" destOrd="0" presId="urn:microsoft.com/office/officeart/2005/8/layout/list1"/>
    <dgm:cxn modelId="{0F279D24-EA17-4AEF-80AC-A8F2E69FFA4A}" type="presParOf" srcId="{16706C89-3F88-46B4-82AF-DD3F4516987A}" destId="{245D7F35-291B-4EA2-A272-9CC242927936}" srcOrd="2" destOrd="0" presId="urn:microsoft.com/office/officeart/2005/8/layout/list1"/>
    <dgm:cxn modelId="{AA6282B6-26BD-4635-A574-89B143D311C0}" type="presParOf" srcId="{16706C89-3F88-46B4-82AF-DD3F4516987A}" destId="{B584B453-743B-4FCA-911A-E16154E88F4A}" srcOrd="3" destOrd="0" presId="urn:microsoft.com/office/officeart/2005/8/layout/list1"/>
    <dgm:cxn modelId="{87C28883-F142-4443-8E30-BC275D4F38BC}" type="presParOf" srcId="{16706C89-3F88-46B4-82AF-DD3F4516987A}" destId="{66DEA339-8703-44C4-9CC9-F267A9A89145}" srcOrd="4" destOrd="0" presId="urn:microsoft.com/office/officeart/2005/8/layout/list1"/>
    <dgm:cxn modelId="{4B18179E-52C0-4E56-8A7A-8D2970A367A6}" type="presParOf" srcId="{66DEA339-8703-44C4-9CC9-F267A9A89145}" destId="{5519719F-185F-4C7C-AD3C-72242A19DF82}" srcOrd="0" destOrd="0" presId="urn:microsoft.com/office/officeart/2005/8/layout/list1"/>
    <dgm:cxn modelId="{6E768216-8401-4233-BC26-AF3957B77790}" type="presParOf" srcId="{66DEA339-8703-44C4-9CC9-F267A9A89145}" destId="{0B62D9C2-A047-4EA3-B402-9C289AF93DE0}" srcOrd="1" destOrd="0" presId="urn:microsoft.com/office/officeart/2005/8/layout/list1"/>
    <dgm:cxn modelId="{C00262BF-ABB6-4317-A240-96019FC9C16E}" type="presParOf" srcId="{16706C89-3F88-46B4-82AF-DD3F4516987A}" destId="{9568E59F-E188-49D6-8578-064BE0476806}" srcOrd="5" destOrd="0" presId="urn:microsoft.com/office/officeart/2005/8/layout/list1"/>
    <dgm:cxn modelId="{32FD2314-12E1-4587-9FE1-09F484258A8F}" type="presParOf" srcId="{16706C89-3F88-46B4-82AF-DD3F4516987A}" destId="{8F391842-E68A-45D1-AC1E-2C341975B27E}" srcOrd="6" destOrd="0" presId="urn:microsoft.com/office/officeart/2005/8/layout/list1"/>
    <dgm:cxn modelId="{1752DBB9-FFD9-4BFE-993E-B3C5F716EDE4}" type="presParOf" srcId="{16706C89-3F88-46B4-82AF-DD3F4516987A}" destId="{D0ED318D-8836-4AA9-A711-6C0F4FD04D5E}" srcOrd="7" destOrd="0" presId="urn:microsoft.com/office/officeart/2005/8/layout/list1"/>
    <dgm:cxn modelId="{FE436CA1-DF14-4C69-9D20-5327BEAB2F20}" type="presParOf" srcId="{16706C89-3F88-46B4-82AF-DD3F4516987A}" destId="{595D0794-3012-4E26-B2DE-39E52AB3BDE5}" srcOrd="8" destOrd="0" presId="urn:microsoft.com/office/officeart/2005/8/layout/list1"/>
    <dgm:cxn modelId="{07A7AEFC-2B2E-4608-9B01-83D11FF90D0D}" type="presParOf" srcId="{595D0794-3012-4E26-B2DE-39E52AB3BDE5}" destId="{44041166-22BA-441E-981E-CA5DD3B4AB08}" srcOrd="0" destOrd="0" presId="urn:microsoft.com/office/officeart/2005/8/layout/list1"/>
    <dgm:cxn modelId="{8645155A-0692-417F-9E10-DAFA0B579532}" type="presParOf" srcId="{595D0794-3012-4E26-B2DE-39E52AB3BDE5}" destId="{19D6C5BC-2704-4B2B-9C8A-6A26B437D34D}" srcOrd="1" destOrd="0" presId="urn:microsoft.com/office/officeart/2005/8/layout/list1"/>
    <dgm:cxn modelId="{1456BE24-75E8-4863-992F-0607BC7AFEEA}" type="presParOf" srcId="{16706C89-3F88-46B4-82AF-DD3F4516987A}" destId="{A788C6C7-7B1D-43DC-B0BA-F1B1AC437A4B}" srcOrd="9" destOrd="0" presId="urn:microsoft.com/office/officeart/2005/8/layout/list1"/>
    <dgm:cxn modelId="{9F682EDF-AE75-405B-87FB-22631A059B6A}" type="presParOf" srcId="{16706C89-3F88-46B4-82AF-DD3F4516987A}" destId="{D79D883F-A434-4671-AA22-34FB2ABF233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8C64A-E71F-4B92-AA2D-FE08BBA96159}">
      <dsp:nvSpPr>
        <dsp:cNvPr id="0" name=""/>
        <dsp:cNvSpPr/>
      </dsp:nvSpPr>
      <dsp:spPr>
        <a:xfrm>
          <a:off x="0" y="258419"/>
          <a:ext cx="6781799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1BEF96-A98C-42A2-BB2A-2320C95D1D72}">
      <dsp:nvSpPr>
        <dsp:cNvPr id="0" name=""/>
        <dsp:cNvSpPr/>
      </dsp:nvSpPr>
      <dsp:spPr>
        <a:xfrm>
          <a:off x="339090" y="81299"/>
          <a:ext cx="4747260" cy="35423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435" tIns="0" rIns="17943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  <a:cs typeface="Calibri"/>
            </a:rPr>
            <a:t>Objective of the Study</a:t>
          </a:r>
          <a:endParaRPr lang="en-US" sz="2800" kern="1200" dirty="0">
            <a:latin typeface="+mn-lt"/>
            <a:cs typeface="Calibri"/>
          </a:endParaRPr>
        </a:p>
      </dsp:txBody>
      <dsp:txXfrm>
        <a:off x="356383" y="98592"/>
        <a:ext cx="4712674" cy="319653"/>
      </dsp:txXfrm>
    </dsp:sp>
    <dsp:sp modelId="{6E09E9F9-ACE3-432B-85BD-68BB7E642879}">
      <dsp:nvSpPr>
        <dsp:cNvPr id="0" name=""/>
        <dsp:cNvSpPr/>
      </dsp:nvSpPr>
      <dsp:spPr>
        <a:xfrm>
          <a:off x="0" y="838199"/>
          <a:ext cx="6781799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FD919-1E20-4C40-B294-523E7BCAB325}">
      <dsp:nvSpPr>
        <dsp:cNvPr id="0" name=""/>
        <dsp:cNvSpPr/>
      </dsp:nvSpPr>
      <dsp:spPr>
        <a:xfrm>
          <a:off x="339090" y="625619"/>
          <a:ext cx="4747260" cy="35423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435" tIns="0" rIns="17943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  <a:cs typeface="Calibri"/>
            </a:rPr>
            <a:t>Methodology</a:t>
          </a:r>
          <a:endParaRPr lang="en-US" sz="2800" kern="1200" dirty="0">
            <a:latin typeface="+mn-lt"/>
            <a:cs typeface="Calibri"/>
          </a:endParaRPr>
        </a:p>
      </dsp:txBody>
      <dsp:txXfrm>
        <a:off x="356383" y="642912"/>
        <a:ext cx="4712674" cy="319653"/>
      </dsp:txXfrm>
    </dsp:sp>
    <dsp:sp modelId="{BEC97B5E-DFE1-4C83-9EA8-48C1EF0F589B}">
      <dsp:nvSpPr>
        <dsp:cNvPr id="0" name=""/>
        <dsp:cNvSpPr/>
      </dsp:nvSpPr>
      <dsp:spPr>
        <a:xfrm>
          <a:off x="0" y="1347059"/>
          <a:ext cx="6781799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5CF5D6-D5B5-4A8A-A878-69BD1C05A9BB}">
      <dsp:nvSpPr>
        <dsp:cNvPr id="0" name=""/>
        <dsp:cNvSpPr/>
      </dsp:nvSpPr>
      <dsp:spPr>
        <a:xfrm>
          <a:off x="339090" y="1169939"/>
          <a:ext cx="4747260" cy="35423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435" tIns="0" rIns="17943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  <a:cs typeface="Calibri"/>
            </a:rPr>
            <a:t>Sample Size</a:t>
          </a:r>
          <a:endParaRPr lang="en-US" sz="2800" kern="1200" dirty="0">
            <a:latin typeface="+mn-lt"/>
            <a:cs typeface="Calibri"/>
          </a:endParaRPr>
        </a:p>
      </dsp:txBody>
      <dsp:txXfrm>
        <a:off x="356383" y="1187232"/>
        <a:ext cx="4712674" cy="319653"/>
      </dsp:txXfrm>
    </dsp:sp>
    <dsp:sp modelId="{78266FFC-9DFE-4FA9-888C-3708045F20D8}">
      <dsp:nvSpPr>
        <dsp:cNvPr id="0" name=""/>
        <dsp:cNvSpPr/>
      </dsp:nvSpPr>
      <dsp:spPr>
        <a:xfrm>
          <a:off x="0" y="1891379"/>
          <a:ext cx="6781799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4CBE5-F4FD-42E1-AF3A-96858DCDC046}">
      <dsp:nvSpPr>
        <dsp:cNvPr id="0" name=""/>
        <dsp:cNvSpPr/>
      </dsp:nvSpPr>
      <dsp:spPr>
        <a:xfrm>
          <a:off x="339090" y="1714259"/>
          <a:ext cx="4747260" cy="35423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435" tIns="0" rIns="17943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  <a:cs typeface="Calibri"/>
            </a:rPr>
            <a:t>Key Results</a:t>
          </a:r>
          <a:endParaRPr lang="en-US" sz="2800" kern="1200" dirty="0">
            <a:latin typeface="+mn-lt"/>
            <a:cs typeface="Calibri"/>
          </a:endParaRPr>
        </a:p>
      </dsp:txBody>
      <dsp:txXfrm>
        <a:off x="356383" y="1731552"/>
        <a:ext cx="4712674" cy="319653"/>
      </dsp:txXfrm>
    </dsp:sp>
    <dsp:sp modelId="{4DB2F49F-4FBD-4CFE-B58E-8C805A8531F3}">
      <dsp:nvSpPr>
        <dsp:cNvPr id="0" name=""/>
        <dsp:cNvSpPr/>
      </dsp:nvSpPr>
      <dsp:spPr>
        <a:xfrm>
          <a:off x="0" y="2431919"/>
          <a:ext cx="6781799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CBF6C4-B31E-4D0A-9234-5EC507C1AB64}">
      <dsp:nvSpPr>
        <dsp:cNvPr id="0" name=""/>
        <dsp:cNvSpPr/>
      </dsp:nvSpPr>
      <dsp:spPr>
        <a:xfrm>
          <a:off x="339090" y="2258579"/>
          <a:ext cx="4747260" cy="35423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435" tIns="0" rIns="17943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  <a:cs typeface="Calibri"/>
            </a:rPr>
            <a:t>Recommendations</a:t>
          </a:r>
          <a:endParaRPr lang="en-US" sz="2800" kern="1200" dirty="0">
            <a:latin typeface="+mn-lt"/>
            <a:cs typeface="Calibri"/>
          </a:endParaRPr>
        </a:p>
      </dsp:txBody>
      <dsp:txXfrm>
        <a:off x="356383" y="2275872"/>
        <a:ext cx="4712674" cy="319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D7F35-291B-4EA2-A272-9CC242927936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6546AB-D8AF-4CDE-A238-1DC2561970CD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 purpose</a:t>
          </a:r>
          <a:r>
            <a:rPr lang="en-US" sz="1400" b="1" kern="1200" dirty="0" smtClean="0"/>
            <a:t> </a:t>
          </a:r>
          <a:r>
            <a:rPr lang="en-US" sz="1400" kern="1200" dirty="0" smtClean="0"/>
            <a:t>of the study is to understand the reasons of EMR non-adoption among doctors of Faridabad. The two main objectives of the study</a:t>
          </a:r>
          <a:r>
            <a:rPr lang="en-US" sz="1400" b="1" kern="1200" dirty="0" smtClean="0"/>
            <a:t> </a:t>
          </a:r>
          <a:r>
            <a:rPr lang="en-US" sz="1400" kern="1200" dirty="0" smtClean="0"/>
            <a:t>are:</a:t>
          </a:r>
          <a:endParaRPr lang="en-US" sz="1400" kern="1200" dirty="0"/>
        </a:p>
      </dsp:txBody>
      <dsp:txXfrm>
        <a:off x="349472" y="51131"/>
        <a:ext cx="4177856" cy="825776"/>
      </dsp:txXfrm>
    </dsp:sp>
    <dsp:sp modelId="{8F391842-E68A-45D1-AC1E-2C341975B27E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2D9C2-A047-4EA3-B402-9C289AF93DE0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To analyze the level of awareness of doctors towards electronic medical records, their use and benefits</a:t>
          </a:r>
          <a:endParaRPr lang="en-US" sz="1400" kern="1200" dirty="0"/>
        </a:p>
      </dsp:txBody>
      <dsp:txXfrm>
        <a:off x="349472" y="1457291"/>
        <a:ext cx="4177856" cy="825776"/>
      </dsp:txXfrm>
    </dsp:sp>
    <dsp:sp modelId="{D79D883F-A434-4671-AA22-34FB2ABF2331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6C5BC-2704-4B2B-9C8A-6A26B437D34D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To understand the perception of doctors towards the barriers and challenges in adopting electronic medical records in their work</a:t>
          </a:r>
          <a:endParaRPr lang="en-US" sz="1400" kern="1200" dirty="0"/>
        </a:p>
      </dsp:txBody>
      <dsp:txXfrm>
        <a:off x="349472" y="2863452"/>
        <a:ext cx="4177856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7F7487-89B1-485A-B2EA-C56E246739C9}" type="datetimeFigureOut">
              <a:rPr lang="en-US" smtClean="0"/>
              <a:t>01-Jun-19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9D1B0B-DF3D-4630-9385-FDBEF35388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of Electronic Medical Records Adoption by Doctors in Faridabad (Haryana)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334000"/>
            <a:ext cx="6172200" cy="1371600"/>
          </a:xfrm>
        </p:spPr>
        <p:txBody>
          <a:bodyPr/>
          <a:lstStyle/>
          <a:p>
            <a:pPr algn="r"/>
            <a:r>
              <a:rPr lang="en-US" dirty="0" smtClean="0"/>
              <a:t>BY:-</a:t>
            </a:r>
          </a:p>
          <a:p>
            <a:pPr algn="r"/>
            <a:r>
              <a:rPr lang="en-US" dirty="0" smtClean="0"/>
              <a:t>SHRITI SINGH</a:t>
            </a:r>
          </a:p>
          <a:p>
            <a:pPr algn="r"/>
            <a:r>
              <a:rPr lang="en-US" dirty="0" smtClean="0"/>
              <a:t>PG/17/62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52400"/>
            <a:ext cx="6096000" cy="269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2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7620000" cy="6169025"/>
          </a:xfrm>
        </p:spPr>
        <p:txBody>
          <a:bodyPr/>
          <a:lstStyle/>
          <a:p>
            <a:r>
              <a:rPr lang="en-US" b="1" dirty="0"/>
              <a:t>Table 2.2 Perceived Benefits by the doctors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13819"/>
              </p:ext>
            </p:extLst>
          </p:nvPr>
        </p:nvGraphicFramePr>
        <p:xfrm>
          <a:off x="762000" y="990600"/>
          <a:ext cx="6080760" cy="1417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0380"/>
                <a:gridCol w="304038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Improves quality of care by reducing medical errors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Information is easily accessible in EMR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Clinical notes are more legible in EMR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427192575"/>
              </p:ext>
            </p:extLst>
          </p:nvPr>
        </p:nvGraphicFramePr>
        <p:xfrm>
          <a:off x="1447800" y="2514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5105400"/>
            <a:ext cx="6172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Inference 2.2:</a:t>
            </a:r>
          </a:p>
          <a:p>
            <a:r>
              <a:rPr lang="en-US" sz="1600" dirty="0"/>
              <a:t>1.50% doctors thought that Information is easily accessible in EMR .</a:t>
            </a:r>
          </a:p>
          <a:p>
            <a:r>
              <a:rPr lang="en-US" sz="1600" dirty="0"/>
              <a:t>2.40% doctors thought that clinical notes are more legible in EMR.</a:t>
            </a:r>
          </a:p>
          <a:p>
            <a:r>
              <a:rPr lang="en-US" sz="1600" dirty="0"/>
              <a:t>3.10% doctors thought that improves quality of care by reducing medical errors.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4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sz="quarter" idx="1"/>
          </p:nvPr>
        </p:nvSpPr>
        <p:spPr>
          <a:xfrm>
            <a:off x="228600" y="381000"/>
            <a:ext cx="7696200" cy="60928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/>
              <a:t>Table 2.3 Perceived barriers by the </a:t>
            </a:r>
            <a:r>
              <a:rPr lang="en-US" b="1" dirty="0" smtClean="0"/>
              <a:t>doctors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13612"/>
              </p:ext>
            </p:extLst>
          </p:nvPr>
        </p:nvGraphicFramePr>
        <p:xfrm>
          <a:off x="685800" y="1371600"/>
          <a:ext cx="6080760" cy="1417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0380"/>
                <a:gridCol w="304038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Initial cost is high for purchasing EMR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It takes more time for learning a new software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EMR takes more time to maintain patient health record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2571062"/>
              </p:ext>
            </p:extLst>
          </p:nvPr>
        </p:nvGraphicFramePr>
        <p:xfrm>
          <a:off x="1524000" y="2895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1052" y="5550932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Inference 2.3:</a:t>
            </a:r>
          </a:p>
          <a:p>
            <a:pPr lvl="0"/>
            <a:r>
              <a:rPr lang="en-US" sz="1400" dirty="0" smtClean="0"/>
              <a:t>1.40</a:t>
            </a:r>
            <a:r>
              <a:rPr lang="en-US" sz="1400" dirty="0"/>
              <a:t>% doctors thought that initial cost is high for purchasing EMR.</a:t>
            </a:r>
          </a:p>
          <a:p>
            <a:pPr lvl="0"/>
            <a:r>
              <a:rPr lang="en-US" sz="1400" dirty="0" smtClean="0"/>
              <a:t>2.40</a:t>
            </a:r>
            <a:r>
              <a:rPr lang="en-US" sz="1400" dirty="0"/>
              <a:t>% doctors thought that it takes more time for learning a new software.</a:t>
            </a:r>
          </a:p>
          <a:p>
            <a:r>
              <a:rPr lang="en-US" sz="1400" dirty="0" smtClean="0"/>
              <a:t>3.20%doctors </a:t>
            </a:r>
            <a:r>
              <a:rPr lang="en-US" sz="1400" dirty="0"/>
              <a:t>thought that EMR takes more time to maintain patient health record. </a:t>
            </a:r>
          </a:p>
        </p:txBody>
      </p:sp>
    </p:spTree>
    <p:extLst>
      <p:ext uri="{BB962C8B-B14F-4D97-AF65-F5344CB8AC3E}">
        <p14:creationId xmlns:p14="http://schemas.microsoft.com/office/powerpoint/2010/main" val="121654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7620000" cy="6245352"/>
          </a:xfrm>
        </p:spPr>
        <p:txBody>
          <a:bodyPr/>
          <a:lstStyle/>
          <a:p>
            <a:r>
              <a:rPr lang="en-US" b="1" dirty="0"/>
              <a:t>Table 2.4 Willing to use EMR if it is made available for use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369601"/>
              </p:ext>
            </p:extLst>
          </p:nvPr>
        </p:nvGraphicFramePr>
        <p:xfrm>
          <a:off x="685800" y="1371600"/>
          <a:ext cx="6080760" cy="114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0380"/>
                <a:gridCol w="3040380"/>
              </a:tblGrid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70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43200"/>
            <a:ext cx="4584700" cy="27559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9600" y="5715000"/>
            <a:ext cx="56515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Inference 2.4:</a:t>
            </a:r>
          </a:p>
          <a:p>
            <a:pPr lvl="0"/>
            <a:r>
              <a:rPr lang="en-US" sz="1400" dirty="0" smtClean="0"/>
              <a:t>1. 43%doctors </a:t>
            </a:r>
            <a:r>
              <a:rPr lang="en-US" sz="1400" dirty="0"/>
              <a:t>are not willing to use EMR if it is made available for use.</a:t>
            </a:r>
          </a:p>
          <a:p>
            <a:pPr lvl="0"/>
            <a:r>
              <a:rPr lang="en-US" sz="1400" dirty="0" smtClean="0"/>
              <a:t>2. 57%doctors </a:t>
            </a:r>
            <a:r>
              <a:rPr lang="en-US" sz="1400" dirty="0"/>
              <a:t>are willing to use EMR if it is made available for use.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4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Provide documentation on return on investment.</a:t>
            </a:r>
          </a:p>
          <a:p>
            <a:pPr lvl="0"/>
            <a:r>
              <a:rPr lang="en-US" dirty="0"/>
              <a:t>Educate physicians and support ongoing training</a:t>
            </a:r>
          </a:p>
          <a:p>
            <a:pPr lvl="0"/>
            <a:r>
              <a:rPr lang="en-US" dirty="0"/>
              <a:t>Customization</a:t>
            </a:r>
          </a:p>
          <a:p>
            <a:pPr lvl="0"/>
            <a:r>
              <a:rPr lang="en-US" dirty="0"/>
              <a:t>Promote and communicate reliability &amp; availability of the system.</a:t>
            </a:r>
          </a:p>
          <a:p>
            <a:pPr lvl="0"/>
            <a:r>
              <a:rPr lang="en-US" dirty="0"/>
              <a:t>Provide training sessions to familiarize physicians</a:t>
            </a:r>
          </a:p>
          <a:p>
            <a:pPr lvl="0"/>
            <a:r>
              <a:rPr lang="en-US" dirty="0"/>
              <a:t>Communicate on safety and security of issues</a:t>
            </a:r>
          </a:p>
          <a:p>
            <a:pPr lvl="0"/>
            <a:r>
              <a:rPr lang="en-US" dirty="0"/>
              <a:t>Discuss usefulness of EMR</a:t>
            </a:r>
          </a:p>
          <a:p>
            <a:pPr lvl="0"/>
            <a:r>
              <a:rPr lang="en-US" dirty="0"/>
              <a:t>Demonstrate ease of use</a:t>
            </a:r>
          </a:p>
          <a:p>
            <a:pPr lvl="0"/>
            <a:r>
              <a:rPr lang="en-US" dirty="0"/>
              <a:t>Start with voluntary use</a:t>
            </a:r>
          </a:p>
          <a:p>
            <a:pPr lvl="0"/>
            <a:r>
              <a:rPr lang="en-US" dirty="0"/>
              <a:t>Discuss advantages and disadvantages of EMR to doctors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Recommendations</a:t>
            </a:r>
            <a:endParaRPr 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425777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143000"/>
            <a:ext cx="67056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0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MediMetry</a:t>
            </a:r>
            <a:r>
              <a:rPr lang="en-US" dirty="0"/>
              <a:t> runs Primary Health Centers in semi-urban and rural areas of Haryana. </a:t>
            </a:r>
            <a:endParaRPr lang="en-US" dirty="0" smtClean="0"/>
          </a:p>
          <a:p>
            <a:r>
              <a:rPr lang="en-US" dirty="0" smtClean="0"/>
              <a:t>While we routinely </a:t>
            </a:r>
            <a:r>
              <a:rPr lang="en-US" dirty="0"/>
              <a:t>address the primary healthcare concerns of our patients, we also specialize and </a:t>
            </a:r>
            <a:r>
              <a:rPr lang="en-US" dirty="0" smtClean="0"/>
              <a:t>focus on </a:t>
            </a:r>
            <a:r>
              <a:rPr lang="en-US" dirty="0"/>
              <a:t>managing chronic diseases - specifically Hypertension and Diabetes.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near future, </a:t>
            </a:r>
            <a:r>
              <a:rPr lang="en-US" dirty="0" smtClean="0"/>
              <a:t>we plan </a:t>
            </a:r>
            <a:r>
              <a:rPr lang="en-US" dirty="0"/>
              <a:t>to expand our chronic disease focus to include Asthma (COPD) and Mental Health. </a:t>
            </a:r>
            <a:endParaRPr lang="en-US" dirty="0" smtClean="0"/>
          </a:p>
          <a:p>
            <a:r>
              <a:rPr lang="en-US" dirty="0" smtClean="0"/>
              <a:t>We have </a:t>
            </a:r>
            <a:r>
              <a:rPr lang="en-US" dirty="0"/>
              <a:t>adopted a unique “High Touch + High Tech” approach to creating high-quality </a:t>
            </a:r>
            <a:r>
              <a:rPr lang="en-US" dirty="0" smtClean="0"/>
              <a:t>patient outcomes </a:t>
            </a:r>
            <a:r>
              <a:rPr lang="en-US" dirty="0"/>
              <a:t>with positive unit economics</a:t>
            </a:r>
            <a:r>
              <a:rPr lang="en-US" dirty="0" smtClean="0"/>
              <a:t>.</a:t>
            </a:r>
          </a:p>
          <a:p>
            <a:r>
              <a:rPr lang="en-US" dirty="0"/>
              <a:t>In addition to using qualified and motivated medical staff at our </a:t>
            </a:r>
            <a:r>
              <a:rPr lang="en-US" dirty="0" smtClean="0"/>
              <a:t>centers.</a:t>
            </a:r>
          </a:p>
          <a:p>
            <a:r>
              <a:rPr lang="en-US" dirty="0" smtClean="0"/>
              <a:t>We </a:t>
            </a:r>
            <a:r>
              <a:rPr lang="en-US" dirty="0"/>
              <a:t>have also developed and deployed a comprehensive Patient Management System (PMS) that includes an </a:t>
            </a:r>
            <a:r>
              <a:rPr lang="en-US" dirty="0" smtClean="0"/>
              <a:t>Electronic Medical </a:t>
            </a:r>
            <a:r>
              <a:rPr lang="en-US" dirty="0"/>
              <a:t>Reports (EMR) system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04800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About us</a:t>
            </a:r>
            <a:endParaRPr lang="en-US" sz="1600" b="1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52400"/>
            <a:ext cx="304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32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2192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71668863"/>
              </p:ext>
            </p:extLst>
          </p:nvPr>
        </p:nvGraphicFramePr>
        <p:xfrm>
          <a:off x="1371600" y="1828801"/>
          <a:ext cx="6781800" cy="2819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609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Contents of the presentation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412554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334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Objectives of the Study</a:t>
            </a:r>
            <a:endParaRPr lang="en-US" sz="2400" b="1" u="sng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7508618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729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54604271"/>
              </p:ext>
            </p:extLst>
          </p:nvPr>
        </p:nvGraphicFramePr>
        <p:xfrm>
          <a:off x="639097" y="2724329"/>
          <a:ext cx="7467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Types of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Methods of Data Collection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  Data: Data was collected through semi structured questionnaire with      quantitative data (with Likert’s scale rating) and qualitative data (open ended questions)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data was collected through Google Survey(Survey (online), direct survey and telephonic   interviews via questionnaire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Secondary Data: Literature Survey using Google, Google Scholar, EBISCO,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1052" y="454296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Methodology</a:t>
            </a:r>
            <a:endParaRPr lang="en-US" sz="24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71052" y="15240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Research </a:t>
            </a:r>
            <a:r>
              <a:rPr lang="en-US" b="1" dirty="0"/>
              <a:t>Design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Type of Research: A mixed research design is proposed for the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2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343903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Sample size</a:t>
            </a:r>
            <a:endParaRPr lang="en-US" sz="2400" b="1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32672"/>
              </p:ext>
            </p:extLst>
          </p:nvPr>
        </p:nvGraphicFramePr>
        <p:xfrm>
          <a:off x="304800" y="1447800"/>
          <a:ext cx="5638800" cy="4206240"/>
        </p:xfrm>
        <a:graphic>
          <a:graphicData uri="http://schemas.openxmlformats.org/drawingml/2006/table">
            <a:tbl>
              <a:tblPr/>
              <a:tblGrid>
                <a:gridCol w="2711722"/>
                <a:gridCol w="2927078"/>
              </a:tblGrid>
              <a:tr h="251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</a:rPr>
                        <a:t>Categories of specialists</a:t>
                      </a:r>
                      <a:endParaRPr lang="en-IN" sz="16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</a:rPr>
                        <a:t>Specialists </a:t>
                      </a:r>
                      <a:endParaRPr lang="en-IN" sz="16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50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General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 Practitioner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44</a:t>
                      </a:r>
                      <a:endParaRPr lang="en-IN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75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ENT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Gynecology</a:t>
                      </a:r>
                      <a:endParaRPr lang="en-GB" sz="16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Orthopaedics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Opthalmology</a:t>
                      </a:r>
                      <a:endParaRPr lang="en-GB" sz="16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Paediatrics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4</a:t>
                      </a:r>
                      <a:endParaRPr lang="en-IN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14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Calibri"/>
                        </a:rPr>
                        <a:t>TOTAL SAMPLE SIZE</a:t>
                      </a:r>
                      <a:endParaRPr lang="en-IN" sz="16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70</a:t>
                      </a:r>
                      <a:endParaRPr lang="en-IN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0" y="1447800"/>
            <a:ext cx="2667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Calibri"/>
              </a:rPr>
              <a:t>The current study is a part of broader mixed method study which included 70 doctors.</a:t>
            </a:r>
          </a:p>
          <a:p>
            <a:endParaRPr lang="en-GB" sz="1400" dirty="0" smtClean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Calibri"/>
              </a:rPr>
              <a:t>Early , mid-career and experienced specialists covering all the </a:t>
            </a:r>
            <a:r>
              <a:rPr lang="en-US" sz="1400" dirty="0" smtClean="0"/>
              <a:t>Private Doctors from different specialties</a:t>
            </a:r>
            <a:r>
              <a:rPr lang="en-GB" sz="1400" dirty="0" smtClean="0">
                <a:cs typeface="Calibri"/>
              </a:rPr>
              <a:t>. </a:t>
            </a:r>
          </a:p>
          <a:p>
            <a:endParaRPr lang="en-GB" sz="1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Calibri"/>
              </a:rPr>
              <a:t>The average years of practice for early specialists was below 10 years, mid career specialist 20 years</a:t>
            </a:r>
          </a:p>
          <a:p>
            <a:endParaRPr lang="en-GB" sz="1400" dirty="0" smtClean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Calibri"/>
              </a:rPr>
              <a:t>Experienced specialists </a:t>
            </a:r>
            <a:r>
              <a:rPr lang="en-GB" sz="1400" dirty="0" smtClean="0"/>
              <a:t>was above 30 years of practice. </a:t>
            </a:r>
            <a:endParaRPr lang="en-IN" sz="1400" dirty="0" smtClean="0"/>
          </a:p>
          <a:p>
            <a:endParaRPr lang="en-GB" sz="1400" dirty="0">
              <a:cs typeface="Calibri"/>
            </a:endParaRPr>
          </a:p>
          <a:p>
            <a:endParaRPr lang="en-GB" sz="1400" dirty="0" smtClean="0">
              <a:cs typeface="Calibri"/>
            </a:endParaRPr>
          </a:p>
          <a:p>
            <a:endParaRPr lang="en-GB" dirty="0" smtClean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 smtClean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 smtClean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6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8634464"/>
              </p:ext>
            </p:extLst>
          </p:nvPr>
        </p:nvGraphicFramePr>
        <p:xfrm>
          <a:off x="838200" y="1221658"/>
          <a:ext cx="6080442" cy="1506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0221"/>
                <a:gridCol w="3040221"/>
              </a:tblGrid>
              <a:tr h="3767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Graduate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7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Specialist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7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Superspecialist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7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70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Key Results</a:t>
            </a:r>
            <a:endParaRPr lang="en-US" sz="2400" b="1" u="sng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5800" y="819091"/>
            <a:ext cx="454650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952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952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952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952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952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52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52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52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52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25" algn="l"/>
              </a:tabLst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Table 1.4: Representing the Qualification of doctors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25" algn="l"/>
              </a:tabLst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25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13362604"/>
              </p:ext>
            </p:extLst>
          </p:nvPr>
        </p:nvGraphicFramePr>
        <p:xfrm>
          <a:off x="1524000" y="2819401"/>
          <a:ext cx="4800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6800" y="5715000"/>
            <a:ext cx="6324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Inference1.4</a:t>
            </a:r>
            <a:r>
              <a:rPr lang="en-US" dirty="0" smtClean="0"/>
              <a:t>:</a:t>
            </a:r>
          </a:p>
          <a:p>
            <a:r>
              <a:rPr lang="en-US" sz="1600" dirty="0" smtClean="0"/>
              <a:t>Majority </a:t>
            </a:r>
            <a:r>
              <a:rPr lang="en-US" sz="1600" dirty="0"/>
              <a:t>of doctors surveyed 46 were medical graduates, very few 12 were specialist and only 12 were super specialist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28600"/>
            <a:ext cx="7543800" cy="6245352"/>
          </a:xfrm>
        </p:spPr>
        <p:txBody>
          <a:bodyPr/>
          <a:lstStyle/>
          <a:p>
            <a:endParaRPr lang="en-US" dirty="0"/>
          </a:p>
          <a:p>
            <a:r>
              <a:rPr lang="en-US" sz="1600" b="1" dirty="0"/>
              <a:t>Table 1.5 Representing knowledge about </a:t>
            </a:r>
            <a:r>
              <a:rPr lang="en-US" sz="1600" b="1" dirty="0" smtClean="0"/>
              <a:t>EMR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96372"/>
              </p:ext>
            </p:extLst>
          </p:nvPr>
        </p:nvGraphicFramePr>
        <p:xfrm>
          <a:off x="762000" y="1219200"/>
          <a:ext cx="6080760" cy="144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0380"/>
                <a:gridCol w="3040380"/>
              </a:tblGrid>
              <a:tr h="482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61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1990" algn="l"/>
                        </a:tabLst>
                      </a:pPr>
                      <a:r>
                        <a:rPr lang="en-US" sz="1200" dirty="0">
                          <a:effectLst/>
                        </a:rPr>
                        <a:t>70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95605968"/>
              </p:ext>
            </p:extLst>
          </p:nvPr>
        </p:nvGraphicFramePr>
        <p:xfrm>
          <a:off x="762000" y="2819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7912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Inference 1.5:</a:t>
            </a:r>
          </a:p>
          <a:p>
            <a:r>
              <a:rPr lang="en-US" dirty="0"/>
              <a:t>9 doctors were aware about EMR whereas 61 were unaware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7620000" cy="6245352"/>
          </a:xfrm>
        </p:spPr>
        <p:txBody>
          <a:bodyPr/>
          <a:lstStyle/>
          <a:p>
            <a:r>
              <a:rPr lang="en-US" sz="1600" b="1" dirty="0"/>
              <a:t>Table 2.1 Qualification of the doctors and Familiarity with EMR</a:t>
            </a:r>
            <a:endParaRPr lang="en-US" sz="1600" dirty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239527938"/>
              </p:ext>
            </p:extLst>
          </p:nvPr>
        </p:nvGraphicFramePr>
        <p:xfrm>
          <a:off x="1676400" y="914400"/>
          <a:ext cx="5334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4724400"/>
            <a:ext cx="685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Inference 2.1:</a:t>
            </a:r>
          </a:p>
          <a:p>
            <a:r>
              <a:rPr lang="en-US" dirty="0"/>
              <a:t>1. Out of 46 medical graduates only 3 were aware of EMR.</a:t>
            </a:r>
          </a:p>
          <a:p>
            <a:r>
              <a:rPr lang="en-US" dirty="0"/>
              <a:t>2. Out of 12 specialist only 3 were aware of EMR.</a:t>
            </a:r>
          </a:p>
          <a:p>
            <a:r>
              <a:rPr lang="en-US" dirty="0"/>
              <a:t>3. Out of 12 super specialist 9 were aware of EMR.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</TotalTime>
  <Words>787</Words>
  <Application>Microsoft Office PowerPoint</Application>
  <PresentationFormat>On-screen Show (4:3)</PresentationFormat>
  <Paragraphs>154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Evaluation of Electronic Medical Records Adoption by Doctors in Faridabad (Haryana)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Electronic Medical Records Adoption by Doctors in Faridabad (Haryana)</dc:title>
  <dc:creator>DELL</dc:creator>
  <cp:lastModifiedBy>DELL</cp:lastModifiedBy>
  <cp:revision>24</cp:revision>
  <dcterms:created xsi:type="dcterms:W3CDTF">2019-06-01T00:29:40Z</dcterms:created>
  <dcterms:modified xsi:type="dcterms:W3CDTF">2019-06-01T01:58:25Z</dcterms:modified>
</cp:coreProperties>
</file>