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60" r:id="rId5"/>
    <p:sldId id="261" r:id="rId6"/>
    <p:sldId id="264" r:id="rId7"/>
    <p:sldId id="265" r:id="rId8"/>
    <p:sldId id="273" r:id="rId9"/>
    <p:sldId id="271" r:id="rId10"/>
    <p:sldId id="272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68" r:id="rId1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776" y="-366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jay.singh\Desktop\Copy%20of%20FROM%20OCT%20TO%20MARCH%20DATA%20COLLECTION%202018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jay.singh\Desktop\Copy%20of%20FROM%20OCT%20TO%20MARCH%20DATA%20COLLECTION%202018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jay.singh\Desktop\Copy%20of%20FROM%20OCT%20TO%20MARCH%20DATA%20COLLECTION%202018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jay.singh\Desktop\Copy%20of%20FROM%20OCT%20TO%20MARCH%20DATA%20COLLECTION%202018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jay.singh\AppData\Local\Microsoft\Windows\INetCache\Content.Outlook\63I8IN6Q\LAMA%20FROM%20JULY%20TO%20DEC%202018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jay.singh\Desktop\Bed%20occupanc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0" i="0" u="none" strike="noStrike" kern="1200" baseline="0">
                    <a:solidFill>
                      <a:schemeClr val="tx1"/>
                    </a:solidFill>
                    <a:latin typeface="AR CENA" panose="02000000000000000000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Total no. of patients in MICU- </c:v>
                </c:pt>
                <c:pt idx="1">
                  <c:v>Total no. of patients in MICU after exclusion- </c:v>
                </c:pt>
              </c:strCache>
              <c:extLst xmlns:c16r2="http://schemas.microsoft.com/office/drawing/2015/06/chart">
                <c:ext xmlns:c15="http://schemas.microsoft.com/office/drawing/2012/chart" uri="{02D57815-91ED-43cb-92C2-25804820EDAC}">
                  <c15:fullRef>
                    <c15:sqref>Sheet1!$A$2:$A$5</c15:sqref>
                  </c15:fullRef>
                </c:ext>
              </c:extLst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670</c:v>
                </c:pt>
                <c:pt idx="1">
                  <c:v>422</c:v>
                </c:pt>
              </c:numCache>
              <c:extLst xmlns:c16r2="http://schemas.microsoft.com/office/drawing/2015/06/chart">
                <c:ext xmlns:c15="http://schemas.microsoft.com/office/drawing/2012/chart" uri="{02D57815-91ED-43cb-92C2-25804820EDAC}">
                  <c15:fullRef>
                    <c15:sqref>Sheet1!$B$2:$B$5</c15:sqref>
                  </c15:fullRef>
                </c:ext>
              </c:extLst>
            </c:numRef>
          </c:val>
          <c:extLst xmlns:c16r2="http://schemas.microsoft.com/office/drawing/2015/06/chart"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00-3514-46E1-A37B-F49F1438746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en-US"/>
          </a:p>
        </c:txPr>
      </c:legendEntry>
      <c:layout>
        <c:manualLayout>
          <c:xMode val="edge"/>
          <c:yMode val="edge"/>
          <c:x val="0.70115254006864736"/>
          <c:y val="0.20806266552987704"/>
          <c:w val="0.2849235684339167"/>
          <c:h val="0.60316910350832642"/>
        </c:manualLayout>
      </c:layout>
      <c:overlay val="0"/>
      <c:txPr>
        <a:bodyPr/>
        <a:lstStyle/>
        <a:p>
          <a:pPr>
            <a:defRPr sz="105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tx1"/>
                    </a:solidFill>
                    <a:latin typeface="AR CENA" panose="02000000000000000000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TOTAL LAMA- </c:v>
                </c:pt>
                <c:pt idx="1">
                  <c:v>TOTAL MLC- </c:v>
                </c:pt>
                <c:pt idx="2">
                  <c:v>TOTAL DOR</c:v>
                </c:pt>
                <c:pt idx="3">
                  <c:v>TOTAL AGE GROUP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199</c:v>
                </c:pt>
                <c:pt idx="1">
                  <c:v>18</c:v>
                </c:pt>
                <c:pt idx="2">
                  <c:v>30</c:v>
                </c:pt>
                <c:pt idx="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57C-4939-97DB-99A7665B4F3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AR JULIAN" panose="02000000000000000000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Sheet1!$C$2:$C$3</c:f>
              <c:strCache>
                <c:ptCount val="1"/>
                <c:pt idx="0">
                  <c:v>Age (in years) &lt;20</c:v>
                </c:pt>
              </c:strCache>
            </c:strRef>
          </c:tx>
          <c:invertIfNegative val="0"/>
          <c:cat>
            <c:numRef>
              <c:f>Sheet1!$B$4:$B$8</c:f>
              <c:numCache>
                <c:formatCode>mmm\-yy</c:formatCode>
                <c:ptCount val="5"/>
                <c:pt idx="0">
                  <c:v>43252</c:v>
                </c:pt>
                <c:pt idx="1">
                  <c:v>43282</c:v>
                </c:pt>
                <c:pt idx="2">
                  <c:v>43313</c:v>
                </c:pt>
                <c:pt idx="3">
                  <c:v>43344</c:v>
                </c:pt>
                <c:pt idx="4">
                  <c:v>43374</c:v>
                </c:pt>
              </c:numCache>
            </c:numRef>
          </c:cat>
          <c:val>
            <c:numRef>
              <c:f>Sheet1!$C$4:$C$8</c:f>
              <c:numCache>
                <c:formatCode>General</c:formatCode>
                <c:ptCount val="5"/>
                <c:pt idx="0">
                  <c:v>3</c:v>
                </c:pt>
                <c:pt idx="1">
                  <c:v>4</c:v>
                </c:pt>
                <c:pt idx="2">
                  <c:v>1</c:v>
                </c:pt>
                <c:pt idx="3">
                  <c:v>2</c:v>
                </c:pt>
                <c:pt idx="4">
                  <c:v>11</c:v>
                </c:pt>
              </c:numCache>
            </c:numRef>
          </c:val>
        </c:ser>
        <c:ser>
          <c:idx val="1"/>
          <c:order val="1"/>
          <c:tx>
            <c:strRef>
              <c:f>Sheet1!$D$2:$D$3</c:f>
              <c:strCache>
                <c:ptCount val="1"/>
                <c:pt idx="0">
                  <c:v>Age (in years) 20-30</c:v>
                </c:pt>
              </c:strCache>
            </c:strRef>
          </c:tx>
          <c:invertIfNegative val="0"/>
          <c:cat>
            <c:numRef>
              <c:f>Sheet1!$B$4:$B$8</c:f>
              <c:numCache>
                <c:formatCode>mmm\-yy</c:formatCode>
                <c:ptCount val="5"/>
                <c:pt idx="0">
                  <c:v>43252</c:v>
                </c:pt>
                <c:pt idx="1">
                  <c:v>43282</c:v>
                </c:pt>
                <c:pt idx="2">
                  <c:v>43313</c:v>
                </c:pt>
                <c:pt idx="3">
                  <c:v>43344</c:v>
                </c:pt>
                <c:pt idx="4">
                  <c:v>43374</c:v>
                </c:pt>
              </c:numCache>
            </c:numRef>
          </c:cat>
          <c:val>
            <c:numRef>
              <c:f>Sheet1!$D$4:$D$8</c:f>
              <c:numCache>
                <c:formatCode>General</c:formatCode>
                <c:ptCount val="5"/>
                <c:pt idx="0">
                  <c:v>6</c:v>
                </c:pt>
                <c:pt idx="1">
                  <c:v>13</c:v>
                </c:pt>
                <c:pt idx="2">
                  <c:v>9</c:v>
                </c:pt>
                <c:pt idx="3">
                  <c:v>4</c:v>
                </c:pt>
                <c:pt idx="4">
                  <c:v>11</c:v>
                </c:pt>
              </c:numCache>
            </c:numRef>
          </c:val>
        </c:ser>
        <c:ser>
          <c:idx val="2"/>
          <c:order val="2"/>
          <c:tx>
            <c:strRef>
              <c:f>Sheet1!$E$2:$E$3</c:f>
              <c:strCache>
                <c:ptCount val="1"/>
                <c:pt idx="0">
                  <c:v>Age (in years) 30-40</c:v>
                </c:pt>
              </c:strCache>
            </c:strRef>
          </c:tx>
          <c:invertIfNegative val="0"/>
          <c:cat>
            <c:numRef>
              <c:f>Sheet1!$B$4:$B$8</c:f>
              <c:numCache>
                <c:formatCode>mmm\-yy</c:formatCode>
                <c:ptCount val="5"/>
                <c:pt idx="0">
                  <c:v>43252</c:v>
                </c:pt>
                <c:pt idx="1">
                  <c:v>43282</c:v>
                </c:pt>
                <c:pt idx="2">
                  <c:v>43313</c:v>
                </c:pt>
                <c:pt idx="3">
                  <c:v>43344</c:v>
                </c:pt>
                <c:pt idx="4">
                  <c:v>43374</c:v>
                </c:pt>
              </c:numCache>
            </c:numRef>
          </c:cat>
          <c:val>
            <c:numRef>
              <c:f>Sheet1!$E$4:$E$8</c:f>
              <c:numCache>
                <c:formatCode>General</c:formatCode>
                <c:ptCount val="5"/>
                <c:pt idx="0">
                  <c:v>2</c:v>
                </c:pt>
                <c:pt idx="1">
                  <c:v>8</c:v>
                </c:pt>
                <c:pt idx="2">
                  <c:v>4</c:v>
                </c:pt>
                <c:pt idx="3">
                  <c:v>3</c:v>
                </c:pt>
                <c:pt idx="4">
                  <c:v>13</c:v>
                </c:pt>
              </c:numCache>
            </c:numRef>
          </c:val>
        </c:ser>
        <c:ser>
          <c:idx val="3"/>
          <c:order val="3"/>
          <c:tx>
            <c:strRef>
              <c:f>Sheet1!$F$2:$F$3</c:f>
              <c:strCache>
                <c:ptCount val="1"/>
                <c:pt idx="0">
                  <c:v>Age (in years) 40-50</c:v>
                </c:pt>
              </c:strCache>
            </c:strRef>
          </c:tx>
          <c:invertIfNegative val="0"/>
          <c:cat>
            <c:numRef>
              <c:f>Sheet1!$B$4:$B$8</c:f>
              <c:numCache>
                <c:formatCode>mmm\-yy</c:formatCode>
                <c:ptCount val="5"/>
                <c:pt idx="0">
                  <c:v>43252</c:v>
                </c:pt>
                <c:pt idx="1">
                  <c:v>43282</c:v>
                </c:pt>
                <c:pt idx="2">
                  <c:v>43313</c:v>
                </c:pt>
                <c:pt idx="3">
                  <c:v>43344</c:v>
                </c:pt>
                <c:pt idx="4">
                  <c:v>43374</c:v>
                </c:pt>
              </c:numCache>
            </c:numRef>
          </c:cat>
          <c:val>
            <c:numRef>
              <c:f>Sheet1!$F$4:$F$8</c:f>
              <c:numCache>
                <c:formatCode>General</c:formatCode>
                <c:ptCount val="5"/>
                <c:pt idx="0">
                  <c:v>1</c:v>
                </c:pt>
                <c:pt idx="1">
                  <c:v>7</c:v>
                </c:pt>
                <c:pt idx="2">
                  <c:v>3</c:v>
                </c:pt>
                <c:pt idx="3">
                  <c:v>6</c:v>
                </c:pt>
                <c:pt idx="4">
                  <c:v>4</c:v>
                </c:pt>
              </c:numCache>
            </c:numRef>
          </c:val>
        </c:ser>
        <c:ser>
          <c:idx val="4"/>
          <c:order val="4"/>
          <c:tx>
            <c:strRef>
              <c:f>Sheet1!$G$2:$G$3</c:f>
              <c:strCache>
                <c:ptCount val="1"/>
                <c:pt idx="0">
                  <c:v>Age (in years) 50-60</c:v>
                </c:pt>
              </c:strCache>
            </c:strRef>
          </c:tx>
          <c:invertIfNegative val="0"/>
          <c:cat>
            <c:numRef>
              <c:f>Sheet1!$B$4:$B$8</c:f>
              <c:numCache>
                <c:formatCode>mmm\-yy</c:formatCode>
                <c:ptCount val="5"/>
                <c:pt idx="0">
                  <c:v>43252</c:v>
                </c:pt>
                <c:pt idx="1">
                  <c:v>43282</c:v>
                </c:pt>
                <c:pt idx="2">
                  <c:v>43313</c:v>
                </c:pt>
                <c:pt idx="3">
                  <c:v>43344</c:v>
                </c:pt>
                <c:pt idx="4">
                  <c:v>43374</c:v>
                </c:pt>
              </c:numCache>
            </c:numRef>
          </c:cat>
          <c:val>
            <c:numRef>
              <c:f>Sheet1!$G$4:$G$8</c:f>
              <c:numCache>
                <c:formatCode>General</c:formatCode>
                <c:ptCount val="5"/>
                <c:pt idx="0">
                  <c:v>11</c:v>
                </c:pt>
                <c:pt idx="1">
                  <c:v>9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</c:numCache>
            </c:numRef>
          </c:val>
        </c:ser>
        <c:ser>
          <c:idx val="5"/>
          <c:order val="5"/>
          <c:tx>
            <c:strRef>
              <c:f>Sheet1!$H$2:$H$3</c:f>
              <c:strCache>
                <c:ptCount val="1"/>
                <c:pt idx="0">
                  <c:v>Age (in years) &gt;60</c:v>
                </c:pt>
              </c:strCache>
            </c:strRef>
          </c:tx>
          <c:invertIfNegative val="0"/>
          <c:cat>
            <c:numRef>
              <c:f>Sheet1!$B$4:$B$8</c:f>
              <c:numCache>
                <c:formatCode>mmm\-yy</c:formatCode>
                <c:ptCount val="5"/>
                <c:pt idx="0">
                  <c:v>43252</c:v>
                </c:pt>
                <c:pt idx="1">
                  <c:v>43282</c:v>
                </c:pt>
                <c:pt idx="2">
                  <c:v>43313</c:v>
                </c:pt>
                <c:pt idx="3">
                  <c:v>43344</c:v>
                </c:pt>
                <c:pt idx="4">
                  <c:v>43374</c:v>
                </c:pt>
              </c:numCache>
            </c:numRef>
          </c:cat>
          <c:val>
            <c:numRef>
              <c:f>Sheet1!$H$4:$H$8</c:f>
              <c:numCache>
                <c:formatCode>General</c:formatCode>
                <c:ptCount val="5"/>
                <c:pt idx="0">
                  <c:v>19</c:v>
                </c:pt>
                <c:pt idx="1">
                  <c:v>19</c:v>
                </c:pt>
                <c:pt idx="2">
                  <c:v>19</c:v>
                </c:pt>
                <c:pt idx="3">
                  <c:v>16</c:v>
                </c:pt>
                <c:pt idx="4">
                  <c:v>34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8408832"/>
        <c:axId val="88410368"/>
      </c:barChart>
      <c:dateAx>
        <c:axId val="88408832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crossAx val="88410368"/>
        <c:crosses val="autoZero"/>
        <c:auto val="1"/>
        <c:lblOffset val="100"/>
        <c:baseTimeUnit val="months"/>
      </c:dateAx>
      <c:valAx>
        <c:axId val="88410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8840883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 sz="1800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Sheet2!$C$2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cat>
            <c:numRef>
              <c:f>Sheet2!$B$3:$B$7</c:f>
              <c:numCache>
                <c:formatCode>mmm\-yy</c:formatCode>
                <c:ptCount val="5"/>
                <c:pt idx="0">
                  <c:v>43252</c:v>
                </c:pt>
                <c:pt idx="1">
                  <c:v>43282</c:v>
                </c:pt>
                <c:pt idx="2">
                  <c:v>43313</c:v>
                </c:pt>
                <c:pt idx="3">
                  <c:v>43344</c:v>
                </c:pt>
                <c:pt idx="4">
                  <c:v>43374</c:v>
                </c:pt>
              </c:numCache>
            </c:numRef>
          </c:cat>
          <c:val>
            <c:numRef>
              <c:f>Sheet2!$C$3:$C$7</c:f>
              <c:numCache>
                <c:formatCode>General</c:formatCode>
                <c:ptCount val="5"/>
                <c:pt idx="0">
                  <c:v>28</c:v>
                </c:pt>
                <c:pt idx="1">
                  <c:v>27</c:v>
                </c:pt>
                <c:pt idx="2">
                  <c:v>30</c:v>
                </c:pt>
                <c:pt idx="3">
                  <c:v>27</c:v>
                </c:pt>
                <c:pt idx="4">
                  <c:v>57</c:v>
                </c:pt>
              </c:numCache>
            </c:numRef>
          </c:val>
        </c:ser>
        <c:ser>
          <c:idx val="1"/>
          <c:order val="1"/>
          <c:tx>
            <c:strRef>
              <c:f>Sheet2!$D$2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cat>
            <c:numRef>
              <c:f>Sheet2!$B$3:$B$7</c:f>
              <c:numCache>
                <c:formatCode>mmm\-yy</c:formatCode>
                <c:ptCount val="5"/>
                <c:pt idx="0">
                  <c:v>43252</c:v>
                </c:pt>
                <c:pt idx="1">
                  <c:v>43282</c:v>
                </c:pt>
                <c:pt idx="2">
                  <c:v>43313</c:v>
                </c:pt>
                <c:pt idx="3">
                  <c:v>43344</c:v>
                </c:pt>
                <c:pt idx="4">
                  <c:v>43374</c:v>
                </c:pt>
              </c:numCache>
            </c:numRef>
          </c:cat>
          <c:val>
            <c:numRef>
              <c:f>Sheet2!$D$3:$D$7</c:f>
              <c:numCache>
                <c:formatCode>General</c:formatCode>
                <c:ptCount val="5"/>
                <c:pt idx="0">
                  <c:v>14</c:v>
                </c:pt>
                <c:pt idx="1">
                  <c:v>33</c:v>
                </c:pt>
                <c:pt idx="2">
                  <c:v>15</c:v>
                </c:pt>
                <c:pt idx="3">
                  <c:v>13</c:v>
                </c:pt>
                <c:pt idx="4">
                  <c:v>33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9273472"/>
        <c:axId val="89275008"/>
      </c:barChart>
      <c:dateAx>
        <c:axId val="89273472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crossAx val="89275008"/>
        <c:crosses val="autoZero"/>
        <c:auto val="1"/>
        <c:lblOffset val="100"/>
        <c:baseTimeUnit val="months"/>
      </c:dateAx>
      <c:valAx>
        <c:axId val="89275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8927347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 sz="2000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Sheet3!$C$2</c:f>
              <c:strCache>
                <c:ptCount val="1"/>
                <c:pt idx="0">
                  <c:v>Jun-18</c:v>
                </c:pt>
              </c:strCache>
            </c:strRef>
          </c:tx>
          <c:invertIfNegative val="0"/>
          <c:cat>
            <c:strRef>
              <c:f>Sheet3!$B$3:$B$9</c:f>
              <c:strCache>
                <c:ptCount val="7"/>
                <c:pt idx="0">
                  <c:v>Cardiac</c:v>
                </c:pt>
                <c:pt idx="1">
                  <c:v>Gastro</c:v>
                </c:pt>
                <c:pt idx="2">
                  <c:v>Nephro</c:v>
                </c:pt>
                <c:pt idx="3">
                  <c:v>Pulmo</c:v>
                </c:pt>
                <c:pt idx="4">
                  <c:v>Septic Shock</c:v>
                </c:pt>
                <c:pt idx="5">
                  <c:v>Oncology</c:v>
                </c:pt>
                <c:pt idx="6">
                  <c:v>Others</c:v>
                </c:pt>
              </c:strCache>
            </c:strRef>
          </c:cat>
          <c:val>
            <c:numRef>
              <c:f>Sheet3!$C$3:$C$9</c:f>
              <c:numCache>
                <c:formatCode>General</c:formatCode>
                <c:ptCount val="7"/>
                <c:pt idx="0">
                  <c:v>5</c:v>
                </c:pt>
                <c:pt idx="1">
                  <c:v>6</c:v>
                </c:pt>
                <c:pt idx="2">
                  <c:v>2</c:v>
                </c:pt>
                <c:pt idx="3">
                  <c:v>8</c:v>
                </c:pt>
                <c:pt idx="4">
                  <c:v>8</c:v>
                </c:pt>
                <c:pt idx="5">
                  <c:v>2</c:v>
                </c:pt>
                <c:pt idx="6">
                  <c:v>11</c:v>
                </c:pt>
              </c:numCache>
            </c:numRef>
          </c:val>
        </c:ser>
        <c:ser>
          <c:idx val="1"/>
          <c:order val="1"/>
          <c:tx>
            <c:strRef>
              <c:f>Sheet3!$D$2</c:f>
              <c:strCache>
                <c:ptCount val="1"/>
                <c:pt idx="0">
                  <c:v>Jul-18</c:v>
                </c:pt>
              </c:strCache>
            </c:strRef>
          </c:tx>
          <c:invertIfNegative val="0"/>
          <c:cat>
            <c:strRef>
              <c:f>Sheet3!$B$3:$B$9</c:f>
              <c:strCache>
                <c:ptCount val="7"/>
                <c:pt idx="0">
                  <c:v>Cardiac</c:v>
                </c:pt>
                <c:pt idx="1">
                  <c:v>Gastro</c:v>
                </c:pt>
                <c:pt idx="2">
                  <c:v>Nephro</c:v>
                </c:pt>
                <c:pt idx="3">
                  <c:v>Pulmo</c:v>
                </c:pt>
                <c:pt idx="4">
                  <c:v>Septic Shock</c:v>
                </c:pt>
                <c:pt idx="5">
                  <c:v>Oncology</c:v>
                </c:pt>
                <c:pt idx="6">
                  <c:v>Others</c:v>
                </c:pt>
              </c:strCache>
            </c:strRef>
          </c:cat>
          <c:val>
            <c:numRef>
              <c:f>Sheet3!$D$3:$D$9</c:f>
              <c:numCache>
                <c:formatCode>General</c:formatCode>
                <c:ptCount val="7"/>
                <c:pt idx="0">
                  <c:v>5</c:v>
                </c:pt>
                <c:pt idx="1">
                  <c:v>2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8</c:v>
                </c:pt>
                <c:pt idx="6">
                  <c:v>33</c:v>
                </c:pt>
              </c:numCache>
            </c:numRef>
          </c:val>
        </c:ser>
        <c:ser>
          <c:idx val="2"/>
          <c:order val="2"/>
          <c:tx>
            <c:strRef>
              <c:f>Sheet3!$E$2</c:f>
              <c:strCache>
                <c:ptCount val="1"/>
                <c:pt idx="0">
                  <c:v>Aug-18</c:v>
                </c:pt>
              </c:strCache>
            </c:strRef>
          </c:tx>
          <c:invertIfNegative val="0"/>
          <c:cat>
            <c:strRef>
              <c:f>Sheet3!$B$3:$B$9</c:f>
              <c:strCache>
                <c:ptCount val="7"/>
                <c:pt idx="0">
                  <c:v>Cardiac</c:v>
                </c:pt>
                <c:pt idx="1">
                  <c:v>Gastro</c:v>
                </c:pt>
                <c:pt idx="2">
                  <c:v>Nephro</c:v>
                </c:pt>
                <c:pt idx="3">
                  <c:v>Pulmo</c:v>
                </c:pt>
                <c:pt idx="4">
                  <c:v>Septic Shock</c:v>
                </c:pt>
                <c:pt idx="5">
                  <c:v>Oncology</c:v>
                </c:pt>
                <c:pt idx="6">
                  <c:v>Others</c:v>
                </c:pt>
              </c:strCache>
            </c:strRef>
          </c:cat>
          <c:val>
            <c:numRef>
              <c:f>Sheet3!$E$3:$E$9</c:f>
              <c:numCache>
                <c:formatCode>General</c:formatCode>
                <c:ptCount val="7"/>
                <c:pt idx="0">
                  <c:v>5</c:v>
                </c:pt>
                <c:pt idx="1">
                  <c:v>1</c:v>
                </c:pt>
                <c:pt idx="2">
                  <c:v>10</c:v>
                </c:pt>
                <c:pt idx="3">
                  <c:v>3</c:v>
                </c:pt>
                <c:pt idx="4">
                  <c:v>15</c:v>
                </c:pt>
                <c:pt idx="5">
                  <c:v>9</c:v>
                </c:pt>
                <c:pt idx="6">
                  <c:v>2</c:v>
                </c:pt>
              </c:numCache>
            </c:numRef>
          </c:val>
        </c:ser>
        <c:ser>
          <c:idx val="3"/>
          <c:order val="3"/>
          <c:tx>
            <c:strRef>
              <c:f>Sheet3!$F$2</c:f>
              <c:strCache>
                <c:ptCount val="1"/>
                <c:pt idx="0">
                  <c:v>Sep-18</c:v>
                </c:pt>
              </c:strCache>
            </c:strRef>
          </c:tx>
          <c:invertIfNegative val="0"/>
          <c:cat>
            <c:strRef>
              <c:f>Sheet3!$B$3:$B$9</c:f>
              <c:strCache>
                <c:ptCount val="7"/>
                <c:pt idx="0">
                  <c:v>Cardiac</c:v>
                </c:pt>
                <c:pt idx="1">
                  <c:v>Gastro</c:v>
                </c:pt>
                <c:pt idx="2">
                  <c:v>Nephro</c:v>
                </c:pt>
                <c:pt idx="3">
                  <c:v>Pulmo</c:v>
                </c:pt>
                <c:pt idx="4">
                  <c:v>Septic Shock</c:v>
                </c:pt>
                <c:pt idx="5">
                  <c:v>Oncology</c:v>
                </c:pt>
                <c:pt idx="6">
                  <c:v>Others</c:v>
                </c:pt>
              </c:strCache>
            </c:strRef>
          </c:cat>
          <c:val>
            <c:numRef>
              <c:f>Sheet3!$F$3:$F$9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6</c:v>
                </c:pt>
                <c:pt idx="4">
                  <c:v>14</c:v>
                </c:pt>
                <c:pt idx="5">
                  <c:v>1</c:v>
                </c:pt>
                <c:pt idx="6">
                  <c:v>17</c:v>
                </c:pt>
              </c:numCache>
            </c:numRef>
          </c:val>
        </c:ser>
        <c:ser>
          <c:idx val="4"/>
          <c:order val="4"/>
          <c:tx>
            <c:strRef>
              <c:f>Sheet3!$G$2</c:f>
              <c:strCache>
                <c:ptCount val="1"/>
                <c:pt idx="0">
                  <c:v>Oct-18</c:v>
                </c:pt>
              </c:strCache>
            </c:strRef>
          </c:tx>
          <c:invertIfNegative val="0"/>
          <c:cat>
            <c:strRef>
              <c:f>Sheet3!$B$3:$B$9</c:f>
              <c:strCache>
                <c:ptCount val="7"/>
                <c:pt idx="0">
                  <c:v>Cardiac</c:v>
                </c:pt>
                <c:pt idx="1">
                  <c:v>Gastro</c:v>
                </c:pt>
                <c:pt idx="2">
                  <c:v>Nephro</c:v>
                </c:pt>
                <c:pt idx="3">
                  <c:v>Pulmo</c:v>
                </c:pt>
                <c:pt idx="4">
                  <c:v>Septic Shock</c:v>
                </c:pt>
                <c:pt idx="5">
                  <c:v>Oncology</c:v>
                </c:pt>
                <c:pt idx="6">
                  <c:v>Others</c:v>
                </c:pt>
              </c:strCache>
            </c:strRef>
          </c:cat>
          <c:val>
            <c:numRef>
              <c:f>Sheet3!$G$3:$G$9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12</c:v>
                </c:pt>
                <c:pt idx="4">
                  <c:v>10</c:v>
                </c:pt>
                <c:pt idx="5">
                  <c:v>5</c:v>
                </c:pt>
                <c:pt idx="6">
                  <c:v>56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9609344"/>
        <c:axId val="89610880"/>
      </c:barChart>
      <c:catAx>
        <c:axId val="89609344"/>
        <c:scaling>
          <c:orientation val="minMax"/>
        </c:scaling>
        <c:delete val="0"/>
        <c:axPos val="b"/>
        <c:majorTickMark val="none"/>
        <c:minorTickMark val="none"/>
        <c:tickLblPos val="nextTo"/>
        <c:crossAx val="89610880"/>
        <c:crosses val="autoZero"/>
        <c:auto val="1"/>
        <c:lblAlgn val="ctr"/>
        <c:lblOffset val="100"/>
        <c:noMultiLvlLbl val="0"/>
      </c:catAx>
      <c:valAx>
        <c:axId val="896108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8960934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 sz="1800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Sheet4!$C$2</c:f>
              <c:strCache>
                <c:ptCount val="1"/>
                <c:pt idx="0">
                  <c:v>Mortality rate</c:v>
                </c:pt>
              </c:strCache>
            </c:strRef>
          </c:tx>
          <c:invertIfNegative val="0"/>
          <c:cat>
            <c:numRef>
              <c:f>Sheet4!$B$3:$B$7</c:f>
              <c:numCache>
                <c:formatCode>mmm\-yy</c:formatCode>
                <c:ptCount val="5"/>
                <c:pt idx="0">
                  <c:v>43252</c:v>
                </c:pt>
                <c:pt idx="1">
                  <c:v>43282</c:v>
                </c:pt>
                <c:pt idx="2">
                  <c:v>43313</c:v>
                </c:pt>
                <c:pt idx="3">
                  <c:v>43344</c:v>
                </c:pt>
                <c:pt idx="4">
                  <c:v>43374</c:v>
                </c:pt>
              </c:numCache>
            </c:numRef>
          </c:cat>
          <c:val>
            <c:numRef>
              <c:f>Sheet4!$C$3:$C$7</c:f>
              <c:numCache>
                <c:formatCode>General</c:formatCode>
                <c:ptCount val="5"/>
                <c:pt idx="0">
                  <c:v>41</c:v>
                </c:pt>
                <c:pt idx="1">
                  <c:v>33</c:v>
                </c:pt>
                <c:pt idx="2">
                  <c:v>35</c:v>
                </c:pt>
                <c:pt idx="3">
                  <c:v>35</c:v>
                </c:pt>
                <c:pt idx="4">
                  <c:v>32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9371008"/>
        <c:axId val="89372544"/>
      </c:barChart>
      <c:dateAx>
        <c:axId val="89371008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crossAx val="89372544"/>
        <c:crosses val="autoZero"/>
        <c:auto val="1"/>
        <c:lblOffset val="100"/>
        <c:baseTimeUnit val="months"/>
      </c:dateAx>
      <c:valAx>
        <c:axId val="893725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8937100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 sz="1800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'[LAMA FROM JULY TO DEC 2018.xlsx]Sheet1'!$C$3</c:f>
              <c:strCache>
                <c:ptCount val="1"/>
                <c:pt idx="0">
                  <c:v>Total number of LAMA Cases</c:v>
                </c:pt>
              </c:strCache>
            </c:strRef>
          </c:tx>
          <c:invertIfNegative val="0"/>
          <c:cat>
            <c:numRef>
              <c:f>'[LAMA FROM JULY TO DEC 2018.xlsx]Sheet1'!$B$4:$B$7</c:f>
              <c:numCache>
                <c:formatCode>mmm\-yy</c:formatCode>
                <c:ptCount val="4"/>
                <c:pt idx="0">
                  <c:v>43282</c:v>
                </c:pt>
                <c:pt idx="1">
                  <c:v>43313</c:v>
                </c:pt>
                <c:pt idx="2">
                  <c:v>43344</c:v>
                </c:pt>
                <c:pt idx="3">
                  <c:v>43374</c:v>
                </c:pt>
              </c:numCache>
            </c:numRef>
          </c:cat>
          <c:val>
            <c:numRef>
              <c:f>'[LAMA FROM JULY TO DEC 2018.xlsx]Sheet1'!$C$4:$C$7</c:f>
              <c:numCache>
                <c:formatCode>General</c:formatCode>
                <c:ptCount val="4"/>
                <c:pt idx="0">
                  <c:v>15</c:v>
                </c:pt>
                <c:pt idx="1">
                  <c:v>15</c:v>
                </c:pt>
                <c:pt idx="2">
                  <c:v>17</c:v>
                </c:pt>
                <c:pt idx="3">
                  <c:v>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9419136"/>
        <c:axId val="89425024"/>
      </c:barChart>
      <c:dateAx>
        <c:axId val="89419136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crossAx val="89425024"/>
        <c:crosses val="autoZero"/>
        <c:auto val="1"/>
        <c:lblOffset val="100"/>
        <c:baseTimeUnit val="months"/>
      </c:dateAx>
      <c:valAx>
        <c:axId val="89425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8941913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 sz="1800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Sheet1!$C$3</c:f>
              <c:strCache>
                <c:ptCount val="1"/>
                <c:pt idx="0">
                  <c:v>Bed Occupancy rate</c:v>
                </c:pt>
              </c:strCache>
            </c:strRef>
          </c:tx>
          <c:invertIfNegative val="0"/>
          <c:cat>
            <c:numRef>
              <c:f>Sheet1!$B$4:$B$8</c:f>
              <c:numCache>
                <c:formatCode>mmm\-yy</c:formatCode>
                <c:ptCount val="5"/>
                <c:pt idx="0">
                  <c:v>43252</c:v>
                </c:pt>
                <c:pt idx="1">
                  <c:v>43282</c:v>
                </c:pt>
                <c:pt idx="2">
                  <c:v>43313</c:v>
                </c:pt>
                <c:pt idx="3">
                  <c:v>43344</c:v>
                </c:pt>
                <c:pt idx="4">
                  <c:v>43374</c:v>
                </c:pt>
              </c:numCache>
            </c:numRef>
          </c:cat>
          <c:val>
            <c:numRef>
              <c:f>Sheet1!$C$4:$C$8</c:f>
              <c:numCache>
                <c:formatCode>General</c:formatCode>
                <c:ptCount val="5"/>
                <c:pt idx="0">
                  <c:v>58</c:v>
                </c:pt>
                <c:pt idx="1">
                  <c:v>55</c:v>
                </c:pt>
                <c:pt idx="2">
                  <c:v>59</c:v>
                </c:pt>
                <c:pt idx="3">
                  <c:v>71</c:v>
                </c:pt>
                <c:pt idx="4">
                  <c:v>76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7382656"/>
        <c:axId val="87384448"/>
      </c:barChart>
      <c:dateAx>
        <c:axId val="87382656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crossAx val="87384448"/>
        <c:crosses val="autoZero"/>
        <c:auto val="1"/>
        <c:lblOffset val="100"/>
        <c:baseTimeUnit val="months"/>
      </c:dateAx>
      <c:valAx>
        <c:axId val="873844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8738265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 sz="2400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9766866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ase mix ,severity and outcome  of patient admitted in medical icu in rural India…"/>
          <p:cNvSpPr txBox="1">
            <a:spLocks noGrp="1"/>
          </p:cNvSpPr>
          <p:nvPr>
            <p:ph type="ctrTitle"/>
          </p:nvPr>
        </p:nvSpPr>
        <p:spPr>
          <a:xfrm>
            <a:off x="216024" y="-1151762"/>
            <a:ext cx="1269508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438911">
              <a:defRPr sz="4224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4800" dirty="0" smtClean="0">
                <a:solidFill>
                  <a:schemeClr val="tx1"/>
                </a:solidFill>
                <a:latin typeface="AR CENA" panose="02000000000000000000" pitchFamily="2" charset="0"/>
              </a:rPr>
              <a:t>“</a:t>
            </a:r>
            <a:r>
              <a:rPr sz="4800" dirty="0" smtClean="0">
                <a:solidFill>
                  <a:schemeClr val="tx1"/>
                </a:solidFill>
                <a:latin typeface="AR CENA" panose="02000000000000000000" pitchFamily="2" charset="0"/>
              </a:rPr>
              <a:t>Case mix,</a:t>
            </a:r>
            <a:r>
              <a:rPr lang="en-US" sz="4800" dirty="0" smtClean="0">
                <a:solidFill>
                  <a:schemeClr val="tx1"/>
                </a:solidFill>
                <a:latin typeface="AR CENA" panose="02000000000000000000" pitchFamily="2" charset="0"/>
              </a:rPr>
              <a:t> S</a:t>
            </a:r>
            <a:r>
              <a:rPr sz="4800" dirty="0" smtClean="0">
                <a:solidFill>
                  <a:schemeClr val="tx1"/>
                </a:solidFill>
                <a:latin typeface="AR CENA" panose="02000000000000000000" pitchFamily="2" charset="0"/>
              </a:rPr>
              <a:t>everity </a:t>
            </a:r>
            <a:r>
              <a:rPr sz="4800" dirty="0">
                <a:solidFill>
                  <a:schemeClr val="tx1"/>
                </a:solidFill>
                <a:latin typeface="AR CENA" panose="02000000000000000000" pitchFamily="2" charset="0"/>
              </a:rPr>
              <a:t>and </a:t>
            </a:r>
            <a:r>
              <a:rPr lang="en-US" sz="4800" dirty="0">
                <a:solidFill>
                  <a:schemeClr val="tx1"/>
                </a:solidFill>
                <a:latin typeface="AR CENA" panose="02000000000000000000" pitchFamily="2" charset="0"/>
              </a:rPr>
              <a:t>O</a:t>
            </a:r>
            <a:r>
              <a:rPr sz="4800" dirty="0" smtClean="0">
                <a:solidFill>
                  <a:schemeClr val="tx1"/>
                </a:solidFill>
                <a:latin typeface="AR CENA" panose="02000000000000000000" pitchFamily="2" charset="0"/>
              </a:rPr>
              <a:t>utcome</a:t>
            </a:r>
            <a:r>
              <a:rPr lang="en-US" sz="4800" dirty="0" smtClean="0">
                <a:solidFill>
                  <a:schemeClr val="tx1"/>
                </a:solidFill>
                <a:latin typeface="AR CENA" panose="02000000000000000000" pitchFamily="2" charset="0"/>
              </a:rPr>
              <a:t> </a:t>
            </a:r>
            <a:r>
              <a:rPr sz="4800" dirty="0" smtClean="0">
                <a:solidFill>
                  <a:schemeClr val="tx1"/>
                </a:solidFill>
                <a:latin typeface="AR CENA" panose="02000000000000000000" pitchFamily="2" charset="0"/>
              </a:rPr>
              <a:t>of </a:t>
            </a:r>
            <a:r>
              <a:rPr lang="en-US" sz="4800" dirty="0">
                <a:solidFill>
                  <a:schemeClr val="tx1"/>
                </a:solidFill>
                <a:latin typeface="AR CENA" panose="02000000000000000000" pitchFamily="2" charset="0"/>
              </a:rPr>
              <a:t>P</a:t>
            </a:r>
            <a:r>
              <a:rPr sz="4800" dirty="0" smtClean="0">
                <a:solidFill>
                  <a:schemeClr val="tx1"/>
                </a:solidFill>
                <a:latin typeface="AR CENA" panose="02000000000000000000" pitchFamily="2" charset="0"/>
              </a:rPr>
              <a:t>atient</a:t>
            </a:r>
            <a:r>
              <a:rPr lang="en-US" sz="4800" dirty="0" smtClean="0">
                <a:solidFill>
                  <a:schemeClr val="tx1"/>
                </a:solidFill>
                <a:latin typeface="AR CENA" panose="02000000000000000000" pitchFamily="2" charset="0"/>
              </a:rPr>
              <a:t>s</a:t>
            </a:r>
            <a:r>
              <a:rPr sz="4800" dirty="0" smtClean="0">
                <a:solidFill>
                  <a:schemeClr val="tx1"/>
                </a:solidFill>
                <a:latin typeface="AR CENA" panose="02000000000000000000" pitchFamily="2" charset="0"/>
              </a:rPr>
              <a:t> </a:t>
            </a:r>
            <a:r>
              <a:rPr sz="4800" dirty="0">
                <a:solidFill>
                  <a:schemeClr val="tx1"/>
                </a:solidFill>
                <a:latin typeface="AR CENA" panose="02000000000000000000" pitchFamily="2" charset="0"/>
              </a:rPr>
              <a:t>admitted in </a:t>
            </a:r>
            <a:r>
              <a:rPr lang="en-US" sz="4800" dirty="0" smtClean="0">
                <a:solidFill>
                  <a:schemeClr val="tx1"/>
                </a:solidFill>
                <a:latin typeface="AR CENA" panose="02000000000000000000" pitchFamily="2" charset="0"/>
              </a:rPr>
              <a:t>M</a:t>
            </a:r>
            <a:r>
              <a:rPr sz="4800" dirty="0" smtClean="0">
                <a:solidFill>
                  <a:schemeClr val="tx1"/>
                </a:solidFill>
                <a:latin typeface="AR CENA" panose="02000000000000000000" pitchFamily="2" charset="0"/>
              </a:rPr>
              <a:t>edical </a:t>
            </a:r>
            <a:r>
              <a:rPr lang="en-US" sz="4800" dirty="0" smtClean="0">
                <a:solidFill>
                  <a:schemeClr val="tx1"/>
                </a:solidFill>
                <a:latin typeface="AR CENA" panose="02000000000000000000" pitchFamily="2" charset="0"/>
              </a:rPr>
              <a:t>ICU</a:t>
            </a:r>
            <a:r>
              <a:rPr sz="4800" dirty="0" smtClean="0">
                <a:solidFill>
                  <a:schemeClr val="tx1"/>
                </a:solidFill>
                <a:latin typeface="AR CENA" panose="02000000000000000000" pitchFamily="2" charset="0"/>
              </a:rPr>
              <a:t> in</a:t>
            </a:r>
            <a:r>
              <a:rPr lang="en-US" sz="4800" dirty="0" smtClean="0">
                <a:solidFill>
                  <a:schemeClr val="tx1"/>
                </a:solidFill>
                <a:latin typeface="AR CENA" panose="02000000000000000000" pitchFamily="2" charset="0"/>
              </a:rPr>
              <a:t> a Tertiary Care Hospital of Semi-urban</a:t>
            </a:r>
            <a:r>
              <a:rPr sz="4800" dirty="0" smtClean="0">
                <a:solidFill>
                  <a:schemeClr val="tx1"/>
                </a:solidFill>
                <a:latin typeface="AR CENA" panose="02000000000000000000" pitchFamily="2" charset="0"/>
              </a:rPr>
              <a:t> Indi</a:t>
            </a:r>
            <a:r>
              <a:rPr lang="en-US" sz="4800" dirty="0" smtClean="0">
                <a:solidFill>
                  <a:schemeClr val="tx1"/>
                </a:solidFill>
                <a:latin typeface="AR CENA" panose="02000000000000000000" pitchFamily="2" charset="0"/>
              </a:rPr>
              <a:t>a- </a:t>
            </a:r>
            <a:br>
              <a:rPr lang="en-US" sz="4800" dirty="0" smtClean="0">
                <a:solidFill>
                  <a:schemeClr val="tx1"/>
                </a:solidFill>
                <a:latin typeface="AR CENA" panose="02000000000000000000" pitchFamily="2" charset="0"/>
              </a:rPr>
            </a:br>
            <a:r>
              <a:rPr lang="en-US" sz="4800" dirty="0" smtClean="0">
                <a:solidFill>
                  <a:schemeClr val="tx1"/>
                </a:solidFill>
                <a:latin typeface="AR CENA" panose="02000000000000000000" pitchFamily="2" charset="0"/>
              </a:rPr>
              <a:t>A </a:t>
            </a:r>
            <a:r>
              <a:rPr sz="4800" dirty="0" smtClean="0">
                <a:solidFill>
                  <a:schemeClr val="tx1"/>
                </a:solidFill>
                <a:latin typeface="AR CENA" panose="02000000000000000000" pitchFamily="2" charset="0"/>
              </a:rPr>
              <a:t>Retrospective</a:t>
            </a:r>
            <a:r>
              <a:rPr lang="en-US" sz="4800" dirty="0" smtClean="0">
                <a:solidFill>
                  <a:schemeClr val="tx1"/>
                </a:solidFill>
                <a:latin typeface="AR CENA" panose="02000000000000000000" pitchFamily="2" charset="0"/>
              </a:rPr>
              <a:t> study"</a:t>
            </a:r>
            <a:r>
              <a:rPr sz="4800" dirty="0" smtClean="0">
                <a:solidFill>
                  <a:schemeClr val="tx1"/>
                </a:solidFill>
                <a:latin typeface="AR CENA" panose="02000000000000000000" pitchFamily="2" charset="0"/>
              </a:rPr>
              <a:t> </a:t>
            </a:r>
            <a:endParaRPr sz="4800" dirty="0">
              <a:solidFill>
                <a:schemeClr val="tx1"/>
              </a:solidFill>
              <a:latin typeface="AR CENA" panose="02000000000000000000" pitchFamily="2" charset="0"/>
            </a:endParaRPr>
          </a:p>
        </p:txBody>
      </p:sp>
      <p:sp>
        <p:nvSpPr>
          <p:cNvPr id="120" name="Body"/>
          <p:cNvSpPr txBox="1">
            <a:spLocks noGrp="1"/>
          </p:cNvSpPr>
          <p:nvPr>
            <p:ph type="subTitle" sz="quarter" idx="1"/>
          </p:nvPr>
        </p:nvSpPr>
        <p:spPr>
          <a:xfrm>
            <a:off x="7870552" y="5820045"/>
            <a:ext cx="5880472" cy="23762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AR JULIAN" panose="02000000000000000000" pitchFamily="2" charset="0"/>
              </a:rPr>
              <a:t>SUBMITTED BY:</a:t>
            </a:r>
          </a:p>
          <a:p>
            <a:endParaRPr lang="en-US" sz="2400" dirty="0" smtClean="0">
              <a:solidFill>
                <a:schemeClr val="tx1"/>
              </a:solidFill>
              <a:latin typeface="AR JULIAN" panose="02000000000000000000" pitchFamily="2" charset="0"/>
            </a:endParaRPr>
          </a:p>
          <a:p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6358384" y="3462929"/>
            <a:ext cx="6552728" cy="117727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2" name="Rectangle 11"/>
          <p:cNvSpPr/>
          <p:nvPr/>
        </p:nvSpPr>
        <p:spPr>
          <a:xfrm rot="16200000">
            <a:off x="5487803" y="5937466"/>
            <a:ext cx="5819678" cy="97947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9" name="Picture 8" descr="Image result for Medical  in rural In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649" y="4372744"/>
            <a:ext cx="6660740" cy="437965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  <a:ex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be evaluated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754122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/>
              <a:t>Age Distribution of Patient (Jun-Oct.2018)</a:t>
            </a:r>
            <a:endParaRPr lang="en-IN" sz="4000" b="1" u="sng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872371"/>
              </p:ext>
            </p:extLst>
          </p:nvPr>
        </p:nvGraphicFramePr>
        <p:xfrm>
          <a:off x="813768" y="1996480"/>
          <a:ext cx="7272808" cy="6912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350748"/>
              </p:ext>
            </p:extLst>
          </p:nvPr>
        </p:nvGraphicFramePr>
        <p:xfrm>
          <a:off x="8302600" y="1996480"/>
          <a:ext cx="4267200" cy="691276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53440"/>
                <a:gridCol w="568960"/>
                <a:gridCol w="568960"/>
                <a:gridCol w="568960"/>
                <a:gridCol w="568960"/>
                <a:gridCol w="568960"/>
                <a:gridCol w="568960"/>
              </a:tblGrid>
              <a:tr h="98753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Age (in years)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98753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&lt;20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20-30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30-40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40-50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50-60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&gt;60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98753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Jun-18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3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6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2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1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11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19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98753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Jul-18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4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13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8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7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9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19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98753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Aug-18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1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9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4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3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9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19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98753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Sep-18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2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4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3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6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9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16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98753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Oct-18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11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11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13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4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17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34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2314205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</p:spPr>
        <p:txBody>
          <a:bodyPr>
            <a:normAutofit/>
          </a:bodyPr>
          <a:lstStyle/>
          <a:p>
            <a:r>
              <a:rPr lang="en-US" sz="4000" b="1" u="sng" dirty="0" smtClean="0"/>
              <a:t>Gender wise Distribution of Patient</a:t>
            </a:r>
            <a:br>
              <a:rPr lang="en-US" sz="4000" b="1" u="sng" dirty="0" smtClean="0"/>
            </a:br>
            <a:r>
              <a:rPr lang="en-US" sz="4000" b="1" u="sng" dirty="0" smtClean="0"/>
              <a:t>(Jun-Oct.2018)</a:t>
            </a:r>
            <a:endParaRPr lang="en-IN" sz="4000" b="1" u="sng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7676960"/>
              </p:ext>
            </p:extLst>
          </p:nvPr>
        </p:nvGraphicFramePr>
        <p:xfrm>
          <a:off x="957784" y="2356520"/>
          <a:ext cx="7488832" cy="6696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147948"/>
              </p:ext>
            </p:extLst>
          </p:nvPr>
        </p:nvGraphicFramePr>
        <p:xfrm>
          <a:off x="9310712" y="3508648"/>
          <a:ext cx="2880321" cy="446449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60107"/>
                <a:gridCol w="960107"/>
                <a:gridCol w="960107"/>
              </a:tblGrid>
              <a:tr h="744083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Male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Female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744083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Jun-18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28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14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744083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Jul-18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27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33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744083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Aug-18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30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15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744083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Sep-18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27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13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744083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Oct-18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57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33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789334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2495810"/>
              </p:ext>
            </p:extLst>
          </p:nvPr>
        </p:nvGraphicFramePr>
        <p:xfrm>
          <a:off x="957784" y="2644552"/>
          <a:ext cx="7344816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214572"/>
              </p:ext>
            </p:extLst>
          </p:nvPr>
        </p:nvGraphicFramePr>
        <p:xfrm>
          <a:off x="8590632" y="2644552"/>
          <a:ext cx="4176463" cy="633670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46393"/>
                <a:gridCol w="666014"/>
                <a:gridCol w="666014"/>
                <a:gridCol w="666014"/>
                <a:gridCol w="666014"/>
                <a:gridCol w="666014"/>
              </a:tblGrid>
              <a:tr h="71559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 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Jun-18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Jul-18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Aug-18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Sep-18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Oct-18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71559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Cardiac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5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5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5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1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2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71559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Gastro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6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2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1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1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2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71559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Nephro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2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5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10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3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71559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Pulmo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8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4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3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6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12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132754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Septic Shock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8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3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15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14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10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71559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Oncology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2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8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9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1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5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71559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Others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11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33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2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>
                          <a:effectLst/>
                        </a:rPr>
                        <a:t>17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 dirty="0">
                          <a:effectLst/>
                        </a:rPr>
                        <a:t>56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</p:spPr>
        <p:txBody>
          <a:bodyPr>
            <a:normAutofit/>
          </a:bodyPr>
          <a:lstStyle/>
          <a:p>
            <a:r>
              <a:rPr lang="en-US" sz="4000" b="1" u="sng" dirty="0" smtClean="0"/>
              <a:t>Diagnosis wise Distribution of Patient</a:t>
            </a:r>
            <a:br>
              <a:rPr lang="en-US" sz="4000" b="1" u="sng" dirty="0" smtClean="0"/>
            </a:br>
            <a:r>
              <a:rPr lang="en-US" sz="4000" b="1" u="sng" dirty="0" smtClean="0"/>
              <a:t>(Jun-Oct.2018)</a:t>
            </a:r>
            <a:endParaRPr lang="en-IN" sz="4000" b="1" u="sng" dirty="0"/>
          </a:p>
        </p:txBody>
      </p:sp>
    </p:spTree>
    <p:extLst>
      <p:ext uri="{BB962C8B-B14F-4D97-AF65-F5344CB8AC3E}">
        <p14:creationId xmlns:p14="http://schemas.microsoft.com/office/powerpoint/2010/main" val="87264275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6958538"/>
              </p:ext>
            </p:extLst>
          </p:nvPr>
        </p:nvGraphicFramePr>
        <p:xfrm>
          <a:off x="957784" y="2716560"/>
          <a:ext cx="7272808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715923"/>
              </p:ext>
            </p:extLst>
          </p:nvPr>
        </p:nvGraphicFramePr>
        <p:xfrm>
          <a:off x="8734648" y="4300736"/>
          <a:ext cx="3456384" cy="338437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82554"/>
                <a:gridCol w="2073830"/>
              </a:tblGrid>
              <a:tr h="564063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 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Mortality rate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564063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Jun-18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41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564063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Jul-18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33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564063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Aug-18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35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564063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Sep-18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35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564063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Oct-18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 dirty="0">
                          <a:effectLst/>
                        </a:rPr>
                        <a:t>32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</p:spPr>
        <p:txBody>
          <a:bodyPr>
            <a:normAutofit/>
          </a:bodyPr>
          <a:lstStyle/>
          <a:p>
            <a:r>
              <a:rPr lang="en-US" sz="4000" b="1" u="sng" dirty="0" smtClean="0"/>
              <a:t>Mortality Rate</a:t>
            </a:r>
            <a:br>
              <a:rPr lang="en-US" sz="4000" b="1" u="sng" dirty="0" smtClean="0"/>
            </a:br>
            <a:r>
              <a:rPr lang="en-US" sz="4000" b="1" u="sng" dirty="0" smtClean="0"/>
              <a:t>(Jun-Oct.2018)</a:t>
            </a:r>
            <a:endParaRPr lang="en-IN" sz="4000" b="1" u="sng" dirty="0"/>
          </a:p>
        </p:txBody>
      </p:sp>
    </p:spTree>
    <p:extLst>
      <p:ext uri="{BB962C8B-B14F-4D97-AF65-F5344CB8AC3E}">
        <p14:creationId xmlns:p14="http://schemas.microsoft.com/office/powerpoint/2010/main" val="428573142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4964362"/>
              </p:ext>
            </p:extLst>
          </p:nvPr>
        </p:nvGraphicFramePr>
        <p:xfrm>
          <a:off x="957784" y="2716560"/>
          <a:ext cx="7200800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209410"/>
              </p:ext>
            </p:extLst>
          </p:nvPr>
        </p:nvGraphicFramePr>
        <p:xfrm>
          <a:off x="8590632" y="3436640"/>
          <a:ext cx="3528392" cy="410445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05684"/>
                <a:gridCol w="2622708"/>
              </a:tblGrid>
              <a:tr h="130047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>
                          <a:effectLst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Total number of LAMA Cases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70099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>
                          <a:effectLst/>
                        </a:rPr>
                        <a:t>Jul-18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>
                          <a:effectLst/>
                        </a:rPr>
                        <a:t>15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70099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>
                          <a:effectLst/>
                        </a:rPr>
                        <a:t>Aug-18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>
                          <a:effectLst/>
                        </a:rPr>
                        <a:t>15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70099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>
                          <a:effectLst/>
                        </a:rPr>
                        <a:t>Sep-18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>
                          <a:effectLst/>
                        </a:rPr>
                        <a:t>17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70099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>
                          <a:effectLst/>
                        </a:rPr>
                        <a:t>Oct-18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</a:rPr>
                        <a:t>25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</p:spPr>
        <p:txBody>
          <a:bodyPr>
            <a:normAutofit/>
          </a:bodyPr>
          <a:lstStyle/>
          <a:p>
            <a:r>
              <a:rPr lang="en-US" sz="4000" b="1" u="sng" dirty="0" smtClean="0"/>
              <a:t>LAMA Cases</a:t>
            </a:r>
            <a:br>
              <a:rPr lang="en-US" sz="4000" b="1" u="sng" dirty="0" smtClean="0"/>
            </a:br>
            <a:r>
              <a:rPr lang="en-US" sz="4000" b="1" u="sng" dirty="0" smtClean="0"/>
              <a:t>(Jul-Oct.2018)</a:t>
            </a:r>
            <a:endParaRPr lang="en-IN" sz="4000" b="1" u="sng" dirty="0"/>
          </a:p>
        </p:txBody>
      </p:sp>
    </p:spTree>
    <p:extLst>
      <p:ext uri="{BB962C8B-B14F-4D97-AF65-F5344CB8AC3E}">
        <p14:creationId xmlns:p14="http://schemas.microsoft.com/office/powerpoint/2010/main" val="1205972306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2896856"/>
              </p:ext>
            </p:extLst>
          </p:nvPr>
        </p:nvGraphicFramePr>
        <p:xfrm>
          <a:off x="885776" y="2716560"/>
          <a:ext cx="6912768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41717"/>
              </p:ext>
            </p:extLst>
          </p:nvPr>
        </p:nvGraphicFramePr>
        <p:xfrm>
          <a:off x="8158584" y="3292624"/>
          <a:ext cx="4104456" cy="453650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68152"/>
                <a:gridCol w="2736304"/>
              </a:tblGrid>
              <a:tr h="122768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 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Bed Occupancy rate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66176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Jun-18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58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66176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Jul-18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55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66176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Aug-18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59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66176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Sep-18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71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66176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Oct-18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 dirty="0">
                          <a:effectLst/>
                        </a:rPr>
                        <a:t>76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</p:spPr>
        <p:txBody>
          <a:bodyPr>
            <a:normAutofit/>
          </a:bodyPr>
          <a:lstStyle/>
          <a:p>
            <a:r>
              <a:rPr lang="en-US" sz="4000" b="1" u="sng" dirty="0" smtClean="0"/>
              <a:t>ICU Bed Occupancy Rate</a:t>
            </a:r>
            <a:br>
              <a:rPr lang="en-US" sz="4000" b="1" u="sng" dirty="0" smtClean="0"/>
            </a:br>
            <a:r>
              <a:rPr lang="en-US" sz="4000" b="1" u="sng" dirty="0" smtClean="0"/>
              <a:t>(Jun-Oct.2018)</a:t>
            </a:r>
            <a:endParaRPr lang="en-IN" sz="4000" b="1" u="sng" dirty="0"/>
          </a:p>
        </p:txBody>
      </p:sp>
    </p:spTree>
    <p:extLst>
      <p:ext uri="{BB962C8B-B14F-4D97-AF65-F5344CB8AC3E}">
        <p14:creationId xmlns:p14="http://schemas.microsoft.com/office/powerpoint/2010/main" val="208293158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u="sng" dirty="0" smtClean="0"/>
              <a:t>Cost of Treatment- Per Bed Day</a:t>
            </a:r>
            <a:endParaRPr lang="en-IN" sz="4400" b="1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Cost of treatment per bed per day was calculated for all patient based on the average cost of treatment </a:t>
            </a:r>
            <a:r>
              <a:rPr lang="en-US" dirty="0" err="1" smtClean="0"/>
              <a:t>vs</a:t>
            </a:r>
            <a:r>
              <a:rPr lang="en-US" dirty="0" smtClean="0"/>
              <a:t> bed utilization.</a:t>
            </a:r>
          </a:p>
          <a:p>
            <a:endParaRPr lang="en-US" dirty="0"/>
          </a:p>
          <a:p>
            <a:r>
              <a:rPr lang="en-US" i="1" dirty="0" smtClean="0"/>
              <a:t>To ensure the confidentiality of data, it cannot be shared</a:t>
            </a:r>
            <a:r>
              <a:rPr lang="en-US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12617501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5466" y="7325072"/>
            <a:ext cx="7632848" cy="12105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72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Segoe Print" panose="02000600000000000000" pitchFamily="2" charset="0"/>
                <a:sym typeface="Helvetica Neue"/>
              </a:rPr>
              <a:t>THANK YOU</a:t>
            </a:r>
            <a:r>
              <a:rPr kumimoji="0" lang="en-US" sz="72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Segoe Print" panose="02000600000000000000" pitchFamily="2" charset="0"/>
                <a:sym typeface="Helvetica Neue"/>
              </a:rPr>
              <a:t> !!</a:t>
            </a:r>
            <a:endParaRPr kumimoji="0" lang="en-US" sz="7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egoe Print" panose="02000600000000000000" pitchFamily="2" charset="0"/>
              <a:sym typeface="Helvetica Neue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198144" y="1171844"/>
            <a:ext cx="6063952" cy="6063952"/>
            <a:chOff x="3622080" y="2140496"/>
            <a:chExt cx="6063952" cy="606395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22080" y="2140496"/>
              <a:ext cx="6063952" cy="6063952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0192" y="2572544"/>
              <a:ext cx="2545111" cy="2952328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Introduction"/>
          <p:cNvSpPr txBox="1">
            <a:spLocks noGrp="1"/>
          </p:cNvSpPr>
          <p:nvPr>
            <p:ph type="title"/>
          </p:nvPr>
        </p:nvSpPr>
        <p:spPr>
          <a:xfrm>
            <a:off x="0" y="5991"/>
            <a:ext cx="5472608" cy="151216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6000" b="1" dirty="0">
                <a:latin typeface="Segoe Print" panose="02000600000000000000" pitchFamily="2" charset="0"/>
              </a:rPr>
              <a:t>Introduction</a:t>
            </a:r>
          </a:p>
        </p:txBody>
      </p:sp>
      <p:sp>
        <p:nvSpPr>
          <p:cNvPr id="123" name="Healthcare system in india differs from metros to  semi urban areas…"/>
          <p:cNvSpPr txBox="1">
            <a:spLocks noGrp="1"/>
          </p:cNvSpPr>
          <p:nvPr>
            <p:ph type="body" idx="1"/>
          </p:nvPr>
        </p:nvSpPr>
        <p:spPr>
          <a:xfrm>
            <a:off x="885776" y="1348408"/>
            <a:ext cx="11665296" cy="676875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sz="3600" dirty="0">
                <a:latin typeface="AR JULIAN" panose="02000000000000000000" pitchFamily="2" charset="0"/>
              </a:rPr>
              <a:t>Healthcare system in </a:t>
            </a:r>
            <a:r>
              <a:rPr lang="en-US" sz="3600" dirty="0" smtClean="0">
                <a:latin typeface="AR JULIAN" panose="02000000000000000000" pitchFamily="2" charset="0"/>
              </a:rPr>
              <a:t>I</a:t>
            </a:r>
            <a:r>
              <a:rPr sz="3600" dirty="0" smtClean="0">
                <a:latin typeface="AR JULIAN" panose="02000000000000000000" pitchFamily="2" charset="0"/>
              </a:rPr>
              <a:t>ndia </a:t>
            </a:r>
            <a:r>
              <a:rPr lang="en-US" sz="3600" dirty="0" smtClean="0">
                <a:latin typeface="AR JULIAN" panose="02000000000000000000" pitchFamily="2" charset="0"/>
              </a:rPr>
              <a:t>varies</a:t>
            </a:r>
            <a:r>
              <a:rPr sz="3600" dirty="0" smtClean="0">
                <a:latin typeface="AR JULIAN" panose="02000000000000000000" pitchFamily="2" charset="0"/>
              </a:rPr>
              <a:t> </a:t>
            </a:r>
            <a:r>
              <a:rPr sz="3600" dirty="0">
                <a:latin typeface="AR JULIAN" panose="02000000000000000000" pitchFamily="2" charset="0"/>
              </a:rPr>
              <a:t>from metros to </a:t>
            </a:r>
            <a:r>
              <a:rPr sz="3600" dirty="0" smtClean="0">
                <a:latin typeface="AR JULIAN" panose="02000000000000000000" pitchFamily="2" charset="0"/>
              </a:rPr>
              <a:t>semi </a:t>
            </a:r>
            <a:r>
              <a:rPr sz="3600" dirty="0">
                <a:latin typeface="AR JULIAN" panose="02000000000000000000" pitchFamily="2" charset="0"/>
              </a:rPr>
              <a:t>urban </a:t>
            </a:r>
            <a:r>
              <a:rPr lang="en-US" sz="3600" dirty="0" smtClean="0">
                <a:latin typeface="AR JULIAN" panose="02000000000000000000" pitchFamily="2" charset="0"/>
              </a:rPr>
              <a:t>cities.</a:t>
            </a:r>
          </a:p>
          <a:p>
            <a:pPr>
              <a:buFont typeface="Arial" pitchFamily="34" charset="0"/>
              <a:buChar char="•"/>
            </a:pPr>
            <a:r>
              <a:rPr sz="3600" dirty="0" smtClean="0">
                <a:latin typeface="AR JULIAN" panose="02000000000000000000" pitchFamily="2" charset="0"/>
              </a:rPr>
              <a:t>Patient</a:t>
            </a:r>
            <a:r>
              <a:rPr lang="en-US" sz="3600" dirty="0" smtClean="0">
                <a:latin typeface="AR JULIAN" panose="02000000000000000000" pitchFamily="2" charset="0"/>
              </a:rPr>
              <a:t>s</a:t>
            </a:r>
            <a:r>
              <a:rPr sz="3600" dirty="0" smtClean="0">
                <a:latin typeface="AR JULIAN" panose="02000000000000000000" pitchFamily="2" charset="0"/>
              </a:rPr>
              <a:t> come</a:t>
            </a:r>
            <a:r>
              <a:rPr lang="en-US" sz="3600" dirty="0" smtClean="0">
                <a:latin typeface="AR JULIAN" panose="02000000000000000000" pitchFamily="2" charset="0"/>
              </a:rPr>
              <a:t>s</a:t>
            </a:r>
            <a:r>
              <a:rPr sz="3600" dirty="0" smtClean="0">
                <a:latin typeface="AR JULIAN" panose="02000000000000000000" pitchFamily="2" charset="0"/>
              </a:rPr>
              <a:t> </a:t>
            </a:r>
            <a:r>
              <a:rPr sz="3600" dirty="0">
                <a:latin typeface="AR JULIAN" panose="02000000000000000000" pitchFamily="2" charset="0"/>
              </a:rPr>
              <a:t>to the </a:t>
            </a:r>
            <a:r>
              <a:rPr sz="3600" dirty="0" smtClean="0">
                <a:latin typeface="AR JULIAN" panose="02000000000000000000" pitchFamily="2" charset="0"/>
              </a:rPr>
              <a:t>tertiary</a:t>
            </a:r>
            <a:r>
              <a:rPr lang="en-US" sz="3600" dirty="0" smtClean="0">
                <a:latin typeface="AR JULIAN" panose="02000000000000000000" pitchFamily="2" charset="0"/>
              </a:rPr>
              <a:t> care</a:t>
            </a:r>
            <a:r>
              <a:rPr sz="3600" dirty="0" smtClean="0">
                <a:latin typeface="AR JULIAN" panose="02000000000000000000" pitchFamily="2" charset="0"/>
              </a:rPr>
              <a:t> </a:t>
            </a:r>
            <a:r>
              <a:rPr sz="3600" dirty="0">
                <a:latin typeface="AR JULIAN" panose="02000000000000000000" pitchFamily="2" charset="0"/>
              </a:rPr>
              <a:t>hospital after getting initial treatment </a:t>
            </a:r>
            <a:r>
              <a:rPr lang="en-US" sz="3600" dirty="0" smtClean="0">
                <a:latin typeface="AR JULIAN" panose="02000000000000000000" pitchFamily="2" charset="0"/>
              </a:rPr>
              <a:t>at</a:t>
            </a:r>
            <a:r>
              <a:rPr sz="3600" dirty="0" smtClean="0">
                <a:latin typeface="AR JULIAN" panose="02000000000000000000" pitchFamily="2" charset="0"/>
              </a:rPr>
              <a:t> </a:t>
            </a:r>
            <a:r>
              <a:rPr lang="en-US" sz="3600" dirty="0" smtClean="0">
                <a:latin typeface="AR JULIAN" panose="02000000000000000000" pitchFamily="2" charset="0"/>
              </a:rPr>
              <a:t>primary and </a:t>
            </a:r>
            <a:r>
              <a:rPr sz="3600" dirty="0" smtClean="0">
                <a:latin typeface="AR JULIAN" panose="02000000000000000000" pitchFamily="2" charset="0"/>
              </a:rPr>
              <a:t>secondary </a:t>
            </a:r>
            <a:r>
              <a:rPr lang="en-US" sz="3600" dirty="0" smtClean="0">
                <a:latin typeface="AR JULIAN" panose="02000000000000000000" pitchFamily="2" charset="0"/>
              </a:rPr>
              <a:t>care </a:t>
            </a:r>
            <a:r>
              <a:rPr lang="en-US" sz="3600" dirty="0" err="1" smtClean="0">
                <a:latin typeface="AR JULIAN" panose="02000000000000000000" pitchFamily="2" charset="0"/>
              </a:rPr>
              <a:t>facilites</a:t>
            </a:r>
            <a:r>
              <a:rPr lang="en-US" sz="3600" dirty="0" smtClean="0">
                <a:latin typeface="AR JULIAN" panose="02000000000000000000" pitchFamily="2" charset="0"/>
              </a:rPr>
              <a:t>.</a:t>
            </a:r>
            <a:endParaRPr sz="3600" dirty="0">
              <a:latin typeface="AR JULIAN" panose="02000000000000000000" pitchFamily="2" charset="0"/>
            </a:endParaRPr>
          </a:p>
          <a:p>
            <a:pPr>
              <a:buFont typeface="Arial" pitchFamily="34" charset="0"/>
              <a:buChar char="•"/>
            </a:pPr>
            <a:r>
              <a:rPr sz="3600" dirty="0">
                <a:latin typeface="AR JULIAN" panose="02000000000000000000" pitchFamily="2" charset="0"/>
              </a:rPr>
              <a:t>Often </a:t>
            </a:r>
            <a:r>
              <a:rPr sz="3600" dirty="0" smtClean="0">
                <a:latin typeface="AR JULIAN" panose="02000000000000000000" pitchFamily="2" charset="0"/>
              </a:rPr>
              <a:t>patient</a:t>
            </a:r>
            <a:r>
              <a:rPr lang="en-US" sz="3600" dirty="0" smtClean="0">
                <a:latin typeface="AR JULIAN" panose="02000000000000000000" pitchFamily="2" charset="0"/>
              </a:rPr>
              <a:t>s</a:t>
            </a:r>
            <a:r>
              <a:rPr sz="3600" dirty="0" smtClean="0">
                <a:latin typeface="AR JULIAN" panose="02000000000000000000" pitchFamily="2" charset="0"/>
              </a:rPr>
              <a:t> come</a:t>
            </a:r>
            <a:r>
              <a:rPr lang="en-US" sz="3600" dirty="0">
                <a:latin typeface="AR JULIAN" panose="02000000000000000000" pitchFamily="2" charset="0"/>
              </a:rPr>
              <a:t> </a:t>
            </a:r>
            <a:r>
              <a:rPr lang="en-US" sz="3600" dirty="0" smtClean="0">
                <a:latin typeface="AR JULIAN" panose="02000000000000000000" pitchFamily="2" charset="0"/>
              </a:rPr>
              <a:t>at advance stage or life saving clinical condition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>
                <a:latin typeface="AR JULIAN" panose="02000000000000000000" pitchFamily="2" charset="0"/>
              </a:rPr>
              <a:t>The availability of resources and cost of treatment is a major factor that impacts the quality of care 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>
                <a:latin typeface="AR JULIAN" panose="02000000000000000000" pitchFamily="2" charset="0"/>
              </a:rPr>
              <a:t>So the concept of Hospital Cost and Utilization project was brought in to make healthcare accessible to all </a:t>
            </a:r>
            <a:endParaRPr sz="3600" dirty="0">
              <a:latin typeface="AR JULIAN" panose="02000000000000000000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Aim"/>
          <p:cNvSpPr txBox="1">
            <a:spLocks noGrp="1"/>
          </p:cNvSpPr>
          <p:nvPr>
            <p:ph type="title"/>
          </p:nvPr>
        </p:nvSpPr>
        <p:spPr>
          <a:xfrm>
            <a:off x="1368031" y="555245"/>
            <a:ext cx="2597572" cy="131043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6000" b="1" dirty="0">
                <a:latin typeface="Segoe Print" panose="02000600000000000000" pitchFamily="2" charset="0"/>
              </a:rPr>
              <a:t>Aim</a:t>
            </a:r>
          </a:p>
        </p:txBody>
      </p:sp>
      <p:sp>
        <p:nvSpPr>
          <p:cNvPr id="126" name="To study the relation of case severity and outcome and light of stay…"/>
          <p:cNvSpPr txBox="1">
            <a:spLocks noGrp="1"/>
          </p:cNvSpPr>
          <p:nvPr>
            <p:ph type="body" idx="1"/>
          </p:nvPr>
        </p:nvSpPr>
        <p:spPr>
          <a:xfrm>
            <a:off x="741760" y="2158752"/>
            <a:ext cx="11099800" cy="293407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dirty="0">
                <a:latin typeface="AR JULIAN" panose="02000000000000000000" pitchFamily="2" charset="0"/>
              </a:rPr>
              <a:t>To study </a:t>
            </a:r>
            <a:r>
              <a:rPr lang="en-US" dirty="0" smtClean="0">
                <a:latin typeface="AR JULIAN" panose="02000000000000000000" pitchFamily="2" charset="0"/>
              </a:rPr>
              <a:t>the management of patients based on clinical severity, their respective outcomes and average length of stay in critical care unit.</a:t>
            </a:r>
            <a:endParaRPr lang="en-US" dirty="0">
              <a:latin typeface="AR JULIAN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>
                <a:latin typeface="AR JULIAN" panose="02000000000000000000" pitchFamily="2" charset="0"/>
              </a:rPr>
              <a:t>To </a:t>
            </a:r>
            <a:r>
              <a:rPr lang="en-US" dirty="0" smtClean="0">
                <a:latin typeface="AR JULIAN" panose="02000000000000000000" pitchFamily="2" charset="0"/>
              </a:rPr>
              <a:t>study the cost of treatment, the resource requirement and factors impacting patient care.</a:t>
            </a:r>
            <a:endParaRPr dirty="0">
              <a:latin typeface="AR JULIAN" panose="02000000000000000000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682"/>
            <a:ext cx="1925057" cy="1925057"/>
          </a:xfrm>
          <a:prstGeom prst="rect">
            <a:avLst/>
          </a:prstGeom>
        </p:spPr>
      </p:pic>
      <p:sp>
        <p:nvSpPr>
          <p:cNvPr id="5" name="Primary outcome"/>
          <p:cNvSpPr txBox="1">
            <a:spLocks/>
          </p:cNvSpPr>
          <p:nvPr/>
        </p:nvSpPr>
        <p:spPr>
          <a:xfrm>
            <a:off x="-1274464" y="4915424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marL="0" marR="0" indent="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1pPr>
            <a:lvl2pPr marL="0" marR="0" indent="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2pPr>
            <a:lvl3pPr marL="0" marR="0" indent="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3pPr>
            <a:lvl4pPr marL="0" marR="0" indent="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4pPr>
            <a:lvl5pPr marL="0" marR="0" indent="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5pPr>
            <a:lvl6pPr marL="0" marR="0" indent="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6pPr>
            <a:lvl7pPr marL="0" marR="0" indent="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7pPr>
            <a:lvl8pPr marL="0" marR="0" indent="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8pPr>
            <a:lvl9pPr marL="0" marR="0" indent="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9pPr>
          </a:lstStyle>
          <a:p>
            <a:pPr hangingPunct="1"/>
            <a:r>
              <a:rPr lang="en-US" sz="6000" b="1" dirty="0" smtClean="0">
                <a:latin typeface="Segoe Print" panose="02000600000000000000" pitchFamily="2" charset="0"/>
              </a:rPr>
              <a:t>Primary Objective</a:t>
            </a:r>
            <a:endParaRPr lang="en-US" sz="6000" b="1" dirty="0">
              <a:latin typeface="Segoe Print" panose="0200060000000000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03127" y="6782036"/>
            <a:ext cx="108558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b="0" dirty="0" smtClean="0">
                <a:latin typeface="AR JULIAN" panose="02000000000000000000" pitchFamily="2" charset="0"/>
              </a:rPr>
              <a:t>To study the percentage of in-house mortality within 30days of patient’s hospital stay </a:t>
            </a:r>
            <a:endParaRPr lang="en-US" sz="3200" b="0" dirty="0">
              <a:latin typeface="AR JULIAN" panose="02000000000000000000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econdary outcome"/>
          <p:cNvSpPr txBox="1">
            <a:spLocks noGrp="1"/>
          </p:cNvSpPr>
          <p:nvPr>
            <p:ph type="title"/>
          </p:nvPr>
        </p:nvSpPr>
        <p:spPr>
          <a:xfrm>
            <a:off x="453728" y="196280"/>
            <a:ext cx="7715424" cy="172819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6000" b="1" dirty="0">
                <a:latin typeface="Segoe Print" panose="02000600000000000000" pitchFamily="2" charset="0"/>
              </a:rPr>
              <a:t>Secondary </a:t>
            </a:r>
            <a:r>
              <a:rPr sz="6000" b="1" dirty="0" smtClean="0">
                <a:latin typeface="Segoe Print" panose="02000600000000000000" pitchFamily="2" charset="0"/>
              </a:rPr>
              <a:t>o</a:t>
            </a:r>
            <a:r>
              <a:rPr lang="en-US" sz="6000" b="1" dirty="0" smtClean="0">
                <a:latin typeface="Segoe Print" panose="02000600000000000000" pitchFamily="2" charset="0"/>
              </a:rPr>
              <a:t>bjective</a:t>
            </a:r>
            <a:endParaRPr sz="6000" b="1" dirty="0">
              <a:latin typeface="Segoe Print" panose="02000600000000000000" pitchFamily="2" charset="0"/>
            </a:endParaRPr>
          </a:p>
        </p:txBody>
      </p:sp>
      <p:sp>
        <p:nvSpPr>
          <p:cNvPr id="132" name="case mix of patient admitted in medical icu…"/>
          <p:cNvSpPr txBox="1">
            <a:spLocks noGrp="1"/>
          </p:cNvSpPr>
          <p:nvPr>
            <p:ph type="body" idx="1"/>
          </p:nvPr>
        </p:nvSpPr>
        <p:spPr>
          <a:xfrm>
            <a:off x="736476" y="1738942"/>
            <a:ext cx="11454556" cy="62865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defTabSz="457200">
              <a:lnSpc>
                <a:spcPct val="15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  <a:defRPr sz="2800"/>
            </a:pPr>
            <a:r>
              <a:rPr lang="en-US" sz="3600" dirty="0" smtClean="0">
                <a:latin typeface="AR JULIAN" panose="02000000000000000000" pitchFamily="2" charset="0"/>
              </a:rPr>
              <a:t>To study the category-wise </a:t>
            </a:r>
            <a:r>
              <a:rPr lang="en-US" sz="3600" dirty="0">
                <a:latin typeface="AR JULIAN" panose="02000000000000000000" pitchFamily="2" charset="0"/>
              </a:rPr>
              <a:t>%age </a:t>
            </a:r>
            <a:r>
              <a:rPr lang="en-US" sz="3600" dirty="0" smtClean="0">
                <a:latin typeface="AR JULIAN" panose="02000000000000000000" pitchFamily="2" charset="0"/>
              </a:rPr>
              <a:t>of patients admitted in MICU</a:t>
            </a:r>
          </a:p>
          <a:p>
            <a:pPr algn="just" defTabSz="457200">
              <a:lnSpc>
                <a:spcPct val="15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  <a:defRPr sz="2800"/>
            </a:pPr>
            <a:r>
              <a:rPr lang="en-US" sz="3600" dirty="0" smtClean="0">
                <a:latin typeface="AR JULIAN" panose="02000000000000000000" pitchFamily="2" charset="0"/>
              </a:rPr>
              <a:t>To study the priority-wise categorization of patients based on their clinical condition</a:t>
            </a:r>
            <a:endParaRPr sz="3600" dirty="0">
              <a:latin typeface="AR JULIAN" panose="02000000000000000000" pitchFamily="2" charset="0"/>
            </a:endParaRPr>
          </a:p>
          <a:p>
            <a:pPr algn="just" defTabSz="457200">
              <a:lnSpc>
                <a:spcPct val="15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  <a:defRPr sz="2800"/>
            </a:pPr>
            <a:r>
              <a:rPr lang="en-US" sz="3600" dirty="0" smtClean="0">
                <a:latin typeface="AR JULIAN" panose="02000000000000000000" pitchFamily="2" charset="0"/>
              </a:rPr>
              <a:t>To study the average length of stay and respective resource requirements</a:t>
            </a:r>
            <a:r>
              <a:rPr sz="3600" dirty="0" smtClean="0">
                <a:latin typeface="AR JULIAN" panose="02000000000000000000" pitchFamily="2" charset="0"/>
              </a:rPr>
              <a:t> </a:t>
            </a:r>
            <a:endParaRPr sz="3600" dirty="0">
              <a:latin typeface="AR JULIAN" panose="02000000000000000000" pitchFamily="2" charset="0"/>
            </a:endParaRPr>
          </a:p>
          <a:p>
            <a:pPr algn="just" defTabSz="457200">
              <a:lnSpc>
                <a:spcPct val="15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  <a:defRPr sz="2800"/>
            </a:pPr>
            <a:r>
              <a:rPr lang="en-US" sz="3600" dirty="0" smtClean="0">
                <a:latin typeface="AR JULIAN" panose="02000000000000000000" pitchFamily="2" charset="0"/>
              </a:rPr>
              <a:t>To review the cases which went LAMA during different phases of treatment</a:t>
            </a:r>
            <a:endParaRPr sz="3600" dirty="0">
              <a:latin typeface="AR JULIAN" panose="02000000000000000000" pitchFamily="2" charset="0"/>
            </a:endParaRPr>
          </a:p>
          <a:p>
            <a:pPr marL="0" indent="0" algn="just" defTabSz="457200">
              <a:lnSpc>
                <a:spcPct val="150000"/>
              </a:lnSpc>
              <a:spcBef>
                <a:spcPts val="0"/>
              </a:spcBef>
              <a:buSzPct val="100000"/>
              <a:buNone/>
              <a:defRPr sz="2800"/>
            </a:pPr>
            <a:endParaRPr sz="3600" dirty="0">
              <a:latin typeface="AR JULIAN" panose="02000000000000000000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tudy design"/>
          <p:cNvSpPr txBox="1">
            <a:spLocks noGrp="1"/>
          </p:cNvSpPr>
          <p:nvPr>
            <p:ph type="title"/>
          </p:nvPr>
        </p:nvSpPr>
        <p:spPr>
          <a:xfrm>
            <a:off x="381720" y="484312"/>
            <a:ext cx="5405884" cy="116641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6000" b="1" dirty="0">
                <a:latin typeface="Segoe Print" panose="02000600000000000000" pitchFamily="2" charset="0"/>
              </a:rPr>
              <a:t>Study design</a:t>
            </a:r>
          </a:p>
        </p:txBody>
      </p:sp>
      <p:sp>
        <p:nvSpPr>
          <p:cNvPr id="135" name="Retrospective analysis of patient admitted in mice…"/>
          <p:cNvSpPr txBox="1">
            <a:spLocks noGrp="1"/>
          </p:cNvSpPr>
          <p:nvPr>
            <p:ph type="body" idx="1"/>
          </p:nvPr>
        </p:nvSpPr>
        <p:spPr>
          <a:xfrm>
            <a:off x="669752" y="1626337"/>
            <a:ext cx="12191032" cy="2036322"/>
          </a:xfrm>
          <a:prstGeom prst="rect">
            <a:avLst/>
          </a:prstGeo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dirty="0">
                <a:latin typeface="AR JULIAN" panose="02000000000000000000" pitchFamily="2" charset="0"/>
              </a:rPr>
              <a:t>Retrospective analysis of </a:t>
            </a:r>
            <a:r>
              <a:rPr dirty="0" smtClean="0">
                <a:latin typeface="AR JULIAN" panose="02000000000000000000" pitchFamily="2" charset="0"/>
              </a:rPr>
              <a:t>patient</a:t>
            </a:r>
            <a:r>
              <a:rPr lang="en-US" dirty="0">
                <a:latin typeface="AR JULIAN" panose="02000000000000000000" pitchFamily="2" charset="0"/>
              </a:rPr>
              <a:t>s</a:t>
            </a:r>
            <a:r>
              <a:rPr dirty="0" smtClean="0">
                <a:latin typeface="AR JULIAN" panose="02000000000000000000" pitchFamily="2" charset="0"/>
              </a:rPr>
              <a:t> </a:t>
            </a:r>
            <a:r>
              <a:rPr dirty="0">
                <a:latin typeface="AR JULIAN" panose="02000000000000000000" pitchFamily="2" charset="0"/>
              </a:rPr>
              <a:t>admitted in </a:t>
            </a:r>
            <a:r>
              <a:rPr lang="en-US" dirty="0" smtClean="0">
                <a:latin typeface="AR JULIAN" panose="02000000000000000000" pitchFamily="2" charset="0"/>
              </a:rPr>
              <a:t>MICU.</a:t>
            </a:r>
            <a:endParaRPr dirty="0">
              <a:latin typeface="AR JULIAN" panose="02000000000000000000" pitchFamily="2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 smtClean="0">
                <a:latin typeface="AR JULIAN" panose="02000000000000000000" pitchFamily="2" charset="0"/>
              </a:rPr>
              <a:t>STUDY PERIOD- </a:t>
            </a:r>
            <a:r>
              <a:rPr dirty="0" smtClean="0">
                <a:latin typeface="AR JULIAN" panose="02000000000000000000" pitchFamily="2" charset="0"/>
              </a:rPr>
              <a:t>From </a:t>
            </a:r>
            <a:r>
              <a:rPr dirty="0">
                <a:latin typeface="AR JULIAN" panose="02000000000000000000" pitchFamily="2" charset="0"/>
              </a:rPr>
              <a:t>1st </a:t>
            </a:r>
            <a:r>
              <a:rPr lang="en-US" dirty="0" smtClean="0">
                <a:latin typeface="AR JULIAN" panose="02000000000000000000" pitchFamily="2" charset="0"/>
              </a:rPr>
              <a:t> </a:t>
            </a:r>
            <a:r>
              <a:rPr dirty="0" smtClean="0">
                <a:latin typeface="AR JULIAN" panose="02000000000000000000" pitchFamily="2" charset="0"/>
              </a:rPr>
              <a:t>April </a:t>
            </a:r>
            <a:r>
              <a:rPr lang="en-US" dirty="0" smtClean="0">
                <a:latin typeface="AR JULIAN" panose="02000000000000000000" pitchFamily="2" charset="0"/>
              </a:rPr>
              <a:t>20</a:t>
            </a:r>
            <a:r>
              <a:rPr dirty="0" smtClean="0">
                <a:latin typeface="AR JULIAN" panose="02000000000000000000" pitchFamily="2" charset="0"/>
              </a:rPr>
              <a:t>18 </a:t>
            </a:r>
            <a:r>
              <a:rPr dirty="0">
                <a:latin typeface="AR JULIAN" panose="02000000000000000000" pitchFamily="2" charset="0"/>
              </a:rPr>
              <a:t>to 31st march </a:t>
            </a:r>
            <a:r>
              <a:rPr lang="en-US" dirty="0" smtClean="0">
                <a:latin typeface="AR JULIAN" panose="02000000000000000000" pitchFamily="2" charset="0"/>
              </a:rPr>
              <a:t>20</a:t>
            </a:r>
            <a:r>
              <a:rPr dirty="0" smtClean="0">
                <a:latin typeface="AR JULIAN" panose="02000000000000000000" pitchFamily="2" charset="0"/>
              </a:rPr>
              <a:t>19</a:t>
            </a:r>
            <a:r>
              <a:rPr lang="en-US" dirty="0" smtClean="0">
                <a:latin typeface="AR JULIAN" panose="02000000000000000000" pitchFamily="2" charset="0"/>
              </a:rPr>
              <a:t>.</a:t>
            </a:r>
            <a:endParaRPr dirty="0">
              <a:latin typeface="AR JULIAN" panose="02000000000000000000" pitchFamily="2" charset="0"/>
            </a:endParaRPr>
          </a:p>
        </p:txBody>
      </p:sp>
      <p:sp>
        <p:nvSpPr>
          <p:cNvPr id="4" name="Total patient in micu"/>
          <p:cNvSpPr txBox="1"/>
          <p:nvPr/>
        </p:nvSpPr>
        <p:spPr>
          <a:xfrm>
            <a:off x="264452" y="4775369"/>
            <a:ext cx="4797788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rPr sz="2800" dirty="0">
                <a:latin typeface="AR JULIAN" panose="02000000000000000000" pitchFamily="2" charset="0"/>
              </a:rPr>
              <a:t>Total </a:t>
            </a:r>
            <a:r>
              <a:rPr lang="en-US" sz="2800" dirty="0">
                <a:latin typeface="AR JULIAN" panose="02000000000000000000" pitchFamily="2" charset="0"/>
              </a:rPr>
              <a:t> </a:t>
            </a:r>
            <a:r>
              <a:rPr lang="en-US" sz="2800" dirty="0" smtClean="0">
                <a:latin typeface="AR JULIAN" panose="02000000000000000000" pitchFamily="2" charset="0"/>
              </a:rPr>
              <a:t>number of </a:t>
            </a:r>
            <a:r>
              <a:rPr sz="2800" dirty="0" smtClean="0">
                <a:latin typeface="AR JULIAN" panose="02000000000000000000" pitchFamily="2" charset="0"/>
              </a:rPr>
              <a:t>patient</a:t>
            </a:r>
            <a:r>
              <a:rPr lang="en-US" sz="2800" dirty="0" smtClean="0">
                <a:latin typeface="AR JULIAN" panose="02000000000000000000" pitchFamily="2" charset="0"/>
              </a:rPr>
              <a:t>s</a:t>
            </a:r>
            <a:r>
              <a:rPr sz="2800" dirty="0" smtClean="0">
                <a:latin typeface="AR JULIAN" panose="02000000000000000000" pitchFamily="2" charset="0"/>
              </a:rPr>
              <a:t> </a:t>
            </a:r>
            <a:r>
              <a:rPr lang="en-US" sz="2800" dirty="0" smtClean="0">
                <a:latin typeface="AR JULIAN" panose="02000000000000000000" pitchFamily="2" charset="0"/>
              </a:rPr>
              <a:t>admitted </a:t>
            </a:r>
            <a:r>
              <a:rPr sz="2800" dirty="0" smtClean="0">
                <a:latin typeface="AR JULIAN" panose="02000000000000000000" pitchFamily="2" charset="0"/>
              </a:rPr>
              <a:t>in </a:t>
            </a:r>
            <a:r>
              <a:rPr lang="en-US" sz="2800" dirty="0" smtClean="0">
                <a:latin typeface="AR JULIAN" panose="02000000000000000000" pitchFamily="2" charset="0"/>
              </a:rPr>
              <a:t>MICU</a:t>
            </a:r>
            <a:endParaRPr sz="2800" dirty="0">
              <a:latin typeface="AR JULIAN" panose="02000000000000000000" pitchFamily="2" charset="0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1786314" y="5650642"/>
            <a:ext cx="452388" cy="864096"/>
          </a:xfrm>
          <a:prstGeom prst="downArrow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IN" sz="2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6" name="Exclude no of patient…"/>
          <p:cNvSpPr txBox="1"/>
          <p:nvPr/>
        </p:nvSpPr>
        <p:spPr>
          <a:xfrm>
            <a:off x="95264" y="6796236"/>
            <a:ext cx="5165838" cy="22570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rPr sz="2800" dirty="0" smtClean="0">
                <a:latin typeface="AR JULIAN" panose="02000000000000000000" pitchFamily="2" charset="0"/>
              </a:rPr>
              <a:t>Exclu</a:t>
            </a:r>
            <a:r>
              <a:rPr lang="en-US" sz="2800" dirty="0" smtClean="0">
                <a:latin typeface="AR JULIAN" panose="02000000000000000000" pitchFamily="2" charset="0"/>
              </a:rPr>
              <a:t>ding the following category of </a:t>
            </a:r>
            <a:r>
              <a:rPr sz="2800" dirty="0" smtClean="0">
                <a:latin typeface="AR JULIAN" panose="02000000000000000000" pitchFamily="2" charset="0"/>
              </a:rPr>
              <a:t>patient</a:t>
            </a:r>
            <a:r>
              <a:rPr lang="en-US" sz="2800" dirty="0" smtClean="0">
                <a:latin typeface="AR JULIAN" panose="02000000000000000000" pitchFamily="2" charset="0"/>
              </a:rPr>
              <a:t>-</a:t>
            </a:r>
            <a:r>
              <a:rPr sz="2800" dirty="0" smtClean="0">
                <a:latin typeface="AR JULIAN" panose="02000000000000000000" pitchFamily="2" charset="0"/>
              </a:rPr>
              <a:t> </a:t>
            </a:r>
            <a:endParaRPr sz="2800" dirty="0">
              <a:latin typeface="AR JULIAN" panose="02000000000000000000" pitchFamily="2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sz="2800" dirty="0" smtClean="0">
                <a:latin typeface="AR JULIAN" panose="02000000000000000000" pitchFamily="2" charset="0"/>
              </a:rPr>
              <a:t>Lama</a:t>
            </a:r>
            <a:endParaRPr lang="en-US" sz="2800" dirty="0" smtClean="0">
              <a:latin typeface="AR JULIAN" panose="02000000000000000000" pitchFamily="2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sz="2800" dirty="0" smtClean="0">
                <a:latin typeface="AR JULIAN" panose="02000000000000000000" pitchFamily="2" charset="0"/>
              </a:rPr>
              <a:t>M</a:t>
            </a:r>
            <a:r>
              <a:rPr lang="en-US" sz="2800" dirty="0" smtClean="0">
                <a:latin typeface="AR JULIAN" panose="02000000000000000000" pitchFamily="2" charset="0"/>
              </a:rPr>
              <a:t>LC</a:t>
            </a:r>
            <a:endParaRPr sz="2800" dirty="0">
              <a:latin typeface="AR JULIAN" panose="02000000000000000000" pitchFamily="2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sz="2800" dirty="0" smtClean="0">
                <a:latin typeface="AR JULIAN" panose="02000000000000000000" pitchFamily="2" charset="0"/>
              </a:rPr>
              <a:t>D</a:t>
            </a:r>
            <a:r>
              <a:rPr lang="en-US" sz="2800" dirty="0" smtClean="0">
                <a:latin typeface="AR JULIAN" panose="02000000000000000000" pitchFamily="2" charset="0"/>
              </a:rPr>
              <a:t>OR</a:t>
            </a:r>
            <a:endParaRPr sz="2800" dirty="0">
              <a:latin typeface="AR JULIAN" panose="02000000000000000000" pitchFamily="2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sz="2800" dirty="0" smtClean="0">
                <a:latin typeface="AR JULIAN" panose="02000000000000000000" pitchFamily="2" charset="0"/>
              </a:rPr>
              <a:t>Age </a:t>
            </a:r>
            <a:r>
              <a:rPr sz="2800" dirty="0">
                <a:latin typeface="AR JULIAN" panose="02000000000000000000" pitchFamily="2" charset="0"/>
              </a:rPr>
              <a:t>&lt;18 and &gt;</a:t>
            </a:r>
            <a:r>
              <a:rPr sz="2800" dirty="0" smtClean="0">
                <a:latin typeface="AR JULIAN" panose="02000000000000000000" pitchFamily="2" charset="0"/>
              </a:rPr>
              <a:t>100</a:t>
            </a:r>
            <a:endParaRPr sz="2800" dirty="0">
              <a:latin typeface="AR JULIAN" panose="02000000000000000000" pitchFamily="2" charset="0"/>
            </a:endParaRPr>
          </a:p>
        </p:txBody>
      </p:sp>
      <p:sp>
        <p:nvSpPr>
          <p:cNvPr id="7" name="Down Arrow 6"/>
          <p:cNvSpPr/>
          <p:nvPr/>
        </p:nvSpPr>
        <p:spPr>
          <a:xfrm rot="16200000">
            <a:off x="5603018" y="7695282"/>
            <a:ext cx="452388" cy="1440160"/>
          </a:xfrm>
          <a:prstGeom prst="downArrow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IN" sz="2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8" name="Patient In  micu after exclusion"/>
          <p:cNvSpPr txBox="1"/>
          <p:nvPr/>
        </p:nvSpPr>
        <p:spPr>
          <a:xfrm>
            <a:off x="7207002" y="8304341"/>
            <a:ext cx="4608512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dirty="0" smtClean="0"/>
              <a:t>      </a:t>
            </a:r>
            <a:r>
              <a:rPr lang="en-US" sz="2800" dirty="0" smtClean="0">
                <a:latin typeface="AR JULIAN" panose="02000000000000000000" pitchFamily="2" charset="0"/>
              </a:rPr>
              <a:t>Sample  size selected after exclusion</a:t>
            </a:r>
            <a:endParaRPr dirty="0">
              <a:latin typeface="AR JULIAN" panose="02000000000000000000" pitchFamily="2" charset="0"/>
            </a:endParaRPr>
          </a:p>
        </p:txBody>
      </p:sp>
      <p:sp>
        <p:nvSpPr>
          <p:cNvPr id="9" name="Down Arrow 8"/>
          <p:cNvSpPr/>
          <p:nvPr/>
        </p:nvSpPr>
        <p:spPr>
          <a:xfrm flipV="1">
            <a:off x="9468995" y="7060654"/>
            <a:ext cx="452388" cy="864096"/>
          </a:xfrm>
          <a:prstGeom prst="downArrow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IN" sz="2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" name="Outcome…"/>
          <p:cNvSpPr txBox="1"/>
          <p:nvPr/>
        </p:nvSpPr>
        <p:spPr>
          <a:xfrm>
            <a:off x="6549292" y="4745637"/>
            <a:ext cx="3744416" cy="22570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/>
            <a:r>
              <a:rPr lang="en-US" dirty="0" smtClean="0"/>
              <a:t>     </a:t>
            </a:r>
            <a:r>
              <a:rPr sz="2800" dirty="0" smtClean="0">
                <a:latin typeface="AR JULIAN" panose="02000000000000000000" pitchFamily="2" charset="0"/>
              </a:rPr>
              <a:t>Outcome</a:t>
            </a:r>
            <a:r>
              <a:rPr lang="en-US" sz="2800" dirty="0" smtClean="0">
                <a:latin typeface="AR JULIAN" panose="02000000000000000000" pitchFamily="2" charset="0"/>
              </a:rPr>
              <a:t>:</a:t>
            </a:r>
            <a:endParaRPr sz="2800" dirty="0">
              <a:latin typeface="AR JULIAN" panose="02000000000000000000" pitchFamily="2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sz="2800" dirty="0" smtClean="0">
                <a:latin typeface="AR JULIAN" panose="02000000000000000000" pitchFamily="2" charset="0"/>
              </a:rPr>
              <a:t>Severity</a:t>
            </a:r>
            <a:r>
              <a:rPr lang="en-US" sz="2800" dirty="0" smtClean="0">
                <a:latin typeface="AR JULIAN" panose="02000000000000000000" pitchFamily="2" charset="0"/>
              </a:rPr>
              <a:t> </a:t>
            </a:r>
            <a:endParaRPr sz="2800" dirty="0">
              <a:latin typeface="AR JULIAN" panose="02000000000000000000" pitchFamily="2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sz="2800" dirty="0" smtClean="0">
                <a:latin typeface="AR JULIAN" panose="02000000000000000000" pitchFamily="2" charset="0"/>
              </a:rPr>
              <a:t>Case </a:t>
            </a:r>
            <a:r>
              <a:rPr sz="2800" dirty="0">
                <a:latin typeface="AR JULIAN" panose="02000000000000000000" pitchFamily="2" charset="0"/>
              </a:rPr>
              <a:t>mix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sz="2800" dirty="0" smtClean="0">
                <a:latin typeface="AR JULIAN" panose="02000000000000000000" pitchFamily="2" charset="0"/>
              </a:rPr>
              <a:t>L</a:t>
            </a:r>
            <a:r>
              <a:rPr lang="en-US" sz="2800" dirty="0" smtClean="0">
                <a:latin typeface="AR JULIAN" panose="02000000000000000000" pitchFamily="2" charset="0"/>
              </a:rPr>
              <a:t>OS</a:t>
            </a:r>
            <a:endParaRPr sz="2800" dirty="0">
              <a:latin typeface="AR JULIAN" panose="02000000000000000000" pitchFamily="2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sz="2800" dirty="0" smtClean="0">
                <a:latin typeface="AR JULIAN" panose="02000000000000000000" pitchFamily="2" charset="0"/>
              </a:rPr>
              <a:t>Per </a:t>
            </a:r>
            <a:r>
              <a:rPr sz="2800" dirty="0">
                <a:latin typeface="AR JULIAN" panose="02000000000000000000" pitchFamily="2" charset="0"/>
              </a:rPr>
              <a:t>day cost</a:t>
            </a:r>
          </a:p>
        </p:txBody>
      </p:sp>
      <p:sp>
        <p:nvSpPr>
          <p:cNvPr id="11" name="Right Brace 10"/>
          <p:cNvSpPr/>
          <p:nvPr/>
        </p:nvSpPr>
        <p:spPr>
          <a:xfrm>
            <a:off x="9310712" y="5236840"/>
            <a:ext cx="354497" cy="1224136"/>
          </a:xfrm>
          <a:prstGeom prst="rightBrace">
            <a:avLst/>
          </a:prstGeom>
          <a:noFill/>
          <a:ln w="5715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IN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665209" y="5582168"/>
            <a:ext cx="3312368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 JULIAN" panose="02000000000000000000" pitchFamily="2" charset="0"/>
                <a:sym typeface="Helvetica Neue"/>
              </a:rPr>
              <a:t>To be evaluated</a:t>
            </a:r>
            <a:endParaRPr kumimoji="0" lang="en-IN" sz="2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 JULIAN" panose="02000000000000000000" pitchFamily="2" charset="0"/>
              <a:sym typeface="Helvetica Neue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57784" y="3684119"/>
            <a:ext cx="8963599" cy="441146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200" b="0" dirty="0" smtClean="0">
                <a:solidFill>
                  <a:schemeClr val="tx1"/>
                </a:solidFill>
                <a:sym typeface="Helvetica Neue Medium"/>
              </a:rPr>
              <a:t>Study Design and Flow Process:</a:t>
            </a:r>
            <a:endParaRPr kumimoji="0" lang="en-IN" sz="2200" b="0" i="0" u="none" strike="noStrike" cap="none" spc="0" normalizeH="0" baseline="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effectLst/>
              <a:uFillTx/>
              <a:sym typeface="Helvetica Neue Medium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inclusion/ exclusion"/>
          <p:cNvSpPr txBox="1">
            <a:spLocks noGrp="1"/>
          </p:cNvSpPr>
          <p:nvPr>
            <p:ph type="title"/>
          </p:nvPr>
        </p:nvSpPr>
        <p:spPr>
          <a:xfrm>
            <a:off x="736600" y="16068"/>
            <a:ext cx="11099800" cy="2159000"/>
          </a:xfrm>
          <a:prstGeom prst="rect">
            <a:avLst/>
          </a:prstGeom>
        </p:spPr>
        <p:txBody>
          <a:bodyPr/>
          <a:lstStyle/>
          <a:p>
            <a:r>
              <a:rPr lang="en-US" sz="6000" b="1" dirty="0" smtClean="0">
                <a:latin typeface="Segoe Print" panose="02000600000000000000" pitchFamily="2" charset="0"/>
              </a:rPr>
              <a:t>I</a:t>
            </a:r>
            <a:r>
              <a:rPr sz="6000" b="1" dirty="0" smtClean="0">
                <a:latin typeface="Segoe Print" panose="02000600000000000000" pitchFamily="2" charset="0"/>
              </a:rPr>
              <a:t>nclusion</a:t>
            </a:r>
            <a:r>
              <a:rPr sz="6000" b="1" dirty="0">
                <a:latin typeface="Segoe Print" panose="02000600000000000000" pitchFamily="2" charset="0"/>
              </a:rPr>
              <a:t>/ </a:t>
            </a:r>
            <a:r>
              <a:rPr lang="en-US" sz="6000" b="1" dirty="0" smtClean="0">
                <a:latin typeface="Segoe Print" panose="02000600000000000000" pitchFamily="2" charset="0"/>
              </a:rPr>
              <a:t>E</a:t>
            </a:r>
            <a:r>
              <a:rPr sz="6000" b="1" dirty="0" smtClean="0">
                <a:latin typeface="Segoe Print" panose="02000600000000000000" pitchFamily="2" charset="0"/>
              </a:rPr>
              <a:t>xclusion</a:t>
            </a:r>
            <a:endParaRPr b="1" dirty="0">
              <a:latin typeface="Segoe Print" panose="02000600000000000000" pitchFamily="2" charset="0"/>
            </a:endParaRPr>
          </a:p>
        </p:txBody>
      </p:sp>
      <p:sp>
        <p:nvSpPr>
          <p:cNvPr id="149" name="Inclusion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621908" cy="62865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3200" b="1" dirty="0" smtClean="0"/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endParaRPr lang="en-US" sz="3200" b="1" dirty="0" smtClean="0"/>
          </a:p>
          <a:p>
            <a:pPr marL="0" indent="0">
              <a:buNone/>
            </a:pPr>
            <a:r>
              <a:rPr lang="en-US" sz="4000" b="1" dirty="0" smtClean="0">
                <a:latin typeface="Segoe Print" panose="02000600000000000000" pitchFamily="2" charset="0"/>
              </a:rPr>
              <a:t>INCLUSION: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 JULIAN" panose="02000000000000000000" pitchFamily="2" charset="0"/>
              </a:rPr>
              <a:t>All </a:t>
            </a:r>
            <a:r>
              <a:rPr lang="en-US" sz="3200" dirty="0">
                <a:latin typeface="AR JULIAN" panose="02000000000000000000" pitchFamily="2" charset="0"/>
              </a:rPr>
              <a:t>adult patients admitted in </a:t>
            </a:r>
            <a:r>
              <a:rPr lang="en-US" sz="3200" dirty="0" smtClean="0">
                <a:latin typeface="AR JULIAN" panose="02000000000000000000" pitchFamily="2" charset="0"/>
              </a:rPr>
              <a:t>MICU      (</a:t>
            </a:r>
            <a:r>
              <a:rPr lang="en-US" sz="3200" dirty="0">
                <a:latin typeface="AR JULIAN" panose="02000000000000000000" pitchFamily="2" charset="0"/>
              </a:rPr>
              <a:t>Age 18-100yrs)</a:t>
            </a:r>
            <a:endParaRPr lang="en-IN" sz="3200" dirty="0">
              <a:latin typeface="AR JULIAN" panose="02000000000000000000" pitchFamily="2" charset="0"/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3200" dirty="0">
                <a:latin typeface="AR JULIAN" panose="02000000000000000000" pitchFamily="2" charset="0"/>
              </a:rPr>
              <a:t>Directly admitted patients from community</a:t>
            </a:r>
            <a:endParaRPr lang="en-IN" sz="3200" dirty="0">
              <a:latin typeface="AR JULIAN" panose="02000000000000000000" pitchFamily="2" charset="0"/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3200" dirty="0">
                <a:latin typeface="AR JULIAN" panose="02000000000000000000" pitchFamily="2" charset="0"/>
              </a:rPr>
              <a:t>Referred patient from community hospital</a:t>
            </a:r>
            <a:endParaRPr lang="en-IN" sz="3200" dirty="0">
              <a:latin typeface="AR JULIAN" panose="02000000000000000000" pitchFamily="2" charset="0"/>
            </a:endParaRP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 smtClean="0"/>
          </a:p>
          <a:p>
            <a:pPr>
              <a:buFont typeface="Wingdings" pitchFamily="2" charset="2"/>
              <a:buChar char="Ø"/>
            </a:pPr>
            <a:endParaRPr sz="3200" dirty="0"/>
          </a:p>
        </p:txBody>
      </p:sp>
      <p:sp>
        <p:nvSpPr>
          <p:cNvPr id="150" name="Exclusion"/>
          <p:cNvSpPr txBox="1"/>
          <p:nvPr/>
        </p:nvSpPr>
        <p:spPr>
          <a:xfrm>
            <a:off x="6862440" y="1180470"/>
            <a:ext cx="5926336" cy="108420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4000" dirty="0" smtClean="0">
                <a:latin typeface="Segoe Print" panose="02000600000000000000" pitchFamily="2" charset="0"/>
              </a:rPr>
              <a:t>EXCLUSION:</a:t>
            </a:r>
          </a:p>
          <a:p>
            <a:endParaRPr lang="en-US" sz="4000" dirty="0" smtClean="0">
              <a:latin typeface="Segoe Print" panose="02000600000000000000" pitchFamily="2" charset="0"/>
            </a:endParaRP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b="0" dirty="0">
                <a:latin typeface="AR JULIAN" panose="02000000000000000000" pitchFamily="2" charset="0"/>
              </a:rPr>
              <a:t>Medico-legal cases </a:t>
            </a:r>
            <a:endParaRPr lang="en-IN" sz="3200" b="0" dirty="0">
              <a:latin typeface="AR JULIAN" panose="02000000000000000000" pitchFamily="2" charset="0"/>
            </a:endParaRPr>
          </a:p>
          <a:p>
            <a:pPr marL="457200" lvl="0" indent="-457200" algn="l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3200" b="0" dirty="0">
                <a:latin typeface="AR JULIAN" panose="02000000000000000000" pitchFamily="2" charset="0"/>
              </a:rPr>
              <a:t>Patients outside the fixed                                     age range </a:t>
            </a:r>
            <a:r>
              <a:rPr lang="en-US" sz="3200" b="0" dirty="0" err="1">
                <a:latin typeface="AR JULIAN" panose="02000000000000000000" pitchFamily="2" charset="0"/>
              </a:rPr>
              <a:t>i.e</a:t>
            </a:r>
            <a:r>
              <a:rPr lang="en-US" sz="3200" b="0" dirty="0">
                <a:latin typeface="AR JULIAN" panose="02000000000000000000" pitchFamily="2" charset="0"/>
              </a:rPr>
              <a:t> between </a:t>
            </a:r>
            <a:r>
              <a:rPr lang="en-US" sz="3200" b="0" dirty="0" smtClean="0">
                <a:latin typeface="AR JULIAN" panose="02000000000000000000" pitchFamily="2" charset="0"/>
              </a:rPr>
              <a:t>18- 90 </a:t>
            </a:r>
            <a:r>
              <a:rPr lang="en-US" sz="3200" b="0" dirty="0">
                <a:latin typeface="AR JULIAN" panose="02000000000000000000" pitchFamily="2" charset="0"/>
              </a:rPr>
              <a:t>years</a:t>
            </a:r>
            <a:endParaRPr lang="en-IN" sz="3200" b="0" dirty="0">
              <a:latin typeface="AR JULIAN" panose="02000000000000000000" pitchFamily="2" charset="0"/>
            </a:endParaRPr>
          </a:p>
          <a:p>
            <a:pPr marL="457200" lvl="0" indent="-457200" algn="l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3200" b="0" dirty="0">
                <a:latin typeface="AR JULIAN" panose="02000000000000000000" pitchFamily="2" charset="0"/>
              </a:rPr>
              <a:t>Leaving Against Medical Advice(LAMA)</a:t>
            </a:r>
            <a:endParaRPr lang="en-IN" sz="3200" b="0" dirty="0">
              <a:latin typeface="AR JULIAN" panose="02000000000000000000" pitchFamily="2" charset="0"/>
            </a:endParaRPr>
          </a:p>
          <a:p>
            <a:pPr marL="457200" lvl="0" indent="-45720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3200" b="0" dirty="0">
                <a:latin typeface="AR JULIAN" panose="02000000000000000000" pitchFamily="2" charset="0"/>
              </a:rPr>
              <a:t>Referred patients(either from metro cities or from tertiary care hospital)</a:t>
            </a:r>
            <a:endParaRPr lang="en-IN" sz="3200" b="0" dirty="0">
              <a:latin typeface="AR JULIAN" panose="02000000000000000000" pitchFamily="2" charset="0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dirty="0"/>
          </a:p>
          <a:p>
            <a:endParaRPr dirty="0"/>
          </a:p>
          <a:p>
            <a:pPr marL="342900" indent="-342900">
              <a:buFont typeface="Wingdings" pitchFamily="2" charset="2"/>
              <a:buChar char="Ø"/>
            </a:pPr>
            <a:endParaRPr dirty="0"/>
          </a:p>
          <a:p>
            <a:endParaRPr dirty="0"/>
          </a:p>
          <a:p>
            <a:endParaRPr dirty="0"/>
          </a:p>
          <a:p>
            <a:endParaRPr dirty="0"/>
          </a:p>
          <a:p>
            <a:endParaRPr dirty="0"/>
          </a:p>
          <a:p>
            <a:endParaRPr dirty="0"/>
          </a:p>
          <a:p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2685976" y="1636440"/>
            <a:ext cx="7488832" cy="45719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6" name="Rectangle 5"/>
          <p:cNvSpPr/>
          <p:nvPr/>
        </p:nvSpPr>
        <p:spPr>
          <a:xfrm rot="5400000">
            <a:off x="2694360" y="5357997"/>
            <a:ext cx="7488832" cy="45719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5443" y="436192"/>
            <a:ext cx="1200248" cy="120024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Measurement"/>
          <p:cNvSpPr txBox="1">
            <a:spLocks noGrp="1"/>
          </p:cNvSpPr>
          <p:nvPr>
            <p:ph type="title"/>
          </p:nvPr>
        </p:nvSpPr>
        <p:spPr>
          <a:xfrm>
            <a:off x="165696" y="1727"/>
            <a:ext cx="10086404" cy="181448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6000" b="1" dirty="0">
                <a:latin typeface="Segoe Print" panose="02000600000000000000" pitchFamily="2" charset="0"/>
              </a:rPr>
              <a:t>STUDY METHODOLOGY</a:t>
            </a:r>
            <a:endParaRPr sz="6000" dirty="0">
              <a:latin typeface="Segoe Print" panose="02000600000000000000" pitchFamily="2" charset="0"/>
            </a:endParaRPr>
          </a:p>
        </p:txBody>
      </p:sp>
      <p:sp>
        <p:nvSpPr>
          <p:cNvPr id="153" name="Apache2…"/>
          <p:cNvSpPr txBox="1">
            <a:spLocks noGrp="1"/>
          </p:cNvSpPr>
          <p:nvPr>
            <p:ph type="body" idx="1"/>
          </p:nvPr>
        </p:nvSpPr>
        <p:spPr>
          <a:xfrm>
            <a:off x="1101800" y="1790582"/>
            <a:ext cx="10873208" cy="690264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sz="4000" dirty="0" smtClean="0">
                <a:latin typeface="AR JULIAN" panose="02000000000000000000" pitchFamily="2" charset="0"/>
              </a:rPr>
              <a:t>Prioritization based on the severity of clinical condition- </a:t>
            </a:r>
          </a:p>
          <a:p>
            <a:pPr lvl="1" algn="just"/>
            <a:r>
              <a:rPr lang="en-US" sz="4000" dirty="0" smtClean="0">
                <a:latin typeface="AR JULIAN" panose="02000000000000000000" pitchFamily="2" charset="0"/>
              </a:rPr>
              <a:t>Through Apache scoring</a:t>
            </a:r>
            <a:r>
              <a:rPr sz="4000" dirty="0" smtClean="0">
                <a:latin typeface="AR JULIAN" panose="02000000000000000000" pitchFamily="2" charset="0"/>
              </a:rPr>
              <a:t> </a:t>
            </a:r>
            <a:endParaRPr sz="4000" dirty="0">
              <a:latin typeface="AR JULIAN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4000" dirty="0" smtClean="0">
                <a:latin typeface="AR JULIAN" panose="02000000000000000000" pitchFamily="2" charset="0"/>
              </a:rPr>
              <a:t>Diagnosis (based on ICD coding) categorization of patients</a:t>
            </a:r>
            <a:endParaRPr lang="en-US" sz="4000" dirty="0">
              <a:latin typeface="AR JULIAN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4000" dirty="0" smtClean="0">
                <a:latin typeface="AR JULIAN" panose="02000000000000000000" pitchFamily="2" charset="0"/>
              </a:rPr>
              <a:t>Average length of stay:  </a:t>
            </a:r>
            <a:endParaRPr sz="4000" dirty="0">
              <a:latin typeface="AR JULIAN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4000" dirty="0" smtClean="0">
                <a:latin typeface="AR JULIAN" panose="02000000000000000000" pitchFamily="2" charset="0"/>
              </a:rPr>
              <a:t>Average cost of treatment per day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IN" sz="4000" dirty="0" smtClean="0">
                <a:latin typeface="AR JULIAN" panose="02000000000000000000" pitchFamily="2" charset="0"/>
              </a:rPr>
              <a:t>Region/Area Defined</a:t>
            </a:r>
            <a:endParaRPr lang="en-IN" sz="4000" dirty="0">
              <a:latin typeface="AR JULIAN" panose="02000000000000000000" pitchFamily="2" charset="0"/>
            </a:endParaRPr>
          </a:p>
          <a:p>
            <a:pPr algn="just"/>
            <a:endParaRPr sz="1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-1099864"/>
            <a:ext cx="11099800" cy="45719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0"/>
            <a:ext cx="13004800" cy="9753600"/>
          </a:xfrm>
        </p:spPr>
        <p:txBody>
          <a:bodyPr/>
          <a:lstStyle/>
          <a:p>
            <a:pPr marL="0" indent="0">
              <a:buNone/>
            </a:pPr>
            <a:endParaRPr lang="en-IN" b="1" dirty="0"/>
          </a:p>
          <a:p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856789"/>
              </p:ext>
            </p:extLst>
          </p:nvPr>
        </p:nvGraphicFramePr>
        <p:xfrm>
          <a:off x="2" y="34415"/>
          <a:ext cx="13004797" cy="455435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00440"/>
                <a:gridCol w="900440"/>
                <a:gridCol w="900440"/>
                <a:gridCol w="900440"/>
                <a:gridCol w="900440"/>
                <a:gridCol w="900440"/>
                <a:gridCol w="1031755"/>
                <a:gridCol w="1106792"/>
                <a:gridCol w="1111481"/>
                <a:gridCol w="900440"/>
                <a:gridCol w="1012997"/>
                <a:gridCol w="1088032"/>
                <a:gridCol w="1350660"/>
              </a:tblGrid>
              <a:tr h="140073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UHid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Patient Name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Age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Gender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Address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Rate Contract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Corporate Company Name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DIAGNOSIS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DATE OF ADMISSION IN ICU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TEMP©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 ARTERIAL PRESSURE</a:t>
                      </a:r>
                      <a:b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(mmHg)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HEART RATE</a:t>
                      </a:r>
                      <a:b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(/min)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RESPIRATORY RATE </a:t>
                      </a:r>
                      <a:b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(/min)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280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280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280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280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280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280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280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280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280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280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280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280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951458"/>
              </p:ext>
            </p:extLst>
          </p:nvPr>
        </p:nvGraphicFramePr>
        <p:xfrm>
          <a:off x="3" y="4660776"/>
          <a:ext cx="13004793" cy="5092830"/>
        </p:xfrm>
        <a:graphic>
          <a:graphicData uri="http://schemas.openxmlformats.org/drawingml/2006/table">
            <a:tbl>
              <a:tblPr/>
              <a:tblGrid>
                <a:gridCol w="924785"/>
                <a:gridCol w="924785"/>
                <a:gridCol w="924785"/>
                <a:gridCol w="924785"/>
                <a:gridCol w="1098183"/>
                <a:gridCol w="1194515"/>
                <a:gridCol w="1271581"/>
                <a:gridCol w="924785"/>
                <a:gridCol w="924785"/>
                <a:gridCol w="924785"/>
                <a:gridCol w="924785"/>
                <a:gridCol w="1117449"/>
                <a:gridCol w="924785"/>
              </a:tblGrid>
              <a:tr h="127320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PaO2</a:t>
                      </a:r>
                      <a:b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(mmHg)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HCO3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ARTERIAL pH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 (mmol/l)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</a:t>
                      </a:r>
                      <a:b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(mmol/l)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SERUM CREATININE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HEMATOCRIT(%)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WBC(%)</a:t>
                      </a:r>
                      <a:b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(TLC)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GCS 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CHRONIC HEALTH PROBLEM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CRITICAL POINT COUNT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MORTALITY IN HOSPITAL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SURGERY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30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30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30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30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30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30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30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30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30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30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30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30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019164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1"/>
          </p:nvPr>
        </p:nvSpPr>
        <p:spPr>
          <a:xfrm>
            <a:off x="237704" y="1924472"/>
            <a:ext cx="11737304" cy="30963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 JULIAN" panose="02000000000000000000" pitchFamily="2" charset="0"/>
              </a:rPr>
              <a:t>Total no. of patients in MICU- </a:t>
            </a:r>
            <a:r>
              <a:rPr lang="en-US" sz="3200" dirty="0" smtClean="0">
                <a:latin typeface="AR JULIAN" panose="02000000000000000000" pitchFamily="2" charset="0"/>
              </a:rPr>
              <a:t>518</a:t>
            </a:r>
            <a:endParaRPr lang="en-US" sz="3200" dirty="0" smtClean="0">
              <a:latin typeface="AR JULIAN" panose="02000000000000000000" pitchFamily="2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 JULIAN" panose="02000000000000000000" pitchFamily="2" charset="0"/>
              </a:rPr>
              <a:t>Total no. of patients in MICU after exclusion- 422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81720" y="5135216"/>
            <a:ext cx="9814768" cy="465768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/>
            <a:r>
              <a:rPr lang="en-US" sz="6000" dirty="0" smtClean="0">
                <a:latin typeface="Segoe Print" panose="02000600000000000000" pitchFamily="2" charset="0"/>
              </a:rPr>
              <a:t> </a:t>
            </a:r>
            <a:r>
              <a:rPr lang="en-US" sz="2800" dirty="0" smtClean="0">
                <a:latin typeface="Segoe Print" panose="02000600000000000000" pitchFamily="2" charset="0"/>
              </a:rPr>
              <a:t>After Exclusion:</a:t>
            </a:r>
            <a:endParaRPr lang="en-US" sz="6000" dirty="0" smtClean="0">
              <a:latin typeface="Segoe Print" panose="02000600000000000000" pitchFamily="2" charset="0"/>
            </a:endParaRPr>
          </a:p>
          <a:p>
            <a:pPr algn="l"/>
            <a:endParaRPr lang="en-US" sz="6000" dirty="0">
              <a:latin typeface="Segoe Print" panose="02000600000000000000" pitchFamily="2" charset="0"/>
            </a:endParaRP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b="0" dirty="0" smtClean="0">
                <a:latin typeface="AR JULIAN" panose="02000000000000000000" pitchFamily="2" charset="0"/>
              </a:rPr>
              <a:t>TOTAL LAMA- </a:t>
            </a:r>
            <a:r>
              <a:rPr lang="en-US" sz="3200" b="0" dirty="0">
                <a:latin typeface="AR JULIAN" panose="02000000000000000000" pitchFamily="2" charset="0"/>
              </a:rPr>
              <a:t>199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b="0" dirty="0">
                <a:latin typeface="AR JULIAN" panose="02000000000000000000" pitchFamily="2" charset="0"/>
              </a:rPr>
              <a:t>TOTAL MLC- 18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b="0" dirty="0">
                <a:latin typeface="AR JULIAN" panose="02000000000000000000" pitchFamily="2" charset="0"/>
              </a:rPr>
              <a:t>TOTAL DOR- 30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b="0" dirty="0">
                <a:latin typeface="AR JULIAN" panose="02000000000000000000" pitchFamily="2" charset="0"/>
              </a:rPr>
              <a:t>TOTAL AGE GROUP- 1</a:t>
            </a:r>
          </a:p>
          <a:p>
            <a:r>
              <a:rPr lang="en-US" dirty="0"/>
              <a:t>               </a:t>
            </a:r>
            <a:endParaRPr lang="en-IN" dirty="0"/>
          </a:p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194609893"/>
              </p:ext>
            </p:extLst>
          </p:nvPr>
        </p:nvGraphicFramePr>
        <p:xfrm>
          <a:off x="7294488" y="725136"/>
          <a:ext cx="5472608" cy="4410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3520448408"/>
              </p:ext>
            </p:extLst>
          </p:nvPr>
        </p:nvGraphicFramePr>
        <p:xfrm>
          <a:off x="7006457" y="5136366"/>
          <a:ext cx="599834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/>
          <p:cNvSpPr/>
          <p:nvPr/>
        </p:nvSpPr>
        <p:spPr>
          <a:xfrm>
            <a:off x="2541960" y="309615"/>
            <a:ext cx="9505056" cy="441146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200" u="sng" dirty="0" smtClean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rPr>
              <a:t>SAMPLE SIZE</a:t>
            </a:r>
            <a:endParaRPr kumimoji="0" lang="en-IN" sz="2200" i="0" u="sng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3598823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706</Words>
  <Application>Microsoft Office PowerPoint</Application>
  <PresentationFormat>Custom</PresentationFormat>
  <Paragraphs>582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White</vt:lpstr>
      <vt:lpstr>“Case mix, Severity and Outcome of Patients admitted in Medical ICU in a Tertiary Care Hospital of Semi-urban India-  A Retrospective study" </vt:lpstr>
      <vt:lpstr>Introduction</vt:lpstr>
      <vt:lpstr>Aim</vt:lpstr>
      <vt:lpstr>Secondary objective</vt:lpstr>
      <vt:lpstr>Study design</vt:lpstr>
      <vt:lpstr>Inclusion/ Exclusion</vt:lpstr>
      <vt:lpstr>STUDY METHODOLOGY</vt:lpstr>
      <vt:lpstr>PowerPoint Presentation</vt:lpstr>
      <vt:lpstr>PowerPoint Presentation</vt:lpstr>
      <vt:lpstr>Analysis</vt:lpstr>
      <vt:lpstr>Age Distribution of Patient (Jun-Oct.2018)</vt:lpstr>
      <vt:lpstr>Gender wise Distribution of Patient (Jun-Oct.2018)</vt:lpstr>
      <vt:lpstr>Diagnosis wise Distribution of Patient (Jun-Oct.2018)</vt:lpstr>
      <vt:lpstr>Mortality Rate (Jun-Oct.2018)</vt:lpstr>
      <vt:lpstr>LAMA Cases (Jul-Oct.2018)</vt:lpstr>
      <vt:lpstr>ICU Bed Occupancy Rate (Jun-Oct.2018)</vt:lpstr>
      <vt:lpstr>Cost of Treatment- Per Bed Day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mix ,severity and outcome  of patient admitted in medical icu in rural India             Retrospective analysis</dc:title>
  <dc:creator>Vartika Mishra</dc:creator>
  <cp:lastModifiedBy>Vartika Mishra</cp:lastModifiedBy>
  <cp:revision>55</cp:revision>
  <dcterms:modified xsi:type="dcterms:W3CDTF">2019-06-18T09:02:03Z</dcterms:modified>
</cp:coreProperties>
</file>