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drawings/drawing3.xml" ContentType="application/vnd.openxmlformats-officedocument.drawingml.chartshapes+xml"/>
  <Override PartName="/ppt/charts/chart13.xml" ContentType="application/vnd.openxmlformats-officedocument.drawingml.chart+xml"/>
  <Override PartName="/ppt/drawings/drawing4.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sldIdLst>
    <p:sldId id="256" r:id="rId2"/>
    <p:sldId id="258" r:id="rId3"/>
    <p:sldId id="288" r:id="rId4"/>
    <p:sldId id="287" r:id="rId5"/>
    <p:sldId id="257" r:id="rId6"/>
    <p:sldId id="283" r:id="rId7"/>
    <p:sldId id="282" r:id="rId8"/>
    <p:sldId id="286" r:id="rId9"/>
    <p:sldId id="289" r:id="rId10"/>
    <p:sldId id="290" r:id="rId11"/>
    <p:sldId id="259" r:id="rId12"/>
    <p:sldId id="261" r:id="rId13"/>
    <p:sldId id="291" r:id="rId14"/>
    <p:sldId id="272" r:id="rId15"/>
    <p:sldId id="285" r:id="rId16"/>
    <p:sldId id="273" r:id="rId17"/>
    <p:sldId id="281" r:id="rId18"/>
    <p:sldId id="292" r:id="rId19"/>
    <p:sldId id="277" r:id="rId20"/>
    <p:sldId id="274" r:id="rId21"/>
    <p:sldId id="275" r:id="rId22"/>
    <p:sldId id="293" r:id="rId23"/>
    <p:sldId id="271" r:id="rId24"/>
    <p:sldId id="294" r:id="rId25"/>
    <p:sldId id="295" r:id="rId26"/>
    <p:sldId id="278" r:id="rId27"/>
    <p:sldId id="280" r:id="rId28"/>
    <p:sldId id="298" r:id="rId29"/>
    <p:sldId id="296"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7721" autoAdjust="0"/>
    <p:restoredTop sz="95907" autoAdjust="0"/>
  </p:normalViewPr>
  <p:slideViewPr>
    <p:cSldViewPr>
      <p:cViewPr>
        <p:scale>
          <a:sx n="70" d="100"/>
          <a:sy n="70" d="100"/>
        </p:scale>
        <p:origin x="-115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Apoorva\Desktop\thesis%20related\ClinTrialGovResults_dengue%201_aniket.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Apoorva\Desktop\thesis%20related\ClinTrialGovResults_dengue%201_aniket.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Apoorva\Desktop\thesis%20related\ClinTrialGovResults_dengue%201_aniket.xlsx" TargetMode="Externa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D:\Thesis\CTRI%20Data%20Analysis.xlsx" TargetMode="External"/></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D:\Thesis\CTRI%20Data%20Analysis.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Apoorva\Desktop\thesis%20related\ClinTrialGovResults_dengue%201_anike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poorva\Desktop\thesis%20related\ClinTrialGovResults_dengue%201_anike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poorva\Desktop\thesis%20related\ClinTrialGovResults_dengue%201_anike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Apoorva\Desktop\thesis%20related\ClinTrialGovResults_dengue%201_anike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Apoorva\Desktop\thesis%20related\ClinTrialGovResults_dengue%201_aniket.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Apoorva\Desktop\thesis%20related\ClinTrialGovResults_dengue%201_aniket.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Apoorva\Desktop\thesis%20related\ClinTrialGovResults_dengue%201_aniket.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Apoorva\Desktop\thesis%20related\ClinTrialGovResults_dengue%201_anik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en-GB" sz="1200"/>
              <a:t>Proportion</a:t>
            </a:r>
            <a:r>
              <a:rPr lang="en-GB" sz="1200" baseline="0"/>
              <a:t> of entries for vaccine trials</a:t>
            </a:r>
            <a:endParaRPr lang="en-GB" sz="1200"/>
          </a:p>
        </c:rich>
      </c:tx>
      <c:layout>
        <c:manualLayout>
          <c:xMode val="edge"/>
          <c:yMode val="edge"/>
          <c:x val="0.15228665018455806"/>
          <c:y val="0.80387067395264111"/>
        </c:manualLayout>
      </c:layout>
      <c:overlay val="1"/>
    </c:title>
    <c:autoTitleDeleted val="0"/>
    <c:view3D>
      <c:rotX val="60"/>
      <c:rotY val="110"/>
      <c:rAngAx val="0"/>
      <c:perspective val="0"/>
    </c:view3D>
    <c:floor>
      <c:thickness val="0"/>
    </c:floor>
    <c:sideWall>
      <c:thickness val="0"/>
    </c:sideWall>
    <c:backWall>
      <c:thickness val="0"/>
    </c:backWall>
    <c:plotArea>
      <c:layout/>
      <c:pie3DChart>
        <c:varyColors val="1"/>
        <c:ser>
          <c:idx val="0"/>
          <c:order val="0"/>
          <c:explosion val="25"/>
          <c:dPt>
            <c:idx val="1"/>
            <c:bubble3D val="0"/>
            <c:explosion val="28"/>
          </c:dPt>
          <c:dLbls>
            <c:dLblPos val="bestFit"/>
            <c:showLegendKey val="0"/>
            <c:showVal val="1"/>
            <c:showCatName val="0"/>
            <c:showSerName val="0"/>
            <c:showPercent val="1"/>
            <c:showBubbleSize val="0"/>
            <c:separator>, </c:separator>
            <c:showLeaderLines val="1"/>
          </c:dLbls>
          <c:cat>
            <c:strRef>
              <c:f>Sheet1!$D$5:$D$6</c:f>
              <c:strCache>
                <c:ptCount val="2"/>
                <c:pt idx="0">
                  <c:v>Vaccine </c:v>
                </c:pt>
                <c:pt idx="1">
                  <c:v>Others</c:v>
                </c:pt>
              </c:strCache>
            </c:strRef>
          </c:cat>
          <c:val>
            <c:numRef>
              <c:f>Sheet1!$E$5:$E$6</c:f>
              <c:numCache>
                <c:formatCode>General</c:formatCode>
                <c:ptCount val="2"/>
                <c:pt idx="0">
                  <c:v>8603</c:v>
                </c:pt>
                <c:pt idx="1">
                  <c:v>298048</c:v>
                </c:pt>
              </c:numCache>
            </c:numRef>
          </c:val>
        </c:ser>
        <c:dLbls>
          <c:showLegendKey val="0"/>
          <c:showVal val="1"/>
          <c:showCatName val="0"/>
          <c:showSerName val="0"/>
          <c:showPercent val="0"/>
          <c:showBubbleSize val="0"/>
          <c:showLeaderLines val="1"/>
        </c:dLbls>
      </c:pie3DChart>
    </c:plotArea>
    <c:legend>
      <c:legendPos val="r"/>
      <c:layout/>
      <c:overlay val="1"/>
      <c:txPr>
        <a:bodyPr/>
        <a:lstStyle/>
        <a:p>
          <a:pPr rtl="0">
            <a:defRPr/>
          </a:pPr>
          <a:endParaRPr lang="en-US"/>
        </a:p>
      </c:txPr>
    </c:legend>
    <c:plotVisOnly val="1"/>
    <c:dispBlanksAs val="gap"/>
    <c:showDLblsOverMax val="0"/>
  </c:chart>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a:t>Distribution of trials by trial outcome</a:t>
            </a:r>
          </a:p>
        </c:rich>
      </c:tx>
      <c:layout/>
      <c:overlay val="0"/>
    </c:title>
    <c:autoTitleDeleted val="0"/>
    <c:plotArea>
      <c:layout>
        <c:manualLayout>
          <c:layoutTarget val="inner"/>
          <c:xMode val="edge"/>
          <c:yMode val="edge"/>
          <c:x val="9.737758901450265E-2"/>
          <c:y val="0.13550383161951793"/>
          <c:w val="0.84716354233668223"/>
          <c:h val="0.5675614219617332"/>
        </c:manualLayout>
      </c:layout>
      <c:barChart>
        <c:barDir val="col"/>
        <c:grouping val="clustered"/>
        <c:varyColors val="0"/>
        <c:ser>
          <c:idx val="0"/>
          <c:order val="0"/>
          <c:invertIfNegative val="0"/>
          <c:cat>
            <c:strRef>
              <c:f>Sheet6!$A$4:$A$7</c:f>
              <c:strCache>
                <c:ptCount val="4"/>
                <c:pt idx="0">
                  <c:v>Completed, Positive outcome/primary endpoint(s) met</c:v>
                </c:pt>
                <c:pt idx="1">
                  <c:v>Completed, Outcome unknown/inderminate</c:v>
                </c:pt>
                <c:pt idx="2">
                  <c:v>Completed, Outcome negative/ primary end point not met</c:v>
                </c:pt>
                <c:pt idx="3">
                  <c:v>Terminated, Planned but never initiated/ poor enrollment/unknown</c:v>
                </c:pt>
              </c:strCache>
            </c:strRef>
          </c:cat>
          <c:val>
            <c:numRef>
              <c:f>Sheet6!$B$4:$B$7</c:f>
              <c:numCache>
                <c:formatCode>General</c:formatCode>
                <c:ptCount val="4"/>
                <c:pt idx="0">
                  <c:v>26</c:v>
                </c:pt>
                <c:pt idx="1">
                  <c:v>23</c:v>
                </c:pt>
                <c:pt idx="2">
                  <c:v>2</c:v>
                </c:pt>
                <c:pt idx="3">
                  <c:v>3</c:v>
                </c:pt>
              </c:numCache>
            </c:numRef>
          </c:val>
        </c:ser>
        <c:dLbls>
          <c:dLblPos val="outEnd"/>
          <c:showLegendKey val="0"/>
          <c:showVal val="1"/>
          <c:showCatName val="0"/>
          <c:showSerName val="0"/>
          <c:showPercent val="0"/>
          <c:showBubbleSize val="0"/>
        </c:dLbls>
        <c:gapWidth val="150"/>
        <c:axId val="147274752"/>
        <c:axId val="147303040"/>
      </c:barChart>
      <c:catAx>
        <c:axId val="147274752"/>
        <c:scaling>
          <c:orientation val="minMax"/>
        </c:scaling>
        <c:delete val="0"/>
        <c:axPos val="b"/>
        <c:title>
          <c:tx>
            <c:rich>
              <a:bodyPr/>
              <a:lstStyle/>
              <a:p>
                <a:pPr>
                  <a:defRPr/>
                </a:pPr>
                <a:r>
                  <a:rPr lang="en-GB"/>
                  <a:t>Trial Outcomes</a:t>
                </a:r>
              </a:p>
            </c:rich>
          </c:tx>
          <c:layout>
            <c:manualLayout>
              <c:xMode val="edge"/>
              <c:yMode val="edge"/>
              <c:x val="0.3419145960632029"/>
              <c:y val="0.8880564881588654"/>
            </c:manualLayout>
          </c:layout>
          <c:overlay val="0"/>
        </c:title>
        <c:majorTickMark val="out"/>
        <c:minorTickMark val="none"/>
        <c:tickLblPos val="nextTo"/>
        <c:crossAx val="147303040"/>
        <c:crosses val="autoZero"/>
        <c:auto val="1"/>
        <c:lblAlgn val="ctr"/>
        <c:lblOffset val="100"/>
        <c:noMultiLvlLbl val="0"/>
      </c:catAx>
      <c:valAx>
        <c:axId val="147303040"/>
        <c:scaling>
          <c:orientation val="minMax"/>
        </c:scaling>
        <c:delete val="0"/>
        <c:axPos val="l"/>
        <c:majorGridlines/>
        <c:title>
          <c:tx>
            <c:rich>
              <a:bodyPr rot="-5400000" vert="horz"/>
              <a:lstStyle/>
              <a:p>
                <a:pPr>
                  <a:defRPr/>
                </a:pPr>
                <a:r>
                  <a:rPr lang="en-GB"/>
                  <a:t>Number of trials</a:t>
                </a:r>
              </a:p>
            </c:rich>
          </c:tx>
          <c:layout>
            <c:manualLayout>
              <c:xMode val="edge"/>
              <c:yMode val="edge"/>
              <c:x val="2.2552676352319407E-2"/>
              <c:y val="0.29864688878517337"/>
            </c:manualLayout>
          </c:layout>
          <c:overlay val="0"/>
        </c:title>
        <c:numFmt formatCode="General" sourceLinked="1"/>
        <c:majorTickMark val="out"/>
        <c:minorTickMark val="none"/>
        <c:tickLblPos val="nextTo"/>
        <c:crossAx val="147274752"/>
        <c:crosses val="autoZero"/>
        <c:crossBetween val="between"/>
      </c:valAx>
    </c:plotArea>
    <c:plotVisOnly val="1"/>
    <c:dispBlanksAs val="gap"/>
    <c:showDLblsOverMax val="0"/>
  </c:chart>
  <c:txPr>
    <a:bodyPr/>
    <a:lstStyle/>
    <a:p>
      <a:pPr>
        <a:defRPr sz="9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GB" sz="1400"/>
              <a:t>Proportion</a:t>
            </a:r>
            <a:r>
              <a:rPr lang="en-GB" sz="1400" baseline="0"/>
              <a:t> of vaccine trial entries by type of vaccine</a:t>
            </a:r>
            <a:endParaRPr lang="en-GB" sz="1400"/>
          </a:p>
        </c:rich>
      </c:tx>
      <c:layout>
        <c:manualLayout>
          <c:xMode val="edge"/>
          <c:yMode val="edge"/>
          <c:x val="0.12454155730533684"/>
          <c:y val="0.10185185185185185"/>
        </c:manualLayout>
      </c:layout>
      <c:overlay val="0"/>
    </c:title>
    <c:autoTitleDeleted val="0"/>
    <c:view3D>
      <c:rotX val="30"/>
      <c:rotY val="140"/>
      <c:rAngAx val="0"/>
      <c:perspective val="30"/>
    </c:view3D>
    <c:floor>
      <c:thickness val="0"/>
    </c:floor>
    <c:sideWall>
      <c:thickness val="0"/>
    </c:sideWall>
    <c:backWall>
      <c:thickness val="0"/>
    </c:backWall>
    <c:plotArea>
      <c:layout/>
      <c:pie3DChart>
        <c:varyColors val="1"/>
        <c:ser>
          <c:idx val="0"/>
          <c:order val="0"/>
          <c:explosion val="25"/>
          <c:dLbls>
            <c:showLegendKey val="0"/>
            <c:showVal val="0"/>
            <c:showCatName val="0"/>
            <c:showSerName val="0"/>
            <c:showPercent val="1"/>
            <c:showBubbleSize val="0"/>
            <c:showLeaderLines val="1"/>
          </c:dLbls>
          <c:cat>
            <c:strRef>
              <c:f>Sheet7!$B$3:$B$6</c:f>
              <c:strCache>
                <c:ptCount val="4"/>
                <c:pt idx="0">
                  <c:v>Live attenuated tetravalent</c:v>
                </c:pt>
                <c:pt idx="1">
                  <c:v>Inactivated vaccine</c:v>
                </c:pt>
                <c:pt idx="2">
                  <c:v>Subunit</c:v>
                </c:pt>
                <c:pt idx="3">
                  <c:v>Others</c:v>
                </c:pt>
              </c:strCache>
            </c:strRef>
          </c:cat>
          <c:val>
            <c:numRef>
              <c:f>Sheet7!$C$3:$C$6</c:f>
              <c:numCache>
                <c:formatCode>General</c:formatCode>
                <c:ptCount val="4"/>
                <c:pt idx="0">
                  <c:v>44</c:v>
                </c:pt>
                <c:pt idx="1">
                  <c:v>14</c:v>
                </c:pt>
                <c:pt idx="2">
                  <c:v>7</c:v>
                </c:pt>
                <c:pt idx="3">
                  <c:v>2</c:v>
                </c:pt>
              </c:numCache>
            </c:numRef>
          </c:val>
        </c:ser>
        <c:dLbls>
          <c:showLegendKey val="0"/>
          <c:showVal val="0"/>
          <c:showCatName val="0"/>
          <c:showSerName val="0"/>
          <c:showPercent val="0"/>
          <c:showBubbleSize val="0"/>
          <c:showLeaderLines val="1"/>
        </c:dLbls>
      </c:pie3DChart>
    </c:plotArea>
    <c:legend>
      <c:legendPos val="r"/>
      <c:layout/>
      <c:overlay val="0"/>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dirty="0"/>
              <a:t>Proportion</a:t>
            </a:r>
            <a:r>
              <a:rPr lang="en-IN" baseline="0" dirty="0"/>
              <a:t> of </a:t>
            </a:r>
            <a:r>
              <a:rPr lang="en-IN" baseline="0" dirty="0" smtClean="0"/>
              <a:t>dengue trial registration entries in CTRI </a:t>
            </a:r>
            <a:r>
              <a:rPr lang="en-IN" baseline="0" dirty="0"/>
              <a:t>by Type</a:t>
            </a:r>
            <a:endParaRPr lang="en-IN" dirty="0"/>
          </a:p>
        </c:rich>
      </c:tx>
      <c:layout/>
      <c:overlay val="0"/>
      <c:spPr>
        <a:noFill/>
        <a:ln>
          <a:noFill/>
        </a:ln>
        <a:effectLst/>
      </c:spPr>
    </c:title>
    <c:autoTitleDeleted val="0"/>
    <c:plotArea>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Lbls>
            <c:showLegendKey val="0"/>
            <c:showVal val="1"/>
            <c:showCatName val="0"/>
            <c:showSerName val="0"/>
            <c:showPercent val="1"/>
            <c:showBubbleSize val="0"/>
            <c:showLeaderLines val="1"/>
          </c:dLbls>
          <c:val>
            <c:numRef>
              <c:f>'[CTRI Data Analysis.xlsx]Sheet1'!$C$41:$C$42</c:f>
              <c:numCache>
                <c:formatCode>General</c:formatCode>
                <c:ptCount val="2"/>
                <c:pt idx="0">
                  <c:v>11</c:v>
                </c:pt>
                <c:pt idx="1">
                  <c:v>25</c:v>
                </c:pt>
              </c:numCache>
            </c:numRef>
          </c:val>
          <c:extLst xmlns:c16r2="http://schemas.microsoft.com/office/drawing/2015/06/chart">
            <c:ext xmlns:c16="http://schemas.microsoft.com/office/drawing/2014/chart" uri="{C3380CC4-5D6E-409C-BE32-E72D297353CC}">
              <c16:uniqueId val="{00000000-4866-4F7B-968B-A89D5A4D672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dirty="0"/>
              <a:t>Proportion</a:t>
            </a:r>
            <a:r>
              <a:rPr lang="en-IN" baseline="0" dirty="0"/>
              <a:t> of </a:t>
            </a:r>
            <a:r>
              <a:rPr lang="en-IN" baseline="0" dirty="0" smtClean="0"/>
              <a:t>dengue trials in CTRI by type of Registration</a:t>
            </a:r>
            <a:endParaRPr lang="en-IN" dirty="0"/>
          </a:p>
        </c:rich>
      </c:tx>
      <c:layout/>
      <c:overlay val="0"/>
      <c:spPr>
        <a:noFill/>
        <a:ln>
          <a:noFill/>
        </a:ln>
        <a:effectLst/>
      </c:spPr>
    </c:title>
    <c:autoTitleDeleted val="0"/>
    <c:plotArea>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Lbls>
            <c:showLegendKey val="0"/>
            <c:showVal val="1"/>
            <c:showCatName val="0"/>
            <c:showSerName val="0"/>
            <c:showPercent val="1"/>
            <c:showBubbleSize val="0"/>
            <c:showLeaderLines val="1"/>
          </c:dLbls>
          <c:val>
            <c:numRef>
              <c:f>'[CTRI Data Analysis.xlsx]Sheet1'!$G$41:$G$42</c:f>
              <c:numCache>
                <c:formatCode>General</c:formatCode>
                <c:ptCount val="2"/>
                <c:pt idx="0">
                  <c:v>16</c:v>
                </c:pt>
                <c:pt idx="1">
                  <c:v>20</c:v>
                </c:pt>
              </c:numCache>
            </c:numRef>
          </c:val>
          <c:extLst xmlns:c16r2="http://schemas.microsoft.com/office/drawing/2015/06/chart">
            <c:ext xmlns:c16="http://schemas.microsoft.com/office/drawing/2014/chart" uri="{C3380CC4-5D6E-409C-BE32-E72D297353CC}">
              <c16:uniqueId val="{00000000-0DD8-4939-A1D9-D6AF4484B0E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en-GB" sz="1200"/>
              <a:t>Proportion</a:t>
            </a:r>
            <a:r>
              <a:rPr lang="en-GB" sz="1200" baseline="0"/>
              <a:t> of vaccine trials for Dengue</a:t>
            </a:r>
            <a:endParaRPr lang="en-GB" sz="1200"/>
          </a:p>
        </c:rich>
      </c:tx>
      <c:layout>
        <c:manualLayout>
          <c:xMode val="edge"/>
          <c:yMode val="edge"/>
          <c:x val="0.18037622272385254"/>
          <c:y val="0.80672268907563027"/>
        </c:manualLayout>
      </c:layout>
      <c:overlay val="1"/>
    </c:title>
    <c:autoTitleDeleted val="0"/>
    <c:view3D>
      <c:rotX val="60"/>
      <c:rotY val="110"/>
      <c:rAngAx val="0"/>
      <c:perspective val="0"/>
    </c:view3D>
    <c:floor>
      <c:thickness val="0"/>
    </c:floor>
    <c:sideWall>
      <c:thickness val="0"/>
    </c:sideWall>
    <c:backWall>
      <c:thickness val="0"/>
    </c:backWall>
    <c:plotArea>
      <c:layout>
        <c:manualLayout>
          <c:layoutTarget val="inner"/>
          <c:xMode val="edge"/>
          <c:yMode val="edge"/>
          <c:x val="9.0233286836442037E-2"/>
          <c:y val="0.16244259897048477"/>
          <c:w val="0.64270996638233613"/>
          <c:h val="0.74566251897937263"/>
        </c:manualLayout>
      </c:layout>
      <c:pie3DChart>
        <c:varyColors val="1"/>
        <c:ser>
          <c:idx val="0"/>
          <c:order val="0"/>
          <c:explosion val="25"/>
          <c:dPt>
            <c:idx val="0"/>
            <c:bubble3D val="0"/>
            <c:spPr>
              <a:solidFill>
                <a:schemeClr val="accent3">
                  <a:lumMod val="75000"/>
                </a:schemeClr>
              </a:solidFill>
            </c:spPr>
          </c:dPt>
          <c:dPt>
            <c:idx val="1"/>
            <c:bubble3D val="0"/>
            <c:spPr>
              <a:solidFill>
                <a:schemeClr val="accent6">
                  <a:lumMod val="75000"/>
                </a:schemeClr>
              </a:solidFill>
            </c:spPr>
          </c:dPt>
          <c:dLbls>
            <c:showLegendKey val="0"/>
            <c:showVal val="1"/>
            <c:showCatName val="0"/>
            <c:showSerName val="0"/>
            <c:showPercent val="1"/>
            <c:showBubbleSize val="0"/>
            <c:showLeaderLines val="1"/>
          </c:dLbls>
          <c:cat>
            <c:strRef>
              <c:f>Sheet1!$D$8:$D$9</c:f>
              <c:strCache>
                <c:ptCount val="2"/>
                <c:pt idx="0">
                  <c:v>Other</c:v>
                </c:pt>
                <c:pt idx="1">
                  <c:v>Dengue</c:v>
                </c:pt>
              </c:strCache>
            </c:strRef>
          </c:cat>
          <c:val>
            <c:numRef>
              <c:f>Sheet1!$E$8:$E$9</c:f>
              <c:numCache>
                <c:formatCode>General</c:formatCode>
                <c:ptCount val="2"/>
                <c:pt idx="0">
                  <c:v>8603</c:v>
                </c:pt>
                <c:pt idx="1">
                  <c:v>141</c:v>
                </c:pt>
              </c:numCache>
            </c:numRef>
          </c:val>
        </c:ser>
        <c:dLbls>
          <c:showLegendKey val="0"/>
          <c:showVal val="1"/>
          <c:showCatName val="0"/>
          <c:showSerName val="0"/>
          <c:showPercent val="0"/>
          <c:showBubbleSize val="0"/>
          <c:showLeaderLines val="1"/>
        </c:dLbls>
      </c:pie3DChart>
    </c:plotArea>
    <c:legend>
      <c:legendPos val="r"/>
      <c:layout/>
      <c:overlay val="0"/>
    </c:legend>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en-US" sz="1200"/>
              <a:t>Distribution</a:t>
            </a:r>
            <a:r>
              <a:rPr lang="en-US" sz="1200" baseline="0"/>
              <a:t> of </a:t>
            </a:r>
            <a:r>
              <a:rPr lang="en-US" sz="1200"/>
              <a:t>trials by region</a:t>
            </a:r>
          </a:p>
        </c:rich>
      </c:tx>
      <c:layout>
        <c:manualLayout>
          <c:xMode val="edge"/>
          <c:yMode val="edge"/>
          <c:x val="0.21117366579177602"/>
          <c:y val="0.89814814814814814"/>
        </c:manualLayout>
      </c:layout>
      <c:overlay val="0"/>
    </c:title>
    <c:autoTitleDeleted val="0"/>
    <c:plotArea>
      <c:layout/>
      <c:pieChart>
        <c:varyColors val="1"/>
        <c:dLbls>
          <c:showLegendKey val="0"/>
          <c:showVal val="0"/>
          <c:showCatName val="0"/>
          <c:showSerName val="0"/>
          <c:showPercent val="0"/>
          <c:showBubbleSize val="0"/>
          <c:showLeaderLines val="1"/>
        </c:dLbls>
        <c:firstSliceAng val="128"/>
      </c:pieChart>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cat>
            <c:strRef>
              <c:f>[1]Country!$A$4:$A$24</c:f>
              <c:strCache>
                <c:ptCount val="21"/>
                <c:pt idx="0">
                  <c:v>United States</c:v>
                </c:pt>
                <c:pt idx="1">
                  <c:v>Philippines</c:v>
                </c:pt>
                <c:pt idx="2">
                  <c:v>Thailand</c:v>
                </c:pt>
                <c:pt idx="3">
                  <c:v>Brazil</c:v>
                </c:pt>
                <c:pt idx="4">
                  <c:v>Mexico</c:v>
                </c:pt>
                <c:pt idx="5">
                  <c:v>Colombia</c:v>
                </c:pt>
                <c:pt idx="6">
                  <c:v>Puerto Rico</c:v>
                </c:pt>
                <c:pt idx="7">
                  <c:v>Malaysia</c:v>
                </c:pt>
                <c:pt idx="8">
                  <c:v>Singapore</c:v>
                </c:pt>
                <c:pt idx="9">
                  <c:v>Australia</c:v>
                </c:pt>
                <c:pt idx="10">
                  <c:v>Honduras</c:v>
                </c:pt>
                <c:pt idx="11">
                  <c:v>Panama</c:v>
                </c:pt>
                <c:pt idx="12">
                  <c:v>Vietnam</c:v>
                </c:pt>
                <c:pt idx="13">
                  <c:v>Dominican Republic</c:v>
                </c:pt>
                <c:pt idx="14">
                  <c:v>India</c:v>
                </c:pt>
                <c:pt idx="15">
                  <c:v>Peru</c:v>
                </c:pt>
                <c:pt idx="16">
                  <c:v>Bangladesh</c:v>
                </c:pt>
                <c:pt idx="17">
                  <c:v>Indonesia</c:v>
                </c:pt>
                <c:pt idx="18">
                  <c:v>Nicaragua</c:v>
                </c:pt>
                <c:pt idx="19">
                  <c:v>Sri Lanka</c:v>
                </c:pt>
                <c:pt idx="20">
                  <c:v>United Kingdom</c:v>
                </c:pt>
              </c:strCache>
            </c:strRef>
          </c:cat>
          <c:val>
            <c:numRef>
              <c:f>[1]Country!$B$4:$B$24</c:f>
              <c:numCache>
                <c:formatCode>General</c:formatCode>
                <c:ptCount val="21"/>
                <c:pt idx="0">
                  <c:v>48</c:v>
                </c:pt>
                <c:pt idx="1">
                  <c:v>9</c:v>
                </c:pt>
                <c:pt idx="2">
                  <c:v>9</c:v>
                </c:pt>
                <c:pt idx="3">
                  <c:v>8</c:v>
                </c:pt>
                <c:pt idx="4">
                  <c:v>8</c:v>
                </c:pt>
                <c:pt idx="5">
                  <c:v>7</c:v>
                </c:pt>
                <c:pt idx="6">
                  <c:v>6</c:v>
                </c:pt>
                <c:pt idx="7">
                  <c:v>4</c:v>
                </c:pt>
                <c:pt idx="8">
                  <c:v>4</c:v>
                </c:pt>
                <c:pt idx="9">
                  <c:v>3</c:v>
                </c:pt>
                <c:pt idx="10">
                  <c:v>3</c:v>
                </c:pt>
                <c:pt idx="11">
                  <c:v>3</c:v>
                </c:pt>
                <c:pt idx="12">
                  <c:v>3</c:v>
                </c:pt>
                <c:pt idx="13">
                  <c:v>2</c:v>
                </c:pt>
                <c:pt idx="14">
                  <c:v>2</c:v>
                </c:pt>
                <c:pt idx="15">
                  <c:v>2</c:v>
                </c:pt>
                <c:pt idx="16">
                  <c:v>1</c:v>
                </c:pt>
                <c:pt idx="17">
                  <c:v>1</c:v>
                </c:pt>
                <c:pt idx="18">
                  <c:v>1</c:v>
                </c:pt>
                <c:pt idx="19">
                  <c:v>1</c:v>
                </c:pt>
                <c:pt idx="20">
                  <c:v>1</c:v>
                </c:pt>
              </c:numCache>
            </c:numRef>
          </c:val>
        </c:ser>
        <c:dLbls>
          <c:dLblPos val="outEnd"/>
          <c:showLegendKey val="0"/>
          <c:showVal val="1"/>
          <c:showCatName val="0"/>
          <c:showSerName val="0"/>
          <c:showPercent val="0"/>
          <c:showBubbleSize val="0"/>
        </c:dLbls>
        <c:gapWidth val="150"/>
        <c:axId val="163695616"/>
        <c:axId val="163320960"/>
      </c:barChart>
      <c:catAx>
        <c:axId val="163695616"/>
        <c:scaling>
          <c:orientation val="minMax"/>
        </c:scaling>
        <c:delete val="0"/>
        <c:axPos val="b"/>
        <c:title>
          <c:tx>
            <c:rich>
              <a:bodyPr/>
              <a:lstStyle/>
              <a:p>
                <a:pPr>
                  <a:defRPr/>
                </a:pPr>
                <a:r>
                  <a:rPr lang="en-GB"/>
                  <a:t>Locatio</a:t>
                </a:r>
                <a:r>
                  <a:rPr lang="en-GB" baseline="0"/>
                  <a:t>n of clinical trial</a:t>
                </a:r>
                <a:endParaRPr lang="en-GB"/>
              </a:p>
            </c:rich>
          </c:tx>
          <c:layout/>
          <c:overlay val="0"/>
        </c:title>
        <c:majorTickMark val="out"/>
        <c:minorTickMark val="none"/>
        <c:tickLblPos val="nextTo"/>
        <c:crossAx val="163320960"/>
        <c:crosses val="autoZero"/>
        <c:auto val="1"/>
        <c:lblAlgn val="ctr"/>
        <c:lblOffset val="100"/>
        <c:noMultiLvlLbl val="0"/>
      </c:catAx>
      <c:valAx>
        <c:axId val="163320960"/>
        <c:scaling>
          <c:orientation val="minMax"/>
        </c:scaling>
        <c:delete val="0"/>
        <c:axPos val="l"/>
        <c:majorGridlines/>
        <c:title>
          <c:tx>
            <c:rich>
              <a:bodyPr rot="-5400000" vert="horz"/>
              <a:lstStyle/>
              <a:p>
                <a:pPr>
                  <a:defRPr/>
                </a:pPr>
                <a:r>
                  <a:rPr lang="en-GB"/>
                  <a:t>Number</a:t>
                </a:r>
                <a:r>
                  <a:rPr lang="en-GB" baseline="0"/>
                  <a:t> of trials</a:t>
                </a:r>
                <a:endParaRPr lang="en-GB"/>
              </a:p>
            </c:rich>
          </c:tx>
          <c:layout/>
          <c:overlay val="0"/>
        </c:title>
        <c:numFmt formatCode="General" sourceLinked="1"/>
        <c:majorTickMark val="out"/>
        <c:minorTickMark val="none"/>
        <c:tickLblPos val="nextTo"/>
        <c:crossAx val="163695616"/>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en-US" sz="1200"/>
              <a:t>Distribution</a:t>
            </a:r>
            <a:r>
              <a:rPr lang="en-US" sz="1200" baseline="0"/>
              <a:t> of </a:t>
            </a:r>
            <a:r>
              <a:rPr lang="en-US" sz="1200"/>
              <a:t>trials by region</a:t>
            </a:r>
          </a:p>
        </c:rich>
      </c:tx>
      <c:layout>
        <c:manualLayout>
          <c:xMode val="edge"/>
          <c:yMode val="edge"/>
          <c:x val="0.21117366579177602"/>
          <c:y val="0.89814814814814814"/>
        </c:manualLayout>
      </c:layout>
      <c:overlay val="0"/>
    </c:title>
    <c:autoTitleDeleted val="0"/>
    <c:plotArea>
      <c:layout/>
      <c:pieChart>
        <c:varyColors val="1"/>
        <c:ser>
          <c:idx val="0"/>
          <c:order val="0"/>
          <c:tx>
            <c:strRef>
              <c:f>Sheet3!$B$13</c:f>
              <c:strCache>
                <c:ptCount val="1"/>
                <c:pt idx="0">
                  <c:v>Number of trials</c:v>
                </c:pt>
              </c:strCache>
            </c:strRef>
          </c:tx>
          <c:dLbls>
            <c:showLegendKey val="0"/>
            <c:showVal val="1"/>
            <c:showCatName val="0"/>
            <c:showSerName val="0"/>
            <c:showPercent val="1"/>
            <c:showBubbleSize val="0"/>
            <c:showLeaderLines val="1"/>
          </c:dLbls>
          <c:cat>
            <c:strRef>
              <c:f>Sheet3!$A$14:$A$20</c:f>
              <c:strCache>
                <c:ptCount val="7"/>
                <c:pt idx="0">
                  <c:v>Americas</c:v>
                </c:pt>
                <c:pt idx="1">
                  <c:v>North America</c:v>
                </c:pt>
                <c:pt idx="2">
                  <c:v>Asia</c:v>
                </c:pt>
                <c:pt idx="3">
                  <c:v>South America</c:v>
                </c:pt>
                <c:pt idx="4">
                  <c:v>Caribbean/Central America</c:v>
                </c:pt>
                <c:pt idx="5">
                  <c:v>Australia/Oceania</c:v>
                </c:pt>
                <c:pt idx="6">
                  <c:v>Europe</c:v>
                </c:pt>
              </c:strCache>
            </c:strRef>
          </c:cat>
          <c:val>
            <c:numRef>
              <c:f>Sheet3!$B$14:$B$20</c:f>
              <c:numCache>
                <c:formatCode>General</c:formatCode>
                <c:ptCount val="7"/>
                <c:pt idx="0">
                  <c:v>69</c:v>
                </c:pt>
                <c:pt idx="1">
                  <c:v>56</c:v>
                </c:pt>
                <c:pt idx="2">
                  <c:v>25</c:v>
                </c:pt>
                <c:pt idx="3">
                  <c:v>13</c:v>
                </c:pt>
                <c:pt idx="4">
                  <c:v>9</c:v>
                </c:pt>
                <c:pt idx="5">
                  <c:v>3</c:v>
                </c:pt>
                <c:pt idx="6">
                  <c:v>1</c:v>
                </c:pt>
              </c:numCache>
            </c:numRef>
          </c:val>
        </c:ser>
        <c:dLbls>
          <c:showLegendKey val="0"/>
          <c:showVal val="0"/>
          <c:showCatName val="0"/>
          <c:showSerName val="0"/>
          <c:showPercent val="0"/>
          <c:showBubbleSize val="0"/>
          <c:showLeaderLines val="1"/>
        </c:dLbls>
        <c:firstSliceAng val="128"/>
      </c:pieChart>
    </c:plotArea>
    <c:legend>
      <c:legendPos val="r"/>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100"/>
            </a:pPr>
            <a:r>
              <a:rPr lang="en-GB" sz="1100"/>
              <a:t>Distribution</a:t>
            </a:r>
            <a:r>
              <a:rPr lang="en-GB" sz="1100" baseline="0"/>
              <a:t> of trials by start date</a:t>
            </a:r>
            <a:endParaRPr lang="en-GB" sz="1100"/>
          </a:p>
        </c:rich>
      </c:tx>
      <c:layout/>
      <c:overlay val="0"/>
    </c:title>
    <c:autoTitleDeleted val="0"/>
    <c:plotArea>
      <c:layout/>
      <c:lineChart>
        <c:grouping val="standard"/>
        <c:varyColors val="0"/>
        <c:ser>
          <c:idx val="0"/>
          <c:order val="0"/>
          <c:cat>
            <c:strRef>
              <c:f>Sheet4!$A$4:$A$20</c:f>
              <c:strCache>
                <c:ptCount val="17"/>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strCache>
            </c:strRef>
          </c:cat>
          <c:val>
            <c:numRef>
              <c:f>Sheet4!$B$4:$B$20</c:f>
              <c:numCache>
                <c:formatCode>General</c:formatCode>
                <c:ptCount val="17"/>
                <c:pt idx="0">
                  <c:v>1</c:v>
                </c:pt>
                <c:pt idx="1">
                  <c:v>2</c:v>
                </c:pt>
                <c:pt idx="2">
                  <c:v>2</c:v>
                </c:pt>
                <c:pt idx="3">
                  <c:v>6</c:v>
                </c:pt>
                <c:pt idx="4">
                  <c:v>5</c:v>
                </c:pt>
                <c:pt idx="5">
                  <c:v>3</c:v>
                </c:pt>
                <c:pt idx="6">
                  <c:v>6</c:v>
                </c:pt>
                <c:pt idx="7">
                  <c:v>8</c:v>
                </c:pt>
                <c:pt idx="8">
                  <c:v>10</c:v>
                </c:pt>
                <c:pt idx="9">
                  <c:v>5</c:v>
                </c:pt>
                <c:pt idx="10">
                  <c:v>6</c:v>
                </c:pt>
                <c:pt idx="11">
                  <c:v>5</c:v>
                </c:pt>
                <c:pt idx="12">
                  <c:v>6</c:v>
                </c:pt>
                <c:pt idx="13">
                  <c:v>13</c:v>
                </c:pt>
                <c:pt idx="14">
                  <c:v>4</c:v>
                </c:pt>
                <c:pt idx="15">
                  <c:v>4</c:v>
                </c:pt>
                <c:pt idx="16">
                  <c:v>2</c:v>
                </c:pt>
              </c:numCache>
            </c:numRef>
          </c:val>
          <c:smooth val="0"/>
        </c:ser>
        <c:dLbls>
          <c:dLblPos val="t"/>
          <c:showLegendKey val="0"/>
          <c:showVal val="1"/>
          <c:showCatName val="0"/>
          <c:showSerName val="0"/>
          <c:showPercent val="0"/>
          <c:showBubbleSize val="0"/>
        </c:dLbls>
        <c:marker val="1"/>
        <c:smooth val="0"/>
        <c:axId val="225548544"/>
        <c:axId val="225837440"/>
      </c:lineChart>
      <c:catAx>
        <c:axId val="225548544"/>
        <c:scaling>
          <c:orientation val="minMax"/>
        </c:scaling>
        <c:delete val="0"/>
        <c:axPos val="b"/>
        <c:title>
          <c:tx>
            <c:rich>
              <a:bodyPr/>
              <a:lstStyle/>
              <a:p>
                <a:pPr>
                  <a:defRPr/>
                </a:pPr>
                <a:r>
                  <a:rPr lang="en-GB"/>
                  <a:t>Start year of trial</a:t>
                </a:r>
                <a:r>
                  <a:rPr lang="en-GB" baseline="0"/>
                  <a:t> </a:t>
                </a:r>
                <a:endParaRPr lang="en-GB"/>
              </a:p>
            </c:rich>
          </c:tx>
          <c:layout/>
          <c:overlay val="0"/>
        </c:title>
        <c:majorTickMark val="out"/>
        <c:minorTickMark val="none"/>
        <c:tickLblPos val="nextTo"/>
        <c:txPr>
          <a:bodyPr rot="-3000000" vert="horz" anchor="ctr" anchorCtr="0"/>
          <a:lstStyle/>
          <a:p>
            <a:pPr>
              <a:defRPr/>
            </a:pPr>
            <a:endParaRPr lang="en-US"/>
          </a:p>
        </c:txPr>
        <c:crossAx val="225837440"/>
        <c:crosses val="autoZero"/>
        <c:auto val="1"/>
        <c:lblAlgn val="ctr"/>
        <c:lblOffset val="100"/>
        <c:noMultiLvlLbl val="0"/>
      </c:catAx>
      <c:valAx>
        <c:axId val="225837440"/>
        <c:scaling>
          <c:orientation val="minMax"/>
        </c:scaling>
        <c:delete val="0"/>
        <c:axPos val="l"/>
        <c:majorGridlines/>
        <c:title>
          <c:tx>
            <c:rich>
              <a:bodyPr rot="-5400000" vert="horz"/>
              <a:lstStyle/>
              <a:p>
                <a:pPr>
                  <a:defRPr/>
                </a:pPr>
                <a:r>
                  <a:rPr lang="en-GB"/>
                  <a:t>Number of trials</a:t>
                </a:r>
              </a:p>
            </c:rich>
          </c:tx>
          <c:layout/>
          <c:overlay val="0"/>
        </c:title>
        <c:numFmt formatCode="General" sourceLinked="1"/>
        <c:majorTickMark val="out"/>
        <c:minorTickMark val="none"/>
        <c:tickLblPos val="nextTo"/>
        <c:crossAx val="225548544"/>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a:lstStyle/>
          <a:p>
            <a:pPr>
              <a:defRPr sz="1400"/>
            </a:pPr>
            <a:r>
              <a:rPr lang="en-GB" sz="1400"/>
              <a:t>Distribution</a:t>
            </a:r>
            <a:r>
              <a:rPr lang="en-GB" sz="1400" baseline="0"/>
              <a:t> of Trials by Type of Primary Sponsor</a:t>
            </a:r>
            <a:endParaRPr lang="en-GB" sz="1400"/>
          </a:p>
        </c:rich>
      </c:tx>
      <c:layout/>
      <c:overlay val="0"/>
    </c:title>
    <c:autoTitleDeleted val="0"/>
    <c:plotArea>
      <c:layout/>
      <c:barChart>
        <c:barDir val="col"/>
        <c:grouping val="clustered"/>
        <c:varyColors val="0"/>
        <c:ser>
          <c:idx val="0"/>
          <c:order val="0"/>
          <c:invertIfNegative val="0"/>
          <c:cat>
            <c:strRef>
              <c:f>Sheet5!$A$4:$A$9</c:f>
              <c:strCache>
                <c:ptCount val="6"/>
                <c:pt idx="0">
                  <c:v>Industry, Top 20 Pharma</c:v>
                </c:pt>
                <c:pt idx="1">
                  <c:v>Government</c:v>
                </c:pt>
                <c:pt idx="2">
                  <c:v>Academic</c:v>
                </c:pt>
                <c:pt idx="3">
                  <c:v>Industry, all other pharma</c:v>
                </c:pt>
                <c:pt idx="4">
                  <c:v>Not for Profit Funding Entity</c:v>
                </c:pt>
                <c:pt idx="5">
                  <c:v>Cooperative Group</c:v>
                </c:pt>
              </c:strCache>
            </c:strRef>
          </c:cat>
          <c:val>
            <c:numRef>
              <c:f>Sheet5!$B$4:$B$9</c:f>
              <c:numCache>
                <c:formatCode>General</c:formatCode>
                <c:ptCount val="6"/>
                <c:pt idx="0">
                  <c:v>54</c:v>
                </c:pt>
                <c:pt idx="1">
                  <c:v>51</c:v>
                </c:pt>
                <c:pt idx="2">
                  <c:v>15</c:v>
                </c:pt>
                <c:pt idx="3">
                  <c:v>3</c:v>
                </c:pt>
                <c:pt idx="4">
                  <c:v>2</c:v>
                </c:pt>
                <c:pt idx="5">
                  <c:v>1</c:v>
                </c:pt>
              </c:numCache>
            </c:numRef>
          </c:val>
        </c:ser>
        <c:dLbls>
          <c:dLblPos val="outEnd"/>
          <c:showLegendKey val="0"/>
          <c:showVal val="1"/>
          <c:showCatName val="0"/>
          <c:showSerName val="0"/>
          <c:showPercent val="0"/>
          <c:showBubbleSize val="0"/>
        </c:dLbls>
        <c:gapWidth val="150"/>
        <c:axId val="163493376"/>
        <c:axId val="163494912"/>
      </c:barChart>
      <c:catAx>
        <c:axId val="163493376"/>
        <c:scaling>
          <c:orientation val="minMax"/>
        </c:scaling>
        <c:delete val="0"/>
        <c:axPos val="b"/>
        <c:majorTickMark val="out"/>
        <c:minorTickMark val="none"/>
        <c:tickLblPos val="nextTo"/>
        <c:txPr>
          <a:bodyPr rot="-2640000" vert="horz"/>
          <a:lstStyle/>
          <a:p>
            <a:pPr>
              <a:defRPr/>
            </a:pPr>
            <a:endParaRPr lang="en-US"/>
          </a:p>
        </c:txPr>
        <c:crossAx val="163494912"/>
        <c:crosses val="autoZero"/>
        <c:auto val="1"/>
        <c:lblAlgn val="ctr"/>
        <c:lblOffset val="100"/>
        <c:noMultiLvlLbl val="0"/>
      </c:catAx>
      <c:valAx>
        <c:axId val="163494912"/>
        <c:scaling>
          <c:orientation val="minMax"/>
        </c:scaling>
        <c:delete val="0"/>
        <c:axPos val="l"/>
        <c:majorGridlines/>
        <c:numFmt formatCode="General" sourceLinked="1"/>
        <c:majorTickMark val="out"/>
        <c:minorTickMark val="none"/>
        <c:tickLblPos val="nextTo"/>
        <c:crossAx val="163493376"/>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perspective val="30"/>
    </c:view3D>
    <c:floor>
      <c:thickness val="0"/>
    </c:floor>
    <c:sideWall>
      <c:thickness val="0"/>
    </c:sideWall>
    <c:backWall>
      <c:thickness val="0"/>
    </c:backWall>
    <c:plotArea>
      <c:layout/>
      <c:pie3DChart>
        <c:varyColors val="1"/>
        <c:ser>
          <c:idx val="0"/>
          <c:order val="0"/>
          <c:dLbls>
            <c:dLblPos val="outEnd"/>
            <c:showLegendKey val="0"/>
            <c:showVal val="1"/>
            <c:showCatName val="0"/>
            <c:showSerName val="0"/>
            <c:showPercent val="1"/>
            <c:showBubbleSize val="0"/>
            <c:showLeaderLines val="1"/>
          </c:dLbls>
          <c:cat>
            <c:strRef>
              <c:f>Sheet1!$D$25:$D$29</c:f>
              <c:strCache>
                <c:ptCount val="5"/>
                <c:pt idx="0">
                  <c:v>Phase I</c:v>
                </c:pt>
                <c:pt idx="1">
                  <c:v>Phase I/II</c:v>
                </c:pt>
                <c:pt idx="2">
                  <c:v>Phase II</c:v>
                </c:pt>
                <c:pt idx="3">
                  <c:v>Phase III</c:v>
                </c:pt>
                <c:pt idx="4">
                  <c:v>Phase IV</c:v>
                </c:pt>
              </c:strCache>
            </c:strRef>
          </c:cat>
          <c:val>
            <c:numRef>
              <c:f>Sheet1!$E$25:$E$29</c:f>
              <c:numCache>
                <c:formatCode>General</c:formatCode>
                <c:ptCount val="5"/>
                <c:pt idx="0">
                  <c:v>39</c:v>
                </c:pt>
                <c:pt idx="1">
                  <c:v>5</c:v>
                </c:pt>
                <c:pt idx="2">
                  <c:v>30</c:v>
                </c:pt>
                <c:pt idx="3">
                  <c:v>16</c:v>
                </c:pt>
                <c:pt idx="4">
                  <c:v>2</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80808617046361753"/>
          <c:y val="0.34000456588834305"/>
          <c:w val="0.17541429106874787"/>
          <c:h val="0.54572222327600461"/>
        </c:manualLayout>
      </c:layout>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180"/>
      <c:rAngAx val="0"/>
      <c:perspective val="0"/>
    </c:view3D>
    <c:floor>
      <c:thickness val="0"/>
    </c:floor>
    <c:sideWall>
      <c:thickness val="0"/>
    </c:sideWall>
    <c:backWall>
      <c:thickness val="0"/>
    </c:backWall>
    <c:plotArea>
      <c:layout/>
      <c:pie3DChart>
        <c:varyColors val="1"/>
        <c:ser>
          <c:idx val="0"/>
          <c:order val="0"/>
          <c:dLbls>
            <c:dLbl>
              <c:idx val="0"/>
              <c:layout/>
              <c:dLblPos val="outEnd"/>
              <c:showLegendKey val="0"/>
              <c:showVal val="1"/>
              <c:showCatName val="0"/>
              <c:showSerName val="0"/>
              <c:showPercent val="1"/>
              <c:showBubbleSize val="0"/>
            </c:dLbl>
            <c:showLegendKey val="0"/>
            <c:showVal val="1"/>
            <c:showCatName val="0"/>
            <c:showSerName val="0"/>
            <c:showPercent val="1"/>
            <c:showBubbleSize val="0"/>
            <c:showLeaderLines val="1"/>
          </c:dLbls>
          <c:cat>
            <c:strRef>
              <c:f>Sheet1!$D$18:$D$22</c:f>
              <c:strCache>
                <c:ptCount val="5"/>
                <c:pt idx="0">
                  <c:v>Completed</c:v>
                </c:pt>
                <c:pt idx="1">
                  <c:v>Open</c:v>
                </c:pt>
                <c:pt idx="2">
                  <c:v>Planned</c:v>
                </c:pt>
                <c:pt idx="3">
                  <c:v>Terminated</c:v>
                </c:pt>
                <c:pt idx="4">
                  <c:v>Closed</c:v>
                </c:pt>
              </c:strCache>
            </c:strRef>
          </c:cat>
          <c:val>
            <c:numRef>
              <c:f>Sheet1!$E$18:$E$22</c:f>
              <c:numCache>
                <c:formatCode>General</c:formatCode>
                <c:ptCount val="5"/>
                <c:pt idx="0">
                  <c:v>79</c:v>
                </c:pt>
                <c:pt idx="1">
                  <c:v>4</c:v>
                </c:pt>
                <c:pt idx="2">
                  <c:v>3</c:v>
                </c:pt>
                <c:pt idx="3">
                  <c:v>2</c:v>
                </c:pt>
                <c:pt idx="4">
                  <c:v>4</c:v>
                </c:pt>
              </c:numCache>
            </c:numRef>
          </c:val>
        </c:ser>
        <c:dLbls>
          <c:showLegendKey val="0"/>
          <c:showVal val="0"/>
          <c:showCatName val="0"/>
          <c:showSerName val="0"/>
          <c:showPercent val="0"/>
          <c:showBubbleSize val="0"/>
          <c:showLeaderLines val="1"/>
        </c:dLbls>
      </c:pie3DChart>
    </c:plotArea>
    <c:legend>
      <c:legendPos val="r"/>
      <c:layout/>
      <c:overlay val="0"/>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0.55673</cdr:x>
      <cdr:y>0.91086</cdr:y>
    </cdr:from>
    <cdr:to>
      <cdr:x>1</cdr:x>
      <cdr:y>0.98699</cdr:y>
    </cdr:to>
    <cdr:sp macro="" textlink="">
      <cdr:nvSpPr>
        <cdr:cNvPr id="2" name="TextBox 1"/>
        <cdr:cNvSpPr txBox="1"/>
      </cdr:nvSpPr>
      <cdr:spPr>
        <a:xfrm xmlns:a="http://schemas.openxmlformats.org/drawingml/2006/main">
          <a:off x="2009775" y="2000251"/>
          <a:ext cx="1600200" cy="167174"/>
        </a:xfrm>
        <a:prstGeom xmlns:a="http://schemas.openxmlformats.org/drawingml/2006/main" prst="rect">
          <a:avLst/>
        </a:prstGeom>
      </cdr:spPr>
      <cdr:txBody>
        <a:bodyPr xmlns:a="http://schemas.openxmlformats.org/drawingml/2006/main" vertOverflow="clip" wrap="none" rtlCol="0" anchor="ctr"/>
        <a:lstStyle xmlns:a="http://schemas.openxmlformats.org/drawingml/2006/main"/>
        <a:p xmlns:a="http://schemas.openxmlformats.org/drawingml/2006/main">
          <a:pPr algn="ctr"/>
          <a:r>
            <a:rPr lang="en-GB" sz="700"/>
            <a:t>(As on 25th May 2019)</a:t>
          </a:r>
        </a:p>
      </cdr:txBody>
    </cdr:sp>
  </cdr:relSizeAnchor>
</c:userShapes>
</file>

<file path=ppt/drawings/drawing2.xml><?xml version="1.0" encoding="utf-8"?>
<c:userShapes xmlns:c="http://schemas.openxmlformats.org/drawingml/2006/chart">
  <cdr:relSizeAnchor xmlns:cdr="http://schemas.openxmlformats.org/drawingml/2006/chartDrawing">
    <cdr:from>
      <cdr:x>0.65</cdr:x>
      <cdr:y>0.9213</cdr:y>
    </cdr:from>
    <cdr:to>
      <cdr:x>1</cdr:x>
      <cdr:y>0.98224</cdr:y>
    </cdr:to>
    <cdr:sp macro="" textlink="">
      <cdr:nvSpPr>
        <cdr:cNvPr id="2" name="TextBox 1"/>
        <cdr:cNvSpPr txBox="1"/>
      </cdr:nvSpPr>
      <cdr:spPr>
        <a:xfrm xmlns:a="http://schemas.openxmlformats.org/drawingml/2006/main">
          <a:off x="2971800" y="2527300"/>
          <a:ext cx="1600200" cy="167174"/>
        </a:xfrm>
        <a:prstGeom xmlns:a="http://schemas.openxmlformats.org/drawingml/2006/main" prst="rect">
          <a:avLst/>
        </a:prstGeom>
      </cdr:spPr>
      <cdr:txBody>
        <a:bodyPr xmlns:a="http://schemas.openxmlformats.org/drawingml/2006/main" wrap="non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700"/>
            <a:t>(As on 25th May 2019)</a:t>
          </a:r>
        </a:p>
      </cdr:txBody>
    </cdr:sp>
  </cdr:relSizeAnchor>
</c:userShapes>
</file>

<file path=ppt/drawings/drawing3.xml><?xml version="1.0" encoding="utf-8"?>
<c:userShapes xmlns:c="http://schemas.openxmlformats.org/drawingml/2006/chart">
  <cdr:relSizeAnchor xmlns:cdr="http://schemas.openxmlformats.org/drawingml/2006/chartDrawing">
    <cdr:from>
      <cdr:x>0.68333</cdr:x>
      <cdr:y>0.29861</cdr:y>
    </cdr:from>
    <cdr:to>
      <cdr:x>0.7</cdr:x>
      <cdr:y>0.31528</cdr:y>
    </cdr:to>
    <cdr:sp macro="" textlink="">
      <cdr:nvSpPr>
        <cdr:cNvPr id="2" name="TextBox 1">
          <a:extLst xmlns:a="http://schemas.openxmlformats.org/drawingml/2006/main">
            <a:ext uri="{FF2B5EF4-FFF2-40B4-BE49-F238E27FC236}">
              <a16:creationId xmlns:a16="http://schemas.microsoft.com/office/drawing/2014/main" xmlns="" id="{834353F8-4511-42D7-8803-8E47E99DE4E3}"/>
            </a:ext>
          </a:extLst>
        </cdr:cNvPr>
        <cdr:cNvSpPr txBox="1"/>
      </cdr:nvSpPr>
      <cdr:spPr>
        <a:xfrm xmlns:a="http://schemas.openxmlformats.org/drawingml/2006/main">
          <a:off x="3124200" y="819150"/>
          <a:ext cx="76200" cy="457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IN" sz="1100"/>
        </a:p>
      </cdr:txBody>
    </cdr:sp>
  </cdr:relSizeAnchor>
  <cdr:relSizeAnchor xmlns:cdr="http://schemas.openxmlformats.org/drawingml/2006/chartDrawing">
    <cdr:from>
      <cdr:x>0.66389</cdr:x>
      <cdr:y>0.24475</cdr:y>
    </cdr:from>
    <cdr:to>
      <cdr:x>0.92875</cdr:x>
      <cdr:y>0.3601</cdr:y>
    </cdr:to>
    <cdr:sp macro="" textlink="">
      <cdr:nvSpPr>
        <cdr:cNvPr id="3" name="TextBox 2">
          <a:extLst xmlns:a="http://schemas.openxmlformats.org/drawingml/2006/main">
            <a:ext uri="{FF2B5EF4-FFF2-40B4-BE49-F238E27FC236}">
              <a16:creationId xmlns:a16="http://schemas.microsoft.com/office/drawing/2014/main" xmlns="" id="{FA935F5A-D44D-457A-9420-64B7927D9EA5}"/>
            </a:ext>
          </a:extLst>
        </cdr:cNvPr>
        <cdr:cNvSpPr txBox="1"/>
      </cdr:nvSpPr>
      <cdr:spPr>
        <a:xfrm xmlns:a="http://schemas.openxmlformats.org/drawingml/2006/main">
          <a:off x="2683969" y="605916"/>
          <a:ext cx="1070791" cy="28556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IN" sz="1100" dirty="0"/>
            <a:t>Observational</a:t>
          </a:r>
        </a:p>
      </cdr:txBody>
    </cdr:sp>
  </cdr:relSizeAnchor>
  <cdr:relSizeAnchor xmlns:cdr="http://schemas.openxmlformats.org/drawingml/2006/chartDrawing">
    <cdr:from>
      <cdr:x>0.10943</cdr:x>
      <cdr:y>0.82548</cdr:y>
    </cdr:from>
    <cdr:to>
      <cdr:x>0.3869</cdr:x>
      <cdr:y>0.91914</cdr:y>
    </cdr:to>
    <cdr:sp macro="" textlink="">
      <cdr:nvSpPr>
        <cdr:cNvPr id="4" name="TextBox 3">
          <a:extLst xmlns:a="http://schemas.openxmlformats.org/drawingml/2006/main">
            <a:ext uri="{FF2B5EF4-FFF2-40B4-BE49-F238E27FC236}">
              <a16:creationId xmlns:a16="http://schemas.microsoft.com/office/drawing/2014/main" xmlns="" id="{6C8822A0-4980-4358-8875-BF07088E8BE6}"/>
            </a:ext>
          </a:extLst>
        </cdr:cNvPr>
        <cdr:cNvSpPr txBox="1"/>
      </cdr:nvSpPr>
      <cdr:spPr>
        <a:xfrm xmlns:a="http://schemas.openxmlformats.org/drawingml/2006/main">
          <a:off x="442392" y="2043608"/>
          <a:ext cx="1121756" cy="23185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IN" sz="1100" dirty="0"/>
            <a:t>Interventional</a:t>
          </a:r>
        </a:p>
      </cdr:txBody>
    </cdr:sp>
  </cdr:relSizeAnchor>
</c:userShapes>
</file>

<file path=ppt/drawings/drawing4.xml><?xml version="1.0" encoding="utf-8"?>
<c:userShapes xmlns:c="http://schemas.openxmlformats.org/drawingml/2006/chart">
  <cdr:relSizeAnchor xmlns:cdr="http://schemas.openxmlformats.org/drawingml/2006/chartDrawing">
    <cdr:from>
      <cdr:x>0.68529</cdr:x>
      <cdr:y>0.2549</cdr:y>
    </cdr:from>
    <cdr:to>
      <cdr:x>0.98113</cdr:x>
      <cdr:y>0.32196</cdr:y>
    </cdr:to>
    <cdr:sp macro="" textlink="">
      <cdr:nvSpPr>
        <cdr:cNvPr id="2" name="TextBox 1">
          <a:extLst xmlns:a="http://schemas.openxmlformats.org/drawingml/2006/main">
            <a:ext uri="{FF2B5EF4-FFF2-40B4-BE49-F238E27FC236}">
              <a16:creationId xmlns:a16="http://schemas.microsoft.com/office/drawing/2014/main" xmlns="" id="{37CBA135-8A1D-4946-9B16-C22349124AC4}"/>
            </a:ext>
          </a:extLst>
        </cdr:cNvPr>
        <cdr:cNvSpPr txBox="1"/>
      </cdr:nvSpPr>
      <cdr:spPr>
        <a:xfrm xmlns:a="http://schemas.openxmlformats.org/drawingml/2006/main">
          <a:off x="2615356" y="676761"/>
          <a:ext cx="1129059" cy="17804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IN" sz="1100" dirty="0"/>
            <a:t>Retrospective</a:t>
          </a:r>
        </a:p>
      </cdr:txBody>
    </cdr:sp>
  </cdr:relSizeAnchor>
  <cdr:relSizeAnchor xmlns:cdr="http://schemas.openxmlformats.org/drawingml/2006/chartDrawing">
    <cdr:from>
      <cdr:x>0.09434</cdr:x>
      <cdr:y>0.78303</cdr:y>
    </cdr:from>
    <cdr:to>
      <cdr:x>0.3543</cdr:x>
      <cdr:y>0.89252</cdr:y>
    </cdr:to>
    <cdr:sp macro="" textlink="">
      <cdr:nvSpPr>
        <cdr:cNvPr id="3" name="TextBox 2">
          <a:extLst xmlns:a="http://schemas.openxmlformats.org/drawingml/2006/main">
            <a:ext uri="{FF2B5EF4-FFF2-40B4-BE49-F238E27FC236}">
              <a16:creationId xmlns:a16="http://schemas.microsoft.com/office/drawing/2014/main" xmlns="" id="{3A7F97A3-DFB9-4F95-B0CC-64E61B73AF33}"/>
            </a:ext>
          </a:extLst>
        </cdr:cNvPr>
        <cdr:cNvSpPr txBox="1"/>
      </cdr:nvSpPr>
      <cdr:spPr>
        <a:xfrm xmlns:a="http://schemas.openxmlformats.org/drawingml/2006/main">
          <a:off x="360040" y="2078940"/>
          <a:ext cx="992104" cy="29070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IN" sz="1100" dirty="0"/>
            <a:t>Prospective</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pPr eaLnBrk="1" latinLnBrk="0" hangingPunct="1"/>
            <a:fld id="{E6F9B8CD-342D-4579-98EC-A8FD6B7370E1}" type="datetimeFigureOut">
              <a:rPr lang="en-US" smtClean="0"/>
              <a:pPr eaLnBrk="1" latinLnBrk="0" hangingPunct="1"/>
              <a:t>5/31/2019</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kumimoji="0"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2BBB5E19-F10A-4C2F-BF6F-11C513378A2E}" type="slidenum">
              <a:rPr kumimoji="0" lang="en-US" smtClean="0"/>
              <a:pPr eaLnBrk="1" latinLnBrk="0" hangingPunct="1"/>
              <a:t>‹#›</a:t>
            </a:fld>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5/31/2019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5/31/2019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lgn="r" eaLnBrk="1" latinLnBrk="0" hangingPunct="1"/>
            <a:fld id="{E6F9B8CD-342D-4579-98EC-A8FD6B7370E1}" type="datetimeFigureOut">
              <a:rPr lang="en-US" smtClean="0"/>
              <a:pPr algn="r" eaLnBrk="1" latinLnBrk="0" hangingPunct="1"/>
              <a:t>5/31/2019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algn="ctr" eaLnBrk="1" latinLnBrk="0" hangingPunct="1"/>
            <a:fld id="{2BBB5E19-F10A-4C2F-BF6F-11C513378A2E}" type="slidenum">
              <a:rPr kumimoji="0" lang="en-US" smtClean="0"/>
              <a:pPr algn="ct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5/31/2019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5/31/2019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pPr eaLnBrk="1" latinLnBrk="0" hangingPunct="1"/>
            <a:fld id="{E6F9B8CD-342D-4579-98EC-A8FD6B7370E1}" type="datetimeFigureOut">
              <a:rPr lang="en-US" smtClean="0"/>
              <a:pPr eaLnBrk="1" latinLnBrk="0" hangingPunct="1"/>
              <a:t>5/31/2019</a:t>
            </a:fld>
            <a:endParaRPr lang="en-US"/>
          </a:p>
        </p:txBody>
      </p:sp>
      <p:sp>
        <p:nvSpPr>
          <p:cNvPr id="27" name="Slide Number Placeholder 26"/>
          <p:cNvSpPr>
            <a:spLocks noGrp="1"/>
          </p:cNvSpPr>
          <p:nvPr>
            <p:ph type="sldNum" sz="quarter" idx="11"/>
          </p:nvPr>
        </p:nvSpPr>
        <p:spPr/>
        <p:txBody>
          <a:bodyPr rtlCol="0"/>
          <a:lstStyle/>
          <a:p>
            <a:fld id="{2BBB5E19-F10A-4C2F-BF6F-11C513378A2E}" type="slidenum">
              <a:rPr kumimoji="0" lang="en-US" smtClean="0"/>
              <a:pPr eaLnBrk="1" latinLnBrk="0" hangingPunct="1"/>
              <a:t>‹#›</a:t>
            </a:fld>
            <a:endParaRPr kumimoji="0" lang="en-US"/>
          </a:p>
        </p:txBody>
      </p:sp>
      <p:sp>
        <p:nvSpPr>
          <p:cNvPr id="28" name="Footer Placeholder 27"/>
          <p:cNvSpPr>
            <a:spLocks noGrp="1"/>
          </p:cNvSpPr>
          <p:nvPr>
            <p:ph type="ftr" sz="quarter" idx="12"/>
          </p:nvPr>
        </p:nvSpPr>
        <p:spPr/>
        <p:txBody>
          <a:bodyPr rtlCol="0"/>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pPr algn="r" eaLnBrk="1" latinLnBrk="0" hangingPunct="1"/>
            <a:fld id="{E6F9B8CD-342D-4579-98EC-A8FD6B7370E1}" type="datetimeFigureOut">
              <a:rPr lang="en-US" smtClean="0"/>
              <a:pPr algn="r" eaLnBrk="1" latinLnBrk="0" hangingPunct="1"/>
              <a:t>5/31/2019</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kumimoji="0" lang="en-US"/>
          </a:p>
        </p:txBody>
      </p:sp>
      <p:sp>
        <p:nvSpPr>
          <p:cNvPr id="5" name="Slide Number Placeholder 4"/>
          <p:cNvSpPr>
            <a:spLocks noGrp="1"/>
          </p:cNvSpPr>
          <p:nvPr>
            <p:ph type="sldNum" sz="quarter" idx="12"/>
          </p:nvPr>
        </p:nvSpPr>
        <p:spPr>
          <a:xfrm>
            <a:off x="8174736" y="2272"/>
            <a:ext cx="762000" cy="365760"/>
          </a:xfrm>
        </p:spPr>
        <p:txBody>
          <a:bodyPr/>
          <a:lstStyle/>
          <a:p>
            <a:pPr algn="ctr" eaLnBrk="1" latinLnBrk="0" hangingPunct="1"/>
            <a:fld id="{2BBB5E19-F10A-4C2F-BF6F-11C513378A2E}" type="slidenum">
              <a:rPr kumimoji="0" lang="en-US" smtClean="0"/>
              <a:pPr algn="ctr" eaLnBrk="1" latinLnBrk="0" hangingPunct="1"/>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5/31/2019</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lgn="r" eaLnBrk="1" latinLnBrk="0" hangingPunct="1"/>
            <a:fld id="{E6F9B8CD-342D-4579-98EC-A8FD6B7370E1}" type="datetimeFigureOut">
              <a:rPr lang="en-US" smtClean="0"/>
              <a:pPr algn="r" eaLnBrk="1" latinLnBrk="0" hangingPunct="1"/>
              <a:t>5/31/2019</a:t>
            </a:fld>
            <a:endParaRPr lang="en-US" dirty="0"/>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pPr algn="ctr" eaLnBrk="1" latinLnBrk="0" hangingPunct="1"/>
            <a:fld id="{2BBB5E19-F10A-4C2F-BF6F-11C513378A2E}" type="slidenum">
              <a:rPr kumimoji="0" lang="en-US" smtClean="0"/>
              <a:pPr algn="ct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lgn="r" eaLnBrk="1" latinLnBrk="0" hangingPunct="1"/>
            <a:fld id="{E6F9B8CD-342D-4579-98EC-A8FD6B7370E1}" type="datetimeFigureOut">
              <a:rPr lang="en-US" smtClean="0"/>
              <a:pPr algn="r" eaLnBrk="1" latinLnBrk="0" hangingPunct="1"/>
              <a:t>5/31/2019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pPr algn="ctr" eaLnBrk="1" latinLnBrk="0" hangingPunct="1"/>
            <a:fld id="{2BBB5E19-F10A-4C2F-BF6F-11C513378A2E}" type="slidenum">
              <a:rPr kumimoji="0" lang="en-US" smtClean="0"/>
              <a:pPr algn="ct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lgn="r" eaLnBrk="1" latinLnBrk="0" hangingPunct="1"/>
            <a:fld id="{E6F9B8CD-342D-4579-98EC-A8FD6B7370E1}" type="datetimeFigureOut">
              <a:rPr lang="en-US" smtClean="0"/>
              <a:pPr algn="r" eaLnBrk="1" latinLnBrk="0" hangingPunct="1"/>
              <a:t>5/31/2019</a:t>
            </a:fld>
            <a:endParaRPr lang="en-US" dirty="0">
              <a:solidFill>
                <a:schemeClr val="tx2"/>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lgn="l" eaLnBrk="1" latinLnBrk="0" hangingPunct="1"/>
            <a:endParaRPr kumimoji="0" lang="en-US" dirty="0">
              <a:solidFill>
                <a:schemeClr val="tx2"/>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lgn="ctr" eaLnBrk="1" latinLnBrk="0" hangingPunct="1"/>
            <a:fld id="{2BBB5E19-F10A-4C2F-BF6F-11C513378A2E}" type="slidenum">
              <a:rPr kumimoji="0" lang="en-US" smtClean="0"/>
              <a:pPr algn="ctr" eaLnBrk="1" latinLnBrk="0" hangingPunct="1"/>
              <a:t>‹#›</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060848"/>
            <a:ext cx="8458200" cy="1470025"/>
          </a:xfrm>
        </p:spPr>
        <p:txBody>
          <a:bodyPr>
            <a:noAutofit/>
          </a:bodyPr>
          <a:lstStyle/>
          <a:p>
            <a:r>
              <a:rPr lang="en-IN" sz="4000" dirty="0" smtClean="0"/>
              <a:t>An </a:t>
            </a:r>
            <a:r>
              <a:rPr lang="en-IN" sz="4000" dirty="0"/>
              <a:t>a</a:t>
            </a:r>
            <a:r>
              <a:rPr lang="en-IN" sz="4000" dirty="0" smtClean="0"/>
              <a:t>nalysis of clinical trial registry data: A case for Dengue </a:t>
            </a:r>
            <a:r>
              <a:rPr lang="en-IN" sz="4000" dirty="0"/>
              <a:t>F</a:t>
            </a:r>
            <a:r>
              <a:rPr lang="en-IN" sz="4000" dirty="0" smtClean="0"/>
              <a:t>ever </a:t>
            </a:r>
            <a:endParaRPr lang="en-GB" sz="4000" dirty="0"/>
          </a:p>
        </p:txBody>
      </p:sp>
      <p:sp>
        <p:nvSpPr>
          <p:cNvPr id="3" name="Subtitle 2"/>
          <p:cNvSpPr>
            <a:spLocks noGrp="1"/>
          </p:cNvSpPr>
          <p:nvPr>
            <p:ph type="subTitle" idx="1"/>
          </p:nvPr>
        </p:nvSpPr>
        <p:spPr/>
        <p:txBody>
          <a:bodyPr>
            <a:normAutofit/>
          </a:bodyPr>
          <a:lstStyle/>
          <a:p>
            <a:r>
              <a:rPr lang="en-IN" dirty="0" smtClean="0"/>
              <a:t>By: Ms. </a:t>
            </a:r>
            <a:r>
              <a:rPr lang="en-IN" dirty="0" err="1" smtClean="0"/>
              <a:t>Apoorva</a:t>
            </a:r>
            <a:r>
              <a:rPr lang="en-IN" dirty="0" smtClean="0"/>
              <a:t> Mehta</a:t>
            </a:r>
          </a:p>
          <a:p>
            <a:r>
              <a:rPr lang="en-IN" dirty="0"/>
              <a:t> </a:t>
            </a:r>
            <a:r>
              <a:rPr lang="en-IN" dirty="0" smtClean="0"/>
              <a:t>      PG/017/008</a:t>
            </a:r>
          </a:p>
          <a:p>
            <a:endParaRPr lang="en-GB" dirty="0"/>
          </a:p>
        </p:txBody>
      </p:sp>
    </p:spTree>
    <p:extLst>
      <p:ext uri="{BB962C8B-B14F-4D97-AF65-F5344CB8AC3E}">
        <p14:creationId xmlns:p14="http://schemas.microsoft.com/office/powerpoint/2010/main" val="27343065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contd.</a:t>
            </a:r>
            <a:endParaRPr lang="en-GB" dirty="0"/>
          </a:p>
        </p:txBody>
      </p:sp>
      <p:sp>
        <p:nvSpPr>
          <p:cNvPr id="3" name="Content Placeholder 2"/>
          <p:cNvSpPr>
            <a:spLocks noGrp="1"/>
          </p:cNvSpPr>
          <p:nvPr>
            <p:ph idx="1"/>
          </p:nvPr>
        </p:nvSpPr>
        <p:spPr/>
        <p:txBody>
          <a:bodyPr>
            <a:normAutofit fontScale="92500" lnSpcReduction="10000"/>
          </a:bodyPr>
          <a:lstStyle/>
          <a:p>
            <a:r>
              <a:rPr lang="en-IN" dirty="0" smtClean="0"/>
              <a:t>Several studies have evaluated the vaccine development scenario for Dengue such as A comprehensive and recent article is by </a:t>
            </a:r>
            <a:r>
              <a:rPr lang="en-IN" dirty="0" err="1" smtClean="0"/>
              <a:t>Swaminathan</a:t>
            </a:r>
            <a:r>
              <a:rPr lang="en-IN" dirty="0" smtClean="0"/>
              <a:t> (2019), wherein the same has been described in the context of a pre clinical candidate under development as vaccine for India. </a:t>
            </a:r>
          </a:p>
          <a:p>
            <a:r>
              <a:rPr lang="en-IN" dirty="0" smtClean="0"/>
              <a:t>Several articles have described the concept of drug pipeline development for a given indication, a recent comprehensive example is Cummings et al (2018), wherein a drug development pipeline for </a:t>
            </a:r>
            <a:r>
              <a:rPr lang="en-IN" dirty="0" err="1" smtClean="0"/>
              <a:t>Alziehmer’s</a:t>
            </a:r>
            <a:r>
              <a:rPr lang="en-IN" dirty="0" smtClean="0"/>
              <a:t> has been generated.</a:t>
            </a:r>
          </a:p>
          <a:p>
            <a:endParaRPr lang="en-IN" dirty="0" smtClean="0"/>
          </a:p>
          <a:p>
            <a:endParaRPr lang="en-GB" dirty="0"/>
          </a:p>
        </p:txBody>
      </p:sp>
    </p:spTree>
    <p:extLst>
      <p:ext uri="{BB962C8B-B14F-4D97-AF65-F5344CB8AC3E}">
        <p14:creationId xmlns:p14="http://schemas.microsoft.com/office/powerpoint/2010/main" val="942850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Research Question(s)</a:t>
            </a:r>
            <a:endParaRPr lang="en-GB" dirty="0"/>
          </a:p>
        </p:txBody>
      </p:sp>
      <p:sp>
        <p:nvSpPr>
          <p:cNvPr id="3" name="Content Placeholder 2"/>
          <p:cNvSpPr>
            <a:spLocks noGrp="1"/>
          </p:cNvSpPr>
          <p:nvPr>
            <p:ph idx="1"/>
          </p:nvPr>
        </p:nvSpPr>
        <p:spPr/>
        <p:txBody>
          <a:bodyPr>
            <a:normAutofit/>
          </a:bodyPr>
          <a:lstStyle/>
          <a:p>
            <a:r>
              <a:rPr lang="en-IN" sz="1800" dirty="0" smtClean="0"/>
              <a:t>What is the landscape of emerging and available </a:t>
            </a:r>
            <a:r>
              <a:rPr lang="en-IN" sz="1800" dirty="0" smtClean="0"/>
              <a:t>preventive pharmacotherapy </a:t>
            </a:r>
            <a:r>
              <a:rPr lang="en-IN" sz="1800" dirty="0" smtClean="0"/>
              <a:t>for dengue fever? </a:t>
            </a:r>
            <a:endParaRPr lang="en-GB" sz="1800" dirty="0"/>
          </a:p>
        </p:txBody>
      </p:sp>
      <p:sp>
        <p:nvSpPr>
          <p:cNvPr id="4" name="Title 1"/>
          <p:cNvSpPr txBox="1">
            <a:spLocks/>
          </p:cNvSpPr>
          <p:nvPr/>
        </p:nvSpPr>
        <p:spPr>
          <a:xfrm>
            <a:off x="603548" y="2852936"/>
            <a:ext cx="8229600" cy="1066800"/>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IN" dirty="0" smtClean="0"/>
              <a:t>Objective(s)</a:t>
            </a:r>
            <a:endParaRPr lang="en-GB" dirty="0"/>
          </a:p>
        </p:txBody>
      </p:sp>
      <p:sp>
        <p:nvSpPr>
          <p:cNvPr id="5" name="Content Placeholder 2"/>
          <p:cNvSpPr txBox="1">
            <a:spLocks/>
          </p:cNvSpPr>
          <p:nvPr/>
        </p:nvSpPr>
        <p:spPr>
          <a:xfrm>
            <a:off x="601266" y="3717032"/>
            <a:ext cx="8229600" cy="4325112"/>
          </a:xfrm>
          <a:prstGeom prst="rect">
            <a:avLst/>
          </a:prstGeom>
        </p:spPr>
        <p:txBody>
          <a:bodyPr vert="horz">
            <a:norm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GB" sz="1600" b="1" dirty="0"/>
              <a:t>Primary Objective(s)</a:t>
            </a:r>
            <a:endParaRPr lang="en-GB" sz="1600" dirty="0"/>
          </a:p>
          <a:p>
            <a:pPr lvl="0"/>
            <a:r>
              <a:rPr lang="en-GB" sz="1600" dirty="0"/>
              <a:t>To analyse the sampled registry data </a:t>
            </a:r>
          </a:p>
          <a:p>
            <a:pPr lvl="0"/>
            <a:r>
              <a:rPr lang="en-GB" sz="1600" dirty="0"/>
              <a:t>To evaluate approved vaccines for Dengue, if any</a:t>
            </a:r>
          </a:p>
          <a:p>
            <a:pPr lvl="0"/>
            <a:r>
              <a:rPr lang="en-GB" sz="1600" dirty="0"/>
              <a:t>To construct a global Dengue vaccine development pipeline</a:t>
            </a:r>
          </a:p>
          <a:p>
            <a:r>
              <a:rPr lang="en-GB" sz="1600" b="1" dirty="0"/>
              <a:t>Secondary Objective(s)</a:t>
            </a:r>
            <a:endParaRPr lang="en-GB" sz="1600" dirty="0"/>
          </a:p>
          <a:p>
            <a:pPr lvl="0"/>
            <a:r>
              <a:rPr lang="en-GB" sz="1600" dirty="0"/>
              <a:t>To evaluate the Dengue vaccine development landscape in India</a:t>
            </a:r>
          </a:p>
          <a:p>
            <a:r>
              <a:rPr lang="en-GB" sz="1600" dirty="0"/>
              <a:t>To analyse the compliance of CTRI Dengue registrations to the WHO 20 element guideline for trial registration</a:t>
            </a:r>
            <a:endParaRPr lang="en-GB" sz="1600" dirty="0"/>
          </a:p>
        </p:txBody>
      </p:sp>
    </p:spTree>
    <p:extLst>
      <p:ext uri="{BB962C8B-B14F-4D97-AF65-F5344CB8AC3E}">
        <p14:creationId xmlns:p14="http://schemas.microsoft.com/office/powerpoint/2010/main" val="2792283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548680"/>
            <a:ext cx="8229600" cy="1066800"/>
          </a:xfrm>
        </p:spPr>
        <p:txBody>
          <a:bodyPr/>
          <a:lstStyle/>
          <a:p>
            <a:r>
              <a:rPr lang="en-IN" dirty="0" smtClean="0"/>
              <a:t>Methodology</a:t>
            </a:r>
            <a:endParaRPr lang="en-GB" dirty="0"/>
          </a:p>
        </p:txBody>
      </p:sp>
      <p:sp>
        <p:nvSpPr>
          <p:cNvPr id="3" name="Rectangle 2"/>
          <p:cNvSpPr/>
          <p:nvPr/>
        </p:nvSpPr>
        <p:spPr>
          <a:xfrm>
            <a:off x="467544" y="1700808"/>
            <a:ext cx="8064896" cy="3416320"/>
          </a:xfrm>
          <a:prstGeom prst="rect">
            <a:avLst/>
          </a:prstGeom>
        </p:spPr>
        <p:txBody>
          <a:bodyPr wrap="square">
            <a:spAutoFit/>
          </a:bodyPr>
          <a:lstStyle/>
          <a:p>
            <a:r>
              <a:rPr lang="en-GB" b="1" dirty="0"/>
              <a:t>Study design: </a:t>
            </a:r>
            <a:r>
              <a:rPr lang="en-GB" dirty="0"/>
              <a:t>Cross-sectional Descriptive Study</a:t>
            </a:r>
          </a:p>
          <a:p>
            <a:r>
              <a:rPr lang="en-GB" b="1" dirty="0"/>
              <a:t>Data: </a:t>
            </a:r>
            <a:r>
              <a:rPr lang="en-GB" dirty="0"/>
              <a:t>Clinical Trial Registry data was sampled for the indication ‘dengue’/’dengue haemorrhagic fever’/ ‘severe dengue’. Other relevant secondary sources of data such as clinical trial results published in indexed journals, research articles, reports, book chapters, website and press notifications, among other publicly available secondary data were also utilised for analysis.</a:t>
            </a:r>
          </a:p>
          <a:p>
            <a:r>
              <a:rPr lang="en-GB" b="1" dirty="0"/>
              <a:t>Methodology</a:t>
            </a:r>
            <a:r>
              <a:rPr lang="en-GB" dirty="0"/>
              <a:t>: All ICTRP, CTRI and Clinicaltrials.gov clinical trial registration  entries with the keyword ‘dengue’ were retrieved online and cross referenced by NCT ID and/or title to remove duplicates, following which only interventional drug trial entries were included in the analysis. The detailed approach for this retrieval is as follows</a:t>
            </a:r>
            <a:endParaRPr lang="en-GB" dirty="0"/>
          </a:p>
        </p:txBody>
      </p:sp>
    </p:spTree>
    <p:extLst>
      <p:ext uri="{BB962C8B-B14F-4D97-AF65-F5344CB8AC3E}">
        <p14:creationId xmlns:p14="http://schemas.microsoft.com/office/powerpoint/2010/main" val="19371428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188640"/>
            <a:ext cx="5976664" cy="6680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44043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6" y="260648"/>
            <a:ext cx="8229600" cy="1066800"/>
          </a:xfrm>
        </p:spPr>
        <p:txBody>
          <a:bodyPr/>
          <a:lstStyle/>
          <a:p>
            <a:r>
              <a:rPr lang="en-IN" dirty="0" smtClean="0"/>
              <a:t>Contd.</a:t>
            </a:r>
            <a:endParaRPr lang="en-GB" dirty="0"/>
          </a:p>
        </p:txBody>
      </p:sp>
      <p:sp>
        <p:nvSpPr>
          <p:cNvPr id="3" name="Rectangle 2"/>
          <p:cNvSpPr/>
          <p:nvPr/>
        </p:nvSpPr>
        <p:spPr>
          <a:xfrm>
            <a:off x="248122" y="1340768"/>
            <a:ext cx="8280920" cy="2862322"/>
          </a:xfrm>
          <a:prstGeom prst="rect">
            <a:avLst/>
          </a:prstGeom>
        </p:spPr>
        <p:txBody>
          <a:bodyPr wrap="square">
            <a:spAutoFit/>
          </a:bodyPr>
          <a:lstStyle/>
          <a:p>
            <a:r>
              <a:rPr lang="en-GB" b="1" dirty="0"/>
              <a:t>For developing Vaccine Pipeline: </a:t>
            </a:r>
            <a:r>
              <a:rPr lang="en-GB" dirty="0"/>
              <a:t>From this dataset, descriptive analysis was used and only vaccine candidate trials were included for this analysis ( Drug trials involving Ayurveda, homeopathy, new dosing regimen </a:t>
            </a:r>
            <a:r>
              <a:rPr lang="en-GB" dirty="0" err="1"/>
              <a:t>etc</a:t>
            </a:r>
            <a:r>
              <a:rPr lang="en-GB" dirty="0"/>
              <a:t> were excluded) Trials that did not meet primary endpoints were also excluded for generating vaccine pipeline. Only ‘pivotal’ trials that met the required criteria for vaccine candidate approval for next step were included for generating the vaccine pipeline. The rest of the analysis has been carried out on dataset </a:t>
            </a:r>
            <a:r>
              <a:rPr lang="en-GB" dirty="0" smtClean="0"/>
              <a:t>N=92</a:t>
            </a:r>
          </a:p>
          <a:p>
            <a:endParaRPr lang="en-GB" dirty="0"/>
          </a:p>
          <a:p>
            <a:r>
              <a:rPr lang="en-GB" b="1" dirty="0"/>
              <a:t>Time Period:</a:t>
            </a:r>
            <a:r>
              <a:rPr lang="en-GB" dirty="0"/>
              <a:t> Entries since beginning of time were included in this exercise</a:t>
            </a:r>
            <a:r>
              <a:rPr lang="en-GB" b="1" dirty="0"/>
              <a:t> </a:t>
            </a:r>
            <a:r>
              <a:rPr lang="en-GB" dirty="0"/>
              <a:t>(2003-present)</a:t>
            </a:r>
            <a:endParaRPr lang="en-GB" dirty="0"/>
          </a:p>
        </p:txBody>
      </p:sp>
    </p:spTree>
    <p:extLst>
      <p:ext uri="{BB962C8B-B14F-4D97-AF65-F5344CB8AC3E}">
        <p14:creationId xmlns:p14="http://schemas.microsoft.com/office/powerpoint/2010/main" val="1214146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6" y="260648"/>
            <a:ext cx="8229600" cy="1066800"/>
          </a:xfrm>
        </p:spPr>
        <p:txBody>
          <a:bodyPr/>
          <a:lstStyle/>
          <a:p>
            <a:r>
              <a:rPr lang="en-IN" dirty="0" smtClean="0"/>
              <a:t>Results </a:t>
            </a:r>
            <a:endParaRPr lang="en-GB" dirty="0"/>
          </a:p>
        </p:txBody>
      </p:sp>
      <p:graphicFrame>
        <p:nvGraphicFramePr>
          <p:cNvPr id="3" name="Chart 2"/>
          <p:cNvGraphicFramePr/>
          <p:nvPr>
            <p:extLst>
              <p:ext uri="{D42A27DB-BD31-4B8C-83A1-F6EECF244321}">
                <p14:modId xmlns:p14="http://schemas.microsoft.com/office/powerpoint/2010/main" val="3046010746"/>
              </p:ext>
            </p:extLst>
          </p:nvPr>
        </p:nvGraphicFramePr>
        <p:xfrm>
          <a:off x="467545" y="1556792"/>
          <a:ext cx="4032448" cy="25922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p:nvPr>
            <p:extLst>
              <p:ext uri="{D42A27DB-BD31-4B8C-83A1-F6EECF244321}">
                <p14:modId xmlns:p14="http://schemas.microsoft.com/office/powerpoint/2010/main" val="2424639746"/>
              </p:ext>
            </p:extLst>
          </p:nvPr>
        </p:nvGraphicFramePr>
        <p:xfrm>
          <a:off x="4860032" y="1844824"/>
          <a:ext cx="3888432" cy="21602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379373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6" y="260648"/>
            <a:ext cx="8229600" cy="1066800"/>
          </a:xfrm>
        </p:spPr>
        <p:txBody>
          <a:bodyPr/>
          <a:lstStyle/>
          <a:p>
            <a:r>
              <a:rPr lang="en-IN" dirty="0" smtClean="0"/>
              <a:t>Results </a:t>
            </a:r>
            <a:endParaRPr lang="en-GB" dirty="0"/>
          </a:p>
        </p:txBody>
      </p:sp>
      <p:sp>
        <p:nvSpPr>
          <p:cNvPr id="7" name="TextBox 6"/>
          <p:cNvSpPr txBox="1"/>
          <p:nvPr/>
        </p:nvSpPr>
        <p:spPr>
          <a:xfrm>
            <a:off x="107504" y="1628800"/>
            <a:ext cx="5101076" cy="369332"/>
          </a:xfrm>
          <a:prstGeom prst="rect">
            <a:avLst/>
          </a:prstGeom>
          <a:noFill/>
        </p:spPr>
        <p:txBody>
          <a:bodyPr wrap="none" rtlCol="0">
            <a:spAutoFit/>
          </a:bodyPr>
          <a:lstStyle/>
          <a:p>
            <a:r>
              <a:rPr lang="en-IN" dirty="0" smtClean="0"/>
              <a:t>Fig2  Analysis of Clinical Trial entries by country</a:t>
            </a:r>
            <a:endParaRPr lang="en-GB" dirty="0"/>
          </a:p>
        </p:txBody>
      </p:sp>
      <p:graphicFrame>
        <p:nvGraphicFramePr>
          <p:cNvPr id="8" name="Content Placeholder 3"/>
          <p:cNvGraphicFramePr>
            <a:graphicFrameLocks noGrp="1"/>
          </p:cNvGraphicFramePr>
          <p:nvPr>
            <p:ph idx="1"/>
            <p:extLst>
              <p:ext uri="{D42A27DB-BD31-4B8C-83A1-F6EECF244321}">
                <p14:modId xmlns:p14="http://schemas.microsoft.com/office/powerpoint/2010/main" val="3363049819"/>
              </p:ext>
            </p:extLst>
          </p:nvPr>
        </p:nvGraphicFramePr>
        <p:xfrm>
          <a:off x="1763688" y="2132856"/>
          <a:ext cx="4762872" cy="408094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ext uri="{D42A27DB-BD31-4B8C-83A1-F6EECF244321}">
                <p14:modId xmlns:p14="http://schemas.microsoft.com/office/powerpoint/2010/main" val="394175522"/>
              </p:ext>
            </p:extLst>
          </p:nvPr>
        </p:nvGraphicFramePr>
        <p:xfrm>
          <a:off x="539552" y="2276872"/>
          <a:ext cx="7704856" cy="33843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153499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6" y="260648"/>
            <a:ext cx="8229600" cy="1066800"/>
          </a:xfrm>
        </p:spPr>
        <p:txBody>
          <a:bodyPr/>
          <a:lstStyle/>
          <a:p>
            <a:r>
              <a:rPr lang="en-IN" dirty="0" smtClean="0"/>
              <a:t>Results </a:t>
            </a:r>
            <a:endParaRPr lang="en-GB" dirty="0"/>
          </a:p>
        </p:txBody>
      </p:sp>
      <p:sp>
        <p:nvSpPr>
          <p:cNvPr id="7" name="TextBox 6"/>
          <p:cNvSpPr txBox="1"/>
          <p:nvPr/>
        </p:nvSpPr>
        <p:spPr>
          <a:xfrm>
            <a:off x="107504" y="1628800"/>
            <a:ext cx="4966424" cy="369332"/>
          </a:xfrm>
          <a:prstGeom prst="rect">
            <a:avLst/>
          </a:prstGeom>
          <a:noFill/>
        </p:spPr>
        <p:txBody>
          <a:bodyPr wrap="none" rtlCol="0">
            <a:spAutoFit/>
          </a:bodyPr>
          <a:lstStyle/>
          <a:p>
            <a:r>
              <a:rPr lang="en-IN" dirty="0" smtClean="0"/>
              <a:t>Fig1  Analysis of Clinical Trial entries by region</a:t>
            </a:r>
            <a:endParaRPr lang="en-GB" dirty="0"/>
          </a:p>
        </p:txBody>
      </p:sp>
      <p:graphicFrame>
        <p:nvGraphicFramePr>
          <p:cNvPr id="8" name="Content Placeholder 3"/>
          <p:cNvGraphicFramePr>
            <a:graphicFrameLocks noGrp="1"/>
          </p:cNvGraphicFramePr>
          <p:nvPr>
            <p:ph idx="1"/>
            <p:extLst>
              <p:ext uri="{D42A27DB-BD31-4B8C-83A1-F6EECF244321}">
                <p14:modId xmlns:p14="http://schemas.microsoft.com/office/powerpoint/2010/main" val="1597521109"/>
              </p:ext>
            </p:extLst>
          </p:nvPr>
        </p:nvGraphicFramePr>
        <p:xfrm>
          <a:off x="1763688" y="2132856"/>
          <a:ext cx="4762872" cy="40809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296026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6" y="260648"/>
            <a:ext cx="8229600" cy="1066800"/>
          </a:xfrm>
        </p:spPr>
        <p:txBody>
          <a:bodyPr/>
          <a:lstStyle/>
          <a:p>
            <a:r>
              <a:rPr lang="en-IN" dirty="0" smtClean="0"/>
              <a:t>Results </a:t>
            </a:r>
            <a:endParaRPr lang="en-GB" dirty="0"/>
          </a:p>
        </p:txBody>
      </p:sp>
      <p:sp>
        <p:nvSpPr>
          <p:cNvPr id="7" name="TextBox 6"/>
          <p:cNvSpPr txBox="1"/>
          <p:nvPr/>
        </p:nvSpPr>
        <p:spPr>
          <a:xfrm>
            <a:off x="107504" y="1628800"/>
            <a:ext cx="5254965" cy="369332"/>
          </a:xfrm>
          <a:prstGeom prst="rect">
            <a:avLst/>
          </a:prstGeom>
          <a:noFill/>
        </p:spPr>
        <p:txBody>
          <a:bodyPr wrap="none" rtlCol="0">
            <a:spAutoFit/>
          </a:bodyPr>
          <a:lstStyle/>
          <a:p>
            <a:r>
              <a:rPr lang="en-IN" dirty="0" smtClean="0"/>
              <a:t>Fig3 </a:t>
            </a:r>
            <a:r>
              <a:rPr lang="en-IN" dirty="0" smtClean="0"/>
              <a:t>Analysis of Clinical Trial entries by </a:t>
            </a:r>
            <a:r>
              <a:rPr lang="en-IN" dirty="0" smtClean="0"/>
              <a:t>start date</a:t>
            </a:r>
            <a:endParaRPr lang="en-GB" dirty="0"/>
          </a:p>
        </p:txBody>
      </p:sp>
      <p:graphicFrame>
        <p:nvGraphicFramePr>
          <p:cNvPr id="6" name="Chart 5"/>
          <p:cNvGraphicFramePr/>
          <p:nvPr>
            <p:extLst>
              <p:ext uri="{D42A27DB-BD31-4B8C-83A1-F6EECF244321}">
                <p14:modId xmlns:p14="http://schemas.microsoft.com/office/powerpoint/2010/main" val="3095191015"/>
              </p:ext>
            </p:extLst>
          </p:nvPr>
        </p:nvGraphicFramePr>
        <p:xfrm>
          <a:off x="899592" y="2564904"/>
          <a:ext cx="6048672" cy="23762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178886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6" y="260648"/>
            <a:ext cx="8229600" cy="1066800"/>
          </a:xfrm>
        </p:spPr>
        <p:txBody>
          <a:bodyPr/>
          <a:lstStyle/>
          <a:p>
            <a:r>
              <a:rPr lang="en-IN" dirty="0" smtClean="0"/>
              <a:t>Results </a:t>
            </a:r>
            <a:endParaRPr lang="en-GB" dirty="0"/>
          </a:p>
        </p:txBody>
      </p:sp>
      <p:sp>
        <p:nvSpPr>
          <p:cNvPr id="7" name="TextBox 6"/>
          <p:cNvSpPr txBox="1"/>
          <p:nvPr/>
        </p:nvSpPr>
        <p:spPr>
          <a:xfrm>
            <a:off x="683568" y="1636618"/>
            <a:ext cx="7072770" cy="369332"/>
          </a:xfrm>
          <a:prstGeom prst="rect">
            <a:avLst/>
          </a:prstGeom>
          <a:noFill/>
        </p:spPr>
        <p:txBody>
          <a:bodyPr wrap="none" rtlCol="0">
            <a:spAutoFit/>
          </a:bodyPr>
          <a:lstStyle/>
          <a:p>
            <a:r>
              <a:rPr lang="en-IN" dirty="0" smtClean="0"/>
              <a:t>Fig4  Analysis of Clinical Trial entries by type of primary sponsor </a:t>
            </a:r>
            <a:endParaRPr lang="en-GB" dirty="0"/>
          </a:p>
        </p:txBody>
      </p:sp>
      <p:graphicFrame>
        <p:nvGraphicFramePr>
          <p:cNvPr id="8" name="Chart 7"/>
          <p:cNvGraphicFramePr>
            <a:graphicFrameLocks/>
          </p:cNvGraphicFramePr>
          <p:nvPr>
            <p:extLst>
              <p:ext uri="{D42A27DB-BD31-4B8C-83A1-F6EECF244321}">
                <p14:modId xmlns:p14="http://schemas.microsoft.com/office/powerpoint/2010/main" val="1862020799"/>
              </p:ext>
            </p:extLst>
          </p:nvPr>
        </p:nvGraphicFramePr>
        <p:xfrm>
          <a:off x="323528" y="2204864"/>
          <a:ext cx="5810251" cy="42862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948339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066800"/>
          </a:xfrm>
        </p:spPr>
        <p:txBody>
          <a:bodyPr/>
          <a:lstStyle/>
          <a:p>
            <a:r>
              <a:rPr lang="en-IN" dirty="0" smtClean="0"/>
              <a:t>Clinical Trials</a:t>
            </a:r>
            <a:endParaRPr lang="en-GB" dirty="0"/>
          </a:p>
        </p:txBody>
      </p:sp>
      <p:sp>
        <p:nvSpPr>
          <p:cNvPr id="3" name="Content Placeholder 2"/>
          <p:cNvSpPr>
            <a:spLocks noGrp="1"/>
          </p:cNvSpPr>
          <p:nvPr>
            <p:ph idx="1"/>
          </p:nvPr>
        </p:nvSpPr>
        <p:spPr>
          <a:xfrm>
            <a:off x="467544" y="1556792"/>
            <a:ext cx="8280920" cy="2808312"/>
          </a:xfrm>
        </p:spPr>
        <p:txBody>
          <a:bodyPr>
            <a:normAutofit fontScale="70000" lnSpcReduction="20000"/>
          </a:bodyPr>
          <a:lstStyle/>
          <a:p>
            <a:r>
              <a:rPr lang="en-IN" dirty="0"/>
              <a:t>Clinical trials (also referred to as clinical studies or more broadly as clinical research) are research studies involving human </a:t>
            </a:r>
            <a:r>
              <a:rPr lang="en-IN" dirty="0" smtClean="0"/>
              <a:t>volunteers.</a:t>
            </a:r>
          </a:p>
          <a:p>
            <a:r>
              <a:rPr lang="en-IN" dirty="0" smtClean="0"/>
              <a:t>Clinical </a:t>
            </a:r>
            <a:r>
              <a:rPr lang="en-IN" dirty="0"/>
              <a:t>trials are carefully designed, reviewed, and completed</a:t>
            </a:r>
            <a:r>
              <a:rPr lang="en-IN" dirty="0" smtClean="0"/>
              <a:t> </a:t>
            </a:r>
          </a:p>
          <a:p>
            <a:pPr fontAlgn="base"/>
            <a:r>
              <a:rPr lang="en-IN" dirty="0" smtClean="0"/>
              <a:t>They are broadly of two main types: </a:t>
            </a:r>
          </a:p>
          <a:p>
            <a:pPr marL="109728" indent="0" fontAlgn="base">
              <a:buNone/>
            </a:pPr>
            <a:r>
              <a:rPr lang="en-IN" b="1" dirty="0"/>
              <a:t> </a:t>
            </a:r>
            <a:r>
              <a:rPr lang="en-IN" b="1" dirty="0" smtClean="0"/>
              <a:t>        Observational </a:t>
            </a:r>
            <a:r>
              <a:rPr lang="en-IN" b="1" dirty="0"/>
              <a:t>clinical trials </a:t>
            </a:r>
            <a:r>
              <a:rPr lang="en-IN" dirty="0"/>
              <a:t>do not test drugs or </a:t>
            </a:r>
            <a:r>
              <a:rPr lang="en-IN" dirty="0" smtClean="0"/>
              <a:t>treatments</a:t>
            </a:r>
            <a:r>
              <a:rPr lang="en-IN" dirty="0"/>
              <a:t>. </a:t>
            </a:r>
            <a:endParaRPr lang="en-IN" b="1" dirty="0" smtClean="0"/>
          </a:p>
          <a:p>
            <a:pPr marL="109728" indent="0" fontAlgn="base">
              <a:buNone/>
            </a:pPr>
            <a:r>
              <a:rPr lang="en-IN" b="1" dirty="0"/>
              <a:t> </a:t>
            </a:r>
            <a:r>
              <a:rPr lang="en-IN" b="1" dirty="0" smtClean="0"/>
              <a:t>        Interventional </a:t>
            </a:r>
            <a:r>
              <a:rPr lang="en-IN" b="1" dirty="0"/>
              <a:t>clinical trials </a:t>
            </a:r>
            <a:r>
              <a:rPr lang="en-IN" dirty="0"/>
              <a:t>test the safety and effectiveness of a candidate drug, therapy or experimental treatment.</a:t>
            </a:r>
          </a:p>
          <a:p>
            <a:endParaRPr lang="en-IN" dirty="0" smtClean="0"/>
          </a:p>
          <a:p>
            <a:pPr marL="109728" indent="0">
              <a:buNone/>
            </a:pPr>
            <a:endParaRPr lang="en-GB" dirty="0"/>
          </a:p>
        </p:txBody>
      </p:sp>
    </p:spTree>
    <p:extLst>
      <p:ext uri="{BB962C8B-B14F-4D97-AF65-F5344CB8AC3E}">
        <p14:creationId xmlns:p14="http://schemas.microsoft.com/office/powerpoint/2010/main" val="2344043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6" y="260648"/>
            <a:ext cx="8229600" cy="1066800"/>
          </a:xfrm>
        </p:spPr>
        <p:txBody>
          <a:bodyPr/>
          <a:lstStyle/>
          <a:p>
            <a:r>
              <a:rPr lang="en-IN" dirty="0" smtClean="0"/>
              <a:t>Results </a:t>
            </a:r>
            <a:endParaRPr lang="en-GB" dirty="0"/>
          </a:p>
        </p:txBody>
      </p:sp>
      <p:sp>
        <p:nvSpPr>
          <p:cNvPr id="7" name="TextBox 6"/>
          <p:cNvSpPr txBox="1"/>
          <p:nvPr/>
        </p:nvSpPr>
        <p:spPr>
          <a:xfrm>
            <a:off x="107504" y="1628800"/>
            <a:ext cx="5017720" cy="369332"/>
          </a:xfrm>
          <a:prstGeom prst="rect">
            <a:avLst/>
          </a:prstGeom>
          <a:noFill/>
        </p:spPr>
        <p:txBody>
          <a:bodyPr wrap="none" rtlCol="0">
            <a:spAutoFit/>
          </a:bodyPr>
          <a:lstStyle/>
          <a:p>
            <a:r>
              <a:rPr lang="en-IN" dirty="0" smtClean="0"/>
              <a:t>Fig3  Analysis of Clinical Trial entries by Phases</a:t>
            </a:r>
            <a:endParaRPr lang="en-GB" dirty="0"/>
          </a:p>
        </p:txBody>
      </p:sp>
      <p:graphicFrame>
        <p:nvGraphicFramePr>
          <p:cNvPr id="6" name="Chart 5"/>
          <p:cNvGraphicFramePr>
            <a:graphicFrameLocks/>
          </p:cNvGraphicFramePr>
          <p:nvPr>
            <p:extLst>
              <p:ext uri="{D42A27DB-BD31-4B8C-83A1-F6EECF244321}">
                <p14:modId xmlns:p14="http://schemas.microsoft.com/office/powerpoint/2010/main" val="3654767448"/>
              </p:ext>
            </p:extLst>
          </p:nvPr>
        </p:nvGraphicFramePr>
        <p:xfrm>
          <a:off x="899592" y="2636912"/>
          <a:ext cx="6157748" cy="29523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258703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6" y="260648"/>
            <a:ext cx="8229600" cy="1066800"/>
          </a:xfrm>
        </p:spPr>
        <p:txBody>
          <a:bodyPr/>
          <a:lstStyle/>
          <a:p>
            <a:r>
              <a:rPr lang="en-IN" dirty="0" smtClean="0"/>
              <a:t>Results </a:t>
            </a:r>
            <a:endParaRPr lang="en-GB" dirty="0"/>
          </a:p>
        </p:txBody>
      </p:sp>
      <p:sp>
        <p:nvSpPr>
          <p:cNvPr id="7" name="TextBox 6"/>
          <p:cNvSpPr txBox="1"/>
          <p:nvPr/>
        </p:nvSpPr>
        <p:spPr>
          <a:xfrm>
            <a:off x="107504" y="1628800"/>
            <a:ext cx="4950394" cy="369332"/>
          </a:xfrm>
          <a:prstGeom prst="rect">
            <a:avLst/>
          </a:prstGeom>
          <a:noFill/>
        </p:spPr>
        <p:txBody>
          <a:bodyPr wrap="none" rtlCol="0">
            <a:spAutoFit/>
          </a:bodyPr>
          <a:lstStyle/>
          <a:p>
            <a:r>
              <a:rPr lang="en-IN" dirty="0" smtClean="0"/>
              <a:t>Fig4  Analysis of Clinical Trial entries by status</a:t>
            </a:r>
            <a:endParaRPr lang="en-GB" dirty="0"/>
          </a:p>
        </p:txBody>
      </p:sp>
      <p:graphicFrame>
        <p:nvGraphicFramePr>
          <p:cNvPr id="5" name="Chart 4"/>
          <p:cNvGraphicFramePr>
            <a:graphicFrameLocks/>
          </p:cNvGraphicFramePr>
          <p:nvPr>
            <p:extLst>
              <p:ext uri="{D42A27DB-BD31-4B8C-83A1-F6EECF244321}">
                <p14:modId xmlns:p14="http://schemas.microsoft.com/office/powerpoint/2010/main" val="4207446809"/>
              </p:ext>
            </p:extLst>
          </p:nvPr>
        </p:nvGraphicFramePr>
        <p:xfrm>
          <a:off x="1619672" y="2348880"/>
          <a:ext cx="6048672" cy="3600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404349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1752500167"/>
              </p:ext>
            </p:extLst>
          </p:nvPr>
        </p:nvGraphicFramePr>
        <p:xfrm>
          <a:off x="899592" y="1556792"/>
          <a:ext cx="6912768" cy="38884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928087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6" y="260648"/>
            <a:ext cx="8229600" cy="1066800"/>
          </a:xfrm>
        </p:spPr>
        <p:txBody>
          <a:bodyPr/>
          <a:lstStyle/>
          <a:p>
            <a:r>
              <a:rPr lang="en-IN" dirty="0" smtClean="0"/>
              <a:t>Results </a:t>
            </a:r>
            <a:endParaRPr lang="en-GB" dirty="0"/>
          </a:p>
        </p:txBody>
      </p:sp>
      <p:sp>
        <p:nvSpPr>
          <p:cNvPr id="7" name="TextBox 6"/>
          <p:cNvSpPr txBox="1"/>
          <p:nvPr/>
        </p:nvSpPr>
        <p:spPr>
          <a:xfrm>
            <a:off x="186851" y="940078"/>
            <a:ext cx="7560083" cy="369332"/>
          </a:xfrm>
          <a:prstGeom prst="rect">
            <a:avLst/>
          </a:prstGeom>
          <a:noFill/>
        </p:spPr>
        <p:txBody>
          <a:bodyPr wrap="none" rtlCol="0">
            <a:spAutoFit/>
          </a:bodyPr>
          <a:lstStyle/>
          <a:p>
            <a:r>
              <a:rPr lang="en-IN" dirty="0" smtClean="0"/>
              <a:t>Table 1 Global Vaccine Development Pipeline with relevant clinical trials</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026965099"/>
              </p:ext>
            </p:extLst>
          </p:nvPr>
        </p:nvGraphicFramePr>
        <p:xfrm>
          <a:off x="174754" y="1297147"/>
          <a:ext cx="8789733" cy="5336665"/>
        </p:xfrm>
        <a:graphic>
          <a:graphicData uri="http://schemas.openxmlformats.org/drawingml/2006/table">
            <a:tbl>
              <a:tblPr firstRow="1" firstCol="1" bandRow="1">
                <a:tableStyleId>{5C22544A-7EE6-4342-B048-85BDC9FD1C3A}</a:tableStyleId>
              </a:tblPr>
              <a:tblGrid>
                <a:gridCol w="1164767"/>
                <a:gridCol w="1164767"/>
                <a:gridCol w="1164767"/>
                <a:gridCol w="1164767"/>
                <a:gridCol w="1164767"/>
                <a:gridCol w="1164767"/>
                <a:gridCol w="1801131"/>
              </a:tblGrid>
              <a:tr h="620709">
                <a:tc>
                  <a:txBody>
                    <a:bodyPr/>
                    <a:lstStyle/>
                    <a:p>
                      <a:pPr algn="ctr">
                        <a:lnSpc>
                          <a:spcPct val="115000"/>
                        </a:lnSpc>
                        <a:spcAft>
                          <a:spcPts val="0"/>
                        </a:spcAft>
                      </a:pPr>
                      <a:r>
                        <a:rPr lang="en-GB" sz="900" u="sng" dirty="0">
                          <a:effectLst/>
                        </a:rPr>
                        <a:t>VACCINE CANDIDATE NAMES/INTERVENTION ARM</a:t>
                      </a:r>
                      <a:endParaRPr lang="en-GB" sz="1000" dirty="0">
                        <a:effectLst/>
                        <a:latin typeface="Times New Roman"/>
                        <a:ea typeface="Calibri"/>
                      </a:endParaRPr>
                    </a:p>
                  </a:txBody>
                  <a:tcPr marL="27704" marR="27704" marT="0" marB="0" anchor="ctr"/>
                </a:tc>
                <a:tc>
                  <a:txBody>
                    <a:bodyPr/>
                    <a:lstStyle/>
                    <a:p>
                      <a:pPr algn="ctr">
                        <a:lnSpc>
                          <a:spcPct val="115000"/>
                        </a:lnSpc>
                        <a:spcAft>
                          <a:spcPts val="0"/>
                        </a:spcAft>
                      </a:pPr>
                      <a:r>
                        <a:rPr lang="en-GB" sz="900" u="sng">
                          <a:effectLst/>
                        </a:rPr>
                        <a:t>PRIMARY SPONSOR</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900" u="sng">
                          <a:effectLst/>
                        </a:rPr>
                        <a:t>VACCINE PARAMETERS</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900" u="sng" dirty="0">
                          <a:effectLst/>
                        </a:rPr>
                        <a:t>CLINICAL TRIAL ID(S)</a:t>
                      </a:r>
                      <a:endParaRPr lang="en-GB" sz="1000" dirty="0">
                        <a:effectLst/>
                        <a:latin typeface="Times New Roman"/>
                        <a:ea typeface="Calibri"/>
                      </a:endParaRPr>
                    </a:p>
                  </a:txBody>
                  <a:tcPr marL="27704" marR="27704" marT="0" marB="0" anchor="ctr"/>
                </a:tc>
                <a:tc>
                  <a:txBody>
                    <a:bodyPr/>
                    <a:lstStyle/>
                    <a:p>
                      <a:pPr algn="ctr">
                        <a:lnSpc>
                          <a:spcPct val="115000"/>
                        </a:lnSpc>
                        <a:spcAft>
                          <a:spcPts val="0"/>
                        </a:spcAft>
                      </a:pPr>
                      <a:r>
                        <a:rPr lang="en-GB" sz="900" u="sng">
                          <a:effectLst/>
                        </a:rPr>
                        <a:t>PRESENT STATUS</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900" u="sng">
                          <a:effectLst/>
                        </a:rPr>
                        <a:t>ESTIMATED/ACTUAL COMPLETION DATE</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900" u="sng" dirty="0">
                          <a:effectLst/>
                        </a:rPr>
                        <a:t>TRIAL SITES</a:t>
                      </a:r>
                      <a:endParaRPr lang="en-GB" sz="1000" dirty="0">
                        <a:effectLst/>
                        <a:latin typeface="Times New Roman"/>
                        <a:ea typeface="Calibri"/>
                      </a:endParaRPr>
                    </a:p>
                  </a:txBody>
                  <a:tcPr marL="27704" marR="27704" marT="0" marB="0" anchor="ctr"/>
                </a:tc>
              </a:tr>
              <a:tr h="137935">
                <a:tc rowSpan="2">
                  <a:txBody>
                    <a:bodyPr/>
                    <a:lstStyle/>
                    <a:p>
                      <a:pPr algn="r">
                        <a:lnSpc>
                          <a:spcPct val="115000"/>
                        </a:lnSpc>
                        <a:spcAft>
                          <a:spcPts val="300"/>
                        </a:spcAft>
                      </a:pPr>
                      <a:r>
                        <a:rPr lang="en-GB" sz="800">
                          <a:effectLst/>
                        </a:rPr>
                        <a:t>TetraVax-DV-TV003 (also known as Butantan DV)</a:t>
                      </a:r>
                      <a:endParaRPr lang="en-GB" sz="1000">
                        <a:effectLst/>
                      </a:endParaRPr>
                    </a:p>
                    <a:p>
                      <a:pPr algn="r">
                        <a:lnSpc>
                          <a:spcPct val="115000"/>
                        </a:lnSpc>
                        <a:spcAft>
                          <a:spcPts val="300"/>
                        </a:spcAft>
                      </a:pPr>
                      <a:r>
                        <a:rPr lang="en-GB" sz="800">
                          <a:effectLst/>
                        </a:rPr>
                        <a:t> </a:t>
                      </a:r>
                      <a:endParaRPr lang="en-GB" sz="1000">
                        <a:effectLst/>
                      </a:endParaRPr>
                    </a:p>
                    <a:p>
                      <a:pPr algn="r">
                        <a:lnSpc>
                          <a:spcPct val="115000"/>
                        </a:lnSpc>
                        <a:spcAft>
                          <a:spcPts val="0"/>
                        </a:spcAft>
                      </a:pPr>
                      <a:r>
                        <a:rPr lang="en-GB" sz="800">
                          <a:effectLst/>
                        </a:rPr>
                        <a:t> </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Butantan Institute</a:t>
                      </a:r>
                      <a:endParaRPr lang="en-GB" sz="1000">
                        <a:effectLst/>
                        <a:latin typeface="Times New Roman"/>
                        <a:ea typeface="Calibri"/>
                      </a:endParaRPr>
                    </a:p>
                  </a:txBody>
                  <a:tcPr marL="27704" marR="27704" marT="0" marB="0" anchor="ctr"/>
                </a:tc>
                <a:tc rowSpan="8">
                  <a:txBody>
                    <a:bodyPr/>
                    <a:lstStyle/>
                    <a:p>
                      <a:pPr algn="ctr">
                        <a:lnSpc>
                          <a:spcPct val="115000"/>
                        </a:lnSpc>
                        <a:spcAft>
                          <a:spcPts val="0"/>
                        </a:spcAft>
                      </a:pPr>
                      <a:r>
                        <a:rPr lang="en-GB" sz="800">
                          <a:effectLst/>
                        </a:rPr>
                        <a:t>Tetravalent Dengue Vaccine; attenuated; subcutaneous</a:t>
                      </a:r>
                      <a:endParaRPr lang="en-GB" sz="1000">
                        <a:effectLst/>
                      </a:endParaRPr>
                    </a:p>
                    <a:p>
                      <a:pPr algn="ctr">
                        <a:lnSpc>
                          <a:spcPct val="115000"/>
                        </a:lnSpc>
                        <a:spcAft>
                          <a:spcPts val="0"/>
                        </a:spcAft>
                      </a:pPr>
                      <a:r>
                        <a:rPr lang="en-GB" sz="800">
                          <a:effectLst/>
                        </a:rPr>
                        <a:t> </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NCT02406729</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Phase III, Recruiting</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December 2025</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Brazil</a:t>
                      </a:r>
                      <a:endParaRPr lang="en-GB" sz="1000">
                        <a:effectLst/>
                        <a:latin typeface="Times New Roman"/>
                        <a:ea typeface="Calibri"/>
                      </a:endParaRPr>
                    </a:p>
                  </a:txBody>
                  <a:tcPr marL="27704" marR="27704" marT="0" marB="0" anchor="ctr"/>
                </a:tc>
              </a:tr>
              <a:tr h="626707">
                <a:tc vMerge="1">
                  <a:txBody>
                    <a:bodyPr/>
                    <a:lstStyle/>
                    <a:p>
                      <a:endParaRPr lang="en-GB"/>
                    </a:p>
                  </a:txBody>
                  <a:tcPr/>
                </a:tc>
                <a:tc>
                  <a:txBody>
                    <a:bodyPr/>
                    <a:lstStyle/>
                    <a:p>
                      <a:pPr algn="ctr">
                        <a:lnSpc>
                          <a:spcPct val="115000"/>
                        </a:lnSpc>
                        <a:spcAft>
                          <a:spcPts val="0"/>
                        </a:spcAft>
                      </a:pPr>
                      <a:r>
                        <a:rPr lang="en-GB" sz="800" dirty="0">
                          <a:effectLst/>
                        </a:rPr>
                        <a:t>Panacea </a:t>
                      </a:r>
                      <a:r>
                        <a:rPr lang="en-GB" sz="800" dirty="0" err="1">
                          <a:effectLst/>
                        </a:rPr>
                        <a:t>Biotec</a:t>
                      </a:r>
                      <a:r>
                        <a:rPr lang="en-GB" sz="800" dirty="0">
                          <a:effectLst/>
                        </a:rPr>
                        <a:t> Ltd</a:t>
                      </a:r>
                      <a:endParaRPr lang="en-GB" sz="1000" dirty="0">
                        <a:effectLst/>
                        <a:latin typeface="Times New Roman"/>
                        <a:ea typeface="Calibri"/>
                      </a:endParaRPr>
                    </a:p>
                  </a:txBody>
                  <a:tcPr marL="27704" marR="27704" marT="0" marB="0" anchor="ctr"/>
                </a:tc>
                <a:tc vMerge="1">
                  <a:txBody>
                    <a:bodyPr/>
                    <a:lstStyle/>
                    <a:p>
                      <a:endParaRPr lang="en-GB"/>
                    </a:p>
                  </a:txBody>
                  <a:tcPr/>
                </a:tc>
                <a:tc>
                  <a:txBody>
                    <a:bodyPr/>
                    <a:lstStyle/>
                    <a:p>
                      <a:pPr algn="ctr">
                        <a:lnSpc>
                          <a:spcPct val="115000"/>
                        </a:lnSpc>
                        <a:spcAft>
                          <a:spcPts val="0"/>
                        </a:spcAft>
                      </a:pPr>
                      <a:r>
                        <a:rPr lang="en-GB" sz="800">
                          <a:effectLst/>
                        </a:rPr>
                        <a:t>CTRI/2017/02/007923</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Phase I/II, IEC under review</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Not provided</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India</a:t>
                      </a:r>
                      <a:endParaRPr lang="en-GB" sz="1000">
                        <a:effectLst/>
                        <a:latin typeface="Times New Roman"/>
                        <a:ea typeface="Calibri"/>
                      </a:endParaRPr>
                    </a:p>
                  </a:txBody>
                  <a:tcPr marL="27704" marR="27704" marT="0" marB="0" anchor="ctr"/>
                </a:tc>
              </a:tr>
              <a:tr h="689677">
                <a:tc>
                  <a:txBody>
                    <a:bodyPr/>
                    <a:lstStyle/>
                    <a:p>
                      <a:pPr algn="ctr">
                        <a:lnSpc>
                          <a:spcPct val="115000"/>
                        </a:lnSpc>
                        <a:spcAft>
                          <a:spcPts val="300"/>
                        </a:spcAft>
                      </a:pPr>
                      <a:r>
                        <a:rPr lang="en-GB" sz="800">
                          <a:effectLst/>
                        </a:rPr>
                        <a:t>TAK-003</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Takeda Pharmaceuticals</a:t>
                      </a:r>
                      <a:endParaRPr lang="en-GB" sz="1000">
                        <a:effectLst/>
                        <a:latin typeface="Times New Roman"/>
                        <a:ea typeface="Calibri"/>
                      </a:endParaRPr>
                    </a:p>
                  </a:txBody>
                  <a:tcPr marL="27704" marR="27704" marT="0" marB="0" anchor="ctr"/>
                </a:tc>
                <a:tc vMerge="1">
                  <a:txBody>
                    <a:bodyPr/>
                    <a:lstStyle/>
                    <a:p>
                      <a:endParaRPr lang="en-GB"/>
                    </a:p>
                  </a:txBody>
                  <a:tcPr/>
                </a:tc>
                <a:tc>
                  <a:txBody>
                    <a:bodyPr/>
                    <a:lstStyle/>
                    <a:p>
                      <a:pPr algn="ctr">
                        <a:lnSpc>
                          <a:spcPct val="115000"/>
                        </a:lnSpc>
                        <a:spcAft>
                          <a:spcPts val="0"/>
                        </a:spcAft>
                      </a:pPr>
                      <a:r>
                        <a:rPr lang="en-GB" sz="800">
                          <a:effectLst/>
                        </a:rPr>
                        <a:t>NCT02747927</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Phase III, a press release states that Primary end point has been met in January 2019</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December 2021</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Brazil, Colombia,</a:t>
                      </a:r>
                      <a:endParaRPr lang="en-GB" sz="1000">
                        <a:effectLst/>
                      </a:endParaRPr>
                    </a:p>
                    <a:p>
                      <a:pPr algn="ctr">
                        <a:lnSpc>
                          <a:spcPct val="115000"/>
                        </a:lnSpc>
                        <a:spcAft>
                          <a:spcPts val="0"/>
                        </a:spcAft>
                      </a:pPr>
                      <a:r>
                        <a:rPr lang="en-GB" sz="800">
                          <a:effectLst/>
                        </a:rPr>
                        <a:t>Dominican Republic, Nicaragua, Panama,</a:t>
                      </a:r>
                      <a:endParaRPr lang="en-GB" sz="1000">
                        <a:effectLst/>
                      </a:endParaRPr>
                    </a:p>
                    <a:p>
                      <a:pPr algn="ctr">
                        <a:lnSpc>
                          <a:spcPct val="115000"/>
                        </a:lnSpc>
                        <a:spcAft>
                          <a:spcPts val="0"/>
                        </a:spcAft>
                      </a:pPr>
                      <a:r>
                        <a:rPr lang="en-GB" sz="800">
                          <a:effectLst/>
                        </a:rPr>
                        <a:t>Philippines, Sri Lanka, Thailand</a:t>
                      </a:r>
                      <a:endParaRPr lang="en-GB" sz="1000">
                        <a:effectLst/>
                      </a:endParaRPr>
                    </a:p>
                    <a:p>
                      <a:pPr algn="ctr">
                        <a:lnSpc>
                          <a:spcPct val="115000"/>
                        </a:lnSpc>
                        <a:spcAft>
                          <a:spcPts val="0"/>
                        </a:spcAft>
                      </a:pPr>
                      <a:r>
                        <a:rPr lang="en-GB" sz="800">
                          <a:effectLst/>
                        </a:rPr>
                        <a:t> </a:t>
                      </a:r>
                      <a:endParaRPr lang="en-GB" sz="1000">
                        <a:effectLst/>
                        <a:latin typeface="Times New Roman"/>
                        <a:ea typeface="Calibri"/>
                      </a:endParaRPr>
                    </a:p>
                  </a:txBody>
                  <a:tcPr marL="27704" marR="27704" marT="0" marB="0" anchor="ctr"/>
                </a:tc>
              </a:tr>
              <a:tr h="137935">
                <a:tc>
                  <a:txBody>
                    <a:bodyPr/>
                    <a:lstStyle/>
                    <a:p>
                      <a:pPr algn="ctr">
                        <a:lnSpc>
                          <a:spcPct val="115000"/>
                        </a:lnSpc>
                        <a:spcAft>
                          <a:spcPts val="300"/>
                        </a:spcAft>
                      </a:pPr>
                      <a:r>
                        <a:rPr lang="en-GB" sz="800">
                          <a:effectLst/>
                        </a:rPr>
                        <a:t>?</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GlaxoSmithKline</a:t>
                      </a:r>
                      <a:endParaRPr lang="en-GB" sz="1000">
                        <a:effectLst/>
                        <a:latin typeface="Times New Roman"/>
                        <a:ea typeface="Calibri"/>
                      </a:endParaRPr>
                    </a:p>
                  </a:txBody>
                  <a:tcPr marL="27704" marR="27704" marT="0" marB="0" anchor="ctr"/>
                </a:tc>
                <a:tc vMerge="1">
                  <a:txBody>
                    <a:bodyPr/>
                    <a:lstStyle/>
                    <a:p>
                      <a:endParaRPr lang="en-GB"/>
                    </a:p>
                  </a:txBody>
                  <a:tcPr/>
                </a:tc>
                <a:tc>
                  <a:txBody>
                    <a:bodyPr/>
                    <a:lstStyle/>
                    <a:p>
                      <a:pPr algn="ctr">
                        <a:lnSpc>
                          <a:spcPct val="115000"/>
                        </a:lnSpc>
                        <a:spcAft>
                          <a:spcPts val="0"/>
                        </a:spcAft>
                      </a:pPr>
                      <a:r>
                        <a:rPr lang="en-GB" sz="800">
                          <a:effectLst/>
                        </a:rPr>
                        <a:t>NCT00239577</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Phase II, completed</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June 2007</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USA</a:t>
                      </a:r>
                      <a:endParaRPr lang="en-GB" sz="1000">
                        <a:effectLst/>
                        <a:latin typeface="Times New Roman"/>
                        <a:ea typeface="Calibri"/>
                      </a:endParaRPr>
                    </a:p>
                  </a:txBody>
                  <a:tcPr marL="27704" marR="27704" marT="0" marB="0" anchor="ctr"/>
                </a:tc>
              </a:tr>
              <a:tr h="615274">
                <a:tc>
                  <a:txBody>
                    <a:bodyPr/>
                    <a:lstStyle/>
                    <a:p>
                      <a:pPr algn="ctr">
                        <a:lnSpc>
                          <a:spcPct val="115000"/>
                        </a:lnSpc>
                        <a:spcAft>
                          <a:spcPts val="300"/>
                        </a:spcAft>
                      </a:pPr>
                      <a:r>
                        <a:rPr lang="en-GB" sz="800">
                          <a:effectLst/>
                        </a:rPr>
                        <a:t>T-DEN F17, T-DEN F-19</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GlaxoSmithKline (in association with Walter Reed Army Research Institute, USA)</a:t>
                      </a:r>
                      <a:endParaRPr lang="en-GB" sz="1000">
                        <a:effectLst/>
                        <a:latin typeface="Times New Roman"/>
                        <a:ea typeface="Calibri"/>
                      </a:endParaRPr>
                    </a:p>
                  </a:txBody>
                  <a:tcPr marL="27704" marR="27704" marT="0" marB="0" anchor="ctr"/>
                </a:tc>
                <a:tc vMerge="1">
                  <a:txBody>
                    <a:bodyPr/>
                    <a:lstStyle/>
                    <a:p>
                      <a:endParaRPr lang="en-GB"/>
                    </a:p>
                  </a:txBody>
                  <a:tcPr/>
                </a:tc>
                <a:tc>
                  <a:txBody>
                    <a:bodyPr/>
                    <a:lstStyle/>
                    <a:p>
                      <a:pPr algn="ctr">
                        <a:lnSpc>
                          <a:spcPct val="115000"/>
                        </a:lnSpc>
                        <a:spcAft>
                          <a:spcPts val="0"/>
                        </a:spcAft>
                      </a:pPr>
                      <a:r>
                        <a:rPr lang="en-GB" sz="800">
                          <a:effectLst/>
                        </a:rPr>
                        <a:t>NCT00370682</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Phase II, completed</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February 2008</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Thailand</a:t>
                      </a:r>
                      <a:endParaRPr lang="en-GB" sz="1000">
                        <a:effectLst/>
                        <a:latin typeface="Times New Roman"/>
                        <a:ea typeface="Calibri"/>
                      </a:endParaRPr>
                    </a:p>
                  </a:txBody>
                  <a:tcPr marL="27704" marR="27704" marT="0" marB="0" anchor="ctr"/>
                </a:tc>
              </a:tr>
              <a:tr h="1241419">
                <a:tc>
                  <a:txBody>
                    <a:bodyPr/>
                    <a:lstStyle/>
                    <a:p>
                      <a:pPr algn="ctr">
                        <a:lnSpc>
                          <a:spcPct val="115000"/>
                        </a:lnSpc>
                        <a:spcAft>
                          <a:spcPts val="300"/>
                        </a:spcAft>
                      </a:pPr>
                      <a:r>
                        <a:rPr lang="en-GB" sz="800">
                          <a:effectLst/>
                        </a:rPr>
                        <a:t>Dengue tetravalent Vaccine F17 Pre transfection, Dengue tetravalent Vaccine F17 Post transfection, Dengue tetravalent Vaccine F19 Post transfection</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GlaxoSmithKline (in association with Walter Reed Army Research Institute, USA)</a:t>
                      </a:r>
                      <a:endParaRPr lang="en-GB" sz="1000">
                        <a:effectLst/>
                        <a:latin typeface="Times New Roman"/>
                        <a:ea typeface="Calibri"/>
                      </a:endParaRPr>
                    </a:p>
                  </a:txBody>
                  <a:tcPr marL="27704" marR="27704" marT="0" marB="0" anchor="ctr"/>
                </a:tc>
                <a:tc vMerge="1">
                  <a:txBody>
                    <a:bodyPr/>
                    <a:lstStyle/>
                    <a:p>
                      <a:endParaRPr lang="en-GB"/>
                    </a:p>
                  </a:txBody>
                  <a:tcPr/>
                </a:tc>
                <a:tc>
                  <a:txBody>
                    <a:bodyPr/>
                    <a:lstStyle/>
                    <a:p>
                      <a:pPr algn="ctr">
                        <a:lnSpc>
                          <a:spcPct val="115000"/>
                        </a:lnSpc>
                        <a:spcAft>
                          <a:spcPts val="0"/>
                        </a:spcAft>
                      </a:pPr>
                      <a:r>
                        <a:rPr lang="en-GB" sz="800">
                          <a:effectLst/>
                        </a:rPr>
                        <a:t>NCT00350337</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Phase II, completed</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March 2008</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USA</a:t>
                      </a:r>
                      <a:endParaRPr lang="en-GB" sz="1000">
                        <a:effectLst/>
                        <a:latin typeface="Times New Roman"/>
                        <a:ea typeface="Calibri"/>
                      </a:endParaRPr>
                    </a:p>
                  </a:txBody>
                  <a:tcPr marL="27704" marR="27704" marT="0" marB="0" anchor="ctr"/>
                </a:tc>
              </a:tr>
              <a:tr h="615274">
                <a:tc>
                  <a:txBody>
                    <a:bodyPr/>
                    <a:lstStyle/>
                    <a:p>
                      <a:pPr algn="ctr">
                        <a:lnSpc>
                          <a:spcPct val="115000"/>
                        </a:lnSpc>
                        <a:spcAft>
                          <a:spcPts val="300"/>
                        </a:spcAft>
                      </a:pPr>
                      <a:r>
                        <a:rPr lang="en-GB" sz="800">
                          <a:effectLst/>
                        </a:rPr>
                        <a:t>T-DEN-Post-Transfection F17, T-DEN-Post-Transfection F19</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GlaxoSmithKline (in association with Walter Reed Army Research Institute, USA)</a:t>
                      </a:r>
                      <a:endParaRPr lang="en-GB" sz="1000">
                        <a:effectLst/>
                        <a:latin typeface="Times New Roman"/>
                        <a:ea typeface="Calibri"/>
                      </a:endParaRPr>
                    </a:p>
                  </a:txBody>
                  <a:tcPr marL="27704" marR="27704" marT="0" marB="0" anchor="ctr"/>
                </a:tc>
                <a:tc vMerge="1">
                  <a:txBody>
                    <a:bodyPr/>
                    <a:lstStyle/>
                    <a:p>
                      <a:endParaRPr lang="en-GB"/>
                    </a:p>
                  </a:txBody>
                  <a:tcPr/>
                </a:tc>
                <a:tc>
                  <a:txBody>
                    <a:bodyPr/>
                    <a:lstStyle/>
                    <a:p>
                      <a:pPr algn="ctr">
                        <a:lnSpc>
                          <a:spcPct val="115000"/>
                        </a:lnSpc>
                        <a:spcAft>
                          <a:spcPts val="0"/>
                        </a:spcAft>
                      </a:pPr>
                      <a:r>
                        <a:rPr lang="en-GB" sz="800">
                          <a:effectLst/>
                        </a:rPr>
                        <a:t>NCT00468858</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Phase II, completed</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April 2010</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Puerto Rico</a:t>
                      </a:r>
                      <a:endParaRPr lang="en-GB" sz="1000">
                        <a:effectLst/>
                        <a:latin typeface="Times New Roman"/>
                        <a:ea typeface="Calibri"/>
                      </a:endParaRPr>
                    </a:p>
                  </a:txBody>
                  <a:tcPr marL="27704" marR="27704" marT="0" marB="0" anchor="ctr"/>
                </a:tc>
              </a:tr>
              <a:tr h="615274">
                <a:tc>
                  <a:txBody>
                    <a:bodyPr/>
                    <a:lstStyle/>
                    <a:p>
                      <a:pPr algn="ctr">
                        <a:lnSpc>
                          <a:spcPct val="115000"/>
                        </a:lnSpc>
                        <a:spcAft>
                          <a:spcPts val="300"/>
                        </a:spcAft>
                      </a:pPr>
                      <a:r>
                        <a:rPr lang="en-GB" sz="800">
                          <a:effectLst/>
                        </a:rPr>
                        <a:t>Dengue Vaccine Formulation 17</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GlaxoSmithKline (in association with Walter Reed Army Research Institute, USA)</a:t>
                      </a:r>
                      <a:endParaRPr lang="en-GB" sz="1000">
                        <a:effectLst/>
                        <a:latin typeface="Times New Roman"/>
                        <a:ea typeface="Calibri"/>
                      </a:endParaRPr>
                    </a:p>
                  </a:txBody>
                  <a:tcPr marL="27704" marR="27704" marT="0" marB="0" anchor="ctr"/>
                </a:tc>
                <a:tc vMerge="1">
                  <a:txBody>
                    <a:bodyPr/>
                    <a:lstStyle/>
                    <a:p>
                      <a:endParaRPr lang="en-GB"/>
                    </a:p>
                  </a:txBody>
                  <a:tcPr/>
                </a:tc>
                <a:tc>
                  <a:txBody>
                    <a:bodyPr/>
                    <a:lstStyle/>
                    <a:p>
                      <a:pPr algn="ctr">
                        <a:lnSpc>
                          <a:spcPct val="115000"/>
                        </a:lnSpc>
                        <a:spcAft>
                          <a:spcPts val="0"/>
                        </a:spcAft>
                      </a:pPr>
                      <a:r>
                        <a:rPr lang="en-GB" sz="800">
                          <a:effectLst/>
                        </a:rPr>
                        <a:t>NCT00384670</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dirty="0">
                          <a:effectLst/>
                        </a:rPr>
                        <a:t>Phase I/II, completed</a:t>
                      </a:r>
                      <a:endParaRPr lang="en-GB" sz="1000" dirty="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May 2004</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dirty="0">
                          <a:effectLst/>
                        </a:rPr>
                        <a:t>Thailand</a:t>
                      </a:r>
                      <a:endParaRPr lang="en-GB" sz="1000" dirty="0">
                        <a:effectLst/>
                        <a:latin typeface="Times New Roman"/>
                        <a:ea typeface="Calibri"/>
                      </a:endParaRPr>
                    </a:p>
                  </a:txBody>
                  <a:tcPr marL="27704" marR="27704" marT="0" marB="0" anchor="ctr"/>
                </a:tc>
              </a:tr>
            </a:tbl>
          </a:graphicData>
        </a:graphic>
      </p:graphicFrame>
    </p:spTree>
    <p:extLst>
      <p:ext uri="{BB962C8B-B14F-4D97-AF65-F5344CB8AC3E}">
        <p14:creationId xmlns:p14="http://schemas.microsoft.com/office/powerpoint/2010/main" val="2398549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3572"/>
            <a:ext cx="8229600" cy="1066800"/>
          </a:xfrm>
        </p:spPr>
        <p:txBody>
          <a:bodyPr/>
          <a:lstStyle/>
          <a:p>
            <a:r>
              <a:rPr lang="en-IN" dirty="0" smtClean="0"/>
              <a:t>Results </a:t>
            </a:r>
            <a:endParaRPr lang="en-GB" dirty="0"/>
          </a:p>
        </p:txBody>
      </p:sp>
      <p:sp>
        <p:nvSpPr>
          <p:cNvPr id="7" name="TextBox 6"/>
          <p:cNvSpPr txBox="1"/>
          <p:nvPr/>
        </p:nvSpPr>
        <p:spPr>
          <a:xfrm>
            <a:off x="179511" y="924791"/>
            <a:ext cx="7560083" cy="369332"/>
          </a:xfrm>
          <a:prstGeom prst="rect">
            <a:avLst/>
          </a:prstGeom>
          <a:noFill/>
        </p:spPr>
        <p:txBody>
          <a:bodyPr wrap="none" rtlCol="0">
            <a:spAutoFit/>
          </a:bodyPr>
          <a:lstStyle/>
          <a:p>
            <a:r>
              <a:rPr lang="en-IN" dirty="0" smtClean="0"/>
              <a:t>Table 1 Global Vaccine Development Pipeline with relevant clinical trials</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2505252403"/>
              </p:ext>
            </p:extLst>
          </p:nvPr>
        </p:nvGraphicFramePr>
        <p:xfrm>
          <a:off x="15877" y="1294123"/>
          <a:ext cx="8876602" cy="5538216"/>
        </p:xfrm>
        <a:graphic>
          <a:graphicData uri="http://schemas.openxmlformats.org/drawingml/2006/table">
            <a:tbl>
              <a:tblPr firstRow="1" firstCol="1" bandRow="1">
                <a:tableStyleId>{5C22544A-7EE6-4342-B048-85BDC9FD1C3A}</a:tableStyleId>
              </a:tblPr>
              <a:tblGrid>
                <a:gridCol w="1268086"/>
                <a:gridCol w="1268086"/>
                <a:gridCol w="1268086"/>
                <a:gridCol w="1268086"/>
                <a:gridCol w="1268086"/>
                <a:gridCol w="1268086"/>
                <a:gridCol w="1268086"/>
              </a:tblGrid>
              <a:tr h="620572">
                <a:tc>
                  <a:txBody>
                    <a:bodyPr/>
                    <a:lstStyle/>
                    <a:p>
                      <a:pPr algn="ctr">
                        <a:lnSpc>
                          <a:spcPct val="115000"/>
                        </a:lnSpc>
                        <a:spcAft>
                          <a:spcPts val="0"/>
                        </a:spcAft>
                      </a:pPr>
                      <a:r>
                        <a:rPr lang="en-GB" sz="900" u="sng" dirty="0">
                          <a:effectLst/>
                        </a:rPr>
                        <a:t>VACCINE CANDIDATE NAMES/INTERVENTION ARM</a:t>
                      </a:r>
                      <a:endParaRPr lang="en-GB" sz="1000" dirty="0">
                        <a:effectLst/>
                        <a:latin typeface="Times New Roman"/>
                        <a:ea typeface="Calibri"/>
                      </a:endParaRPr>
                    </a:p>
                  </a:txBody>
                  <a:tcPr marL="27704" marR="27704" marT="0" marB="0" anchor="ctr"/>
                </a:tc>
                <a:tc>
                  <a:txBody>
                    <a:bodyPr/>
                    <a:lstStyle/>
                    <a:p>
                      <a:pPr algn="ctr">
                        <a:lnSpc>
                          <a:spcPct val="115000"/>
                        </a:lnSpc>
                        <a:spcAft>
                          <a:spcPts val="0"/>
                        </a:spcAft>
                      </a:pPr>
                      <a:r>
                        <a:rPr lang="en-GB" sz="900" u="sng">
                          <a:effectLst/>
                        </a:rPr>
                        <a:t>PRIMARY SPONSOR</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900" u="sng">
                          <a:effectLst/>
                        </a:rPr>
                        <a:t>VACCINE PARAMETERS</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900" u="sng">
                          <a:effectLst/>
                        </a:rPr>
                        <a:t>CLINICAL TRIAL ID(S)</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900" u="sng">
                          <a:effectLst/>
                        </a:rPr>
                        <a:t>PRESENT STATUS</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900" u="sng" dirty="0">
                          <a:effectLst/>
                        </a:rPr>
                        <a:t>ESTIMATED/ACTUAL COMPLETION DATE</a:t>
                      </a:r>
                      <a:endParaRPr lang="en-GB" sz="1000" dirty="0">
                        <a:effectLst/>
                        <a:latin typeface="Times New Roman"/>
                        <a:ea typeface="Calibri"/>
                      </a:endParaRPr>
                    </a:p>
                  </a:txBody>
                  <a:tcPr marL="27704" marR="27704" marT="0" marB="0" anchor="ctr"/>
                </a:tc>
                <a:tc>
                  <a:txBody>
                    <a:bodyPr/>
                    <a:lstStyle/>
                    <a:p>
                      <a:pPr algn="ctr">
                        <a:lnSpc>
                          <a:spcPct val="115000"/>
                        </a:lnSpc>
                        <a:spcAft>
                          <a:spcPts val="0"/>
                        </a:spcAft>
                      </a:pPr>
                      <a:r>
                        <a:rPr lang="en-GB" sz="900" u="sng">
                          <a:effectLst/>
                        </a:rPr>
                        <a:t>TRIAL SITES</a:t>
                      </a:r>
                      <a:endParaRPr lang="en-GB" sz="1000">
                        <a:effectLst/>
                        <a:latin typeface="Times New Roman"/>
                        <a:ea typeface="Calibri"/>
                      </a:endParaRPr>
                    </a:p>
                  </a:txBody>
                  <a:tcPr marL="27704" marR="27704" marT="0" marB="0" anchor="ctr"/>
                </a:tc>
              </a:tr>
              <a:tr h="551620">
                <a:tc>
                  <a:txBody>
                    <a:bodyPr/>
                    <a:lstStyle/>
                    <a:p>
                      <a:pPr algn="ctr">
                        <a:lnSpc>
                          <a:spcPct val="115000"/>
                        </a:lnSpc>
                        <a:spcAft>
                          <a:spcPts val="300"/>
                        </a:spcAft>
                      </a:pPr>
                      <a:r>
                        <a:rPr lang="en-GB" sz="800" dirty="0">
                          <a:effectLst/>
                        </a:rPr>
                        <a:t>DEN vaccine candidate, F17</a:t>
                      </a:r>
                      <a:endParaRPr lang="en-GB" sz="1000" dirty="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GlaxoSmithKline (in association with Walter Reed Army Research Institute, USA)</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Tetravalent Dengue Vaccine; attenuated; subcutaneous</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NCT00322049</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Phase I/II, completed</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June 2009</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Thailand</a:t>
                      </a:r>
                      <a:endParaRPr lang="en-GB" sz="1000">
                        <a:effectLst/>
                        <a:latin typeface="Times New Roman"/>
                        <a:ea typeface="Calibri"/>
                      </a:endParaRPr>
                    </a:p>
                  </a:txBody>
                  <a:tcPr marL="27704" marR="27704" marT="0" marB="0" anchor="ctr"/>
                </a:tc>
              </a:tr>
              <a:tr h="551620">
                <a:tc>
                  <a:txBody>
                    <a:bodyPr/>
                    <a:lstStyle/>
                    <a:p>
                      <a:pPr algn="ctr">
                        <a:lnSpc>
                          <a:spcPct val="115000"/>
                        </a:lnSpc>
                        <a:spcAft>
                          <a:spcPts val="300"/>
                        </a:spcAft>
                      </a:pPr>
                      <a:r>
                        <a:rPr lang="en-GB" sz="800">
                          <a:effectLst/>
                        </a:rPr>
                        <a:t>TDENV-PIV with AS03B adjuvant</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dirty="0">
                          <a:effectLst/>
                        </a:rPr>
                        <a:t>GlaxoSmithKline (in association with Walter Reed Army Research Institute, USA)</a:t>
                      </a:r>
                      <a:endParaRPr lang="en-GB" sz="1000" dirty="0">
                        <a:effectLst/>
                        <a:latin typeface="Times New Roman"/>
                        <a:ea typeface="Calibri"/>
                      </a:endParaRPr>
                    </a:p>
                  </a:txBody>
                  <a:tcPr marL="27704" marR="27704" marT="0" marB="0" anchor="ctr"/>
                </a:tc>
                <a:tc rowSpan="3">
                  <a:txBody>
                    <a:bodyPr/>
                    <a:lstStyle/>
                    <a:p>
                      <a:pPr algn="ctr">
                        <a:lnSpc>
                          <a:spcPct val="115000"/>
                        </a:lnSpc>
                        <a:spcAft>
                          <a:spcPts val="0"/>
                        </a:spcAft>
                      </a:pPr>
                      <a:r>
                        <a:rPr lang="en-GB" sz="800">
                          <a:effectLst/>
                        </a:rPr>
                        <a:t>Tetravalent dengue virus purified inactivated vaccine</a:t>
                      </a:r>
                      <a:endParaRPr lang="en-GB" sz="1000">
                        <a:effectLst/>
                      </a:endParaRPr>
                    </a:p>
                    <a:p>
                      <a:pPr algn="ctr">
                        <a:lnSpc>
                          <a:spcPct val="115000"/>
                        </a:lnSpc>
                        <a:spcAft>
                          <a:spcPts val="0"/>
                        </a:spcAft>
                      </a:pPr>
                      <a:r>
                        <a:rPr lang="en-GB" sz="800">
                          <a:effectLst/>
                        </a:rPr>
                        <a:t> </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NCT02421367</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Phase I, Recruiting</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June 2019</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USA</a:t>
                      </a:r>
                      <a:endParaRPr lang="en-GB" sz="1000">
                        <a:effectLst/>
                        <a:latin typeface="Times New Roman"/>
                        <a:ea typeface="Calibri"/>
                      </a:endParaRPr>
                    </a:p>
                  </a:txBody>
                  <a:tcPr marL="27704" marR="27704" marT="0" marB="0" anchor="ctr"/>
                </a:tc>
              </a:tr>
              <a:tr h="551620">
                <a:tc>
                  <a:txBody>
                    <a:bodyPr/>
                    <a:lstStyle/>
                    <a:p>
                      <a:pPr algn="ctr">
                        <a:lnSpc>
                          <a:spcPct val="115000"/>
                        </a:lnSpc>
                        <a:spcAft>
                          <a:spcPts val="300"/>
                        </a:spcAft>
                      </a:pPr>
                      <a:r>
                        <a:rPr lang="en-GB" sz="800">
                          <a:effectLst/>
                        </a:rPr>
                        <a:t>TDENV-PIV</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GlaxoSmithKline (in association with Walter Reed Army Research Institute, USA)</a:t>
                      </a:r>
                      <a:endParaRPr lang="en-GB" sz="1000">
                        <a:effectLst/>
                        <a:latin typeface="Times New Roman"/>
                        <a:ea typeface="Calibri"/>
                      </a:endParaRPr>
                    </a:p>
                  </a:txBody>
                  <a:tcPr marL="27704" marR="27704" marT="0" marB="0" anchor="ctr"/>
                </a:tc>
                <a:tc vMerge="1">
                  <a:txBody>
                    <a:bodyPr/>
                    <a:lstStyle/>
                    <a:p>
                      <a:endParaRPr lang="en-GB"/>
                    </a:p>
                  </a:txBody>
                  <a:tcPr/>
                </a:tc>
                <a:tc>
                  <a:txBody>
                    <a:bodyPr/>
                    <a:lstStyle/>
                    <a:p>
                      <a:pPr algn="ctr">
                        <a:lnSpc>
                          <a:spcPct val="115000"/>
                        </a:lnSpc>
                        <a:spcAft>
                          <a:spcPts val="0"/>
                        </a:spcAft>
                      </a:pPr>
                      <a:r>
                        <a:rPr lang="en-GB" sz="800" dirty="0">
                          <a:effectLst/>
                        </a:rPr>
                        <a:t>NCT01666652</a:t>
                      </a:r>
                      <a:endParaRPr lang="en-GB" sz="1000" dirty="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Phase I, completed</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November 2017</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USA</a:t>
                      </a:r>
                      <a:endParaRPr lang="en-GB" sz="1000">
                        <a:effectLst/>
                        <a:latin typeface="Times New Roman"/>
                        <a:ea typeface="Calibri"/>
                      </a:endParaRPr>
                    </a:p>
                  </a:txBody>
                  <a:tcPr marL="27704" marR="27704" marT="0" marB="0" anchor="ctr"/>
                </a:tc>
              </a:tr>
              <a:tr h="551620">
                <a:tc>
                  <a:txBody>
                    <a:bodyPr/>
                    <a:lstStyle/>
                    <a:p>
                      <a:pPr algn="ctr">
                        <a:lnSpc>
                          <a:spcPct val="115000"/>
                        </a:lnSpc>
                        <a:spcAft>
                          <a:spcPts val="300"/>
                        </a:spcAft>
                      </a:pPr>
                      <a:r>
                        <a:rPr lang="en-GB" sz="800">
                          <a:effectLst/>
                        </a:rPr>
                        <a:t>TDENV-PIV</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GlaxoSmithKline (in association with Walter Reed Army Research Institute, USA)</a:t>
                      </a:r>
                      <a:endParaRPr lang="en-GB" sz="1000">
                        <a:effectLst/>
                        <a:latin typeface="Times New Roman"/>
                        <a:ea typeface="Calibri"/>
                      </a:endParaRPr>
                    </a:p>
                  </a:txBody>
                  <a:tcPr marL="27704" marR="27704" marT="0" marB="0" anchor="ctr"/>
                </a:tc>
                <a:tc vMerge="1">
                  <a:txBody>
                    <a:bodyPr/>
                    <a:lstStyle/>
                    <a:p>
                      <a:endParaRPr lang="en-GB"/>
                    </a:p>
                  </a:txBody>
                  <a:tcPr/>
                </a:tc>
                <a:tc>
                  <a:txBody>
                    <a:bodyPr/>
                    <a:lstStyle/>
                    <a:p>
                      <a:pPr algn="ctr">
                        <a:lnSpc>
                          <a:spcPct val="115000"/>
                        </a:lnSpc>
                        <a:spcAft>
                          <a:spcPts val="0"/>
                        </a:spcAft>
                      </a:pPr>
                      <a:r>
                        <a:rPr lang="en-GB" sz="800">
                          <a:effectLst/>
                        </a:rPr>
                        <a:t>NCT01702857</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Phase I, completed</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March 2017</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Puerto Rico</a:t>
                      </a:r>
                      <a:endParaRPr lang="en-GB" sz="1000">
                        <a:effectLst/>
                        <a:latin typeface="Times New Roman"/>
                        <a:ea typeface="Calibri"/>
                      </a:endParaRPr>
                    </a:p>
                  </a:txBody>
                  <a:tcPr marL="27704" marR="27704" marT="0" marB="0" anchor="ctr"/>
                </a:tc>
              </a:tr>
              <a:tr h="413715">
                <a:tc>
                  <a:txBody>
                    <a:bodyPr/>
                    <a:lstStyle/>
                    <a:p>
                      <a:pPr algn="ctr">
                        <a:lnSpc>
                          <a:spcPct val="115000"/>
                        </a:lnSpc>
                        <a:spcAft>
                          <a:spcPts val="300"/>
                        </a:spcAft>
                      </a:pPr>
                      <a:r>
                        <a:rPr lang="en-GB" sz="800">
                          <a:effectLst/>
                        </a:rPr>
                        <a:t>TDENV-PIV and TDENV-LAV F17</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U.S. Army Medical Research and Materiel Command</a:t>
                      </a:r>
                      <a:endParaRPr lang="en-GB" sz="1000">
                        <a:effectLst/>
                        <a:latin typeface="Times New Roman"/>
                        <a:ea typeface="Calibri"/>
                      </a:endParaRPr>
                    </a:p>
                  </a:txBody>
                  <a:tcPr marL="27704" marR="27704" marT="0" marB="0" anchor="ctr"/>
                </a:tc>
                <a:tc rowSpan="2">
                  <a:txBody>
                    <a:bodyPr/>
                    <a:lstStyle/>
                    <a:p>
                      <a:pPr algn="ctr">
                        <a:lnSpc>
                          <a:spcPct val="115000"/>
                        </a:lnSpc>
                        <a:spcAft>
                          <a:spcPts val="0"/>
                        </a:spcAft>
                      </a:pPr>
                      <a:r>
                        <a:rPr lang="en-GB" sz="800">
                          <a:effectLst/>
                        </a:rPr>
                        <a:t>Tetravalent attenuated vaccine and inactivated vaccine both</a:t>
                      </a:r>
                      <a:endParaRPr lang="en-GB" sz="1000">
                        <a:effectLst/>
                      </a:endParaRPr>
                    </a:p>
                    <a:p>
                      <a:pPr algn="ctr">
                        <a:lnSpc>
                          <a:spcPct val="115000"/>
                        </a:lnSpc>
                        <a:spcAft>
                          <a:spcPts val="0"/>
                        </a:spcAft>
                      </a:pPr>
                      <a:r>
                        <a:rPr lang="en-GB" sz="800">
                          <a:effectLst/>
                        </a:rPr>
                        <a:t> </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NCT03141138</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Phase I, Active but not recruiting</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January 2022</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USA</a:t>
                      </a:r>
                      <a:endParaRPr lang="en-GB" sz="1000">
                        <a:effectLst/>
                        <a:latin typeface="Times New Roman"/>
                        <a:ea typeface="Calibri"/>
                      </a:endParaRPr>
                    </a:p>
                  </a:txBody>
                  <a:tcPr marL="27704" marR="27704" marT="0" marB="0" anchor="ctr"/>
                </a:tc>
              </a:tr>
              <a:tr h="413715">
                <a:tc>
                  <a:txBody>
                    <a:bodyPr/>
                    <a:lstStyle/>
                    <a:p>
                      <a:pPr algn="ctr">
                        <a:lnSpc>
                          <a:spcPct val="115000"/>
                        </a:lnSpc>
                        <a:spcAft>
                          <a:spcPts val="300"/>
                        </a:spcAft>
                      </a:pPr>
                      <a:r>
                        <a:rPr lang="en-GB" sz="800">
                          <a:effectLst/>
                        </a:rPr>
                        <a:t>TDENV-PIV and TDENV-LAV F17</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U.S. Army Medical Research and Materiel Command</a:t>
                      </a:r>
                      <a:endParaRPr lang="en-GB" sz="1000">
                        <a:effectLst/>
                        <a:latin typeface="Times New Roman"/>
                        <a:ea typeface="Calibri"/>
                      </a:endParaRPr>
                    </a:p>
                  </a:txBody>
                  <a:tcPr marL="27704" marR="27704" marT="0" marB="0" anchor="ctr"/>
                </a:tc>
                <a:tc vMerge="1">
                  <a:txBody>
                    <a:bodyPr/>
                    <a:lstStyle/>
                    <a:p>
                      <a:endParaRPr lang="en-GB"/>
                    </a:p>
                  </a:txBody>
                  <a:tcPr/>
                </a:tc>
                <a:tc>
                  <a:txBody>
                    <a:bodyPr/>
                    <a:lstStyle/>
                    <a:p>
                      <a:pPr algn="ctr">
                        <a:lnSpc>
                          <a:spcPct val="115000"/>
                        </a:lnSpc>
                        <a:spcAft>
                          <a:spcPts val="0"/>
                        </a:spcAft>
                      </a:pPr>
                      <a:r>
                        <a:rPr lang="en-GB" sz="800">
                          <a:effectLst/>
                        </a:rPr>
                        <a:t>NCT02239614</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Phase I, completed</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February 2017</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USA</a:t>
                      </a:r>
                      <a:endParaRPr lang="en-GB" sz="1000">
                        <a:effectLst/>
                        <a:latin typeface="Times New Roman"/>
                        <a:ea typeface="Calibri"/>
                      </a:endParaRPr>
                    </a:p>
                  </a:txBody>
                  <a:tcPr marL="27704" marR="27704" marT="0" marB="0" anchor="ctr"/>
                </a:tc>
              </a:tr>
              <a:tr h="413715">
                <a:tc>
                  <a:txBody>
                    <a:bodyPr/>
                    <a:lstStyle/>
                    <a:p>
                      <a:pPr algn="ctr">
                        <a:lnSpc>
                          <a:spcPct val="115000"/>
                        </a:lnSpc>
                        <a:spcAft>
                          <a:spcPts val="300"/>
                        </a:spcAft>
                      </a:pPr>
                      <a:r>
                        <a:rPr lang="en-GB" sz="800">
                          <a:effectLst/>
                        </a:rPr>
                        <a:t>TVDV</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U.S. Army Medical Research and Materiel Command</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Tetravalent DNA Vaccine; intramuscular</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NCT01502358</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Phase I, completed</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December 2013</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USA</a:t>
                      </a:r>
                      <a:endParaRPr lang="en-GB" sz="1000">
                        <a:effectLst/>
                        <a:latin typeface="Times New Roman"/>
                        <a:ea typeface="Calibri"/>
                      </a:endParaRPr>
                    </a:p>
                  </a:txBody>
                  <a:tcPr marL="27704" marR="27704" marT="0" marB="0" anchor="ctr"/>
                </a:tc>
              </a:tr>
              <a:tr h="689525">
                <a:tc rowSpan="2">
                  <a:txBody>
                    <a:bodyPr/>
                    <a:lstStyle/>
                    <a:p>
                      <a:pPr algn="ctr">
                        <a:lnSpc>
                          <a:spcPct val="115000"/>
                        </a:lnSpc>
                        <a:spcAft>
                          <a:spcPts val="300"/>
                        </a:spcAft>
                      </a:pPr>
                      <a:r>
                        <a:rPr lang="en-GB" sz="800">
                          <a:effectLst/>
                        </a:rPr>
                        <a:t>V180</a:t>
                      </a:r>
                      <a:endParaRPr lang="en-GB" sz="1000">
                        <a:effectLst/>
                      </a:endParaRPr>
                    </a:p>
                    <a:p>
                      <a:pPr algn="ctr">
                        <a:lnSpc>
                          <a:spcPct val="115000"/>
                        </a:lnSpc>
                        <a:spcAft>
                          <a:spcPts val="300"/>
                        </a:spcAft>
                      </a:pPr>
                      <a:r>
                        <a:rPr lang="en-GB" sz="800">
                          <a:effectLst/>
                        </a:rPr>
                        <a:t> </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National Institute of Allergy and Infectious Diseases (NIAID) in collaboration with Merck Sharp &amp; Dohme Corp</a:t>
                      </a:r>
                      <a:endParaRPr lang="en-GB" sz="1000">
                        <a:effectLst/>
                        <a:latin typeface="Times New Roman"/>
                        <a:ea typeface="Calibri"/>
                      </a:endParaRPr>
                    </a:p>
                  </a:txBody>
                  <a:tcPr marL="27704" marR="27704" marT="0" marB="0" anchor="ctr"/>
                </a:tc>
                <a:tc rowSpan="2">
                  <a:txBody>
                    <a:bodyPr/>
                    <a:lstStyle/>
                    <a:p>
                      <a:pPr algn="ctr">
                        <a:lnSpc>
                          <a:spcPct val="115000"/>
                        </a:lnSpc>
                        <a:spcAft>
                          <a:spcPts val="0"/>
                        </a:spcAft>
                      </a:pPr>
                      <a:r>
                        <a:rPr lang="en-GB" sz="800">
                          <a:effectLst/>
                        </a:rPr>
                        <a:t>Tetravalent recombinant subunit dengue vaccine; intramuscular</a:t>
                      </a:r>
                      <a:endParaRPr lang="en-GB" sz="1000">
                        <a:effectLst/>
                      </a:endParaRPr>
                    </a:p>
                    <a:p>
                      <a:pPr algn="ctr">
                        <a:lnSpc>
                          <a:spcPct val="115000"/>
                        </a:lnSpc>
                        <a:spcAft>
                          <a:spcPts val="0"/>
                        </a:spcAft>
                      </a:pPr>
                      <a:r>
                        <a:rPr lang="en-GB" sz="800">
                          <a:effectLst/>
                        </a:rPr>
                        <a:t> </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NCT02450838</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Phase I, completed</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October 2015</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USA</a:t>
                      </a:r>
                      <a:endParaRPr lang="en-GB" sz="1000">
                        <a:effectLst/>
                        <a:latin typeface="Times New Roman"/>
                        <a:ea typeface="Calibri"/>
                      </a:endParaRPr>
                    </a:p>
                  </a:txBody>
                  <a:tcPr marL="27704" marR="27704" marT="0" marB="0" anchor="ctr"/>
                </a:tc>
              </a:tr>
              <a:tr h="275810">
                <a:tc vMerge="1">
                  <a:txBody>
                    <a:bodyPr/>
                    <a:lstStyle/>
                    <a:p>
                      <a:endParaRPr lang="en-GB"/>
                    </a:p>
                  </a:txBody>
                  <a:tcPr/>
                </a:tc>
                <a:tc>
                  <a:txBody>
                    <a:bodyPr/>
                    <a:lstStyle/>
                    <a:p>
                      <a:pPr algn="ctr">
                        <a:lnSpc>
                          <a:spcPct val="115000"/>
                        </a:lnSpc>
                        <a:spcAft>
                          <a:spcPts val="0"/>
                        </a:spcAft>
                      </a:pPr>
                      <a:r>
                        <a:rPr lang="en-GB" sz="800">
                          <a:effectLst/>
                        </a:rPr>
                        <a:t>Merck Sharp &amp; Dohme Corp</a:t>
                      </a:r>
                      <a:endParaRPr lang="en-GB" sz="1000">
                        <a:effectLst/>
                        <a:latin typeface="Times New Roman"/>
                        <a:ea typeface="Calibri"/>
                      </a:endParaRPr>
                    </a:p>
                  </a:txBody>
                  <a:tcPr marL="27704" marR="27704" marT="0" marB="0" anchor="ctr"/>
                </a:tc>
                <a:tc vMerge="1">
                  <a:txBody>
                    <a:bodyPr/>
                    <a:lstStyle/>
                    <a:p>
                      <a:endParaRPr lang="en-GB"/>
                    </a:p>
                  </a:txBody>
                  <a:tcPr/>
                </a:tc>
                <a:tc>
                  <a:txBody>
                    <a:bodyPr/>
                    <a:lstStyle/>
                    <a:p>
                      <a:pPr algn="ctr">
                        <a:lnSpc>
                          <a:spcPct val="115000"/>
                        </a:lnSpc>
                        <a:spcAft>
                          <a:spcPts val="0"/>
                        </a:spcAft>
                      </a:pPr>
                      <a:r>
                        <a:rPr lang="en-GB" sz="800">
                          <a:effectLst/>
                        </a:rPr>
                        <a:t>NCT01477580</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Phase I, completed</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December 2014</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Not provided</a:t>
                      </a:r>
                      <a:endParaRPr lang="en-GB" sz="1000">
                        <a:effectLst/>
                        <a:latin typeface="Times New Roman"/>
                        <a:ea typeface="Calibri"/>
                      </a:endParaRPr>
                    </a:p>
                  </a:txBody>
                  <a:tcPr marL="27704" marR="27704" marT="0" marB="0" anchor="ctr"/>
                </a:tc>
              </a:tr>
              <a:tr h="413715">
                <a:tc>
                  <a:txBody>
                    <a:bodyPr/>
                    <a:lstStyle/>
                    <a:p>
                      <a:pPr algn="ctr">
                        <a:lnSpc>
                          <a:spcPct val="115000"/>
                        </a:lnSpc>
                        <a:spcAft>
                          <a:spcPts val="300"/>
                        </a:spcAft>
                      </a:pPr>
                      <a:r>
                        <a:rPr lang="en-GB" sz="800" dirty="0" err="1">
                          <a:effectLst/>
                        </a:rPr>
                        <a:t>Dengueshield</a:t>
                      </a:r>
                      <a:endParaRPr lang="en-GB" sz="1000" dirty="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Serum Institute of India Pvt. Ltd in collaboration with PPD</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Dengue monoclonal antibody; intravenous</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NCT03883620</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Phase 1, Recruiting</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a:effectLst/>
                        </a:rPr>
                        <a:t>October 2019</a:t>
                      </a:r>
                      <a:endParaRPr lang="en-GB" sz="1000">
                        <a:effectLst/>
                        <a:latin typeface="Times New Roman"/>
                        <a:ea typeface="Calibri"/>
                      </a:endParaRPr>
                    </a:p>
                  </a:txBody>
                  <a:tcPr marL="27704" marR="27704" marT="0" marB="0" anchor="ctr"/>
                </a:tc>
                <a:tc>
                  <a:txBody>
                    <a:bodyPr/>
                    <a:lstStyle/>
                    <a:p>
                      <a:pPr algn="ctr">
                        <a:lnSpc>
                          <a:spcPct val="115000"/>
                        </a:lnSpc>
                        <a:spcAft>
                          <a:spcPts val="0"/>
                        </a:spcAft>
                      </a:pPr>
                      <a:r>
                        <a:rPr lang="en-GB" sz="800" dirty="0">
                          <a:effectLst/>
                        </a:rPr>
                        <a:t>Australia</a:t>
                      </a:r>
                      <a:endParaRPr lang="en-GB" sz="1000" dirty="0">
                        <a:effectLst/>
                        <a:latin typeface="Times New Roman"/>
                        <a:ea typeface="Calibri"/>
                      </a:endParaRPr>
                    </a:p>
                  </a:txBody>
                  <a:tcPr marL="27704" marR="27704" marT="0" marB="0" anchor="ctr"/>
                </a:tc>
              </a:tr>
            </a:tbl>
          </a:graphicData>
        </a:graphic>
      </p:graphicFrame>
    </p:spTree>
    <p:extLst>
      <p:ext uri="{BB962C8B-B14F-4D97-AF65-F5344CB8AC3E}">
        <p14:creationId xmlns:p14="http://schemas.microsoft.com/office/powerpoint/2010/main" val="36966768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4260138599"/>
              </p:ext>
            </p:extLst>
          </p:nvPr>
        </p:nvGraphicFramePr>
        <p:xfrm>
          <a:off x="827584" y="1772816"/>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488146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lc="http://schemas.openxmlformats.org/drawingml/2006/lockedCanvas" xmlns:a16="http://schemas.microsoft.com/office/drawing/2014/main" xmlns:xdr="http://schemas.openxmlformats.org/drawingml/2006/spreadsheetDrawing" xmlns="" id="{A7729E3D-B2E7-4397-A0AE-07D3F52604D4}"/>
              </a:ext>
            </a:extLst>
          </p:cNvPr>
          <p:cNvGraphicFramePr>
            <a:graphicFrameLocks noGrp="1"/>
          </p:cNvGraphicFramePr>
          <p:nvPr>
            <p:ph idx="1"/>
            <p:extLst>
              <p:ext uri="{D42A27DB-BD31-4B8C-83A1-F6EECF244321}">
                <p14:modId xmlns:p14="http://schemas.microsoft.com/office/powerpoint/2010/main" val="288466161"/>
              </p:ext>
            </p:extLst>
          </p:nvPr>
        </p:nvGraphicFramePr>
        <p:xfrm>
          <a:off x="457200" y="2249488"/>
          <a:ext cx="4042792" cy="2475656"/>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273263" y="1772816"/>
            <a:ext cx="4418197" cy="369332"/>
          </a:xfrm>
          <a:prstGeom prst="rect">
            <a:avLst/>
          </a:prstGeom>
          <a:noFill/>
        </p:spPr>
        <p:txBody>
          <a:bodyPr wrap="none" rtlCol="0">
            <a:spAutoFit/>
          </a:bodyPr>
          <a:lstStyle/>
          <a:p>
            <a:r>
              <a:rPr lang="en-IN" dirty="0" smtClean="0"/>
              <a:t>Fig </a:t>
            </a:r>
            <a:r>
              <a:rPr lang="en-IN" dirty="0" smtClean="0"/>
              <a:t>6 and 7: analysis of entries from CTRI</a:t>
            </a:r>
            <a:endParaRPr lang="en-GB" dirty="0"/>
          </a:p>
        </p:txBody>
      </p:sp>
      <p:graphicFrame>
        <p:nvGraphicFramePr>
          <p:cNvPr id="6" name="Chart 5">
            <a:extLst>
              <a:ext uri="{FF2B5EF4-FFF2-40B4-BE49-F238E27FC236}">
                <a16:creationId xmlns:lc="http://schemas.openxmlformats.org/drawingml/2006/lockedCanvas" xmlns:a16="http://schemas.microsoft.com/office/drawing/2014/main" xmlns:xdr="http://schemas.openxmlformats.org/drawingml/2006/spreadsheetDrawing" xmlns="" id="{CEAB4423-D266-42AB-B304-AEBC132BA958}"/>
              </a:ext>
            </a:extLst>
          </p:cNvPr>
          <p:cNvGraphicFramePr>
            <a:graphicFrameLocks/>
          </p:cNvGraphicFramePr>
          <p:nvPr>
            <p:extLst>
              <p:ext uri="{D42A27DB-BD31-4B8C-83A1-F6EECF244321}">
                <p14:modId xmlns:p14="http://schemas.microsoft.com/office/powerpoint/2010/main" val="896526720"/>
              </p:ext>
            </p:extLst>
          </p:nvPr>
        </p:nvGraphicFramePr>
        <p:xfrm>
          <a:off x="4716016" y="2142148"/>
          <a:ext cx="3816424" cy="2655004"/>
        </p:xfrm>
        <a:graphic>
          <a:graphicData uri="http://schemas.openxmlformats.org/drawingml/2006/chart">
            <c:chart xmlns:c="http://schemas.openxmlformats.org/drawingml/2006/chart" xmlns:r="http://schemas.openxmlformats.org/officeDocument/2006/relationships" r:id="rId3"/>
          </a:graphicData>
        </a:graphic>
      </p:graphicFrame>
      <p:sp>
        <p:nvSpPr>
          <p:cNvPr id="7" name="Title 1"/>
          <p:cNvSpPr>
            <a:spLocks noGrp="1"/>
          </p:cNvSpPr>
          <p:nvPr>
            <p:ph type="title"/>
          </p:nvPr>
        </p:nvSpPr>
        <p:spPr>
          <a:xfrm>
            <a:off x="467544" y="836712"/>
            <a:ext cx="6624736" cy="936104"/>
          </a:xfrm>
        </p:spPr>
        <p:txBody>
          <a:bodyPr>
            <a:normAutofit/>
          </a:bodyPr>
          <a:lstStyle/>
          <a:p>
            <a:r>
              <a:rPr lang="en-IN" sz="2800" dirty="0" smtClean="0"/>
              <a:t>Recommendations for India</a:t>
            </a:r>
            <a:r>
              <a:rPr lang="en-IN" sz="2800" dirty="0" smtClean="0"/>
              <a:t> </a:t>
            </a:r>
            <a:endParaRPr lang="en-GB" sz="2800" dirty="0"/>
          </a:p>
        </p:txBody>
      </p:sp>
    </p:spTree>
    <p:extLst>
      <p:ext uri="{BB962C8B-B14F-4D97-AF65-F5344CB8AC3E}">
        <p14:creationId xmlns:p14="http://schemas.microsoft.com/office/powerpoint/2010/main" val="35079909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1066800"/>
          </a:xfrm>
        </p:spPr>
        <p:txBody>
          <a:bodyPr/>
          <a:lstStyle/>
          <a:p>
            <a:r>
              <a:rPr lang="en-IN" dirty="0" smtClean="0"/>
              <a:t>Key Takeaways </a:t>
            </a:r>
            <a:endParaRPr lang="en-GB" dirty="0"/>
          </a:p>
        </p:txBody>
      </p:sp>
      <p:sp>
        <p:nvSpPr>
          <p:cNvPr id="3" name="Content Placeholder 2"/>
          <p:cNvSpPr>
            <a:spLocks noGrp="1"/>
          </p:cNvSpPr>
          <p:nvPr>
            <p:ph idx="1"/>
          </p:nvPr>
        </p:nvSpPr>
        <p:spPr>
          <a:xfrm>
            <a:off x="467544" y="1700808"/>
            <a:ext cx="8496944" cy="4896544"/>
          </a:xfrm>
        </p:spPr>
        <p:txBody>
          <a:bodyPr>
            <a:normAutofit fontScale="92500" lnSpcReduction="20000"/>
          </a:bodyPr>
          <a:lstStyle/>
          <a:p>
            <a:r>
              <a:rPr lang="en-IN" sz="2000" dirty="0" smtClean="0"/>
              <a:t>Majority of dengue vaccine trials are being sponsored by the top global pharma firms- even though pharmaceutical companies have been waning away from vaccine development in the recent past, dengue fever shows some promise in terms of market size (projected 10 million globally), once approved</a:t>
            </a:r>
          </a:p>
          <a:p>
            <a:r>
              <a:rPr lang="en-IN" sz="2000" dirty="0" smtClean="0"/>
              <a:t> Governments are also equally invested in Dengue R&amp;D as much Global Pharma, as dengue is poised to be a global public health concern ( half the world’s population is at risk, WHO) and no highly effective, universal preventive vaccine is available</a:t>
            </a:r>
          </a:p>
          <a:p>
            <a:r>
              <a:rPr lang="en-IN" sz="2000" dirty="0" smtClean="0"/>
              <a:t>TAK-003 is the major competition to existing </a:t>
            </a:r>
            <a:r>
              <a:rPr lang="en-IN" sz="2000" dirty="0" err="1" smtClean="0"/>
              <a:t>Dengvaxia</a:t>
            </a:r>
            <a:r>
              <a:rPr lang="en-IN" sz="2000" dirty="0" smtClean="0"/>
              <a:t>, due to it’s superior efficacy and safety results, likely to face lesser regulatory hurdles around the globe </a:t>
            </a:r>
            <a:r>
              <a:rPr lang="en-IN" sz="2000" dirty="0" smtClean="0"/>
              <a:t>and have first mover advantage in the race for approval</a:t>
            </a:r>
            <a:endParaRPr lang="en-IN" sz="2000" dirty="0" smtClean="0"/>
          </a:p>
          <a:p>
            <a:r>
              <a:rPr lang="en-IN" sz="2000" dirty="0" smtClean="0"/>
              <a:t>In India, in- licensing for domestic manufacture and trials is the way forward- Serum Institute and Panacea Biotech.</a:t>
            </a:r>
          </a:p>
          <a:p>
            <a:r>
              <a:rPr lang="en-IN" sz="2000" dirty="0" smtClean="0"/>
              <a:t>Even though CTRI trial registration have a substantial number of observational trials registered ( the guidelines for which are not explicitly stated), almost half the dengue trials registered did not adhere to WHO registration guidelines, in that they were registered retrospectively. </a:t>
            </a:r>
            <a:endParaRPr lang="en-GB" sz="2000" dirty="0"/>
          </a:p>
        </p:txBody>
      </p:sp>
    </p:spTree>
    <p:extLst>
      <p:ext uri="{BB962C8B-B14F-4D97-AF65-F5344CB8AC3E}">
        <p14:creationId xmlns:p14="http://schemas.microsoft.com/office/powerpoint/2010/main" val="25027453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1066800"/>
          </a:xfrm>
        </p:spPr>
        <p:txBody>
          <a:bodyPr/>
          <a:lstStyle/>
          <a:p>
            <a:r>
              <a:rPr lang="en-IN" dirty="0" smtClean="0"/>
              <a:t>Key Takeaways </a:t>
            </a:r>
            <a:endParaRPr lang="en-GB" dirty="0"/>
          </a:p>
        </p:txBody>
      </p:sp>
      <p:sp>
        <p:nvSpPr>
          <p:cNvPr id="3" name="Content Placeholder 2"/>
          <p:cNvSpPr>
            <a:spLocks noGrp="1"/>
          </p:cNvSpPr>
          <p:nvPr>
            <p:ph idx="1"/>
          </p:nvPr>
        </p:nvSpPr>
        <p:spPr>
          <a:xfrm>
            <a:off x="467544" y="1700808"/>
            <a:ext cx="8496944" cy="4896544"/>
          </a:xfrm>
        </p:spPr>
        <p:txBody>
          <a:bodyPr>
            <a:normAutofit fontScale="92500" lnSpcReduction="20000"/>
          </a:bodyPr>
          <a:lstStyle/>
          <a:p>
            <a:r>
              <a:rPr lang="en-IN" sz="2000" dirty="0" smtClean="0"/>
              <a:t>Majority of dengue vaccine trials are being sponsored by the top global pharma firms- even though pharmaceutical companies have been waning away from vaccine development in the recent past, dengue fever shows some promise in terms of market size (projected 10 million globally), once approved</a:t>
            </a:r>
          </a:p>
          <a:p>
            <a:r>
              <a:rPr lang="en-IN" sz="2000" dirty="0" smtClean="0"/>
              <a:t> Governments are also equally invested in Dengue R&amp;D as much Global Pharma, as dengue is poised to be a global public health concern ( half the world’s population is at risk, WHO) and no highly effective, universal preventive vaccine is available</a:t>
            </a:r>
          </a:p>
          <a:p>
            <a:r>
              <a:rPr lang="en-IN" sz="2000" dirty="0" smtClean="0"/>
              <a:t>TAK-003 is the major competition to existing </a:t>
            </a:r>
            <a:r>
              <a:rPr lang="en-IN" sz="2000" dirty="0" err="1" smtClean="0"/>
              <a:t>Dengvaxia</a:t>
            </a:r>
            <a:r>
              <a:rPr lang="en-IN" sz="2000" dirty="0" smtClean="0"/>
              <a:t>, due to it’s superior efficacy and safety results, likely to face lesser regulatory hurdles around the globe </a:t>
            </a:r>
            <a:r>
              <a:rPr lang="en-IN" sz="2000" dirty="0" smtClean="0"/>
              <a:t>and have first mover advantage in the race for approval</a:t>
            </a:r>
            <a:endParaRPr lang="en-IN" sz="2000" dirty="0" smtClean="0"/>
          </a:p>
          <a:p>
            <a:r>
              <a:rPr lang="en-IN" sz="2000" dirty="0" smtClean="0"/>
              <a:t>In India, in- licensing for domestic manufacture and trials is the way forward- Serum Institute and Panacea Biotech.</a:t>
            </a:r>
          </a:p>
          <a:p>
            <a:r>
              <a:rPr lang="en-IN" sz="2000" dirty="0" smtClean="0"/>
              <a:t>Even though CTRI trial registration have a substantial number of observational trials registered ( the guidelines for which are not explicitly stated), almost half the dengue trials registered did not adhere to WHO registration guidelines, in that they were registered retrospectively. </a:t>
            </a:r>
            <a:endParaRPr lang="en-GB" sz="2000" dirty="0"/>
          </a:p>
        </p:txBody>
      </p:sp>
    </p:spTree>
    <p:extLst>
      <p:ext uri="{BB962C8B-B14F-4D97-AF65-F5344CB8AC3E}">
        <p14:creationId xmlns:p14="http://schemas.microsoft.com/office/powerpoint/2010/main" val="9724675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752" y="2924944"/>
            <a:ext cx="8229600" cy="1066800"/>
          </a:xfrm>
        </p:spPr>
        <p:txBody>
          <a:bodyPr/>
          <a:lstStyle/>
          <a:p>
            <a:r>
              <a:rPr lang="en-IN" dirty="0" smtClean="0"/>
              <a:t>Thankyou!</a:t>
            </a:r>
            <a:endParaRPr lang="en-GB" dirty="0"/>
          </a:p>
        </p:txBody>
      </p:sp>
    </p:spTree>
    <p:extLst>
      <p:ext uri="{BB962C8B-B14F-4D97-AF65-F5344CB8AC3E}">
        <p14:creationId xmlns:p14="http://schemas.microsoft.com/office/powerpoint/2010/main" val="554436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dirty="0"/>
          </a:p>
        </p:txBody>
      </p:sp>
      <p:pic>
        <p:nvPicPr>
          <p:cNvPr id="17410" name="Picture 2" descr="Image result for drug development process schematic"/>
          <p:cNvPicPr>
            <a:picLocks noChangeAspect="1" noChangeArrowheads="1"/>
          </p:cNvPicPr>
          <p:nvPr/>
        </p:nvPicPr>
        <p:blipFill>
          <a:blip r:embed="rId2">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539552" y="2348880"/>
            <a:ext cx="8132664" cy="324036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4" name="Rectangle 3"/>
          <p:cNvSpPr/>
          <p:nvPr/>
        </p:nvSpPr>
        <p:spPr>
          <a:xfrm>
            <a:off x="683568" y="1619568"/>
            <a:ext cx="6696744" cy="369332"/>
          </a:xfrm>
          <a:prstGeom prst="rect">
            <a:avLst/>
          </a:prstGeom>
        </p:spPr>
        <p:txBody>
          <a:bodyPr wrap="square">
            <a:spAutoFit/>
          </a:bodyPr>
          <a:lstStyle/>
          <a:p>
            <a:r>
              <a:rPr lang="en-IN" dirty="0"/>
              <a:t>Fig 2: Schematic diagram of the drug development process </a:t>
            </a:r>
            <a:endParaRPr lang="en-GB" dirty="0"/>
          </a:p>
        </p:txBody>
      </p:sp>
      <p:sp>
        <p:nvSpPr>
          <p:cNvPr id="7" name="TextBox 6"/>
          <p:cNvSpPr txBox="1"/>
          <p:nvPr/>
        </p:nvSpPr>
        <p:spPr>
          <a:xfrm>
            <a:off x="539552" y="5718660"/>
            <a:ext cx="8132664" cy="646331"/>
          </a:xfrm>
          <a:prstGeom prst="rect">
            <a:avLst/>
          </a:prstGeom>
          <a:noFill/>
        </p:spPr>
        <p:txBody>
          <a:bodyPr wrap="square" rtlCol="0">
            <a:spAutoFit/>
          </a:bodyPr>
          <a:lstStyle/>
          <a:p>
            <a:r>
              <a:rPr lang="en-IN" sz="1200" dirty="0" smtClean="0"/>
              <a:t>Source: Adapted from  </a:t>
            </a:r>
            <a:r>
              <a:rPr lang="en-GB" sz="1200" dirty="0"/>
              <a:t>Reprinted from </a:t>
            </a:r>
            <a:r>
              <a:rPr lang="en-GB" sz="1200" i="1" dirty="0"/>
              <a:t>Drug </a:t>
            </a:r>
            <a:r>
              <a:rPr lang="en-GB" sz="1200" i="1" dirty="0" err="1"/>
              <a:t>Discov</a:t>
            </a:r>
            <a:r>
              <a:rPr lang="en-GB" sz="1200" i="1" dirty="0"/>
              <a:t> Today</a:t>
            </a:r>
            <a:r>
              <a:rPr lang="en-GB" sz="1200" dirty="0"/>
              <a:t>, 17. van </a:t>
            </a:r>
            <a:r>
              <a:rPr lang="en-GB" sz="1200" dirty="0" err="1"/>
              <a:t>Nooten</a:t>
            </a:r>
            <a:r>
              <a:rPr lang="en-GB" sz="1200" dirty="0"/>
              <a:t> F, </a:t>
            </a:r>
            <a:r>
              <a:rPr lang="en-GB" sz="1200" dirty="0" err="1"/>
              <a:t>Holmstrom</a:t>
            </a:r>
            <a:r>
              <a:rPr lang="en-GB" sz="1200" dirty="0"/>
              <a:t> S, Green J, </a:t>
            </a:r>
            <a:r>
              <a:rPr lang="en-GB" sz="1200" dirty="0" err="1"/>
              <a:t>Wiklund</a:t>
            </a:r>
            <a:r>
              <a:rPr lang="en-GB" sz="1200" dirty="0"/>
              <a:t> I, </a:t>
            </a:r>
            <a:r>
              <a:rPr lang="en-GB" sz="1200" dirty="0" err="1"/>
              <a:t>Odeyemi</a:t>
            </a:r>
            <a:r>
              <a:rPr lang="en-GB" sz="1200" dirty="0"/>
              <a:t> IA, Wilcox TK. Health economics and outcomes research within drug development: challenges and opportunities for reimbursement and market access within biopharma research. 615–622</a:t>
            </a:r>
          </a:p>
        </p:txBody>
      </p:sp>
    </p:spTree>
    <p:extLst>
      <p:ext uri="{BB962C8B-B14F-4D97-AF65-F5344CB8AC3E}">
        <p14:creationId xmlns:p14="http://schemas.microsoft.com/office/powerpoint/2010/main" val="4179832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1316031"/>
              </p:ext>
            </p:extLst>
          </p:nvPr>
        </p:nvGraphicFramePr>
        <p:xfrm>
          <a:off x="323528" y="1122989"/>
          <a:ext cx="7848873" cy="5328591"/>
        </p:xfrm>
        <a:graphic>
          <a:graphicData uri="http://schemas.openxmlformats.org/drawingml/2006/table">
            <a:tbl>
              <a:tblPr firstRow="1" bandRow="1">
                <a:tableStyleId>{5C22544A-7EE6-4342-B048-85BDC9FD1C3A}</a:tableStyleId>
              </a:tblPr>
              <a:tblGrid>
                <a:gridCol w="750762"/>
                <a:gridCol w="1160268"/>
                <a:gridCol w="955516"/>
                <a:gridCol w="4982327"/>
              </a:tblGrid>
              <a:tr h="601976">
                <a:tc>
                  <a:txBody>
                    <a:bodyPr/>
                    <a:lstStyle/>
                    <a:p>
                      <a:r>
                        <a:rPr lang="en-IN" sz="1400" dirty="0" smtClean="0"/>
                        <a:t>Phase</a:t>
                      </a:r>
                      <a:endParaRPr lang="en-GB" sz="1400" dirty="0"/>
                    </a:p>
                  </a:txBody>
                  <a:tcPr/>
                </a:tc>
                <a:tc>
                  <a:txBody>
                    <a:bodyPr/>
                    <a:lstStyle/>
                    <a:p>
                      <a:r>
                        <a:rPr lang="en-IN" sz="1400" dirty="0" smtClean="0"/>
                        <a:t>Type</a:t>
                      </a:r>
                      <a:endParaRPr lang="en-GB" sz="1400" dirty="0"/>
                    </a:p>
                  </a:txBody>
                  <a:tcPr/>
                </a:tc>
                <a:tc>
                  <a:txBody>
                    <a:bodyPr/>
                    <a:lstStyle/>
                    <a:p>
                      <a:r>
                        <a:rPr lang="en-IN" sz="1400" dirty="0" smtClean="0"/>
                        <a:t>Subjects</a:t>
                      </a:r>
                      <a:endParaRPr lang="en-GB" sz="1400" dirty="0"/>
                    </a:p>
                  </a:txBody>
                  <a:tcPr/>
                </a:tc>
                <a:tc>
                  <a:txBody>
                    <a:bodyPr/>
                    <a:lstStyle/>
                    <a:p>
                      <a:r>
                        <a:rPr lang="en-IN" sz="1400" dirty="0" smtClean="0"/>
                        <a:t>Purpose</a:t>
                      </a:r>
                      <a:endParaRPr lang="en-GB" sz="1400" dirty="0"/>
                    </a:p>
                  </a:txBody>
                  <a:tcPr/>
                </a:tc>
              </a:tr>
              <a:tr h="1097250">
                <a:tc>
                  <a:txBody>
                    <a:bodyPr/>
                    <a:lstStyle/>
                    <a:p>
                      <a:r>
                        <a:rPr lang="en-IN" sz="1400" dirty="0" smtClean="0"/>
                        <a:t>0</a:t>
                      </a:r>
                      <a:endParaRPr lang="en-GB" sz="1400" dirty="0"/>
                    </a:p>
                  </a:txBody>
                  <a:tcPr/>
                </a:tc>
                <a:tc>
                  <a:txBody>
                    <a:bodyPr/>
                    <a:lstStyle/>
                    <a:p>
                      <a:r>
                        <a:rPr lang="en-IN" sz="1400" dirty="0" smtClean="0"/>
                        <a:t>Pilot/</a:t>
                      </a:r>
                    </a:p>
                    <a:p>
                      <a:r>
                        <a:rPr lang="en-IN" sz="1400" dirty="0" smtClean="0"/>
                        <a:t>Exploratory</a:t>
                      </a:r>
                      <a:endParaRPr lang="en-GB" sz="1400" dirty="0"/>
                    </a:p>
                  </a:txBody>
                  <a:tcPr/>
                </a:tc>
                <a:tc>
                  <a:txBody>
                    <a:bodyPr/>
                    <a:lstStyle/>
                    <a:p>
                      <a:r>
                        <a:rPr lang="en-IN" sz="1400" dirty="0" smtClean="0"/>
                        <a:t>N=10-15</a:t>
                      </a:r>
                      <a:endParaRPr lang="en-GB" sz="1400" dirty="0"/>
                    </a:p>
                  </a:txBody>
                  <a:tcPr/>
                </a:tc>
                <a:tc>
                  <a:txBody>
                    <a:bodyPr/>
                    <a:lstStyle/>
                    <a:p>
                      <a:r>
                        <a:rPr lang="en-IN" sz="1400" dirty="0" smtClean="0"/>
                        <a:t>To test a very small dose (sub therapeutic dose)  of a new drug, study it pharmacokinetics and pharmacodynamics</a:t>
                      </a:r>
                      <a:r>
                        <a:rPr lang="en-IN" sz="1400" baseline="0" dirty="0" smtClean="0"/>
                        <a:t> (PK/PD study)</a:t>
                      </a:r>
                    </a:p>
                    <a:p>
                      <a:r>
                        <a:rPr lang="en-IN" sz="1400" baseline="0" dirty="0" smtClean="0"/>
                        <a:t>Not all drugs undergo this phase</a:t>
                      </a:r>
                      <a:endParaRPr lang="en-GB" sz="1400" dirty="0"/>
                    </a:p>
                  </a:txBody>
                  <a:tcPr/>
                </a:tc>
              </a:tr>
              <a:tr h="590827">
                <a:tc>
                  <a:txBody>
                    <a:bodyPr/>
                    <a:lstStyle/>
                    <a:p>
                      <a:r>
                        <a:rPr lang="en-IN" sz="1400" dirty="0" smtClean="0"/>
                        <a:t>I</a:t>
                      </a:r>
                      <a:endParaRPr lang="en-GB" sz="1400" dirty="0"/>
                    </a:p>
                  </a:txBody>
                  <a:tcPr/>
                </a:tc>
                <a:tc>
                  <a:txBody>
                    <a:bodyPr/>
                    <a:lstStyle/>
                    <a:p>
                      <a:r>
                        <a:rPr lang="en-IN" sz="1400" dirty="0" smtClean="0"/>
                        <a:t>Safety &amp; Toxicity</a:t>
                      </a:r>
                      <a:endParaRPr lang="en-GB" sz="1400" dirty="0"/>
                    </a:p>
                  </a:txBody>
                  <a:tcPr/>
                </a:tc>
                <a:tc>
                  <a:txBody>
                    <a:bodyPr/>
                    <a:lstStyle/>
                    <a:p>
                      <a:r>
                        <a:rPr lang="en-IN" sz="1400" dirty="0" smtClean="0"/>
                        <a:t>N=20-100</a:t>
                      </a:r>
                      <a:endParaRPr lang="en-GB" sz="1400" dirty="0"/>
                    </a:p>
                  </a:txBody>
                  <a:tcPr/>
                </a:tc>
                <a:tc>
                  <a:txBody>
                    <a:bodyPr/>
                    <a:lstStyle/>
                    <a:p>
                      <a:r>
                        <a:rPr lang="en-IN" sz="1400" dirty="0" smtClean="0"/>
                        <a:t>True first-in human study to</a:t>
                      </a:r>
                      <a:r>
                        <a:rPr lang="en-IN" sz="1400" baseline="0" dirty="0" smtClean="0"/>
                        <a:t> test safety and toxicity, usually in healthy human volunteers. </a:t>
                      </a:r>
                      <a:endParaRPr lang="en-GB" sz="1400" dirty="0"/>
                    </a:p>
                  </a:txBody>
                  <a:tcPr/>
                </a:tc>
              </a:tr>
              <a:tr h="844038">
                <a:tc>
                  <a:txBody>
                    <a:bodyPr/>
                    <a:lstStyle/>
                    <a:p>
                      <a:r>
                        <a:rPr lang="en-IN" sz="1400" dirty="0" smtClean="0"/>
                        <a:t>II</a:t>
                      </a:r>
                      <a:endParaRPr lang="en-GB" sz="1400" dirty="0"/>
                    </a:p>
                  </a:txBody>
                  <a:tcPr/>
                </a:tc>
                <a:tc>
                  <a:txBody>
                    <a:bodyPr/>
                    <a:lstStyle/>
                    <a:p>
                      <a:r>
                        <a:rPr lang="en-IN" sz="1400" dirty="0" smtClean="0"/>
                        <a:t>Safety and Efficacy</a:t>
                      </a:r>
                      <a:endParaRPr lang="en-GB" sz="1400" dirty="0"/>
                    </a:p>
                  </a:txBody>
                  <a:tcPr/>
                </a:tc>
                <a:tc>
                  <a:txBody>
                    <a:bodyPr/>
                    <a:lstStyle/>
                    <a:p>
                      <a:r>
                        <a:rPr lang="en-IN" sz="1400" dirty="0" smtClean="0"/>
                        <a:t>N=</a:t>
                      </a:r>
                      <a:r>
                        <a:rPr lang="en-IN" sz="1400" baseline="0" dirty="0" smtClean="0"/>
                        <a:t> 100- 500</a:t>
                      </a:r>
                      <a:endParaRPr lang="en-GB" sz="1400" dirty="0"/>
                    </a:p>
                  </a:txBody>
                  <a:tcPr/>
                </a:tc>
                <a:tc>
                  <a:txBody>
                    <a:bodyPr/>
                    <a:lstStyle/>
                    <a:p>
                      <a:r>
                        <a:rPr lang="en-IN" sz="1400" dirty="0" smtClean="0"/>
                        <a:t>Assess efficacy and safety in patients</a:t>
                      </a:r>
                      <a:endParaRPr lang="en-GB" sz="1400" dirty="0"/>
                    </a:p>
                  </a:txBody>
                  <a:tcPr/>
                </a:tc>
              </a:tr>
              <a:tr h="1097250">
                <a:tc>
                  <a:txBody>
                    <a:bodyPr/>
                    <a:lstStyle/>
                    <a:p>
                      <a:r>
                        <a:rPr lang="en-IN" sz="1400" dirty="0" smtClean="0"/>
                        <a:t>III</a:t>
                      </a:r>
                      <a:endParaRPr lang="en-GB" sz="1400" dirty="0"/>
                    </a:p>
                  </a:txBody>
                  <a:tcPr/>
                </a:tc>
                <a:tc>
                  <a:txBody>
                    <a:bodyPr/>
                    <a:lstStyle/>
                    <a:p>
                      <a:r>
                        <a:rPr lang="en-IN" sz="1400" dirty="0" smtClean="0"/>
                        <a:t>Clinical Effectiveness</a:t>
                      </a:r>
                      <a:endParaRPr lang="en-GB" sz="1400" dirty="0"/>
                    </a:p>
                  </a:txBody>
                  <a:tcPr/>
                </a:tc>
                <a:tc>
                  <a:txBody>
                    <a:bodyPr/>
                    <a:lstStyle/>
                    <a:p>
                      <a:r>
                        <a:rPr lang="en-IN" sz="1400" dirty="0" smtClean="0"/>
                        <a:t>N &gt;500 </a:t>
                      </a:r>
                      <a:endParaRPr lang="en-GB" sz="1400" dirty="0"/>
                    </a:p>
                  </a:txBody>
                  <a:tcPr/>
                </a:tc>
                <a:tc>
                  <a:txBody>
                    <a:bodyPr/>
                    <a:lstStyle/>
                    <a:p>
                      <a:r>
                        <a:rPr lang="en-IN" sz="1400" dirty="0" smtClean="0"/>
                        <a:t>Confirm clinical efficacy, safety and adverse events.</a:t>
                      </a:r>
                    </a:p>
                    <a:p>
                      <a:r>
                        <a:rPr lang="en-IN" sz="1400" dirty="0" smtClean="0"/>
                        <a:t>To compare the new drug  to standard</a:t>
                      </a:r>
                      <a:r>
                        <a:rPr lang="en-IN" sz="1400" baseline="0" dirty="0" smtClean="0"/>
                        <a:t> of care or another commonly used drug</a:t>
                      </a:r>
                      <a:endParaRPr lang="en-GB" sz="1400" dirty="0"/>
                    </a:p>
                  </a:txBody>
                  <a:tcPr/>
                </a:tc>
              </a:tr>
              <a:tr h="1097250">
                <a:tc>
                  <a:txBody>
                    <a:bodyPr/>
                    <a:lstStyle/>
                    <a:p>
                      <a:r>
                        <a:rPr lang="en-IN" sz="1400" dirty="0" smtClean="0"/>
                        <a:t>IV</a:t>
                      </a:r>
                      <a:endParaRPr lang="en-GB" sz="1400" dirty="0"/>
                    </a:p>
                  </a:txBody>
                  <a:tcPr/>
                </a:tc>
                <a:tc>
                  <a:txBody>
                    <a:bodyPr/>
                    <a:lstStyle/>
                    <a:p>
                      <a:r>
                        <a:rPr lang="en-IN" sz="1400" dirty="0" smtClean="0"/>
                        <a:t>Post-marketing/</a:t>
                      </a:r>
                    </a:p>
                    <a:p>
                      <a:r>
                        <a:rPr lang="en-IN" sz="1400" dirty="0" smtClean="0"/>
                        <a:t>Surveillance</a:t>
                      </a:r>
                      <a:endParaRPr lang="en-GB" sz="1400" dirty="0"/>
                    </a:p>
                  </a:txBody>
                  <a:tcPr/>
                </a:tc>
                <a:tc>
                  <a:txBody>
                    <a:bodyPr/>
                    <a:lstStyle/>
                    <a:p>
                      <a:r>
                        <a:rPr lang="en-IN" sz="1400" dirty="0" smtClean="0"/>
                        <a:t>N&gt;1000</a:t>
                      </a:r>
                      <a:endParaRPr lang="en-GB" sz="1400" dirty="0"/>
                    </a:p>
                  </a:txBody>
                  <a:tcPr/>
                </a:tc>
                <a:tc>
                  <a:txBody>
                    <a:bodyPr/>
                    <a:lstStyle/>
                    <a:p>
                      <a:r>
                        <a:rPr lang="en-IN" sz="1400" dirty="0" smtClean="0"/>
                        <a:t>Monitor the long term  effectiveness and safety in the general population. </a:t>
                      </a:r>
                      <a:endParaRPr lang="en-GB" sz="1400" dirty="0"/>
                    </a:p>
                  </a:txBody>
                  <a:tcPr/>
                </a:tc>
              </a:tr>
            </a:tbl>
          </a:graphicData>
        </a:graphic>
      </p:graphicFrame>
      <p:sp>
        <p:nvSpPr>
          <p:cNvPr id="5" name="TextBox 4"/>
          <p:cNvSpPr txBox="1"/>
          <p:nvPr/>
        </p:nvSpPr>
        <p:spPr>
          <a:xfrm>
            <a:off x="179512" y="6484694"/>
            <a:ext cx="5463355" cy="276999"/>
          </a:xfrm>
          <a:prstGeom prst="rect">
            <a:avLst/>
          </a:prstGeom>
          <a:noFill/>
        </p:spPr>
        <p:txBody>
          <a:bodyPr wrap="none" rtlCol="0">
            <a:spAutoFit/>
          </a:bodyPr>
          <a:lstStyle/>
          <a:p>
            <a:r>
              <a:rPr lang="en-IN" sz="1200" dirty="0" smtClean="0"/>
              <a:t>Source: Adapted from  an online resource by Genesis Research Services, 2018 </a:t>
            </a:r>
            <a:endParaRPr lang="en-GB" sz="1200" dirty="0"/>
          </a:p>
        </p:txBody>
      </p:sp>
      <p:sp>
        <p:nvSpPr>
          <p:cNvPr id="6" name="TextBox 5"/>
          <p:cNvSpPr txBox="1"/>
          <p:nvPr/>
        </p:nvSpPr>
        <p:spPr>
          <a:xfrm>
            <a:off x="1821888" y="692696"/>
            <a:ext cx="5500224" cy="400110"/>
          </a:xfrm>
          <a:prstGeom prst="rect">
            <a:avLst/>
          </a:prstGeom>
          <a:noFill/>
        </p:spPr>
        <p:txBody>
          <a:bodyPr wrap="none" rtlCol="0">
            <a:spAutoFit/>
          </a:bodyPr>
          <a:lstStyle/>
          <a:p>
            <a:r>
              <a:rPr lang="en-IN" sz="2000" dirty="0" smtClean="0"/>
              <a:t>Table 1: Types of Drug Trials by Phase of Study</a:t>
            </a:r>
            <a:endParaRPr lang="en-GB" sz="2000" dirty="0"/>
          </a:p>
        </p:txBody>
      </p:sp>
    </p:spTree>
    <p:extLst>
      <p:ext uri="{BB962C8B-B14F-4D97-AF65-F5344CB8AC3E}">
        <p14:creationId xmlns:p14="http://schemas.microsoft.com/office/powerpoint/2010/main" val="13619051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1066800"/>
          </a:xfrm>
        </p:spPr>
        <p:txBody>
          <a:bodyPr/>
          <a:lstStyle/>
          <a:p>
            <a:pPr algn="ctr"/>
            <a:r>
              <a:rPr lang="en-IN" dirty="0" smtClean="0"/>
              <a:t>Clinical Trial Registries</a:t>
            </a:r>
            <a:endParaRPr lang="en-GB" dirty="0"/>
          </a:p>
        </p:txBody>
      </p:sp>
      <p:sp>
        <p:nvSpPr>
          <p:cNvPr id="3" name="Content Placeholder 2"/>
          <p:cNvSpPr>
            <a:spLocks noGrp="1"/>
          </p:cNvSpPr>
          <p:nvPr>
            <p:ph idx="1"/>
          </p:nvPr>
        </p:nvSpPr>
        <p:spPr>
          <a:xfrm>
            <a:off x="467544" y="1628800"/>
            <a:ext cx="8352928" cy="4536504"/>
          </a:xfrm>
        </p:spPr>
        <p:txBody>
          <a:bodyPr>
            <a:normAutofit fontScale="85000" lnSpcReduction="20000"/>
          </a:bodyPr>
          <a:lstStyle/>
          <a:p>
            <a:r>
              <a:rPr lang="en-GB" dirty="0"/>
              <a:t>Clinical trial registries provide publicly available information on the registration of any clinical trial, its intended endpoints of study, it’s progress, and ideally, it’s results.  </a:t>
            </a:r>
            <a:endParaRPr lang="en-GB" dirty="0" smtClean="0"/>
          </a:p>
          <a:p>
            <a:r>
              <a:rPr lang="en-GB" dirty="0" smtClean="0"/>
              <a:t>World Health Organisation (WHO) maintains </a:t>
            </a:r>
            <a:r>
              <a:rPr lang="en-GB" dirty="0"/>
              <a:t>the ICTRP (International Clinical Trial Registry Platform), where all clinical trials are mandated to be registered before </a:t>
            </a:r>
            <a:r>
              <a:rPr lang="en-GB" dirty="0" smtClean="0"/>
              <a:t>commencement(prospectively) </a:t>
            </a:r>
          </a:p>
          <a:p>
            <a:r>
              <a:rPr lang="en-GB" dirty="0" smtClean="0"/>
              <a:t>It </a:t>
            </a:r>
            <a:r>
              <a:rPr lang="en-GB" dirty="0"/>
              <a:t>also draws data from nine country specific Primary Registries, which maintain region/country specific clinical trial records. </a:t>
            </a:r>
            <a:endParaRPr lang="en-GB" dirty="0" smtClean="0"/>
          </a:p>
          <a:p>
            <a:r>
              <a:rPr lang="en-GB" dirty="0" smtClean="0"/>
              <a:t>Clinical </a:t>
            </a:r>
            <a:r>
              <a:rPr lang="en-GB" dirty="0"/>
              <a:t>Trial Registry of India (CTRI) is </a:t>
            </a:r>
            <a:r>
              <a:rPr lang="en-GB" dirty="0" smtClean="0"/>
              <a:t>one of these primary registries wherein </a:t>
            </a:r>
            <a:r>
              <a:rPr lang="en-GB" dirty="0"/>
              <a:t>all clinical trials to be carried out in India are </a:t>
            </a:r>
            <a:r>
              <a:rPr lang="en-GB" dirty="0" smtClean="0"/>
              <a:t>to be mandatorily </a:t>
            </a:r>
            <a:r>
              <a:rPr lang="en-GB" dirty="0"/>
              <a:t>registered.</a:t>
            </a:r>
          </a:p>
        </p:txBody>
      </p:sp>
    </p:spTree>
    <p:extLst>
      <p:ext uri="{BB962C8B-B14F-4D97-AF65-F5344CB8AC3E}">
        <p14:creationId xmlns:p14="http://schemas.microsoft.com/office/powerpoint/2010/main" val="28180026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76672"/>
            <a:ext cx="8229600" cy="1066800"/>
          </a:xfrm>
        </p:spPr>
        <p:txBody>
          <a:bodyPr/>
          <a:lstStyle/>
          <a:p>
            <a:r>
              <a:rPr lang="en-IN" dirty="0" smtClean="0"/>
              <a:t>Dengue-Worldwide</a:t>
            </a:r>
            <a:endParaRPr lang="en-GB" dirty="0"/>
          </a:p>
        </p:txBody>
      </p:sp>
      <p:sp>
        <p:nvSpPr>
          <p:cNvPr id="3" name="Content Placeholder 2"/>
          <p:cNvSpPr>
            <a:spLocks noGrp="1"/>
          </p:cNvSpPr>
          <p:nvPr>
            <p:ph idx="1"/>
          </p:nvPr>
        </p:nvSpPr>
        <p:spPr>
          <a:xfrm>
            <a:off x="395536" y="1412776"/>
            <a:ext cx="8136904" cy="5112568"/>
          </a:xfrm>
        </p:spPr>
        <p:txBody>
          <a:bodyPr>
            <a:normAutofit/>
          </a:bodyPr>
          <a:lstStyle/>
          <a:p>
            <a:r>
              <a:rPr lang="en-IN" sz="1800" dirty="0" smtClean="0"/>
              <a:t>An </a:t>
            </a:r>
            <a:r>
              <a:rPr lang="en-IN" sz="1800" dirty="0"/>
              <a:t>estimated 500 000 people with severe dengue require hospitalization each year, and with an estimated 2.5% case fatality, </a:t>
            </a:r>
            <a:r>
              <a:rPr lang="en-IN" sz="1800" dirty="0" smtClean="0"/>
              <a:t>annually[WHO]</a:t>
            </a:r>
          </a:p>
          <a:p>
            <a:r>
              <a:rPr lang="en-IN" sz="1800" dirty="0" smtClean="0"/>
              <a:t>The </a:t>
            </a:r>
            <a:r>
              <a:rPr lang="en-IN" sz="1800" dirty="0"/>
              <a:t>year 2016 was characterized by large dengue outbreaks worldwide. The Region of the Americas region reported more than 2.38 million cases in 2016, where Brazil alone contributed slightly less than 1.5 million </a:t>
            </a:r>
            <a:r>
              <a:rPr lang="en-IN" sz="1800" dirty="0" smtClean="0"/>
              <a:t>cases, </a:t>
            </a:r>
            <a:r>
              <a:rPr lang="en-IN" sz="1800" dirty="0"/>
              <a:t>approximately 3 times higher than in </a:t>
            </a:r>
            <a:r>
              <a:rPr lang="en-IN" sz="1800" dirty="0" smtClean="0"/>
              <a:t>2014[WHO]</a:t>
            </a:r>
          </a:p>
          <a:p>
            <a:r>
              <a:rPr lang="en-IN" sz="1800" dirty="0"/>
              <a:t>After a drop in the number of cases in 2017-18, sharp increase in cases is being observed in 2019. In the Western Pacific region, increase in cases have been observed in Australia, Cambodia, China, Lao PDR, Malaysia, Philippines, Singapore, Vietnam while Den- 2 was reported in New Caledonia and Den-1 in French Polynesia</a:t>
            </a:r>
            <a:r>
              <a:rPr lang="en-IN" sz="1800" dirty="0" smtClean="0"/>
              <a:t>.[WHO]</a:t>
            </a:r>
            <a:endParaRPr lang="en-GB" sz="1800" dirty="0"/>
          </a:p>
        </p:txBody>
      </p:sp>
    </p:spTree>
    <p:extLst>
      <p:ext uri="{BB962C8B-B14F-4D97-AF65-F5344CB8AC3E}">
        <p14:creationId xmlns:p14="http://schemas.microsoft.com/office/powerpoint/2010/main" val="39064671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Dengue in </a:t>
            </a:r>
            <a:r>
              <a:rPr lang="en-IN" dirty="0" smtClean="0"/>
              <a:t>India</a:t>
            </a:r>
            <a:endParaRPr lang="en-GB" dirty="0"/>
          </a:p>
        </p:txBody>
      </p:sp>
      <p:sp>
        <p:nvSpPr>
          <p:cNvPr id="3" name="Content Placeholder 2"/>
          <p:cNvSpPr>
            <a:spLocks noGrp="1"/>
          </p:cNvSpPr>
          <p:nvPr>
            <p:ph idx="1"/>
          </p:nvPr>
        </p:nvSpPr>
        <p:spPr/>
        <p:txBody>
          <a:bodyPr/>
          <a:lstStyle/>
          <a:p>
            <a:r>
              <a:rPr lang="en-IN" dirty="0"/>
              <a:t>In 2015, Delhi, India, recorded its worst outbreak since 2006 with over 15 000 cases.[WHO]</a:t>
            </a:r>
          </a:p>
          <a:p>
            <a:pPr marL="109728" indent="0">
              <a:buNone/>
            </a:pPr>
            <a:endParaRPr lang="en-IN" dirty="0" smtClean="0"/>
          </a:p>
        </p:txBody>
      </p:sp>
      <p:pic>
        <p:nvPicPr>
          <p:cNvPr id="4" name="Picture 3" descr="*Data for 2017 and 2018 is provisional. Data for 2018 is only until November 2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91880" y="3429000"/>
            <a:ext cx="4176464" cy="2376264"/>
          </a:xfrm>
          <a:prstGeom prst="rect">
            <a:avLst/>
          </a:prstGeom>
          <a:noFill/>
          <a:ln>
            <a:noFill/>
          </a:ln>
        </p:spPr>
      </p:pic>
      <p:sp>
        <p:nvSpPr>
          <p:cNvPr id="5" name="TextBox 4"/>
          <p:cNvSpPr txBox="1"/>
          <p:nvPr/>
        </p:nvSpPr>
        <p:spPr>
          <a:xfrm>
            <a:off x="611558" y="6085184"/>
            <a:ext cx="8208913" cy="307777"/>
          </a:xfrm>
          <a:prstGeom prst="rect">
            <a:avLst/>
          </a:prstGeom>
          <a:noFill/>
        </p:spPr>
        <p:txBody>
          <a:bodyPr wrap="square" rtlCol="0">
            <a:spAutoFit/>
          </a:bodyPr>
          <a:lstStyle/>
          <a:p>
            <a:r>
              <a:rPr lang="en-IN" sz="1400" dirty="0" err="1" smtClean="0"/>
              <a:t>Source;NVBDCP</a:t>
            </a:r>
            <a:r>
              <a:rPr lang="en-IN" sz="1400" dirty="0" smtClean="0"/>
              <a:t> data 2015- November 25 2018, data for 2017, 2018 is provisional(Scroll.in)</a:t>
            </a:r>
            <a:endParaRPr lang="en-GB" sz="1400" dirty="0"/>
          </a:p>
        </p:txBody>
      </p:sp>
    </p:spTree>
    <p:extLst>
      <p:ext uri="{BB962C8B-B14F-4D97-AF65-F5344CB8AC3E}">
        <p14:creationId xmlns:p14="http://schemas.microsoft.com/office/powerpoint/2010/main" val="11805538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908720"/>
            <a:ext cx="8229600" cy="1066800"/>
          </a:xfrm>
        </p:spPr>
        <p:txBody>
          <a:bodyPr/>
          <a:lstStyle/>
          <a:p>
            <a:r>
              <a:rPr lang="en-IN" dirty="0" smtClean="0"/>
              <a:t>Dengue Vaccine Development </a:t>
            </a:r>
            <a:endParaRPr lang="en-GB" dirty="0"/>
          </a:p>
        </p:txBody>
      </p:sp>
      <p:sp>
        <p:nvSpPr>
          <p:cNvPr id="3" name="Content Placeholder 2"/>
          <p:cNvSpPr>
            <a:spLocks noGrp="1"/>
          </p:cNvSpPr>
          <p:nvPr>
            <p:ph idx="1"/>
          </p:nvPr>
        </p:nvSpPr>
        <p:spPr>
          <a:xfrm>
            <a:off x="467544" y="2060848"/>
            <a:ext cx="8136904" cy="3240360"/>
          </a:xfrm>
        </p:spPr>
        <p:txBody>
          <a:bodyPr>
            <a:normAutofit fontScale="77500" lnSpcReduction="20000"/>
          </a:bodyPr>
          <a:lstStyle/>
          <a:p>
            <a:r>
              <a:rPr lang="en-IN" dirty="0"/>
              <a:t>Preventive vaccine with high efficiency is unlikely </a:t>
            </a:r>
            <a:r>
              <a:rPr lang="en-IN" dirty="0" smtClean="0"/>
              <a:t>in the near future due </a:t>
            </a:r>
            <a:r>
              <a:rPr lang="en-IN" dirty="0"/>
              <a:t>to complex molecular pathogenesis of the </a:t>
            </a:r>
            <a:r>
              <a:rPr lang="en-IN" dirty="0" smtClean="0"/>
              <a:t>disease- concepts of ADE and Homotypic immunity</a:t>
            </a:r>
          </a:p>
          <a:p>
            <a:r>
              <a:rPr lang="en-IN" dirty="0" smtClean="0"/>
              <a:t>Dengue </a:t>
            </a:r>
            <a:r>
              <a:rPr lang="en-IN" dirty="0"/>
              <a:t>is caused by a virus of the </a:t>
            </a:r>
            <a:r>
              <a:rPr lang="en-IN" dirty="0" err="1"/>
              <a:t>Flaviviridae</a:t>
            </a:r>
            <a:r>
              <a:rPr lang="en-IN" dirty="0"/>
              <a:t> family and there are 4 distinct, but closely related, serotypes of the virus that cause dengue (DEN-1, DEN-2, DEN-3 and DEN-4). Recovery from infection by one provides lifelong immunity against that particular serotype. However, cross-immunity to the other serotypes after recovery is only partial and temporary. Subsequent infections (secondary infection) by other serotypes increase the risk of developing severe dengue.</a:t>
            </a:r>
            <a:endParaRPr lang="en-GB" dirty="0"/>
          </a:p>
          <a:p>
            <a:endParaRPr lang="en-GB" dirty="0"/>
          </a:p>
        </p:txBody>
      </p:sp>
    </p:spTree>
    <p:extLst>
      <p:ext uri="{BB962C8B-B14F-4D97-AF65-F5344CB8AC3E}">
        <p14:creationId xmlns:p14="http://schemas.microsoft.com/office/powerpoint/2010/main" val="23023134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Review of Literature</a:t>
            </a:r>
            <a:endParaRPr lang="en-GB" dirty="0"/>
          </a:p>
        </p:txBody>
      </p:sp>
      <p:sp>
        <p:nvSpPr>
          <p:cNvPr id="3" name="Content Placeholder 2"/>
          <p:cNvSpPr>
            <a:spLocks noGrp="1"/>
          </p:cNvSpPr>
          <p:nvPr>
            <p:ph idx="1"/>
          </p:nvPr>
        </p:nvSpPr>
        <p:spPr>
          <a:xfrm>
            <a:off x="467544" y="2204864"/>
            <a:ext cx="8280920" cy="3456384"/>
          </a:xfrm>
        </p:spPr>
        <p:txBody>
          <a:bodyPr>
            <a:normAutofit fontScale="92500" lnSpcReduction="20000"/>
          </a:bodyPr>
          <a:lstStyle/>
          <a:p>
            <a:pPr marL="109728" indent="0">
              <a:buNone/>
            </a:pPr>
            <a:r>
              <a:rPr lang="en-IN" dirty="0" smtClean="0"/>
              <a:t>Several studies have analysed clinical trial registry data as means of evidence synthesis-</a:t>
            </a:r>
          </a:p>
          <a:p>
            <a:r>
              <a:rPr lang="en-IN" dirty="0"/>
              <a:t> </a:t>
            </a:r>
            <a:r>
              <a:rPr lang="en-IN" dirty="0" smtClean="0"/>
              <a:t>Liu et al. (2018) have analysed intervention trials of acupuncture and </a:t>
            </a:r>
            <a:r>
              <a:rPr lang="en-IN" dirty="0" err="1" smtClean="0"/>
              <a:t>moxibustion</a:t>
            </a:r>
            <a:r>
              <a:rPr lang="en-IN" dirty="0" smtClean="0"/>
              <a:t> </a:t>
            </a:r>
          </a:p>
          <a:p>
            <a:r>
              <a:rPr lang="en-IN" dirty="0" err="1" smtClean="0"/>
              <a:t>Bolshete</a:t>
            </a:r>
            <a:r>
              <a:rPr lang="en-IN" dirty="0" smtClean="0"/>
              <a:t> (207) has analysed the registration status of all AYUSH trials as part of CTRI</a:t>
            </a:r>
          </a:p>
          <a:p>
            <a:r>
              <a:rPr lang="en-IN" dirty="0" err="1" smtClean="0"/>
              <a:t>Sakate</a:t>
            </a:r>
            <a:r>
              <a:rPr lang="en-IN" dirty="0" smtClean="0"/>
              <a:t> at al (2018) have analysed rare disease drug development using data from European Clinical Trial Registry, Japan Primary Registries Network and Clinicaltrial.gov</a:t>
            </a:r>
          </a:p>
          <a:p>
            <a:endParaRPr lang="en-IN" dirty="0" smtClean="0"/>
          </a:p>
          <a:p>
            <a:endParaRPr lang="en-IN" dirty="0" smtClean="0"/>
          </a:p>
          <a:p>
            <a:pPr marL="109728" indent="0">
              <a:buNone/>
            </a:pPr>
            <a:endParaRPr lang="en-IN" dirty="0" smtClean="0"/>
          </a:p>
          <a:p>
            <a:pPr marL="109728" indent="0">
              <a:buNone/>
            </a:pPr>
            <a:endParaRPr lang="en-GB" dirty="0"/>
          </a:p>
        </p:txBody>
      </p:sp>
    </p:spTree>
    <p:extLst>
      <p:ext uri="{BB962C8B-B14F-4D97-AF65-F5344CB8AC3E}">
        <p14:creationId xmlns:p14="http://schemas.microsoft.com/office/powerpoint/2010/main" val="14583813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1517</TotalTime>
  <Words>2189</Words>
  <Application>Microsoft Office PowerPoint</Application>
  <PresentationFormat>On-screen Show (4:3)</PresentationFormat>
  <Paragraphs>276</Paragraphs>
  <Slides>29</Slides>
  <Notes>0</Notes>
  <HiddenSlides>2</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Urban</vt:lpstr>
      <vt:lpstr>An analysis of clinical trial registry data: A case for Dengue Fever </vt:lpstr>
      <vt:lpstr>Clinical Trials</vt:lpstr>
      <vt:lpstr>PowerPoint Presentation</vt:lpstr>
      <vt:lpstr>PowerPoint Presentation</vt:lpstr>
      <vt:lpstr>Clinical Trial Registries</vt:lpstr>
      <vt:lpstr>Dengue-Worldwide</vt:lpstr>
      <vt:lpstr>Dengue in India</vt:lpstr>
      <vt:lpstr>Dengue Vaccine Development </vt:lpstr>
      <vt:lpstr>Review of Literature</vt:lpstr>
      <vt:lpstr>contd.</vt:lpstr>
      <vt:lpstr>Research Question(s)</vt:lpstr>
      <vt:lpstr>Methodology</vt:lpstr>
      <vt:lpstr>PowerPoint Presentation</vt:lpstr>
      <vt:lpstr>Contd.</vt:lpstr>
      <vt:lpstr>Results </vt:lpstr>
      <vt:lpstr>Results </vt:lpstr>
      <vt:lpstr>Results </vt:lpstr>
      <vt:lpstr>Results </vt:lpstr>
      <vt:lpstr>Results </vt:lpstr>
      <vt:lpstr>Results </vt:lpstr>
      <vt:lpstr>Results </vt:lpstr>
      <vt:lpstr>PowerPoint Presentation</vt:lpstr>
      <vt:lpstr>Results </vt:lpstr>
      <vt:lpstr>Results </vt:lpstr>
      <vt:lpstr>PowerPoint Presentation</vt:lpstr>
      <vt:lpstr>Recommendations for India </vt:lpstr>
      <vt:lpstr>Key Takeaways </vt:lpstr>
      <vt:lpstr>Key Takeaways </vt:lpstr>
      <vt:lpstr>Thankyou!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Analysis of clinical trial registry data: A case for dengue fever </dc:title>
  <dc:creator>Apoorva</dc:creator>
  <cp:lastModifiedBy>Apoorva</cp:lastModifiedBy>
  <cp:revision>47</cp:revision>
  <dcterms:created xsi:type="dcterms:W3CDTF">2019-05-30T23:09:55Z</dcterms:created>
  <dcterms:modified xsi:type="dcterms:W3CDTF">2019-06-01T08:10:12Z</dcterms:modified>
</cp:coreProperties>
</file>