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2" r:id="rId4"/>
    <p:sldId id="283" r:id="rId5"/>
    <p:sldId id="257" r:id="rId6"/>
    <p:sldId id="258" r:id="rId7"/>
    <p:sldId id="269" r:id="rId8"/>
    <p:sldId id="259" r:id="rId9"/>
    <p:sldId id="261" r:id="rId10"/>
    <p:sldId id="266" r:id="rId11"/>
    <p:sldId id="262" r:id="rId12"/>
    <p:sldId id="268" r:id="rId13"/>
    <p:sldId id="267" r:id="rId14"/>
    <p:sldId id="263" r:id="rId15"/>
    <p:sldId id="264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456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lini\Desktop\Discharge%20Data\Analyzed%20data\Copy%20of%20IP%20Discharge%20TA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lini\Desktop\Discharge%20Data\Analyzed%20data\Copy%20of%20IP%20Discharge%20TA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alini\Desktop\Discharge%20Data\Analyzed%20data\Copy%20of%20IP%20Discharge%20TA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jay.singh\AppData\Local\Microsoft\Windows\INetCache\Content.Outlook\63I8IN6Q\Copy%20of%20IP%20Discharge%20TAT%20(4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jay.singh\Desktop\Copy%20of%20Copy%20of%20IP%20Discharge%20TAT%20(4)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jay.singh\AppData\Local\Microsoft\Windows\INetCache\Content.Outlook\63I8IN6Q\24th%20April%20to%2024th%20May%20Planned%20%20Total%20Discharges%20(2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jay.singh\Desktop\Copy%20of%20Copy%20of%20IP%20Discharge%20TAT%20(4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Sheet1!$A$3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0"/>
              <c:layout>
                <c:manualLayout>
                  <c:x val="-4.613593948514713E-3"/>
                  <c:y val="5.5255046208238422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6.7267012775246812E-2"/>
                </c:manualLayout>
              </c:layout>
              <c:showVal val="1"/>
            </c:dLbl>
            <c:dLbl>
              <c:idx val="2"/>
              <c:layout>
                <c:manualLayout>
                  <c:x val="-1.537864649504904E-3"/>
                  <c:y val="7.447419271545172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 sz="1200" b="1"/>
                </a:pPr>
                <a:endParaRPr lang="en-US"/>
              </a:p>
            </c:txPr>
            <c:showVal val="1"/>
          </c:dLbls>
          <c:cat>
            <c:multiLvlStrRef>
              <c:f>Sheet1!$B$1:$D$2</c:f>
              <c:multiLvlStrCache>
                <c:ptCount val="3"/>
                <c:lvl>
                  <c:pt idx="0">
                    <c:v>&lt;2hrs</c:v>
                  </c:pt>
                  <c:pt idx="1">
                    <c:v>2-4hrs</c:v>
                  </c:pt>
                  <c:pt idx="2">
                    <c:v>&gt;4hrs</c:v>
                  </c:pt>
                </c:lvl>
                <c:lvl>
                  <c:pt idx="0">
                    <c:v>%</c:v>
                  </c:pt>
                </c:lvl>
              </c:multiLvlStrCache>
            </c:multiLvl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8.3500000000000068</c:v>
                </c:pt>
                <c:pt idx="1">
                  <c:v>13.02</c:v>
                </c:pt>
                <c:pt idx="2">
                  <c:v>78.05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1.537864649504904E-3"/>
                  <c:y val="4.8047866268033403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6.0059832835041932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9.3693339222665234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 sz="1200" b="1"/>
                </a:pPr>
                <a:endParaRPr lang="en-US"/>
              </a:p>
            </c:txPr>
            <c:showVal val="1"/>
          </c:dLbls>
          <c:cat>
            <c:multiLvlStrRef>
              <c:f>Sheet1!$B$1:$D$2</c:f>
              <c:multiLvlStrCache>
                <c:ptCount val="3"/>
                <c:lvl>
                  <c:pt idx="0">
                    <c:v>&lt;2hrs</c:v>
                  </c:pt>
                  <c:pt idx="1">
                    <c:v>2-4hrs</c:v>
                  </c:pt>
                  <c:pt idx="2">
                    <c:v>&gt;4hrs</c:v>
                  </c:pt>
                </c:lvl>
                <c:lvl>
                  <c:pt idx="0">
                    <c:v>%</c:v>
                  </c:pt>
                </c:lvl>
              </c:multiLvlStrCache>
            </c:multiLvl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7.6</c:v>
                </c:pt>
                <c:pt idx="1">
                  <c:v>12.15</c:v>
                </c:pt>
                <c:pt idx="2">
                  <c:v>80.239999999999995</c:v>
                </c:pt>
              </c:numCache>
            </c:numRef>
          </c:val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MARCH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1.537864649504904E-3"/>
                  <c:y val="4.5645472954631811E-2"/>
                </c:manualLayout>
              </c:layout>
              <c:showVal val="1"/>
            </c:dLbl>
            <c:dLbl>
              <c:idx val="1"/>
              <c:layout>
                <c:manualLayout>
                  <c:x val="5.6387719086104451E-17"/>
                  <c:y val="7.447419271545172E-2"/>
                </c:manualLayout>
              </c:layout>
              <c:showVal val="1"/>
            </c:dLbl>
            <c:dLbl>
              <c:idx val="2"/>
              <c:layout>
                <c:manualLayout>
                  <c:x val="-1.537864649504904E-3"/>
                  <c:y val="8.8888552595861925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showVal val="1"/>
          </c:dLbls>
          <c:cat>
            <c:multiLvlStrRef>
              <c:f>Sheet1!$B$1:$D$2</c:f>
              <c:multiLvlStrCache>
                <c:ptCount val="3"/>
                <c:lvl>
                  <c:pt idx="0">
                    <c:v>&lt;2hrs</c:v>
                  </c:pt>
                  <c:pt idx="1">
                    <c:v>2-4hrs</c:v>
                  </c:pt>
                  <c:pt idx="2">
                    <c:v>&gt;4hrs</c:v>
                  </c:pt>
                </c:lvl>
                <c:lvl>
                  <c:pt idx="0">
                    <c:v>%</c:v>
                  </c:pt>
                </c:lvl>
              </c:multiLvlStrCache>
            </c:multiLvl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6.6499999999999995</c:v>
                </c:pt>
                <c:pt idx="1">
                  <c:v>13.08</c:v>
                </c:pt>
                <c:pt idx="2">
                  <c:v>79.05</c:v>
                </c:pt>
              </c:numCache>
            </c:numRef>
          </c:val>
        </c:ser>
        <c:shape val="box"/>
        <c:axId val="106039936"/>
        <c:axId val="106082688"/>
        <c:axId val="0"/>
      </c:bar3DChart>
      <c:catAx>
        <c:axId val="10603993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IN" sz="1600" b="1"/>
            </a:pPr>
            <a:endParaRPr lang="en-US"/>
          </a:p>
        </c:txPr>
        <c:crossAx val="106082688"/>
        <c:crosses val="autoZero"/>
        <c:auto val="1"/>
        <c:lblAlgn val="ctr"/>
        <c:lblOffset val="100"/>
      </c:catAx>
      <c:valAx>
        <c:axId val="1060826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IN" sz="1050" b="1"/>
            </a:pPr>
            <a:endParaRPr lang="en-US"/>
          </a:p>
        </c:txPr>
        <c:crossAx val="10603993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IN" sz="1800" b="1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Sheet1!$A$9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0"/>
              <c:layout>
                <c:manualLayout>
                  <c:x val="-3.0864197530864274E-3"/>
                  <c:y val="4.2756684519457903E-2"/>
                </c:manualLayout>
              </c:layout>
              <c:showVal val="1"/>
            </c:dLbl>
            <c:dLbl>
              <c:idx val="1"/>
              <c:layout>
                <c:manualLayout>
                  <c:x val="-1.5432098765432143E-3"/>
                  <c:y val="5.6258795420339076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8.7763720855729033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showVal val="1"/>
          </c:dLbls>
          <c:cat>
            <c:multiLvlStrRef>
              <c:f>Sheet1!$B$7:$D$8</c:f>
              <c:multiLvlStrCache>
                <c:ptCount val="3"/>
                <c:lvl>
                  <c:pt idx="0">
                    <c:v>&lt;2hrs</c:v>
                  </c:pt>
                  <c:pt idx="1">
                    <c:v>2-4hrs</c:v>
                  </c:pt>
                  <c:pt idx="2">
                    <c:v>&gt;4hrs</c:v>
                  </c:pt>
                </c:lvl>
                <c:lvl>
                  <c:pt idx="0">
                    <c:v>%</c:v>
                  </c:pt>
                </c:lvl>
              </c:multiLvlStrCache>
            </c:multiLvlStrRef>
          </c:cat>
          <c:val>
            <c:numRef>
              <c:f>Sheet1!$B$9:$D$9</c:f>
              <c:numCache>
                <c:formatCode>General</c:formatCode>
                <c:ptCount val="3"/>
                <c:pt idx="0">
                  <c:v>6.8</c:v>
                </c:pt>
                <c:pt idx="1">
                  <c:v>6.8</c:v>
                </c:pt>
                <c:pt idx="2">
                  <c:v>86.04</c:v>
                </c:pt>
              </c:numCache>
            </c:numRef>
          </c:val>
        </c:ser>
        <c:ser>
          <c:idx val="1"/>
          <c:order val="1"/>
          <c:tx>
            <c:strRef>
              <c:f>Sheet1!$A$10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0"/>
                  <c:y val="4.2756684519457903E-2"/>
                </c:manualLayout>
              </c:layout>
              <c:showVal val="1"/>
            </c:dLbl>
            <c:dLbl>
              <c:idx val="1"/>
              <c:layout>
                <c:manualLayout>
                  <c:x val="4.6296296296296433E-3"/>
                  <c:y val="2.0253166351322089E-2"/>
                </c:manualLayout>
              </c:layout>
              <c:showVal val="1"/>
            </c:dLbl>
            <c:dLbl>
              <c:idx val="2"/>
              <c:layout>
                <c:manualLayout>
                  <c:x val="3.0864197530864274E-3"/>
                  <c:y val="0.11476794265749186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showVal val="1"/>
          </c:dLbls>
          <c:cat>
            <c:multiLvlStrRef>
              <c:f>Sheet1!$B$7:$D$8</c:f>
              <c:multiLvlStrCache>
                <c:ptCount val="3"/>
                <c:lvl>
                  <c:pt idx="0">
                    <c:v>&lt;2hrs</c:v>
                  </c:pt>
                  <c:pt idx="1">
                    <c:v>2-4hrs</c:v>
                  </c:pt>
                  <c:pt idx="2">
                    <c:v>&gt;4hrs</c:v>
                  </c:pt>
                </c:lvl>
                <c:lvl>
                  <c:pt idx="0">
                    <c:v>%</c:v>
                  </c:pt>
                </c:lvl>
              </c:multiLvlStrCache>
            </c:multiLvlStrRef>
          </c:cat>
          <c:val>
            <c:numRef>
              <c:f>Sheet1!$B$10:$D$10</c:f>
              <c:numCache>
                <c:formatCode>General</c:formatCode>
                <c:ptCount val="3"/>
                <c:pt idx="0">
                  <c:v>6.7</c:v>
                </c:pt>
                <c:pt idx="1">
                  <c:v>2.2400000000000002</c:v>
                </c:pt>
                <c:pt idx="2">
                  <c:v>91.01</c:v>
                </c:pt>
              </c:numCache>
            </c:numRef>
          </c:val>
        </c:ser>
        <c:ser>
          <c:idx val="2"/>
          <c:order val="2"/>
          <c:tx>
            <c:strRef>
              <c:f>Sheet1!$A$11</c:f>
              <c:strCache>
                <c:ptCount val="1"/>
                <c:pt idx="0">
                  <c:v>MARCH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1.5432098765432143E-3"/>
                  <c:y val="5.1758091786712014E-2"/>
                </c:manualLayout>
              </c:layout>
              <c:showVal val="1"/>
            </c:dLbl>
            <c:dLbl>
              <c:idx val="1"/>
              <c:layout>
                <c:manualLayout>
                  <c:x val="3.0864197530864274E-3"/>
                  <c:y val="5.1758091786712014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6.3009850870779816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showVal val="1"/>
          </c:dLbls>
          <c:cat>
            <c:multiLvlStrRef>
              <c:f>Sheet1!$B$7:$D$8</c:f>
              <c:multiLvlStrCache>
                <c:ptCount val="3"/>
                <c:lvl>
                  <c:pt idx="0">
                    <c:v>&lt;2hrs</c:v>
                  </c:pt>
                  <c:pt idx="1">
                    <c:v>2-4hrs</c:v>
                  </c:pt>
                  <c:pt idx="2">
                    <c:v>&gt;4hrs</c:v>
                  </c:pt>
                </c:lvl>
                <c:lvl>
                  <c:pt idx="0">
                    <c:v>%</c:v>
                  </c:pt>
                </c:lvl>
              </c:multiLvlStrCache>
            </c:multiLvlStrRef>
          </c:cat>
          <c:val>
            <c:numRef>
              <c:f>Sheet1!$B$11:$D$11</c:f>
              <c:numCache>
                <c:formatCode>General</c:formatCode>
                <c:ptCount val="3"/>
                <c:pt idx="0">
                  <c:v>7.7</c:v>
                </c:pt>
                <c:pt idx="1">
                  <c:v>7.7</c:v>
                </c:pt>
                <c:pt idx="2">
                  <c:v>84.6</c:v>
                </c:pt>
              </c:numCache>
            </c:numRef>
          </c:val>
        </c:ser>
        <c:shape val="box"/>
        <c:axId val="106102144"/>
        <c:axId val="106767488"/>
        <c:axId val="0"/>
      </c:bar3DChart>
      <c:catAx>
        <c:axId val="10610214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IN" sz="1600" b="1"/>
            </a:pPr>
            <a:endParaRPr lang="en-US"/>
          </a:p>
        </c:txPr>
        <c:crossAx val="106767488"/>
        <c:crosses val="autoZero"/>
        <c:auto val="1"/>
        <c:lblAlgn val="ctr"/>
        <c:lblOffset val="100"/>
      </c:catAx>
      <c:valAx>
        <c:axId val="1067674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IN" sz="1050" b="1"/>
            </a:pPr>
            <a:endParaRPr lang="en-US"/>
          </a:p>
        </c:txPr>
        <c:crossAx val="1061021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IN" sz="1800" b="1"/>
          </a:pPr>
          <a:endParaRPr lang="en-US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Sheet1!$A$16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0"/>
              <c:layout>
                <c:manualLayout>
                  <c:x val="0"/>
                  <c:y val="6.1732718539678814E-2"/>
                </c:manualLayout>
              </c:layout>
              <c:showVal val="1"/>
            </c:dLbl>
            <c:dLbl>
              <c:idx val="1"/>
              <c:layout>
                <c:manualLayout>
                  <c:x val="4.6296296296296424E-3"/>
                  <c:y val="9.8211143131307077E-2"/>
                </c:manualLayout>
              </c:layout>
              <c:showVal val="1"/>
            </c:dLbl>
            <c:dLbl>
              <c:idx val="2"/>
              <c:layout>
                <c:manualLayout>
                  <c:x val="1.5432098765432139E-3"/>
                  <c:y val="8.1374947165940167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 sz="1600" b="1"/>
                </a:pPr>
                <a:endParaRPr lang="en-US"/>
              </a:p>
            </c:txPr>
            <c:showVal val="1"/>
          </c:dLbls>
          <c:cat>
            <c:multiLvlStrRef>
              <c:f>Sheet1!$B$14:$D$15</c:f>
              <c:multiLvlStrCache>
                <c:ptCount val="3"/>
                <c:lvl>
                  <c:pt idx="0">
                    <c:v>&lt;2hrs</c:v>
                  </c:pt>
                  <c:pt idx="1">
                    <c:v>2-4hrs</c:v>
                  </c:pt>
                  <c:pt idx="2">
                    <c:v>&gt;4hrs</c:v>
                  </c:pt>
                </c:lvl>
                <c:lvl>
                  <c:pt idx="0">
                    <c:v>%</c:v>
                  </c:pt>
                </c:lvl>
              </c:multiLvlStrCache>
            </c:multiLvlStrRef>
          </c:cat>
          <c:val>
            <c:numRef>
              <c:f>Sheet1!$B$16:$D$16</c:f>
              <c:numCache>
                <c:formatCode>General</c:formatCode>
                <c:ptCount val="3"/>
                <c:pt idx="0">
                  <c:v>9.6</c:v>
                </c:pt>
                <c:pt idx="1">
                  <c:v>15.98</c:v>
                </c:pt>
                <c:pt idx="2">
                  <c:v>74.040000000000006</c:v>
                </c:pt>
              </c:numCache>
            </c:numRef>
          </c:val>
        </c:ser>
        <c:ser>
          <c:idx val="1"/>
          <c:order val="1"/>
          <c:tx>
            <c:strRef>
              <c:f>Sheet1!$A$17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-1.5432098765432139E-3"/>
                  <c:y val="4.2090489913417517E-2"/>
                </c:manualLayout>
              </c:layout>
              <c:showVal val="1"/>
            </c:dLbl>
            <c:dLbl>
              <c:idx val="1"/>
              <c:layout>
                <c:manualLayout>
                  <c:x val="-3.0864197530864265E-3"/>
                  <c:y val="5.8926685878784323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8.9792824201170046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 sz="1400" b="1"/>
                </a:pPr>
                <a:endParaRPr lang="en-US"/>
              </a:p>
            </c:txPr>
            <c:showVal val="1"/>
          </c:dLbls>
          <c:cat>
            <c:multiLvlStrRef>
              <c:f>Sheet1!$B$14:$D$15</c:f>
              <c:multiLvlStrCache>
                <c:ptCount val="3"/>
                <c:lvl>
                  <c:pt idx="0">
                    <c:v>&lt;2hrs</c:v>
                  </c:pt>
                  <c:pt idx="1">
                    <c:v>2-4hrs</c:v>
                  </c:pt>
                  <c:pt idx="2">
                    <c:v>&gt;4hrs</c:v>
                  </c:pt>
                </c:lvl>
                <c:lvl>
                  <c:pt idx="0">
                    <c:v>%</c:v>
                  </c:pt>
                </c:lvl>
              </c:multiLvlStrCache>
            </c:multiLvlStrRef>
          </c:cat>
          <c:val>
            <c:numRef>
              <c:f>Sheet1!$B$17:$D$17</c:f>
              <c:numCache>
                <c:formatCode>General</c:formatCode>
                <c:ptCount val="3"/>
                <c:pt idx="0">
                  <c:v>7.2</c:v>
                </c:pt>
                <c:pt idx="1">
                  <c:v>15.02</c:v>
                </c:pt>
                <c:pt idx="2">
                  <c:v>77.06</c:v>
                </c:pt>
              </c:numCache>
            </c:numRef>
          </c:val>
        </c:ser>
        <c:ser>
          <c:idx val="2"/>
          <c:order val="2"/>
          <c:tx>
            <c:strRef>
              <c:f>Sheet1!$A$18</c:f>
              <c:strCache>
                <c:ptCount val="1"/>
                <c:pt idx="0">
                  <c:v>MARCH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0"/>
                  <c:y val="8.4180979826834645E-2"/>
                </c:manualLayout>
              </c:layout>
              <c:showVal val="1"/>
            </c:dLbl>
            <c:dLbl>
              <c:idx val="1"/>
              <c:layout>
                <c:manualLayout>
                  <c:x val="6.1728395061728392E-3"/>
                  <c:y val="8.6987012487729137E-2"/>
                </c:manualLayout>
              </c:layout>
              <c:showVal val="1"/>
            </c:dLbl>
            <c:dLbl>
              <c:idx val="2"/>
              <c:layout>
                <c:manualLayout>
                  <c:x val="3.0864197530864265E-3"/>
                  <c:y val="9.5405110470412627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 sz="1600" b="1"/>
                </a:pPr>
                <a:endParaRPr lang="en-US"/>
              </a:p>
            </c:txPr>
            <c:showVal val="1"/>
          </c:dLbls>
          <c:cat>
            <c:multiLvlStrRef>
              <c:f>Sheet1!$B$14:$D$15</c:f>
              <c:multiLvlStrCache>
                <c:ptCount val="3"/>
                <c:lvl>
                  <c:pt idx="0">
                    <c:v>&lt;2hrs</c:v>
                  </c:pt>
                  <c:pt idx="1">
                    <c:v>2-4hrs</c:v>
                  </c:pt>
                  <c:pt idx="2">
                    <c:v>&gt;4hrs</c:v>
                  </c:pt>
                </c:lvl>
                <c:lvl>
                  <c:pt idx="0">
                    <c:v>%</c:v>
                  </c:pt>
                </c:lvl>
              </c:multiLvlStrCache>
            </c:multiLvlStrRef>
          </c:cat>
          <c:val>
            <c:numRef>
              <c:f>Sheet1!$B$18:$D$18</c:f>
              <c:numCache>
                <c:formatCode>General</c:formatCode>
                <c:ptCount val="3"/>
                <c:pt idx="0">
                  <c:v>9.5</c:v>
                </c:pt>
                <c:pt idx="1">
                  <c:v>21.34</c:v>
                </c:pt>
                <c:pt idx="2">
                  <c:v>69.02</c:v>
                </c:pt>
              </c:numCache>
            </c:numRef>
          </c:val>
        </c:ser>
        <c:shape val="box"/>
        <c:axId val="106824064"/>
        <c:axId val="106825600"/>
        <c:axId val="0"/>
      </c:bar3DChart>
      <c:catAx>
        <c:axId val="10682406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IN" sz="1600" b="1"/>
            </a:pPr>
            <a:endParaRPr lang="en-US"/>
          </a:p>
        </c:txPr>
        <c:crossAx val="106825600"/>
        <c:crosses val="autoZero"/>
        <c:auto val="1"/>
        <c:lblAlgn val="ctr"/>
        <c:lblOffset val="100"/>
      </c:catAx>
      <c:valAx>
        <c:axId val="1068256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IN" sz="1050" b="1"/>
            </a:pPr>
            <a:endParaRPr lang="en-US"/>
          </a:p>
        </c:txPr>
        <c:crossAx val="10682406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IN" sz="1800"/>
          </a:pPr>
          <a:endParaRPr lang="en-US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'[Copy of IP Discharge TAT (4).xlsx]Sheet2'!$B$3</c:f>
              <c:strCache>
                <c:ptCount val="1"/>
                <c:pt idx="0">
                  <c:v>Credit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lang="en-IN" sz="1100" b="1"/>
                </a:pPr>
                <a:endParaRPr lang="en-US"/>
              </a:p>
            </c:txPr>
            <c:showVal val="1"/>
          </c:dLbls>
          <c:cat>
            <c:strRef>
              <c:f>'[Copy of IP Discharge TAT (4).xlsx]Sheet2'!$A$4:$A$7</c:f>
              <c:strCache>
                <c:ptCount val="4"/>
                <c:pt idx="0">
                  <c:v>Discharge summary</c:v>
                </c:pt>
                <c:pt idx="1">
                  <c:v>Room ready </c:v>
                </c:pt>
                <c:pt idx="2">
                  <c:v>Bill ready</c:v>
                </c:pt>
                <c:pt idx="3">
                  <c:v>Pharmacy clearence</c:v>
                </c:pt>
              </c:strCache>
            </c:strRef>
          </c:cat>
          <c:val>
            <c:numRef>
              <c:f>'[Copy of IP Discharge TAT (4).xlsx]Sheet2'!$B$4:$B$7</c:f>
              <c:numCache>
                <c:formatCode>General</c:formatCode>
                <c:ptCount val="4"/>
                <c:pt idx="0">
                  <c:v>140</c:v>
                </c:pt>
                <c:pt idx="1">
                  <c:v>80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</c:ser>
        <c:ser>
          <c:idx val="1"/>
          <c:order val="1"/>
          <c:tx>
            <c:strRef>
              <c:f>'[Copy of IP Discharge TAT (4).xlsx]Sheet2'!$C$3</c:f>
              <c:strCache>
                <c:ptCount val="1"/>
                <c:pt idx="0">
                  <c:v>TPA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lang="en-IN" sz="1100" b="1"/>
                </a:pPr>
                <a:endParaRPr lang="en-US"/>
              </a:p>
            </c:txPr>
            <c:showVal val="1"/>
          </c:dLbls>
          <c:cat>
            <c:strRef>
              <c:f>'[Copy of IP Discharge TAT (4).xlsx]Sheet2'!$A$4:$A$7</c:f>
              <c:strCache>
                <c:ptCount val="4"/>
                <c:pt idx="0">
                  <c:v>Discharge summary</c:v>
                </c:pt>
                <c:pt idx="1">
                  <c:v>Room ready </c:v>
                </c:pt>
                <c:pt idx="2">
                  <c:v>Bill ready</c:v>
                </c:pt>
                <c:pt idx="3">
                  <c:v>Pharmacy clearence</c:v>
                </c:pt>
              </c:strCache>
            </c:strRef>
          </c:cat>
          <c:val>
            <c:numRef>
              <c:f>'[Copy of IP Discharge TAT (4).xlsx]Sheet2'!$C$4:$C$7</c:f>
              <c:numCache>
                <c:formatCode>General</c:formatCode>
                <c:ptCount val="4"/>
                <c:pt idx="0">
                  <c:v>110</c:v>
                </c:pt>
                <c:pt idx="1">
                  <c:v>52</c:v>
                </c:pt>
                <c:pt idx="2">
                  <c:v>34</c:v>
                </c:pt>
                <c:pt idx="3">
                  <c:v>18</c:v>
                </c:pt>
              </c:numCache>
            </c:numRef>
          </c:val>
        </c:ser>
        <c:ser>
          <c:idx val="2"/>
          <c:order val="2"/>
          <c:tx>
            <c:strRef>
              <c:f>'[Copy of IP Discharge TAT (4).xlsx]Sheet2'!$D$3</c:f>
              <c:strCache>
                <c:ptCount val="1"/>
                <c:pt idx="0">
                  <c:v>Cash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lang="en-IN" sz="1100" b="1"/>
                </a:pPr>
                <a:endParaRPr lang="en-US"/>
              </a:p>
            </c:txPr>
            <c:showVal val="1"/>
          </c:dLbls>
          <c:cat>
            <c:strRef>
              <c:f>'[Copy of IP Discharge TAT (4).xlsx]Sheet2'!$A$4:$A$7</c:f>
              <c:strCache>
                <c:ptCount val="4"/>
                <c:pt idx="0">
                  <c:v>Discharge summary</c:v>
                </c:pt>
                <c:pt idx="1">
                  <c:v>Room ready </c:v>
                </c:pt>
                <c:pt idx="2">
                  <c:v>Bill ready</c:v>
                </c:pt>
                <c:pt idx="3">
                  <c:v>Pharmacy clearence</c:v>
                </c:pt>
              </c:strCache>
            </c:strRef>
          </c:cat>
          <c:val>
            <c:numRef>
              <c:f>'[Copy of IP Discharge TAT (4).xlsx]Sheet2'!$D$4:$D$7</c:f>
              <c:numCache>
                <c:formatCode>General</c:formatCode>
                <c:ptCount val="4"/>
                <c:pt idx="0">
                  <c:v>210</c:v>
                </c:pt>
                <c:pt idx="1">
                  <c:v>45</c:v>
                </c:pt>
                <c:pt idx="2">
                  <c:v>20</c:v>
                </c:pt>
                <c:pt idx="3">
                  <c:v>12</c:v>
                </c:pt>
              </c:numCache>
            </c:numRef>
          </c:val>
        </c:ser>
        <c:dLbls>
          <c:showVal val="1"/>
        </c:dLbls>
        <c:gapWidth val="75"/>
        <c:axId val="107049728"/>
        <c:axId val="107051264"/>
      </c:barChart>
      <c:catAx>
        <c:axId val="1070497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IN" sz="1050" b="1"/>
            </a:pPr>
            <a:endParaRPr lang="en-US"/>
          </a:p>
        </c:txPr>
        <c:crossAx val="107051264"/>
        <c:crosses val="autoZero"/>
        <c:auto val="1"/>
        <c:lblAlgn val="ctr"/>
        <c:lblOffset val="100"/>
      </c:catAx>
      <c:valAx>
        <c:axId val="107051264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lang="en-IN" sz="1200" b="1"/>
            </a:pPr>
            <a:endParaRPr lang="en-US"/>
          </a:p>
        </c:txPr>
        <c:crossAx val="10704972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txPr>
        <a:bodyPr/>
        <a:lstStyle/>
        <a:p>
          <a:pPr>
            <a:defRPr lang="en-IN" sz="1400" b="1"/>
          </a:pPr>
          <a:endParaRPr lang="en-US"/>
        </a:p>
      </c:txPr>
    </c:legend>
    <c:plotVisOnly val="1"/>
    <c:dispBlanksAs val="gap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Sheet3!$C$4</c:f>
              <c:strCache>
                <c:ptCount val="1"/>
                <c:pt idx="0">
                  <c:v>Credit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lang="en-IN" sz="1100" b="1"/>
                </a:pPr>
                <a:endParaRPr lang="en-US"/>
              </a:p>
            </c:txPr>
            <c:showVal val="1"/>
          </c:dLbls>
          <c:cat>
            <c:strRef>
              <c:f>Sheet3!$B$5:$B$8</c:f>
              <c:strCache>
                <c:ptCount val="4"/>
                <c:pt idx="0">
                  <c:v>Discharge summary</c:v>
                </c:pt>
                <c:pt idx="1">
                  <c:v>Room ready </c:v>
                </c:pt>
                <c:pt idx="2">
                  <c:v>Bill ready</c:v>
                </c:pt>
                <c:pt idx="3">
                  <c:v>Pharmacy clearence</c:v>
                </c:pt>
              </c:strCache>
            </c:strRef>
          </c:cat>
          <c:val>
            <c:numRef>
              <c:f>Sheet3!$C$5:$C$8</c:f>
              <c:numCache>
                <c:formatCode>General</c:formatCode>
                <c:ptCount val="4"/>
                <c:pt idx="0">
                  <c:v>135</c:v>
                </c:pt>
                <c:pt idx="1">
                  <c:v>35</c:v>
                </c:pt>
                <c:pt idx="2">
                  <c:v>36</c:v>
                </c:pt>
                <c:pt idx="3">
                  <c:v>23</c:v>
                </c:pt>
              </c:numCache>
            </c:numRef>
          </c:val>
        </c:ser>
        <c:ser>
          <c:idx val="1"/>
          <c:order val="1"/>
          <c:tx>
            <c:strRef>
              <c:f>Sheet3!$D$4</c:f>
              <c:strCache>
                <c:ptCount val="1"/>
                <c:pt idx="0">
                  <c:v>TPA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lang="en-IN" sz="1100" b="1"/>
                </a:pPr>
                <a:endParaRPr lang="en-US"/>
              </a:p>
            </c:txPr>
            <c:showVal val="1"/>
          </c:dLbls>
          <c:cat>
            <c:strRef>
              <c:f>Sheet3!$B$5:$B$8</c:f>
              <c:strCache>
                <c:ptCount val="4"/>
                <c:pt idx="0">
                  <c:v>Discharge summary</c:v>
                </c:pt>
                <c:pt idx="1">
                  <c:v>Room ready </c:v>
                </c:pt>
                <c:pt idx="2">
                  <c:v>Bill ready</c:v>
                </c:pt>
                <c:pt idx="3">
                  <c:v>Pharmacy clearence</c:v>
                </c:pt>
              </c:strCache>
            </c:strRef>
          </c:cat>
          <c:val>
            <c:numRef>
              <c:f>Sheet3!$D$5:$D$8</c:f>
              <c:numCache>
                <c:formatCode>General</c:formatCode>
                <c:ptCount val="4"/>
                <c:pt idx="0">
                  <c:v>130</c:v>
                </c:pt>
                <c:pt idx="1">
                  <c:v>50</c:v>
                </c:pt>
                <c:pt idx="2">
                  <c:v>53</c:v>
                </c:pt>
                <c:pt idx="3">
                  <c:v>29</c:v>
                </c:pt>
              </c:numCache>
            </c:numRef>
          </c:val>
        </c:ser>
        <c:ser>
          <c:idx val="2"/>
          <c:order val="2"/>
          <c:tx>
            <c:strRef>
              <c:f>Sheet3!$E$4</c:f>
              <c:strCache>
                <c:ptCount val="1"/>
                <c:pt idx="0">
                  <c:v>Cash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lang="en-IN" sz="1100" b="1"/>
                </a:pPr>
                <a:endParaRPr lang="en-US"/>
              </a:p>
            </c:txPr>
            <c:showVal val="1"/>
          </c:dLbls>
          <c:cat>
            <c:strRef>
              <c:f>Sheet3!$B$5:$B$8</c:f>
              <c:strCache>
                <c:ptCount val="4"/>
                <c:pt idx="0">
                  <c:v>Discharge summary</c:v>
                </c:pt>
                <c:pt idx="1">
                  <c:v>Room ready </c:v>
                </c:pt>
                <c:pt idx="2">
                  <c:v>Bill ready</c:v>
                </c:pt>
                <c:pt idx="3">
                  <c:v>Pharmacy clearence</c:v>
                </c:pt>
              </c:strCache>
            </c:strRef>
          </c:cat>
          <c:val>
            <c:numRef>
              <c:f>Sheet3!$E$5:$E$8</c:f>
              <c:numCache>
                <c:formatCode>General</c:formatCode>
                <c:ptCount val="4"/>
                <c:pt idx="0">
                  <c:v>160</c:v>
                </c:pt>
                <c:pt idx="1">
                  <c:v>45</c:v>
                </c:pt>
                <c:pt idx="2">
                  <c:v>35</c:v>
                </c:pt>
                <c:pt idx="3">
                  <c:v>23</c:v>
                </c:pt>
              </c:numCache>
            </c:numRef>
          </c:val>
        </c:ser>
        <c:dLbls>
          <c:showVal val="1"/>
        </c:dLbls>
        <c:gapWidth val="75"/>
        <c:axId val="107287680"/>
        <c:axId val="107289216"/>
      </c:barChart>
      <c:catAx>
        <c:axId val="1072876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IN" sz="1050" b="1"/>
            </a:pPr>
            <a:endParaRPr lang="en-US"/>
          </a:p>
        </c:txPr>
        <c:crossAx val="107289216"/>
        <c:crosses val="autoZero"/>
        <c:auto val="1"/>
        <c:lblAlgn val="ctr"/>
        <c:lblOffset val="100"/>
      </c:catAx>
      <c:valAx>
        <c:axId val="107289216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lang="en-IN" sz="1200" b="1"/>
            </a:pPr>
            <a:endParaRPr lang="en-US"/>
          </a:p>
        </c:txPr>
        <c:crossAx val="10728768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n-IN" sz="1400" b="1"/>
          </a:pPr>
          <a:endParaRPr lang="en-US"/>
        </a:p>
      </c:txPr>
    </c:legend>
    <c:plotVisOnly val="1"/>
    <c:dispBlanksAs val="gap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dPt>
            <c:idx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txPr>
              <a:bodyPr/>
              <a:lstStyle/>
              <a:p>
                <a:pPr>
                  <a:defRPr lang="en-IN" b="1"/>
                </a:pPr>
                <a:endParaRPr lang="en-US"/>
              </a:p>
            </c:txPr>
            <c:showVal val="1"/>
          </c:dLbls>
          <c:cat>
            <c:numRef>
              <c:f>'[24th April to 24th May Planned  Total Discharges (2).xlsx]Sheet2'!$B$4:$B$5</c:f>
              <c:numCache>
                <c:formatCode>mmm/yy</c:formatCode>
                <c:ptCount val="2"/>
                <c:pt idx="0">
                  <c:v>43556</c:v>
                </c:pt>
                <c:pt idx="1">
                  <c:v>43586</c:v>
                </c:pt>
              </c:numCache>
            </c:numRef>
          </c:cat>
          <c:val>
            <c:numRef>
              <c:f>'[24th April to 24th May Planned  Total Discharges (2).xlsx]Sheet2'!$C$4:$C$5</c:f>
              <c:numCache>
                <c:formatCode>0%</c:formatCode>
                <c:ptCount val="2"/>
                <c:pt idx="0">
                  <c:v>0.33000000000000074</c:v>
                </c:pt>
                <c:pt idx="1">
                  <c:v>0.78</c:v>
                </c:pt>
              </c:numCache>
            </c:numRef>
          </c:val>
        </c:ser>
        <c:dLbls>
          <c:showVal val="1"/>
        </c:dLbls>
        <c:gapWidth val="75"/>
        <c:axId val="107443712"/>
        <c:axId val="107445248"/>
      </c:barChart>
      <c:dateAx>
        <c:axId val="107443712"/>
        <c:scaling>
          <c:orientation val="minMax"/>
        </c:scaling>
        <c:axPos val="b"/>
        <c:numFmt formatCode="mmm/yy" sourceLinked="1"/>
        <c:majorTickMark val="none"/>
        <c:tickLblPos val="nextTo"/>
        <c:txPr>
          <a:bodyPr/>
          <a:lstStyle/>
          <a:p>
            <a:pPr>
              <a:defRPr lang="en-IN" b="1"/>
            </a:pPr>
            <a:endParaRPr lang="en-US"/>
          </a:p>
        </c:txPr>
        <c:crossAx val="107445248"/>
        <c:crosses val="autoZero"/>
        <c:auto val="1"/>
        <c:lblOffset val="100"/>
        <c:baseTimeUnit val="months"/>
      </c:dateAx>
      <c:valAx>
        <c:axId val="107445248"/>
        <c:scaling>
          <c:orientation val="minMax"/>
        </c:scaling>
        <c:axPos val="l"/>
        <c:numFmt formatCode="0%" sourceLinked="1"/>
        <c:majorTickMark val="none"/>
        <c:tickLblPos val="nextTo"/>
        <c:txPr>
          <a:bodyPr/>
          <a:lstStyle/>
          <a:p>
            <a:pPr>
              <a:defRPr lang="en-IN" b="1"/>
            </a:pPr>
            <a:endParaRPr lang="en-US"/>
          </a:p>
        </c:txPr>
        <c:crossAx val="107443712"/>
        <c:crosses val="autoZero"/>
        <c:crossBetween val="between"/>
      </c:valAx>
    </c:plotArea>
    <c:plotVisOnly val="1"/>
    <c:dispBlanksAs val="gap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 sz="18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Sheet4!$C$3</c:f>
              <c:strCache>
                <c:ptCount val="1"/>
                <c:pt idx="0">
                  <c:v>Credit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lang="en-IN" b="1"/>
                </a:pPr>
                <a:endParaRPr lang="en-US"/>
              </a:p>
            </c:txPr>
            <c:showVal val="1"/>
          </c:dLbls>
          <c:cat>
            <c:strRef>
              <c:f>Sheet4!$B$4:$B$7</c:f>
              <c:strCache>
                <c:ptCount val="4"/>
                <c:pt idx="0">
                  <c:v>Discharge summary</c:v>
                </c:pt>
                <c:pt idx="1">
                  <c:v>Room ready </c:v>
                </c:pt>
                <c:pt idx="2">
                  <c:v>Bill ready</c:v>
                </c:pt>
                <c:pt idx="3">
                  <c:v>Pharmacy clearence</c:v>
                </c:pt>
              </c:strCache>
            </c:strRef>
          </c:cat>
          <c:val>
            <c:numRef>
              <c:f>Sheet4!$C$4:$C$7</c:f>
              <c:numCache>
                <c:formatCode>General</c:formatCode>
                <c:ptCount val="4"/>
                <c:pt idx="0">
                  <c:v>70</c:v>
                </c:pt>
                <c:pt idx="1">
                  <c:v>17</c:v>
                </c:pt>
                <c:pt idx="2">
                  <c:v>16</c:v>
                </c:pt>
                <c:pt idx="3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Sheet4!$D$3</c:f>
              <c:strCache>
                <c:ptCount val="1"/>
                <c:pt idx="0">
                  <c:v>TPA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lang="en-IN" b="1"/>
                </a:pPr>
                <a:endParaRPr lang="en-US"/>
              </a:p>
            </c:txPr>
            <c:showVal val="1"/>
          </c:dLbls>
          <c:cat>
            <c:strRef>
              <c:f>Sheet4!$B$4:$B$7</c:f>
              <c:strCache>
                <c:ptCount val="4"/>
                <c:pt idx="0">
                  <c:v>Discharge summary</c:v>
                </c:pt>
                <c:pt idx="1">
                  <c:v>Room ready </c:v>
                </c:pt>
                <c:pt idx="2">
                  <c:v>Bill ready</c:v>
                </c:pt>
                <c:pt idx="3">
                  <c:v>Pharmacy clearence</c:v>
                </c:pt>
              </c:strCache>
            </c:strRef>
          </c:cat>
          <c:val>
            <c:numRef>
              <c:f>Sheet4!$D$4:$D$7</c:f>
              <c:numCache>
                <c:formatCode>General</c:formatCode>
                <c:ptCount val="4"/>
                <c:pt idx="0">
                  <c:v>50</c:v>
                </c:pt>
                <c:pt idx="1">
                  <c:v>22</c:v>
                </c:pt>
                <c:pt idx="2">
                  <c:v>31</c:v>
                </c:pt>
                <c:pt idx="3">
                  <c:v>16</c:v>
                </c:pt>
              </c:numCache>
            </c:numRef>
          </c:val>
        </c:ser>
        <c:ser>
          <c:idx val="2"/>
          <c:order val="2"/>
          <c:tx>
            <c:strRef>
              <c:f>Sheet4!$E$3</c:f>
              <c:strCache>
                <c:ptCount val="1"/>
                <c:pt idx="0">
                  <c:v>Cash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lang="en-IN" b="1"/>
                </a:pPr>
                <a:endParaRPr lang="en-US"/>
              </a:p>
            </c:txPr>
            <c:showVal val="1"/>
          </c:dLbls>
          <c:cat>
            <c:strRef>
              <c:f>Sheet4!$B$4:$B$7</c:f>
              <c:strCache>
                <c:ptCount val="4"/>
                <c:pt idx="0">
                  <c:v>Discharge summary</c:v>
                </c:pt>
                <c:pt idx="1">
                  <c:v>Room ready </c:v>
                </c:pt>
                <c:pt idx="2">
                  <c:v>Bill ready</c:v>
                </c:pt>
                <c:pt idx="3">
                  <c:v>Pharmacy clearence</c:v>
                </c:pt>
              </c:strCache>
            </c:strRef>
          </c:cat>
          <c:val>
            <c:numRef>
              <c:f>Sheet4!$E$4:$E$7</c:f>
              <c:numCache>
                <c:formatCode>General</c:formatCode>
                <c:ptCount val="4"/>
                <c:pt idx="0">
                  <c:v>80</c:v>
                </c:pt>
                <c:pt idx="1">
                  <c:v>15</c:v>
                </c:pt>
                <c:pt idx="2">
                  <c:v>20</c:v>
                </c:pt>
                <c:pt idx="3">
                  <c:v>14</c:v>
                </c:pt>
              </c:numCache>
            </c:numRef>
          </c:val>
        </c:ser>
        <c:dLbls>
          <c:showVal val="1"/>
        </c:dLbls>
        <c:gapWidth val="75"/>
        <c:axId val="107626880"/>
        <c:axId val="107628416"/>
      </c:barChart>
      <c:catAx>
        <c:axId val="1076268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107628416"/>
        <c:crosses val="autoZero"/>
        <c:auto val="1"/>
        <c:lblAlgn val="ctr"/>
        <c:lblOffset val="100"/>
      </c:catAx>
      <c:valAx>
        <c:axId val="107628416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lang="en-IN" sz="1400" b="1"/>
            </a:pPr>
            <a:endParaRPr lang="en-US"/>
          </a:p>
        </c:txPr>
        <c:crossAx val="10762688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n-IN" sz="1400" b="1"/>
          </a:pPr>
          <a:endParaRPr lang="en-US"/>
        </a:p>
      </c:txPr>
    </c:legend>
    <c:plotVisOnly val="1"/>
    <c:dispBlanksAs val="gap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 sz="12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0.18603</cdr:x>
      <cdr:y>0.87118</cdr:y>
    </cdr:from>
    <cdr:to>
      <cdr:x>0.44088</cdr:x>
      <cdr:y>0.97748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460110" y="3513002"/>
          <a:ext cx="2000264" cy="42862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>
              <a:solidFill>
                <a:schemeClr val="tx1"/>
              </a:solidFill>
            </a:rPr>
            <a:t>Jan-March- 19</a:t>
          </a:r>
          <a:endParaRPr lang="en-US" sz="1800" b="1" dirty="0">
            <a:solidFill>
              <a:schemeClr val="tx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66F5-1E32-4765-B579-11ADBD19569B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E4B-0BCF-406B-A24F-42E1C03D7B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66F5-1E32-4765-B579-11ADBD19569B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E4B-0BCF-406B-A24F-42E1C03D7B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66F5-1E32-4765-B579-11ADBD19569B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E4B-0BCF-406B-A24F-42E1C03D7B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66F5-1E32-4765-B579-11ADBD19569B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E4B-0BCF-406B-A24F-42E1C03D7B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66F5-1E32-4765-B579-11ADBD19569B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E4B-0BCF-406B-A24F-42E1C03D7B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66F5-1E32-4765-B579-11ADBD19569B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E4B-0BCF-406B-A24F-42E1C03D7B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66F5-1E32-4765-B579-11ADBD19569B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E4B-0BCF-406B-A24F-42E1C03D7B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66F5-1E32-4765-B579-11ADBD19569B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E4B-0BCF-406B-A24F-42E1C03D7B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66F5-1E32-4765-B579-11ADBD19569B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E4B-0BCF-406B-A24F-42E1C03D7B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66F5-1E32-4765-B579-11ADBD19569B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E4B-0BCF-406B-A24F-42E1C03D7B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66F5-1E32-4765-B579-11ADBD19569B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E4B-0BCF-406B-A24F-42E1C03D7B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766F5-1E32-4765-B579-11ADBD19569B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AAE4B-0BCF-406B-A24F-42E1C03D7B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71744"/>
            <a:ext cx="9144000" cy="1012823"/>
          </a:xfrm>
          <a:scene3d>
            <a:camera prst="perspectiveRelaxedModerately"/>
            <a:lightRig rig="threePt" dir="t"/>
          </a:scene3d>
        </p:spPr>
        <p:txBody>
          <a:bodyPr>
            <a:noAutofit/>
          </a:bodyPr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“A Comparative time motion study of patient’s discharge process in Nayati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Medicity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, Mathura (UP)”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b="1" dirty="0">
              <a:latin typeface="Arial Black" pitchFamily="34" charset="0"/>
            </a:endParaRPr>
          </a:p>
        </p:txBody>
      </p:sp>
      <p:sp>
        <p:nvSpPr>
          <p:cNvPr id="15362" name="AutoShape 2" descr="Image result for nayati hospit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Image result for nayati hospit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/>
          <a:srcRect l="16345" t="18310" r="15758" b="23076"/>
          <a:stretch>
            <a:fillRect/>
          </a:stretch>
        </p:blipFill>
        <p:spPr bwMode="auto">
          <a:xfrm>
            <a:off x="214282" y="4572008"/>
            <a:ext cx="4714908" cy="1740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perspectiveHeroicExtremeRightFacing"/>
            <a:lightRig rig="threePt" dir="t"/>
          </a:scene3d>
        </p:spPr>
      </p:pic>
      <p:pic>
        <p:nvPicPr>
          <p:cNvPr id="15366" name="Picture 6" descr="C:\Users\Shalini\Desktop\discharge_of_patient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143932" cy="235743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715008" y="5500702"/>
            <a:ext cx="32146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NAME: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Shalini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Singh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ROLL NUMBER: PG/17/55</a:t>
            </a:r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1285860"/>
            <a:ext cx="9144000" cy="28575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428736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PROBLEM STATEMENT FOR THE STUDY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214554"/>
            <a:ext cx="8286808" cy="1643074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Delay in getting patient discharge by &gt;4 hours for all three categories(TPA,PANEL &amp; CASH).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Communication Gap between healthcare providers.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200" dirty="0" smtClean="0"/>
          </a:p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0" y="4786322"/>
            <a:ext cx="9144000" cy="178592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AIM</a:t>
            </a:r>
            <a:endParaRPr lang="en-US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streamline the discharge process &amp; improve the TAT.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00034" y="357166"/>
            <a:ext cx="7358114" cy="7143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428604"/>
            <a:ext cx="6900914" cy="642942"/>
          </a:xfrm>
        </p:spPr>
        <p:txBody>
          <a:bodyPr>
            <a:noAutofit/>
          </a:bodyPr>
          <a:lstStyle/>
          <a:p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Objectives and Key Research Questions of this Study is 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2" y="2071678"/>
          <a:ext cx="8643998" cy="3357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999"/>
                <a:gridCol w="4321999"/>
              </a:tblGrid>
              <a:tr h="11191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Primary Objective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Secondary Objective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191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1. To</a:t>
                      </a:r>
                      <a:r>
                        <a:rPr lang="en-IN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define the TAT for Cash, TPA &amp; Panel patients as 2 hours, 4hours&amp; 2 hours</a:t>
                      </a:r>
                      <a:r>
                        <a:rPr lang="en-I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To identify top 3 reasons which take 70% of the time for discharge process.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191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 To bring down the current TAT within the define limit.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 To reduce the respective delay by 80%.</a:t>
                      </a:r>
                    </a:p>
                    <a:p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357290" y="428604"/>
            <a:ext cx="6429420" cy="64294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0" y="2214554"/>
            <a:ext cx="9144000" cy="207170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STUDY DESIGN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857496"/>
            <a:ext cx="8229600" cy="1543048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study is 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“Retrospective and Observatory.”</a:t>
            </a:r>
            <a:endParaRPr lang="en-US" sz="2800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42910" y="428604"/>
            <a:ext cx="7286676" cy="7143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286708" cy="72547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CATEGORIES OF PATIENTS INCLUDED AND EXCLUDED FOR STUDY</a:t>
            </a:r>
            <a:endParaRPr lang="en-U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0034" y="2000240"/>
          <a:ext cx="8072494" cy="3123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85189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INCLUDED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EXCLUDED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572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</a:t>
                      </a:r>
                      <a:r>
                        <a:rPr lang="en-US" baseline="0" dirty="0" smtClean="0"/>
                        <a:t> PATIENTS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Oncology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572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Dialysis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572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LAMA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5720" y="1071546"/>
            <a:ext cx="8429684" cy="550072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714488"/>
            <a:ext cx="7858180" cy="44291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sz="2400" b="1" u="sng" dirty="0">
                <a:latin typeface="Times New Roman" pitchFamily="18" charset="0"/>
                <a:cs typeface="Times New Roman" pitchFamily="18" charset="0"/>
              </a:rPr>
              <a:t>METHODOLOGY</a:t>
            </a: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The research methodology adopted for the study is </a:t>
            </a:r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Observatory and Retrospective”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The process flow was studied for discharge of Inpatients.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This study was carried out in tertiary care 351 bedded hospital in Mathura City.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Time and motion study of Discharge Process was done to trace the areas of improvement.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Time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and motion study was done after the process mapping for the Discharge of Cash patients, Panel patients and those through TPAs.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5720" y="1071546"/>
            <a:ext cx="8286808" cy="54292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7786742" cy="4286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sz="2000" b="1" u="sng" dirty="0">
                <a:latin typeface="Times New Roman" pitchFamily="18" charset="0"/>
                <a:cs typeface="Times New Roman" pitchFamily="18" charset="0"/>
              </a:rPr>
              <a:t>EXPECTED </a:t>
            </a:r>
            <a:r>
              <a:rPr lang="en-IN" sz="2000" b="1" u="sng" dirty="0" smtClean="0">
                <a:latin typeface="Times New Roman" pitchFamily="18" charset="0"/>
                <a:cs typeface="Times New Roman" pitchFamily="18" charset="0"/>
              </a:rPr>
              <a:t>OUTCOME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This study aims to find out reasons that lead to delay in Patient Discharge through which we can improve the discharge TAT and patient satisfaction.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Out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of all three categories (TPA, PANEL and CASH) most of the patients take &gt;4hrs to get discharged so it should be reduced by the %age shown in the objective.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00034" y="214290"/>
            <a:ext cx="7286676" cy="64294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582594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CREDIT PATIENTS-DISCHARGE TAT (2019)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071563"/>
          <a:ext cx="8501122" cy="5500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000100" y="214290"/>
            <a:ext cx="6715172" cy="64294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443814" cy="511156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TPA PATIENTS - DISCHARGE TAT (2019)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44" y="928688"/>
          <a:ext cx="8543956" cy="5786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00034" y="500042"/>
            <a:ext cx="7215238" cy="64294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CASH PATIENTS- DISCHARGE TAT (2019)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44" y="1600200"/>
          <a:ext cx="8543956" cy="4972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857224" y="500042"/>
            <a:ext cx="6929486" cy="64294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286772" cy="1143000"/>
          </a:xfrm>
        </p:spPr>
        <p:txBody>
          <a:bodyPr>
            <a:normAutofit/>
          </a:bodyPr>
          <a:lstStyle/>
          <a:p>
            <a:r>
              <a:rPr lang="en-US" sz="2000" b="1" u="sng" dirty="0" smtClean="0"/>
              <a:t>REASON FOR DELAY</a:t>
            </a:r>
            <a:r>
              <a:rPr lang="en-US" sz="2000" b="1" dirty="0" smtClean="0"/>
              <a:t>- JAN- MARCH 2019 (Time in minutes)</a:t>
            </a:r>
            <a:endParaRPr lang="en-IN" sz="20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10301745"/>
              </p:ext>
            </p:extLst>
          </p:nvPr>
        </p:nvGraphicFramePr>
        <p:xfrm>
          <a:off x="142844" y="1500174"/>
          <a:ext cx="5857916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69201547"/>
              </p:ext>
            </p:extLst>
          </p:nvPr>
        </p:nvGraphicFramePr>
        <p:xfrm>
          <a:off x="6072199" y="2428869"/>
          <a:ext cx="2928956" cy="27146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583"/>
                <a:gridCol w="585791"/>
                <a:gridCol w="585791"/>
                <a:gridCol w="585791"/>
              </a:tblGrid>
              <a:tr h="54292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Credit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TPA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Cash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92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Discharge summary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4292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Room ready 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4292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Bill ready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4292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Pharmacy </a:t>
                      </a:r>
                      <a:r>
                        <a:rPr lang="en-IN" sz="14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clearence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90025833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cap="all" dirty="0" smtClean="0">
                <a:latin typeface="Times New Roman" pitchFamily="18" charset="0"/>
                <a:cs typeface="Times New Roman" pitchFamily="18" charset="0"/>
              </a:rPr>
              <a:t>ABOUT NAYATI</a:t>
            </a:r>
            <a:br>
              <a:rPr lang="en-US" sz="3600" b="1" cap="all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428736"/>
            <a:ext cx="8786874" cy="4929222"/>
          </a:xfrm>
        </p:spPr>
        <p:txBody>
          <a:bodyPr>
            <a:normAutofit/>
          </a:bodyPr>
          <a:lstStyle/>
          <a:p>
            <a:pPr algn="just" fontAlgn="base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NAYATI HEALTH CARE started its journey in 2012 from the pious grounds of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Badrinath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with 4 mobile medical units and a team of 36 paramedics and doctors. </a:t>
            </a:r>
          </a:p>
          <a:p>
            <a:pPr algn="just" fontAlgn="base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 a very short span of time, working across these regions, Nayati came face to face with certain grim realities in healthcare which was metro centric. </a:t>
            </a:r>
          </a:p>
          <a:p>
            <a:pPr algn="just" fontAlgn="base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Nayati believes that good healthcare should be sans boundaries and seamless across the country and the world. </a:t>
            </a:r>
          </a:p>
          <a:p>
            <a:pPr algn="just" fontAlgn="base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Hence the organization decided to embark on a revolutionary journey of taking tertiary level world-class treatment across Tier-II &amp; Tier-III cities which have long been neglected.</a:t>
            </a:r>
          </a:p>
          <a:p>
            <a:pPr algn="just" fontAlgn="base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Nayati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Medicity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Mathura has been awarded the Best Multi Super Specialty Hospital in Uttar Pradesh by The Times of India Group, India’s leading media house.</a:t>
            </a:r>
          </a:p>
          <a:p>
            <a:pPr algn="just" fontAlgn="base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571472" y="500042"/>
            <a:ext cx="7215238" cy="7143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27349121"/>
              </p:ext>
            </p:extLst>
          </p:nvPr>
        </p:nvGraphicFramePr>
        <p:xfrm>
          <a:off x="142844" y="1500174"/>
          <a:ext cx="5857916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92235673"/>
              </p:ext>
            </p:extLst>
          </p:nvPr>
        </p:nvGraphicFramePr>
        <p:xfrm>
          <a:off x="6072198" y="2214554"/>
          <a:ext cx="2916988" cy="25814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4057"/>
                <a:gridCol w="580977"/>
                <a:gridCol w="580977"/>
                <a:gridCol w="580977"/>
              </a:tblGrid>
              <a:tr h="51812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Credit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TPA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Cash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2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Discharge summary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1353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Room ready 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1353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Bill ready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1812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Pharmacy clearence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u="sng" dirty="0" smtClean="0"/>
              <a:t>REASON FOR DELAY</a:t>
            </a:r>
            <a:r>
              <a:rPr lang="en-US" sz="2400" b="1" dirty="0" smtClean="0"/>
              <a:t>- </a:t>
            </a:r>
            <a:r>
              <a:rPr lang="en-US" sz="2000" b="1" dirty="0" smtClean="0"/>
              <a:t>APRIL 2019 (Time in minutes)</a:t>
            </a:r>
            <a:endParaRPr lang="en-IN" sz="2000" b="1" dirty="0"/>
          </a:p>
        </p:txBody>
      </p:sp>
    </p:spTree>
    <p:extLst>
      <p:ext uri="{BB962C8B-B14F-4D97-AF65-F5344CB8AC3E}">
        <p14:creationId xmlns="" xmlns:p14="http://schemas.microsoft.com/office/powerpoint/2010/main" val="20280776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142976" y="571480"/>
            <a:ext cx="6643734" cy="64294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0" y="1571612"/>
            <a:ext cx="9144000" cy="435771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/>
              <a:t>Delay in Discharge summary</a:t>
            </a:r>
          </a:p>
          <a:p>
            <a:pPr>
              <a:lnSpc>
                <a:spcPct val="200000"/>
              </a:lnSpc>
            </a:pPr>
            <a:r>
              <a:rPr lang="en-US" sz="2000" dirty="0" smtClean="0"/>
              <a:t>Room preparedness after discharge for admitting next patient</a:t>
            </a:r>
          </a:p>
          <a:p>
            <a:pPr>
              <a:lnSpc>
                <a:spcPct val="200000"/>
              </a:lnSpc>
            </a:pPr>
            <a:r>
              <a:rPr lang="en-US" sz="2000" dirty="0" smtClean="0"/>
              <a:t>Bill preparation</a:t>
            </a:r>
          </a:p>
          <a:p>
            <a:pPr>
              <a:lnSpc>
                <a:spcPct val="200000"/>
              </a:lnSpc>
            </a:pPr>
            <a:r>
              <a:rPr lang="en-US" sz="2000" dirty="0" smtClean="0"/>
              <a:t>Pharmacy Clearance</a:t>
            </a:r>
            <a:endParaRPr lang="en-US" sz="2000" dirty="0"/>
          </a:p>
          <a:p>
            <a:pPr>
              <a:lnSpc>
                <a:spcPct val="200000"/>
              </a:lnSpc>
            </a:pPr>
            <a:r>
              <a:rPr lang="en-US" sz="2000" dirty="0" smtClean="0"/>
              <a:t>Nursing Clearance (due to delay in updating Billing activity sheet) </a:t>
            </a:r>
            <a:endParaRPr lang="en-IN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OVERALL REASONS FOR DELAY</a:t>
            </a:r>
            <a:endParaRPr lang="en-IN" sz="2400" b="1" dirty="0"/>
          </a:p>
        </p:txBody>
      </p:sp>
    </p:spTree>
    <p:extLst>
      <p:ext uri="{BB962C8B-B14F-4D97-AF65-F5344CB8AC3E}">
        <p14:creationId xmlns="" xmlns:p14="http://schemas.microsoft.com/office/powerpoint/2010/main" val="303417371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42910" y="571480"/>
            <a:ext cx="7143800" cy="64294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5728"/>
            <a:ext cx="8472518" cy="11430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INITIATIVES TO IMPROVE DISCHARGE PROCESS</a:t>
            </a:r>
            <a:endParaRPr lang="en-IN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61087010"/>
              </p:ext>
            </p:extLst>
          </p:nvPr>
        </p:nvGraphicFramePr>
        <p:xfrm>
          <a:off x="500034" y="1857364"/>
          <a:ext cx="8208912" cy="4468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63"/>
                <a:gridCol w="5303649"/>
              </a:tblGrid>
              <a:tr h="34803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Discharge </a:t>
                      </a:r>
                      <a:r>
                        <a:rPr lang="en-IN" sz="1600" b="1" u="none" strike="noStrike" dirty="0" smtClean="0">
                          <a:effectLst/>
                        </a:rPr>
                        <a:t>Planning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4803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</a:rPr>
                        <a:t>Discharge summary daily update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>
                          <a:effectLst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</a:rPr>
                        <a:t>Discharge/ LAMA/ MLC/ Death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>
                          <a:effectLst/>
                        </a:rPr>
                        <a:t>Audit checklist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>
                          <a:effectLst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Tentative list of Discharge Patient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>
                          <a:effectLst/>
                        </a:rPr>
                        <a:t>Package patient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Fixed length of stay for common procedure (out of package patients)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>
                          <a:effectLst/>
                        </a:rPr>
                        <a:t>Tentative discharge after clinical condition/ diagnostic report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Tentative length of stay documented at the time of admission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>
                          <a:effectLst/>
                        </a:rPr>
                        <a:t>On patient request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</a:rPr>
                        <a:t>Domestic/ International Patient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Discharge checklist as per their discharge requirements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</a:rPr>
                        <a:t>File preparation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</a:rPr>
                        <a:t>Cash/ TPA/ Panel/ MLC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>
                          <a:effectLst/>
                        </a:rPr>
                        <a:t>Nursing/ Pharmacy/ Billing clearence 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30294945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357290" y="500042"/>
            <a:ext cx="6215106" cy="78581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DISCHARGE PLANNING</a:t>
            </a:r>
            <a:endParaRPr lang="en-IN" sz="24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381835753"/>
              </p:ext>
            </p:extLst>
          </p:nvPr>
        </p:nvGraphicFramePr>
        <p:xfrm>
          <a:off x="611560" y="1844824"/>
          <a:ext cx="784887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04993070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42910" y="285728"/>
            <a:ext cx="6929486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239024149"/>
              </p:ext>
            </p:extLst>
          </p:nvPr>
        </p:nvGraphicFramePr>
        <p:xfrm>
          <a:off x="0" y="1628800"/>
          <a:ext cx="5796136" cy="465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66182585"/>
              </p:ext>
            </p:extLst>
          </p:nvPr>
        </p:nvGraphicFramePr>
        <p:xfrm>
          <a:off x="5929322" y="2357430"/>
          <a:ext cx="3060700" cy="288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1900"/>
                <a:gridCol w="609600"/>
                <a:gridCol w="609600"/>
                <a:gridCol w="609600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 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>
                          <a:effectLst/>
                        </a:rPr>
                        <a:t>Credit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>
                          <a:effectLst/>
                        </a:rPr>
                        <a:t>TPA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>
                          <a:effectLst/>
                        </a:rPr>
                        <a:t>Cash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Discharge summary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70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50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80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Room ready 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17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22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15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Bill ready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16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31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20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>
                          <a:effectLst/>
                        </a:rPr>
                        <a:t>Pharmacy clearence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12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>
                          <a:effectLst/>
                        </a:rPr>
                        <a:t>16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u="none" strike="noStrike" dirty="0">
                          <a:effectLst/>
                        </a:rPr>
                        <a:t>14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6500858" cy="868346"/>
          </a:xfrm>
        </p:spPr>
        <p:txBody>
          <a:bodyPr>
            <a:normAutofit/>
          </a:bodyPr>
          <a:lstStyle/>
          <a:p>
            <a:pPr algn="l"/>
            <a:r>
              <a:rPr lang="en-US" sz="1800" b="1" u="sng" dirty="0" smtClean="0"/>
              <a:t>DISCHARGE TURN AROUND TIME</a:t>
            </a:r>
            <a:r>
              <a:rPr lang="en-US" sz="1800" b="1" dirty="0" smtClean="0"/>
              <a:t> </a:t>
            </a:r>
            <a:r>
              <a:rPr lang="en-US" sz="2000" b="1" dirty="0" smtClean="0"/>
              <a:t>- MAY 2019 (Time in minutes)</a:t>
            </a:r>
            <a:endParaRPr lang="en-IN" sz="2000" b="1" dirty="0"/>
          </a:p>
        </p:txBody>
      </p:sp>
    </p:spTree>
    <p:extLst>
      <p:ext uri="{BB962C8B-B14F-4D97-AF65-F5344CB8AC3E}">
        <p14:creationId xmlns="" xmlns:p14="http://schemas.microsoft.com/office/powerpoint/2010/main" val="134117784"/>
      </p:ext>
    </p:extLst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u="sng" dirty="0" smtClean="0">
                <a:latin typeface="Times New Roman" pitchFamily="18" charset="0"/>
                <a:cs typeface="Times New Roman" pitchFamily="18" charset="0"/>
              </a:rPr>
              <a:t>RECOMMENDATIONS</a:t>
            </a:r>
            <a:br>
              <a:rPr lang="en-IN" sz="2800" b="1" u="sng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endParaRPr lang="en-IN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Streamlined procedures.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Each person to know exact role or actions to be taken at each stage.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Discharge is a multifunctional activity so integration of procedure is must.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Planned discharge with advance information to the patient.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Encourage patients to clear bill periodically to avoid last minute problems.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Continuous education, training and feedback to result in regular monitoring of discharge process so that the problem can be ironed out.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Continuous monitoring of all discharges on daily basis and display of information or contact detail of the quality department, to both patients and people involved in discharge process.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For the cash patients we can take the payment in patients room only for the satisfaction of the customer or to decrease the discharge TAT. 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285728"/>
            <a:ext cx="8858312" cy="60007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FACILITIES:</a:t>
            </a:r>
          </a:p>
          <a:p>
            <a:pPr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Nayati Heart Centre (Angioplasty &amp; Angiography, Heart Surgery)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Nayati Cancer Centre (Radiation, Medical And Surgical)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Neurology Centre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Orthopedics, Joint Replacement and Spine Surgery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Plastic and Reconstructive Surgery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General and Minimal Access Surgery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Advanced Critical Care (SICU, CCU, MICU, PICU, NICU, HDU)</a:t>
            </a:r>
          </a:p>
          <a:p>
            <a:pPr fontAlgn="base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Gastroenterology (Endoscopy, Colonoscopy) Gastro-intestinal &amp; Bariatric Surgery </a:t>
            </a:r>
          </a:p>
          <a:p>
            <a:pPr fontAlgn="base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Urology, Nephrology &amp; Dialysis</a:t>
            </a:r>
          </a:p>
          <a:p>
            <a:pPr fontAlgn="base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Pain Management</a:t>
            </a:r>
            <a:r>
              <a:rPr lang="en-US" sz="17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base"/>
            <a:r>
              <a:rPr lang="en-US" sz="17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Paediatrics and Neonatology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Pulmonology, Chest and Sleep Medicine</a:t>
            </a:r>
          </a:p>
          <a:p>
            <a:pPr fontAlgn="base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Obstetrics &amp; Gynecology</a:t>
            </a:r>
          </a:p>
          <a:p>
            <a:pPr fontAlgn="base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Day Care Services</a:t>
            </a:r>
          </a:p>
          <a:p>
            <a:pPr fontAlgn="base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Endocrinology</a:t>
            </a:r>
          </a:p>
          <a:p>
            <a:pPr fontAlgn="base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Internal Medicine</a:t>
            </a:r>
          </a:p>
          <a:p>
            <a:pPr fontAlgn="base"/>
            <a:endParaRPr lang="en-US" sz="1800" dirty="0" smtClean="0"/>
          </a:p>
          <a:p>
            <a:pPr fontAlgn="base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428604"/>
            <a:ext cx="8786874" cy="5857916"/>
          </a:xfrm>
        </p:spPr>
        <p:txBody>
          <a:bodyPr>
            <a:normAutofit/>
          </a:bodyPr>
          <a:lstStyle/>
          <a:p>
            <a:pPr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Nuclear Medicine</a:t>
            </a:r>
          </a:p>
          <a:p>
            <a:pPr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Psychiatry (OPD)</a:t>
            </a:r>
          </a:p>
          <a:p>
            <a:pPr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Ear, Nose &amp; Throat (ENT)</a:t>
            </a:r>
          </a:p>
          <a:p>
            <a:pPr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Ophthalmology</a:t>
            </a:r>
          </a:p>
          <a:p>
            <a:pPr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Dental Services </a:t>
            </a:r>
          </a:p>
          <a:p>
            <a:pPr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Dermatology and Venereology</a:t>
            </a:r>
          </a:p>
          <a:p>
            <a:pPr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Physiotherapy and Rehabilitation</a:t>
            </a:r>
          </a:p>
          <a:p>
            <a:pPr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Rheumatology (Joint Diseases)</a:t>
            </a:r>
          </a:p>
          <a:p>
            <a:pPr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Dietetics</a:t>
            </a:r>
          </a:p>
          <a:p>
            <a:pPr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Yoga &amp; Wellness</a:t>
            </a:r>
          </a:p>
          <a:p>
            <a:pPr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Psychology and Counseling</a:t>
            </a:r>
          </a:p>
          <a:p>
            <a:pPr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24×7 Blood Band and Transfusion Medicine</a:t>
            </a:r>
          </a:p>
          <a:p>
            <a:pPr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Laboratory Services</a:t>
            </a:r>
          </a:p>
          <a:p>
            <a:pPr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Imaging Services (MRI, CT-Scan, USG, X-Ray, Mammography, BMD &amp; Neuroradiology)</a:t>
            </a:r>
          </a:p>
          <a:p>
            <a:pPr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27×7 Emergency with Ambulance Services</a:t>
            </a:r>
          </a:p>
          <a:p>
            <a:pPr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24×7 Pharmacy</a:t>
            </a:r>
          </a:p>
          <a:p>
            <a:pPr fontAlgn="base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14282" y="1785926"/>
            <a:ext cx="8786874" cy="41434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357290" y="357166"/>
            <a:ext cx="6429420" cy="6429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715436" cy="785818"/>
          </a:xfrm>
        </p:spPr>
        <p:txBody>
          <a:bodyPr>
            <a:normAutofit fontScale="90000"/>
          </a:bodyPr>
          <a:lstStyle/>
          <a:p>
            <a:r>
              <a:rPr lang="en-IN" sz="3200" b="1" dirty="0" smtClean="0">
                <a:latin typeface="Times New Roman" pitchFamily="18" charset="0"/>
                <a:cs typeface="Times New Roman" pitchFamily="18" charset="0"/>
              </a:rPr>
              <a:t>BACKGROUND</a:t>
            </a:r>
            <a:br>
              <a:rPr lang="en-IN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8286808" cy="428628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“Discharge Process”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is one of the vital functions in the health care organization that needs to be streamlined and monitored on a regular basis.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Discharge of patient from the Hospital means, relieving a person from Hospital setting after addressing the healthcare needs of the patient.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Appropriate Discharge Process plays an indispensible role in providing quality care services to the patient.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There are a number of factors that impact patient experience and a smooth Discharge Process will lead to increase in Patient Satisfaction and quality of service delivery.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071538" y="428604"/>
            <a:ext cx="6715172" cy="7143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TYPES OF DISCHARGE PROCESS: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4282" y="1857364"/>
            <a:ext cx="8715436" cy="435771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3643338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Planned Discharge: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Systematic process for preparing the Patient to leave the hospital and for continuity of care. Tentative discharge written (TDW) by consultant on the “Progress Notes” a day before the patient will get discharged.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Unplanned Discharge: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 Discharge which is not planned a day prior and immediately planned for discharge on the doctors round.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14282" y="1214422"/>
            <a:ext cx="8715436" cy="53578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428596" y="142852"/>
            <a:ext cx="7500990" cy="5715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29684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IDEAL DISCHARGE PROCESS</a:t>
            </a:r>
            <a:r>
              <a:rPr lang="en-US" sz="2400" b="1" u="sng" dirty="0" smtClean="0"/>
              <a:t/>
            </a:r>
            <a:br>
              <a:rPr lang="en-US" sz="2400" b="1" u="sng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086724" cy="5072098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arenR"/>
            </a:pPr>
            <a:r>
              <a:rPr lang="en-US" sz="1700" b="1" dirty="0" smtClean="0"/>
              <a:t>Discharge Planning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700" dirty="0" smtClean="0"/>
              <a:t>Discharge planning at the time of admission 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700" dirty="0" smtClean="0"/>
              <a:t>Package patients (with fixed Length of Stay)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700" dirty="0" smtClean="0"/>
              <a:t>Doctors intimation one day prior to discharge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700" dirty="0" smtClean="0"/>
              <a:t>Tentative discharge after doctors round (Waiting for investigation/examination)</a:t>
            </a:r>
          </a:p>
          <a:p>
            <a:pPr marL="400050" indent="-400050">
              <a:buNone/>
            </a:pPr>
            <a:endParaRPr lang="en-US" sz="1700" dirty="0" smtClean="0"/>
          </a:p>
          <a:p>
            <a:pPr marL="400050" indent="-400050">
              <a:buAutoNum type="arabicParenR" startAt="2"/>
            </a:pPr>
            <a:r>
              <a:rPr lang="en-US" sz="1700" b="1" dirty="0" smtClean="0"/>
              <a:t>Information to be shared with respective stakeholders by 4 pm daily.</a:t>
            </a:r>
          </a:p>
          <a:p>
            <a:pPr marL="400050" indent="-400050">
              <a:buNone/>
            </a:pPr>
            <a:endParaRPr lang="en-US" sz="1700" b="1" dirty="0" smtClean="0"/>
          </a:p>
          <a:p>
            <a:pPr marL="400050" indent="-400050">
              <a:buAutoNum type="arabicParenR" startAt="3"/>
            </a:pPr>
            <a:r>
              <a:rPr lang="en-US" sz="1700" b="1" dirty="0" smtClean="0"/>
              <a:t>The following activities to be completed sequentially –</a:t>
            </a:r>
          </a:p>
          <a:p>
            <a:pPr marL="400050" indent="-400050">
              <a:buNone/>
            </a:pPr>
            <a:endParaRPr lang="en-US" sz="1700" b="1" dirty="0" smtClean="0"/>
          </a:p>
          <a:p>
            <a:pPr marL="400050" indent="-400050"/>
            <a:r>
              <a:rPr lang="en-US" sz="1800" b="1" dirty="0" smtClean="0">
                <a:solidFill>
                  <a:srgbClr val="002060"/>
                </a:solidFill>
              </a:rPr>
              <a:t>Discharge Intimation (Date &amp; Time)</a:t>
            </a:r>
          </a:p>
          <a:p>
            <a:pPr marL="400050" indent="-400050"/>
            <a:r>
              <a:rPr lang="en-US" sz="1800" b="1" dirty="0" smtClean="0">
                <a:solidFill>
                  <a:srgbClr val="002060"/>
                </a:solidFill>
              </a:rPr>
              <a:t>Actual discharge (Date &amp; Time)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</a:p>
          <a:p>
            <a:pPr marL="400050" indent="-400050"/>
            <a:r>
              <a:rPr lang="en-US" sz="1800" b="1" dirty="0" smtClean="0">
                <a:solidFill>
                  <a:srgbClr val="002060"/>
                </a:solidFill>
              </a:rPr>
              <a:t>Discharge summary Ready (Time)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</a:p>
          <a:p>
            <a:pPr marL="400050" indent="-400050"/>
            <a:r>
              <a:rPr lang="en-US" sz="1800" b="1" dirty="0" smtClean="0">
                <a:solidFill>
                  <a:srgbClr val="002060"/>
                </a:solidFill>
              </a:rPr>
              <a:t>Nursing Clearance (Time)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</a:p>
          <a:p>
            <a:pPr marL="400050" indent="-400050"/>
            <a:r>
              <a:rPr lang="en-US" sz="1800" b="1" dirty="0" smtClean="0">
                <a:solidFill>
                  <a:srgbClr val="002060"/>
                </a:solidFill>
              </a:rPr>
              <a:t>Pharmacy Return (Time)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</a:p>
          <a:p>
            <a:pPr marL="400050" indent="-400050"/>
            <a:r>
              <a:rPr lang="en-US" sz="1800" b="1" dirty="0" smtClean="0">
                <a:solidFill>
                  <a:srgbClr val="002060"/>
                </a:solidFill>
              </a:rPr>
              <a:t>Bill ready (Time)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</a:p>
          <a:p>
            <a:pPr marL="400050" indent="-400050"/>
            <a:r>
              <a:rPr lang="en-US" sz="1800" b="1" dirty="0" smtClean="0">
                <a:solidFill>
                  <a:srgbClr val="002060"/>
                </a:solidFill>
              </a:rPr>
              <a:t>Bill settlement (Time)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</a:p>
          <a:p>
            <a:pPr marL="400050" indent="-400050"/>
            <a:r>
              <a:rPr lang="en-US" sz="1800" b="1" dirty="0" smtClean="0">
                <a:solidFill>
                  <a:srgbClr val="002060"/>
                </a:solidFill>
              </a:rPr>
              <a:t>Room vacation (Time)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endParaRPr lang="en-US" sz="1700" b="1" dirty="0" smtClean="0">
              <a:solidFill>
                <a:srgbClr val="002060"/>
              </a:solidFill>
            </a:endParaRPr>
          </a:p>
          <a:p>
            <a:pPr marL="400050" indent="-400050">
              <a:buNone/>
            </a:pPr>
            <a:endParaRPr lang="en-US" sz="4000" b="1" dirty="0" smtClean="0"/>
          </a:p>
          <a:p>
            <a:endParaRPr lang="en-US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500034" y="142852"/>
            <a:ext cx="7286676" cy="5715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7166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DISCHARGE PROCESS IN NAYATI MEDICITY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084"/>
            <a:ext cx="8643998" cy="58579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1050" dirty="0"/>
              <a:t> </a:t>
            </a:r>
            <a:endParaRPr lang="en-US" sz="1050" dirty="0"/>
          </a:p>
          <a:p>
            <a:pPr marL="514350" indent="-514350" algn="ctr">
              <a:lnSpc>
                <a:spcPct val="120000"/>
              </a:lnSpc>
              <a:buNone/>
            </a:pPr>
            <a:r>
              <a:rPr lang="en-IN" sz="1600" dirty="0"/>
              <a:t>Plan for </a:t>
            </a:r>
            <a:r>
              <a:rPr lang="en-IN" sz="1600" dirty="0" smtClean="0"/>
              <a:t>Discharge </a:t>
            </a:r>
            <a:r>
              <a:rPr lang="en-IN" sz="1600" dirty="0"/>
              <a:t>at least 1 day prior (Ideally </a:t>
            </a:r>
            <a:r>
              <a:rPr lang="en-IN" sz="1600" dirty="0" smtClean="0"/>
              <a:t>Discharge </a:t>
            </a:r>
            <a:r>
              <a:rPr lang="en-IN" sz="1600" dirty="0"/>
              <a:t>planning should be at the time of admission</a:t>
            </a:r>
            <a:r>
              <a:rPr lang="en-IN" sz="1600" dirty="0" smtClean="0"/>
              <a:t>)</a:t>
            </a:r>
          </a:p>
          <a:p>
            <a:pPr marL="514350" indent="-514350" algn="ctr">
              <a:lnSpc>
                <a:spcPct val="120000"/>
              </a:lnSpc>
              <a:buNone/>
            </a:pPr>
            <a:endParaRPr lang="en-US" sz="1600" dirty="0"/>
          </a:p>
          <a:p>
            <a:pPr marL="514350" indent="-514350" algn="ctr">
              <a:lnSpc>
                <a:spcPct val="120000"/>
              </a:lnSpc>
              <a:buNone/>
            </a:pPr>
            <a:r>
              <a:rPr lang="en-IN" sz="1600" dirty="0"/>
              <a:t>Nurse should mark in HIS expected </a:t>
            </a:r>
            <a:r>
              <a:rPr lang="en-IN" sz="1600" dirty="0" smtClean="0"/>
              <a:t>date </a:t>
            </a:r>
            <a:r>
              <a:rPr lang="en-IN" sz="1600" dirty="0"/>
              <a:t>of </a:t>
            </a:r>
            <a:r>
              <a:rPr lang="en-IN" sz="1600" dirty="0" smtClean="0"/>
              <a:t>Discharge</a:t>
            </a:r>
          </a:p>
          <a:p>
            <a:pPr marL="514350" indent="-514350" algn="ctr">
              <a:lnSpc>
                <a:spcPct val="120000"/>
              </a:lnSpc>
              <a:buNone/>
            </a:pPr>
            <a:endParaRPr lang="en-US" sz="1600" dirty="0"/>
          </a:p>
          <a:p>
            <a:pPr marL="514350" indent="-514350" algn="ctr">
              <a:lnSpc>
                <a:spcPct val="120000"/>
              </a:lnSpc>
              <a:buNone/>
            </a:pPr>
            <a:r>
              <a:rPr lang="en-IN" sz="1600" dirty="0" smtClean="0"/>
              <a:t>Prepare Discharge </a:t>
            </a:r>
            <a:r>
              <a:rPr lang="en-IN" sz="1600" dirty="0"/>
              <a:t>Summery by </a:t>
            </a:r>
            <a:r>
              <a:rPr lang="en-IN" sz="1600" dirty="0" smtClean="0"/>
              <a:t>doctor</a:t>
            </a:r>
          </a:p>
          <a:p>
            <a:pPr marL="514350" indent="-514350" algn="ctr">
              <a:lnSpc>
                <a:spcPct val="120000"/>
              </a:lnSpc>
              <a:buNone/>
            </a:pPr>
            <a:endParaRPr lang="en-US" sz="1600" dirty="0" smtClean="0"/>
          </a:p>
          <a:p>
            <a:pPr marL="514350" indent="-514350" algn="ctr">
              <a:lnSpc>
                <a:spcPct val="120000"/>
              </a:lnSpc>
              <a:buNone/>
            </a:pPr>
            <a:r>
              <a:rPr lang="en-IN" sz="1600" dirty="0" smtClean="0"/>
              <a:t>Return of all left over medicines except morning dose</a:t>
            </a:r>
          </a:p>
          <a:p>
            <a:pPr marL="514350" indent="-514350" algn="ctr">
              <a:lnSpc>
                <a:spcPct val="120000"/>
              </a:lnSpc>
              <a:buNone/>
            </a:pPr>
            <a:endParaRPr lang="en-US" sz="1600" dirty="0"/>
          </a:p>
          <a:p>
            <a:pPr marL="514350" indent="-514350" algn="ctr">
              <a:lnSpc>
                <a:spcPct val="120000"/>
              </a:lnSpc>
              <a:buNone/>
            </a:pPr>
            <a:r>
              <a:rPr lang="en-IN" sz="1600" dirty="0"/>
              <a:t> </a:t>
            </a:r>
            <a:r>
              <a:rPr lang="en-IN" sz="1600" dirty="0" smtClean="0"/>
              <a:t>Inform </a:t>
            </a:r>
            <a:r>
              <a:rPr lang="en-IN" sz="1600" dirty="0"/>
              <a:t>to other department </a:t>
            </a:r>
            <a:r>
              <a:rPr lang="en-IN" sz="1600" dirty="0" smtClean="0"/>
              <a:t>like-Dietician</a:t>
            </a:r>
          </a:p>
          <a:p>
            <a:pPr marL="514350" indent="-514350" algn="ctr">
              <a:lnSpc>
                <a:spcPct val="120000"/>
              </a:lnSpc>
              <a:buNone/>
            </a:pPr>
            <a:endParaRPr lang="en-US" sz="1600" dirty="0"/>
          </a:p>
          <a:p>
            <a:pPr marL="514350" indent="-514350" algn="ctr">
              <a:lnSpc>
                <a:spcPct val="120000"/>
              </a:lnSpc>
              <a:buNone/>
            </a:pPr>
            <a:r>
              <a:rPr lang="en-IN" sz="1600" dirty="0"/>
              <a:t> </a:t>
            </a:r>
            <a:r>
              <a:rPr lang="en-IN" sz="1600" dirty="0" smtClean="0"/>
              <a:t>On </a:t>
            </a:r>
            <a:r>
              <a:rPr lang="en-IN" sz="1600" dirty="0"/>
              <a:t>the day of D/C, doctors will write in doctor’s progress sheet that patient is fit for </a:t>
            </a:r>
            <a:r>
              <a:rPr lang="en-IN" sz="1600" dirty="0" smtClean="0"/>
              <a:t>Discharge today</a:t>
            </a:r>
          </a:p>
          <a:p>
            <a:pPr marL="514350" indent="-514350" algn="ctr">
              <a:lnSpc>
                <a:spcPct val="120000"/>
              </a:lnSpc>
              <a:buNone/>
            </a:pPr>
            <a:endParaRPr lang="en-US" sz="1600" dirty="0"/>
          </a:p>
          <a:p>
            <a:pPr marL="514350" indent="-514350" algn="ctr">
              <a:lnSpc>
                <a:spcPct val="120000"/>
              </a:lnSpc>
              <a:buNone/>
            </a:pPr>
            <a:r>
              <a:rPr lang="en-IN" sz="1600" dirty="0"/>
              <a:t> </a:t>
            </a:r>
            <a:r>
              <a:rPr lang="en-IN" sz="1600" dirty="0" smtClean="0"/>
              <a:t>Nurse </a:t>
            </a:r>
            <a:r>
              <a:rPr lang="en-IN" sz="1600" dirty="0"/>
              <a:t>will mark </a:t>
            </a:r>
            <a:r>
              <a:rPr lang="en-IN" sz="1600" dirty="0" smtClean="0"/>
              <a:t>Discharge intimation</a:t>
            </a:r>
          </a:p>
          <a:p>
            <a:pPr marL="514350" indent="-514350" algn="ctr">
              <a:lnSpc>
                <a:spcPct val="120000"/>
              </a:lnSpc>
              <a:buFont typeface="+mj-lt"/>
              <a:buAutoNum type="arabicPeriod"/>
            </a:pPr>
            <a:endParaRPr lang="en-US" sz="1600" dirty="0"/>
          </a:p>
          <a:p>
            <a:pPr algn="ctr">
              <a:buNone/>
            </a:pPr>
            <a:r>
              <a:rPr lang="en-IN" sz="1600" dirty="0" smtClean="0"/>
              <a:t>After putting all the charges &amp; Discharge medicine indenting, nurse will give clearance from nursing side through the HIS &amp; they will send the billing sheet to the billing department through GDA</a:t>
            </a:r>
            <a:endParaRPr lang="en-US" sz="1600" dirty="0" smtClean="0"/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Down Arrow 3"/>
          <p:cNvSpPr/>
          <p:nvPr/>
        </p:nvSpPr>
        <p:spPr>
          <a:xfrm>
            <a:off x="4214810" y="1571612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214810" y="2285992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214810" y="3000372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214810" y="4357694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214810" y="3643314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4214810" y="5000636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4214810" y="5715016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357166"/>
            <a:ext cx="8358246" cy="63579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sz="1600" dirty="0" smtClean="0"/>
              <a:t> Pharmacy will give clearance after receiving left over medicines from the department </a:t>
            </a:r>
          </a:p>
          <a:p>
            <a:pPr algn="ctr">
              <a:buNone/>
            </a:pPr>
            <a:endParaRPr lang="en-US" sz="1600" dirty="0" smtClean="0"/>
          </a:p>
          <a:p>
            <a:pPr algn="ctr">
              <a:buNone/>
            </a:pPr>
            <a:endParaRPr lang="en-US" sz="1600" dirty="0" smtClean="0"/>
          </a:p>
          <a:p>
            <a:pPr algn="ctr">
              <a:buNone/>
            </a:pPr>
            <a:r>
              <a:rPr lang="en-IN" sz="1600" dirty="0" smtClean="0"/>
              <a:t>Billing department will give two clearance certificates to patient attendants (Patient will pay the Bill)</a:t>
            </a:r>
          </a:p>
          <a:p>
            <a:pPr algn="ctr">
              <a:buNone/>
            </a:pPr>
            <a:endParaRPr lang="en-IN" sz="1600" dirty="0" smtClean="0"/>
          </a:p>
          <a:p>
            <a:pPr algn="ctr">
              <a:buNone/>
            </a:pPr>
            <a:endParaRPr lang="en-US" sz="1600" dirty="0" smtClean="0"/>
          </a:p>
          <a:p>
            <a:pPr algn="ctr">
              <a:buNone/>
            </a:pPr>
            <a:r>
              <a:rPr lang="en-IN" sz="1600" dirty="0" smtClean="0"/>
              <a:t> Patient will come to the nursing stations &amp; will hand over 1 clearance certificate to the Team Leader</a:t>
            </a:r>
          </a:p>
          <a:p>
            <a:pPr algn="ctr">
              <a:buNone/>
            </a:pPr>
            <a:endParaRPr lang="en-IN" sz="1600" dirty="0" smtClean="0"/>
          </a:p>
          <a:p>
            <a:pPr algn="ctr">
              <a:buNone/>
            </a:pPr>
            <a:endParaRPr lang="en-IN" sz="1600" dirty="0" smtClean="0"/>
          </a:p>
          <a:p>
            <a:pPr marL="457200" indent="-457200" algn="ctr">
              <a:buNone/>
            </a:pPr>
            <a:r>
              <a:rPr lang="en-IN" sz="1600" dirty="0" smtClean="0"/>
              <a:t>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Nurse 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will hand over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Discharge 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Summery &amp; other relevant documents to the patients, doctors &amp;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nurses will 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explain the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Discharge Summery 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patients.</a:t>
            </a:r>
          </a:p>
          <a:p>
            <a:pPr marL="457200" indent="-457200" algn="ctr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Tell 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the patient to change hospital dress &amp; will remove IV </a:t>
            </a:r>
            <a:r>
              <a:rPr lang="en-IN" sz="1600" dirty="0" err="1">
                <a:latin typeface="Times New Roman" pitchFamily="18" charset="0"/>
                <a:cs typeface="Times New Roman" pitchFamily="18" charset="0"/>
              </a:rPr>
              <a:t>Cannula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&amp; ID Bands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ctr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Once 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patient physically moved out from respected ward, nurse will remove patient from HIS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ctr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Nurse 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will inform to HK &amp; Bed should be ready for new admission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ctr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House keeping 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will release for new patient after clearing through HIS.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429124" y="857232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429124" y="2000240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429124" y="4857760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429124" y="4214818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429124" y="3143248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4429124" y="5500702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4429124" y="6072206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1180</Words>
  <Application>Microsoft Office PowerPoint</Application>
  <PresentationFormat>On-screen Show (4:3)</PresentationFormat>
  <Paragraphs>284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“A Comparative time motion study of patient’s discharge process in Nayati Medicity, Mathura (UP)” </vt:lpstr>
      <vt:lpstr>ABOUT NAYATI </vt:lpstr>
      <vt:lpstr>Slide 3</vt:lpstr>
      <vt:lpstr>Slide 4</vt:lpstr>
      <vt:lpstr>BACKGROUND </vt:lpstr>
      <vt:lpstr>Slide 6</vt:lpstr>
      <vt:lpstr>IDEAL DISCHARGE PROCESS </vt:lpstr>
      <vt:lpstr>DISCHARGE PROCESS IN NAYATI MEDICITY </vt:lpstr>
      <vt:lpstr>Slide 9</vt:lpstr>
      <vt:lpstr> PROBLEM STATEMENT FOR THE STUDY</vt:lpstr>
      <vt:lpstr>Objectives and Key Research Questions of this Study is - </vt:lpstr>
      <vt:lpstr>STUDY DESIGN</vt:lpstr>
      <vt:lpstr>CATEGORIES OF PATIENTS INCLUDED AND EXCLUDED FOR STUDY</vt:lpstr>
      <vt:lpstr>Slide 14</vt:lpstr>
      <vt:lpstr>Slide 15</vt:lpstr>
      <vt:lpstr>CREDIT PATIENTS-DISCHARGE TAT (2019)</vt:lpstr>
      <vt:lpstr>TPA PATIENTS - DISCHARGE TAT (2019)</vt:lpstr>
      <vt:lpstr>CASH PATIENTS- DISCHARGE TAT (2019)</vt:lpstr>
      <vt:lpstr>REASON FOR DELAY- JAN- MARCH 2019 (Time in minutes)</vt:lpstr>
      <vt:lpstr>REASON FOR DELAY- APRIL 2019 (Time in minutes)</vt:lpstr>
      <vt:lpstr>OVERALL REASONS FOR DELAY</vt:lpstr>
      <vt:lpstr>INITIATIVES TO IMPROVE DISCHARGE PROCESS</vt:lpstr>
      <vt:lpstr>DISCHARGE PLANNING</vt:lpstr>
      <vt:lpstr>DISCHARGE TURN AROUND TIME - MAY 2019 (Time in minutes)</vt:lpstr>
      <vt:lpstr>RECOMMENDATIONS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`</dc:creator>
  <cp:lastModifiedBy>`</cp:lastModifiedBy>
  <cp:revision>176</cp:revision>
  <dcterms:created xsi:type="dcterms:W3CDTF">2019-05-21T09:46:37Z</dcterms:created>
  <dcterms:modified xsi:type="dcterms:W3CDTF">2019-06-20T06:02:29Z</dcterms:modified>
</cp:coreProperties>
</file>