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5" r:id="rId4"/>
    <p:sldId id="261" r:id="rId5"/>
    <p:sldId id="277" r:id="rId6"/>
    <p:sldId id="276" r:id="rId7"/>
    <p:sldId id="271" r:id="rId8"/>
    <p:sldId id="262" r:id="rId9"/>
    <p:sldId id="278" r:id="rId10"/>
    <p:sldId id="265" r:id="rId11"/>
    <p:sldId id="269" r:id="rId12"/>
    <p:sldId id="279" r:id="rId13"/>
    <p:sldId id="280" r:id="rId14"/>
    <p:sldId id="267"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82C836"/>
    <a:srgbClr val="FF99FF"/>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2" autoAdjust="0"/>
    <p:restoredTop sz="94660"/>
  </p:normalViewPr>
  <p:slideViewPr>
    <p:cSldViewPr snapToGrid="0">
      <p:cViewPr>
        <p:scale>
          <a:sx n="60" d="100"/>
          <a:sy n="60" d="100"/>
        </p:scale>
        <p:origin x="22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pathak\Downloads\Thesis\EXCEL%20FILES\Knoledge%20Ques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pathak\Downloads\Thesis\EXCEL%20FILES\Knoledge%20Ques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pathak\Downloads\Thesis\EXCEL%20FILES\Attitude%20Ques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pathak\Downloads\Thesis\EXCEL%20FILES\Attitude%20Ques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pathak\Downloads\Thesis\EXCEL%20FILES\Practice%20QUestion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dirty="0">
                <a:latin typeface="Times New Roman" panose="02020603050405020304" pitchFamily="18" charset="0"/>
                <a:cs typeface="Times New Roman" panose="02020603050405020304" pitchFamily="18" charset="0"/>
              </a:rPr>
              <a:t>WHAT</a:t>
            </a:r>
            <a:r>
              <a:rPr lang="en-US" sz="1200" baseline="0" dirty="0">
                <a:latin typeface="Times New Roman" panose="02020603050405020304" pitchFamily="18" charset="0"/>
                <a:cs typeface="Times New Roman" panose="02020603050405020304" pitchFamily="18" charset="0"/>
              </a:rPr>
              <a:t> DO YOU UNDERSTAND BY LEACHING OF CHEMICALS FROM PFCM</a:t>
            </a:r>
            <a:endParaRPr lang="en-US" sz="12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'[Knoledge Questions.xlsx]Wha causes leaching'!$J$16</c:f>
              <c:strCache>
                <c:ptCount val="1"/>
                <c:pt idx="0">
                  <c:v>Health Professional</c:v>
                </c:pt>
              </c:strCache>
            </c:strRef>
          </c:tx>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'[Knoledge Questions.xlsx]Wha causes leaching'!$I$17:$I$18</c:f>
              <c:strCache>
                <c:ptCount val="2"/>
                <c:pt idx="0">
                  <c:v>No</c:v>
                </c:pt>
                <c:pt idx="1">
                  <c:v>Yes</c:v>
                </c:pt>
              </c:strCache>
            </c:strRef>
          </c:cat>
          <c:val>
            <c:numRef>
              <c:f>'[Knoledge Questions.xlsx]Wha causes leaching'!$J$17:$J$18</c:f>
              <c:numCache>
                <c:formatCode>0%</c:formatCode>
                <c:ptCount val="2"/>
                <c:pt idx="0">
                  <c:v>0.53</c:v>
                </c:pt>
                <c:pt idx="1">
                  <c:v>0.66</c:v>
                </c:pt>
              </c:numCache>
            </c:numRef>
          </c:val>
          <c:extLst>
            <c:ext xmlns:c16="http://schemas.microsoft.com/office/drawing/2014/chart" uri="{C3380CC4-5D6E-409C-BE32-E72D297353CC}">
              <c16:uniqueId val="{00000000-C03F-403D-8B83-D244F5086F68}"/>
            </c:ext>
          </c:extLst>
        </c:ser>
        <c:ser>
          <c:idx val="1"/>
          <c:order val="1"/>
          <c:tx>
            <c:strRef>
              <c:f>'[Knoledge Questions.xlsx]Wha causes leaching'!$K$16</c:f>
              <c:strCache>
                <c:ptCount val="1"/>
                <c:pt idx="0">
                  <c:v>Non-Health Professional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'[Knoledge Questions.xlsx]Wha causes leaching'!$I$17:$I$18</c:f>
              <c:strCache>
                <c:ptCount val="2"/>
                <c:pt idx="0">
                  <c:v>No</c:v>
                </c:pt>
                <c:pt idx="1">
                  <c:v>Yes</c:v>
                </c:pt>
              </c:strCache>
            </c:strRef>
          </c:cat>
          <c:val>
            <c:numRef>
              <c:f>'[Knoledge Questions.xlsx]Wha causes leaching'!$K$17:$K$18</c:f>
              <c:numCache>
                <c:formatCode>0%</c:formatCode>
                <c:ptCount val="2"/>
                <c:pt idx="0">
                  <c:v>0.47</c:v>
                </c:pt>
                <c:pt idx="1">
                  <c:v>0.34</c:v>
                </c:pt>
              </c:numCache>
            </c:numRef>
          </c:val>
          <c:extLst>
            <c:ext xmlns:c16="http://schemas.microsoft.com/office/drawing/2014/chart" uri="{C3380CC4-5D6E-409C-BE32-E72D297353CC}">
              <c16:uniqueId val="{00000001-C03F-403D-8B83-D244F5086F68}"/>
            </c:ext>
          </c:extLst>
        </c:ser>
        <c:dLbls>
          <c:dLblPos val="outEnd"/>
          <c:showLegendKey val="0"/>
          <c:showVal val="1"/>
          <c:showCatName val="0"/>
          <c:showSerName val="0"/>
          <c:showPercent val="0"/>
          <c:showBubbleSize val="0"/>
        </c:dLbls>
        <c:gapWidth val="219"/>
        <c:overlap val="-27"/>
        <c:axId val="513325584"/>
        <c:axId val="513317056"/>
      </c:barChart>
      <c:catAx>
        <c:axId val="5133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317056"/>
        <c:crosses val="autoZero"/>
        <c:auto val="1"/>
        <c:lblAlgn val="ctr"/>
        <c:lblOffset val="100"/>
        <c:noMultiLvlLbl val="0"/>
      </c:catAx>
      <c:valAx>
        <c:axId val="513317056"/>
        <c:scaling>
          <c:orientation val="minMax"/>
        </c:scaling>
        <c:delete val="1"/>
        <c:axPos val="l"/>
        <c:numFmt formatCode="0%" sourceLinked="1"/>
        <c:majorTickMark val="none"/>
        <c:minorTickMark val="none"/>
        <c:tickLblPos val="nextTo"/>
        <c:crossAx val="51332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0" dirty="0">
                <a:latin typeface="Times New Roman" panose="02020603050405020304" pitchFamily="18" charset="0"/>
                <a:cs typeface="Times New Roman" panose="02020603050405020304" pitchFamily="18" charset="0"/>
              </a:rPr>
              <a:t>KNOWLEDGE</a:t>
            </a:r>
            <a:r>
              <a:rPr lang="en-US" b="0" baseline="0" dirty="0">
                <a:latin typeface="Times New Roman" panose="02020603050405020304" pitchFamily="18" charset="0"/>
                <a:cs typeface="Times New Roman" panose="02020603050405020304" pitchFamily="18" charset="0"/>
              </a:rPr>
              <a:t> ABOUT FACTORS CUSING LEACHING</a:t>
            </a:r>
            <a:endParaRPr lang="en-US" b="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'[Knoledge Questions.xlsx]Wha causes leaching'!$J$22</c:f>
              <c:strCache>
                <c:ptCount val="1"/>
                <c:pt idx="0">
                  <c:v>Health Professional</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'[Knoledge Questions.xlsx]Wha causes leaching'!$I$23:$I$27</c:f>
              <c:strCache>
                <c:ptCount val="5"/>
                <c:pt idx="0">
                  <c:v>Temperature/Pressure</c:v>
                </c:pt>
                <c:pt idx="1">
                  <c:v>I don't Know</c:v>
                </c:pt>
                <c:pt idx="2">
                  <c:v>PH of the food </c:v>
                </c:pt>
                <c:pt idx="3">
                  <c:v>Time duration of exposure</c:v>
                </c:pt>
                <c:pt idx="4">
                  <c:v>Surface to volume ratio</c:v>
                </c:pt>
              </c:strCache>
            </c:strRef>
          </c:cat>
          <c:val>
            <c:numRef>
              <c:f>'[Knoledge Questions.xlsx]Wha causes leaching'!$J$23:$J$27</c:f>
              <c:numCache>
                <c:formatCode>General</c:formatCode>
                <c:ptCount val="5"/>
                <c:pt idx="0">
                  <c:v>22</c:v>
                </c:pt>
                <c:pt idx="1">
                  <c:v>9</c:v>
                </c:pt>
                <c:pt idx="2">
                  <c:v>1</c:v>
                </c:pt>
                <c:pt idx="3">
                  <c:v>1</c:v>
                </c:pt>
                <c:pt idx="4">
                  <c:v>1</c:v>
                </c:pt>
              </c:numCache>
            </c:numRef>
          </c:val>
          <c:extLst>
            <c:ext xmlns:c16="http://schemas.microsoft.com/office/drawing/2014/chart" uri="{C3380CC4-5D6E-409C-BE32-E72D297353CC}">
              <c16:uniqueId val="{00000000-495A-448B-82F7-6D6D17AB7B39}"/>
            </c:ext>
          </c:extLst>
        </c:ser>
        <c:ser>
          <c:idx val="1"/>
          <c:order val="1"/>
          <c:tx>
            <c:strRef>
              <c:f>'[Knoledge Questions.xlsx]Wha causes leaching'!$K$22</c:f>
              <c:strCache>
                <c:ptCount val="1"/>
                <c:pt idx="0">
                  <c:v>Non-Health Professional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'[Knoledge Questions.xlsx]Wha causes leaching'!$I$23:$I$27</c:f>
              <c:strCache>
                <c:ptCount val="5"/>
                <c:pt idx="0">
                  <c:v>Temperature/Pressure</c:v>
                </c:pt>
                <c:pt idx="1">
                  <c:v>I don't Know</c:v>
                </c:pt>
                <c:pt idx="2">
                  <c:v>PH of the food </c:v>
                </c:pt>
                <c:pt idx="3">
                  <c:v>Time duration of exposure</c:v>
                </c:pt>
                <c:pt idx="4">
                  <c:v>Surface to volume ratio</c:v>
                </c:pt>
              </c:strCache>
            </c:strRef>
          </c:cat>
          <c:val>
            <c:numRef>
              <c:f>'[Knoledge Questions.xlsx]Wha causes leaching'!$K$23:$K$27</c:f>
              <c:numCache>
                <c:formatCode>General</c:formatCode>
                <c:ptCount val="5"/>
                <c:pt idx="0">
                  <c:v>14</c:v>
                </c:pt>
                <c:pt idx="1">
                  <c:v>7</c:v>
                </c:pt>
                <c:pt idx="2">
                  <c:v>0</c:v>
                </c:pt>
                <c:pt idx="3">
                  <c:v>1</c:v>
                </c:pt>
                <c:pt idx="4">
                  <c:v>0</c:v>
                </c:pt>
              </c:numCache>
            </c:numRef>
          </c:val>
          <c:extLst>
            <c:ext xmlns:c16="http://schemas.microsoft.com/office/drawing/2014/chart" uri="{C3380CC4-5D6E-409C-BE32-E72D297353CC}">
              <c16:uniqueId val="{00000001-495A-448B-82F7-6D6D17AB7B39}"/>
            </c:ext>
          </c:extLst>
        </c:ser>
        <c:dLbls>
          <c:dLblPos val="outEnd"/>
          <c:showLegendKey val="0"/>
          <c:showVal val="1"/>
          <c:showCatName val="0"/>
          <c:showSerName val="0"/>
          <c:showPercent val="0"/>
          <c:showBubbleSize val="0"/>
        </c:dLbls>
        <c:gapWidth val="182"/>
        <c:axId val="615269064"/>
        <c:axId val="615275624"/>
      </c:barChart>
      <c:catAx>
        <c:axId val="615269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275624"/>
        <c:crosses val="autoZero"/>
        <c:auto val="1"/>
        <c:lblAlgn val="ctr"/>
        <c:lblOffset val="100"/>
        <c:noMultiLvlLbl val="0"/>
      </c:catAx>
      <c:valAx>
        <c:axId val="615275624"/>
        <c:scaling>
          <c:orientation val="minMax"/>
        </c:scaling>
        <c:delete val="1"/>
        <c:axPos val="b"/>
        <c:numFmt formatCode="General" sourceLinked="1"/>
        <c:majorTickMark val="out"/>
        <c:minorTickMark val="none"/>
        <c:tickLblPos val="nextTo"/>
        <c:crossAx val="61526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[Attitude Questions.xlsx]Sheet5!PivotTable32</c:name>
    <c:fmtId val="-1"/>
  </c:pivotSource>
  <c:chart>
    <c:title>
      <c:tx>
        <c:rich>
          <a:bodyPr rot="0" spcFirstLastPara="1" vertOverflow="ellipsis" vert="horz" wrap="square" anchor="ctr" anchorCtr="1"/>
          <a:lstStyle/>
          <a:p>
            <a:pPr>
              <a:defRPr sz="1000" b="1" i="0" u="none" strike="noStrike" kern="1200" cap="all" spc="15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Level of reliance on Plastic materials(per day)</a:t>
            </a:r>
          </a:p>
        </c:rich>
      </c:tx>
      <c:overlay val="0"/>
      <c:spPr>
        <a:noFill/>
        <a:ln>
          <a:noFill/>
        </a:ln>
        <a:effectLst/>
      </c:spPr>
      <c:txPr>
        <a:bodyPr rot="0" spcFirstLastPara="1" vertOverflow="ellipsis" vert="horz" wrap="square" anchor="ctr" anchorCtr="1"/>
        <a:lstStyle/>
        <a:p>
          <a:pPr>
            <a:defRPr sz="1000" b="1" i="0" u="none" strike="noStrike" kern="1200" cap="all" spc="15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Sheet5!$C$3</c:f>
              <c:strCache>
                <c:ptCount val="1"/>
                <c:pt idx="0">
                  <c:v>Total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solidFill>
                <a:schemeClr val="bg1"/>
              </a:solidFill>
              <a:ln>
                <a:noFill/>
              </a:ln>
              <a:effectLst>
                <a:innerShdw blurRad="114300">
                  <a:schemeClr val="accent1"/>
                </a:innerShdw>
              </a:effectLst>
            </c:spPr>
            <c:extLst>
              <c:ext xmlns:c16="http://schemas.microsoft.com/office/drawing/2014/chart" uri="{C3380CC4-5D6E-409C-BE32-E72D297353CC}">
                <c16:uniqueId val="{00000003-B4BB-43E9-84DE-B31AA725176F}"/>
              </c:ext>
            </c:extLst>
          </c:dPt>
          <c:dPt>
            <c:idx val="1"/>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6-B4BB-43E9-84DE-B31AA725176F}"/>
              </c:ext>
            </c:extLst>
          </c:dPt>
          <c:dPt>
            <c:idx val="2"/>
            <c:invertIfNegative val="0"/>
            <c:bubble3D val="0"/>
            <c:spPr>
              <a:solidFill>
                <a:schemeClr val="bg1"/>
              </a:solidFill>
              <a:ln>
                <a:noFill/>
              </a:ln>
              <a:effectLst>
                <a:innerShdw blurRad="114300">
                  <a:schemeClr val="accent1"/>
                </a:innerShdw>
              </a:effectLst>
            </c:spPr>
            <c:extLst>
              <c:ext xmlns:c16="http://schemas.microsoft.com/office/drawing/2014/chart" uri="{C3380CC4-5D6E-409C-BE32-E72D297353CC}">
                <c16:uniqueId val="{00000002-B4BB-43E9-84DE-B31AA725176F}"/>
              </c:ext>
            </c:extLst>
          </c:dPt>
          <c:dPt>
            <c:idx val="3"/>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5-B4BB-43E9-84DE-B31AA725176F}"/>
              </c:ext>
            </c:extLst>
          </c:dPt>
          <c:dPt>
            <c:idx val="4"/>
            <c:invertIfNegative val="0"/>
            <c:bubble3D val="0"/>
            <c:spPr>
              <a:solidFill>
                <a:schemeClr val="bg1"/>
              </a:solidFill>
              <a:ln>
                <a:noFill/>
              </a:ln>
              <a:effectLst>
                <a:innerShdw blurRad="114300">
                  <a:schemeClr val="accent1"/>
                </a:innerShdw>
              </a:effectLst>
            </c:spPr>
            <c:extLst>
              <c:ext xmlns:c16="http://schemas.microsoft.com/office/drawing/2014/chart" uri="{C3380CC4-5D6E-409C-BE32-E72D297353CC}">
                <c16:uniqueId val="{00000001-B4BB-43E9-84DE-B31AA725176F}"/>
              </c:ext>
            </c:extLst>
          </c:dPt>
          <c:dPt>
            <c:idx val="5"/>
            <c:invertIfNegative val="0"/>
            <c:bubble3D val="0"/>
            <c:spPr>
              <a:solidFill>
                <a:srgbClr val="00B0F0"/>
              </a:solidFill>
              <a:ln>
                <a:noFill/>
              </a:ln>
              <a:effectLst>
                <a:innerShdw blurRad="114300">
                  <a:schemeClr val="accent1"/>
                </a:innerShdw>
              </a:effectLst>
            </c:spPr>
            <c:extLst>
              <c:ext xmlns:c16="http://schemas.microsoft.com/office/drawing/2014/chart" uri="{C3380CC4-5D6E-409C-BE32-E72D297353CC}">
                <c16:uniqueId val="{00000004-B4BB-43E9-84DE-B31AA72517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Sheet5!$A$4:$B$9</c:f>
              <c:multiLvlStrCache>
                <c:ptCount val="6"/>
                <c:lvl>
                  <c:pt idx="0">
                    <c:v>Health Professional</c:v>
                  </c:pt>
                  <c:pt idx="1">
                    <c:v>Non-Health Professional</c:v>
                  </c:pt>
                  <c:pt idx="2">
                    <c:v>Health Professional</c:v>
                  </c:pt>
                  <c:pt idx="3">
                    <c:v>Non-Health Professional</c:v>
                  </c:pt>
                  <c:pt idx="4">
                    <c:v>Health Professional</c:v>
                  </c:pt>
                  <c:pt idx="5">
                    <c:v>Non-Health Professional</c:v>
                  </c:pt>
                </c:lvl>
                <c:lvl>
                  <c:pt idx="0">
                    <c:v>Extreme</c:v>
                  </c:pt>
                  <c:pt idx="2">
                    <c:v>Low</c:v>
                  </c:pt>
                  <c:pt idx="4">
                    <c:v>Moderate </c:v>
                  </c:pt>
                </c:lvl>
              </c:multiLvlStrCache>
            </c:multiLvlStrRef>
          </c:cat>
          <c:val>
            <c:numRef>
              <c:f>Sheet5!$C$4:$C$9</c:f>
              <c:numCache>
                <c:formatCode>General</c:formatCode>
                <c:ptCount val="6"/>
                <c:pt idx="0">
                  <c:v>8</c:v>
                </c:pt>
                <c:pt idx="1">
                  <c:v>6</c:v>
                </c:pt>
                <c:pt idx="2">
                  <c:v>7</c:v>
                </c:pt>
                <c:pt idx="3">
                  <c:v>9</c:v>
                </c:pt>
                <c:pt idx="4">
                  <c:v>22</c:v>
                </c:pt>
                <c:pt idx="5">
                  <c:v>9</c:v>
                </c:pt>
              </c:numCache>
            </c:numRef>
          </c:val>
          <c:extLst>
            <c:ext xmlns:c16="http://schemas.microsoft.com/office/drawing/2014/chart" uri="{C3380CC4-5D6E-409C-BE32-E72D297353CC}">
              <c16:uniqueId val="{00000000-B4BB-43E9-84DE-B31AA725176F}"/>
            </c:ext>
          </c:extLst>
        </c:ser>
        <c:dLbls>
          <c:dLblPos val="outEnd"/>
          <c:showLegendKey val="0"/>
          <c:showVal val="1"/>
          <c:showCatName val="0"/>
          <c:showSerName val="0"/>
          <c:showPercent val="0"/>
          <c:showBubbleSize val="0"/>
        </c:dLbls>
        <c:gapWidth val="164"/>
        <c:overlap val="-22"/>
        <c:axId val="586806216"/>
        <c:axId val="586804248"/>
      </c:barChart>
      <c:catAx>
        <c:axId val="5868062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804248"/>
        <c:crosses val="autoZero"/>
        <c:auto val="1"/>
        <c:lblAlgn val="ctr"/>
        <c:lblOffset val="100"/>
        <c:noMultiLvlLbl val="0"/>
      </c:catAx>
      <c:valAx>
        <c:axId val="586804248"/>
        <c:scaling>
          <c:orientation val="minMax"/>
        </c:scaling>
        <c:delete val="1"/>
        <c:axPos val="l"/>
        <c:numFmt formatCode="General" sourceLinked="1"/>
        <c:majorTickMark val="none"/>
        <c:minorTickMark val="none"/>
        <c:tickLblPos val="nextTo"/>
        <c:crossAx val="586806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[Attitude Questions.xlsx]Sheet8!PivotTable58</c:name>
    <c:fmtId val="-1"/>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dirty="0">
                <a:latin typeface="Times New Roman" panose="02020603050405020304" pitchFamily="18" charset="0"/>
                <a:cs typeface="Times New Roman" panose="02020603050405020304" pitchFamily="18" charset="0"/>
              </a:rPr>
              <a:t>PREFERENCE</a:t>
            </a:r>
          </a:p>
        </c:rich>
      </c:tx>
      <c:layout>
        <c:manualLayout>
          <c:xMode val="edge"/>
          <c:yMode val="edge"/>
          <c:x val="0.43637812100410533"/>
          <c:y val="3.243744207599628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Sheet8!$B$3:$B$4</c:f>
              <c:strCache>
                <c:ptCount val="1"/>
                <c:pt idx="0">
                  <c:v>Health Professional</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Sheet8!$A$5:$A$10</c:f>
              <c:strCache>
                <c:ptCount val="6"/>
                <c:pt idx="0">
                  <c:v>Depends on the cost</c:v>
                </c:pt>
                <c:pt idx="1">
                  <c:v>Food packed   in material other than plastic</c:v>
                </c:pt>
                <c:pt idx="2">
                  <c:v>I don’t Care</c:v>
                </c:pt>
                <c:pt idx="3">
                  <c:v>Look for the Type of Plastic</c:v>
                </c:pt>
                <c:pt idx="4">
                  <c:v>Prefer Hard Plastic  over Soft Plastic</c:v>
                </c:pt>
                <c:pt idx="5">
                  <c:v>Tetra Packed Food</c:v>
                </c:pt>
              </c:strCache>
            </c:strRef>
          </c:cat>
          <c:val>
            <c:numRef>
              <c:f>Sheet8!$B$5:$B$10</c:f>
              <c:numCache>
                <c:formatCode>General</c:formatCode>
                <c:ptCount val="6"/>
                <c:pt idx="0">
                  <c:v>9</c:v>
                </c:pt>
                <c:pt idx="1">
                  <c:v>11</c:v>
                </c:pt>
                <c:pt idx="2">
                  <c:v>8</c:v>
                </c:pt>
                <c:pt idx="4">
                  <c:v>4</c:v>
                </c:pt>
                <c:pt idx="5">
                  <c:v>5</c:v>
                </c:pt>
              </c:numCache>
            </c:numRef>
          </c:val>
          <c:extLst>
            <c:ext xmlns:c16="http://schemas.microsoft.com/office/drawing/2014/chart" uri="{C3380CC4-5D6E-409C-BE32-E72D297353CC}">
              <c16:uniqueId val="{00000000-4723-4BE2-8458-B83BB44941E1}"/>
            </c:ext>
          </c:extLst>
        </c:ser>
        <c:ser>
          <c:idx val="1"/>
          <c:order val="1"/>
          <c:tx>
            <c:strRef>
              <c:f>Sheet8!$C$3:$C$4</c:f>
              <c:strCache>
                <c:ptCount val="1"/>
                <c:pt idx="0">
                  <c:v>Non-Health Professional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Sheet8!$A$5:$A$10</c:f>
              <c:strCache>
                <c:ptCount val="6"/>
                <c:pt idx="0">
                  <c:v>Depends on the cost</c:v>
                </c:pt>
                <c:pt idx="1">
                  <c:v>Food packed   in material other than plastic</c:v>
                </c:pt>
                <c:pt idx="2">
                  <c:v>I don’t Care</c:v>
                </c:pt>
                <c:pt idx="3">
                  <c:v>Look for the Type of Plastic</c:v>
                </c:pt>
                <c:pt idx="4">
                  <c:v>Prefer Hard Plastic  over Soft Plastic</c:v>
                </c:pt>
                <c:pt idx="5">
                  <c:v>Tetra Packed Food</c:v>
                </c:pt>
              </c:strCache>
            </c:strRef>
          </c:cat>
          <c:val>
            <c:numRef>
              <c:f>Sheet8!$C$5:$C$10</c:f>
              <c:numCache>
                <c:formatCode>General</c:formatCode>
                <c:ptCount val="6"/>
                <c:pt idx="0">
                  <c:v>3</c:v>
                </c:pt>
                <c:pt idx="1">
                  <c:v>5</c:v>
                </c:pt>
                <c:pt idx="2">
                  <c:v>9</c:v>
                </c:pt>
                <c:pt idx="3">
                  <c:v>1</c:v>
                </c:pt>
                <c:pt idx="4">
                  <c:v>2</c:v>
                </c:pt>
                <c:pt idx="5">
                  <c:v>4</c:v>
                </c:pt>
              </c:numCache>
            </c:numRef>
          </c:val>
          <c:extLst>
            <c:ext xmlns:c16="http://schemas.microsoft.com/office/drawing/2014/chart" uri="{C3380CC4-5D6E-409C-BE32-E72D297353CC}">
              <c16:uniqueId val="{00000001-4723-4BE2-8458-B83BB44941E1}"/>
            </c:ext>
          </c:extLst>
        </c:ser>
        <c:dLbls>
          <c:dLblPos val="outEnd"/>
          <c:showLegendKey val="0"/>
          <c:showVal val="1"/>
          <c:showCatName val="0"/>
          <c:showSerName val="0"/>
          <c:showPercent val="0"/>
          <c:showBubbleSize val="0"/>
        </c:dLbls>
        <c:gapWidth val="182"/>
        <c:axId val="557735192"/>
        <c:axId val="557735520"/>
      </c:barChart>
      <c:catAx>
        <c:axId val="5577351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735520"/>
        <c:crosses val="autoZero"/>
        <c:auto val="1"/>
        <c:lblAlgn val="ctr"/>
        <c:lblOffset val="100"/>
        <c:noMultiLvlLbl val="0"/>
      </c:catAx>
      <c:valAx>
        <c:axId val="557735520"/>
        <c:scaling>
          <c:orientation val="minMax"/>
        </c:scaling>
        <c:delete val="1"/>
        <c:axPos val="b"/>
        <c:numFmt formatCode="General" sourceLinked="1"/>
        <c:majorTickMark val="out"/>
        <c:minorTickMark val="none"/>
        <c:tickLblPos val="nextTo"/>
        <c:crossAx val="557735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a:latin typeface="Times New Roman" panose="02020603050405020304" pitchFamily="18" charset="0"/>
                <a:cs typeface="Times New Roman" panose="02020603050405020304" pitchFamily="18" charset="0"/>
              </a:rPr>
              <a:t>Age group wise distribution of pattern</a:t>
            </a:r>
            <a:r>
              <a:rPr lang="en-US" b="1" baseline="0">
                <a:latin typeface="Times New Roman" panose="02020603050405020304" pitchFamily="18" charset="0"/>
                <a:cs typeface="Times New Roman" panose="02020603050405020304" pitchFamily="18" charset="0"/>
              </a:rPr>
              <a:t> of ordering food online </a:t>
            </a:r>
            <a:endParaRPr lang="en-US"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'[Practice QUestions.xlsx]Online ordering'!$AB$5</c:f>
              <c:strCache>
                <c:ptCount val="1"/>
                <c:pt idx="0">
                  <c:v>18 to 24</c:v>
                </c:pt>
              </c:strCache>
            </c:strRef>
          </c:tx>
          <c:sp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'[Practice QUestions.xlsx]Online ordering'!$AA$6:$AA$9</c:f>
              <c:strCache>
                <c:ptCount val="4"/>
                <c:pt idx="0">
                  <c:v>I do not order food online</c:v>
                </c:pt>
                <c:pt idx="1">
                  <c:v>Less than 3 times</c:v>
                </c:pt>
                <c:pt idx="2">
                  <c:v>3 to 6 times</c:v>
                </c:pt>
                <c:pt idx="3">
                  <c:v>More than 6 times</c:v>
                </c:pt>
              </c:strCache>
            </c:strRef>
          </c:cat>
          <c:val>
            <c:numRef>
              <c:f>'[Practice QUestions.xlsx]Online ordering'!$AB$6:$AB$9</c:f>
              <c:numCache>
                <c:formatCode>General</c:formatCode>
                <c:ptCount val="4"/>
                <c:pt idx="0">
                  <c:v>5</c:v>
                </c:pt>
                <c:pt idx="1">
                  <c:v>5</c:v>
                </c:pt>
                <c:pt idx="2">
                  <c:v>4</c:v>
                </c:pt>
                <c:pt idx="3">
                  <c:v>1</c:v>
                </c:pt>
              </c:numCache>
            </c:numRef>
          </c:val>
          <c:extLst>
            <c:ext xmlns:c16="http://schemas.microsoft.com/office/drawing/2014/chart" uri="{C3380CC4-5D6E-409C-BE32-E72D297353CC}">
              <c16:uniqueId val="{00000000-5786-49F5-8E10-17C12E9AF06F}"/>
            </c:ext>
          </c:extLst>
        </c:ser>
        <c:ser>
          <c:idx val="1"/>
          <c:order val="1"/>
          <c:tx>
            <c:strRef>
              <c:f>'[Practice QUestions.xlsx]Online ordering'!$AC$5</c:f>
              <c:strCache>
                <c:ptCount val="1"/>
                <c:pt idx="0">
                  <c:v>25 to 39</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'[Practice QUestions.xlsx]Online ordering'!$AA$6:$AA$9</c:f>
              <c:strCache>
                <c:ptCount val="4"/>
                <c:pt idx="0">
                  <c:v>I do not order food online</c:v>
                </c:pt>
                <c:pt idx="1">
                  <c:v>Less than 3 times</c:v>
                </c:pt>
                <c:pt idx="2">
                  <c:v>3 to 6 times</c:v>
                </c:pt>
                <c:pt idx="3">
                  <c:v>More than 6 times</c:v>
                </c:pt>
              </c:strCache>
            </c:strRef>
          </c:cat>
          <c:val>
            <c:numRef>
              <c:f>'[Practice QUestions.xlsx]Online ordering'!$AC$6:$AC$9</c:f>
              <c:numCache>
                <c:formatCode>General</c:formatCode>
                <c:ptCount val="4"/>
                <c:pt idx="0">
                  <c:v>6</c:v>
                </c:pt>
                <c:pt idx="1">
                  <c:v>4</c:v>
                </c:pt>
                <c:pt idx="2">
                  <c:v>26</c:v>
                </c:pt>
                <c:pt idx="3">
                  <c:v>3</c:v>
                </c:pt>
              </c:numCache>
            </c:numRef>
          </c:val>
          <c:extLst>
            <c:ext xmlns:c16="http://schemas.microsoft.com/office/drawing/2014/chart" uri="{C3380CC4-5D6E-409C-BE32-E72D297353CC}">
              <c16:uniqueId val="{00000001-5786-49F5-8E10-17C12E9AF06F}"/>
            </c:ext>
          </c:extLst>
        </c:ser>
        <c:ser>
          <c:idx val="2"/>
          <c:order val="2"/>
          <c:tx>
            <c:strRef>
              <c:f>'[Practice QUestions.xlsx]Online ordering'!$AD$5</c:f>
              <c:strCache>
                <c:ptCount val="1"/>
                <c:pt idx="0">
                  <c:v>40 to 60</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'[Practice QUestions.xlsx]Online ordering'!$AA$6:$AA$9</c:f>
              <c:strCache>
                <c:ptCount val="4"/>
                <c:pt idx="0">
                  <c:v>I do not order food online</c:v>
                </c:pt>
                <c:pt idx="1">
                  <c:v>Less than 3 times</c:v>
                </c:pt>
                <c:pt idx="2">
                  <c:v>3 to 6 times</c:v>
                </c:pt>
                <c:pt idx="3">
                  <c:v>More than 6 times</c:v>
                </c:pt>
              </c:strCache>
            </c:strRef>
          </c:cat>
          <c:val>
            <c:numRef>
              <c:f>'[Practice QUestions.xlsx]Online ordering'!$AD$6:$AD$9</c:f>
              <c:numCache>
                <c:formatCode>General</c:formatCode>
                <c:ptCount val="4"/>
                <c:pt idx="0">
                  <c:v>1</c:v>
                </c:pt>
                <c:pt idx="2">
                  <c:v>6</c:v>
                </c:pt>
              </c:numCache>
            </c:numRef>
          </c:val>
          <c:extLst>
            <c:ext xmlns:c16="http://schemas.microsoft.com/office/drawing/2014/chart" uri="{C3380CC4-5D6E-409C-BE32-E72D297353CC}">
              <c16:uniqueId val="{00000002-5786-49F5-8E10-17C12E9AF06F}"/>
            </c:ext>
          </c:extLst>
        </c:ser>
        <c:dLbls>
          <c:dLblPos val="ctr"/>
          <c:showLegendKey val="0"/>
          <c:showVal val="1"/>
          <c:showCatName val="0"/>
          <c:showSerName val="0"/>
          <c:showPercent val="0"/>
          <c:showBubbleSize val="0"/>
        </c:dLbls>
        <c:gapWidth val="150"/>
        <c:overlap val="100"/>
        <c:axId val="506826032"/>
        <c:axId val="506825048"/>
      </c:barChart>
      <c:catAx>
        <c:axId val="50682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825048"/>
        <c:crosses val="autoZero"/>
        <c:auto val="1"/>
        <c:lblAlgn val="ctr"/>
        <c:lblOffset val="100"/>
        <c:noMultiLvlLbl val="0"/>
      </c:catAx>
      <c:valAx>
        <c:axId val="506825048"/>
        <c:scaling>
          <c:orientation val="minMax"/>
        </c:scaling>
        <c:delete val="1"/>
        <c:axPos val="l"/>
        <c:numFmt formatCode="General" sourceLinked="1"/>
        <c:majorTickMark val="none"/>
        <c:minorTickMark val="none"/>
        <c:tickLblPos val="nextTo"/>
        <c:crossAx val="50682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5B21-3606-4B96-8C36-DE5F94374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0E472-3834-4A11-ADB0-9A29F397B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E7168-741C-4279-914C-837417E55B67}"/>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1C1BB016-073E-485A-BA2F-309C14FC9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79F50-5BA2-498F-BB37-76A6562907FA}"/>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42036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CFB3-F095-4FD2-8025-F8A52B532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A7801E-B8C8-4B19-892C-698536AD76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B5142-F58E-46A6-8336-EA994C98AE88}"/>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8A4B3703-383E-4B1F-AA5A-AD78FF67F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F94C0-D1B2-4159-8C08-3D6A74436752}"/>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106707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75353-F871-4C21-BF0E-F5464CD2EE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330A3-6AE8-428F-9A76-8CD29CC599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2F7BC-5320-4FF6-A80C-6BAEF8E769D9}"/>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4019BF79-DC6F-4914-94C1-1B8DE7F9B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81ED9-709C-430F-B354-3A5A735E6960}"/>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331719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30B3-28CD-43CD-BF79-6E54EE69A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10E22-2D40-4652-8188-3487ADACAA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AD22D-4D4D-48E4-BF3D-A29B00535B3A}"/>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89A63085-8292-4D8B-A8DC-8F1AA41C0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8BB91-31E7-40DC-B7EF-4AFD37F883E7}"/>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68763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CE23-66FB-408C-A5E6-ACD7C8F97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ECE342-9753-4843-980F-1E978B3D6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489E51-9A2F-42DB-94A7-A43597F6E014}"/>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9BF865FD-58A4-496A-A5DC-F686ADE1F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EA115-C6C9-445B-87CB-8A97C4EE9853}"/>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183585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356-0A42-433E-8064-95FEC9BDB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3E889-936F-4EB2-BDC6-21A48D1052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FF272-2243-47EC-BA7A-BBE22366F6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76694B-4F8C-445C-810C-F78A0539406B}"/>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6" name="Footer Placeholder 5">
            <a:extLst>
              <a:ext uri="{FF2B5EF4-FFF2-40B4-BE49-F238E27FC236}">
                <a16:creationId xmlns:a16="http://schemas.microsoft.com/office/drawing/2014/main" id="{CCC5D1DA-727E-46E2-B04B-6AFD81FE3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8C087-8D11-4396-B148-4C474AB6863A}"/>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26004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F3F2-DF05-4655-BFCC-D214FDDBD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95EBC7-FD3D-424F-849F-7B78DFAD9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DB87A6-A06C-4F40-8CDA-A81B9B471E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D2D5B-8AA3-4FE7-9E6F-B03C7371F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B6BEAC-A5D0-4A47-A084-F84BE521C6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ECBBE-24CE-4E34-ADEE-890DF40E4078}"/>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8" name="Footer Placeholder 7">
            <a:extLst>
              <a:ext uri="{FF2B5EF4-FFF2-40B4-BE49-F238E27FC236}">
                <a16:creationId xmlns:a16="http://schemas.microsoft.com/office/drawing/2014/main" id="{5A527D82-89BE-4722-8BEE-3F45C377F3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1BFC6-A28A-4206-8A08-2D86AD9AEF49}"/>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322320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E67E-A186-429E-8AC1-11F2D3566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60523-3142-44DA-A022-01736DC2BEB8}"/>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4" name="Footer Placeholder 3">
            <a:extLst>
              <a:ext uri="{FF2B5EF4-FFF2-40B4-BE49-F238E27FC236}">
                <a16:creationId xmlns:a16="http://schemas.microsoft.com/office/drawing/2014/main" id="{F224147D-3F0E-4797-901A-0BC928B3D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644B6-39EC-43A4-9F2C-4ACC3124448C}"/>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329718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61823-FAA2-43E4-ACEB-5ECF371B0F86}"/>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3" name="Footer Placeholder 2">
            <a:extLst>
              <a:ext uri="{FF2B5EF4-FFF2-40B4-BE49-F238E27FC236}">
                <a16:creationId xmlns:a16="http://schemas.microsoft.com/office/drawing/2014/main" id="{17A52F23-E4FE-492B-8153-A8EA320C9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A79DE-2E7E-48EC-8025-74532BAA19A5}"/>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243096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FB20-58E8-4716-A57B-D25D48779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B41CD-B7F0-446E-BAA6-E1E6386C5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ADCB11-2A55-48F3-B7FF-5EA36CA87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372B4-B1A3-4684-8C3C-6B7598B4CA42}"/>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6" name="Footer Placeholder 5">
            <a:extLst>
              <a:ext uri="{FF2B5EF4-FFF2-40B4-BE49-F238E27FC236}">
                <a16:creationId xmlns:a16="http://schemas.microsoft.com/office/drawing/2014/main" id="{15EDBC66-8429-47F8-9878-298063CFD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7ABA8-DC4B-45CB-8E02-7244FABA7B7B}"/>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224402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05C-5F8F-4BA9-A53E-CE74298A5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BE290E-246D-4938-9BB3-8F876A8DA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0695F-A4DC-4F98-B62C-AB2E9ECBC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D35435-BDD7-4763-AB16-BFDBCA824793}"/>
              </a:ext>
            </a:extLst>
          </p:cNvPr>
          <p:cNvSpPr>
            <a:spLocks noGrp="1"/>
          </p:cNvSpPr>
          <p:nvPr>
            <p:ph type="dt" sz="half" idx="10"/>
          </p:nvPr>
        </p:nvSpPr>
        <p:spPr/>
        <p:txBody>
          <a:bodyPr/>
          <a:lstStyle/>
          <a:p>
            <a:fld id="{B132D9AC-BC48-45A5-BE3C-B952C4D925A0}" type="datetimeFigureOut">
              <a:rPr lang="en-US" smtClean="0"/>
              <a:t>5/28/2019</a:t>
            </a:fld>
            <a:endParaRPr lang="en-US"/>
          </a:p>
        </p:txBody>
      </p:sp>
      <p:sp>
        <p:nvSpPr>
          <p:cNvPr id="6" name="Footer Placeholder 5">
            <a:extLst>
              <a:ext uri="{FF2B5EF4-FFF2-40B4-BE49-F238E27FC236}">
                <a16:creationId xmlns:a16="http://schemas.microsoft.com/office/drawing/2014/main" id="{57CDD540-DE7B-4E48-B9A3-FA47BAB01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17B94-0272-4FC6-B008-71DB6D2DEEEF}"/>
              </a:ext>
            </a:extLst>
          </p:cNvPr>
          <p:cNvSpPr>
            <a:spLocks noGrp="1"/>
          </p:cNvSpPr>
          <p:nvPr>
            <p:ph type="sldNum" sz="quarter" idx="12"/>
          </p:nvPr>
        </p:nvSpPr>
        <p:spPr/>
        <p:txBody>
          <a:bodyPr/>
          <a:lstStyle/>
          <a:p>
            <a:fld id="{EBE4CE06-75DC-4404-87BD-1D51BE9D347D}" type="slidenum">
              <a:rPr lang="en-US" smtClean="0"/>
              <a:t>‹#›</a:t>
            </a:fld>
            <a:endParaRPr lang="en-US"/>
          </a:p>
        </p:txBody>
      </p:sp>
    </p:spTree>
    <p:extLst>
      <p:ext uri="{BB962C8B-B14F-4D97-AF65-F5344CB8AC3E}">
        <p14:creationId xmlns:p14="http://schemas.microsoft.com/office/powerpoint/2010/main" val="414967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E2AA8-A9E4-470B-B0AF-CC547857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DF50B-8C4F-467B-8E07-17ADF3079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13E19-F407-4495-8EC2-C7472CDF7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2D9AC-BC48-45A5-BE3C-B952C4D925A0}" type="datetimeFigureOut">
              <a:rPr lang="en-US" smtClean="0"/>
              <a:t>5/28/2019</a:t>
            </a:fld>
            <a:endParaRPr lang="en-US"/>
          </a:p>
        </p:txBody>
      </p:sp>
      <p:sp>
        <p:nvSpPr>
          <p:cNvPr id="5" name="Footer Placeholder 4">
            <a:extLst>
              <a:ext uri="{FF2B5EF4-FFF2-40B4-BE49-F238E27FC236}">
                <a16:creationId xmlns:a16="http://schemas.microsoft.com/office/drawing/2014/main" id="{5163D655-43D0-4A8F-AC2D-6DF692839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61293-2CCC-4B7C-83D0-E84403952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CE06-75DC-4404-87BD-1D51BE9D347D}" type="slidenum">
              <a:rPr lang="en-US" smtClean="0"/>
              <a:t>‹#›</a:t>
            </a:fld>
            <a:endParaRPr lang="en-US"/>
          </a:p>
        </p:txBody>
      </p:sp>
    </p:spTree>
    <p:extLst>
      <p:ext uri="{BB962C8B-B14F-4D97-AF65-F5344CB8AC3E}">
        <p14:creationId xmlns:p14="http://schemas.microsoft.com/office/powerpoint/2010/main" val="14828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C435-13EE-4156-8C2C-B4D513140703}"/>
              </a:ext>
            </a:extLst>
          </p:cNvPr>
          <p:cNvSpPr>
            <a:spLocks noGrp="1"/>
          </p:cNvSpPr>
          <p:nvPr>
            <p:ph type="ctrTitle"/>
          </p:nvPr>
        </p:nvSpPr>
        <p:spPr/>
        <p:txBody>
          <a:bodyPr/>
          <a:lstStyle/>
          <a:p>
            <a:r>
              <a:rPr lang="en-US" dirty="0"/>
              <a:t>Research Project</a:t>
            </a:r>
          </a:p>
        </p:txBody>
      </p:sp>
      <p:sp>
        <p:nvSpPr>
          <p:cNvPr id="3" name="Subtitle 2">
            <a:extLst>
              <a:ext uri="{FF2B5EF4-FFF2-40B4-BE49-F238E27FC236}">
                <a16:creationId xmlns:a16="http://schemas.microsoft.com/office/drawing/2014/main" id="{C339B43C-DDA2-46D8-9F22-D20FE4A02DD4}"/>
              </a:ext>
            </a:extLst>
          </p:cNvPr>
          <p:cNvSpPr>
            <a:spLocks noGrp="1"/>
          </p:cNvSpPr>
          <p:nvPr>
            <p:ph type="subTitle" idx="1"/>
          </p:nvPr>
        </p:nvSpPr>
        <p:spPr/>
        <p:txBody>
          <a:bodyPr/>
          <a:lstStyle/>
          <a:p>
            <a:r>
              <a:rPr lang="en-US" dirty="0"/>
              <a:t>Drishya Pathak</a:t>
            </a:r>
          </a:p>
          <a:p>
            <a:r>
              <a:rPr lang="en-US" dirty="0"/>
              <a:t>PG/17/017 </a:t>
            </a:r>
          </a:p>
        </p:txBody>
      </p:sp>
    </p:spTree>
    <p:extLst>
      <p:ext uri="{BB962C8B-B14F-4D97-AF65-F5344CB8AC3E}">
        <p14:creationId xmlns:p14="http://schemas.microsoft.com/office/powerpoint/2010/main" val="290490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D114-BED4-4704-91EA-3807FF1730FC}"/>
              </a:ext>
            </a:extLst>
          </p:cNvPr>
          <p:cNvSpPr>
            <a:spLocks noGrp="1"/>
          </p:cNvSpPr>
          <p:nvPr>
            <p:ph type="title"/>
          </p:nvPr>
        </p:nvSpPr>
        <p:spPr>
          <a:xfrm>
            <a:off x="838200" y="365125"/>
            <a:ext cx="4784726" cy="1325563"/>
          </a:xfrm>
        </p:spPr>
        <p:txBody>
          <a:bodyPr/>
          <a:lstStyle/>
          <a:p>
            <a:r>
              <a:rPr lang="en-US" dirty="0"/>
              <a:t>Attitude</a:t>
            </a:r>
          </a:p>
        </p:txBody>
      </p:sp>
      <p:graphicFrame>
        <p:nvGraphicFramePr>
          <p:cNvPr id="6" name="Chart 5">
            <a:extLst>
              <a:ext uri="{FF2B5EF4-FFF2-40B4-BE49-F238E27FC236}">
                <a16:creationId xmlns:a16="http://schemas.microsoft.com/office/drawing/2014/main" id="{B47A3F5F-5B5A-4578-8D5F-7134EC2BBAFB}"/>
              </a:ext>
            </a:extLst>
          </p:cNvPr>
          <p:cNvGraphicFramePr>
            <a:graphicFrameLocks/>
          </p:cNvGraphicFramePr>
          <p:nvPr>
            <p:extLst>
              <p:ext uri="{D42A27DB-BD31-4B8C-83A1-F6EECF244321}">
                <p14:modId xmlns:p14="http://schemas.microsoft.com/office/powerpoint/2010/main" val="2773872881"/>
              </p:ext>
            </p:extLst>
          </p:nvPr>
        </p:nvGraphicFramePr>
        <p:xfrm>
          <a:off x="509908" y="2057400"/>
          <a:ext cx="478472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6ECCF7A-17FC-42D6-8060-F45F6347583D}"/>
              </a:ext>
            </a:extLst>
          </p:cNvPr>
          <p:cNvGraphicFramePr/>
          <p:nvPr>
            <p:extLst>
              <p:ext uri="{D42A27DB-BD31-4B8C-83A1-F6EECF244321}">
                <p14:modId xmlns:p14="http://schemas.microsoft.com/office/powerpoint/2010/main" val="3875667378"/>
              </p:ext>
            </p:extLst>
          </p:nvPr>
        </p:nvGraphicFramePr>
        <p:xfrm>
          <a:off x="5622926" y="2137100"/>
          <a:ext cx="5943600" cy="27406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C79CCF7-76F5-454E-9494-1288C3CD49D3}"/>
              </a:ext>
            </a:extLst>
          </p:cNvPr>
          <p:cNvSpPr txBox="1"/>
          <p:nvPr/>
        </p:nvSpPr>
        <p:spPr>
          <a:xfrm>
            <a:off x="543540" y="5461993"/>
            <a:ext cx="1063255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type of plastic used for packing food is the least of the concerns while buying food items.  the participants at large. </a:t>
            </a:r>
          </a:p>
          <a:p>
            <a:pPr marL="285750" indent="-285750">
              <a:buFont typeface="Arial" panose="020B0604020202020204" pitchFamily="34" charset="0"/>
              <a:buChar char="•"/>
            </a:pPr>
            <a:r>
              <a:rPr lang="en-US" dirty="0"/>
              <a:t>Majority of them were not aware about the plastic that they are using and if know then they are using PET</a:t>
            </a:r>
          </a:p>
        </p:txBody>
      </p:sp>
      <p:sp>
        <p:nvSpPr>
          <p:cNvPr id="9" name="Rectangle 8">
            <a:extLst>
              <a:ext uri="{FF2B5EF4-FFF2-40B4-BE49-F238E27FC236}">
                <a16:creationId xmlns:a16="http://schemas.microsoft.com/office/drawing/2014/main" id="{F82893BA-CF8F-48FE-9C53-6E7D692FBA73}"/>
              </a:ext>
            </a:extLst>
          </p:cNvPr>
          <p:cNvSpPr/>
          <p:nvPr/>
        </p:nvSpPr>
        <p:spPr>
          <a:xfrm>
            <a:off x="6096000" y="321489"/>
            <a:ext cx="5706140" cy="1015663"/>
          </a:xfrm>
          <a:prstGeom prst="rect">
            <a:avLst/>
          </a:prstGeom>
        </p:spPr>
        <p:txBody>
          <a:bodyPr wrap="square">
            <a:spAutoFit/>
          </a:bodyPr>
          <a:lstStyle/>
          <a:p>
            <a:pPr>
              <a:spcAft>
                <a:spcPts val="800"/>
              </a:spcAft>
            </a:pPr>
            <a:r>
              <a:rPr lang="en-US" sz="12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One response was “  My decision making criteria is based on three things, one is the cost, 2nd is the need, 3rd is ease of carrying and of course the FSSCI mark or any food quality mark, but I don’t go about thinking the health effects of any materials unless of course, canned products I tend to avoid, but if its plastic or glass </a:t>
            </a:r>
            <a:r>
              <a:rPr lang="en-US" sz="1200" i="1"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i</a:t>
            </a:r>
            <a:r>
              <a:rPr lang="en-US" sz="12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 would lean towards plastic because glass is very delicate and I don’t like it “.</a:t>
            </a:r>
            <a:endPar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32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A958-DC91-4CC7-9D06-61B10F236310}"/>
              </a:ext>
            </a:extLst>
          </p:cNvPr>
          <p:cNvSpPr>
            <a:spLocks noGrp="1"/>
          </p:cNvSpPr>
          <p:nvPr>
            <p:ph type="title"/>
          </p:nvPr>
        </p:nvSpPr>
        <p:spPr>
          <a:xfrm>
            <a:off x="699977" y="25021"/>
            <a:ext cx="10515600" cy="1325563"/>
          </a:xfrm>
        </p:spPr>
        <p:txBody>
          <a:bodyPr/>
          <a:lstStyle/>
          <a:p>
            <a:r>
              <a:rPr lang="en-US" dirty="0"/>
              <a:t>Practice</a:t>
            </a:r>
          </a:p>
        </p:txBody>
      </p:sp>
      <p:graphicFrame>
        <p:nvGraphicFramePr>
          <p:cNvPr id="4" name="Table 3">
            <a:extLst>
              <a:ext uri="{FF2B5EF4-FFF2-40B4-BE49-F238E27FC236}">
                <a16:creationId xmlns:a16="http://schemas.microsoft.com/office/drawing/2014/main" id="{18FBDC33-DFCF-4831-BA00-D3A78C0F6357}"/>
              </a:ext>
            </a:extLst>
          </p:cNvPr>
          <p:cNvGraphicFramePr>
            <a:graphicFrameLocks noGrp="1"/>
          </p:cNvGraphicFramePr>
          <p:nvPr>
            <p:extLst>
              <p:ext uri="{D42A27DB-BD31-4B8C-83A1-F6EECF244321}">
                <p14:modId xmlns:p14="http://schemas.microsoft.com/office/powerpoint/2010/main" val="2565536726"/>
              </p:ext>
            </p:extLst>
          </p:nvPr>
        </p:nvGraphicFramePr>
        <p:xfrm>
          <a:off x="699977" y="1596620"/>
          <a:ext cx="3755067" cy="3887251"/>
        </p:xfrm>
        <a:graphic>
          <a:graphicData uri="http://schemas.openxmlformats.org/drawingml/2006/table">
            <a:tbl>
              <a:tblPr>
                <a:tableStyleId>{5C22544A-7EE6-4342-B048-85BDC9FD1C3A}</a:tableStyleId>
              </a:tblPr>
              <a:tblGrid>
                <a:gridCol w="1251689">
                  <a:extLst>
                    <a:ext uri="{9D8B030D-6E8A-4147-A177-3AD203B41FA5}">
                      <a16:colId xmlns:a16="http://schemas.microsoft.com/office/drawing/2014/main" val="2743904980"/>
                    </a:ext>
                  </a:extLst>
                </a:gridCol>
                <a:gridCol w="1251689">
                  <a:extLst>
                    <a:ext uri="{9D8B030D-6E8A-4147-A177-3AD203B41FA5}">
                      <a16:colId xmlns:a16="http://schemas.microsoft.com/office/drawing/2014/main" val="880935616"/>
                    </a:ext>
                  </a:extLst>
                </a:gridCol>
                <a:gridCol w="1251689">
                  <a:extLst>
                    <a:ext uri="{9D8B030D-6E8A-4147-A177-3AD203B41FA5}">
                      <a16:colId xmlns:a16="http://schemas.microsoft.com/office/drawing/2014/main" val="1792035371"/>
                    </a:ext>
                  </a:extLst>
                </a:gridCol>
              </a:tblGrid>
              <a:tr h="480466">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Response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rgbClr val="82C836"/>
                    </a:solidFill>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Health Professional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rgbClr val="82C836"/>
                    </a:solidFill>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Non-Health Professional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rgbClr val="82C836"/>
                    </a:solidFill>
                  </a:tcPr>
                </a:tc>
                <a:extLst>
                  <a:ext uri="{0D108BD9-81ED-4DB2-BD59-A6C34878D82A}">
                    <a16:rowId xmlns:a16="http://schemas.microsoft.com/office/drawing/2014/main" val="1424401405"/>
                  </a:ext>
                </a:extLst>
              </a:tr>
              <a:tr h="227119">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Plastic Bottles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0703222"/>
                  </a:ext>
                </a:extLst>
              </a:tr>
              <a:tr h="227119">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No</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18%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4072454702"/>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Yes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82%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92%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584829425"/>
                  </a:ext>
                </a:extLst>
              </a:tr>
              <a:tr h="227119">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Plastic Containers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9335520"/>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No</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18%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1923273292"/>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Yes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82%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75%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2257769732"/>
                  </a:ext>
                </a:extLst>
              </a:tr>
              <a:tr h="227119">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Plastic Bags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4554114"/>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No</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16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1881506172"/>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Yes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21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1129269103"/>
                  </a:ext>
                </a:extLst>
              </a:tr>
              <a:tr h="227119">
                <a:tc gridSpan="3">
                  <a:txBody>
                    <a:bodyPr/>
                    <a:lstStyle/>
                    <a:p>
                      <a:pPr algn="ctr" fontAlgn="b"/>
                      <a:r>
                        <a:rPr lang="en-US" sz="1400" b="0" u="none" strike="noStrike">
                          <a:effectLst/>
                          <a:latin typeface="Times New Roman" panose="02020603050405020304" pitchFamily="18" charset="0"/>
                          <a:cs typeface="Times New Roman" panose="02020603050405020304" pitchFamily="18" charset="0"/>
                        </a:rPr>
                        <a:t>Plastic Films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437879"/>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No</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73%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71%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442780606"/>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Yes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27%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29%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218686783"/>
                  </a:ext>
                </a:extLst>
              </a:tr>
              <a:tr h="227119">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Plastic Packaging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6555348"/>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No</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18%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2245751319"/>
                  </a:ext>
                </a:extLst>
              </a:tr>
              <a:tr h="227119">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Yes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a:effectLst/>
                          <a:latin typeface="Times New Roman" panose="02020603050405020304" pitchFamily="18" charset="0"/>
                          <a:cs typeface="Times New Roman" panose="02020603050405020304" pitchFamily="18" charset="0"/>
                        </a:rPr>
                        <a:t>82%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fontAlgn="b"/>
                      <a:r>
                        <a:rPr lang="en-US" sz="1400" b="0" u="none" strike="noStrike" dirty="0">
                          <a:effectLst/>
                          <a:latin typeface="Times New Roman" panose="02020603050405020304" pitchFamily="18" charset="0"/>
                          <a:cs typeface="Times New Roman" panose="02020603050405020304" pitchFamily="18" charset="0"/>
                        </a:rPr>
                        <a:t>92%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535962053"/>
                  </a:ext>
                </a:extLst>
              </a:tr>
            </a:tbl>
          </a:graphicData>
        </a:graphic>
      </p:graphicFrame>
      <p:sp>
        <p:nvSpPr>
          <p:cNvPr id="5" name="TextBox 4">
            <a:extLst>
              <a:ext uri="{FF2B5EF4-FFF2-40B4-BE49-F238E27FC236}">
                <a16:creationId xmlns:a16="http://schemas.microsoft.com/office/drawing/2014/main" id="{0DA85F3E-8B16-4DB4-80D0-66C085546B73}"/>
              </a:ext>
            </a:extLst>
          </p:cNvPr>
          <p:cNvSpPr txBox="1"/>
          <p:nvPr/>
        </p:nvSpPr>
        <p:spPr>
          <a:xfrm>
            <a:off x="625549" y="1233460"/>
            <a:ext cx="3021420"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Plastic to store/ Carry food</a:t>
            </a:r>
          </a:p>
        </p:txBody>
      </p:sp>
      <p:graphicFrame>
        <p:nvGraphicFramePr>
          <p:cNvPr id="6" name="Table 5">
            <a:extLst>
              <a:ext uri="{FF2B5EF4-FFF2-40B4-BE49-F238E27FC236}">
                <a16:creationId xmlns:a16="http://schemas.microsoft.com/office/drawing/2014/main" id="{F1D32F83-42AD-401D-89E2-49777F8BAFB8}"/>
              </a:ext>
            </a:extLst>
          </p:cNvPr>
          <p:cNvGraphicFramePr>
            <a:graphicFrameLocks noGrp="1"/>
          </p:cNvGraphicFramePr>
          <p:nvPr>
            <p:extLst>
              <p:ext uri="{D42A27DB-BD31-4B8C-83A1-F6EECF244321}">
                <p14:modId xmlns:p14="http://schemas.microsoft.com/office/powerpoint/2010/main" val="4073054530"/>
              </p:ext>
            </p:extLst>
          </p:nvPr>
        </p:nvGraphicFramePr>
        <p:xfrm>
          <a:off x="6096000" y="1086443"/>
          <a:ext cx="6072595" cy="5771557"/>
        </p:xfrm>
        <a:graphic>
          <a:graphicData uri="http://schemas.openxmlformats.org/drawingml/2006/table">
            <a:tbl>
              <a:tblPr>
                <a:tableStyleId>{5C22544A-7EE6-4342-B048-85BDC9FD1C3A}</a:tableStyleId>
              </a:tblPr>
              <a:tblGrid>
                <a:gridCol w="3665442">
                  <a:extLst>
                    <a:ext uri="{9D8B030D-6E8A-4147-A177-3AD203B41FA5}">
                      <a16:colId xmlns:a16="http://schemas.microsoft.com/office/drawing/2014/main" val="3910225895"/>
                    </a:ext>
                  </a:extLst>
                </a:gridCol>
                <a:gridCol w="1094161">
                  <a:extLst>
                    <a:ext uri="{9D8B030D-6E8A-4147-A177-3AD203B41FA5}">
                      <a16:colId xmlns:a16="http://schemas.microsoft.com/office/drawing/2014/main" val="769145701"/>
                    </a:ext>
                  </a:extLst>
                </a:gridCol>
                <a:gridCol w="1312992">
                  <a:extLst>
                    <a:ext uri="{9D8B030D-6E8A-4147-A177-3AD203B41FA5}">
                      <a16:colId xmlns:a16="http://schemas.microsoft.com/office/drawing/2014/main" val="1046255613"/>
                    </a:ext>
                  </a:extLst>
                </a:gridCol>
              </a:tblGrid>
              <a:tr h="276447">
                <a:tc>
                  <a:txBody>
                    <a:bodyPr/>
                    <a:lstStyle/>
                    <a:p>
                      <a:pPr algn="ctr" fontAlgn="b"/>
                      <a:r>
                        <a:rPr lang="en-US" sz="1200" b="1" u="none" strike="noStrike" dirty="0">
                          <a:effectLst/>
                        </a:rPr>
                        <a:t>Water Bottle</a:t>
                      </a:r>
                      <a:endParaRPr lang="en-US" sz="1200" b="1" i="0" u="none" strike="noStrike" dirty="0">
                        <a:solidFill>
                          <a:srgbClr val="000000"/>
                        </a:solidFill>
                        <a:effectLst/>
                        <a:latin typeface="Calibri" panose="020F0502020204030204" pitchFamily="34" charset="0"/>
                      </a:endParaRPr>
                    </a:p>
                  </a:txBody>
                  <a:tcPr marL="4818" marR="4818" marT="4818" marB="0" anchor="b">
                    <a:solidFill>
                      <a:srgbClr val="92D050"/>
                    </a:solidFill>
                  </a:tcPr>
                </a:tc>
                <a:tc>
                  <a:txBody>
                    <a:bodyPr/>
                    <a:lstStyle/>
                    <a:p>
                      <a:pPr algn="ctr" fontAlgn="b"/>
                      <a:r>
                        <a:rPr lang="en-US" sz="1200" b="1" u="none" strike="noStrike" dirty="0">
                          <a:effectLst/>
                        </a:rPr>
                        <a:t>Health Professional </a:t>
                      </a:r>
                      <a:endParaRPr lang="en-US" sz="1200" b="1" i="0" u="none" strike="noStrike" dirty="0">
                        <a:solidFill>
                          <a:srgbClr val="000000"/>
                        </a:solidFill>
                        <a:effectLst/>
                        <a:latin typeface="Arial" panose="020B0604020202020204" pitchFamily="34" charset="0"/>
                      </a:endParaRPr>
                    </a:p>
                  </a:txBody>
                  <a:tcPr marL="4818" marR="4818" marT="4818" marB="0" anchor="b">
                    <a:solidFill>
                      <a:srgbClr val="92D050"/>
                    </a:solidFill>
                  </a:tcPr>
                </a:tc>
                <a:tc>
                  <a:txBody>
                    <a:bodyPr/>
                    <a:lstStyle/>
                    <a:p>
                      <a:pPr algn="ctr" fontAlgn="b"/>
                      <a:r>
                        <a:rPr lang="en-US" sz="1200" b="1" u="none" strike="noStrike" dirty="0">
                          <a:effectLst/>
                        </a:rPr>
                        <a:t>Non Health Professional</a:t>
                      </a:r>
                      <a:endParaRPr lang="en-US" sz="1200" b="1" i="0" u="none" strike="noStrike" dirty="0">
                        <a:solidFill>
                          <a:srgbClr val="000000"/>
                        </a:solidFill>
                        <a:effectLst/>
                        <a:latin typeface="Calibri" panose="020F0502020204030204" pitchFamily="34" charset="0"/>
                      </a:endParaRPr>
                    </a:p>
                  </a:txBody>
                  <a:tcPr marL="4818" marR="4818" marT="4818" marB="0" anchor="b">
                    <a:solidFill>
                      <a:srgbClr val="92D050"/>
                    </a:solidFill>
                  </a:tcPr>
                </a:tc>
                <a:extLst>
                  <a:ext uri="{0D108BD9-81ED-4DB2-BD59-A6C34878D82A}">
                    <a16:rowId xmlns:a16="http://schemas.microsoft.com/office/drawing/2014/main" val="3406686868"/>
                  </a:ext>
                </a:extLst>
              </a:tr>
              <a:tr h="192282">
                <a:tc>
                  <a:txBody>
                    <a:bodyPr/>
                    <a:lstStyle/>
                    <a:p>
                      <a:pPr algn="ctr" fontAlgn="b"/>
                      <a:r>
                        <a:rPr lang="en-US" sz="1200" u="none" strike="noStrike" dirty="0">
                          <a:effectLst/>
                        </a:rPr>
                        <a:t>1-2 days per week</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46%</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128333295"/>
                  </a:ext>
                </a:extLst>
              </a:tr>
              <a:tr h="192282">
                <a:tc>
                  <a:txBody>
                    <a:bodyPr/>
                    <a:lstStyle/>
                    <a:p>
                      <a:pPr algn="ctr" fontAlgn="b"/>
                      <a:r>
                        <a:rPr lang="en-US" sz="1200" u="none" strike="noStrike">
                          <a:effectLst/>
                        </a:rPr>
                        <a:t>3-5 days per week</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75%</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867536399"/>
                  </a:ext>
                </a:extLst>
              </a:tr>
              <a:tr h="192282">
                <a:tc>
                  <a:txBody>
                    <a:bodyPr/>
                    <a:lstStyle/>
                    <a:p>
                      <a:pPr algn="ctr" fontAlgn="b"/>
                      <a:r>
                        <a:rPr lang="en-US" sz="1200" u="none" strike="noStrike" dirty="0">
                          <a:effectLst/>
                        </a:rPr>
                        <a:t>5-7 days per week</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798882767"/>
                  </a:ext>
                </a:extLst>
              </a:tr>
              <a:tr h="192282">
                <a:tc>
                  <a:txBody>
                    <a:bodyPr/>
                    <a:lstStyle/>
                    <a:p>
                      <a:pPr algn="ctr" fontAlgn="b"/>
                      <a:r>
                        <a:rPr lang="en-US" sz="1200" u="none" strike="noStrike" dirty="0">
                          <a:effectLst/>
                        </a:rPr>
                        <a:t>1 month</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84%</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1359854558"/>
                  </a:ext>
                </a:extLst>
              </a:tr>
              <a:tr h="192282">
                <a:tc>
                  <a:txBody>
                    <a:bodyPr/>
                    <a:lstStyle/>
                    <a:p>
                      <a:pPr algn="ctr" fontAlgn="b"/>
                      <a:r>
                        <a:rPr lang="en-US" sz="1200" u="none" strike="noStrike" dirty="0">
                          <a:effectLst/>
                        </a:rPr>
                        <a:t>Till the bottle is damaged</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1825510239"/>
                  </a:ext>
                </a:extLst>
              </a:tr>
              <a:tr h="373181">
                <a:tc gridSpan="3">
                  <a:txBody>
                    <a:bodyPr/>
                    <a:lstStyle/>
                    <a:p>
                      <a:pPr algn="ctr" fontAlgn="b"/>
                      <a:r>
                        <a:rPr lang="en-US" sz="1200" b="1" u="none" strike="noStrike" dirty="0">
                          <a:effectLst/>
                        </a:rPr>
                        <a:t>[Food Cling Film]</a:t>
                      </a:r>
                      <a:endParaRPr lang="en-US" sz="1200" b="1"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863824754"/>
                  </a:ext>
                </a:extLst>
              </a:tr>
              <a:tr h="192282">
                <a:tc>
                  <a:txBody>
                    <a:bodyPr/>
                    <a:lstStyle/>
                    <a:p>
                      <a:pPr algn="ctr" fontAlgn="b"/>
                      <a:r>
                        <a:rPr lang="en-US" sz="1200" u="none" strike="noStrike" dirty="0">
                          <a:effectLst/>
                        </a:rPr>
                        <a:t>wrap fatty food</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0</a:t>
                      </a:r>
                      <a:endParaRPr lang="en-US" sz="1200" b="1"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Absolute</a:t>
                      </a:r>
                      <a:endParaRPr lang="en-US" sz="1200" b="1"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119562743"/>
                  </a:ext>
                </a:extLst>
              </a:tr>
              <a:tr h="265521">
                <a:tc>
                  <a:txBody>
                    <a:bodyPr/>
                    <a:lstStyle/>
                    <a:p>
                      <a:pPr algn="ctr" fontAlgn="b"/>
                      <a:r>
                        <a:rPr lang="en-US" sz="1200" u="none" strike="noStrike">
                          <a:effectLst/>
                        </a:rPr>
                        <a:t>Microwave with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Absolute </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642889709"/>
                  </a:ext>
                </a:extLst>
              </a:tr>
              <a:tr h="265521">
                <a:tc>
                  <a:txBody>
                    <a:bodyPr/>
                    <a:lstStyle/>
                    <a:p>
                      <a:pPr algn="ctr" fontAlgn="b"/>
                      <a:r>
                        <a:rPr lang="en-US" sz="1200" u="none" strike="noStrike">
                          <a:effectLst/>
                        </a:rPr>
                        <a:t>Wrap to keep it hot</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Absolute </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301571193"/>
                  </a:ext>
                </a:extLst>
              </a:tr>
              <a:tr h="192282">
                <a:tc>
                  <a:txBody>
                    <a:bodyPr/>
                    <a:lstStyle/>
                    <a:p>
                      <a:pPr algn="ctr" fontAlgn="b"/>
                      <a:r>
                        <a:rPr lang="en-US" sz="1200" u="none" strike="noStrike">
                          <a:effectLst/>
                        </a:rPr>
                        <a:t>Wrap in contact with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40%</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448495317"/>
                  </a:ext>
                </a:extLst>
              </a:tr>
              <a:tr h="192282">
                <a:tc>
                  <a:txBody>
                    <a:bodyPr/>
                    <a:lstStyle/>
                    <a:p>
                      <a:pPr algn="ctr" fontAlgn="b"/>
                      <a:r>
                        <a:rPr lang="en-US" sz="1200" u="none" strike="noStrike" dirty="0">
                          <a:effectLst/>
                        </a:rPr>
                        <a:t>wrap without food contact</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66%</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34%</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4246290982"/>
                  </a:ext>
                </a:extLst>
              </a:tr>
              <a:tr h="338285">
                <a:tc gridSpan="3">
                  <a:txBody>
                    <a:bodyPr/>
                    <a:lstStyle/>
                    <a:p>
                      <a:pPr algn="ctr" fontAlgn="b"/>
                      <a:r>
                        <a:rPr lang="en-US" sz="1200" b="1" u="none" strike="noStrike" dirty="0">
                          <a:effectLst/>
                        </a:rPr>
                        <a:t>PP food container]</a:t>
                      </a:r>
                      <a:endParaRPr lang="en-US" sz="1200" b="1"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3166730991"/>
                  </a:ext>
                </a:extLst>
              </a:tr>
              <a:tr h="192282">
                <a:tc>
                  <a:txBody>
                    <a:bodyPr/>
                    <a:lstStyle/>
                    <a:p>
                      <a:pPr algn="ctr" fontAlgn="b"/>
                      <a:r>
                        <a:rPr lang="en-US" sz="1200" u="none" strike="noStrike">
                          <a:effectLst/>
                        </a:rPr>
                        <a:t>Holding acidic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50%</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685682428"/>
                  </a:ext>
                </a:extLst>
              </a:tr>
              <a:tr h="241832">
                <a:tc>
                  <a:txBody>
                    <a:bodyPr/>
                    <a:lstStyle/>
                    <a:p>
                      <a:pPr algn="ctr" fontAlgn="b"/>
                      <a:r>
                        <a:rPr lang="en-US" sz="1200" u="none" strike="noStrike" dirty="0">
                          <a:effectLst/>
                        </a:rPr>
                        <a:t>Holding food for long periods (&gt; 5 hours)</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1015875814"/>
                  </a:ext>
                </a:extLst>
              </a:tr>
              <a:tr h="192282">
                <a:tc>
                  <a:txBody>
                    <a:bodyPr/>
                    <a:lstStyle/>
                    <a:p>
                      <a:pPr algn="ctr" fontAlgn="b"/>
                      <a:r>
                        <a:rPr lang="en-US" sz="1200" u="none" strike="noStrike">
                          <a:effectLst/>
                        </a:rPr>
                        <a:t>Holding hot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40146029"/>
                  </a:ext>
                </a:extLst>
              </a:tr>
              <a:tr h="226872">
                <a:tc>
                  <a:txBody>
                    <a:bodyPr/>
                    <a:lstStyle/>
                    <a:p>
                      <a:pPr algn="ctr" fontAlgn="b"/>
                      <a:r>
                        <a:rPr lang="en-US" sz="1200" u="none" strike="noStrike" dirty="0">
                          <a:effectLst/>
                        </a:rPr>
                        <a:t>Holding oily Food</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92%</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3074369209"/>
                  </a:ext>
                </a:extLst>
              </a:tr>
              <a:tr h="196503">
                <a:tc>
                  <a:txBody>
                    <a:bodyPr/>
                    <a:lstStyle/>
                    <a:p>
                      <a:pPr algn="ctr" fontAlgn="b"/>
                      <a:r>
                        <a:rPr lang="en-US" sz="1200" u="none" strike="noStrike" dirty="0">
                          <a:effectLst/>
                        </a:rPr>
                        <a:t>Holding food for short periods (&lt;5 hours)</a:t>
                      </a:r>
                      <a:r>
                        <a:rPr lang="en-US" sz="1200" u="none" strike="noStrike" dirty="0" err="1">
                          <a:effectLst/>
                        </a:rPr>
                        <a:t>olumn</a:t>
                      </a:r>
                      <a:r>
                        <a:rPr lang="en-US" sz="1200" u="none" strike="noStrike" dirty="0">
                          <a:effectLst/>
                        </a:rPr>
                        <a:t> 6</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89%</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026908327"/>
                  </a:ext>
                </a:extLst>
              </a:tr>
              <a:tr h="372139">
                <a:tc gridSpan="3">
                  <a:txBody>
                    <a:bodyPr/>
                    <a:lstStyle/>
                    <a:p>
                      <a:pPr algn="ctr" fontAlgn="b"/>
                      <a:r>
                        <a:rPr lang="en-US" sz="1200" b="1" u="none" strike="noStrike" dirty="0">
                          <a:effectLst/>
                        </a:rPr>
                        <a:t>PS Food Container]</a:t>
                      </a:r>
                      <a:endParaRPr lang="en-US" sz="1200" b="1"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4109166893"/>
                  </a:ext>
                </a:extLst>
              </a:tr>
              <a:tr h="192282">
                <a:tc>
                  <a:txBody>
                    <a:bodyPr/>
                    <a:lstStyle/>
                    <a:p>
                      <a:pPr algn="ctr" fontAlgn="b"/>
                      <a:r>
                        <a:rPr lang="en-US" sz="1200" u="none" strike="noStrike">
                          <a:effectLst/>
                        </a:rPr>
                        <a:t>Holding acidic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148724676"/>
                  </a:ext>
                </a:extLst>
              </a:tr>
              <a:tr h="241832">
                <a:tc>
                  <a:txBody>
                    <a:bodyPr/>
                    <a:lstStyle/>
                    <a:p>
                      <a:pPr algn="ctr" fontAlgn="b"/>
                      <a:r>
                        <a:rPr lang="en-US" sz="1200" u="none" strike="noStrike" dirty="0">
                          <a:effectLst/>
                        </a:rPr>
                        <a:t>Holding food for long periods (&gt; 5 hours)</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50%</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4085645374"/>
                  </a:ext>
                </a:extLst>
              </a:tr>
              <a:tr h="379627">
                <a:tc>
                  <a:txBody>
                    <a:bodyPr/>
                    <a:lstStyle/>
                    <a:p>
                      <a:pPr algn="ctr" fontAlgn="b"/>
                      <a:r>
                        <a:rPr lang="en-US" sz="1200" u="none" strike="noStrike">
                          <a:effectLst/>
                        </a:rPr>
                        <a:t>Holding food for short periods (&lt;5 hours)olumn 6</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83%</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17%</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2206636500"/>
                  </a:ext>
                </a:extLst>
              </a:tr>
              <a:tr h="192282">
                <a:tc>
                  <a:txBody>
                    <a:bodyPr/>
                    <a:lstStyle/>
                    <a:p>
                      <a:pPr algn="ctr" fontAlgn="b"/>
                      <a:r>
                        <a:rPr lang="en-US" sz="1200" u="none" strike="noStrike">
                          <a:effectLst/>
                        </a:rPr>
                        <a:t>Holding hot food</a:t>
                      </a:r>
                      <a:endParaRPr lang="en-US" sz="1200" b="0" i="0" u="none" strike="noStrike">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48%</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3934154347"/>
                  </a:ext>
                </a:extLst>
              </a:tr>
              <a:tr h="192282">
                <a:tc>
                  <a:txBody>
                    <a:bodyPr/>
                    <a:lstStyle/>
                    <a:p>
                      <a:pPr algn="ctr" fontAlgn="b"/>
                      <a:r>
                        <a:rPr lang="en-US" sz="1200" u="none" strike="noStrike" dirty="0">
                          <a:effectLst/>
                        </a:rPr>
                        <a:t>Holding oily Food</a:t>
                      </a:r>
                      <a:endParaRPr lang="en-US" sz="1200" b="0" i="0" u="none" strike="noStrike" dirty="0">
                        <a:solidFill>
                          <a:srgbClr val="000000"/>
                        </a:solidFill>
                        <a:effectLst/>
                        <a:latin typeface="Arial" panose="020B060402020202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57%</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tc>
                  <a:txBody>
                    <a:bodyPr/>
                    <a:lstStyle/>
                    <a:p>
                      <a:pPr algn="ctr" fontAlgn="b"/>
                      <a:r>
                        <a:rPr lang="en-US" sz="1200" u="none" strike="noStrike" dirty="0">
                          <a:effectLst/>
                        </a:rPr>
                        <a:t>43%</a:t>
                      </a:r>
                      <a:endParaRPr lang="en-US" sz="1200" b="0" i="0" u="none" strike="noStrike" dirty="0">
                        <a:solidFill>
                          <a:srgbClr val="000000"/>
                        </a:solidFill>
                        <a:effectLst/>
                        <a:latin typeface="Calibri" panose="020F0502020204030204" pitchFamily="34" charset="0"/>
                      </a:endParaRPr>
                    </a:p>
                  </a:txBody>
                  <a:tcPr marL="4818" marR="4818" marT="4818" marB="0" anchor="b">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tcPr>
                </a:tc>
                <a:extLst>
                  <a:ext uri="{0D108BD9-81ED-4DB2-BD59-A6C34878D82A}">
                    <a16:rowId xmlns:a16="http://schemas.microsoft.com/office/drawing/2014/main" val="145331785"/>
                  </a:ext>
                </a:extLst>
              </a:tr>
            </a:tbl>
          </a:graphicData>
        </a:graphic>
      </p:graphicFrame>
      <p:sp>
        <p:nvSpPr>
          <p:cNvPr id="7" name="TextBox 6">
            <a:extLst>
              <a:ext uri="{FF2B5EF4-FFF2-40B4-BE49-F238E27FC236}">
                <a16:creationId xmlns:a16="http://schemas.microsoft.com/office/drawing/2014/main" id="{0B6D7254-A770-4E02-B9E9-367F9098D974}"/>
              </a:ext>
            </a:extLst>
          </p:cNvPr>
          <p:cNvSpPr txBox="1"/>
          <p:nvPr/>
        </p:nvSpPr>
        <p:spPr>
          <a:xfrm>
            <a:off x="7887402" y="738787"/>
            <a:ext cx="3804684"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Reuse Practice of Different PFCM</a:t>
            </a:r>
          </a:p>
        </p:txBody>
      </p:sp>
      <p:sp>
        <p:nvSpPr>
          <p:cNvPr id="8" name="Rectangle 7">
            <a:extLst>
              <a:ext uri="{FF2B5EF4-FFF2-40B4-BE49-F238E27FC236}">
                <a16:creationId xmlns:a16="http://schemas.microsoft.com/office/drawing/2014/main" id="{C1D633D9-7FAC-4321-8E70-1FF9FFF6B816}"/>
              </a:ext>
            </a:extLst>
          </p:cNvPr>
          <p:cNvSpPr/>
          <p:nvPr/>
        </p:nvSpPr>
        <p:spPr>
          <a:xfrm>
            <a:off x="625549" y="5708532"/>
            <a:ext cx="4410740" cy="461665"/>
          </a:xfrm>
          <a:prstGeom prst="rect">
            <a:avLst/>
          </a:prstGeom>
        </p:spPr>
        <p:txBody>
          <a:bodyPr wrap="square">
            <a:spAutoFit/>
          </a:bodyPr>
          <a:lstStyle/>
          <a:p>
            <a:pPr>
              <a:spcAft>
                <a:spcPts val="800"/>
              </a:spcAft>
            </a:pPr>
            <a:r>
              <a:rPr lang="en-US" sz="12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One response was “  I avoid using plastic to carry water but the Ros are made up of plastic so I couldn’t really avoid it “</a:t>
            </a:r>
            <a:endPar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D678584-4A47-47E6-AAB2-DA9FF82D1281}"/>
              </a:ext>
            </a:extLst>
          </p:cNvPr>
          <p:cNvSpPr/>
          <p:nvPr/>
        </p:nvSpPr>
        <p:spPr>
          <a:xfrm>
            <a:off x="6562060" y="78307"/>
            <a:ext cx="4410740" cy="276999"/>
          </a:xfrm>
          <a:prstGeom prst="rect">
            <a:avLst/>
          </a:prstGeom>
        </p:spPr>
        <p:txBody>
          <a:bodyPr wrap="square">
            <a:spAutoFit/>
          </a:bodyPr>
          <a:lstStyle/>
          <a:p>
            <a:pPr>
              <a:spcAft>
                <a:spcPts val="800"/>
              </a:spcAft>
            </a:pPr>
            <a:r>
              <a:rPr lang="en-US" sz="12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One response was “   “</a:t>
            </a:r>
            <a:endPar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10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BC73D20-1663-47A3-B8C0-A10C50E708B1}"/>
              </a:ext>
            </a:extLst>
          </p:cNvPr>
          <p:cNvGraphicFramePr>
            <a:graphicFrameLocks/>
          </p:cNvGraphicFramePr>
          <p:nvPr>
            <p:extLst>
              <p:ext uri="{D42A27DB-BD31-4B8C-83A1-F6EECF244321}">
                <p14:modId xmlns:p14="http://schemas.microsoft.com/office/powerpoint/2010/main" val="2490644704"/>
              </p:ext>
            </p:extLst>
          </p:nvPr>
        </p:nvGraphicFramePr>
        <p:xfrm>
          <a:off x="669851" y="1661337"/>
          <a:ext cx="5426149" cy="323761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9673F263-9730-4291-87AF-9442C2AAEBF9}"/>
              </a:ext>
            </a:extLst>
          </p:cNvPr>
          <p:cNvSpPr>
            <a:spLocks noGrp="1"/>
          </p:cNvSpPr>
          <p:nvPr>
            <p:ph type="title"/>
          </p:nvPr>
        </p:nvSpPr>
        <p:spPr>
          <a:xfrm>
            <a:off x="838200" y="365126"/>
            <a:ext cx="2309037" cy="496112"/>
          </a:xfrm>
        </p:spPr>
        <p:txBody>
          <a:bodyPr>
            <a:normAutofit fontScale="90000"/>
          </a:bodyPr>
          <a:lstStyle/>
          <a:p>
            <a:r>
              <a:rPr lang="en-US" dirty="0"/>
              <a:t>Practice</a:t>
            </a:r>
          </a:p>
        </p:txBody>
      </p:sp>
      <p:sp>
        <p:nvSpPr>
          <p:cNvPr id="7" name="Rectangle 6">
            <a:extLst>
              <a:ext uri="{FF2B5EF4-FFF2-40B4-BE49-F238E27FC236}">
                <a16:creationId xmlns:a16="http://schemas.microsoft.com/office/drawing/2014/main" id="{E93DC834-AF59-4F91-87A7-51AB366963B9}"/>
              </a:ext>
            </a:extLst>
          </p:cNvPr>
          <p:cNvSpPr/>
          <p:nvPr/>
        </p:nvSpPr>
        <p:spPr>
          <a:xfrm>
            <a:off x="6096000" y="321489"/>
            <a:ext cx="5706140" cy="646331"/>
          </a:xfrm>
          <a:prstGeom prst="rect">
            <a:avLst/>
          </a:prstGeom>
        </p:spPr>
        <p:txBody>
          <a:bodyPr wrap="square">
            <a:spAutoFit/>
          </a:bodyPr>
          <a:lstStyle/>
          <a:p>
            <a:pPr>
              <a:spcAft>
                <a:spcPts val="800"/>
              </a:spcAft>
            </a:pPr>
            <a:r>
              <a:rPr lang="en-US" sz="12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One response was “ It depends on the kind of plastic, if I am going to reuse it or not, I throw away the water bottles I purchase outside but use the ones which are used to carry coffee or juice vendors   “.</a:t>
            </a:r>
            <a:endPar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FBED3D1-F720-40D2-950C-14C0F3F22095}"/>
              </a:ext>
            </a:extLst>
          </p:cNvPr>
          <p:cNvSpPr txBox="1"/>
          <p:nvPr/>
        </p:nvSpPr>
        <p:spPr>
          <a:xfrm>
            <a:off x="6096000" y="1839179"/>
            <a:ext cx="570614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Age group between 25-60 years old order food online the most (whether has the knowledge of EDC or not)</a:t>
            </a:r>
          </a:p>
          <a:p>
            <a:endParaRPr lang="en-US" dirty="0"/>
          </a:p>
          <a:p>
            <a:pPr marL="285750" indent="-285750">
              <a:buFont typeface="Arial" panose="020B0604020202020204" pitchFamily="34" charset="0"/>
              <a:buChar char="•"/>
            </a:pPr>
            <a:r>
              <a:rPr lang="en-US" dirty="0"/>
              <a:t>People have some idea that chemicals present in plastic can be harmful but still don’t buy products packed in other materials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Majority of them were not aware about the plastic that they are using and if know then they are using PET</a:t>
            </a:r>
          </a:p>
          <a:p>
            <a:pPr marL="285750" indent="-285750">
              <a:buFont typeface="Arial" panose="020B0604020202020204" pitchFamily="34" charset="0"/>
              <a:buChar char="•"/>
            </a:pPr>
            <a:r>
              <a:rPr lang="en-US" dirty="0"/>
              <a:t>The definition of a good plastic for respondents is a brand </a:t>
            </a:r>
          </a:p>
        </p:txBody>
      </p:sp>
    </p:spTree>
    <p:extLst>
      <p:ext uri="{BB962C8B-B14F-4D97-AF65-F5344CB8AC3E}">
        <p14:creationId xmlns:p14="http://schemas.microsoft.com/office/powerpoint/2010/main" val="395774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E110-EC8D-4765-AE42-2FAB6A9EAD27}"/>
              </a:ext>
            </a:extLst>
          </p:cNvPr>
          <p:cNvSpPr>
            <a:spLocks noGrp="1"/>
          </p:cNvSpPr>
          <p:nvPr>
            <p:ph type="title"/>
          </p:nvPr>
        </p:nvSpPr>
        <p:spPr>
          <a:xfrm>
            <a:off x="838200" y="248167"/>
            <a:ext cx="6859772" cy="1325563"/>
          </a:xfrm>
        </p:spPr>
        <p:txBody>
          <a:bodyPr/>
          <a:lstStyle/>
          <a:p>
            <a:r>
              <a:rPr lang="en-US" dirty="0"/>
              <a:t>Challenges if asked to replace plastic </a:t>
            </a:r>
          </a:p>
        </p:txBody>
      </p:sp>
      <p:sp>
        <p:nvSpPr>
          <p:cNvPr id="3" name="Content Placeholder 2">
            <a:extLst>
              <a:ext uri="{FF2B5EF4-FFF2-40B4-BE49-F238E27FC236}">
                <a16:creationId xmlns:a16="http://schemas.microsoft.com/office/drawing/2014/main" id="{42C91934-6D34-4F80-B37D-22D7CB1EA7C8}"/>
              </a:ext>
            </a:extLst>
          </p:cNvPr>
          <p:cNvSpPr>
            <a:spLocks noGrp="1"/>
          </p:cNvSpPr>
          <p:nvPr>
            <p:ph idx="1"/>
          </p:nvPr>
        </p:nvSpPr>
        <p:spPr>
          <a:xfrm>
            <a:off x="838201" y="1825625"/>
            <a:ext cx="8114414" cy="2959026"/>
          </a:xfrm>
        </p:spPr>
        <p:txBody>
          <a:bodyPr>
            <a:normAutofit/>
          </a:bodyPr>
          <a:lstStyle/>
          <a:p>
            <a:r>
              <a:rPr lang="en-US" dirty="0"/>
              <a:t>Replacement should be pocket friendly </a:t>
            </a:r>
          </a:p>
          <a:p>
            <a:r>
              <a:rPr lang="en-US" dirty="0"/>
              <a:t>Easy availability of disposable containers </a:t>
            </a:r>
          </a:p>
          <a:p>
            <a:r>
              <a:rPr lang="en-US" dirty="0"/>
              <a:t>The property of plastic to hold things (Liquid) for quite long time is difficult to replace</a:t>
            </a:r>
          </a:p>
          <a:p>
            <a:r>
              <a:rPr lang="en-US" dirty="0"/>
              <a:t>Day to day challenges and increased cost of maintenance </a:t>
            </a:r>
          </a:p>
        </p:txBody>
      </p:sp>
      <p:grpSp>
        <p:nvGrpSpPr>
          <p:cNvPr id="8" name="Group 7">
            <a:extLst>
              <a:ext uri="{FF2B5EF4-FFF2-40B4-BE49-F238E27FC236}">
                <a16:creationId xmlns:a16="http://schemas.microsoft.com/office/drawing/2014/main" id="{1AA2F05C-7CDA-44CD-9A91-3227C0761557}"/>
              </a:ext>
            </a:extLst>
          </p:cNvPr>
          <p:cNvGrpSpPr/>
          <p:nvPr/>
        </p:nvGrpSpPr>
        <p:grpSpPr>
          <a:xfrm>
            <a:off x="4645865" y="3044928"/>
            <a:ext cx="7051945" cy="3479445"/>
            <a:chOff x="4869149" y="3040241"/>
            <a:chExt cx="7051945" cy="3479445"/>
          </a:xfrm>
        </p:grpSpPr>
        <p:pic>
          <p:nvPicPr>
            <p:cNvPr id="5" name="Picture 4">
              <a:extLst>
                <a:ext uri="{FF2B5EF4-FFF2-40B4-BE49-F238E27FC236}">
                  <a16:creationId xmlns:a16="http://schemas.microsoft.com/office/drawing/2014/main" id="{E9CF49DA-9573-4FF3-BD33-2D287F8DDF1A}"/>
                </a:ext>
              </a:extLst>
            </p:cNvPr>
            <p:cNvPicPr>
              <a:picLocks noChangeAspect="1"/>
            </p:cNvPicPr>
            <p:nvPr/>
          </p:nvPicPr>
          <p:blipFill rotWithShape="1">
            <a:blip r:embed="rId2">
              <a:extLst>
                <a:ext uri="{28A0092B-C50C-407E-A947-70E740481C1C}">
                  <a14:useLocalDpi xmlns:a14="http://schemas.microsoft.com/office/drawing/2010/main" val="0"/>
                </a:ext>
              </a:extLst>
            </a:blip>
            <a:srcRect b="8948"/>
            <a:stretch/>
          </p:blipFill>
          <p:spPr>
            <a:xfrm>
              <a:off x="9098149" y="3040241"/>
              <a:ext cx="2822945" cy="3427136"/>
            </a:xfrm>
            <a:prstGeom prst="rect">
              <a:avLst/>
            </a:prstGeom>
            <a:ln>
              <a:solidFill>
                <a:schemeClr val="accent1"/>
              </a:solidFill>
            </a:ln>
          </p:spPr>
        </p:pic>
        <p:pic>
          <p:nvPicPr>
            <p:cNvPr id="7" name="Picture 6">
              <a:extLst>
                <a:ext uri="{FF2B5EF4-FFF2-40B4-BE49-F238E27FC236}">
                  <a16:creationId xmlns:a16="http://schemas.microsoft.com/office/drawing/2014/main" id="{58A74920-633F-4D58-BEDC-2F4DD53F2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855675" y="3452429"/>
              <a:ext cx="2080731" cy="4053784"/>
            </a:xfrm>
            <a:prstGeom prst="rect">
              <a:avLst/>
            </a:prstGeom>
            <a:ln>
              <a:solidFill>
                <a:schemeClr val="accent1"/>
              </a:solidFill>
            </a:ln>
          </p:spPr>
        </p:pic>
      </p:grpSp>
      <p:sp>
        <p:nvSpPr>
          <p:cNvPr id="9" name="Rectangle 8">
            <a:extLst>
              <a:ext uri="{FF2B5EF4-FFF2-40B4-BE49-F238E27FC236}">
                <a16:creationId xmlns:a16="http://schemas.microsoft.com/office/drawing/2014/main" id="{04C76F5F-BF00-42BC-9384-6CF00E11820A}"/>
              </a:ext>
            </a:extLst>
          </p:cNvPr>
          <p:cNvSpPr/>
          <p:nvPr/>
        </p:nvSpPr>
        <p:spPr>
          <a:xfrm>
            <a:off x="8604066" y="390623"/>
            <a:ext cx="3351749" cy="738664"/>
          </a:xfrm>
          <a:prstGeom prst="rect">
            <a:avLst/>
          </a:prstGeom>
        </p:spPr>
        <p:txBody>
          <a:bodyPr wrap="square">
            <a:spAutoFit/>
          </a:bodyPr>
          <a:lstStyle/>
          <a:p>
            <a:r>
              <a:rPr lang="en-US" sz="1400" i="1" dirty="0">
                <a:solidFill>
                  <a:srgbClr val="00B050"/>
                </a:solidFill>
                <a:latin typeface="Times New Roman" panose="02020603050405020304" pitchFamily="18" charset="0"/>
                <a:cs typeface="Times New Roman" panose="02020603050405020304" pitchFamily="18" charset="0"/>
              </a:rPr>
              <a:t>“Provide a cheap &amp; better solution, which actually can replace plastic, will happily accept that”</a:t>
            </a:r>
          </a:p>
        </p:txBody>
      </p:sp>
    </p:spTree>
    <p:extLst>
      <p:ext uri="{BB962C8B-B14F-4D97-AF65-F5344CB8AC3E}">
        <p14:creationId xmlns:p14="http://schemas.microsoft.com/office/powerpoint/2010/main" val="258056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90A4-AB2A-4D39-9170-8737F166BCE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E25BA7E-97D1-4549-80A5-64E6FCF84EBA}"/>
              </a:ext>
            </a:extLst>
          </p:cNvPr>
          <p:cNvSpPr>
            <a:spLocks noGrp="1"/>
          </p:cNvSpPr>
          <p:nvPr>
            <p:ph idx="1"/>
          </p:nvPr>
        </p:nvSpPr>
        <p:spPr/>
        <p:txBody>
          <a:bodyPr/>
          <a:lstStyle/>
          <a:p>
            <a:r>
              <a:rPr lang="en-US" dirty="0">
                <a:solidFill>
                  <a:srgbClr val="2B4647"/>
                </a:solidFill>
                <a:latin typeface="KayakSans-Light"/>
              </a:rPr>
              <a:t>Consumers are constantly exposed to mixtures of chemicals migrating from food packaging and storage material </a:t>
            </a:r>
            <a:endParaRPr lang="en-US" dirty="0"/>
          </a:p>
          <a:p>
            <a:r>
              <a:rPr lang="en-US" dirty="0"/>
              <a:t>The knowledge level needs to increased by making people more aware of the different types of plastics </a:t>
            </a:r>
          </a:p>
          <a:p>
            <a:r>
              <a:rPr lang="en-US" dirty="0"/>
              <a:t>Dissonance among knowledge and practice was seen among health professionals and non-health professionals </a:t>
            </a:r>
          </a:p>
          <a:p>
            <a:endParaRPr lang="en-US" dirty="0"/>
          </a:p>
        </p:txBody>
      </p:sp>
    </p:spTree>
    <p:extLst>
      <p:ext uri="{BB962C8B-B14F-4D97-AF65-F5344CB8AC3E}">
        <p14:creationId xmlns:p14="http://schemas.microsoft.com/office/powerpoint/2010/main" val="374832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0DDAF-C3F3-4ACE-8444-A1805A8EE9DF}"/>
              </a:ext>
            </a:extLst>
          </p:cNvPr>
          <p:cNvPicPr>
            <a:picLocks noChangeAspect="1"/>
          </p:cNvPicPr>
          <p:nvPr/>
        </p:nvPicPr>
        <p:blipFill rotWithShape="1">
          <a:blip r:embed="rId2"/>
          <a:srcRect t="1787"/>
          <a:stretch/>
        </p:blipFill>
        <p:spPr>
          <a:xfrm>
            <a:off x="0" y="-44485"/>
            <a:ext cx="12192000" cy="6902485"/>
          </a:xfrm>
          <a:prstGeom prst="rect">
            <a:avLst/>
          </a:prstGeom>
        </p:spPr>
      </p:pic>
      <p:sp>
        <p:nvSpPr>
          <p:cNvPr id="9" name="TextBox 8">
            <a:extLst>
              <a:ext uri="{FF2B5EF4-FFF2-40B4-BE49-F238E27FC236}">
                <a16:creationId xmlns:a16="http://schemas.microsoft.com/office/drawing/2014/main" id="{D8465FF1-7754-4C8D-B5B8-2F7821B11703}"/>
              </a:ext>
            </a:extLst>
          </p:cNvPr>
          <p:cNvSpPr txBox="1"/>
          <p:nvPr/>
        </p:nvSpPr>
        <p:spPr>
          <a:xfrm>
            <a:off x="2676168" y="874800"/>
            <a:ext cx="8656983" cy="461665"/>
          </a:xfrm>
          <a:prstGeom prst="rect">
            <a:avLst/>
          </a:prstGeom>
          <a:noFill/>
        </p:spPr>
        <p:txBody>
          <a:bodyPr wrap="square" rtlCol="0">
            <a:spAutoFit/>
          </a:bodyPr>
          <a:lstStyle/>
          <a:p>
            <a:r>
              <a:rPr lang="en-US" sz="2400" b="1" dirty="0">
                <a:solidFill>
                  <a:schemeClr val="accent1"/>
                </a:solidFill>
              </a:rPr>
              <a:t>Reduce Chemical Migration by Understanding the Principles</a:t>
            </a:r>
          </a:p>
        </p:txBody>
      </p:sp>
      <p:pic>
        <p:nvPicPr>
          <p:cNvPr id="10" name="Picture 9">
            <a:extLst>
              <a:ext uri="{FF2B5EF4-FFF2-40B4-BE49-F238E27FC236}">
                <a16:creationId xmlns:a16="http://schemas.microsoft.com/office/drawing/2014/main" id="{E496D2C0-733A-443E-BF30-A9A461EE2B8F}"/>
              </a:ext>
            </a:extLst>
          </p:cNvPr>
          <p:cNvPicPr>
            <a:picLocks noChangeAspect="1"/>
          </p:cNvPicPr>
          <p:nvPr/>
        </p:nvPicPr>
        <p:blipFill rotWithShape="1">
          <a:blip r:embed="rId3">
            <a:extLst>
              <a:ext uri="{28A0092B-C50C-407E-A947-70E740481C1C}">
                <a14:useLocalDpi xmlns:a14="http://schemas.microsoft.com/office/drawing/2010/main" val="0"/>
              </a:ext>
            </a:extLst>
          </a:blip>
          <a:srcRect l="2280" t="10076" r="9635" b="6827"/>
          <a:stretch/>
        </p:blipFill>
        <p:spPr>
          <a:xfrm>
            <a:off x="770021" y="1973180"/>
            <a:ext cx="1379622" cy="1735306"/>
          </a:xfrm>
          <a:prstGeom prst="rect">
            <a:avLst/>
          </a:prstGeom>
          <a:ln>
            <a:solidFill>
              <a:schemeClr val="accent1"/>
            </a:solidFill>
          </a:ln>
          <a:effectLst>
            <a:outerShdw blurRad="50800" dist="38100" dir="8100000" algn="tr" rotWithShape="0">
              <a:prstClr val="black">
                <a:alpha val="40000"/>
              </a:prstClr>
            </a:outerShdw>
          </a:effectLst>
        </p:spPr>
      </p:pic>
      <p:sp>
        <p:nvSpPr>
          <p:cNvPr id="12" name="Rectangle 11">
            <a:extLst>
              <a:ext uri="{FF2B5EF4-FFF2-40B4-BE49-F238E27FC236}">
                <a16:creationId xmlns:a16="http://schemas.microsoft.com/office/drawing/2014/main" id="{BD195C8E-7E73-4FC8-9993-D32F5C02FD6F}"/>
              </a:ext>
            </a:extLst>
          </p:cNvPr>
          <p:cNvSpPr/>
          <p:nvPr/>
        </p:nvSpPr>
        <p:spPr>
          <a:xfrm>
            <a:off x="2477386" y="2054593"/>
            <a:ext cx="9207795" cy="1754326"/>
          </a:xfrm>
          <a:prstGeom prst="rect">
            <a:avLst/>
          </a:prstGeom>
        </p:spPr>
        <p:txBody>
          <a:bodyPr wrap="square">
            <a:spAutoFit/>
          </a:bodyPr>
          <a:lstStyle/>
          <a:p>
            <a:pPr marL="342900" indent="-342900">
              <a:buFont typeface="+mj-lt"/>
              <a:buAutoNum type="arabicPeriod"/>
            </a:pPr>
            <a:r>
              <a:rPr lang="en-US" dirty="0">
                <a:solidFill>
                  <a:srgbClr val="2B4647"/>
                </a:solidFill>
                <a:latin typeface="KayakSans-Light"/>
              </a:rPr>
              <a:t>Some of these PFCM chemicals are associated with certain disease and knowledge level of people is extremely low so people should be made more aware</a:t>
            </a:r>
          </a:p>
          <a:p>
            <a:pPr marL="342900" indent="-342900">
              <a:buFont typeface="+mj-lt"/>
              <a:buAutoNum type="arabicPeriod"/>
            </a:pPr>
            <a:r>
              <a:rPr lang="en-US" dirty="0">
                <a:solidFill>
                  <a:srgbClr val="2B4647"/>
                </a:solidFill>
                <a:latin typeface="KayakSans-Light"/>
              </a:rPr>
              <a:t>The reason of toxicity should be known and practiced by people as they cannot avoid being exposed to such chemicals  due to the universally spreading use of plastic but can be minimized if awareness is created </a:t>
            </a:r>
          </a:p>
          <a:p>
            <a:pPr marL="342900" indent="-342900">
              <a:buFont typeface="+mj-lt"/>
              <a:buAutoNum type="arabicPeriod"/>
            </a:pPr>
            <a:r>
              <a:rPr lang="en-US" dirty="0">
                <a:solidFill>
                  <a:srgbClr val="2B4647"/>
                </a:solidFill>
                <a:latin typeface="KayakSans-Light"/>
              </a:rPr>
              <a:t>People should check the type of plastic before they plan to buy a plastic product</a:t>
            </a:r>
          </a:p>
        </p:txBody>
      </p:sp>
      <p:sp>
        <p:nvSpPr>
          <p:cNvPr id="13" name="Title 1">
            <a:extLst>
              <a:ext uri="{FF2B5EF4-FFF2-40B4-BE49-F238E27FC236}">
                <a16:creationId xmlns:a16="http://schemas.microsoft.com/office/drawing/2014/main" id="{FE049EC3-EA7F-4788-A35C-5A889DE6AAD8}"/>
              </a:ext>
            </a:extLst>
          </p:cNvPr>
          <p:cNvSpPr>
            <a:spLocks noGrp="1"/>
          </p:cNvSpPr>
          <p:nvPr>
            <p:ph type="title"/>
          </p:nvPr>
        </p:nvSpPr>
        <p:spPr>
          <a:xfrm>
            <a:off x="443023" y="72038"/>
            <a:ext cx="10515600" cy="902555"/>
          </a:xfrm>
        </p:spPr>
        <p:txBody>
          <a:bodyPr/>
          <a:lstStyle/>
          <a:p>
            <a:r>
              <a:rPr lang="en-US" dirty="0"/>
              <a:t>Recommendations</a:t>
            </a:r>
          </a:p>
        </p:txBody>
      </p:sp>
      <p:sp>
        <p:nvSpPr>
          <p:cNvPr id="14" name="TextBox 13">
            <a:extLst>
              <a:ext uri="{FF2B5EF4-FFF2-40B4-BE49-F238E27FC236}">
                <a16:creationId xmlns:a16="http://schemas.microsoft.com/office/drawing/2014/main" id="{AEEC45F0-DC4F-42AF-A260-EF353501FF12}"/>
              </a:ext>
            </a:extLst>
          </p:cNvPr>
          <p:cNvSpPr txBox="1"/>
          <p:nvPr/>
        </p:nvSpPr>
        <p:spPr>
          <a:xfrm>
            <a:off x="1932928" y="5059870"/>
            <a:ext cx="9677825" cy="923330"/>
          </a:xfrm>
          <a:prstGeom prst="rect">
            <a:avLst/>
          </a:prstGeom>
          <a:noFill/>
        </p:spPr>
        <p:txBody>
          <a:bodyPr wrap="square" rtlCol="0">
            <a:spAutoFit/>
          </a:bodyPr>
          <a:lstStyle/>
          <a:p>
            <a:pPr marL="342900" indent="-342900">
              <a:buFont typeface="+mj-lt"/>
              <a:buAutoNum type="arabicPeriod"/>
            </a:pPr>
            <a:r>
              <a:rPr lang="en-US" b="1" dirty="0">
                <a:solidFill>
                  <a:schemeClr val="bg1"/>
                </a:solidFill>
              </a:rPr>
              <a:t>Government should take some strict actions against the food packaged in PFCM</a:t>
            </a:r>
          </a:p>
          <a:p>
            <a:pPr marL="342900" indent="-342900">
              <a:buFont typeface="+mj-lt"/>
              <a:buAutoNum type="arabicPeriod"/>
            </a:pPr>
            <a:r>
              <a:rPr lang="en-US" b="1" dirty="0">
                <a:solidFill>
                  <a:schemeClr val="bg1"/>
                </a:solidFill>
              </a:rPr>
              <a:t>It is easy to replace plastic if the young ones are made aware about the harmful effects, exposure to such chemicals can cause</a:t>
            </a:r>
          </a:p>
        </p:txBody>
      </p:sp>
      <p:sp>
        <p:nvSpPr>
          <p:cNvPr id="15" name="TextBox 14">
            <a:extLst>
              <a:ext uri="{FF2B5EF4-FFF2-40B4-BE49-F238E27FC236}">
                <a16:creationId xmlns:a16="http://schemas.microsoft.com/office/drawing/2014/main" id="{213C7FAB-2C4D-49E7-A13B-A96C2953C4D1}"/>
              </a:ext>
            </a:extLst>
          </p:cNvPr>
          <p:cNvSpPr txBox="1"/>
          <p:nvPr/>
        </p:nvSpPr>
        <p:spPr>
          <a:xfrm>
            <a:off x="272903" y="4508954"/>
            <a:ext cx="3905693" cy="369332"/>
          </a:xfrm>
          <a:prstGeom prst="rect">
            <a:avLst/>
          </a:prstGeom>
          <a:noFill/>
        </p:spPr>
        <p:txBody>
          <a:bodyPr wrap="square" rtlCol="0">
            <a:spAutoFit/>
          </a:bodyPr>
          <a:lstStyle/>
          <a:p>
            <a:r>
              <a:rPr lang="en-US" b="1" dirty="0">
                <a:solidFill>
                  <a:schemeClr val="accent1">
                    <a:lumMod val="75000"/>
                  </a:schemeClr>
                </a:solidFill>
              </a:rPr>
              <a:t>Suggestions by the Key Informants </a:t>
            </a:r>
          </a:p>
        </p:txBody>
      </p:sp>
      <p:sp>
        <p:nvSpPr>
          <p:cNvPr id="16" name="Rectangle 15">
            <a:extLst>
              <a:ext uri="{FF2B5EF4-FFF2-40B4-BE49-F238E27FC236}">
                <a16:creationId xmlns:a16="http://schemas.microsoft.com/office/drawing/2014/main" id="{D83EB1DF-1689-4B06-8150-B0B141C2D2AD}"/>
              </a:ext>
            </a:extLst>
          </p:cNvPr>
          <p:cNvSpPr/>
          <p:nvPr/>
        </p:nvSpPr>
        <p:spPr>
          <a:xfrm>
            <a:off x="6780276" y="59016"/>
            <a:ext cx="4968701" cy="646331"/>
          </a:xfrm>
          <a:prstGeom prst="rect">
            <a:avLst/>
          </a:prstGeom>
        </p:spPr>
        <p:txBody>
          <a:bodyPr wrap="square">
            <a:spAutoFit/>
          </a:bodyPr>
          <a:lstStyle/>
          <a:p>
            <a:r>
              <a:rPr lang="en-US" sz="1200" dirty="0">
                <a:solidFill>
                  <a:srgbClr val="00B050"/>
                </a:solidFill>
                <a:latin typeface="Times New Roman" panose="02020603050405020304" pitchFamily="18" charset="0"/>
                <a:cs typeface="Times New Roman" panose="02020603050405020304" pitchFamily="18" charset="0"/>
              </a:rPr>
              <a:t>“Government has recently announced a guideline which will be applicable from 1</a:t>
            </a:r>
            <a:r>
              <a:rPr lang="en-US" sz="1200" baseline="30000" dirty="0">
                <a:solidFill>
                  <a:srgbClr val="00B050"/>
                </a:solidFill>
                <a:latin typeface="Times New Roman" panose="02020603050405020304" pitchFamily="18" charset="0"/>
                <a:cs typeface="Times New Roman" panose="02020603050405020304" pitchFamily="18" charset="0"/>
              </a:rPr>
              <a:t>st</a:t>
            </a:r>
            <a:r>
              <a:rPr lang="en-US" sz="1200" dirty="0">
                <a:solidFill>
                  <a:srgbClr val="00B050"/>
                </a:solidFill>
                <a:latin typeface="Times New Roman" panose="02020603050405020304" pitchFamily="18" charset="0"/>
                <a:cs typeface="Times New Roman" panose="02020603050405020304" pitchFamily="18" charset="0"/>
              </a:rPr>
              <a:t> July is only giving suggestions to the industries to use other materials rather than making it strictly follow them”</a:t>
            </a:r>
          </a:p>
        </p:txBody>
      </p:sp>
    </p:spTree>
    <p:extLst>
      <p:ext uri="{BB962C8B-B14F-4D97-AF65-F5344CB8AC3E}">
        <p14:creationId xmlns:p14="http://schemas.microsoft.com/office/powerpoint/2010/main" val="267305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E2198-A5FC-4470-B315-04117E3D7640}"/>
              </a:ext>
            </a:extLst>
          </p:cNvPr>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30401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F497E38-A97F-4342-8340-E34223E268B5}"/>
              </a:ext>
            </a:extLst>
          </p:cNvPr>
          <p:cNvGrpSpPr/>
          <p:nvPr/>
        </p:nvGrpSpPr>
        <p:grpSpPr>
          <a:xfrm>
            <a:off x="3020257" y="930191"/>
            <a:ext cx="7505975" cy="5417446"/>
            <a:chOff x="2625596" y="675010"/>
            <a:chExt cx="6151484" cy="4668831"/>
          </a:xfrm>
        </p:grpSpPr>
        <p:grpSp>
          <p:nvGrpSpPr>
            <p:cNvPr id="24" name="Group 23">
              <a:extLst>
                <a:ext uri="{FF2B5EF4-FFF2-40B4-BE49-F238E27FC236}">
                  <a16:creationId xmlns:a16="http://schemas.microsoft.com/office/drawing/2014/main" id="{8E108875-6337-424A-9CB7-65981DEC4987}"/>
                </a:ext>
              </a:extLst>
            </p:cNvPr>
            <p:cNvGrpSpPr/>
            <p:nvPr/>
          </p:nvGrpSpPr>
          <p:grpSpPr>
            <a:xfrm>
              <a:off x="2625596" y="675010"/>
              <a:ext cx="6151484" cy="4668831"/>
              <a:chOff x="2639679" y="658542"/>
              <a:chExt cx="6151484" cy="4668831"/>
            </a:xfrm>
          </p:grpSpPr>
          <p:grpSp>
            <p:nvGrpSpPr>
              <p:cNvPr id="22" name="Group 21">
                <a:extLst>
                  <a:ext uri="{FF2B5EF4-FFF2-40B4-BE49-F238E27FC236}">
                    <a16:creationId xmlns:a16="http://schemas.microsoft.com/office/drawing/2014/main" id="{C88A58C2-E059-4E6D-8ECB-2E24BC37E3D7}"/>
                  </a:ext>
                </a:extLst>
              </p:cNvPr>
              <p:cNvGrpSpPr/>
              <p:nvPr/>
            </p:nvGrpSpPr>
            <p:grpSpPr>
              <a:xfrm>
                <a:off x="2639679" y="658542"/>
                <a:ext cx="6151484" cy="4668831"/>
                <a:chOff x="2639679" y="658542"/>
                <a:chExt cx="6151484" cy="4668831"/>
              </a:xfrm>
            </p:grpSpPr>
            <p:grpSp>
              <p:nvGrpSpPr>
                <p:cNvPr id="15" name="Group 14">
                  <a:extLst>
                    <a:ext uri="{FF2B5EF4-FFF2-40B4-BE49-F238E27FC236}">
                      <a16:creationId xmlns:a16="http://schemas.microsoft.com/office/drawing/2014/main" id="{9DC3945C-5FC7-4FDC-8B3F-BB6C2C319140}"/>
                    </a:ext>
                  </a:extLst>
                </p:cNvPr>
                <p:cNvGrpSpPr/>
                <p:nvPr/>
              </p:nvGrpSpPr>
              <p:grpSpPr>
                <a:xfrm>
                  <a:off x="2706758" y="785191"/>
                  <a:ext cx="5675242" cy="4542182"/>
                  <a:chOff x="609601" y="637607"/>
                  <a:chExt cx="5675242" cy="4530741"/>
                </a:xfrm>
              </p:grpSpPr>
              <p:cxnSp>
                <p:nvCxnSpPr>
                  <p:cNvPr id="5" name="Straight Connector 4">
                    <a:extLst>
                      <a:ext uri="{FF2B5EF4-FFF2-40B4-BE49-F238E27FC236}">
                        <a16:creationId xmlns:a16="http://schemas.microsoft.com/office/drawing/2014/main" id="{D2BA5FE8-0FFE-48B9-B792-D5C295510550}"/>
                      </a:ext>
                    </a:extLst>
                  </p:cNvPr>
                  <p:cNvCxnSpPr>
                    <a:cxnSpLocks/>
                  </p:cNvCxnSpPr>
                  <p:nvPr/>
                </p:nvCxnSpPr>
                <p:spPr>
                  <a:xfrm>
                    <a:off x="3498574" y="637607"/>
                    <a:ext cx="0" cy="453074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8DF118-8D45-49F8-8CCA-FF6625309C4A}"/>
                      </a:ext>
                    </a:extLst>
                  </p:cNvPr>
                  <p:cNvCxnSpPr>
                    <a:cxnSpLocks/>
                  </p:cNvCxnSpPr>
                  <p:nvPr/>
                </p:nvCxnSpPr>
                <p:spPr>
                  <a:xfrm flipH="1">
                    <a:off x="897835" y="4088296"/>
                    <a:ext cx="2600739" cy="0"/>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9DAD6A-1FA9-4CB2-AF9C-B4D1A7FC2575}"/>
                      </a:ext>
                    </a:extLst>
                  </p:cNvPr>
                  <p:cNvCxnSpPr>
                    <a:cxnSpLocks/>
                  </p:cNvCxnSpPr>
                  <p:nvPr/>
                </p:nvCxnSpPr>
                <p:spPr>
                  <a:xfrm flipH="1">
                    <a:off x="3498574" y="2978426"/>
                    <a:ext cx="2786269" cy="0"/>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D2A8B-36E7-4120-A193-F8F7C1AAD1F0}"/>
                      </a:ext>
                    </a:extLst>
                  </p:cNvPr>
                  <p:cNvCxnSpPr>
                    <a:cxnSpLocks/>
                  </p:cNvCxnSpPr>
                  <p:nvPr/>
                </p:nvCxnSpPr>
                <p:spPr>
                  <a:xfrm flipH="1">
                    <a:off x="609601" y="2070652"/>
                    <a:ext cx="2888973" cy="0"/>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A686502-21F0-44CC-A5CA-200100F55E20}"/>
                    </a:ext>
                  </a:extLst>
                </p:cNvPr>
                <p:cNvSpPr txBox="1"/>
                <p:nvPr/>
              </p:nvSpPr>
              <p:spPr>
                <a:xfrm>
                  <a:off x="3715594" y="4347220"/>
                  <a:ext cx="1479256" cy="367477"/>
                </a:xfrm>
                <a:prstGeom prst="rect">
                  <a:avLst/>
                </a:prstGeom>
                <a:noFill/>
              </p:spPr>
              <p:txBody>
                <a:bodyPr wrap="square" rtlCol="0">
                  <a:spAutoFit/>
                </a:bodyPr>
                <a:lstStyle/>
                <a:p>
                  <a:r>
                    <a:rPr lang="en-US" b="1" dirty="0">
                      <a:solidFill>
                        <a:srgbClr val="82C836"/>
                      </a:solidFill>
                    </a:rPr>
                    <a:t>Conclusion</a:t>
                  </a:r>
                </a:p>
              </p:txBody>
            </p:sp>
            <p:sp>
              <p:nvSpPr>
                <p:cNvPr id="17" name="TextBox 16">
                  <a:extLst>
                    <a:ext uri="{FF2B5EF4-FFF2-40B4-BE49-F238E27FC236}">
                      <a16:creationId xmlns:a16="http://schemas.microsoft.com/office/drawing/2014/main" id="{F7ACC0CD-224A-44F8-8A62-8A495D73EAC1}"/>
                    </a:ext>
                  </a:extLst>
                </p:cNvPr>
                <p:cNvSpPr txBox="1"/>
                <p:nvPr/>
              </p:nvSpPr>
              <p:spPr>
                <a:xfrm>
                  <a:off x="6426472" y="3257376"/>
                  <a:ext cx="1601105" cy="369332"/>
                </a:xfrm>
                <a:prstGeom prst="rect">
                  <a:avLst/>
                </a:prstGeom>
                <a:noFill/>
              </p:spPr>
              <p:txBody>
                <a:bodyPr wrap="square" rtlCol="0">
                  <a:spAutoFit/>
                </a:bodyPr>
                <a:lstStyle/>
                <a:p>
                  <a:r>
                    <a:rPr lang="en-US" b="1" dirty="0">
                      <a:solidFill>
                        <a:srgbClr val="82C836"/>
                      </a:solidFill>
                    </a:rPr>
                    <a:t>Challenges</a:t>
                  </a:r>
                </a:p>
              </p:txBody>
            </p:sp>
            <p:sp>
              <p:nvSpPr>
                <p:cNvPr id="18" name="TextBox 17">
                  <a:extLst>
                    <a:ext uri="{FF2B5EF4-FFF2-40B4-BE49-F238E27FC236}">
                      <a16:creationId xmlns:a16="http://schemas.microsoft.com/office/drawing/2014/main" id="{0FBD224D-2455-4C2E-B69A-589B49C11B3D}"/>
                    </a:ext>
                  </a:extLst>
                </p:cNvPr>
                <p:cNvSpPr txBox="1"/>
                <p:nvPr/>
              </p:nvSpPr>
              <p:spPr>
                <a:xfrm>
                  <a:off x="2639679" y="658542"/>
                  <a:ext cx="2837616" cy="646331"/>
                </a:xfrm>
                <a:prstGeom prst="rect">
                  <a:avLst/>
                </a:prstGeom>
                <a:noFill/>
              </p:spPr>
              <p:txBody>
                <a:bodyPr wrap="square" rtlCol="0">
                  <a:spAutoFit/>
                </a:bodyPr>
                <a:lstStyle/>
                <a:p>
                  <a:r>
                    <a:rPr lang="en-US" sz="3600" b="1" dirty="0">
                      <a:solidFill>
                        <a:srgbClr val="82C836"/>
                      </a:solidFill>
                    </a:rPr>
                    <a:t>1</a:t>
                  </a:r>
                  <a:r>
                    <a:rPr lang="en-US" sz="1050" b="1" dirty="0">
                      <a:solidFill>
                        <a:srgbClr val="82C836"/>
                      </a:solidFill>
                    </a:rPr>
                    <a:t>.</a:t>
                  </a:r>
                  <a:endParaRPr lang="en-US" sz="3200" b="1" dirty="0">
                    <a:solidFill>
                      <a:srgbClr val="82C836"/>
                    </a:solidFill>
                  </a:endParaRPr>
                </a:p>
              </p:txBody>
            </p:sp>
            <p:sp>
              <p:nvSpPr>
                <p:cNvPr id="19" name="TextBox 18">
                  <a:extLst>
                    <a:ext uri="{FF2B5EF4-FFF2-40B4-BE49-F238E27FC236}">
                      <a16:creationId xmlns:a16="http://schemas.microsoft.com/office/drawing/2014/main" id="{DE2C8D16-54ED-4E2B-8AE3-CFA9CEEB9101}"/>
                    </a:ext>
                  </a:extLst>
                </p:cNvPr>
                <p:cNvSpPr txBox="1"/>
                <p:nvPr/>
              </p:nvSpPr>
              <p:spPr>
                <a:xfrm>
                  <a:off x="2994991" y="2350831"/>
                  <a:ext cx="1817176" cy="369332"/>
                </a:xfrm>
                <a:prstGeom prst="rect">
                  <a:avLst/>
                </a:prstGeom>
                <a:noFill/>
              </p:spPr>
              <p:txBody>
                <a:bodyPr wrap="square" rtlCol="0">
                  <a:spAutoFit/>
                </a:bodyPr>
                <a:lstStyle/>
                <a:p>
                  <a:r>
                    <a:rPr lang="en-US" b="1" dirty="0">
                      <a:solidFill>
                        <a:srgbClr val="82C836"/>
                      </a:solidFill>
                    </a:rPr>
                    <a:t>Results</a:t>
                  </a:r>
                </a:p>
              </p:txBody>
            </p:sp>
            <p:sp>
              <p:nvSpPr>
                <p:cNvPr id="20" name="TextBox 19">
                  <a:extLst>
                    <a:ext uri="{FF2B5EF4-FFF2-40B4-BE49-F238E27FC236}">
                      <a16:creationId xmlns:a16="http://schemas.microsoft.com/office/drawing/2014/main" id="{DC3FD526-05F1-44B9-882B-47526FE78BEB}"/>
                    </a:ext>
                  </a:extLst>
                </p:cNvPr>
                <p:cNvSpPr txBox="1"/>
                <p:nvPr/>
              </p:nvSpPr>
              <p:spPr>
                <a:xfrm>
                  <a:off x="6096000" y="1246856"/>
                  <a:ext cx="2695163" cy="369332"/>
                </a:xfrm>
                <a:prstGeom prst="rect">
                  <a:avLst/>
                </a:prstGeom>
                <a:noFill/>
              </p:spPr>
              <p:txBody>
                <a:bodyPr wrap="square" rtlCol="0">
                  <a:spAutoFit/>
                </a:bodyPr>
                <a:lstStyle/>
                <a:p>
                  <a:r>
                    <a:rPr lang="en-US" b="1" dirty="0">
                      <a:solidFill>
                        <a:srgbClr val="82C836"/>
                      </a:solidFill>
                    </a:rPr>
                    <a:t> Research Methodology </a:t>
                  </a:r>
                </a:p>
              </p:txBody>
            </p:sp>
          </p:grpSp>
          <p:sp>
            <p:nvSpPr>
              <p:cNvPr id="23" name="TextBox 22">
                <a:extLst>
                  <a:ext uri="{FF2B5EF4-FFF2-40B4-BE49-F238E27FC236}">
                    <a16:creationId xmlns:a16="http://schemas.microsoft.com/office/drawing/2014/main" id="{B86C9024-C109-4174-8F6F-B44FF000E9E3}"/>
                  </a:ext>
                </a:extLst>
              </p:cNvPr>
              <p:cNvSpPr txBox="1"/>
              <p:nvPr/>
            </p:nvSpPr>
            <p:spPr>
              <a:xfrm>
                <a:off x="2994992" y="785191"/>
                <a:ext cx="2363863" cy="646331"/>
              </a:xfrm>
              <a:prstGeom prst="rect">
                <a:avLst/>
              </a:prstGeom>
              <a:noFill/>
            </p:spPr>
            <p:txBody>
              <a:bodyPr wrap="square" rtlCol="0">
                <a:spAutoFit/>
              </a:bodyPr>
              <a:lstStyle/>
              <a:p>
                <a:r>
                  <a:rPr lang="en-US" b="1" dirty="0">
                    <a:solidFill>
                      <a:srgbClr val="82C836"/>
                    </a:solidFill>
                  </a:rPr>
                  <a:t>Introduction and Literature review </a:t>
                </a:r>
              </a:p>
            </p:txBody>
          </p:sp>
        </p:grpSp>
        <p:sp>
          <p:nvSpPr>
            <p:cNvPr id="25" name="TextBox 24">
              <a:extLst>
                <a:ext uri="{FF2B5EF4-FFF2-40B4-BE49-F238E27FC236}">
                  <a16:creationId xmlns:a16="http://schemas.microsoft.com/office/drawing/2014/main" id="{78EC97A2-C859-4133-A852-042706A2F3D4}"/>
                </a:ext>
              </a:extLst>
            </p:cNvPr>
            <p:cNvSpPr txBox="1"/>
            <p:nvPr/>
          </p:nvSpPr>
          <p:spPr>
            <a:xfrm>
              <a:off x="2625596" y="2201513"/>
              <a:ext cx="369395" cy="807913"/>
            </a:xfrm>
            <a:prstGeom prst="rect">
              <a:avLst/>
            </a:prstGeom>
            <a:noFill/>
          </p:spPr>
          <p:txBody>
            <a:bodyPr wrap="square" rtlCol="0">
              <a:spAutoFit/>
            </a:bodyPr>
            <a:lstStyle/>
            <a:p>
              <a:r>
                <a:rPr lang="en-US" sz="3600" b="1" dirty="0">
                  <a:solidFill>
                    <a:srgbClr val="82C836"/>
                  </a:solidFill>
                </a:rPr>
                <a:t>3</a:t>
              </a:r>
              <a:r>
                <a:rPr lang="en-US" sz="1050" b="1" dirty="0">
                  <a:solidFill>
                    <a:srgbClr val="82C836"/>
                  </a:solidFill>
                </a:rPr>
                <a:t>.</a:t>
              </a:r>
              <a:endParaRPr lang="en-US" sz="3200" b="1" dirty="0">
                <a:solidFill>
                  <a:srgbClr val="82C836"/>
                </a:solidFill>
              </a:endParaRPr>
            </a:p>
          </p:txBody>
        </p:sp>
        <p:sp>
          <p:nvSpPr>
            <p:cNvPr id="26" name="TextBox 25">
              <a:extLst>
                <a:ext uri="{FF2B5EF4-FFF2-40B4-BE49-F238E27FC236}">
                  <a16:creationId xmlns:a16="http://schemas.microsoft.com/office/drawing/2014/main" id="{7D770443-9731-40BD-8268-3C1CCAA477EF}"/>
                </a:ext>
              </a:extLst>
            </p:cNvPr>
            <p:cNvSpPr txBox="1"/>
            <p:nvPr/>
          </p:nvSpPr>
          <p:spPr>
            <a:xfrm>
              <a:off x="5759736" y="936470"/>
              <a:ext cx="533396" cy="646331"/>
            </a:xfrm>
            <a:prstGeom prst="rect">
              <a:avLst/>
            </a:prstGeom>
            <a:noFill/>
          </p:spPr>
          <p:txBody>
            <a:bodyPr wrap="square" rtlCol="0">
              <a:spAutoFit/>
            </a:bodyPr>
            <a:lstStyle/>
            <a:p>
              <a:r>
                <a:rPr lang="en-US" sz="3600" b="1" dirty="0">
                  <a:solidFill>
                    <a:srgbClr val="82C836"/>
                  </a:solidFill>
                </a:rPr>
                <a:t>2</a:t>
              </a:r>
              <a:r>
                <a:rPr lang="en-US" sz="1050" b="1" dirty="0">
                  <a:solidFill>
                    <a:srgbClr val="82C836"/>
                  </a:solidFill>
                </a:rPr>
                <a:t>.</a:t>
              </a:r>
              <a:endParaRPr lang="en-US" sz="3200" b="1" dirty="0">
                <a:solidFill>
                  <a:srgbClr val="82C836"/>
                </a:solidFill>
              </a:endParaRPr>
            </a:p>
          </p:txBody>
        </p:sp>
        <p:sp>
          <p:nvSpPr>
            <p:cNvPr id="27" name="TextBox 26">
              <a:extLst>
                <a:ext uri="{FF2B5EF4-FFF2-40B4-BE49-F238E27FC236}">
                  <a16:creationId xmlns:a16="http://schemas.microsoft.com/office/drawing/2014/main" id="{4220FE2F-C4D3-4363-8FE5-0A72DB2182EC}"/>
                </a:ext>
              </a:extLst>
            </p:cNvPr>
            <p:cNvSpPr txBox="1"/>
            <p:nvPr/>
          </p:nvSpPr>
          <p:spPr>
            <a:xfrm>
              <a:off x="3264182" y="4244594"/>
              <a:ext cx="533396" cy="646331"/>
            </a:xfrm>
            <a:prstGeom prst="rect">
              <a:avLst/>
            </a:prstGeom>
            <a:noFill/>
          </p:spPr>
          <p:txBody>
            <a:bodyPr wrap="square" rtlCol="0">
              <a:spAutoFit/>
            </a:bodyPr>
            <a:lstStyle/>
            <a:p>
              <a:r>
                <a:rPr lang="en-US" sz="3600" b="1" dirty="0">
                  <a:solidFill>
                    <a:srgbClr val="82C836"/>
                  </a:solidFill>
                </a:rPr>
                <a:t>5</a:t>
              </a:r>
              <a:r>
                <a:rPr lang="en-US" sz="1050" b="1" dirty="0">
                  <a:solidFill>
                    <a:srgbClr val="82C836"/>
                  </a:solidFill>
                </a:rPr>
                <a:t>.</a:t>
              </a:r>
              <a:endParaRPr lang="en-US" sz="3200" b="1" dirty="0">
                <a:solidFill>
                  <a:srgbClr val="82C836"/>
                </a:solidFill>
              </a:endParaRPr>
            </a:p>
          </p:txBody>
        </p:sp>
        <p:sp>
          <p:nvSpPr>
            <p:cNvPr id="28" name="TextBox 27">
              <a:extLst>
                <a:ext uri="{FF2B5EF4-FFF2-40B4-BE49-F238E27FC236}">
                  <a16:creationId xmlns:a16="http://schemas.microsoft.com/office/drawing/2014/main" id="{D2D0C2CC-0375-4C31-BFB2-3806038D13E1}"/>
                </a:ext>
              </a:extLst>
            </p:cNvPr>
            <p:cNvSpPr txBox="1"/>
            <p:nvPr/>
          </p:nvSpPr>
          <p:spPr>
            <a:xfrm>
              <a:off x="6026421" y="3105832"/>
              <a:ext cx="533396" cy="646331"/>
            </a:xfrm>
            <a:prstGeom prst="rect">
              <a:avLst/>
            </a:prstGeom>
            <a:noFill/>
          </p:spPr>
          <p:txBody>
            <a:bodyPr wrap="square" rtlCol="0">
              <a:spAutoFit/>
            </a:bodyPr>
            <a:lstStyle/>
            <a:p>
              <a:r>
                <a:rPr lang="en-US" sz="3600" b="1" dirty="0">
                  <a:solidFill>
                    <a:srgbClr val="82C836"/>
                  </a:solidFill>
                </a:rPr>
                <a:t>4</a:t>
              </a:r>
              <a:r>
                <a:rPr lang="en-US" sz="1050" b="1" dirty="0">
                  <a:solidFill>
                    <a:srgbClr val="82C836"/>
                  </a:solidFill>
                </a:rPr>
                <a:t>.</a:t>
              </a:r>
              <a:endParaRPr lang="en-US" sz="3200" b="1" dirty="0">
                <a:solidFill>
                  <a:srgbClr val="82C836"/>
                </a:solidFill>
              </a:endParaRPr>
            </a:p>
          </p:txBody>
        </p:sp>
      </p:grpSp>
    </p:spTree>
    <p:extLst>
      <p:ext uri="{BB962C8B-B14F-4D97-AF65-F5344CB8AC3E}">
        <p14:creationId xmlns:p14="http://schemas.microsoft.com/office/powerpoint/2010/main" val="102911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9AECD-E908-45F4-BE5B-BF8C43580E75}"/>
              </a:ext>
            </a:extLst>
          </p:cNvPr>
          <p:cNvSpPr/>
          <p:nvPr/>
        </p:nvSpPr>
        <p:spPr>
          <a:xfrm>
            <a:off x="0" y="0"/>
            <a:ext cx="12192000" cy="3429000"/>
          </a:xfrm>
          <a:prstGeom prst="rect">
            <a:avLst/>
          </a:prstGeom>
          <a:solidFill>
            <a:srgbClr val="82C8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58FE507-2923-4B9D-9B7F-2A8C3E3E4989}"/>
              </a:ext>
            </a:extLst>
          </p:cNvPr>
          <p:cNvSpPr txBox="1"/>
          <p:nvPr/>
        </p:nvSpPr>
        <p:spPr>
          <a:xfrm>
            <a:off x="195818" y="228775"/>
            <a:ext cx="5787887" cy="553998"/>
          </a:xfrm>
          <a:prstGeom prst="rect">
            <a:avLst/>
          </a:prstGeom>
          <a:noFill/>
        </p:spPr>
        <p:txBody>
          <a:bodyPr wrap="square" rtlCol="0">
            <a:spAutoFit/>
          </a:bodyPr>
          <a:lstStyle/>
          <a:p>
            <a:r>
              <a:rPr lang="en-US" sz="3000" b="1" dirty="0">
                <a:solidFill>
                  <a:schemeClr val="accent1"/>
                </a:solidFill>
              </a:rPr>
              <a:t>What is in contact with the food ?</a:t>
            </a:r>
          </a:p>
        </p:txBody>
      </p:sp>
      <p:sp>
        <p:nvSpPr>
          <p:cNvPr id="7" name="TextBox 6">
            <a:extLst>
              <a:ext uri="{FF2B5EF4-FFF2-40B4-BE49-F238E27FC236}">
                <a16:creationId xmlns:a16="http://schemas.microsoft.com/office/drawing/2014/main" id="{9BD1C017-91C6-4153-BBCE-3BC7FEBC71C1}"/>
              </a:ext>
            </a:extLst>
          </p:cNvPr>
          <p:cNvSpPr txBox="1"/>
          <p:nvPr/>
        </p:nvSpPr>
        <p:spPr>
          <a:xfrm>
            <a:off x="6611440" y="3679397"/>
            <a:ext cx="5580560" cy="553998"/>
          </a:xfrm>
          <a:prstGeom prst="rect">
            <a:avLst/>
          </a:prstGeom>
          <a:noFill/>
        </p:spPr>
        <p:txBody>
          <a:bodyPr wrap="square" rtlCol="0">
            <a:spAutoFit/>
          </a:bodyPr>
          <a:lstStyle/>
          <a:p>
            <a:r>
              <a:rPr lang="en-US" sz="3000" b="1" dirty="0">
                <a:solidFill>
                  <a:schemeClr val="accent1"/>
                </a:solidFill>
              </a:rPr>
              <a:t>What becomes part of the food? </a:t>
            </a:r>
          </a:p>
        </p:txBody>
      </p:sp>
      <p:sp>
        <p:nvSpPr>
          <p:cNvPr id="10" name="Rectangle 9">
            <a:extLst>
              <a:ext uri="{FF2B5EF4-FFF2-40B4-BE49-F238E27FC236}">
                <a16:creationId xmlns:a16="http://schemas.microsoft.com/office/drawing/2014/main" id="{149BC17F-0DDC-479B-8C86-8CFA2D5D1BB8}"/>
              </a:ext>
            </a:extLst>
          </p:cNvPr>
          <p:cNvSpPr/>
          <p:nvPr/>
        </p:nvSpPr>
        <p:spPr>
          <a:xfrm>
            <a:off x="52121" y="848435"/>
            <a:ext cx="9210276" cy="646331"/>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Times New Roman" panose="02020603050405020304" pitchFamily="18" charset="0"/>
                <a:ea typeface="Calibri" panose="020F0502020204030204" pitchFamily="34" charset="0"/>
              </a:rPr>
              <a:t>The dependency on plastic is increasing day by day because of its characteristics such as inert, durability, flexibility and versatility and so on</a:t>
            </a:r>
            <a:endParaRPr lang="en-US" b="1" dirty="0">
              <a:solidFill>
                <a:schemeClr val="bg1"/>
              </a:solidFill>
            </a:endParaRPr>
          </a:p>
        </p:txBody>
      </p:sp>
      <p:sp>
        <p:nvSpPr>
          <p:cNvPr id="12" name="Rectangle 11">
            <a:extLst>
              <a:ext uri="{FF2B5EF4-FFF2-40B4-BE49-F238E27FC236}">
                <a16:creationId xmlns:a16="http://schemas.microsoft.com/office/drawing/2014/main" id="{C2328B91-9F8B-4332-AD21-0FE10A5E053B}"/>
              </a:ext>
            </a:extLst>
          </p:cNvPr>
          <p:cNvSpPr/>
          <p:nvPr/>
        </p:nvSpPr>
        <p:spPr>
          <a:xfrm>
            <a:off x="290108" y="6153120"/>
            <a:ext cx="9208300" cy="369332"/>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These products manufactured from plastics promote risks to health and the environment</a:t>
            </a:r>
            <a:endParaRPr lang="en-US" b="1" dirty="0"/>
          </a:p>
        </p:txBody>
      </p:sp>
      <p:sp>
        <p:nvSpPr>
          <p:cNvPr id="13" name="Rectangle 12">
            <a:extLst>
              <a:ext uri="{FF2B5EF4-FFF2-40B4-BE49-F238E27FC236}">
                <a16:creationId xmlns:a16="http://schemas.microsoft.com/office/drawing/2014/main" id="{8AC534DE-3BC4-4424-8692-E1CD3B2EE26B}"/>
              </a:ext>
            </a:extLst>
          </p:cNvPr>
          <p:cNvSpPr/>
          <p:nvPr/>
        </p:nvSpPr>
        <p:spPr>
          <a:xfrm>
            <a:off x="72796" y="1677249"/>
            <a:ext cx="9248429" cy="646331"/>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Food contact materials are all those materials intended to come in contact with food, such as containers, cutlery, dishes, bottles, kitchen equipment’s and packaging materials</a:t>
            </a:r>
          </a:p>
        </p:txBody>
      </p:sp>
      <p:sp>
        <p:nvSpPr>
          <p:cNvPr id="15" name="Rectangle 14">
            <a:extLst>
              <a:ext uri="{FF2B5EF4-FFF2-40B4-BE49-F238E27FC236}">
                <a16:creationId xmlns:a16="http://schemas.microsoft.com/office/drawing/2014/main" id="{6CFE877B-C324-4D76-8794-D3F9C68B4AD6}"/>
              </a:ext>
            </a:extLst>
          </p:cNvPr>
          <p:cNvSpPr/>
          <p:nvPr/>
        </p:nvSpPr>
        <p:spPr>
          <a:xfrm>
            <a:off x="386839" y="2418931"/>
            <a:ext cx="8697618" cy="923330"/>
          </a:xfrm>
          <a:prstGeom prst="rect">
            <a:avLst/>
          </a:prstGeom>
        </p:spPr>
        <p:txBody>
          <a:bodyPr wrap="square">
            <a:spAutoFit/>
          </a:bodyPr>
          <a:lstStyle/>
          <a:p>
            <a:r>
              <a:rPr lang="en-US" b="1" dirty="0">
                <a:solidFill>
                  <a:schemeClr val="bg1"/>
                </a:solidFill>
                <a:latin typeface="Times New Roman" panose="02020603050405020304" pitchFamily="18" charset="0"/>
                <a:ea typeface="Calibri" panose="020F0502020204030204" pitchFamily="34" charset="0"/>
              </a:rPr>
              <a:t>Two types of chemicals can be incorporated in the final plastics food contact material</a:t>
            </a:r>
          </a:p>
          <a:p>
            <a:pPr marL="342900" indent="-342900">
              <a:buFont typeface="+mj-lt"/>
              <a:buAutoNum type="arabicPeriod"/>
            </a:pPr>
            <a:r>
              <a:rPr lang="en-US" b="1" dirty="0">
                <a:solidFill>
                  <a:schemeClr val="bg1"/>
                </a:solidFill>
                <a:latin typeface="Times New Roman" panose="02020603050405020304" pitchFamily="18" charset="0"/>
                <a:ea typeface="Calibri" panose="020F0502020204030204" pitchFamily="34" charset="0"/>
              </a:rPr>
              <a:t>NIAS (non-intentionally added substances) </a:t>
            </a:r>
          </a:p>
          <a:p>
            <a:pPr marL="342900" indent="-342900">
              <a:buFont typeface="+mj-lt"/>
              <a:buAutoNum type="arabicPeriod"/>
            </a:pPr>
            <a:r>
              <a:rPr lang="en-US" b="1" dirty="0">
                <a:solidFill>
                  <a:schemeClr val="bg1"/>
                </a:solidFill>
                <a:latin typeface="Times New Roman" panose="02020603050405020304" pitchFamily="18" charset="0"/>
                <a:ea typeface="Calibri" panose="020F0502020204030204" pitchFamily="34" charset="0"/>
              </a:rPr>
              <a:t> IAS </a:t>
            </a:r>
            <a:endParaRPr lang="en-US" b="1" dirty="0">
              <a:solidFill>
                <a:schemeClr val="bg1"/>
              </a:solidFill>
            </a:endParaRPr>
          </a:p>
        </p:txBody>
      </p:sp>
      <p:sp>
        <p:nvSpPr>
          <p:cNvPr id="16" name="Rectangle 15">
            <a:extLst>
              <a:ext uri="{FF2B5EF4-FFF2-40B4-BE49-F238E27FC236}">
                <a16:creationId xmlns:a16="http://schemas.microsoft.com/office/drawing/2014/main" id="{FFC18051-A3EE-4B29-AB80-F73526A43EF3}"/>
              </a:ext>
            </a:extLst>
          </p:cNvPr>
          <p:cNvSpPr/>
          <p:nvPr/>
        </p:nvSpPr>
        <p:spPr>
          <a:xfrm>
            <a:off x="4908884" y="4380006"/>
            <a:ext cx="6993007" cy="1477328"/>
          </a:xfrm>
          <a:prstGeom prst="rect">
            <a:avLst/>
          </a:prstGeom>
        </p:spPr>
        <p:txBody>
          <a:bodyPr wrap="square">
            <a:spAutoFit/>
          </a:bodyPr>
          <a:lstStyle/>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Chemical Migration: Some chemicals transfer from food packaging into the food and is scientifically proven </a:t>
            </a: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It depends upon the following factors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Packaging material, type of food, temperature, and storage time are factors affecting the migration of chemicals.</a:t>
            </a:r>
          </a:p>
        </p:txBody>
      </p:sp>
      <p:pic>
        <p:nvPicPr>
          <p:cNvPr id="18" name="Graphic 17" descr="Baby bottle">
            <a:extLst>
              <a:ext uri="{FF2B5EF4-FFF2-40B4-BE49-F238E27FC236}">
                <a16:creationId xmlns:a16="http://schemas.microsoft.com/office/drawing/2014/main" id="{B6E09846-86C7-4B5C-80D8-CD3A05B1F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3092" y="1096256"/>
            <a:ext cx="914400" cy="914400"/>
          </a:xfrm>
          <a:prstGeom prst="rect">
            <a:avLst/>
          </a:prstGeom>
        </p:spPr>
      </p:pic>
      <p:pic>
        <p:nvPicPr>
          <p:cNvPr id="20" name="Graphic 19" descr="Candy">
            <a:extLst>
              <a:ext uri="{FF2B5EF4-FFF2-40B4-BE49-F238E27FC236}">
                <a16:creationId xmlns:a16="http://schemas.microsoft.com/office/drawing/2014/main" id="{7DD1055D-9793-4FCB-9C5A-5A65E037A6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5153" y="207362"/>
            <a:ext cx="914400" cy="914400"/>
          </a:xfrm>
          <a:prstGeom prst="rect">
            <a:avLst/>
          </a:prstGeom>
        </p:spPr>
      </p:pic>
      <p:pic>
        <p:nvPicPr>
          <p:cNvPr id="24" name="Graphic 23" descr="Popcorn">
            <a:extLst>
              <a:ext uri="{FF2B5EF4-FFF2-40B4-BE49-F238E27FC236}">
                <a16:creationId xmlns:a16="http://schemas.microsoft.com/office/drawing/2014/main" id="{EA6EE8B2-F2BF-4770-A81D-0613CE7ED7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56543" y="1877546"/>
            <a:ext cx="914400" cy="914400"/>
          </a:xfrm>
          <a:prstGeom prst="rect">
            <a:avLst/>
          </a:prstGeom>
        </p:spPr>
      </p:pic>
      <p:grpSp>
        <p:nvGrpSpPr>
          <p:cNvPr id="44" name="Group 43">
            <a:extLst>
              <a:ext uri="{FF2B5EF4-FFF2-40B4-BE49-F238E27FC236}">
                <a16:creationId xmlns:a16="http://schemas.microsoft.com/office/drawing/2014/main" id="{E9472F47-B6F4-41A2-BDFD-8D401B0920E3}"/>
              </a:ext>
            </a:extLst>
          </p:cNvPr>
          <p:cNvGrpSpPr/>
          <p:nvPr/>
        </p:nvGrpSpPr>
        <p:grpSpPr>
          <a:xfrm>
            <a:off x="10102265" y="2168587"/>
            <a:ext cx="1474827" cy="1327484"/>
            <a:chOff x="10162665" y="2025753"/>
            <a:chExt cx="1474827" cy="1327484"/>
          </a:xfrm>
        </p:grpSpPr>
        <p:grpSp>
          <p:nvGrpSpPr>
            <p:cNvPr id="31" name="Group 30">
              <a:extLst>
                <a:ext uri="{FF2B5EF4-FFF2-40B4-BE49-F238E27FC236}">
                  <a16:creationId xmlns:a16="http://schemas.microsoft.com/office/drawing/2014/main" id="{0103DBCF-D5B7-41E1-947A-7E0BE025B42B}"/>
                </a:ext>
              </a:extLst>
            </p:cNvPr>
            <p:cNvGrpSpPr/>
            <p:nvPr/>
          </p:nvGrpSpPr>
          <p:grpSpPr>
            <a:xfrm>
              <a:off x="10162665" y="2210241"/>
              <a:ext cx="1474827" cy="1142996"/>
              <a:chOff x="9915765" y="2324003"/>
              <a:chExt cx="1032985" cy="1082264"/>
            </a:xfrm>
          </p:grpSpPr>
          <p:pic>
            <p:nvPicPr>
              <p:cNvPr id="26" name="Graphic 25" descr="Plate">
                <a:extLst>
                  <a:ext uri="{FF2B5EF4-FFF2-40B4-BE49-F238E27FC236}">
                    <a16:creationId xmlns:a16="http://schemas.microsoft.com/office/drawing/2014/main" id="{783ADF05-3417-4E50-8926-F6FEA074F0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34350" y="2491867"/>
                <a:ext cx="914400" cy="914400"/>
              </a:xfrm>
              <a:prstGeom prst="rect">
                <a:avLst/>
              </a:prstGeom>
            </p:spPr>
          </p:pic>
          <p:pic>
            <p:nvPicPr>
              <p:cNvPr id="28" name="Graphic 27" descr="Spoon">
                <a:extLst>
                  <a:ext uri="{FF2B5EF4-FFF2-40B4-BE49-F238E27FC236}">
                    <a16:creationId xmlns:a16="http://schemas.microsoft.com/office/drawing/2014/main" id="{1754B3E0-AD04-4CBD-8184-5600F52C5F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6279800">
                <a:off x="9915765" y="2324003"/>
                <a:ext cx="610851" cy="610851"/>
              </a:xfrm>
              <a:prstGeom prst="rect">
                <a:avLst/>
              </a:prstGeom>
            </p:spPr>
          </p:pic>
        </p:grpSp>
        <p:pic>
          <p:nvPicPr>
            <p:cNvPr id="22" name="Graphic 21" descr="Burger and drink">
              <a:extLst>
                <a:ext uri="{FF2B5EF4-FFF2-40B4-BE49-F238E27FC236}">
                  <a16:creationId xmlns:a16="http://schemas.microsoft.com/office/drawing/2014/main" id="{040DD0A6-3D06-4ADC-9640-827F4FD905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23092" y="2025753"/>
              <a:ext cx="914400" cy="914400"/>
            </a:xfrm>
            <a:prstGeom prst="rect">
              <a:avLst/>
            </a:prstGeom>
          </p:spPr>
        </p:pic>
      </p:grpSp>
      <p:cxnSp>
        <p:nvCxnSpPr>
          <p:cNvPr id="33" name="Straight Connector 32">
            <a:extLst>
              <a:ext uri="{FF2B5EF4-FFF2-40B4-BE49-F238E27FC236}">
                <a16:creationId xmlns:a16="http://schemas.microsoft.com/office/drawing/2014/main" id="{EF8A1C2E-2CF0-4B74-9F18-1A486870C4B2}"/>
              </a:ext>
            </a:extLst>
          </p:cNvPr>
          <p:cNvCxnSpPr>
            <a:cxnSpLocks/>
          </p:cNvCxnSpPr>
          <p:nvPr/>
        </p:nvCxnSpPr>
        <p:spPr>
          <a:xfrm flipH="1">
            <a:off x="10092086" y="505774"/>
            <a:ext cx="9871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8E3CE2-7BB1-4261-A0BA-021D0D86E04E}"/>
              </a:ext>
            </a:extLst>
          </p:cNvPr>
          <p:cNvCxnSpPr>
            <a:cxnSpLocks/>
          </p:cNvCxnSpPr>
          <p:nvPr/>
        </p:nvCxnSpPr>
        <p:spPr>
          <a:xfrm flipH="1">
            <a:off x="10092086" y="982092"/>
            <a:ext cx="753981" cy="55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D0EF56-3197-459E-9B57-B510E3C8C9EF}"/>
              </a:ext>
            </a:extLst>
          </p:cNvPr>
          <p:cNvCxnSpPr>
            <a:cxnSpLocks/>
          </p:cNvCxnSpPr>
          <p:nvPr/>
        </p:nvCxnSpPr>
        <p:spPr>
          <a:xfrm flipH="1">
            <a:off x="10092086" y="2675640"/>
            <a:ext cx="3769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A9E100-1611-443F-8504-A706FD444201}"/>
              </a:ext>
            </a:extLst>
          </p:cNvPr>
          <p:cNvCxnSpPr>
            <a:cxnSpLocks/>
          </p:cNvCxnSpPr>
          <p:nvPr/>
        </p:nvCxnSpPr>
        <p:spPr>
          <a:xfrm flipH="1">
            <a:off x="10092086" y="1677249"/>
            <a:ext cx="8926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EAFCEBD-9A89-4619-A5DD-39192B82C31F}"/>
              </a:ext>
            </a:extLst>
          </p:cNvPr>
          <p:cNvSpPr txBox="1"/>
          <p:nvPr/>
        </p:nvSpPr>
        <p:spPr>
          <a:xfrm>
            <a:off x="9262397" y="305478"/>
            <a:ext cx="897312" cy="369332"/>
          </a:xfrm>
          <a:prstGeom prst="rect">
            <a:avLst/>
          </a:prstGeom>
          <a:noFill/>
        </p:spPr>
        <p:txBody>
          <a:bodyPr wrap="square" rtlCol="0">
            <a:spAutoFit/>
          </a:bodyPr>
          <a:lstStyle/>
          <a:p>
            <a:r>
              <a:rPr lang="en-US" dirty="0">
                <a:solidFill>
                  <a:srgbClr val="FFFF00"/>
                </a:solidFill>
              </a:rPr>
              <a:t>Plastic </a:t>
            </a:r>
          </a:p>
        </p:txBody>
      </p:sp>
      <p:sp>
        <p:nvSpPr>
          <p:cNvPr id="47" name="TextBox 46">
            <a:extLst>
              <a:ext uri="{FF2B5EF4-FFF2-40B4-BE49-F238E27FC236}">
                <a16:creationId xmlns:a16="http://schemas.microsoft.com/office/drawing/2014/main" id="{6071F49E-65E5-4CE3-A958-358D8E7B7D10}"/>
              </a:ext>
            </a:extLst>
          </p:cNvPr>
          <p:cNvSpPr txBox="1"/>
          <p:nvPr/>
        </p:nvSpPr>
        <p:spPr>
          <a:xfrm>
            <a:off x="9321225" y="826071"/>
            <a:ext cx="897312" cy="369332"/>
          </a:xfrm>
          <a:prstGeom prst="rect">
            <a:avLst/>
          </a:prstGeom>
          <a:noFill/>
        </p:spPr>
        <p:txBody>
          <a:bodyPr wrap="square" rtlCol="0">
            <a:spAutoFit/>
          </a:bodyPr>
          <a:lstStyle/>
          <a:p>
            <a:r>
              <a:rPr lang="en-US" dirty="0">
                <a:solidFill>
                  <a:srgbClr val="FFFF00"/>
                </a:solidFill>
              </a:rPr>
              <a:t>Colors  </a:t>
            </a:r>
          </a:p>
        </p:txBody>
      </p:sp>
      <p:sp>
        <p:nvSpPr>
          <p:cNvPr id="48" name="TextBox 47">
            <a:extLst>
              <a:ext uri="{FF2B5EF4-FFF2-40B4-BE49-F238E27FC236}">
                <a16:creationId xmlns:a16="http://schemas.microsoft.com/office/drawing/2014/main" id="{7F9EBA74-B174-403C-A2DC-84B1122F8E8A}"/>
              </a:ext>
            </a:extLst>
          </p:cNvPr>
          <p:cNvSpPr txBox="1"/>
          <p:nvPr/>
        </p:nvSpPr>
        <p:spPr>
          <a:xfrm>
            <a:off x="9456849" y="1511956"/>
            <a:ext cx="897312" cy="369332"/>
          </a:xfrm>
          <a:prstGeom prst="rect">
            <a:avLst/>
          </a:prstGeom>
          <a:noFill/>
        </p:spPr>
        <p:txBody>
          <a:bodyPr wrap="square" rtlCol="0">
            <a:spAutoFit/>
          </a:bodyPr>
          <a:lstStyle/>
          <a:p>
            <a:r>
              <a:rPr lang="en-US" dirty="0">
                <a:solidFill>
                  <a:srgbClr val="FFFF00"/>
                </a:solidFill>
              </a:rPr>
              <a:t>NIAS</a:t>
            </a:r>
          </a:p>
        </p:txBody>
      </p:sp>
      <p:sp>
        <p:nvSpPr>
          <p:cNvPr id="49" name="TextBox 48">
            <a:extLst>
              <a:ext uri="{FF2B5EF4-FFF2-40B4-BE49-F238E27FC236}">
                <a16:creationId xmlns:a16="http://schemas.microsoft.com/office/drawing/2014/main" id="{AA80811B-9F2C-4B97-84E3-3713CBDFA3B6}"/>
              </a:ext>
            </a:extLst>
          </p:cNvPr>
          <p:cNvSpPr txBox="1"/>
          <p:nvPr/>
        </p:nvSpPr>
        <p:spPr>
          <a:xfrm>
            <a:off x="9084457" y="2492422"/>
            <a:ext cx="1187116" cy="369332"/>
          </a:xfrm>
          <a:prstGeom prst="rect">
            <a:avLst/>
          </a:prstGeom>
          <a:noFill/>
        </p:spPr>
        <p:txBody>
          <a:bodyPr wrap="square" rtlCol="0">
            <a:spAutoFit/>
          </a:bodyPr>
          <a:lstStyle/>
          <a:p>
            <a:r>
              <a:rPr lang="en-US" dirty="0">
                <a:solidFill>
                  <a:srgbClr val="FFFF00"/>
                </a:solidFill>
              </a:rPr>
              <a:t>Softeners </a:t>
            </a:r>
          </a:p>
        </p:txBody>
      </p:sp>
      <p:grpSp>
        <p:nvGrpSpPr>
          <p:cNvPr id="55" name="Group 54">
            <a:extLst>
              <a:ext uri="{FF2B5EF4-FFF2-40B4-BE49-F238E27FC236}">
                <a16:creationId xmlns:a16="http://schemas.microsoft.com/office/drawing/2014/main" id="{658C9825-61B4-45CC-8395-03B183397128}"/>
              </a:ext>
            </a:extLst>
          </p:cNvPr>
          <p:cNvGrpSpPr/>
          <p:nvPr/>
        </p:nvGrpSpPr>
        <p:grpSpPr>
          <a:xfrm>
            <a:off x="290108" y="3826475"/>
            <a:ext cx="4322247" cy="2160646"/>
            <a:chOff x="290108" y="3826475"/>
            <a:chExt cx="4322247" cy="2160646"/>
          </a:xfrm>
        </p:grpSpPr>
        <p:pic>
          <p:nvPicPr>
            <p:cNvPr id="52" name="Picture 51">
              <a:extLst>
                <a:ext uri="{FF2B5EF4-FFF2-40B4-BE49-F238E27FC236}">
                  <a16:creationId xmlns:a16="http://schemas.microsoft.com/office/drawing/2014/main" id="{5802990D-1AA1-411A-AB66-6A8DA833E4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2727122" y="3755456"/>
              <a:ext cx="1278883" cy="2491583"/>
            </a:xfrm>
            <a:prstGeom prst="rect">
              <a:avLst/>
            </a:prstGeom>
            <a:ln>
              <a:solidFill>
                <a:schemeClr val="tx1"/>
              </a:solidFill>
            </a:ln>
          </p:spPr>
        </p:pic>
        <p:pic>
          <p:nvPicPr>
            <p:cNvPr id="54" name="Picture 53">
              <a:extLst>
                <a:ext uri="{FF2B5EF4-FFF2-40B4-BE49-F238E27FC236}">
                  <a16:creationId xmlns:a16="http://schemas.microsoft.com/office/drawing/2014/main" id="{63288352-C06A-4802-A97C-465ED623DC7A}"/>
                </a:ext>
              </a:extLst>
            </p:cNvPr>
            <p:cNvPicPr>
              <a:picLocks noChangeAspect="1"/>
            </p:cNvPicPr>
            <p:nvPr/>
          </p:nvPicPr>
          <p:blipFill rotWithShape="1">
            <a:blip r:embed="rId15">
              <a:extLst>
                <a:ext uri="{28A0092B-C50C-407E-A947-70E740481C1C}">
                  <a14:useLocalDpi xmlns:a14="http://schemas.microsoft.com/office/drawing/2010/main" val="0"/>
                </a:ext>
              </a:extLst>
            </a:blip>
            <a:srcRect l="7321" t="24194" r="15780" b="24752"/>
            <a:stretch/>
          </p:blipFill>
          <p:spPr>
            <a:xfrm>
              <a:off x="290108" y="3826475"/>
              <a:ext cx="1830664" cy="2160646"/>
            </a:xfrm>
            <a:prstGeom prst="rect">
              <a:avLst/>
            </a:prstGeom>
            <a:ln>
              <a:solidFill>
                <a:schemeClr val="tx1"/>
              </a:solidFill>
            </a:ln>
          </p:spPr>
        </p:pic>
      </p:grpSp>
    </p:spTree>
    <p:extLst>
      <p:ext uri="{BB962C8B-B14F-4D97-AF65-F5344CB8AC3E}">
        <p14:creationId xmlns:p14="http://schemas.microsoft.com/office/powerpoint/2010/main" val="383936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Group of men">
            <a:extLst>
              <a:ext uri="{FF2B5EF4-FFF2-40B4-BE49-F238E27FC236}">
                <a16:creationId xmlns:a16="http://schemas.microsoft.com/office/drawing/2014/main" id="{31E7BEC3-B8F6-4234-A528-CD388ACB48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181" y="1257300"/>
            <a:ext cx="914400" cy="914400"/>
          </a:xfrm>
          <a:prstGeom prst="rect">
            <a:avLst/>
          </a:prstGeom>
        </p:spPr>
      </p:pic>
      <p:graphicFrame>
        <p:nvGraphicFramePr>
          <p:cNvPr id="7" name="Table 6">
            <a:extLst>
              <a:ext uri="{FF2B5EF4-FFF2-40B4-BE49-F238E27FC236}">
                <a16:creationId xmlns:a16="http://schemas.microsoft.com/office/drawing/2014/main" id="{59A121FD-6AB3-412F-A5BC-935BB9A0F975}"/>
              </a:ext>
            </a:extLst>
          </p:cNvPr>
          <p:cNvGraphicFramePr>
            <a:graphicFrameLocks noGrp="1"/>
          </p:cNvGraphicFramePr>
          <p:nvPr>
            <p:extLst>
              <p:ext uri="{D42A27DB-BD31-4B8C-83A1-F6EECF244321}">
                <p14:modId xmlns:p14="http://schemas.microsoft.com/office/powerpoint/2010/main" val="1337587089"/>
              </p:ext>
            </p:extLst>
          </p:nvPr>
        </p:nvGraphicFramePr>
        <p:xfrm>
          <a:off x="2" y="2"/>
          <a:ext cx="12191998" cy="6965152"/>
        </p:xfrm>
        <a:graphic>
          <a:graphicData uri="http://schemas.openxmlformats.org/drawingml/2006/table">
            <a:tbl>
              <a:tblPr firstRow="1" bandRow="1">
                <a:tableStyleId>{93296810-A885-4BE3-A3E7-6D5BEEA58F35}</a:tableStyleId>
              </a:tblPr>
              <a:tblGrid>
                <a:gridCol w="657724">
                  <a:extLst>
                    <a:ext uri="{9D8B030D-6E8A-4147-A177-3AD203B41FA5}">
                      <a16:colId xmlns:a16="http://schemas.microsoft.com/office/drawing/2014/main" val="1496572947"/>
                    </a:ext>
                  </a:extLst>
                </a:gridCol>
                <a:gridCol w="1540042">
                  <a:extLst>
                    <a:ext uri="{9D8B030D-6E8A-4147-A177-3AD203B41FA5}">
                      <a16:colId xmlns:a16="http://schemas.microsoft.com/office/drawing/2014/main" val="2855862806"/>
                    </a:ext>
                  </a:extLst>
                </a:gridCol>
                <a:gridCol w="1395664">
                  <a:extLst>
                    <a:ext uri="{9D8B030D-6E8A-4147-A177-3AD203B41FA5}">
                      <a16:colId xmlns:a16="http://schemas.microsoft.com/office/drawing/2014/main" val="3327818566"/>
                    </a:ext>
                  </a:extLst>
                </a:gridCol>
                <a:gridCol w="2614863">
                  <a:extLst>
                    <a:ext uri="{9D8B030D-6E8A-4147-A177-3AD203B41FA5}">
                      <a16:colId xmlns:a16="http://schemas.microsoft.com/office/drawing/2014/main" val="610121945"/>
                    </a:ext>
                  </a:extLst>
                </a:gridCol>
                <a:gridCol w="2534652">
                  <a:extLst>
                    <a:ext uri="{9D8B030D-6E8A-4147-A177-3AD203B41FA5}">
                      <a16:colId xmlns:a16="http://schemas.microsoft.com/office/drawing/2014/main" val="3301578917"/>
                    </a:ext>
                  </a:extLst>
                </a:gridCol>
                <a:gridCol w="1427748">
                  <a:extLst>
                    <a:ext uri="{9D8B030D-6E8A-4147-A177-3AD203B41FA5}">
                      <a16:colId xmlns:a16="http://schemas.microsoft.com/office/drawing/2014/main" val="324461877"/>
                    </a:ext>
                  </a:extLst>
                </a:gridCol>
                <a:gridCol w="2021305">
                  <a:extLst>
                    <a:ext uri="{9D8B030D-6E8A-4147-A177-3AD203B41FA5}">
                      <a16:colId xmlns:a16="http://schemas.microsoft.com/office/drawing/2014/main" val="892381044"/>
                    </a:ext>
                  </a:extLst>
                </a:gridCol>
              </a:tblGrid>
              <a:tr h="693912">
                <a:tc>
                  <a:txBody>
                    <a:bodyPr/>
                    <a:lstStyle/>
                    <a:p>
                      <a:r>
                        <a:rPr lang="en-US" dirty="0"/>
                        <a:t>YEAR</a:t>
                      </a:r>
                    </a:p>
                  </a:txBody>
                  <a:tcPr>
                    <a:solidFill>
                      <a:srgbClr val="82C836"/>
                    </a:solidFill>
                  </a:tcPr>
                </a:tc>
                <a:tc>
                  <a:txBody>
                    <a:bodyPr/>
                    <a:lstStyle/>
                    <a:p>
                      <a:r>
                        <a:rPr lang="en-US" dirty="0"/>
                        <a:t>AUTHOR</a:t>
                      </a:r>
                    </a:p>
                  </a:txBody>
                  <a:tcPr>
                    <a:solidFill>
                      <a:srgbClr val="82C836"/>
                    </a:solidFill>
                  </a:tcPr>
                </a:tc>
                <a:tc>
                  <a:txBody>
                    <a:bodyPr/>
                    <a:lstStyle/>
                    <a:p>
                      <a:r>
                        <a:rPr lang="en-US" dirty="0"/>
                        <a:t>COUNTRY</a:t>
                      </a:r>
                    </a:p>
                  </a:txBody>
                  <a:tcPr>
                    <a:solidFill>
                      <a:srgbClr val="82C836"/>
                    </a:solidFill>
                  </a:tcPr>
                </a:tc>
                <a:tc>
                  <a:txBody>
                    <a:bodyPr/>
                    <a:lstStyle/>
                    <a:p>
                      <a:r>
                        <a:rPr lang="en-US" dirty="0"/>
                        <a:t>OBJECTIVE</a:t>
                      </a:r>
                    </a:p>
                  </a:txBody>
                  <a:tcPr>
                    <a:solidFill>
                      <a:srgbClr val="82C836"/>
                    </a:solidFill>
                  </a:tcPr>
                </a:tc>
                <a:tc>
                  <a:txBody>
                    <a:bodyPr/>
                    <a:lstStyle/>
                    <a:p>
                      <a:r>
                        <a:rPr lang="en-US" dirty="0"/>
                        <a:t>CONTRIBUTION</a:t>
                      </a:r>
                    </a:p>
                  </a:txBody>
                  <a:tcPr>
                    <a:solidFill>
                      <a:srgbClr val="82C836"/>
                    </a:solidFill>
                  </a:tcPr>
                </a:tc>
                <a:tc>
                  <a:txBody>
                    <a:bodyPr/>
                    <a:lstStyle/>
                    <a:p>
                      <a:r>
                        <a:rPr lang="en-US" dirty="0"/>
                        <a:t>Methodology </a:t>
                      </a:r>
                    </a:p>
                  </a:txBody>
                  <a:tcPr>
                    <a:solidFill>
                      <a:srgbClr val="82C836"/>
                    </a:solidFill>
                  </a:tcPr>
                </a:tc>
                <a:tc>
                  <a:txBody>
                    <a:bodyPr/>
                    <a:lstStyle/>
                    <a:p>
                      <a:r>
                        <a:rPr lang="en-US" dirty="0"/>
                        <a:t>CONCLUSION</a:t>
                      </a:r>
                    </a:p>
                  </a:txBody>
                  <a:tcPr>
                    <a:solidFill>
                      <a:srgbClr val="82C836"/>
                    </a:solidFill>
                  </a:tcPr>
                </a:tc>
                <a:extLst>
                  <a:ext uri="{0D108BD9-81ED-4DB2-BD59-A6C34878D82A}">
                    <a16:rowId xmlns:a16="http://schemas.microsoft.com/office/drawing/2014/main" val="1649238638"/>
                  </a:ext>
                </a:extLst>
              </a:tr>
              <a:tr h="856557">
                <a:tc>
                  <a:txBody>
                    <a:bodyPr/>
                    <a:lstStyle/>
                    <a:p>
                      <a:r>
                        <a:rPr lang="en-US" dirty="0"/>
                        <a:t>2007</a:t>
                      </a:r>
                    </a:p>
                  </a:txBody>
                  <a:tcPr/>
                </a:tc>
                <a:tc>
                  <a:txBody>
                    <a:bodyPr/>
                    <a:lstStyle/>
                    <a:p>
                      <a:r>
                        <a:rPr lang="en-US" dirty="0"/>
                        <a:t>Korean Food drug administration</a:t>
                      </a:r>
                    </a:p>
                  </a:txBody>
                  <a:tcPr/>
                </a:tc>
                <a:tc>
                  <a:txBody>
                    <a:bodyPr/>
                    <a:lstStyle/>
                    <a:p>
                      <a:r>
                        <a:rPr lang="en-US" dirty="0"/>
                        <a:t>Kenya</a:t>
                      </a:r>
                    </a:p>
                  </a:txBody>
                  <a:tcPr/>
                </a:tc>
                <a:tc>
                  <a:txBody>
                    <a:bodyPr/>
                    <a:lstStyle/>
                    <a:p>
                      <a:r>
                        <a:rPr lang="en-US" dirty="0"/>
                        <a:t>To study the use of various food containers and packaging materials</a:t>
                      </a:r>
                    </a:p>
                  </a:txBody>
                  <a:tcPr/>
                </a:tc>
                <a:tc>
                  <a:txBody>
                    <a:bodyPr/>
                    <a:lstStyle/>
                    <a:p>
                      <a:r>
                        <a:rPr lang="en-US" dirty="0"/>
                        <a:t>Gives the pattern of use of plastic</a:t>
                      </a:r>
                    </a:p>
                  </a:txBody>
                  <a:tcPr/>
                </a:tc>
                <a:tc>
                  <a:txBody>
                    <a:bodyPr/>
                    <a:lstStyle/>
                    <a:p>
                      <a:r>
                        <a:rPr lang="en-US" dirty="0"/>
                        <a:t>Quantitative study</a:t>
                      </a:r>
                    </a:p>
                  </a:txBody>
                  <a:tcPr/>
                </a:tc>
                <a:tc>
                  <a:txBody>
                    <a:bodyPr/>
                    <a:lstStyle/>
                    <a:p>
                      <a:r>
                        <a:rPr lang="en-US" dirty="0"/>
                        <a:t>Plastic is the most  consumed raw material </a:t>
                      </a:r>
                    </a:p>
                  </a:txBody>
                  <a:tcPr/>
                </a:tc>
                <a:extLst>
                  <a:ext uri="{0D108BD9-81ED-4DB2-BD59-A6C34878D82A}">
                    <a16:rowId xmlns:a16="http://schemas.microsoft.com/office/drawing/2014/main" val="1336319346"/>
                  </a:ext>
                </a:extLst>
              </a:tr>
              <a:tr h="865088">
                <a:tc>
                  <a:txBody>
                    <a:bodyPr/>
                    <a:lstStyle/>
                    <a:p>
                      <a:r>
                        <a:rPr lang="en-US" dirty="0"/>
                        <a:t>2009</a:t>
                      </a:r>
                    </a:p>
                  </a:txBody>
                  <a:tcPr/>
                </a:tc>
                <a:tc>
                  <a:txBody>
                    <a:bodyPr/>
                    <a:lstStyle/>
                    <a:p>
                      <a:endParaRPr lang="en-US"/>
                    </a:p>
                  </a:txBody>
                  <a:tcPr/>
                </a:tc>
                <a:tc>
                  <a:txBody>
                    <a:bodyPr/>
                    <a:lstStyle/>
                    <a:p>
                      <a:r>
                        <a:rPr lang="en-US" dirty="0" err="1"/>
                        <a:t>JApan</a:t>
                      </a:r>
                      <a:endParaRPr lang="en-US" dirty="0"/>
                    </a:p>
                  </a:txBody>
                  <a:tcPr/>
                </a:tc>
                <a:tc>
                  <a:txBody>
                    <a:bodyPr/>
                    <a:lstStyle/>
                    <a:p>
                      <a:r>
                        <a:rPr lang="en-US" dirty="0"/>
                        <a:t>To analyze the use of plastic as food packaging material</a:t>
                      </a:r>
                    </a:p>
                  </a:txBody>
                  <a:tcPr/>
                </a:tc>
                <a:tc>
                  <a:txBody>
                    <a:bodyPr/>
                    <a:lstStyle/>
                    <a:p>
                      <a:r>
                        <a:rPr lang="en-US" dirty="0"/>
                        <a:t>Gives the pattern and attitude towards usage of plastic</a:t>
                      </a:r>
                    </a:p>
                  </a:txBody>
                  <a:tcPr/>
                </a:tc>
                <a:tc>
                  <a:txBody>
                    <a:bodyPr/>
                    <a:lstStyle/>
                    <a:p>
                      <a:r>
                        <a:rPr lang="en-US" dirty="0"/>
                        <a:t>Quantitative Study</a:t>
                      </a:r>
                    </a:p>
                  </a:txBody>
                  <a:tcPr/>
                </a:tc>
                <a:tc>
                  <a:txBody>
                    <a:bodyPr/>
                    <a:lstStyle/>
                    <a:p>
                      <a:r>
                        <a:rPr lang="en-US" dirty="0"/>
                        <a:t>PET is the most used variety of plastic</a:t>
                      </a:r>
                    </a:p>
                  </a:txBody>
                  <a:tcPr/>
                </a:tc>
                <a:extLst>
                  <a:ext uri="{0D108BD9-81ED-4DB2-BD59-A6C34878D82A}">
                    <a16:rowId xmlns:a16="http://schemas.microsoft.com/office/drawing/2014/main" val="4008194305"/>
                  </a:ext>
                </a:extLst>
              </a:tr>
              <a:tr h="1586083">
                <a:tc>
                  <a:txBody>
                    <a:bodyPr/>
                    <a:lstStyle/>
                    <a:p>
                      <a:r>
                        <a:rPr lang="en-US" dirty="0"/>
                        <a:t>2010</a:t>
                      </a:r>
                    </a:p>
                  </a:txBody>
                  <a:tcPr/>
                </a:tc>
                <a:tc>
                  <a:txBody>
                    <a:bodyPr/>
                    <a:lstStyle/>
                    <a:p>
                      <a:r>
                        <a:rPr lang="en-US" dirty="0"/>
                        <a:t>Jane </a:t>
                      </a:r>
                      <a:r>
                        <a:rPr lang="en-US" dirty="0" err="1"/>
                        <a:t>Muncke</a:t>
                      </a:r>
                      <a:r>
                        <a:rPr lang="en-US" dirty="0"/>
                        <a:t> at al.</a:t>
                      </a:r>
                    </a:p>
                  </a:txBody>
                  <a:tcPr/>
                </a:tc>
                <a:tc>
                  <a:txBody>
                    <a:bodyPr/>
                    <a:lstStyle/>
                    <a:p>
                      <a:r>
                        <a:rPr lang="en-US" dirty="0"/>
                        <a:t>Switzerland</a:t>
                      </a:r>
                    </a:p>
                  </a:txBody>
                  <a:tcPr/>
                </a:tc>
                <a:tc>
                  <a:txBody>
                    <a:bodyPr/>
                    <a:lstStyle/>
                    <a:p>
                      <a:r>
                        <a:rPr lang="en-US" dirty="0"/>
                        <a:t>EDC and other substances of concern in FCM: An updated review of exposure, effect and risk assessment</a:t>
                      </a:r>
                    </a:p>
                  </a:txBody>
                  <a:tcPr/>
                </a:tc>
                <a:tc>
                  <a:txBody>
                    <a:bodyPr/>
                    <a:lstStyle/>
                    <a:p>
                      <a:r>
                        <a:rPr lang="en-US" dirty="0"/>
                        <a:t>Quantifying the exposure of the general population </a:t>
                      </a:r>
                    </a:p>
                  </a:txBody>
                  <a:tcPr/>
                </a:tc>
                <a:tc>
                  <a:txBody>
                    <a:bodyPr/>
                    <a:lstStyle/>
                    <a:p>
                      <a:r>
                        <a:rPr lang="en-US" dirty="0"/>
                        <a:t>Review article</a:t>
                      </a:r>
                    </a:p>
                  </a:txBody>
                  <a:tcPr/>
                </a:tc>
                <a:tc>
                  <a:txBody>
                    <a:bodyPr/>
                    <a:lstStyle/>
                    <a:p>
                      <a:r>
                        <a:rPr lang="en-US" dirty="0"/>
                        <a:t>Shift the focus to </a:t>
                      </a:r>
                      <a:r>
                        <a:rPr lang="en-US" dirty="0" err="1"/>
                        <a:t>senititve</a:t>
                      </a:r>
                      <a:r>
                        <a:rPr lang="en-US" dirty="0"/>
                        <a:t> population who can be affected by FCM</a:t>
                      </a:r>
                    </a:p>
                  </a:txBody>
                  <a:tcPr/>
                </a:tc>
                <a:extLst>
                  <a:ext uri="{0D108BD9-81ED-4DB2-BD59-A6C34878D82A}">
                    <a16:rowId xmlns:a16="http://schemas.microsoft.com/office/drawing/2014/main" val="1436824770"/>
                  </a:ext>
                </a:extLst>
              </a:tr>
              <a:tr h="1536962">
                <a:tc>
                  <a:txBody>
                    <a:bodyPr/>
                    <a:lstStyle/>
                    <a:p>
                      <a:r>
                        <a:rPr lang="en-US" dirty="0"/>
                        <a:t>2012</a:t>
                      </a:r>
                    </a:p>
                  </a:txBody>
                  <a:tcPr/>
                </a:tc>
                <a:tc>
                  <a:txBody>
                    <a:bodyPr/>
                    <a:lstStyle/>
                    <a:p>
                      <a:r>
                        <a:rPr lang="en-US" dirty="0"/>
                        <a:t>T. </a:t>
                      </a:r>
                      <a:r>
                        <a:rPr lang="en-US" dirty="0" err="1"/>
                        <a:t>Fierens</a:t>
                      </a:r>
                      <a:r>
                        <a:rPr lang="en-US" dirty="0"/>
                        <a:t>, K. </a:t>
                      </a:r>
                      <a:r>
                        <a:rPr lang="en-US" dirty="0" err="1"/>
                        <a:t>Servaes</a:t>
                      </a:r>
                      <a:r>
                        <a:rPr lang="en-US" dirty="0"/>
                        <a:t>, M. Van </a:t>
                      </a:r>
                      <a:r>
                        <a:rPr lang="en-US" dirty="0" err="1"/>
                        <a:t>Holderbeke</a:t>
                      </a:r>
                      <a:r>
                        <a:rPr lang="en-US" dirty="0"/>
                        <a:t> et al.</a:t>
                      </a:r>
                    </a:p>
                  </a:txBody>
                  <a:tcPr/>
                </a:tc>
                <a:tc>
                  <a:txBody>
                    <a:bodyPr/>
                    <a:lstStyle/>
                    <a:p>
                      <a:r>
                        <a:rPr lang="en-US" dirty="0"/>
                        <a:t>Belgian</a:t>
                      </a:r>
                    </a:p>
                  </a:txBody>
                  <a:tcPr/>
                </a:tc>
                <a:tc>
                  <a:txBody>
                    <a:bodyPr/>
                    <a:lstStyle/>
                    <a:p>
                      <a:r>
                        <a:rPr lang="en-US" dirty="0"/>
                        <a:t>Analysis of phthalates in food products and packaging materials sold on the Belgian Market</a:t>
                      </a:r>
                    </a:p>
                  </a:txBody>
                  <a:tcPr/>
                </a:tc>
                <a:tc>
                  <a:txBody>
                    <a:bodyPr/>
                    <a:lstStyle/>
                    <a:p>
                      <a:r>
                        <a:rPr lang="en-US" dirty="0"/>
                        <a:t>A wide variety chemicals were detected from the plastic packaging, showing leaching</a:t>
                      </a:r>
                    </a:p>
                  </a:txBody>
                  <a:tcPr/>
                </a:tc>
                <a:tc>
                  <a:txBody>
                    <a:bodyPr/>
                    <a:lstStyle/>
                    <a:p>
                      <a:r>
                        <a:rPr lang="en-US" dirty="0"/>
                        <a:t>Experimental Study </a:t>
                      </a:r>
                    </a:p>
                  </a:txBody>
                  <a:tcPr/>
                </a:tc>
                <a:tc>
                  <a:txBody>
                    <a:bodyPr/>
                    <a:lstStyle/>
                    <a:p>
                      <a:r>
                        <a:rPr lang="en-US" dirty="0"/>
                        <a:t>8 phthalates compounds were found in 400 food materials</a:t>
                      </a:r>
                    </a:p>
                  </a:txBody>
                  <a:tcPr/>
                </a:tc>
                <a:extLst>
                  <a:ext uri="{0D108BD9-81ED-4DB2-BD59-A6C34878D82A}">
                    <a16:rowId xmlns:a16="http://schemas.microsoft.com/office/drawing/2014/main" val="1362250388"/>
                  </a:ext>
                </a:extLst>
              </a:tr>
              <a:tr h="1319395">
                <a:tc>
                  <a:txBody>
                    <a:bodyPr/>
                    <a:lstStyle/>
                    <a:p>
                      <a:r>
                        <a:rPr lang="en-US" dirty="0"/>
                        <a:t>2012</a:t>
                      </a:r>
                    </a:p>
                  </a:txBody>
                  <a:tcPr/>
                </a:tc>
                <a:tc>
                  <a:txBody>
                    <a:bodyPr/>
                    <a:lstStyle/>
                    <a:p>
                      <a:r>
                        <a:rPr lang="en-US" dirty="0"/>
                        <a:t>Du </a:t>
                      </a:r>
                      <a:r>
                        <a:rPr lang="en-US" dirty="0" err="1"/>
                        <a:t>Yoen</a:t>
                      </a:r>
                      <a:r>
                        <a:rPr lang="en-US" dirty="0"/>
                        <a:t> Bang, Min Ji Kim et al.</a:t>
                      </a:r>
                    </a:p>
                  </a:txBody>
                  <a:tcPr/>
                </a:tc>
                <a:tc>
                  <a:txBody>
                    <a:bodyPr/>
                    <a:lstStyle/>
                    <a:p>
                      <a:endParaRPr lang="en-US" dirty="0"/>
                    </a:p>
                  </a:txBody>
                  <a:tcPr/>
                </a:tc>
                <a:tc>
                  <a:txBody>
                    <a:bodyPr/>
                    <a:lstStyle/>
                    <a:p>
                      <a:r>
                        <a:rPr lang="en-US" dirty="0"/>
                        <a:t>Human Risk assessment of EDC Derived from PFCM</a:t>
                      </a:r>
                    </a:p>
                  </a:txBody>
                  <a:tcPr/>
                </a:tc>
                <a:tc>
                  <a:txBody>
                    <a:bodyPr/>
                    <a:lstStyle/>
                    <a:p>
                      <a:r>
                        <a:rPr lang="en-US" dirty="0"/>
                        <a:t>Talks about the safe limits for chemicals in the plastic food contact material</a:t>
                      </a:r>
                    </a:p>
                  </a:txBody>
                  <a:tcPr/>
                </a:tc>
                <a:tc>
                  <a:txBody>
                    <a:bodyPr/>
                    <a:lstStyle/>
                    <a:p>
                      <a:r>
                        <a:rPr lang="en-US" dirty="0"/>
                        <a:t>Review article</a:t>
                      </a:r>
                    </a:p>
                  </a:txBody>
                  <a:tcPr/>
                </a:tc>
                <a:tc>
                  <a:txBody>
                    <a:bodyPr/>
                    <a:lstStyle/>
                    <a:p>
                      <a:r>
                        <a:rPr lang="en-US" dirty="0"/>
                        <a:t>Phthalates can exceed the safe limit</a:t>
                      </a:r>
                    </a:p>
                  </a:txBody>
                  <a:tcPr/>
                </a:tc>
                <a:extLst>
                  <a:ext uri="{0D108BD9-81ED-4DB2-BD59-A6C34878D82A}">
                    <a16:rowId xmlns:a16="http://schemas.microsoft.com/office/drawing/2014/main" val="1141337208"/>
                  </a:ext>
                </a:extLst>
              </a:tr>
            </a:tbl>
          </a:graphicData>
        </a:graphic>
      </p:graphicFrame>
    </p:spTree>
    <p:extLst>
      <p:ext uri="{BB962C8B-B14F-4D97-AF65-F5344CB8AC3E}">
        <p14:creationId xmlns:p14="http://schemas.microsoft.com/office/powerpoint/2010/main" val="231901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Group of men">
            <a:extLst>
              <a:ext uri="{FF2B5EF4-FFF2-40B4-BE49-F238E27FC236}">
                <a16:creationId xmlns:a16="http://schemas.microsoft.com/office/drawing/2014/main" id="{31E7BEC3-B8F6-4234-A528-CD388ACB48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181" y="1257300"/>
            <a:ext cx="914400" cy="914400"/>
          </a:xfrm>
          <a:prstGeom prst="rect">
            <a:avLst/>
          </a:prstGeom>
        </p:spPr>
      </p:pic>
      <p:graphicFrame>
        <p:nvGraphicFramePr>
          <p:cNvPr id="7" name="Table 6">
            <a:extLst>
              <a:ext uri="{FF2B5EF4-FFF2-40B4-BE49-F238E27FC236}">
                <a16:creationId xmlns:a16="http://schemas.microsoft.com/office/drawing/2014/main" id="{59A121FD-6AB3-412F-A5BC-935BB9A0F975}"/>
              </a:ext>
            </a:extLst>
          </p:cNvPr>
          <p:cNvGraphicFramePr>
            <a:graphicFrameLocks noGrp="1"/>
          </p:cNvGraphicFramePr>
          <p:nvPr>
            <p:extLst>
              <p:ext uri="{D42A27DB-BD31-4B8C-83A1-F6EECF244321}">
                <p14:modId xmlns:p14="http://schemas.microsoft.com/office/powerpoint/2010/main" val="3577615411"/>
              </p:ext>
            </p:extLst>
          </p:nvPr>
        </p:nvGraphicFramePr>
        <p:xfrm>
          <a:off x="2" y="2"/>
          <a:ext cx="12191998" cy="6857998"/>
        </p:xfrm>
        <a:graphic>
          <a:graphicData uri="http://schemas.openxmlformats.org/drawingml/2006/table">
            <a:tbl>
              <a:tblPr firstRow="1" bandRow="1">
                <a:tableStyleId>{93296810-A885-4BE3-A3E7-6D5BEEA58F35}</a:tableStyleId>
              </a:tblPr>
              <a:tblGrid>
                <a:gridCol w="657724">
                  <a:extLst>
                    <a:ext uri="{9D8B030D-6E8A-4147-A177-3AD203B41FA5}">
                      <a16:colId xmlns:a16="http://schemas.microsoft.com/office/drawing/2014/main" val="1496572947"/>
                    </a:ext>
                  </a:extLst>
                </a:gridCol>
                <a:gridCol w="1540042">
                  <a:extLst>
                    <a:ext uri="{9D8B030D-6E8A-4147-A177-3AD203B41FA5}">
                      <a16:colId xmlns:a16="http://schemas.microsoft.com/office/drawing/2014/main" val="2855862806"/>
                    </a:ext>
                  </a:extLst>
                </a:gridCol>
                <a:gridCol w="1395664">
                  <a:extLst>
                    <a:ext uri="{9D8B030D-6E8A-4147-A177-3AD203B41FA5}">
                      <a16:colId xmlns:a16="http://schemas.microsoft.com/office/drawing/2014/main" val="3327818566"/>
                    </a:ext>
                  </a:extLst>
                </a:gridCol>
                <a:gridCol w="2679031">
                  <a:extLst>
                    <a:ext uri="{9D8B030D-6E8A-4147-A177-3AD203B41FA5}">
                      <a16:colId xmlns:a16="http://schemas.microsoft.com/office/drawing/2014/main" val="610121945"/>
                    </a:ext>
                  </a:extLst>
                </a:gridCol>
                <a:gridCol w="2181726">
                  <a:extLst>
                    <a:ext uri="{9D8B030D-6E8A-4147-A177-3AD203B41FA5}">
                      <a16:colId xmlns:a16="http://schemas.microsoft.com/office/drawing/2014/main" val="3301578917"/>
                    </a:ext>
                  </a:extLst>
                </a:gridCol>
                <a:gridCol w="1716506">
                  <a:extLst>
                    <a:ext uri="{9D8B030D-6E8A-4147-A177-3AD203B41FA5}">
                      <a16:colId xmlns:a16="http://schemas.microsoft.com/office/drawing/2014/main" val="324461877"/>
                    </a:ext>
                  </a:extLst>
                </a:gridCol>
                <a:gridCol w="2021305">
                  <a:extLst>
                    <a:ext uri="{9D8B030D-6E8A-4147-A177-3AD203B41FA5}">
                      <a16:colId xmlns:a16="http://schemas.microsoft.com/office/drawing/2014/main" val="892381044"/>
                    </a:ext>
                  </a:extLst>
                </a:gridCol>
              </a:tblGrid>
              <a:tr h="805766">
                <a:tc>
                  <a:txBody>
                    <a:bodyPr/>
                    <a:lstStyle/>
                    <a:p>
                      <a:r>
                        <a:rPr lang="en-US" dirty="0"/>
                        <a:t>YEAR</a:t>
                      </a:r>
                    </a:p>
                  </a:txBody>
                  <a:tcPr>
                    <a:solidFill>
                      <a:srgbClr val="82C836"/>
                    </a:solidFill>
                  </a:tcPr>
                </a:tc>
                <a:tc>
                  <a:txBody>
                    <a:bodyPr/>
                    <a:lstStyle/>
                    <a:p>
                      <a:r>
                        <a:rPr lang="en-US" dirty="0"/>
                        <a:t>AUTHOR</a:t>
                      </a:r>
                    </a:p>
                  </a:txBody>
                  <a:tcPr>
                    <a:solidFill>
                      <a:srgbClr val="82C836"/>
                    </a:solidFill>
                  </a:tcPr>
                </a:tc>
                <a:tc>
                  <a:txBody>
                    <a:bodyPr/>
                    <a:lstStyle/>
                    <a:p>
                      <a:r>
                        <a:rPr lang="en-US" dirty="0"/>
                        <a:t>COUNTRY</a:t>
                      </a:r>
                    </a:p>
                  </a:txBody>
                  <a:tcPr>
                    <a:solidFill>
                      <a:srgbClr val="82C836"/>
                    </a:solidFill>
                  </a:tcPr>
                </a:tc>
                <a:tc>
                  <a:txBody>
                    <a:bodyPr/>
                    <a:lstStyle/>
                    <a:p>
                      <a:r>
                        <a:rPr lang="en-US" dirty="0"/>
                        <a:t>OBJECTIVE</a:t>
                      </a:r>
                    </a:p>
                  </a:txBody>
                  <a:tcPr>
                    <a:solidFill>
                      <a:srgbClr val="82C836"/>
                    </a:solidFill>
                  </a:tcPr>
                </a:tc>
                <a:tc>
                  <a:txBody>
                    <a:bodyPr/>
                    <a:lstStyle/>
                    <a:p>
                      <a:r>
                        <a:rPr lang="en-US" dirty="0"/>
                        <a:t>CONTRIBUTION</a:t>
                      </a:r>
                    </a:p>
                  </a:txBody>
                  <a:tcPr>
                    <a:solidFill>
                      <a:srgbClr val="82C836"/>
                    </a:solidFill>
                  </a:tcPr>
                </a:tc>
                <a:tc>
                  <a:txBody>
                    <a:bodyPr/>
                    <a:lstStyle/>
                    <a:p>
                      <a:r>
                        <a:rPr lang="en-US" dirty="0"/>
                        <a:t>Methodology </a:t>
                      </a:r>
                    </a:p>
                  </a:txBody>
                  <a:tcPr>
                    <a:solidFill>
                      <a:srgbClr val="82C836"/>
                    </a:solidFill>
                  </a:tcPr>
                </a:tc>
                <a:tc>
                  <a:txBody>
                    <a:bodyPr/>
                    <a:lstStyle/>
                    <a:p>
                      <a:r>
                        <a:rPr lang="en-US" dirty="0"/>
                        <a:t>CONCLUSION</a:t>
                      </a:r>
                    </a:p>
                  </a:txBody>
                  <a:tcPr>
                    <a:solidFill>
                      <a:srgbClr val="82C836"/>
                    </a:solidFill>
                  </a:tcPr>
                </a:tc>
                <a:extLst>
                  <a:ext uri="{0D108BD9-81ED-4DB2-BD59-A6C34878D82A}">
                    <a16:rowId xmlns:a16="http://schemas.microsoft.com/office/drawing/2014/main" val="1649238638"/>
                  </a:ext>
                </a:extLst>
              </a:tr>
              <a:tr h="1698872">
                <a:tc>
                  <a:txBody>
                    <a:bodyPr/>
                    <a:lstStyle/>
                    <a:p>
                      <a:r>
                        <a:rPr lang="en-US" dirty="0"/>
                        <a:t>2012</a:t>
                      </a:r>
                    </a:p>
                  </a:txBody>
                  <a:tcPr/>
                </a:tc>
                <a:tc>
                  <a:txBody>
                    <a:bodyPr/>
                    <a:lstStyle/>
                    <a:p>
                      <a:r>
                        <a:rPr lang="en-US" dirty="0"/>
                        <a:t>M. </a:t>
                      </a:r>
                      <a:r>
                        <a:rPr lang="en-US" dirty="0" err="1"/>
                        <a:t>Mezcua</a:t>
                      </a:r>
                      <a:r>
                        <a:rPr lang="en-US" dirty="0"/>
                        <a:t>, M.A. Martinez-</a:t>
                      </a:r>
                      <a:r>
                        <a:rPr lang="en-US" dirty="0" err="1"/>
                        <a:t>Uroz</a:t>
                      </a:r>
                      <a:endParaRPr lang="en-US" dirty="0"/>
                    </a:p>
                  </a:txBody>
                  <a:tcPr/>
                </a:tc>
                <a:tc>
                  <a:txBody>
                    <a:bodyPr/>
                    <a:lstStyle/>
                    <a:p>
                      <a:r>
                        <a:rPr lang="en-US" dirty="0"/>
                        <a:t>Spain</a:t>
                      </a:r>
                    </a:p>
                  </a:txBody>
                  <a:tcPr/>
                </a:tc>
                <a:tc>
                  <a:txBody>
                    <a:bodyPr/>
                    <a:lstStyle/>
                    <a:p>
                      <a:r>
                        <a:rPr lang="en-US" dirty="0"/>
                        <a:t>Analysis of synthetic endocrine –disrupting chemicals in food: A review </a:t>
                      </a:r>
                    </a:p>
                  </a:txBody>
                  <a:tcPr/>
                </a:tc>
                <a:tc>
                  <a:txBody>
                    <a:bodyPr/>
                    <a:lstStyle/>
                    <a:p>
                      <a:r>
                        <a:rPr lang="en-US" dirty="0"/>
                        <a:t>Revision of analytical methodologies for the determination of industrial chemicals that have ED effect</a:t>
                      </a:r>
                    </a:p>
                  </a:txBody>
                  <a:tcPr/>
                </a:tc>
                <a:tc>
                  <a:txBody>
                    <a:bodyPr/>
                    <a:lstStyle/>
                    <a:p>
                      <a:r>
                        <a:rPr lang="en-US" dirty="0"/>
                        <a:t>Literature Review </a:t>
                      </a:r>
                    </a:p>
                  </a:txBody>
                  <a:tcPr/>
                </a:tc>
                <a:tc>
                  <a:txBody>
                    <a:bodyPr/>
                    <a:lstStyle/>
                    <a:p>
                      <a:r>
                        <a:rPr lang="en-US" dirty="0"/>
                        <a:t>Extraction methods for chemicals from the food: most common solid liquid extraction</a:t>
                      </a:r>
                    </a:p>
                  </a:txBody>
                  <a:tcPr/>
                </a:tc>
                <a:extLst>
                  <a:ext uri="{0D108BD9-81ED-4DB2-BD59-A6C34878D82A}">
                    <a16:rowId xmlns:a16="http://schemas.microsoft.com/office/drawing/2014/main" val="1336319346"/>
                  </a:ext>
                </a:extLst>
              </a:tr>
              <a:tr h="1698872">
                <a:tc>
                  <a:txBody>
                    <a:bodyPr/>
                    <a:lstStyle/>
                    <a:p>
                      <a:r>
                        <a:rPr lang="en-US" dirty="0"/>
                        <a:t>2017</a:t>
                      </a:r>
                    </a:p>
                  </a:txBody>
                  <a:tcPr/>
                </a:tc>
                <a:tc>
                  <a:txBody>
                    <a:bodyPr/>
                    <a:lstStyle/>
                    <a:p>
                      <a:r>
                        <a:rPr lang="en-US" dirty="0"/>
                        <a:t>Hui, CK, </a:t>
                      </a:r>
                      <a:r>
                        <a:rPr lang="en-US" dirty="0" err="1"/>
                        <a:t>Kamarudin</a:t>
                      </a:r>
                      <a:r>
                        <a:rPr lang="en-US" dirty="0"/>
                        <a:t> et al.</a:t>
                      </a:r>
                    </a:p>
                  </a:txBody>
                  <a:tcPr/>
                </a:tc>
                <a:tc>
                  <a:txBody>
                    <a:bodyPr/>
                    <a:lstStyle/>
                    <a:p>
                      <a:r>
                        <a:rPr lang="en-US" dirty="0"/>
                        <a:t>Malaysia</a:t>
                      </a:r>
                    </a:p>
                  </a:txBody>
                  <a:tcPr/>
                </a:tc>
                <a:tc>
                  <a:txBody>
                    <a:bodyPr/>
                    <a:lstStyle/>
                    <a:p>
                      <a:r>
                        <a:rPr lang="en-US" dirty="0"/>
                        <a:t>University Students’ KAP of EDC: The use of selected PFCM in Kuala Terengganu</a:t>
                      </a:r>
                    </a:p>
                  </a:txBody>
                  <a:tcPr/>
                </a:tc>
                <a:tc>
                  <a:txBody>
                    <a:bodyPr/>
                    <a:lstStyle/>
                    <a:p>
                      <a:r>
                        <a:rPr lang="en-US" dirty="0"/>
                        <a:t>Testing the knowledge of EDC</a:t>
                      </a:r>
                    </a:p>
                  </a:txBody>
                  <a:tcPr/>
                </a:tc>
                <a:tc>
                  <a:txBody>
                    <a:bodyPr/>
                    <a:lstStyle/>
                    <a:p>
                      <a:r>
                        <a:rPr lang="en-US" dirty="0"/>
                        <a:t>KAP study</a:t>
                      </a:r>
                    </a:p>
                  </a:txBody>
                  <a:tcPr/>
                </a:tc>
                <a:tc>
                  <a:txBody>
                    <a:bodyPr/>
                    <a:lstStyle/>
                    <a:p>
                      <a:r>
                        <a:rPr lang="en-US" dirty="0"/>
                        <a:t>Students knowledge in respect to KAP requires improvement</a:t>
                      </a:r>
                    </a:p>
                  </a:txBody>
                  <a:tcPr/>
                </a:tc>
                <a:extLst>
                  <a:ext uri="{0D108BD9-81ED-4DB2-BD59-A6C34878D82A}">
                    <a16:rowId xmlns:a16="http://schemas.microsoft.com/office/drawing/2014/main" val="4008194305"/>
                  </a:ext>
                </a:extLst>
              </a:tr>
              <a:tr h="2654488">
                <a:tc>
                  <a:txBody>
                    <a:bodyPr/>
                    <a:lstStyle/>
                    <a:p>
                      <a:r>
                        <a:rPr lang="en-US" dirty="0"/>
                        <a:t>2018</a:t>
                      </a:r>
                    </a:p>
                  </a:txBody>
                  <a:tcPr/>
                </a:tc>
                <a:tc>
                  <a:txBody>
                    <a:bodyPr/>
                    <a:lstStyle/>
                    <a:p>
                      <a:r>
                        <a:rPr lang="en-US" dirty="0"/>
                        <a:t>Anna Bauer, Florencia Jesus et al.</a:t>
                      </a:r>
                    </a:p>
                  </a:txBody>
                  <a:tcPr/>
                </a:tc>
                <a:tc>
                  <a:txBody>
                    <a:bodyPr/>
                    <a:lstStyle/>
                    <a:p>
                      <a:r>
                        <a:rPr lang="en-US" dirty="0"/>
                        <a:t>Almeria, Spain</a:t>
                      </a:r>
                    </a:p>
                  </a:txBody>
                  <a:tcPr/>
                </a:tc>
                <a:tc>
                  <a:txBody>
                    <a:bodyPr/>
                    <a:lstStyle/>
                    <a:p>
                      <a:r>
                        <a:rPr lang="en-US" dirty="0"/>
                        <a:t>Identification of unexpected chemical contaminants in baby food coming from plastic packaging migration by high resolution accurate mass spectrometry</a:t>
                      </a:r>
                    </a:p>
                  </a:txBody>
                  <a:tcPr/>
                </a:tc>
                <a:tc>
                  <a:txBody>
                    <a:bodyPr/>
                    <a:lstStyle/>
                    <a:p>
                      <a:endParaRPr lang="en-US" dirty="0"/>
                    </a:p>
                  </a:txBody>
                  <a:tcPr/>
                </a:tc>
                <a:tc>
                  <a:txBody>
                    <a:bodyPr/>
                    <a:lstStyle/>
                    <a:p>
                      <a:r>
                        <a:rPr lang="en-US" dirty="0"/>
                        <a:t>Experimental Study</a:t>
                      </a:r>
                    </a:p>
                  </a:txBody>
                  <a:tcPr/>
                </a:tc>
                <a:tc>
                  <a:txBody>
                    <a:bodyPr/>
                    <a:lstStyle/>
                    <a:p>
                      <a:endParaRPr lang="en-US" dirty="0"/>
                    </a:p>
                  </a:txBody>
                  <a:tcPr/>
                </a:tc>
                <a:extLst>
                  <a:ext uri="{0D108BD9-81ED-4DB2-BD59-A6C34878D82A}">
                    <a16:rowId xmlns:a16="http://schemas.microsoft.com/office/drawing/2014/main" val="1436824770"/>
                  </a:ext>
                </a:extLst>
              </a:tr>
            </a:tbl>
          </a:graphicData>
        </a:graphic>
      </p:graphicFrame>
    </p:spTree>
    <p:extLst>
      <p:ext uri="{BB962C8B-B14F-4D97-AF65-F5344CB8AC3E}">
        <p14:creationId xmlns:p14="http://schemas.microsoft.com/office/powerpoint/2010/main" val="63080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98256-4307-4143-9DD2-232A3E7C09FE}"/>
              </a:ext>
            </a:extLst>
          </p:cNvPr>
          <p:cNvPicPr>
            <a:picLocks noChangeAspect="1"/>
          </p:cNvPicPr>
          <p:nvPr/>
        </p:nvPicPr>
        <p:blipFill>
          <a:blip r:embed="rId2"/>
          <a:stretch>
            <a:fillRect/>
          </a:stretch>
        </p:blipFill>
        <p:spPr>
          <a:xfrm>
            <a:off x="0" y="-8073"/>
            <a:ext cx="12192000" cy="6866073"/>
          </a:xfrm>
          <a:prstGeom prst="rect">
            <a:avLst/>
          </a:prstGeom>
        </p:spPr>
      </p:pic>
      <p:sp>
        <p:nvSpPr>
          <p:cNvPr id="7" name="TextBox 6">
            <a:extLst>
              <a:ext uri="{FF2B5EF4-FFF2-40B4-BE49-F238E27FC236}">
                <a16:creationId xmlns:a16="http://schemas.microsoft.com/office/drawing/2014/main" id="{1061F2BE-CCD4-428E-BE22-4C990D04225D}"/>
              </a:ext>
            </a:extLst>
          </p:cNvPr>
          <p:cNvSpPr txBox="1"/>
          <p:nvPr/>
        </p:nvSpPr>
        <p:spPr>
          <a:xfrm>
            <a:off x="429126" y="151771"/>
            <a:ext cx="7563679" cy="553998"/>
          </a:xfrm>
          <a:prstGeom prst="rect">
            <a:avLst/>
          </a:prstGeom>
          <a:noFill/>
        </p:spPr>
        <p:txBody>
          <a:bodyPr wrap="square" rtlCol="0">
            <a:spAutoFit/>
          </a:bodyPr>
          <a:lstStyle/>
          <a:p>
            <a:r>
              <a:rPr lang="en-US" sz="3000" b="1" dirty="0">
                <a:solidFill>
                  <a:schemeClr val="accent1"/>
                </a:solidFill>
                <a:latin typeface="Times New Roman" panose="02020603050405020304" pitchFamily="18" charset="0"/>
                <a:cs typeface="Times New Roman" panose="02020603050405020304" pitchFamily="18" charset="0"/>
              </a:rPr>
              <a:t>Motivation </a:t>
            </a:r>
          </a:p>
        </p:txBody>
      </p:sp>
      <p:sp>
        <p:nvSpPr>
          <p:cNvPr id="8" name="TextBox 7">
            <a:extLst>
              <a:ext uri="{FF2B5EF4-FFF2-40B4-BE49-F238E27FC236}">
                <a16:creationId xmlns:a16="http://schemas.microsoft.com/office/drawing/2014/main" id="{F0339264-7391-4639-A56D-FC1BF655E5FF}"/>
              </a:ext>
            </a:extLst>
          </p:cNvPr>
          <p:cNvSpPr txBox="1"/>
          <p:nvPr/>
        </p:nvSpPr>
        <p:spPr>
          <a:xfrm>
            <a:off x="10242884" y="2779899"/>
            <a:ext cx="1740568" cy="553998"/>
          </a:xfrm>
          <a:prstGeom prst="rect">
            <a:avLst/>
          </a:prstGeom>
          <a:noFill/>
        </p:spPr>
        <p:txBody>
          <a:bodyPr wrap="square" rtlCol="0">
            <a:spAutoFit/>
          </a:bodyPr>
          <a:lstStyle/>
          <a:p>
            <a:r>
              <a:rPr lang="en-US" sz="3000" b="1" dirty="0">
                <a:solidFill>
                  <a:schemeClr val="accent1"/>
                </a:solidFill>
                <a:latin typeface="Times New Roman" panose="02020603050405020304" pitchFamily="18" charset="0"/>
                <a:cs typeface="Times New Roman" panose="02020603050405020304" pitchFamily="18" charset="0"/>
              </a:rPr>
              <a:t>Aim </a:t>
            </a:r>
          </a:p>
        </p:txBody>
      </p:sp>
      <p:sp>
        <p:nvSpPr>
          <p:cNvPr id="9" name="TextBox 8">
            <a:extLst>
              <a:ext uri="{FF2B5EF4-FFF2-40B4-BE49-F238E27FC236}">
                <a16:creationId xmlns:a16="http://schemas.microsoft.com/office/drawing/2014/main" id="{6F3E0AF9-F7E0-414E-A716-F97F520BB01F}"/>
              </a:ext>
            </a:extLst>
          </p:cNvPr>
          <p:cNvSpPr txBox="1"/>
          <p:nvPr/>
        </p:nvSpPr>
        <p:spPr>
          <a:xfrm>
            <a:off x="617621" y="4637540"/>
            <a:ext cx="2590800" cy="553998"/>
          </a:xfrm>
          <a:prstGeom prst="rect">
            <a:avLst/>
          </a:prstGeom>
          <a:noFill/>
        </p:spPr>
        <p:txBody>
          <a:bodyPr wrap="square" rtlCol="0">
            <a:spAutoFit/>
          </a:bodyPr>
          <a:lstStyle/>
          <a:p>
            <a:r>
              <a:rPr lang="en-US" sz="3000" b="1" dirty="0">
                <a:solidFill>
                  <a:schemeClr val="accent1"/>
                </a:solidFill>
                <a:latin typeface="Times New Roman" panose="02020603050405020304" pitchFamily="18" charset="0"/>
                <a:cs typeface="Times New Roman" panose="02020603050405020304" pitchFamily="18" charset="0"/>
              </a:rPr>
              <a:t>Objectives</a:t>
            </a:r>
          </a:p>
        </p:txBody>
      </p:sp>
      <p:sp>
        <p:nvSpPr>
          <p:cNvPr id="10" name="Rectangle 9">
            <a:extLst>
              <a:ext uri="{FF2B5EF4-FFF2-40B4-BE49-F238E27FC236}">
                <a16:creationId xmlns:a16="http://schemas.microsoft.com/office/drawing/2014/main" id="{2791AD33-2B3C-4E76-A1F3-B8DBC60D36B0}"/>
              </a:ext>
            </a:extLst>
          </p:cNvPr>
          <p:cNvSpPr/>
          <p:nvPr/>
        </p:nvSpPr>
        <p:spPr>
          <a:xfrm>
            <a:off x="617621" y="3312169"/>
            <a:ext cx="10623187" cy="1258421"/>
          </a:xfrm>
          <a:prstGeom prst="rect">
            <a:avLst/>
          </a:prstGeom>
        </p:spPr>
        <p:txBody>
          <a:bodyPr wrap="square">
            <a:spAutoFit/>
          </a:bodyPr>
          <a:lstStyle/>
          <a:p>
            <a:pPr algn="just">
              <a:lnSpc>
                <a:spcPct val="107000"/>
              </a:lnSpc>
              <a:spcAft>
                <a:spcPts val="800"/>
              </a:spcAft>
            </a:pPr>
            <a:r>
              <a:rPr lang="en-US" sz="2400" b="1" dirty="0">
                <a:solidFill>
                  <a:srgbClr val="CC0066"/>
                </a:solidFill>
                <a:latin typeface="Times New Roman" panose="02020603050405020304" pitchFamily="18" charset="0"/>
                <a:ea typeface="Calibri" panose="020F0502020204030204" pitchFamily="34" charset="0"/>
                <a:cs typeface="Times New Roman" panose="02020603050405020304" pitchFamily="18" charset="0"/>
              </a:rPr>
              <a:t>The goal of the study is to understand the knowledge, attitude and practice of PFCM among health professionals and non-health professionals in Delhi NCR, India</a:t>
            </a:r>
            <a:endParaRPr lang="en-US" sz="2400" dirty="0">
              <a:solidFill>
                <a:srgbClr val="CC00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E1DFACC-8431-4998-901F-59AE82201235}"/>
              </a:ext>
            </a:extLst>
          </p:cNvPr>
          <p:cNvSpPr/>
          <p:nvPr/>
        </p:nvSpPr>
        <p:spPr>
          <a:xfrm>
            <a:off x="191387" y="5228020"/>
            <a:ext cx="12000614" cy="1613455"/>
          </a:xfrm>
          <a:prstGeom prst="rect">
            <a:avLst/>
          </a:prstGeom>
        </p:spPr>
        <p:txBody>
          <a:bodyPr wrap="square">
            <a:spAutoFit/>
          </a:bodyPr>
          <a:lstStyle/>
          <a:p>
            <a:pPr marL="342900" marR="0" lvl="0" indent="-342900" algn="just">
              <a:lnSpc>
                <a:spcPct val="105000"/>
              </a:lnSpc>
              <a:spcBef>
                <a:spcPts val="0"/>
              </a:spcBef>
              <a:spcAft>
                <a:spcPts val="0"/>
              </a:spcAft>
              <a:buFont typeface="+mj-lt"/>
              <a:buAutoNum type="arabicPeriod"/>
            </a:pPr>
            <a:r>
              <a:rPr lang="en-US" sz="19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understand knowledge level of the PFCM(Plastic food contact material) among health and non-health professionals </a:t>
            </a:r>
            <a:endParaRPr lang="en-US" sz="1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mj-lt"/>
              <a:buAutoNum type="arabicPeriod"/>
            </a:pPr>
            <a:r>
              <a:rPr lang="en-US" sz="19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examine the attitude and pattern in practicing the use of PFCM</a:t>
            </a:r>
            <a:endParaRPr lang="en-US" sz="1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mj-lt"/>
              <a:buAutoNum type="arabicPeriod"/>
            </a:pPr>
            <a:r>
              <a:rPr lang="en-US" sz="19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analyses the present knowledge of the adverse effects and the chemicals released by PFCM</a:t>
            </a:r>
            <a:endParaRPr lang="en-US" sz="1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800"/>
              </a:spcAft>
              <a:buFont typeface="+mj-lt"/>
              <a:buAutoNum type="arabicPeriod"/>
            </a:pPr>
            <a:r>
              <a:rPr lang="en-US" sz="19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study the challenges phased substitution of Plastic Among health and Non health professionals </a:t>
            </a:r>
            <a:endParaRPr lang="en-US" sz="19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4AA8319-DB64-4AA8-8523-56FD92D5A619}"/>
              </a:ext>
            </a:extLst>
          </p:cNvPr>
          <p:cNvSpPr txBox="1"/>
          <p:nvPr/>
        </p:nvSpPr>
        <p:spPr>
          <a:xfrm>
            <a:off x="429126" y="885776"/>
            <a:ext cx="11333747" cy="1554272"/>
          </a:xfrm>
          <a:prstGeom prst="rect">
            <a:avLst/>
          </a:prstGeom>
          <a:noFill/>
        </p:spPr>
        <p:txBody>
          <a:bodyPr wrap="square" rtlCol="0">
            <a:spAutoFit/>
          </a:bodyPr>
          <a:lstStyle/>
          <a:p>
            <a:pPr marL="285750" indent="-285750">
              <a:buFont typeface="Arial" panose="020B0604020202020204" pitchFamily="34" charset="0"/>
              <a:buChar char="•"/>
            </a:pPr>
            <a:r>
              <a:rPr lang="en-US" sz="1900" b="1" dirty="0"/>
              <a:t>According to a research a person uses plastic x no times in a day</a:t>
            </a:r>
          </a:p>
          <a:p>
            <a:pPr marL="285750" indent="-285750">
              <a:buFont typeface="Arial" panose="020B0604020202020204" pitchFamily="34" charset="0"/>
              <a:buChar char="•"/>
            </a:pPr>
            <a:r>
              <a:rPr lang="en-US" sz="1900" b="1" dirty="0"/>
              <a:t>Everything that is manufactured in an industry is not made organically but is made after getting treated and exposed to x numbers of chemicals to make it colorful, flexible and more usable for the customers</a:t>
            </a:r>
          </a:p>
          <a:p>
            <a:pPr marL="285750" indent="-285750">
              <a:buFont typeface="Arial" panose="020B0604020202020204" pitchFamily="34" charset="0"/>
              <a:buChar char="•"/>
            </a:pPr>
            <a:r>
              <a:rPr lang="en-US" sz="1900" b="1" dirty="0"/>
              <a:t>So it is important to understand the level of chemicals that we are getting exposed to unintentionally as some of these chemicals are known as endocrine disrupting chemicals</a:t>
            </a:r>
          </a:p>
        </p:txBody>
      </p:sp>
    </p:spTree>
    <p:extLst>
      <p:ext uri="{BB962C8B-B14F-4D97-AF65-F5344CB8AC3E}">
        <p14:creationId xmlns:p14="http://schemas.microsoft.com/office/powerpoint/2010/main" val="220254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90A78F0E-DF1A-439F-AC60-18BD282308FE}"/>
              </a:ext>
            </a:extLst>
          </p:cNvPr>
          <p:cNvGrpSpPr/>
          <p:nvPr/>
        </p:nvGrpSpPr>
        <p:grpSpPr>
          <a:xfrm>
            <a:off x="1075780" y="131139"/>
            <a:ext cx="8679721" cy="6595721"/>
            <a:chOff x="-1061133" y="205310"/>
            <a:chExt cx="8679721" cy="6595721"/>
          </a:xfrm>
        </p:grpSpPr>
        <p:grpSp>
          <p:nvGrpSpPr>
            <p:cNvPr id="44" name="Group 43">
              <a:extLst>
                <a:ext uri="{FF2B5EF4-FFF2-40B4-BE49-F238E27FC236}">
                  <a16:creationId xmlns:a16="http://schemas.microsoft.com/office/drawing/2014/main" id="{740D0C95-B943-4CF3-A154-89CCD62E1E8F}"/>
                </a:ext>
              </a:extLst>
            </p:cNvPr>
            <p:cNvGrpSpPr/>
            <p:nvPr/>
          </p:nvGrpSpPr>
          <p:grpSpPr>
            <a:xfrm>
              <a:off x="-1061133" y="925439"/>
              <a:ext cx="4765724" cy="4422914"/>
              <a:chOff x="1185063" y="1179373"/>
              <a:chExt cx="4298018" cy="4263879"/>
            </a:xfrm>
          </p:grpSpPr>
          <p:sp>
            <p:nvSpPr>
              <p:cNvPr id="4" name="Oval 3">
                <a:extLst>
                  <a:ext uri="{FF2B5EF4-FFF2-40B4-BE49-F238E27FC236}">
                    <a16:creationId xmlns:a16="http://schemas.microsoft.com/office/drawing/2014/main" id="{30286340-6CA6-4D2F-BF9C-3178EE648132}"/>
                  </a:ext>
                </a:extLst>
              </p:cNvPr>
              <p:cNvSpPr/>
              <p:nvPr/>
            </p:nvSpPr>
            <p:spPr>
              <a:xfrm>
                <a:off x="1185063" y="2665269"/>
                <a:ext cx="1262269" cy="1292087"/>
              </a:xfrm>
              <a:prstGeom prst="ellipse">
                <a:avLst/>
              </a:prstGeom>
              <a:solidFill>
                <a:srgbClr val="CC0066"/>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latin typeface="Times New Roman" panose="02020603050405020304" pitchFamily="18" charset="0"/>
                    <a:cs typeface="Times New Roman" panose="02020603050405020304" pitchFamily="18" charset="0"/>
                  </a:rPr>
                  <a:t>Knowledge</a:t>
                </a:r>
              </a:p>
            </p:txBody>
          </p:sp>
          <p:cxnSp>
            <p:nvCxnSpPr>
              <p:cNvPr id="6" name="Straight Connector 5">
                <a:extLst>
                  <a:ext uri="{FF2B5EF4-FFF2-40B4-BE49-F238E27FC236}">
                    <a16:creationId xmlns:a16="http://schemas.microsoft.com/office/drawing/2014/main" id="{016461E3-8CFB-417E-A086-9150AD025FF3}"/>
                  </a:ext>
                </a:extLst>
              </p:cNvPr>
              <p:cNvCxnSpPr>
                <a:cxnSpLocks/>
                <a:stCxn id="4" idx="7"/>
                <a:endCxn id="25" idx="0"/>
              </p:cNvCxnSpPr>
              <p:nvPr/>
            </p:nvCxnSpPr>
            <p:spPr>
              <a:xfrm flipV="1">
                <a:off x="2262477" y="1179373"/>
                <a:ext cx="2077604" cy="1675117"/>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AD29C9-BA8B-46A7-B217-BBB2EEE8C19D}"/>
                  </a:ext>
                </a:extLst>
              </p:cNvPr>
              <p:cNvCxnSpPr>
                <a:cxnSpLocks/>
                <a:stCxn id="4" idx="6"/>
                <a:endCxn id="25" idx="1"/>
              </p:cNvCxnSpPr>
              <p:nvPr/>
            </p:nvCxnSpPr>
            <p:spPr>
              <a:xfrm>
                <a:off x="2447332" y="3311313"/>
                <a:ext cx="749749"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212039-0404-4F37-97C7-60DF5A0D5744}"/>
                  </a:ext>
                </a:extLst>
              </p:cNvPr>
              <p:cNvCxnSpPr>
                <a:cxnSpLocks/>
                <a:stCxn id="4" idx="5"/>
                <a:endCxn id="25" idx="2"/>
              </p:cNvCxnSpPr>
              <p:nvPr/>
            </p:nvCxnSpPr>
            <p:spPr>
              <a:xfrm>
                <a:off x="2262477" y="3768135"/>
                <a:ext cx="2077604" cy="1675117"/>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6C5E9E-C1DC-40CE-AECA-FB2573D2EF1F}"/>
                  </a:ext>
                </a:extLst>
              </p:cNvPr>
              <p:cNvCxnSpPr>
                <a:cxnSpLocks/>
                <a:stCxn id="4" idx="4"/>
                <a:endCxn id="25" idx="2"/>
              </p:cNvCxnSpPr>
              <p:nvPr/>
            </p:nvCxnSpPr>
            <p:spPr>
              <a:xfrm>
                <a:off x="1816198" y="3957356"/>
                <a:ext cx="2523884" cy="1485896"/>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A21A5F-5662-49D8-97D9-5A2FD09AACC3}"/>
                  </a:ext>
                </a:extLst>
              </p:cNvPr>
              <p:cNvCxnSpPr>
                <a:cxnSpLocks/>
                <a:stCxn id="4" idx="0"/>
                <a:endCxn id="25" idx="0"/>
              </p:cNvCxnSpPr>
              <p:nvPr/>
            </p:nvCxnSpPr>
            <p:spPr>
              <a:xfrm flipV="1">
                <a:off x="1816198" y="1179373"/>
                <a:ext cx="2523884" cy="1485896"/>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E411BDC-6BE0-4489-A0C3-572E6FB6A994}"/>
                  </a:ext>
                </a:extLst>
              </p:cNvPr>
              <p:cNvSpPr/>
              <p:nvPr/>
            </p:nvSpPr>
            <p:spPr>
              <a:xfrm>
                <a:off x="3197081" y="1179373"/>
                <a:ext cx="2286000" cy="4263879"/>
              </a:xfrm>
              <a:prstGeom prst="roundRect">
                <a:avLst/>
              </a:prstGeom>
              <a:solidFill>
                <a:srgbClr val="92D05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300" b="1" dirty="0">
                    <a:latin typeface="Times New Roman" panose="02020603050405020304" pitchFamily="18" charset="0"/>
                    <a:cs typeface="Times New Roman" panose="02020603050405020304" pitchFamily="18" charset="0"/>
                  </a:rPr>
                  <a:t>Do you know the different types of plastics available in the market to store food and liquid</a:t>
                </a:r>
              </a:p>
              <a:p>
                <a:pPr marL="342900" indent="-342900">
                  <a:buAutoNum type="arabicPeriod"/>
                </a:pPr>
                <a:r>
                  <a:rPr lang="en-US" sz="1300" b="1" dirty="0">
                    <a:latin typeface="Times New Roman" panose="02020603050405020304" pitchFamily="18" charset="0"/>
                    <a:cs typeface="Times New Roman" panose="02020603050405020304" pitchFamily="18" charset="0"/>
                  </a:rPr>
                  <a:t>Do you understand the term leaching of chemicals from plastic-type food contact materials (PTFCMs) in to food and factors responsible</a:t>
                </a:r>
              </a:p>
              <a:p>
                <a:pPr marL="342900" indent="-342900">
                  <a:buAutoNum type="arabicPeriod"/>
                </a:pPr>
                <a:r>
                  <a:rPr lang="en-US" sz="1300" b="1" dirty="0">
                    <a:latin typeface="Times New Roman" panose="02020603050405020304" pitchFamily="18" charset="0"/>
                    <a:cs typeface="Times New Roman" panose="02020603050405020304" pitchFamily="18" charset="0"/>
                  </a:rPr>
                  <a:t>Do you understand what are EDCs? </a:t>
                </a:r>
              </a:p>
              <a:p>
                <a:pPr marL="342900" indent="-342900">
                  <a:buAutoNum type="arabicPeriod"/>
                </a:pPr>
                <a:r>
                  <a:rPr lang="en-US" sz="1300" b="1" dirty="0">
                    <a:latin typeface="Times New Roman" panose="02020603050405020304" pitchFamily="18" charset="0"/>
                    <a:cs typeface="Times New Roman" panose="02020603050405020304" pitchFamily="18" charset="0"/>
                  </a:rPr>
                  <a:t>What type of disease can be caused by exposure to EDCs</a:t>
                </a:r>
              </a:p>
              <a:p>
                <a:endParaRPr lang="en-US" sz="1300" b="1" dirty="0">
                  <a:latin typeface="Times New Roman" panose="02020603050405020304" pitchFamily="18" charset="0"/>
                  <a:cs typeface="Times New Roman" panose="02020603050405020304" pitchFamily="18" charset="0"/>
                </a:endParaRPr>
              </a:p>
            </p:txBody>
          </p:sp>
        </p:grpSp>
        <p:grpSp>
          <p:nvGrpSpPr>
            <p:cNvPr id="50" name="Group 49">
              <a:extLst>
                <a:ext uri="{FF2B5EF4-FFF2-40B4-BE49-F238E27FC236}">
                  <a16:creationId xmlns:a16="http://schemas.microsoft.com/office/drawing/2014/main" id="{D9020A39-4F46-4F39-86C0-4C345D7FA837}"/>
                </a:ext>
              </a:extLst>
            </p:cNvPr>
            <p:cNvGrpSpPr/>
            <p:nvPr/>
          </p:nvGrpSpPr>
          <p:grpSpPr>
            <a:xfrm>
              <a:off x="3822916" y="205310"/>
              <a:ext cx="3795672" cy="3147278"/>
              <a:chOff x="1549870" y="1043987"/>
              <a:chExt cx="4546130" cy="4263879"/>
            </a:xfrm>
          </p:grpSpPr>
          <p:sp>
            <p:nvSpPr>
              <p:cNvPr id="51" name="Oval 50">
                <a:extLst>
                  <a:ext uri="{FF2B5EF4-FFF2-40B4-BE49-F238E27FC236}">
                    <a16:creationId xmlns:a16="http://schemas.microsoft.com/office/drawing/2014/main" id="{34BAEF6D-E73E-4A9C-A169-FEFE9ADE9507}"/>
                  </a:ext>
                </a:extLst>
              </p:cNvPr>
              <p:cNvSpPr/>
              <p:nvPr/>
            </p:nvSpPr>
            <p:spPr>
              <a:xfrm>
                <a:off x="1549870" y="2447354"/>
                <a:ext cx="1344531" cy="1457145"/>
              </a:xfrm>
              <a:prstGeom prst="ellipse">
                <a:avLst/>
              </a:prstGeom>
              <a:solidFill>
                <a:srgbClr val="00B0F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Times New Roman" panose="02020603050405020304" pitchFamily="18" charset="0"/>
                    <a:cs typeface="Times New Roman" panose="02020603050405020304" pitchFamily="18" charset="0"/>
                  </a:rPr>
                  <a:t>Attitude/ Behaviors</a:t>
                </a:r>
              </a:p>
            </p:txBody>
          </p:sp>
          <p:cxnSp>
            <p:nvCxnSpPr>
              <p:cNvPr id="52" name="Straight Connector 51">
                <a:extLst>
                  <a:ext uri="{FF2B5EF4-FFF2-40B4-BE49-F238E27FC236}">
                    <a16:creationId xmlns:a16="http://schemas.microsoft.com/office/drawing/2014/main" id="{1074FF11-3CE1-493F-8993-8E5ED123DABE}"/>
                  </a:ext>
                </a:extLst>
              </p:cNvPr>
              <p:cNvCxnSpPr>
                <a:cxnSpLocks/>
                <a:stCxn id="51" idx="7"/>
                <a:endCxn id="57" idx="0"/>
              </p:cNvCxnSpPr>
              <p:nvPr/>
            </p:nvCxnSpPr>
            <p:spPr>
              <a:xfrm flipV="1">
                <a:off x="2697499" y="1043987"/>
                <a:ext cx="2255501" cy="1616762"/>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23B733-83A3-4913-93B9-3D6A6A68B9C1}"/>
                  </a:ext>
                </a:extLst>
              </p:cNvPr>
              <p:cNvCxnSpPr>
                <a:cxnSpLocks/>
                <a:stCxn id="51" idx="6"/>
                <a:endCxn id="57" idx="1"/>
              </p:cNvCxnSpPr>
              <p:nvPr/>
            </p:nvCxnSpPr>
            <p:spPr>
              <a:xfrm>
                <a:off x="2894401" y="3175926"/>
                <a:ext cx="915599"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DB7753-8A1E-4D52-B12A-5DE30C6B13C4}"/>
                  </a:ext>
                </a:extLst>
              </p:cNvPr>
              <p:cNvCxnSpPr>
                <a:cxnSpLocks/>
                <a:stCxn id="51" idx="5"/>
                <a:endCxn id="57" idx="2"/>
              </p:cNvCxnSpPr>
              <p:nvPr/>
            </p:nvCxnSpPr>
            <p:spPr>
              <a:xfrm>
                <a:off x="2697499" y="3691104"/>
                <a:ext cx="2255501" cy="1616762"/>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EB1D37C-ECA1-4C17-BD33-1F7447779E72}"/>
                  </a:ext>
                </a:extLst>
              </p:cNvPr>
              <p:cNvCxnSpPr>
                <a:cxnSpLocks/>
                <a:stCxn id="51" idx="4"/>
                <a:endCxn id="57" idx="2"/>
              </p:cNvCxnSpPr>
              <p:nvPr/>
            </p:nvCxnSpPr>
            <p:spPr>
              <a:xfrm>
                <a:off x="2222136" y="3904499"/>
                <a:ext cx="2730864" cy="1403367"/>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D777ED0-08D4-4AC7-A067-1F7F9772585F}"/>
                  </a:ext>
                </a:extLst>
              </p:cNvPr>
              <p:cNvCxnSpPr>
                <a:cxnSpLocks/>
                <a:stCxn id="51" idx="0"/>
                <a:endCxn id="57" idx="0"/>
              </p:cNvCxnSpPr>
              <p:nvPr/>
            </p:nvCxnSpPr>
            <p:spPr>
              <a:xfrm flipV="1">
                <a:off x="2222136" y="1043987"/>
                <a:ext cx="2730864" cy="1403367"/>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D2A3E302-6148-491B-AB95-F53A4651222E}"/>
                  </a:ext>
                </a:extLst>
              </p:cNvPr>
              <p:cNvSpPr/>
              <p:nvPr/>
            </p:nvSpPr>
            <p:spPr>
              <a:xfrm>
                <a:off x="3810000" y="1043987"/>
                <a:ext cx="2286000" cy="4263879"/>
              </a:xfrm>
              <a:prstGeom prst="roundRect">
                <a:avLst/>
              </a:prstGeom>
              <a:solidFill>
                <a:srgbClr val="92D05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AutoNum type="arabicPeriod"/>
                </a:pPr>
                <a:r>
                  <a:rPr lang="en-US" sz="1300" b="1" dirty="0">
                    <a:latin typeface="Times New Roman" panose="02020603050405020304" pitchFamily="18" charset="0"/>
                    <a:cs typeface="Times New Roman" panose="02020603050405020304" pitchFamily="18" charset="0"/>
                  </a:rPr>
                  <a:t>How do they rate  their reliance of plastic containers </a:t>
                </a:r>
              </a:p>
              <a:p>
                <a:pPr marL="342900" indent="-342900">
                  <a:buAutoNum type="arabicPeriod"/>
                </a:pPr>
                <a:r>
                  <a:rPr lang="en-US" sz="1300" b="1" dirty="0">
                    <a:latin typeface="Times New Roman" panose="02020603050405020304" pitchFamily="18" charset="0"/>
                    <a:cs typeface="Times New Roman" panose="02020603050405020304" pitchFamily="18" charset="0"/>
                  </a:rPr>
                  <a:t>Preferences when they buy food form the super market</a:t>
                </a:r>
                <a:br>
                  <a:rPr lang="en-US" sz="1300" b="1"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a:p>
                <a:pPr marL="342900" indent="-342900">
                  <a:buAutoNum type="arabicPeriod"/>
                </a:pPr>
                <a:r>
                  <a:rPr lang="en-US" sz="1300" b="1" dirty="0">
                    <a:latin typeface="Times New Roman" panose="02020603050405020304" pitchFamily="18" charset="0"/>
                    <a:cs typeface="Times New Roman" panose="02020603050405020304" pitchFamily="18" charset="0"/>
                  </a:rPr>
                  <a:t>Do you check the type of the plastic that you are using </a:t>
                </a:r>
              </a:p>
              <a:p>
                <a:pPr marL="342900" indent="-342900">
                  <a:buAutoNum type="arabicPeriod"/>
                </a:pPr>
                <a:endParaRPr lang="en-US" sz="1300" b="1" dirty="0">
                  <a:latin typeface="Times New Roman" panose="02020603050405020304" pitchFamily="18" charset="0"/>
                  <a:cs typeface="Times New Roman" panose="02020603050405020304" pitchFamily="18" charset="0"/>
                </a:endParaRPr>
              </a:p>
            </p:txBody>
          </p:sp>
        </p:grpSp>
        <p:grpSp>
          <p:nvGrpSpPr>
            <p:cNvPr id="58" name="Group 57">
              <a:extLst>
                <a:ext uri="{FF2B5EF4-FFF2-40B4-BE49-F238E27FC236}">
                  <a16:creationId xmlns:a16="http://schemas.microsoft.com/office/drawing/2014/main" id="{C06F489B-303C-493C-953A-FD9C248FB84C}"/>
                </a:ext>
              </a:extLst>
            </p:cNvPr>
            <p:cNvGrpSpPr/>
            <p:nvPr/>
          </p:nvGrpSpPr>
          <p:grpSpPr>
            <a:xfrm>
              <a:off x="3968254" y="3521871"/>
              <a:ext cx="3650333" cy="3279160"/>
              <a:chOff x="1558870" y="1093683"/>
              <a:chExt cx="4715000" cy="4263879"/>
            </a:xfrm>
          </p:grpSpPr>
          <p:sp>
            <p:nvSpPr>
              <p:cNvPr id="59" name="Oval 58">
                <a:extLst>
                  <a:ext uri="{FF2B5EF4-FFF2-40B4-BE49-F238E27FC236}">
                    <a16:creationId xmlns:a16="http://schemas.microsoft.com/office/drawing/2014/main" id="{36135F80-0F61-44F4-9880-595E7B196693}"/>
                  </a:ext>
                </a:extLst>
              </p:cNvPr>
              <p:cNvSpPr/>
              <p:nvPr/>
            </p:nvSpPr>
            <p:spPr>
              <a:xfrm>
                <a:off x="1558870" y="2579578"/>
                <a:ext cx="1262269" cy="1292087"/>
              </a:xfrm>
              <a:prstGeom prst="ellipse">
                <a:avLst/>
              </a:prstGeom>
              <a:solidFill>
                <a:srgbClr val="CC0066"/>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Times New Roman" panose="02020603050405020304" pitchFamily="18" charset="0"/>
                    <a:cs typeface="Times New Roman" panose="02020603050405020304" pitchFamily="18" charset="0"/>
                  </a:rPr>
                  <a:t>Practice or Pattern </a:t>
                </a:r>
              </a:p>
            </p:txBody>
          </p:sp>
          <p:cxnSp>
            <p:nvCxnSpPr>
              <p:cNvPr id="60" name="Straight Connector 59">
                <a:extLst>
                  <a:ext uri="{FF2B5EF4-FFF2-40B4-BE49-F238E27FC236}">
                    <a16:creationId xmlns:a16="http://schemas.microsoft.com/office/drawing/2014/main" id="{2561572F-730C-4CAE-8518-E8FAD52A6081}"/>
                  </a:ext>
                </a:extLst>
              </p:cNvPr>
              <p:cNvCxnSpPr>
                <a:cxnSpLocks/>
                <a:stCxn id="59" idx="7"/>
                <a:endCxn id="65" idx="0"/>
              </p:cNvCxnSpPr>
              <p:nvPr/>
            </p:nvCxnSpPr>
            <p:spPr>
              <a:xfrm flipV="1">
                <a:off x="2636284" y="1093683"/>
                <a:ext cx="2405651" cy="1675117"/>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E0D04C7-9143-451B-8FB4-0BCF1DA2631B}"/>
                  </a:ext>
                </a:extLst>
              </p:cNvPr>
              <p:cNvCxnSpPr>
                <a:cxnSpLocks/>
                <a:stCxn id="59" idx="6"/>
                <a:endCxn id="65" idx="1"/>
              </p:cNvCxnSpPr>
              <p:nvPr/>
            </p:nvCxnSpPr>
            <p:spPr>
              <a:xfrm>
                <a:off x="2821139" y="3225623"/>
                <a:ext cx="988860" cy="0"/>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04B65F9-1466-4EFE-8E82-61702B19F82E}"/>
                  </a:ext>
                </a:extLst>
              </p:cNvPr>
              <p:cNvCxnSpPr>
                <a:cxnSpLocks/>
                <a:stCxn id="59" idx="5"/>
                <a:endCxn id="65" idx="2"/>
              </p:cNvCxnSpPr>
              <p:nvPr/>
            </p:nvCxnSpPr>
            <p:spPr>
              <a:xfrm>
                <a:off x="2636284" y="3682444"/>
                <a:ext cx="2405651" cy="1675118"/>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017C8E9-5F9C-45ED-B1A7-A7A16F544593}"/>
                  </a:ext>
                </a:extLst>
              </p:cNvPr>
              <p:cNvCxnSpPr>
                <a:cxnSpLocks/>
                <a:stCxn id="59" idx="4"/>
                <a:endCxn id="65" idx="2"/>
              </p:cNvCxnSpPr>
              <p:nvPr/>
            </p:nvCxnSpPr>
            <p:spPr>
              <a:xfrm>
                <a:off x="2190005" y="3871666"/>
                <a:ext cx="2851930" cy="1485896"/>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BE7221E-D8F4-4858-B0F6-F85960E5F9D1}"/>
                  </a:ext>
                </a:extLst>
              </p:cNvPr>
              <p:cNvCxnSpPr>
                <a:cxnSpLocks/>
                <a:stCxn id="59" idx="0"/>
                <a:endCxn id="65" idx="0"/>
              </p:cNvCxnSpPr>
              <p:nvPr/>
            </p:nvCxnSpPr>
            <p:spPr>
              <a:xfrm flipV="1">
                <a:off x="2190005" y="1093683"/>
                <a:ext cx="2851930" cy="1485895"/>
              </a:xfrm>
              <a:prstGeom prst="line">
                <a:avLst/>
              </a:prstGeom>
              <a:ln>
                <a:solidFill>
                  <a:srgbClr val="FF99FF"/>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302BA332-172E-41F2-9C67-4F369E20A650}"/>
                  </a:ext>
                </a:extLst>
              </p:cNvPr>
              <p:cNvSpPr/>
              <p:nvPr/>
            </p:nvSpPr>
            <p:spPr>
              <a:xfrm>
                <a:off x="3809998" y="1093683"/>
                <a:ext cx="2463872" cy="4263879"/>
              </a:xfrm>
              <a:prstGeom prst="roundRect">
                <a:avLst/>
              </a:prstGeom>
              <a:solidFill>
                <a:srgbClr val="92D050"/>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300" b="1" dirty="0">
                    <a:latin typeface="Times New Roman" panose="02020603050405020304" pitchFamily="18" charset="0"/>
                    <a:cs typeface="Times New Roman" panose="02020603050405020304" pitchFamily="18" charset="0"/>
                  </a:rPr>
                  <a:t>Using plastic to store or carry food </a:t>
                </a:r>
              </a:p>
              <a:p>
                <a:pPr marL="342900" indent="-342900">
                  <a:buFont typeface="+mj-lt"/>
                  <a:buAutoNum type="arabicPeriod"/>
                </a:pPr>
                <a:r>
                  <a:rPr lang="en-US" sz="1300" b="1" dirty="0">
                    <a:latin typeface="Times New Roman" panose="02020603050405020304" pitchFamily="18" charset="0"/>
                    <a:cs typeface="Times New Roman" panose="02020603050405020304" pitchFamily="18" charset="0"/>
                  </a:rPr>
                  <a:t>Online food ordering </a:t>
                </a:r>
              </a:p>
              <a:p>
                <a:pPr marL="342900" indent="-342900">
                  <a:buFont typeface="+mj-lt"/>
                  <a:buAutoNum type="arabicPeriod"/>
                </a:pPr>
                <a:r>
                  <a:rPr lang="en-US" sz="1300" b="1" dirty="0">
                    <a:latin typeface="Times New Roman" panose="02020603050405020304" pitchFamily="18" charset="0"/>
                    <a:cs typeface="Times New Roman" panose="02020603050405020304" pitchFamily="18" charset="0"/>
                  </a:rPr>
                  <a:t>Prefer soft plastic or hard plastic</a:t>
                </a:r>
              </a:p>
              <a:p>
                <a:pPr marL="342900" indent="-342900">
                  <a:buFont typeface="+mj-lt"/>
                  <a:buAutoNum type="arabicPeriod"/>
                </a:pPr>
                <a:r>
                  <a:rPr lang="en-US" sz="1300" b="1" dirty="0">
                    <a:latin typeface="Times New Roman" panose="02020603050405020304" pitchFamily="18" charset="0"/>
                    <a:cs typeface="Times New Roman" panose="02020603050405020304" pitchFamily="18" charset="0"/>
                  </a:rPr>
                  <a:t>Frequency and pattern of using these products </a:t>
                </a:r>
              </a:p>
              <a:p>
                <a:endParaRPr lang="en-US" sz="1300"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49555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7AFC86-3CE6-447A-9756-3419BB91D7BC}"/>
              </a:ext>
            </a:extLst>
          </p:cNvPr>
          <p:cNvGrpSpPr/>
          <p:nvPr/>
        </p:nvGrpSpPr>
        <p:grpSpPr>
          <a:xfrm>
            <a:off x="593651" y="128982"/>
            <a:ext cx="10058400" cy="6568964"/>
            <a:chOff x="65332" y="139104"/>
            <a:chExt cx="10058400" cy="6568964"/>
          </a:xfrm>
        </p:grpSpPr>
        <p:sp>
          <p:nvSpPr>
            <p:cNvPr id="6" name="Rectangle: Rounded Corners 5">
              <a:extLst>
                <a:ext uri="{FF2B5EF4-FFF2-40B4-BE49-F238E27FC236}">
                  <a16:creationId xmlns:a16="http://schemas.microsoft.com/office/drawing/2014/main" id="{46304296-9873-43DD-9310-684947701CA1}"/>
                </a:ext>
              </a:extLst>
            </p:cNvPr>
            <p:cNvSpPr/>
            <p:nvPr/>
          </p:nvSpPr>
          <p:spPr>
            <a:xfrm>
              <a:off x="65332" y="139104"/>
              <a:ext cx="10058400" cy="656896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Study design: Cross sectional </a:t>
              </a:r>
            </a:p>
          </p:txBody>
        </p:sp>
        <p:sp>
          <p:nvSpPr>
            <p:cNvPr id="7" name="TextBox 6">
              <a:extLst>
                <a:ext uri="{FF2B5EF4-FFF2-40B4-BE49-F238E27FC236}">
                  <a16:creationId xmlns:a16="http://schemas.microsoft.com/office/drawing/2014/main" id="{771A7CFD-7BFC-4640-9AED-9B8C2580D772}"/>
                </a:ext>
              </a:extLst>
            </p:cNvPr>
            <p:cNvSpPr txBox="1"/>
            <p:nvPr/>
          </p:nvSpPr>
          <p:spPr>
            <a:xfrm>
              <a:off x="3062961" y="354388"/>
              <a:ext cx="5009439" cy="400110"/>
            </a:xfrm>
            <a:prstGeom prst="rect">
              <a:avLst/>
            </a:prstGeom>
            <a:noFill/>
          </p:spPr>
          <p:txBody>
            <a:bodyPr wrap="square" rtlCol="0">
              <a:spAutoFit/>
            </a:bodyPr>
            <a:lstStyle/>
            <a:p>
              <a:r>
                <a:rPr lang="en-US" sz="2000" b="1" dirty="0">
                  <a:solidFill>
                    <a:schemeClr val="tx2"/>
                  </a:solidFill>
                  <a:latin typeface="Times New Roman" panose="02020603050405020304" pitchFamily="18" charset="0"/>
                  <a:cs typeface="Times New Roman" panose="02020603050405020304" pitchFamily="18" charset="0"/>
                </a:rPr>
                <a:t>STUDY DESIGN : CROSS SECTIONAL</a:t>
              </a:r>
            </a:p>
          </p:txBody>
        </p:sp>
        <p:sp>
          <p:nvSpPr>
            <p:cNvPr id="8" name="TextBox 7">
              <a:extLst>
                <a:ext uri="{FF2B5EF4-FFF2-40B4-BE49-F238E27FC236}">
                  <a16:creationId xmlns:a16="http://schemas.microsoft.com/office/drawing/2014/main" id="{D1DD0CCB-E932-48AA-B60B-E860CA0855E4}"/>
                </a:ext>
              </a:extLst>
            </p:cNvPr>
            <p:cNvSpPr txBox="1"/>
            <p:nvPr/>
          </p:nvSpPr>
          <p:spPr>
            <a:xfrm>
              <a:off x="7259098" y="2002655"/>
              <a:ext cx="966952" cy="338554"/>
            </a:xfrm>
            <a:prstGeom prst="rect">
              <a:avLst/>
            </a:prstGeom>
            <a:noFill/>
          </p:spPr>
          <p:txBody>
            <a:bodyPr wrap="square" rtlCol="0">
              <a:spAutoFit/>
            </a:bodyPr>
            <a:lstStyle/>
            <a:p>
              <a:r>
                <a:rPr lang="en-US" sz="1600" b="1" dirty="0">
                  <a:solidFill>
                    <a:schemeClr val="tx2"/>
                  </a:solidFill>
                </a:rPr>
                <a:t>CI- 95%</a:t>
              </a:r>
            </a:p>
          </p:txBody>
        </p:sp>
        <p:sp>
          <p:nvSpPr>
            <p:cNvPr id="9" name="Rectangle 8">
              <a:extLst>
                <a:ext uri="{FF2B5EF4-FFF2-40B4-BE49-F238E27FC236}">
                  <a16:creationId xmlns:a16="http://schemas.microsoft.com/office/drawing/2014/main" id="{99E2A71B-367F-4C10-96E2-BD8113156185}"/>
                </a:ext>
              </a:extLst>
            </p:cNvPr>
            <p:cNvSpPr/>
            <p:nvPr/>
          </p:nvSpPr>
          <p:spPr>
            <a:xfrm>
              <a:off x="2908840" y="1103975"/>
              <a:ext cx="2185692" cy="4154984"/>
            </a:xfrm>
            <a:prstGeom prst="rect">
              <a:avLst/>
            </a:prstGeom>
            <a:ln>
              <a:solidFill>
                <a:srgbClr val="0070C0"/>
              </a:solidFill>
              <a:prstDash val="dash"/>
            </a:ln>
          </p:spPr>
          <p:txBody>
            <a:bodyPr wrap="square">
              <a:spAutoFit/>
            </a:bodyPr>
            <a:lstStyle/>
            <a:p>
              <a:endParaRPr lang="en-US" sz="1600" b="1" dirty="0"/>
            </a:p>
            <a:p>
              <a:endParaRPr lang="en-US" sz="1600" b="1" dirty="0"/>
            </a:p>
            <a:p>
              <a:endParaRPr lang="en-US" sz="1600" b="1" dirty="0"/>
            </a:p>
            <a:p>
              <a:r>
                <a:rPr lang="en-US" sz="1600" b="1" dirty="0">
                  <a:latin typeface="Times New Roman" panose="02020603050405020304" pitchFamily="18" charset="0"/>
                  <a:cs typeface="Times New Roman" panose="02020603050405020304" pitchFamily="18" charset="0"/>
                </a:rPr>
                <a:t>Study Participants </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Inclusion Criteria: </a:t>
              </a:r>
            </a:p>
            <a:p>
              <a:pPr marL="342900" lvl="0" indent="-342900">
                <a:buFont typeface="+mj-lt"/>
                <a:buAutoNum type="arabicPeriod"/>
              </a:pPr>
              <a:r>
                <a:rPr lang="en-US" sz="1400" dirty="0">
                  <a:latin typeface="Times New Roman" panose="02020603050405020304" pitchFamily="18" charset="0"/>
                  <a:cs typeface="Times New Roman" panose="02020603050405020304" pitchFamily="18" charset="0"/>
                </a:rPr>
                <a:t>Whether they are health professionals or non-health professionals </a:t>
              </a:r>
            </a:p>
            <a:p>
              <a:pPr marL="342900" lvl="0" indent="-342900">
                <a:buFont typeface="+mj-lt"/>
                <a:buAutoNum type="arabicPeriod"/>
              </a:pPr>
              <a:r>
                <a:rPr lang="en-US" sz="1400" dirty="0">
                  <a:latin typeface="Times New Roman" panose="02020603050405020304" pitchFamily="18" charset="0"/>
                  <a:cs typeface="Times New Roman" panose="02020603050405020304" pitchFamily="18" charset="0"/>
                </a:rPr>
                <a:t>What is their educational background </a:t>
              </a:r>
            </a:p>
            <a:p>
              <a:pPr marL="342900" lvl="0" indent="-342900">
                <a:buFont typeface="+mj-lt"/>
                <a:buAutoNum type="arabicPeriod"/>
              </a:pPr>
              <a:r>
                <a:rPr lang="en-US" sz="1400" dirty="0">
                  <a:latin typeface="Times New Roman" panose="02020603050405020304" pitchFamily="18" charset="0"/>
                  <a:cs typeface="Times New Roman" panose="02020603050405020304" pitchFamily="18" charset="0"/>
                </a:rPr>
                <a:t>Experience they have gained in the industry</a:t>
              </a:r>
            </a:p>
            <a:p>
              <a:pPr marL="342900" lvl="0" indent="-342900">
                <a:buFont typeface="+mj-lt"/>
                <a:buAutoNum type="arabicPeriod"/>
              </a:pPr>
              <a:r>
                <a:rPr lang="en-US" sz="1400" dirty="0">
                  <a:latin typeface="Times New Roman" panose="02020603050405020304" pitchFamily="18" charset="0"/>
                  <a:cs typeface="Times New Roman" panose="02020603050405020304" pitchFamily="18" charset="0"/>
                </a:rPr>
                <a:t>What is the level of exposure of knowledge to them </a:t>
              </a:r>
            </a:p>
            <a:p>
              <a:endParaRPr lang="en-US" sz="1600" dirty="0"/>
            </a:p>
          </p:txBody>
        </p:sp>
        <p:pic>
          <p:nvPicPr>
            <p:cNvPr id="10" name="Graphic 9" descr="Target Audience">
              <a:extLst>
                <a:ext uri="{FF2B5EF4-FFF2-40B4-BE49-F238E27FC236}">
                  <a16:creationId xmlns:a16="http://schemas.microsoft.com/office/drawing/2014/main" id="{421CB636-88CD-4206-8E83-9562FF8586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251" y="1036878"/>
              <a:ext cx="914400" cy="914400"/>
            </a:xfrm>
            <a:prstGeom prst="rect">
              <a:avLst/>
            </a:prstGeom>
          </p:spPr>
        </p:pic>
        <p:grpSp>
          <p:nvGrpSpPr>
            <p:cNvPr id="11" name="Group 10">
              <a:extLst>
                <a:ext uri="{FF2B5EF4-FFF2-40B4-BE49-F238E27FC236}">
                  <a16:creationId xmlns:a16="http://schemas.microsoft.com/office/drawing/2014/main" id="{1BAD76DB-EC06-48BC-84CC-B35CB27AAAD1}"/>
                </a:ext>
              </a:extLst>
            </p:cNvPr>
            <p:cNvGrpSpPr/>
            <p:nvPr/>
          </p:nvGrpSpPr>
          <p:grpSpPr>
            <a:xfrm>
              <a:off x="5227344" y="1224865"/>
              <a:ext cx="4683387" cy="3598823"/>
              <a:chOff x="4947145" y="961168"/>
              <a:chExt cx="4663981" cy="3598823"/>
            </a:xfrm>
          </p:grpSpPr>
          <p:sp>
            <p:nvSpPr>
              <p:cNvPr id="21" name="Rectangle: Rounded Corners 20">
                <a:extLst>
                  <a:ext uri="{FF2B5EF4-FFF2-40B4-BE49-F238E27FC236}">
                    <a16:creationId xmlns:a16="http://schemas.microsoft.com/office/drawing/2014/main" id="{54152A74-F3C4-4A73-85FD-533B864626F8}"/>
                  </a:ext>
                </a:extLst>
              </p:cNvPr>
              <p:cNvSpPr/>
              <p:nvPr/>
            </p:nvSpPr>
            <p:spPr>
              <a:xfrm>
                <a:off x="8486264" y="3244956"/>
                <a:ext cx="1124862" cy="8040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dirty="0">
                    <a:solidFill>
                      <a:schemeClr val="tx1"/>
                    </a:solidFill>
                    <a:latin typeface="Times New Roman" panose="02020603050405020304" pitchFamily="18" charset="0"/>
                    <a:cs typeface="Times New Roman" panose="02020603050405020304" pitchFamily="18" charset="0"/>
                  </a:rPr>
                  <a:t>Non-Health Professionals(25)</a:t>
                </a:r>
                <a:r>
                  <a:rPr lang="en-US" sz="1200" dirty="0">
                    <a:solidFill>
                      <a:schemeClr val="tx1"/>
                    </a:solidFill>
                    <a:latin typeface="Times New Roman" panose="02020603050405020304" pitchFamily="18" charset="0"/>
                    <a:cs typeface="Times New Roman" panose="02020603050405020304" pitchFamily="18" charset="0"/>
                  </a:rPr>
                  <a:t> </a:t>
                </a:r>
              </a:p>
            </p:txBody>
          </p:sp>
          <p:sp>
            <p:nvSpPr>
              <p:cNvPr id="22" name="Rectangle: Rounded Corners 21">
                <a:extLst>
                  <a:ext uri="{FF2B5EF4-FFF2-40B4-BE49-F238E27FC236}">
                    <a16:creationId xmlns:a16="http://schemas.microsoft.com/office/drawing/2014/main" id="{4E6950E6-9E1B-4699-B13B-23428C3AC5A0}"/>
                  </a:ext>
                </a:extLst>
              </p:cNvPr>
              <p:cNvSpPr/>
              <p:nvPr/>
            </p:nvSpPr>
            <p:spPr>
              <a:xfrm>
                <a:off x="8484986" y="1439558"/>
                <a:ext cx="1124862" cy="80404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200" b="1" dirty="0">
                    <a:solidFill>
                      <a:schemeClr val="tx1"/>
                    </a:solidFill>
                    <a:latin typeface="Times New Roman" panose="02020603050405020304" pitchFamily="18" charset="0"/>
                    <a:cs typeface="Times New Roman" panose="02020603050405020304" pitchFamily="18" charset="0"/>
                  </a:rPr>
                  <a:t>Health Professionals </a:t>
                </a:r>
              </a:p>
              <a:p>
                <a:pPr algn="l"/>
                <a:r>
                  <a:rPr lang="en-US" sz="1200" b="1" dirty="0">
                    <a:solidFill>
                      <a:schemeClr val="tx1"/>
                    </a:solidFill>
                    <a:latin typeface="Times New Roman" panose="02020603050405020304" pitchFamily="18" charset="0"/>
                    <a:cs typeface="Times New Roman" panose="02020603050405020304" pitchFamily="18" charset="0"/>
                  </a:rPr>
                  <a:t>(37)</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6526FA71-2CE1-48EF-BBCE-6402F8A43FB2}"/>
                  </a:ext>
                </a:extLst>
              </p:cNvPr>
              <p:cNvSpPr/>
              <p:nvPr/>
            </p:nvSpPr>
            <p:spPr>
              <a:xfrm>
                <a:off x="6806009" y="1825209"/>
                <a:ext cx="1074684" cy="1863581"/>
              </a:xfrm>
              <a:prstGeom prst="round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457200" rIns="91440" bIns="182880" rtlCol="0" anchor="t" anchorCtr="0"/>
              <a:lstStyle/>
              <a:p>
                <a:pPr algn="ctr"/>
                <a:r>
                  <a:rPr lang="en-US" sz="1000" b="1" dirty="0"/>
                  <a:t>Sample Size:</a:t>
                </a:r>
              </a:p>
              <a:p>
                <a:pPr algn="ctr"/>
                <a:r>
                  <a:rPr lang="en-US" sz="1000" b="1" dirty="0"/>
                  <a:t>Target 20 PIs at each organization</a:t>
                </a:r>
              </a:p>
            </p:txBody>
          </p:sp>
          <p:sp>
            <p:nvSpPr>
              <p:cNvPr id="24" name="Rectangle: Rounded Corners 23">
                <a:extLst>
                  <a:ext uri="{FF2B5EF4-FFF2-40B4-BE49-F238E27FC236}">
                    <a16:creationId xmlns:a16="http://schemas.microsoft.com/office/drawing/2014/main" id="{EFDA2BAB-E59E-4EC1-A257-93ABD1116C95}"/>
                  </a:ext>
                </a:extLst>
              </p:cNvPr>
              <p:cNvSpPr/>
              <p:nvPr/>
            </p:nvSpPr>
            <p:spPr>
              <a:xfrm rot="16200000">
                <a:off x="4787265" y="1121048"/>
                <a:ext cx="3598823" cy="32790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cxnSp>
            <p:nvCxnSpPr>
              <p:cNvPr id="25" name="Straight Arrow Connector 24">
                <a:extLst>
                  <a:ext uri="{FF2B5EF4-FFF2-40B4-BE49-F238E27FC236}">
                    <a16:creationId xmlns:a16="http://schemas.microsoft.com/office/drawing/2014/main" id="{CC1C2821-0802-47DE-99EA-9B20C07E2A39}"/>
                  </a:ext>
                </a:extLst>
              </p:cNvPr>
              <p:cNvCxnSpPr>
                <a:cxnSpLocks/>
                <a:stCxn id="23" idx="3"/>
                <a:endCxn id="21" idx="1"/>
              </p:cNvCxnSpPr>
              <p:nvPr/>
            </p:nvCxnSpPr>
            <p:spPr>
              <a:xfrm>
                <a:off x="7880693" y="2757000"/>
                <a:ext cx="605571" cy="889977"/>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102ED37-6F0A-45EB-BCD5-29E7B3949B49}"/>
                  </a:ext>
                </a:extLst>
              </p:cNvPr>
              <p:cNvSpPr/>
              <p:nvPr/>
            </p:nvSpPr>
            <p:spPr>
              <a:xfrm>
                <a:off x="5104320" y="1841579"/>
                <a:ext cx="1521801" cy="244684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5760" rtlCol="0" anchor="t" anchorCtr="0"/>
              <a:lstStyle/>
              <a:p>
                <a:pPr algn="ctr"/>
                <a:r>
                  <a:rPr lang="en-US" sz="1000" b="1" dirty="0"/>
                  <a:t>Target Population</a:t>
                </a:r>
              </a:p>
              <a:p>
                <a:pPr algn="ctr"/>
                <a:r>
                  <a:rPr lang="en-US" sz="1000" b="1" dirty="0"/>
                  <a:t>Health and Non –Health professionals regularly exposed to knowledge identified with their educational background</a:t>
                </a:r>
              </a:p>
            </p:txBody>
          </p:sp>
        </p:grpSp>
        <p:sp>
          <p:nvSpPr>
            <p:cNvPr id="12" name="Rectangle: Rounded Corners 11">
              <a:extLst>
                <a:ext uri="{FF2B5EF4-FFF2-40B4-BE49-F238E27FC236}">
                  <a16:creationId xmlns:a16="http://schemas.microsoft.com/office/drawing/2014/main" id="{0793347E-1236-404D-A2D8-C29ABC05D197}"/>
                </a:ext>
              </a:extLst>
            </p:cNvPr>
            <p:cNvSpPr/>
            <p:nvPr/>
          </p:nvSpPr>
          <p:spPr>
            <a:xfrm>
              <a:off x="4184445" y="5225521"/>
              <a:ext cx="3739950" cy="375958"/>
            </a:xfrm>
            <a:prstGeom prst="roundRect">
              <a:avLst/>
            </a:prstGeom>
            <a:solidFill>
              <a:srgbClr val="CC0066"/>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b="1" dirty="0"/>
                <a:t>Qualitative study with a mixed tool </a:t>
              </a:r>
            </a:p>
          </p:txBody>
        </p:sp>
        <p:sp>
          <p:nvSpPr>
            <p:cNvPr id="13" name="Right Bracket 12">
              <a:extLst>
                <a:ext uri="{FF2B5EF4-FFF2-40B4-BE49-F238E27FC236}">
                  <a16:creationId xmlns:a16="http://schemas.microsoft.com/office/drawing/2014/main" id="{069DB2A4-3394-4B56-9540-C04B7032F027}"/>
                </a:ext>
              </a:extLst>
            </p:cNvPr>
            <p:cNvSpPr/>
            <p:nvPr/>
          </p:nvSpPr>
          <p:spPr>
            <a:xfrm rot="5400000">
              <a:off x="6051549" y="1134409"/>
              <a:ext cx="609951" cy="7208799"/>
            </a:xfrm>
            <a:prstGeom prst="rightBracket">
              <a:avLst>
                <a:gd name="adj" fmla="val 10056"/>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FB399F6-E4BD-49CB-A7BC-E8FB63B78CD0}"/>
                </a:ext>
              </a:extLst>
            </p:cNvPr>
            <p:cNvSpPr txBox="1"/>
            <p:nvPr/>
          </p:nvSpPr>
          <p:spPr>
            <a:xfrm>
              <a:off x="3949824" y="5847894"/>
              <a:ext cx="3309274"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4 FDGs</a:t>
              </a:r>
            </a:p>
            <a:p>
              <a:pPr marL="171450" indent="-171450">
                <a:buFont typeface="Arial" panose="020B0604020202020204" pitchFamily="34" charset="0"/>
                <a:buChar char="•"/>
              </a:pPr>
              <a:r>
                <a:rPr lang="en-US" sz="1200" dirty="0">
                  <a:solidFill>
                    <a:schemeClr val="tx2"/>
                  </a:solidFill>
                </a:rPr>
                <a:t>2 Key Informants Interview </a:t>
              </a:r>
            </a:p>
            <a:p>
              <a:pPr marL="171450" indent="-171450">
                <a:buFont typeface="Arial" panose="020B0604020202020204" pitchFamily="34" charset="0"/>
                <a:buChar char="•"/>
              </a:pPr>
              <a:r>
                <a:rPr lang="en-US" sz="1200" dirty="0">
                  <a:solidFill>
                    <a:schemeClr val="tx2"/>
                  </a:solidFill>
                </a:rPr>
                <a:t>61 Individual responses/ Interviews </a:t>
              </a:r>
            </a:p>
          </p:txBody>
        </p:sp>
        <p:sp>
          <p:nvSpPr>
            <p:cNvPr id="15" name="Rectangle 14">
              <a:extLst>
                <a:ext uri="{FF2B5EF4-FFF2-40B4-BE49-F238E27FC236}">
                  <a16:creationId xmlns:a16="http://schemas.microsoft.com/office/drawing/2014/main" id="{6AF9C9CF-50AA-44CB-94D4-598228475437}"/>
                </a:ext>
              </a:extLst>
            </p:cNvPr>
            <p:cNvSpPr/>
            <p:nvPr/>
          </p:nvSpPr>
          <p:spPr>
            <a:xfrm>
              <a:off x="1538867" y="3866111"/>
              <a:ext cx="1139910" cy="1444113"/>
            </a:xfrm>
            <a:prstGeom prst="rect">
              <a:avLst/>
            </a:prstGeom>
          </p:spPr>
          <p:txBody>
            <a:bodyPr wrap="square">
              <a:spAutoFit/>
            </a:bodyPr>
            <a:lstStyle/>
            <a:p>
              <a:pPr>
                <a:lnSpc>
                  <a:spcPct val="150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Non-Health Professionals:</a:t>
              </a:r>
            </a:p>
            <a:p>
              <a:pPr>
                <a:lnSpc>
                  <a:spcPct val="150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IT organization </a:t>
              </a:r>
            </a:p>
            <a:p>
              <a:pPr>
                <a:lnSpc>
                  <a:spcPct val="150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News/Media organization</a:t>
              </a:r>
            </a:p>
          </p:txBody>
        </p:sp>
        <p:sp>
          <p:nvSpPr>
            <p:cNvPr id="16" name="Rectangle 15">
              <a:extLst>
                <a:ext uri="{FF2B5EF4-FFF2-40B4-BE49-F238E27FC236}">
                  <a16:creationId xmlns:a16="http://schemas.microsoft.com/office/drawing/2014/main" id="{3197BC34-E704-4EA8-BCEC-6F8C3CD3F9FC}"/>
                </a:ext>
              </a:extLst>
            </p:cNvPr>
            <p:cNvSpPr/>
            <p:nvPr/>
          </p:nvSpPr>
          <p:spPr>
            <a:xfrm>
              <a:off x="308639" y="3996914"/>
              <a:ext cx="1139910" cy="1220847"/>
            </a:xfrm>
            <a:prstGeom prst="rect">
              <a:avLst/>
            </a:prstGeom>
          </p:spPr>
          <p:txBody>
            <a:bodyPr wrap="square">
              <a:spAutoFit/>
            </a:bodyPr>
            <a:lstStyle/>
            <a:p>
              <a:pPr>
                <a:spcAft>
                  <a:spcPts val="8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Health Professionals:</a:t>
              </a:r>
            </a:p>
            <a:p>
              <a:pPr>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Health Institute </a:t>
              </a:r>
            </a:p>
            <a:p>
              <a:pPr>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Public Health organization</a:t>
              </a:r>
            </a:p>
          </p:txBody>
        </p:sp>
        <p:sp>
          <p:nvSpPr>
            <p:cNvPr id="17" name="TextBox 16">
              <a:extLst>
                <a:ext uri="{FF2B5EF4-FFF2-40B4-BE49-F238E27FC236}">
                  <a16:creationId xmlns:a16="http://schemas.microsoft.com/office/drawing/2014/main" id="{02369304-68EE-44E7-A451-D29445EFB752}"/>
                </a:ext>
              </a:extLst>
            </p:cNvPr>
            <p:cNvSpPr txBox="1"/>
            <p:nvPr/>
          </p:nvSpPr>
          <p:spPr>
            <a:xfrm>
              <a:off x="351652" y="1165530"/>
              <a:ext cx="2193793" cy="2092881"/>
            </a:xfrm>
            <a:prstGeom prst="rect">
              <a:avLst/>
            </a:prstGeom>
            <a:noFill/>
          </p:spPr>
          <p:txBody>
            <a:bodyPr wrap="square" rtlCol="0">
              <a:spAutoFit/>
            </a:bodyPr>
            <a:lstStyle/>
            <a:p>
              <a:r>
                <a:rPr lang="en-US" b="1" dirty="0">
                  <a:solidFill>
                    <a:schemeClr val="tx2"/>
                  </a:solidFill>
                  <a:latin typeface="Times New Roman" panose="02020603050405020304" pitchFamily="18" charset="0"/>
                  <a:cs typeface="Times New Roman" panose="02020603050405020304" pitchFamily="18" charset="0"/>
                </a:rPr>
                <a:t>Study Setting:</a:t>
              </a:r>
            </a:p>
            <a:p>
              <a:r>
                <a:rPr lang="en-US" sz="1400" dirty="0">
                  <a:solidFill>
                    <a:schemeClr val="tx2"/>
                  </a:solidFill>
                  <a:latin typeface="Times New Roman" panose="02020603050405020304" pitchFamily="18" charset="0"/>
                  <a:cs typeface="Times New Roman" panose="02020603050405020304" pitchFamily="18" charset="0"/>
                </a:rPr>
                <a:t>Delhi NCR</a:t>
              </a:r>
            </a:p>
            <a:p>
              <a:r>
                <a:rPr lang="en-US" sz="1400" dirty="0">
                  <a:solidFill>
                    <a:schemeClr val="tx2"/>
                  </a:solidFill>
                  <a:latin typeface="Times New Roman" panose="02020603050405020304" pitchFamily="18" charset="0"/>
                  <a:cs typeface="Times New Roman" panose="02020603050405020304" pitchFamily="18" charset="0"/>
                </a:rPr>
                <a:t>Based on Stratified Simple Random Sampling sample population was approached and whoever was willing to be a part of the study was included until decided number was achieved </a:t>
              </a:r>
            </a:p>
          </p:txBody>
        </p:sp>
        <p:cxnSp>
          <p:nvCxnSpPr>
            <p:cNvPr id="19" name="Straight Arrow Connector 18">
              <a:extLst>
                <a:ext uri="{FF2B5EF4-FFF2-40B4-BE49-F238E27FC236}">
                  <a16:creationId xmlns:a16="http://schemas.microsoft.com/office/drawing/2014/main" id="{D4B44D71-5BF6-4141-A54F-56412C5D56E5}"/>
                </a:ext>
              </a:extLst>
            </p:cNvPr>
            <p:cNvCxnSpPr>
              <a:cxnSpLocks/>
              <a:endCxn id="22" idx="1"/>
            </p:cNvCxnSpPr>
            <p:nvPr/>
          </p:nvCxnSpPr>
          <p:spPr>
            <a:xfrm flipV="1">
              <a:off x="8226050" y="2105276"/>
              <a:ext cx="553855" cy="902490"/>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F26B98-8F72-402C-AC50-765D5EE222DC}"/>
                </a:ext>
              </a:extLst>
            </p:cNvPr>
            <p:cNvSpPr txBox="1"/>
            <p:nvPr/>
          </p:nvSpPr>
          <p:spPr>
            <a:xfrm>
              <a:off x="6714229" y="5754854"/>
              <a:ext cx="2901407"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Knowledge</a:t>
              </a:r>
            </a:p>
            <a:p>
              <a:pPr marL="171450" indent="-171450">
                <a:buFont typeface="Arial" panose="020B0604020202020204" pitchFamily="34" charset="0"/>
                <a:buChar char="•"/>
              </a:pPr>
              <a:r>
                <a:rPr lang="en-US" sz="1200" dirty="0">
                  <a:solidFill>
                    <a:schemeClr val="tx2"/>
                  </a:solidFill>
                </a:rPr>
                <a:t>Attitude</a:t>
              </a:r>
            </a:p>
            <a:p>
              <a:pPr marL="171450" indent="-171450">
                <a:buFont typeface="Arial" panose="020B0604020202020204" pitchFamily="34" charset="0"/>
                <a:buChar char="•"/>
              </a:pPr>
              <a:r>
                <a:rPr lang="en-US" sz="1200" dirty="0">
                  <a:solidFill>
                    <a:schemeClr val="tx2"/>
                  </a:solidFill>
                </a:rPr>
                <a:t>Practice Analysis</a:t>
              </a:r>
            </a:p>
          </p:txBody>
        </p:sp>
      </p:grpSp>
      <p:sp>
        <p:nvSpPr>
          <p:cNvPr id="29" name="TextBox 28">
            <a:extLst>
              <a:ext uri="{FF2B5EF4-FFF2-40B4-BE49-F238E27FC236}">
                <a16:creationId xmlns:a16="http://schemas.microsoft.com/office/drawing/2014/main" id="{B0DDF801-0E4F-43B6-B696-C595A6EC4A26}"/>
              </a:ext>
            </a:extLst>
          </p:cNvPr>
          <p:cNvSpPr txBox="1"/>
          <p:nvPr/>
        </p:nvSpPr>
        <p:spPr>
          <a:xfrm>
            <a:off x="9307033" y="2691779"/>
            <a:ext cx="1129542" cy="707886"/>
          </a:xfrm>
          <a:prstGeom prst="rect">
            <a:avLst/>
          </a:prstGeom>
          <a:noFill/>
        </p:spPr>
        <p:txBody>
          <a:bodyPr wrap="square" rtlCol="0">
            <a:spAutoFit/>
          </a:bodyPr>
          <a:lstStyle/>
          <a:p>
            <a:r>
              <a:rPr lang="en-US" sz="1000" dirty="0"/>
              <a:t>Consent was taken from each and every interviewee </a:t>
            </a:r>
          </a:p>
        </p:txBody>
      </p:sp>
    </p:spTree>
    <p:extLst>
      <p:ext uri="{BB962C8B-B14F-4D97-AF65-F5344CB8AC3E}">
        <p14:creationId xmlns:p14="http://schemas.microsoft.com/office/powerpoint/2010/main" val="6559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B9069142-48C5-4EE7-8CD4-9BCA42607FAD}"/>
              </a:ext>
            </a:extLst>
          </p:cNvPr>
          <p:cNvSpPr txBox="1"/>
          <p:nvPr/>
        </p:nvSpPr>
        <p:spPr>
          <a:xfrm>
            <a:off x="6688388" y="775113"/>
            <a:ext cx="4816040" cy="957993"/>
          </a:xfrm>
          <a:prstGeom prst="rect">
            <a:avLst/>
          </a:prstGeom>
          <a:solidFill>
            <a:schemeClr val="lt1"/>
          </a:solidFill>
          <a:ln w="6350">
            <a:solidFill>
              <a:schemeClr val="accent1">
                <a:alpha val="9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200"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One of the participants on asking what EDCs mean, said “These are steroid or steroid like molecules which end up disrupting the hormonal balance in your body but particularly I think thyroid dysfunction and estrogen and testosterone dysfunction can also happen”.</a:t>
            </a:r>
            <a:br>
              <a:rPr lang="en-US"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4B6659EF-286A-47A0-939E-82907D6DC329}"/>
              </a:ext>
            </a:extLst>
          </p:cNvPr>
          <p:cNvSpPr>
            <a:spLocks noGrp="1"/>
          </p:cNvSpPr>
          <p:nvPr>
            <p:ph type="title"/>
          </p:nvPr>
        </p:nvSpPr>
        <p:spPr>
          <a:xfrm>
            <a:off x="838200" y="0"/>
            <a:ext cx="10515600" cy="1325563"/>
          </a:xfrm>
        </p:spPr>
        <p:txBody>
          <a:bodyPr/>
          <a:lstStyle/>
          <a:p>
            <a:r>
              <a:rPr lang="en-US" dirty="0"/>
              <a:t>Knowledge</a:t>
            </a:r>
          </a:p>
        </p:txBody>
      </p:sp>
      <p:sp>
        <p:nvSpPr>
          <p:cNvPr id="9" name="Rectangle 8">
            <a:extLst>
              <a:ext uri="{FF2B5EF4-FFF2-40B4-BE49-F238E27FC236}">
                <a16:creationId xmlns:a16="http://schemas.microsoft.com/office/drawing/2014/main" id="{E6B32EFA-B069-4869-A1CB-BD4A58A8BF6C}"/>
              </a:ext>
            </a:extLst>
          </p:cNvPr>
          <p:cNvSpPr/>
          <p:nvPr/>
        </p:nvSpPr>
        <p:spPr>
          <a:xfrm>
            <a:off x="4869711" y="2508219"/>
            <a:ext cx="7049386" cy="2862322"/>
          </a:xfrm>
          <a:prstGeom prst="rect">
            <a:avLst/>
          </a:prstGeom>
        </p:spPr>
        <p:txBody>
          <a:bodyPr wrap="square">
            <a:spAutoFit/>
          </a:bodyPr>
          <a:lstStyle/>
          <a:p>
            <a:pPr algn="just"/>
            <a:endParaRPr lang="en-US" dirty="0"/>
          </a:p>
          <a:p>
            <a:pPr marL="285750" indent="-285750" algn="just">
              <a:buFont typeface="Arial" panose="020B0604020202020204" pitchFamily="34" charset="0"/>
              <a:buChar char="•"/>
            </a:pPr>
            <a:r>
              <a:rPr lang="en-US" dirty="0"/>
              <a:t>Whether Health professional or non-health professional the understanding of endocrine chemicals was very low, 95% of the population was not aware of EDCs</a:t>
            </a:r>
          </a:p>
          <a:p>
            <a:pPr marL="285750" indent="-285750" algn="just">
              <a:buFont typeface="Arial" panose="020B0604020202020204" pitchFamily="34" charset="0"/>
              <a:buChar char="•"/>
            </a:pPr>
            <a:r>
              <a:rPr lang="en-US" dirty="0"/>
              <a:t>80% of the respondents had no idea about the names of the chemicals PFCM can release, 13 % knew the name of BPA</a:t>
            </a:r>
          </a:p>
          <a:p>
            <a:pPr marL="285750" indent="-285750" algn="just">
              <a:buFont typeface="Arial" panose="020B0604020202020204" pitchFamily="34" charset="0"/>
              <a:buChar char="•"/>
            </a:pPr>
            <a:r>
              <a:rPr lang="en-US" dirty="0"/>
              <a:t>60% of the respondents who answered the question whether they are aware of the disease the leaching of chemicals from PFCM can cause, 40% answered it can cause cancer and others were only guessing. </a:t>
            </a:r>
          </a:p>
          <a:p>
            <a:pPr marL="285750" indent="-285750" algn="just">
              <a:buFont typeface="Arial" panose="020B0604020202020204" pitchFamily="34" charset="0"/>
              <a:buChar char="•"/>
            </a:pPr>
            <a:endParaRPr lang="en-US" dirty="0"/>
          </a:p>
        </p:txBody>
      </p:sp>
      <p:graphicFrame>
        <p:nvGraphicFramePr>
          <p:cNvPr id="10" name="Chart 9">
            <a:extLst>
              <a:ext uri="{FF2B5EF4-FFF2-40B4-BE49-F238E27FC236}">
                <a16:creationId xmlns:a16="http://schemas.microsoft.com/office/drawing/2014/main" id="{045D0146-A8D6-4B57-8BDD-4AF55947BD74}"/>
              </a:ext>
            </a:extLst>
          </p:cNvPr>
          <p:cNvGraphicFramePr>
            <a:graphicFrameLocks/>
          </p:cNvGraphicFramePr>
          <p:nvPr>
            <p:extLst>
              <p:ext uri="{D42A27DB-BD31-4B8C-83A1-F6EECF244321}">
                <p14:modId xmlns:p14="http://schemas.microsoft.com/office/powerpoint/2010/main" val="2303760409"/>
              </p:ext>
            </p:extLst>
          </p:nvPr>
        </p:nvGraphicFramePr>
        <p:xfrm>
          <a:off x="719467" y="1275374"/>
          <a:ext cx="3941135" cy="2206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E9C4536F-A65E-4E83-81C8-B03359E22E3B}"/>
              </a:ext>
            </a:extLst>
          </p:cNvPr>
          <p:cNvGraphicFramePr>
            <a:graphicFrameLocks/>
          </p:cNvGraphicFramePr>
          <p:nvPr>
            <p:extLst>
              <p:ext uri="{D42A27DB-BD31-4B8C-83A1-F6EECF244321}">
                <p14:modId xmlns:p14="http://schemas.microsoft.com/office/powerpoint/2010/main" val="3346408082"/>
              </p:ext>
            </p:extLst>
          </p:nvPr>
        </p:nvGraphicFramePr>
        <p:xfrm>
          <a:off x="404035" y="3695559"/>
          <a:ext cx="4550737" cy="2960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25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3790</TotalTime>
  <Words>1793</Words>
  <Application>Microsoft Office PowerPoint</Application>
  <PresentationFormat>Widescreen</PresentationFormat>
  <Paragraphs>306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KayakSans-Light</vt:lpstr>
      <vt:lpstr>Times New Roman</vt:lpstr>
      <vt:lpstr>Office Theme</vt:lpstr>
      <vt:lpstr>Research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vt:lpstr>
      <vt:lpstr>Attitude</vt:lpstr>
      <vt:lpstr>Practice</vt:lpstr>
      <vt:lpstr>Practice</vt:lpstr>
      <vt:lpstr>Challenges if asked to replace plastic </vt:lpstr>
      <vt:lpstr>Conclusion</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Pathak, Drishya EX1</dc:creator>
  <cp:lastModifiedBy>Pathak, Drishya EX1</cp:lastModifiedBy>
  <cp:revision>69</cp:revision>
  <dcterms:created xsi:type="dcterms:W3CDTF">2019-05-27T18:31:09Z</dcterms:created>
  <dcterms:modified xsi:type="dcterms:W3CDTF">2019-05-31T09:25:32Z</dcterms:modified>
</cp:coreProperties>
</file>