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notesSlides/notesSlide18.xml" ContentType="application/vnd.openxmlformats-officedocument.presentationml.notesSlid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27"/>
  </p:notesMasterIdLst>
  <p:handoutMasterIdLst>
    <p:handoutMasterId r:id="rId28"/>
  </p:handoutMasterIdLst>
  <p:sldIdLst>
    <p:sldId id="256" r:id="rId2"/>
    <p:sldId id="292" r:id="rId3"/>
    <p:sldId id="260" r:id="rId4"/>
    <p:sldId id="285" r:id="rId5"/>
    <p:sldId id="258" r:id="rId6"/>
    <p:sldId id="295" r:id="rId7"/>
    <p:sldId id="273" r:id="rId8"/>
    <p:sldId id="274" r:id="rId9"/>
    <p:sldId id="275" r:id="rId10"/>
    <p:sldId id="276" r:id="rId11"/>
    <p:sldId id="277" r:id="rId12"/>
    <p:sldId id="278" r:id="rId13"/>
    <p:sldId id="279" r:id="rId14"/>
    <p:sldId id="280" r:id="rId15"/>
    <p:sldId id="281" r:id="rId16"/>
    <p:sldId id="282" r:id="rId17"/>
    <p:sldId id="284" r:id="rId18"/>
    <p:sldId id="294" r:id="rId19"/>
    <p:sldId id="286" r:id="rId20"/>
    <p:sldId id="287" r:id="rId21"/>
    <p:sldId id="288" r:id="rId22"/>
    <p:sldId id="289" r:id="rId23"/>
    <p:sldId id="290" r:id="rId24"/>
    <p:sldId id="291" r:id="rId25"/>
    <p:sldId id="29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894"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0.45161290322580644</c:v>
                </c:pt>
                <c:pt idx="1">
                  <c:v>0.5161290322580645</c:v>
                </c:pt>
                <c:pt idx="2">
                  <c:v>3.2258064516129031E-2</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0.33333333333333331</c:v>
                </c:pt>
                <c:pt idx="1">
                  <c:v>0.66666666666666663</c:v>
                </c:pt>
                <c:pt idx="2">
                  <c:v>0</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0.4</c:v>
                </c:pt>
                <c:pt idx="1">
                  <c:v>0.6</c:v>
                </c:pt>
                <c:pt idx="2">
                  <c:v>0</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0.6</c:v>
                </c:pt>
                <c:pt idx="1">
                  <c:v>0.4</c:v>
                </c:pt>
                <c:pt idx="2">
                  <c:v>0</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0.75</c:v>
                </c:pt>
                <c:pt idx="1">
                  <c:v>0.25</c:v>
                </c:pt>
                <c:pt idx="2">
                  <c:v>0</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0.33333333333333331</c:v>
                </c:pt>
                <c:pt idx="1">
                  <c:v>0.33333333333333331</c:v>
                </c:pt>
                <c:pt idx="2">
                  <c:v>0.33333333333333331</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050"/>
              </a:solidFill>
              <a:ln w="19050">
                <a:solidFill>
                  <a:schemeClr val="lt1"/>
                </a:solidFill>
              </a:ln>
              <a:effectLst/>
            </c:spPr>
          </c:dPt>
          <c:dPt>
            <c:idx val="1"/>
            <c:bubble3D val="0"/>
            <c:spPr>
              <a:solidFill>
                <a:schemeClr val="accent1"/>
              </a:solidFill>
              <a:ln w="19050">
                <a:solidFill>
                  <a:schemeClr val="lt1"/>
                </a:solidFill>
              </a:ln>
              <a:effectLst/>
            </c:spPr>
          </c:dPt>
          <c:dPt>
            <c:idx val="2"/>
            <c:bubble3D val="0"/>
            <c:spPr>
              <a:solidFill>
                <a:srgbClr val="C00000"/>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Total Compliance</c:v>
                </c:pt>
                <c:pt idx="1">
                  <c:v>Partial Compliance</c:v>
                </c:pt>
                <c:pt idx="2">
                  <c:v>No compliance</c:v>
                </c:pt>
              </c:strCache>
            </c:strRef>
          </c:cat>
          <c:val>
            <c:numRef>
              <c:f>Sheet1!$B$2:$B$4</c:f>
              <c:numCache>
                <c:formatCode>0%</c:formatCode>
                <c:ptCount val="3"/>
                <c:pt idx="0">
                  <c:v>0.83870967741935487</c:v>
                </c:pt>
                <c:pt idx="1">
                  <c:v>0.12903225806451613</c:v>
                </c:pt>
                <c:pt idx="2">
                  <c:v>3.2258064516129031E-2</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3083C6-E28A-4B5B-8EF3-1C45724843CC}" type="datetime5">
              <a:rPr lang="en-US" smtClean="0"/>
              <a:t>13-Jun-19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AXP Public</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B8AC2A-3391-4BCB-836B-C9A09C8B9593}" type="slidenum">
              <a:rPr lang="en-US" smtClean="0"/>
              <a:t>‹#›</a:t>
            </a:fld>
            <a:endParaRPr lang="en-US"/>
          </a:p>
        </p:txBody>
      </p:sp>
    </p:spTree>
    <p:extLst>
      <p:ext uri="{BB962C8B-B14F-4D97-AF65-F5344CB8AC3E}">
        <p14:creationId xmlns:p14="http://schemas.microsoft.com/office/powerpoint/2010/main" val="31036476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FB0BC-0096-4A31-BEE8-EC34530BB687}" type="datetime5">
              <a:rPr lang="en-US" smtClean="0"/>
              <a:t>13-Jun-19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AXP Public</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DE352-3D94-4625-8F13-2EBEBCD55BAB}" type="slidenum">
              <a:rPr lang="en-US" smtClean="0"/>
              <a:t>‹#›</a:t>
            </a:fld>
            <a:endParaRPr lang="en-US"/>
          </a:p>
        </p:txBody>
      </p:sp>
    </p:spTree>
    <p:extLst>
      <p:ext uri="{BB962C8B-B14F-4D97-AF65-F5344CB8AC3E}">
        <p14:creationId xmlns:p14="http://schemas.microsoft.com/office/powerpoint/2010/main" val="169262678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56472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88894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3983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37856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4562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34523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2089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279395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11405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3800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00530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75856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6028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4856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79274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10091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5121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75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1B77C3-DB98-40A9-A289-755A902BC26E}"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82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1B77C3-DB98-40A9-A289-755A902BC26E}"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397012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1B77C3-DB98-40A9-A289-755A902BC26E}"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260675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1B77C3-DB98-40A9-A289-755A902BC26E}"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200106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1B77C3-DB98-40A9-A289-755A902BC26E}"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27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1B77C3-DB98-40A9-A289-755A902BC26E}" type="datetimeFigureOut">
              <a:rPr lang="en-US" smtClean="0"/>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2407265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1B77C3-DB98-40A9-A289-755A902BC26E}" type="datetimeFigureOut">
              <a:rPr lang="en-US" smtClean="0"/>
              <a:t>6/13/2019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1700197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1B77C3-DB98-40A9-A289-755A902BC26E}" type="datetimeFigureOut">
              <a:rPr lang="en-US" smtClean="0"/>
              <a:t>6/13/2019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333105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1B77C3-DB98-40A9-A289-755A902BC26E}" type="datetimeFigureOut">
              <a:rPr lang="en-US" smtClean="0"/>
              <a:t>6/13/2019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352624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E1B77C3-DB98-40A9-A289-755A902BC26E}" type="datetimeFigureOut">
              <a:rPr lang="en-US" smtClean="0"/>
              <a:t>6/13/2019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0A7453C-62DE-41C7-9E8C-C63C9394402C}" type="slidenum">
              <a:rPr lang="en-US" smtClean="0"/>
              <a:t>‹#›</a:t>
            </a:fld>
            <a:endParaRPr lang="en-US"/>
          </a:p>
        </p:txBody>
      </p:sp>
    </p:spTree>
    <p:extLst>
      <p:ext uri="{BB962C8B-B14F-4D97-AF65-F5344CB8AC3E}">
        <p14:creationId xmlns:p14="http://schemas.microsoft.com/office/powerpoint/2010/main" val="1962476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1B77C3-DB98-40A9-A289-755A902BC26E}" type="datetimeFigureOut">
              <a:rPr lang="en-US" smtClean="0"/>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7453C-62DE-41C7-9E8C-C63C9394402C}" type="slidenum">
              <a:rPr lang="en-US" smtClean="0"/>
              <a:t>‹#›</a:t>
            </a:fld>
            <a:endParaRPr lang="en-US"/>
          </a:p>
        </p:txBody>
      </p:sp>
    </p:spTree>
    <p:extLst>
      <p:ext uri="{BB962C8B-B14F-4D97-AF65-F5344CB8AC3E}">
        <p14:creationId xmlns:p14="http://schemas.microsoft.com/office/powerpoint/2010/main" val="1019986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983966D-B448-4DCC-94A7-B29BA14D1BF2}" type="datetime5">
              <a:rPr lang="en-US" smtClean="0"/>
              <a:t>13-Jun-19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AXP Public</a:t>
            </a: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0A7453C-62DE-41C7-9E8C-C63C9394402C}"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54250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2686050"/>
          </a:xfrm>
        </p:spPr>
        <p:txBody>
          <a:bodyPr>
            <a:noAutofit/>
          </a:bodyPr>
          <a:lstStyle/>
          <a:p>
            <a:r>
              <a:rPr lang="en-US" sz="4000" b="1" cap="small" dirty="0" smtClean="0">
                <a:latin typeface="+mn-lt"/>
              </a:rPr>
              <a:t/>
            </a:r>
            <a:br>
              <a:rPr lang="en-US" sz="4000" b="1" cap="small" dirty="0" smtClean="0">
                <a:latin typeface="+mn-lt"/>
              </a:rPr>
            </a:br>
            <a:r>
              <a:rPr lang="en-US" sz="4000" b="1" cap="small" dirty="0" smtClean="0">
                <a:latin typeface="+mn-lt"/>
              </a:rPr>
              <a:t>Identification </a:t>
            </a:r>
            <a:r>
              <a:rPr lang="en-US" sz="4000" b="1" cap="small" dirty="0">
                <a:latin typeface="+mn-lt"/>
              </a:rPr>
              <a:t>of Gaps of support services for NABL accreditation in </a:t>
            </a:r>
            <a:r>
              <a:rPr lang="en-US" sz="4000" b="1" cap="small" dirty="0" err="1" smtClean="0">
                <a:latin typeface="+mn-lt"/>
              </a:rPr>
              <a:t>Nayati</a:t>
            </a:r>
            <a:r>
              <a:rPr lang="en-US" sz="4000" b="1" cap="small" dirty="0" smtClean="0">
                <a:latin typeface="+mn-lt"/>
              </a:rPr>
              <a:t> </a:t>
            </a:r>
            <a:r>
              <a:rPr lang="en-US" sz="4000" b="1" cap="small" dirty="0" err="1" smtClean="0">
                <a:latin typeface="+mn-lt"/>
              </a:rPr>
              <a:t>Medicity</a:t>
            </a:r>
            <a:r>
              <a:rPr lang="en-US" sz="4000" b="1" cap="small" dirty="0" smtClean="0">
                <a:latin typeface="+mn-lt"/>
              </a:rPr>
              <a:t>, </a:t>
            </a:r>
            <a:r>
              <a:rPr lang="en-US" sz="4000" b="1" cap="small" dirty="0">
                <a:latin typeface="+mn-lt"/>
              </a:rPr>
              <a:t>Mathura</a:t>
            </a:r>
            <a:br>
              <a:rPr lang="en-US" sz="4000" b="1" cap="small" dirty="0">
                <a:latin typeface="+mn-lt"/>
              </a:rPr>
            </a:br>
            <a:r>
              <a:rPr lang="en-US" sz="4000" b="1" cap="small" dirty="0" smtClean="0">
                <a:latin typeface="+mn-lt"/>
              </a:rPr>
              <a:t> </a:t>
            </a:r>
            <a:br>
              <a:rPr lang="en-US" sz="4000" b="1" cap="small" dirty="0" smtClean="0">
                <a:latin typeface="+mn-lt"/>
              </a:rPr>
            </a:br>
            <a:r>
              <a:rPr lang="en-US" sz="4000" b="1" cap="small" dirty="0" smtClean="0">
                <a:latin typeface="+mn-lt"/>
              </a:rPr>
              <a:t>by- dr. </a:t>
            </a:r>
            <a:r>
              <a:rPr lang="en-US" sz="4000" b="1" cap="small" dirty="0" err="1" smtClean="0">
                <a:latin typeface="+mn-lt"/>
              </a:rPr>
              <a:t>anjali</a:t>
            </a:r>
            <a:r>
              <a:rPr lang="en-US" sz="4000" b="1" cap="small" dirty="0" smtClean="0">
                <a:latin typeface="+mn-lt"/>
              </a:rPr>
              <a:t> </a:t>
            </a:r>
            <a:r>
              <a:rPr lang="en-US" sz="4000" b="1" cap="small" dirty="0" err="1" smtClean="0">
                <a:latin typeface="+mn-lt"/>
              </a:rPr>
              <a:t>maheshwari</a:t>
            </a:r>
            <a:endParaRPr lang="en-US" sz="4000" b="1" cap="small" dirty="0">
              <a:latin typeface="+mn-lt"/>
            </a:endParaRPr>
          </a:p>
        </p:txBody>
      </p:sp>
      <p:sp>
        <p:nvSpPr>
          <p:cNvPr id="5" name="Slide Number Placeholder 4"/>
          <p:cNvSpPr>
            <a:spLocks noGrp="1"/>
          </p:cNvSpPr>
          <p:nvPr>
            <p:ph type="sldNum" sz="quarter" idx="12"/>
          </p:nvPr>
        </p:nvSpPr>
        <p:spPr/>
        <p:txBody>
          <a:bodyPr/>
          <a:lstStyle/>
          <a:p>
            <a:fld id="{70A7453C-62DE-41C7-9E8C-C63C9394402C}" type="slidenum">
              <a:rPr lang="en-US" smtClean="0"/>
              <a:t>1</a:t>
            </a:fld>
            <a:endParaRPr lang="en-US"/>
          </a:p>
        </p:txBody>
      </p:sp>
    </p:spTree>
    <p:extLst>
      <p:ext uri="{BB962C8B-B14F-4D97-AF65-F5344CB8AC3E}">
        <p14:creationId xmlns:p14="http://schemas.microsoft.com/office/powerpoint/2010/main" val="793048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Measurement Traceability</a:t>
            </a:r>
            <a:endParaRPr lang="en-US" sz="4000" b="1" cap="small" dirty="0">
              <a:latin typeface="+mn-lt"/>
            </a:endParaRPr>
          </a:p>
        </p:txBody>
      </p:sp>
      <p:sp>
        <p:nvSpPr>
          <p:cNvPr id="3" name="Content Placeholder 2"/>
          <p:cNvSpPr>
            <a:spLocks noGrp="1"/>
          </p:cNvSpPr>
          <p:nvPr>
            <p:ph idx="1"/>
          </p:nvPr>
        </p:nvSpPr>
        <p:spPr/>
        <p:txBody>
          <a:bodyPr>
            <a:normAutofit fontScale="92500" lnSpcReduction="20000"/>
          </a:bodyPr>
          <a:lstStyle/>
          <a:p>
            <a:pPr marL="0" indent="0" algn="just">
              <a:lnSpc>
                <a:spcPct val="80000"/>
              </a:lnSpc>
              <a:buClr>
                <a:schemeClr val="accent1">
                  <a:lumMod val="50000"/>
                </a:schemeClr>
              </a:buClr>
              <a:buNone/>
            </a:pPr>
            <a:r>
              <a:rPr lang="en-US" sz="2600" dirty="0" smtClean="0"/>
              <a:t>System used to plan the program calibration consists of - </a:t>
            </a:r>
            <a:r>
              <a:rPr lang="en-US" sz="2200" dirty="0" smtClean="0"/>
              <a:t>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Selection</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Use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Calibration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Check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Control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Maintain </a:t>
            </a:r>
          </a:p>
          <a:p>
            <a:pPr algn="just">
              <a:lnSpc>
                <a:spcPct val="80000"/>
              </a:lnSpc>
              <a:buClr>
                <a:schemeClr val="accent1">
                  <a:lumMod val="50000"/>
                </a:schemeClr>
              </a:buClr>
              <a:buFont typeface="Wingdings" panose="05000000000000000000" pitchFamily="2" charset="2"/>
              <a:buChar char="Ø"/>
            </a:pPr>
            <a:r>
              <a:rPr lang="en-US" sz="2200" dirty="0"/>
              <a:t> </a:t>
            </a:r>
            <a:r>
              <a:rPr lang="en-US" sz="2200" dirty="0" smtClean="0"/>
              <a:t>Measurement </a:t>
            </a:r>
            <a:r>
              <a:rPr lang="en-US" sz="2200" dirty="0"/>
              <a:t>standards reference materials and measuring equipment</a:t>
            </a:r>
            <a:r>
              <a:rPr lang="en-US" sz="2200" dirty="0" smtClean="0"/>
              <a:t>.</a:t>
            </a:r>
          </a:p>
          <a:p>
            <a:pPr marL="0" indent="0" algn="just">
              <a:lnSpc>
                <a:spcPct val="80000"/>
              </a:lnSpc>
              <a:buClr>
                <a:schemeClr val="accent1">
                  <a:lumMod val="50000"/>
                </a:schemeClr>
              </a:buClr>
              <a:buNone/>
            </a:pPr>
            <a:endParaRPr lang="en-US" sz="2200" dirty="0"/>
          </a:p>
          <a:p>
            <a:pPr marL="0" indent="0" algn="just">
              <a:lnSpc>
                <a:spcPct val="80000"/>
              </a:lnSpc>
              <a:buClr>
                <a:schemeClr val="accent1">
                  <a:lumMod val="50000"/>
                </a:schemeClr>
              </a:buClr>
              <a:buNone/>
            </a:pPr>
            <a:r>
              <a:rPr lang="en-US" sz="2200" b="1" dirty="0" smtClean="0"/>
              <a:t>Note:</a:t>
            </a:r>
            <a:r>
              <a:rPr lang="en-US" sz="2200" dirty="0" smtClean="0"/>
              <a:t> </a:t>
            </a:r>
            <a:r>
              <a:rPr lang="en-US" sz="2200" dirty="0"/>
              <a:t>All equipment should be calibrated before being put to use</a:t>
            </a:r>
            <a:r>
              <a:rPr lang="en-US" sz="2200" dirty="0" smtClean="0"/>
              <a:t> </a:t>
            </a:r>
            <a:endParaRPr lang="en-US" sz="1900" dirty="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10</a:t>
            </a:fld>
            <a:endParaRPr lang="en-US"/>
          </a:p>
        </p:txBody>
      </p:sp>
    </p:spTree>
    <p:extLst>
      <p:ext uri="{BB962C8B-B14F-4D97-AF65-F5344CB8AC3E}">
        <p14:creationId xmlns:p14="http://schemas.microsoft.com/office/powerpoint/2010/main" val="266983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SUPPLY CHAIN MANAGEMENT</a:t>
            </a:r>
            <a:endParaRPr lang="en-US" sz="4000" b="1" cap="small" dirty="0">
              <a:latin typeface="+mn-lt"/>
            </a:endParaRPr>
          </a:p>
        </p:txBody>
      </p:sp>
      <p:sp>
        <p:nvSpPr>
          <p:cNvPr id="3" name="Content Placeholder 2"/>
          <p:cNvSpPr>
            <a:spLocks noGrp="1"/>
          </p:cNvSpPr>
          <p:nvPr>
            <p:ph idx="1"/>
          </p:nvPr>
        </p:nvSpPr>
        <p:spPr/>
        <p:txBody>
          <a:bodyPr>
            <a:normAutofit/>
          </a:bodyPr>
          <a:lstStyle/>
          <a:p>
            <a:pPr algn="just">
              <a:lnSpc>
                <a:spcPct val="80000"/>
              </a:lnSpc>
              <a:buClr>
                <a:schemeClr val="accent1">
                  <a:lumMod val="50000"/>
                </a:schemeClr>
              </a:buClr>
              <a:buFont typeface="Wingdings" panose="05000000000000000000" pitchFamily="2" charset="2"/>
              <a:buChar char="Ø"/>
            </a:pPr>
            <a:r>
              <a:rPr lang="en-US" sz="2400" dirty="0" smtClean="0"/>
              <a:t> What </a:t>
            </a:r>
            <a:r>
              <a:rPr lang="en-US" sz="2400" dirty="0"/>
              <a:t>needs to be observed, while purchasing the lab </a:t>
            </a:r>
            <a:r>
              <a:rPr lang="en-US" sz="2400" dirty="0" smtClean="0"/>
              <a:t>materials?</a:t>
            </a:r>
          </a:p>
          <a:p>
            <a:pPr algn="just">
              <a:lnSpc>
                <a:spcPct val="80000"/>
              </a:lnSpc>
              <a:buClr>
                <a:schemeClr val="accent1">
                  <a:lumMod val="50000"/>
                </a:schemeClr>
              </a:buClr>
              <a:buFont typeface="Wingdings" panose="05000000000000000000" pitchFamily="2" charset="2"/>
              <a:buChar char="Ø"/>
            </a:pPr>
            <a:r>
              <a:rPr lang="en-US" sz="2400" dirty="0"/>
              <a:t> </a:t>
            </a:r>
            <a:r>
              <a:rPr lang="en-US" sz="2400" dirty="0" smtClean="0"/>
              <a:t>What </a:t>
            </a:r>
            <a:r>
              <a:rPr lang="en-US" sz="2400" dirty="0"/>
              <a:t>should be done after receiving material from </a:t>
            </a:r>
            <a:r>
              <a:rPr lang="en-US" sz="2400" dirty="0" smtClean="0"/>
              <a:t>supplier?</a:t>
            </a:r>
          </a:p>
          <a:p>
            <a:pPr algn="just">
              <a:lnSpc>
                <a:spcPct val="80000"/>
              </a:lnSpc>
              <a:buClr>
                <a:schemeClr val="accent1">
                  <a:lumMod val="50000"/>
                </a:schemeClr>
              </a:buClr>
              <a:buFont typeface="Wingdings" panose="05000000000000000000" pitchFamily="2" charset="2"/>
              <a:buChar char="Ø"/>
            </a:pPr>
            <a:r>
              <a:rPr lang="en-US" sz="2400" dirty="0"/>
              <a:t> </a:t>
            </a:r>
            <a:r>
              <a:rPr lang="en-US" sz="2400" dirty="0" smtClean="0"/>
              <a:t>How </a:t>
            </a:r>
            <a:r>
              <a:rPr lang="en-US" sz="2400" dirty="0"/>
              <a:t>to evaluate </a:t>
            </a:r>
            <a:r>
              <a:rPr lang="en-US" sz="2400" dirty="0" smtClean="0"/>
              <a:t>Suppliers?</a:t>
            </a:r>
          </a:p>
          <a:p>
            <a:pPr algn="just">
              <a:lnSpc>
                <a:spcPct val="80000"/>
              </a:lnSpc>
              <a:buClr>
                <a:schemeClr val="accent1">
                  <a:lumMod val="50000"/>
                </a:schemeClr>
              </a:buClr>
              <a:buFont typeface="Wingdings" panose="05000000000000000000" pitchFamily="2" charset="2"/>
              <a:buChar char="Ø"/>
            </a:pPr>
            <a:r>
              <a:rPr lang="en-US" sz="2400" dirty="0"/>
              <a:t> </a:t>
            </a:r>
            <a:r>
              <a:rPr lang="en-US" sz="2400" dirty="0" smtClean="0"/>
              <a:t>What </a:t>
            </a:r>
            <a:r>
              <a:rPr lang="en-US" sz="2400" dirty="0"/>
              <a:t>records are related to purchase?</a:t>
            </a: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11</a:t>
            </a:fld>
            <a:endParaRPr lang="en-US"/>
          </a:p>
        </p:txBody>
      </p:sp>
    </p:spTree>
    <p:extLst>
      <p:ext uri="{BB962C8B-B14F-4D97-AF65-F5344CB8AC3E}">
        <p14:creationId xmlns:p14="http://schemas.microsoft.com/office/powerpoint/2010/main" val="392937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Purchasing Services And Supplies</a:t>
            </a:r>
            <a:endParaRPr lang="en-US" sz="4000" b="1" cap="small" dirty="0">
              <a:latin typeface="+mn-lt"/>
            </a:endParaRPr>
          </a:p>
        </p:txBody>
      </p:sp>
      <p:sp>
        <p:nvSpPr>
          <p:cNvPr id="3" name="Content Placeholder 2"/>
          <p:cNvSpPr>
            <a:spLocks noGrp="1"/>
          </p:cNvSpPr>
          <p:nvPr>
            <p:ph idx="1"/>
          </p:nvPr>
        </p:nvSpPr>
        <p:spPr/>
        <p:txBody>
          <a:bodyPr>
            <a:normAutofit/>
          </a:bodyPr>
          <a:lstStyle/>
          <a:p>
            <a:pPr algn="just">
              <a:lnSpc>
                <a:spcPct val="80000"/>
              </a:lnSpc>
              <a:buClr>
                <a:schemeClr val="accent1">
                  <a:lumMod val="50000"/>
                </a:schemeClr>
              </a:buClr>
              <a:buFont typeface="Wingdings" panose="05000000000000000000" pitchFamily="2" charset="2"/>
              <a:buChar char="Ø"/>
            </a:pPr>
            <a:r>
              <a:rPr lang="en-US" sz="2400" dirty="0"/>
              <a:t> Establish Policy &amp; procedures for SELECTION and PURCHASE of services and supplies that affect quality of </a:t>
            </a:r>
            <a:r>
              <a:rPr lang="en-US" sz="2400" dirty="0" smtClean="0"/>
              <a:t>test </a:t>
            </a:r>
            <a:endParaRPr lang="en-US" sz="2400" dirty="0"/>
          </a:p>
          <a:p>
            <a:pPr algn="just">
              <a:lnSpc>
                <a:spcPct val="80000"/>
              </a:lnSpc>
              <a:buClr>
                <a:schemeClr val="accent1">
                  <a:lumMod val="50000"/>
                </a:schemeClr>
              </a:buClr>
              <a:buFont typeface="Wingdings" panose="05000000000000000000" pitchFamily="2" charset="2"/>
              <a:buChar char="Ø"/>
            </a:pPr>
            <a:r>
              <a:rPr lang="en-US" sz="2400" dirty="0" smtClean="0"/>
              <a:t> Procedure </a:t>
            </a:r>
            <a:r>
              <a:rPr lang="en-US" sz="2400" dirty="0"/>
              <a:t>for purchase, Receipt, storage of reagents, laboratory </a:t>
            </a:r>
            <a:r>
              <a:rPr lang="en-US" sz="2400" dirty="0" smtClean="0"/>
              <a:t>consumables</a:t>
            </a:r>
            <a:endParaRPr lang="en-US" sz="2400" dirty="0"/>
          </a:p>
          <a:p>
            <a:pPr algn="just">
              <a:lnSpc>
                <a:spcPct val="80000"/>
              </a:lnSpc>
              <a:buClr>
                <a:schemeClr val="accent1">
                  <a:lumMod val="50000"/>
                </a:schemeClr>
              </a:buClr>
              <a:buFont typeface="Wingdings" panose="05000000000000000000" pitchFamily="2" charset="2"/>
              <a:buChar char="Ø"/>
            </a:pPr>
            <a:r>
              <a:rPr lang="en-US" sz="2400" dirty="0" smtClean="0"/>
              <a:t> Material </a:t>
            </a:r>
            <a:r>
              <a:rPr lang="en-US" sz="2400" dirty="0"/>
              <a:t>should be used only after inspection and ensuring that they meet the requirements. </a:t>
            </a:r>
          </a:p>
          <a:p>
            <a:pPr algn="just">
              <a:lnSpc>
                <a:spcPct val="80000"/>
              </a:lnSpc>
              <a:buClr>
                <a:schemeClr val="accent1">
                  <a:lumMod val="50000"/>
                </a:schemeClr>
              </a:buClr>
              <a:buFont typeface="Wingdings" panose="05000000000000000000" pitchFamily="2" charset="2"/>
              <a:buChar char="Ø"/>
            </a:pPr>
            <a:r>
              <a:rPr lang="en-US" sz="2400" dirty="0" smtClean="0"/>
              <a:t> Services </a:t>
            </a:r>
            <a:r>
              <a:rPr lang="en-US" sz="2400" dirty="0"/>
              <a:t>&amp; Supplies should comply with specified requirement. </a:t>
            </a:r>
          </a:p>
          <a:p>
            <a:pPr algn="just">
              <a:lnSpc>
                <a:spcPct val="80000"/>
              </a:lnSpc>
              <a:buClr>
                <a:schemeClr val="accent1">
                  <a:lumMod val="50000"/>
                </a:schemeClr>
              </a:buClr>
              <a:buFont typeface="Wingdings" panose="05000000000000000000" pitchFamily="2" charset="2"/>
              <a:buChar char="Ø"/>
            </a:pPr>
            <a:r>
              <a:rPr lang="en-US" sz="2400" dirty="0" smtClean="0"/>
              <a:t> Records </a:t>
            </a:r>
            <a:r>
              <a:rPr lang="en-US" sz="2400" dirty="0"/>
              <a:t>of inspection be maintained. </a:t>
            </a: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12</a:t>
            </a:fld>
            <a:endParaRPr lang="en-US"/>
          </a:p>
        </p:txBody>
      </p:sp>
    </p:spTree>
    <p:extLst>
      <p:ext uri="{BB962C8B-B14F-4D97-AF65-F5344CB8AC3E}">
        <p14:creationId xmlns:p14="http://schemas.microsoft.com/office/powerpoint/2010/main" val="3415834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59" y="1821682"/>
            <a:ext cx="7543801" cy="616717"/>
          </a:xfrm>
        </p:spPr>
        <p:txBody>
          <a:bodyPr>
            <a:noAutofit/>
          </a:bodyPr>
          <a:lstStyle/>
          <a:p>
            <a:pPr marL="0" indent="0" algn="just">
              <a:lnSpc>
                <a:spcPct val="80000"/>
              </a:lnSpc>
              <a:buClr>
                <a:schemeClr val="accent1">
                  <a:lumMod val="50000"/>
                </a:schemeClr>
              </a:buClr>
              <a:buNone/>
            </a:pPr>
            <a:r>
              <a:rPr lang="en-US" dirty="0" smtClean="0"/>
              <a:t>Describe clearly the requirements of supplies and services in purchase documents</a:t>
            </a:r>
            <a:endParaRPr lang="en-US" sz="1000" dirty="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13</a:t>
            </a:fld>
            <a:endParaRPr lang="en-US"/>
          </a:p>
        </p:txBody>
      </p:sp>
      <p:sp>
        <p:nvSpPr>
          <p:cNvPr id="7" name="Content Placeholder 2"/>
          <p:cNvSpPr txBox="1">
            <a:spLocks/>
          </p:cNvSpPr>
          <p:nvPr/>
        </p:nvSpPr>
        <p:spPr>
          <a:xfrm>
            <a:off x="822959" y="2656143"/>
            <a:ext cx="7543801" cy="2449257"/>
          </a:xfrm>
          <a:prstGeom prst="rect">
            <a:avLst/>
          </a:prstGeom>
        </p:spPr>
        <p:txBody>
          <a:bodyPr vert="horz" lIns="0" tIns="45720" rIns="0" bIns="45720" numCol="2"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80000"/>
              </a:lnSpc>
              <a:buClr>
                <a:schemeClr val="accent1">
                  <a:lumMod val="50000"/>
                </a:schemeClr>
              </a:buClr>
              <a:buFont typeface="Wingdings" panose="05000000000000000000" pitchFamily="2" charset="2"/>
              <a:buChar char="Ø"/>
            </a:pPr>
            <a:r>
              <a:rPr lang="en-US" sz="1800" dirty="0" smtClean="0"/>
              <a:t>Review and approve the documents for technical content before release. </a:t>
            </a:r>
          </a:p>
          <a:p>
            <a:pPr algn="just">
              <a:lnSpc>
                <a:spcPct val="80000"/>
              </a:lnSpc>
              <a:buClr>
                <a:schemeClr val="accent1">
                  <a:lumMod val="50000"/>
                </a:schemeClr>
              </a:buClr>
              <a:buFont typeface="Wingdings" panose="05000000000000000000" pitchFamily="2" charset="2"/>
              <a:buChar char="Ø"/>
            </a:pPr>
            <a:r>
              <a:rPr lang="en-US" sz="1800" dirty="0" smtClean="0"/>
              <a:t>Technical content may include:</a:t>
            </a:r>
          </a:p>
          <a:p>
            <a:pPr algn="just">
              <a:lnSpc>
                <a:spcPct val="80000"/>
              </a:lnSpc>
              <a:buClr>
                <a:schemeClr val="accent1">
                  <a:lumMod val="50000"/>
                </a:schemeClr>
              </a:buClr>
              <a:buFont typeface="Wingdings" panose="05000000000000000000" pitchFamily="2" charset="2"/>
              <a:buChar char="Ø"/>
            </a:pPr>
            <a:r>
              <a:rPr lang="en-US" sz="1800" dirty="0" smtClean="0"/>
              <a:t>Type </a:t>
            </a:r>
          </a:p>
          <a:p>
            <a:pPr algn="just">
              <a:lnSpc>
                <a:spcPct val="80000"/>
              </a:lnSpc>
              <a:buClr>
                <a:schemeClr val="accent1">
                  <a:lumMod val="50000"/>
                </a:schemeClr>
              </a:buClr>
              <a:buFont typeface="Wingdings" panose="05000000000000000000" pitchFamily="2" charset="2"/>
              <a:buChar char="Ø"/>
            </a:pPr>
            <a:r>
              <a:rPr lang="en-US" sz="1800" dirty="0" smtClean="0"/>
              <a:t>Class</a:t>
            </a:r>
          </a:p>
          <a:p>
            <a:pPr algn="just">
              <a:lnSpc>
                <a:spcPct val="80000"/>
              </a:lnSpc>
              <a:buClr>
                <a:schemeClr val="accent1">
                  <a:lumMod val="50000"/>
                </a:schemeClr>
              </a:buClr>
              <a:buFont typeface="Wingdings" panose="05000000000000000000" pitchFamily="2" charset="2"/>
              <a:buChar char="Ø"/>
            </a:pPr>
            <a:r>
              <a:rPr lang="en-US" sz="1800" dirty="0" smtClean="0"/>
              <a:t>Grade</a:t>
            </a:r>
          </a:p>
          <a:p>
            <a:pPr algn="just">
              <a:lnSpc>
                <a:spcPct val="80000"/>
              </a:lnSpc>
              <a:buClr>
                <a:schemeClr val="accent1">
                  <a:lumMod val="50000"/>
                </a:schemeClr>
              </a:buClr>
              <a:buFont typeface="Wingdings" panose="05000000000000000000" pitchFamily="2" charset="2"/>
              <a:buChar char="Ø"/>
            </a:pPr>
            <a:r>
              <a:rPr lang="en-US" sz="1800" dirty="0" smtClean="0"/>
              <a:t>Precise Identification </a:t>
            </a:r>
          </a:p>
          <a:p>
            <a:pPr algn="just">
              <a:lnSpc>
                <a:spcPct val="80000"/>
              </a:lnSpc>
              <a:buClr>
                <a:schemeClr val="accent1">
                  <a:lumMod val="50000"/>
                </a:schemeClr>
              </a:buClr>
              <a:buFont typeface="Wingdings" panose="05000000000000000000" pitchFamily="2" charset="2"/>
              <a:buChar char="Ø"/>
            </a:pPr>
            <a:r>
              <a:rPr lang="en-US" sz="1800" dirty="0" smtClean="0"/>
              <a:t>Specifications</a:t>
            </a:r>
          </a:p>
          <a:p>
            <a:pPr algn="just">
              <a:lnSpc>
                <a:spcPct val="80000"/>
              </a:lnSpc>
              <a:buClr>
                <a:schemeClr val="accent1">
                  <a:lumMod val="50000"/>
                </a:schemeClr>
              </a:buClr>
              <a:buFont typeface="Wingdings" panose="05000000000000000000" pitchFamily="2" charset="2"/>
              <a:buChar char="Ø"/>
            </a:pPr>
            <a:r>
              <a:rPr lang="en-US" sz="1800" dirty="0" smtClean="0"/>
              <a:t>Drawings</a:t>
            </a:r>
          </a:p>
          <a:p>
            <a:pPr algn="just">
              <a:lnSpc>
                <a:spcPct val="80000"/>
              </a:lnSpc>
              <a:buClr>
                <a:schemeClr val="accent1">
                  <a:lumMod val="50000"/>
                </a:schemeClr>
              </a:buClr>
              <a:buFont typeface="Wingdings" panose="05000000000000000000" pitchFamily="2" charset="2"/>
              <a:buChar char="Ø"/>
            </a:pPr>
            <a:r>
              <a:rPr lang="en-US" sz="1800" dirty="0" smtClean="0"/>
              <a:t>Inspection instructions </a:t>
            </a:r>
          </a:p>
          <a:p>
            <a:pPr algn="just">
              <a:lnSpc>
                <a:spcPct val="80000"/>
              </a:lnSpc>
              <a:buClr>
                <a:schemeClr val="accent1">
                  <a:lumMod val="50000"/>
                </a:schemeClr>
              </a:buClr>
              <a:buFont typeface="Wingdings" panose="05000000000000000000" pitchFamily="2" charset="2"/>
              <a:buChar char="Ø"/>
            </a:pPr>
            <a:r>
              <a:rPr lang="en-US" sz="1800" dirty="0" smtClean="0"/>
              <a:t>Approval of Test results</a:t>
            </a:r>
          </a:p>
          <a:p>
            <a:pPr algn="just">
              <a:lnSpc>
                <a:spcPct val="80000"/>
              </a:lnSpc>
              <a:buClr>
                <a:schemeClr val="accent1">
                  <a:lumMod val="50000"/>
                </a:schemeClr>
              </a:buClr>
              <a:buFont typeface="Wingdings" panose="05000000000000000000" pitchFamily="2" charset="2"/>
              <a:buChar char="Ø"/>
            </a:pPr>
            <a:r>
              <a:rPr lang="en-US" sz="1800" dirty="0" smtClean="0"/>
              <a:t>Quality required</a:t>
            </a:r>
          </a:p>
          <a:p>
            <a:pPr algn="just">
              <a:lnSpc>
                <a:spcPct val="80000"/>
              </a:lnSpc>
              <a:buClr>
                <a:schemeClr val="accent1">
                  <a:lumMod val="50000"/>
                </a:schemeClr>
              </a:buClr>
              <a:buFont typeface="Wingdings" panose="05000000000000000000" pitchFamily="2" charset="2"/>
              <a:buChar char="Ø"/>
            </a:pPr>
            <a:r>
              <a:rPr lang="en-US" sz="1800" dirty="0" smtClean="0"/>
              <a:t>Management system standard</a:t>
            </a:r>
            <a:endParaRPr lang="en-US" sz="1800" dirty="0"/>
          </a:p>
        </p:txBody>
      </p:sp>
      <p:sp>
        <p:nvSpPr>
          <p:cNvPr id="8" name="Content Placeholder 2"/>
          <p:cNvSpPr txBox="1">
            <a:spLocks/>
          </p:cNvSpPr>
          <p:nvPr/>
        </p:nvSpPr>
        <p:spPr>
          <a:xfrm>
            <a:off x="822959" y="5198280"/>
            <a:ext cx="7543801" cy="44052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smtClean="0"/>
              <a:t>Evaluate the suppliers and maintain record of evaluation</a:t>
            </a:r>
            <a:endParaRPr lang="en-US" dirty="0"/>
          </a:p>
        </p:txBody>
      </p:sp>
    </p:spTree>
    <p:extLst>
      <p:ext uri="{BB962C8B-B14F-4D97-AF65-F5344CB8AC3E}">
        <p14:creationId xmlns:p14="http://schemas.microsoft.com/office/powerpoint/2010/main" val="1053762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Information Technology </a:t>
            </a:r>
            <a:endParaRPr lang="en-US" sz="4000" b="1" cap="small" dirty="0">
              <a:latin typeface="+mn-lt"/>
            </a:endParaRPr>
          </a:p>
        </p:txBody>
      </p:sp>
      <p:sp>
        <p:nvSpPr>
          <p:cNvPr id="3" name="Content Placeholder 2"/>
          <p:cNvSpPr>
            <a:spLocks noGrp="1"/>
          </p:cNvSpPr>
          <p:nvPr>
            <p:ph idx="1"/>
          </p:nvPr>
        </p:nvSpPr>
        <p:spPr/>
        <p:txBody>
          <a:bodyPr>
            <a:normAutofit/>
          </a:bodyPr>
          <a:lstStyle/>
          <a:p>
            <a:pPr marL="0" indent="0" algn="just">
              <a:lnSpc>
                <a:spcPct val="80000"/>
              </a:lnSpc>
              <a:buClr>
                <a:schemeClr val="accent1">
                  <a:lumMod val="50000"/>
                </a:schemeClr>
              </a:buClr>
              <a:buNone/>
            </a:pPr>
            <a:r>
              <a:rPr lang="en-US" b="1" dirty="0" smtClean="0"/>
              <a:t>Control of data:</a:t>
            </a:r>
            <a:r>
              <a:rPr lang="en-US" dirty="0" smtClean="0"/>
              <a:t> </a:t>
            </a:r>
            <a:r>
              <a:rPr lang="en-US" dirty="0"/>
              <a:t>Ensure proper checks on calculations and </a:t>
            </a:r>
            <a:r>
              <a:rPr lang="en-US" dirty="0" smtClean="0"/>
              <a:t>data transfers, when  </a:t>
            </a:r>
            <a:r>
              <a:rPr lang="en-US" dirty="0"/>
              <a:t>computers are used </a:t>
            </a:r>
            <a:r>
              <a:rPr lang="en-US" dirty="0" smtClean="0"/>
              <a:t>for - </a:t>
            </a:r>
            <a:r>
              <a:rPr lang="en-US" sz="2400" dirty="0" smtClean="0"/>
              <a:t> </a:t>
            </a:r>
            <a:endParaRPr lang="en-US" sz="2400" dirty="0"/>
          </a:p>
          <a:p>
            <a:pPr algn="just">
              <a:lnSpc>
                <a:spcPct val="80000"/>
              </a:lnSpc>
              <a:buClr>
                <a:schemeClr val="accent1">
                  <a:lumMod val="50000"/>
                </a:schemeClr>
              </a:buClr>
              <a:buFont typeface="Wingdings" panose="05000000000000000000" pitchFamily="2" charset="2"/>
              <a:buChar char="Ø"/>
            </a:pPr>
            <a:r>
              <a:rPr lang="en-US" dirty="0"/>
              <a:t>Acquisitions </a:t>
            </a:r>
          </a:p>
          <a:p>
            <a:pPr algn="just">
              <a:lnSpc>
                <a:spcPct val="80000"/>
              </a:lnSpc>
              <a:buClr>
                <a:schemeClr val="accent1">
                  <a:lumMod val="50000"/>
                </a:schemeClr>
              </a:buClr>
              <a:buFont typeface="Wingdings" panose="05000000000000000000" pitchFamily="2" charset="2"/>
              <a:buChar char="Ø"/>
            </a:pPr>
            <a:r>
              <a:rPr lang="en-US" dirty="0"/>
              <a:t>Processing </a:t>
            </a:r>
          </a:p>
          <a:p>
            <a:pPr algn="just">
              <a:lnSpc>
                <a:spcPct val="80000"/>
              </a:lnSpc>
              <a:buClr>
                <a:schemeClr val="accent1">
                  <a:lumMod val="50000"/>
                </a:schemeClr>
              </a:buClr>
              <a:buFont typeface="Wingdings" panose="05000000000000000000" pitchFamily="2" charset="2"/>
              <a:buChar char="Ø"/>
            </a:pPr>
            <a:r>
              <a:rPr lang="en-US" dirty="0"/>
              <a:t>Recording</a:t>
            </a:r>
          </a:p>
          <a:p>
            <a:pPr algn="just">
              <a:lnSpc>
                <a:spcPct val="80000"/>
              </a:lnSpc>
              <a:buClr>
                <a:schemeClr val="accent1">
                  <a:lumMod val="50000"/>
                </a:schemeClr>
              </a:buClr>
              <a:buFont typeface="Wingdings" panose="05000000000000000000" pitchFamily="2" charset="2"/>
              <a:buChar char="Ø"/>
            </a:pPr>
            <a:r>
              <a:rPr lang="en-US" dirty="0"/>
              <a:t>Reporting</a:t>
            </a:r>
          </a:p>
          <a:p>
            <a:pPr algn="just">
              <a:lnSpc>
                <a:spcPct val="80000"/>
              </a:lnSpc>
              <a:buClr>
                <a:schemeClr val="accent1">
                  <a:lumMod val="50000"/>
                </a:schemeClr>
              </a:buClr>
              <a:buFont typeface="Wingdings" panose="05000000000000000000" pitchFamily="2" charset="2"/>
              <a:buChar char="Ø"/>
            </a:pPr>
            <a:r>
              <a:rPr lang="en-US" dirty="0"/>
              <a:t>Storage</a:t>
            </a:r>
          </a:p>
          <a:p>
            <a:pPr algn="just">
              <a:lnSpc>
                <a:spcPct val="80000"/>
              </a:lnSpc>
              <a:buClr>
                <a:schemeClr val="accent1">
                  <a:lumMod val="50000"/>
                </a:schemeClr>
              </a:buClr>
              <a:buFont typeface="Wingdings" panose="05000000000000000000" pitchFamily="2" charset="2"/>
              <a:buChar char="Ø"/>
            </a:pPr>
            <a:r>
              <a:rPr lang="en-US" dirty="0"/>
              <a:t>Retrieval of test/ calibration data </a:t>
            </a: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14</a:t>
            </a:fld>
            <a:endParaRPr lang="en-US"/>
          </a:p>
        </p:txBody>
      </p:sp>
    </p:spTree>
    <p:extLst>
      <p:ext uri="{BB962C8B-B14F-4D97-AF65-F5344CB8AC3E}">
        <p14:creationId xmlns:p14="http://schemas.microsoft.com/office/powerpoint/2010/main" val="4023034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Information Technology </a:t>
            </a:r>
            <a:endParaRPr lang="en-US" sz="4000" b="1" cap="small" dirty="0">
              <a:latin typeface="+mn-lt"/>
            </a:endParaRPr>
          </a:p>
        </p:txBody>
      </p:sp>
      <p:sp>
        <p:nvSpPr>
          <p:cNvPr id="3" name="Content Placeholder 2"/>
          <p:cNvSpPr>
            <a:spLocks noGrp="1"/>
          </p:cNvSpPr>
          <p:nvPr>
            <p:ph idx="1"/>
          </p:nvPr>
        </p:nvSpPr>
        <p:spPr/>
        <p:txBody>
          <a:bodyPr>
            <a:normAutofit/>
          </a:bodyPr>
          <a:lstStyle/>
          <a:p>
            <a:pPr marL="0" indent="0" algn="just">
              <a:lnSpc>
                <a:spcPct val="80000"/>
              </a:lnSpc>
              <a:buClr>
                <a:schemeClr val="accent1">
                  <a:lumMod val="50000"/>
                </a:schemeClr>
              </a:buClr>
              <a:buNone/>
            </a:pPr>
            <a:r>
              <a:rPr lang="en-US" b="1" dirty="0" smtClean="0"/>
              <a:t>Ensure</a:t>
            </a:r>
            <a:r>
              <a:rPr lang="en-US" dirty="0" smtClean="0"/>
              <a:t> –</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Computer </a:t>
            </a:r>
            <a:r>
              <a:rPr lang="en-US" dirty="0"/>
              <a:t>software is documented and </a:t>
            </a:r>
            <a:r>
              <a:rPr lang="en-US" dirty="0" smtClean="0"/>
              <a:t>validated</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Procedures </a:t>
            </a:r>
            <a:r>
              <a:rPr lang="en-US" dirty="0"/>
              <a:t>for protecting data are established and maintained </a:t>
            </a:r>
            <a:r>
              <a:rPr lang="en-US" dirty="0" smtClean="0"/>
              <a:t>covering</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Integrity </a:t>
            </a:r>
            <a:r>
              <a:rPr lang="en-US" dirty="0"/>
              <a:t>&amp; confidentiality of data </a:t>
            </a:r>
            <a:r>
              <a:rPr lang="en-US" dirty="0" smtClean="0"/>
              <a:t>entry</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Data storage</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Data transmission</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Data processing</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Proper </a:t>
            </a:r>
            <a:r>
              <a:rPr lang="en-US" dirty="0"/>
              <a:t>environmental and operating conditions are provided to computers/ </a:t>
            </a:r>
            <a:r>
              <a:rPr lang="en-US" dirty="0" smtClean="0"/>
              <a:t>equipment's</a:t>
            </a:r>
            <a:endParaRPr lang="en-US" dirty="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15</a:t>
            </a:fld>
            <a:endParaRPr lang="en-US"/>
          </a:p>
        </p:txBody>
      </p:sp>
    </p:spTree>
    <p:extLst>
      <p:ext uri="{BB962C8B-B14F-4D97-AF65-F5344CB8AC3E}">
        <p14:creationId xmlns:p14="http://schemas.microsoft.com/office/powerpoint/2010/main" val="4260646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smtClean="0">
                <a:latin typeface="+mn-lt"/>
              </a:rPr>
              <a:t>HUMAN RESOURCE MANAGEMENT</a:t>
            </a:r>
            <a:endParaRPr lang="en-US" sz="4000" b="1" cap="small" dirty="0">
              <a:latin typeface="+mn-lt"/>
            </a:endParaRPr>
          </a:p>
        </p:txBody>
      </p:sp>
      <p:sp>
        <p:nvSpPr>
          <p:cNvPr id="3" name="Content Placeholder 2"/>
          <p:cNvSpPr>
            <a:spLocks noGrp="1"/>
          </p:cNvSpPr>
          <p:nvPr>
            <p:ph idx="1"/>
          </p:nvPr>
        </p:nvSpPr>
        <p:spPr/>
        <p:txBody>
          <a:bodyPr>
            <a:normAutofit/>
          </a:bodyPr>
          <a:lstStyle/>
          <a:p>
            <a:pPr marL="0" indent="0" algn="just">
              <a:lnSpc>
                <a:spcPct val="80000"/>
              </a:lnSpc>
              <a:buClr>
                <a:schemeClr val="accent1">
                  <a:lumMod val="50000"/>
                </a:schemeClr>
              </a:buClr>
              <a:buNone/>
            </a:pPr>
            <a:r>
              <a:rPr lang="en-US" dirty="0"/>
              <a:t>Duties and Responsibilities of NABL </a:t>
            </a:r>
            <a:r>
              <a:rPr lang="en-US" dirty="0" smtClean="0"/>
              <a:t>Staff consists of - </a:t>
            </a:r>
            <a:endParaRPr lang="en-US" dirty="0"/>
          </a:p>
          <a:p>
            <a:pPr algn="just">
              <a:lnSpc>
                <a:spcPct val="80000"/>
              </a:lnSpc>
              <a:buClr>
                <a:schemeClr val="accent1">
                  <a:lumMod val="50000"/>
                </a:schemeClr>
              </a:buClr>
              <a:buFont typeface="Wingdings" panose="05000000000000000000" pitchFamily="2" charset="2"/>
              <a:buChar char="Ø"/>
            </a:pPr>
            <a:r>
              <a:rPr lang="en-US" dirty="0" smtClean="0"/>
              <a:t> Conducting training </a:t>
            </a:r>
            <a:r>
              <a:rPr lang="en-US" dirty="0"/>
              <a:t>programs </a:t>
            </a:r>
            <a:r>
              <a:rPr lang="en-US" dirty="0" smtClean="0"/>
              <a:t>for effective team building</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Collect regular </a:t>
            </a:r>
            <a:r>
              <a:rPr lang="en-US" dirty="0"/>
              <a:t>feedback from the </a:t>
            </a:r>
            <a:r>
              <a:rPr lang="en-US" dirty="0" smtClean="0"/>
              <a:t>staff</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Maintain all personal records</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Create &amp; conduct induction programs</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Perform recruitments exercise</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Provide appraisals</a:t>
            </a:r>
            <a:endParaRPr lang="en-US" dirty="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16</a:t>
            </a:fld>
            <a:endParaRPr lang="en-US"/>
          </a:p>
        </p:txBody>
      </p:sp>
    </p:spTree>
    <p:extLst>
      <p:ext uri="{BB962C8B-B14F-4D97-AF65-F5344CB8AC3E}">
        <p14:creationId xmlns:p14="http://schemas.microsoft.com/office/powerpoint/2010/main" val="3468300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Overall Gap</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17</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2405669254"/>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8" y="1833224"/>
            <a:ext cx="3825241" cy="4023360"/>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80000"/>
              </a:lnSpc>
              <a:buClr>
                <a:schemeClr val="accent1">
                  <a:lumMod val="50000"/>
                </a:schemeClr>
              </a:buClr>
            </a:pPr>
            <a:r>
              <a:rPr lang="en-US" dirty="0"/>
              <a:t>Total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dirty="0" smtClean="0"/>
              <a:t>Acceptance testing of equipment and chemicals are done</a:t>
            </a:r>
          </a:p>
          <a:p>
            <a:pPr algn="just">
              <a:lnSpc>
                <a:spcPct val="80000"/>
              </a:lnSpc>
              <a:buClr>
                <a:schemeClr val="accent1">
                  <a:lumMod val="50000"/>
                </a:schemeClr>
              </a:buClr>
              <a:buFont typeface="Wingdings" panose="05000000000000000000" pitchFamily="2" charset="2"/>
              <a:buChar char="Ø"/>
            </a:pPr>
            <a:r>
              <a:rPr lang="en-US" dirty="0" smtClean="0"/>
              <a:t>some departments are following their policies</a:t>
            </a:r>
          </a:p>
          <a:p>
            <a:pPr marL="0" indent="0" algn="just">
              <a:lnSpc>
                <a:spcPct val="80000"/>
              </a:lnSpc>
              <a:buClr>
                <a:schemeClr val="accent1">
                  <a:lumMod val="50000"/>
                </a:schemeClr>
              </a:buClr>
              <a:buNone/>
            </a:pPr>
            <a:endParaRPr lang="en-US" dirty="0" smtClean="0"/>
          </a:p>
          <a:p>
            <a:pPr algn="just">
              <a:lnSpc>
                <a:spcPct val="80000"/>
              </a:lnSpc>
              <a:buClr>
                <a:schemeClr val="accent1">
                  <a:lumMod val="50000"/>
                </a:schemeClr>
              </a:buClr>
            </a:pPr>
            <a:endParaRPr lang="en-US" dirty="0"/>
          </a:p>
          <a:p>
            <a:pPr algn="just">
              <a:lnSpc>
                <a:spcPct val="80000"/>
              </a:lnSpc>
              <a:buClr>
                <a:schemeClr val="accent1">
                  <a:lumMod val="50000"/>
                </a:schemeClr>
              </a:buClr>
            </a:pPr>
            <a:endParaRPr lang="en-US" dirty="0" smtClean="0"/>
          </a:p>
          <a:p>
            <a:pPr algn="just">
              <a:lnSpc>
                <a:spcPct val="80000"/>
              </a:lnSpc>
              <a:buClr>
                <a:schemeClr val="accent1">
                  <a:lumMod val="50000"/>
                </a:schemeClr>
              </a:buClr>
            </a:pPr>
            <a:endParaRPr lang="en-US" sz="1800" dirty="0" smtClean="0"/>
          </a:p>
          <a:p>
            <a:pPr algn="just">
              <a:lnSpc>
                <a:spcPct val="80000"/>
              </a:lnSpc>
              <a:buClr>
                <a:schemeClr val="accent1">
                  <a:lumMod val="50000"/>
                </a:schemeClr>
              </a:buClr>
            </a:pPr>
            <a:r>
              <a:rPr lang="en-US" dirty="0" smtClean="0"/>
              <a:t>No compliance:</a:t>
            </a:r>
            <a:endParaRPr lang="en-US" dirty="0"/>
          </a:p>
          <a:p>
            <a:pPr algn="just">
              <a:lnSpc>
                <a:spcPct val="80000"/>
              </a:lnSpc>
              <a:buClr>
                <a:schemeClr val="accent1">
                  <a:lumMod val="50000"/>
                </a:schemeClr>
              </a:buClr>
              <a:buFont typeface="Wingdings" panose="05000000000000000000" pitchFamily="2" charset="2"/>
              <a:buChar char="Ø"/>
            </a:pPr>
            <a:r>
              <a:rPr lang="en-US" sz="1800" dirty="0" smtClean="0"/>
              <a:t>No test requisition form</a:t>
            </a:r>
          </a:p>
          <a:p>
            <a:pPr algn="just">
              <a:lnSpc>
                <a:spcPct val="80000"/>
              </a:lnSpc>
              <a:buClr>
                <a:schemeClr val="accent1">
                  <a:lumMod val="50000"/>
                </a:schemeClr>
              </a:buClr>
              <a:buFont typeface="Wingdings" panose="05000000000000000000" pitchFamily="2" charset="2"/>
              <a:buChar char="Ø"/>
            </a:pPr>
            <a:r>
              <a:rPr lang="en-US" sz="1800" dirty="0" smtClean="0"/>
              <a:t>Induction program not documented</a:t>
            </a:r>
          </a:p>
        </p:txBody>
      </p:sp>
    </p:spTree>
    <p:extLst>
      <p:ext uri="{BB962C8B-B14F-4D97-AF65-F5344CB8AC3E}">
        <p14:creationId xmlns:p14="http://schemas.microsoft.com/office/powerpoint/2010/main" val="3862486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80000"/>
              </a:lnSpc>
              <a:buClr>
                <a:schemeClr val="accent1">
                  <a:lumMod val="50000"/>
                </a:schemeClr>
              </a:buClr>
              <a:buNone/>
            </a:pPr>
            <a:r>
              <a:rPr lang="en-US" dirty="0"/>
              <a:t>Partial Compliance:</a:t>
            </a:r>
          </a:p>
          <a:p>
            <a:pPr algn="just">
              <a:lnSpc>
                <a:spcPct val="80000"/>
              </a:lnSpc>
              <a:buClr>
                <a:schemeClr val="accent1">
                  <a:lumMod val="50000"/>
                </a:schemeClr>
              </a:buClr>
              <a:buFont typeface="Wingdings" panose="05000000000000000000" pitchFamily="2" charset="2"/>
              <a:buChar char="Ø"/>
            </a:pPr>
            <a:r>
              <a:rPr lang="en-US" dirty="0"/>
              <a:t>Training records not completed</a:t>
            </a:r>
          </a:p>
          <a:p>
            <a:pPr algn="just">
              <a:lnSpc>
                <a:spcPct val="80000"/>
              </a:lnSpc>
              <a:buClr>
                <a:schemeClr val="accent1">
                  <a:lumMod val="50000"/>
                </a:schemeClr>
              </a:buClr>
              <a:buFont typeface="Wingdings" panose="05000000000000000000" pitchFamily="2" charset="2"/>
              <a:buChar char="Ø"/>
            </a:pPr>
            <a:r>
              <a:rPr lang="en-US" dirty="0"/>
              <a:t>Induction programs are not documented</a:t>
            </a:r>
          </a:p>
          <a:p>
            <a:pPr algn="just">
              <a:lnSpc>
                <a:spcPct val="80000"/>
              </a:lnSpc>
              <a:buClr>
                <a:schemeClr val="accent1">
                  <a:lumMod val="50000"/>
                </a:schemeClr>
              </a:buClr>
              <a:buFont typeface="Wingdings" panose="05000000000000000000" pitchFamily="2" charset="2"/>
              <a:buChar char="Ø"/>
            </a:pPr>
            <a:r>
              <a:rPr lang="en-US" dirty="0"/>
              <a:t>Small space for storage</a:t>
            </a:r>
          </a:p>
          <a:p>
            <a:pPr algn="just">
              <a:lnSpc>
                <a:spcPct val="80000"/>
              </a:lnSpc>
              <a:buClr>
                <a:schemeClr val="accent1">
                  <a:lumMod val="50000"/>
                </a:schemeClr>
              </a:buClr>
              <a:buFont typeface="Wingdings" panose="05000000000000000000" pitchFamily="2" charset="2"/>
              <a:buChar char="Ø"/>
            </a:pPr>
            <a:r>
              <a:rPr lang="en-US" dirty="0"/>
              <a:t>Policies are not followed</a:t>
            </a:r>
          </a:p>
          <a:p>
            <a:pPr algn="just">
              <a:lnSpc>
                <a:spcPct val="80000"/>
              </a:lnSpc>
              <a:buClr>
                <a:schemeClr val="accent1">
                  <a:lumMod val="50000"/>
                </a:schemeClr>
              </a:buClr>
              <a:buFont typeface="Wingdings" panose="05000000000000000000" pitchFamily="2" charset="2"/>
              <a:buChar char="Ø"/>
            </a:pPr>
            <a:r>
              <a:rPr lang="en-US" dirty="0"/>
              <a:t>No feedback from clinicians</a:t>
            </a:r>
          </a:p>
          <a:p>
            <a:pPr algn="just">
              <a:lnSpc>
                <a:spcPct val="80000"/>
              </a:lnSpc>
              <a:buClr>
                <a:schemeClr val="accent1">
                  <a:lumMod val="50000"/>
                </a:schemeClr>
              </a:buClr>
              <a:buFont typeface="Wingdings" panose="05000000000000000000" pitchFamily="2" charset="2"/>
              <a:buChar char="Ø"/>
            </a:pPr>
            <a:r>
              <a:rPr lang="en-US" dirty="0"/>
              <a:t>Protection of data need to get </a:t>
            </a:r>
            <a:r>
              <a:rPr lang="en-US" dirty="0" smtClean="0"/>
              <a:t>advance</a:t>
            </a:r>
            <a:endParaRPr lang="en-US" dirty="0"/>
          </a:p>
        </p:txBody>
      </p:sp>
    </p:spTree>
    <p:extLst>
      <p:ext uri="{BB962C8B-B14F-4D97-AF65-F5344CB8AC3E}">
        <p14:creationId xmlns:p14="http://schemas.microsoft.com/office/powerpoint/2010/main" val="1270960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Human resource</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19</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2052007995"/>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Competency assessment is done</a:t>
            </a:r>
          </a:p>
          <a:p>
            <a:pPr algn="just">
              <a:lnSpc>
                <a:spcPct val="80000"/>
              </a:lnSpc>
              <a:buClr>
                <a:schemeClr val="accent1">
                  <a:lumMod val="50000"/>
                </a:schemeClr>
              </a:buClr>
              <a:buFont typeface="Wingdings" panose="05000000000000000000" pitchFamily="2" charset="2"/>
              <a:buChar char="Ø"/>
            </a:pPr>
            <a:r>
              <a:rPr lang="en-US" sz="1800" dirty="0" smtClean="0"/>
              <a:t>Annual review is done</a:t>
            </a:r>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a:t>T</a:t>
            </a:r>
            <a:r>
              <a:rPr lang="en-US" sz="1800" dirty="0" smtClean="0"/>
              <a:t>raining </a:t>
            </a:r>
            <a:r>
              <a:rPr lang="en-US" sz="1800" dirty="0"/>
              <a:t>not scheduled for many machines installed in the lab</a:t>
            </a:r>
            <a:endParaRPr lang="en-US" sz="1800" dirty="0" smtClean="0"/>
          </a:p>
          <a:p>
            <a:pPr algn="just">
              <a:lnSpc>
                <a:spcPct val="80000"/>
              </a:lnSpc>
              <a:buClr>
                <a:schemeClr val="accent1">
                  <a:lumMod val="50000"/>
                </a:schemeClr>
              </a:buClr>
              <a:buFont typeface="Wingdings" panose="05000000000000000000" pitchFamily="2" charset="2"/>
              <a:buChar char="Ø"/>
            </a:pPr>
            <a:r>
              <a:rPr lang="en-US" sz="1800" dirty="0" smtClean="0"/>
              <a:t>Induction programs are not documented</a:t>
            </a:r>
          </a:p>
        </p:txBody>
      </p:sp>
    </p:spTree>
    <p:extLst>
      <p:ext uri="{BB962C8B-B14F-4D97-AF65-F5344CB8AC3E}">
        <p14:creationId xmlns:p14="http://schemas.microsoft.com/office/powerpoint/2010/main" val="3989630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NAYATI HOSPITAL</a:t>
            </a:r>
            <a:endParaRPr lang="en-US" b="1" dirty="0"/>
          </a:p>
        </p:txBody>
      </p:sp>
      <p:sp>
        <p:nvSpPr>
          <p:cNvPr id="3" name="Content Placeholder 2"/>
          <p:cNvSpPr>
            <a:spLocks noGrp="1"/>
          </p:cNvSpPr>
          <p:nvPr>
            <p:ph idx="1"/>
          </p:nvPr>
        </p:nvSpPr>
        <p:spPr/>
        <p:txBody>
          <a:bodyPr/>
          <a:lstStyle/>
          <a:p>
            <a:pPr fontAlgn="base"/>
            <a:r>
              <a:rPr lang="en-US" dirty="0" err="1"/>
              <a:t>Nayati</a:t>
            </a:r>
            <a:r>
              <a:rPr lang="en-US" dirty="0"/>
              <a:t> Healthcare’s  Multi Super </a:t>
            </a:r>
            <a:r>
              <a:rPr lang="en-US" dirty="0" err="1"/>
              <a:t>Speciality</a:t>
            </a:r>
            <a:r>
              <a:rPr lang="en-US" dirty="0"/>
              <a:t> Hospital, </a:t>
            </a:r>
            <a:r>
              <a:rPr lang="en-US" dirty="0" err="1"/>
              <a:t>NayatiMedicity</a:t>
            </a:r>
            <a:r>
              <a:rPr lang="en-US" dirty="0"/>
              <a:t>, Mathura, commenced operations in February 2016 and has emerged as one of the finest healthcare providers in the country. With world class infrastructure and finest team of doctors, it is the state’s only comprehensive super specialty quaternary care hospital.</a:t>
            </a:r>
          </a:p>
          <a:p>
            <a:pPr fontAlgn="base"/>
            <a:r>
              <a:rPr lang="en-US" dirty="0"/>
              <a:t>The 351 bed hospital on National Highway 2, Mathura, has seven Centers of Excellence and 14 Specialty departments including Cardiac Sciences, Oncology, Orthopedics and Joint Replacement, Critical Care, Renal Sciences, MAS GI &amp; Bariatric Surgery, Neurosciences, Pulmonary medicine, Pediatrics &amp; Neonatology, Trauma and Emergency. These centers are supported by the region’s most advanced Intensive Care units comprising of MICU, CCU, SICU, NICU and PICU.</a:t>
            </a:r>
          </a:p>
          <a:p>
            <a:endParaRPr lang="en-US" dirty="0"/>
          </a:p>
        </p:txBody>
      </p:sp>
    </p:spTree>
    <p:extLst>
      <p:ext uri="{BB962C8B-B14F-4D97-AF65-F5344CB8AC3E}">
        <p14:creationId xmlns:p14="http://schemas.microsoft.com/office/powerpoint/2010/main" val="899113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Supply chain management</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20</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1875816259"/>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Receiving records are maintained and documentation is completed and also stored in HIS</a:t>
            </a:r>
          </a:p>
          <a:p>
            <a:pPr algn="just">
              <a:lnSpc>
                <a:spcPct val="80000"/>
              </a:lnSpc>
              <a:buClr>
                <a:schemeClr val="accent1">
                  <a:lumMod val="50000"/>
                </a:schemeClr>
              </a:buClr>
              <a:buFont typeface="Wingdings" panose="05000000000000000000" pitchFamily="2" charset="2"/>
              <a:buChar char="Ø"/>
            </a:pPr>
            <a:endParaRPr lang="en-US" sz="1800" dirty="0" smtClean="0"/>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smtClean="0"/>
              <a:t>Less sufficient storage</a:t>
            </a:r>
          </a:p>
          <a:p>
            <a:pPr algn="just">
              <a:lnSpc>
                <a:spcPct val="80000"/>
              </a:lnSpc>
              <a:buClr>
                <a:schemeClr val="accent1">
                  <a:lumMod val="50000"/>
                </a:schemeClr>
              </a:buClr>
              <a:buFont typeface="Wingdings" panose="05000000000000000000" pitchFamily="2" charset="2"/>
              <a:buChar char="Ø"/>
            </a:pPr>
            <a:r>
              <a:rPr lang="en-US" sz="1800" dirty="0" smtClean="0"/>
              <a:t>Verification of chemicals at the time of receiving but temperature is not noted.</a:t>
            </a:r>
          </a:p>
          <a:p>
            <a:pPr algn="just">
              <a:lnSpc>
                <a:spcPct val="80000"/>
              </a:lnSpc>
              <a:buClr>
                <a:schemeClr val="accent1">
                  <a:lumMod val="50000"/>
                </a:schemeClr>
              </a:buClr>
              <a:buFont typeface="Wingdings" panose="05000000000000000000" pitchFamily="2" charset="2"/>
              <a:buChar char="Ø"/>
            </a:pPr>
            <a:r>
              <a:rPr lang="en-US" sz="1800" dirty="0" smtClean="0"/>
              <a:t>Not sufficient inventory</a:t>
            </a:r>
          </a:p>
        </p:txBody>
      </p:sp>
    </p:spTree>
    <p:extLst>
      <p:ext uri="{BB962C8B-B14F-4D97-AF65-F5344CB8AC3E}">
        <p14:creationId xmlns:p14="http://schemas.microsoft.com/office/powerpoint/2010/main" val="2310081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Bio medical engineering</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21</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976499314"/>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023360"/>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Policies are competed</a:t>
            </a:r>
          </a:p>
          <a:p>
            <a:pPr algn="just">
              <a:lnSpc>
                <a:spcPct val="80000"/>
              </a:lnSpc>
              <a:buClr>
                <a:schemeClr val="accent1">
                  <a:lumMod val="50000"/>
                </a:schemeClr>
              </a:buClr>
              <a:buFont typeface="Wingdings" panose="05000000000000000000" pitchFamily="2" charset="2"/>
              <a:buChar char="Ø"/>
            </a:pPr>
            <a:r>
              <a:rPr lang="en-US" sz="1800" dirty="0" smtClean="0"/>
              <a:t>Installation and verification records are completed</a:t>
            </a:r>
          </a:p>
          <a:p>
            <a:pPr algn="just">
              <a:lnSpc>
                <a:spcPct val="80000"/>
              </a:lnSpc>
              <a:buClr>
                <a:schemeClr val="accent1">
                  <a:lumMod val="50000"/>
                </a:schemeClr>
              </a:buClr>
              <a:buFont typeface="Wingdings" panose="05000000000000000000" pitchFamily="2" charset="2"/>
              <a:buChar char="Ø"/>
            </a:pPr>
            <a:endParaRPr lang="en-US" sz="1800" dirty="0" smtClean="0"/>
          </a:p>
          <a:p>
            <a:pPr algn="just">
              <a:lnSpc>
                <a:spcPct val="80000"/>
              </a:lnSpc>
              <a:buClr>
                <a:schemeClr val="accent1">
                  <a:lumMod val="50000"/>
                </a:schemeClr>
              </a:buClr>
              <a:buFont typeface="Wingdings" panose="05000000000000000000" pitchFamily="2" charset="2"/>
              <a:buChar char="Ø"/>
            </a:pPr>
            <a:endParaRPr lang="en-US" sz="1800" dirty="0"/>
          </a:p>
          <a:p>
            <a:pPr algn="just">
              <a:lnSpc>
                <a:spcPct val="80000"/>
              </a:lnSpc>
              <a:buClr>
                <a:schemeClr val="accent1">
                  <a:lumMod val="50000"/>
                </a:schemeClr>
              </a:buClr>
              <a:buFont typeface="Wingdings" panose="05000000000000000000" pitchFamily="2" charset="2"/>
              <a:buChar char="Ø"/>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smtClean="0"/>
              <a:t>Calibration of machines  are done but not all are put into records.</a:t>
            </a:r>
          </a:p>
          <a:p>
            <a:pPr algn="just">
              <a:lnSpc>
                <a:spcPct val="80000"/>
              </a:lnSpc>
              <a:buClr>
                <a:schemeClr val="accent1">
                  <a:lumMod val="50000"/>
                </a:schemeClr>
              </a:buClr>
              <a:buFont typeface="Wingdings" panose="05000000000000000000" pitchFamily="2" charset="2"/>
              <a:buChar char="Ø"/>
            </a:pPr>
            <a:r>
              <a:rPr lang="en-US" sz="1800" dirty="0" smtClean="0"/>
              <a:t>Preventive and breakdown maintenance of equipment are done but most have them are left out. </a:t>
            </a:r>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endParaRPr lang="en-US" sz="1800" dirty="0" smtClean="0"/>
          </a:p>
        </p:txBody>
      </p:sp>
    </p:spTree>
    <p:extLst>
      <p:ext uri="{BB962C8B-B14F-4D97-AF65-F5344CB8AC3E}">
        <p14:creationId xmlns:p14="http://schemas.microsoft.com/office/powerpoint/2010/main" val="541808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Information technology</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22</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2735041299"/>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Policies are completed and documented</a:t>
            </a:r>
          </a:p>
          <a:p>
            <a:pPr algn="just">
              <a:lnSpc>
                <a:spcPct val="80000"/>
              </a:lnSpc>
              <a:buClr>
                <a:schemeClr val="accent1">
                  <a:lumMod val="50000"/>
                </a:schemeClr>
              </a:buClr>
              <a:buFont typeface="Wingdings" panose="05000000000000000000" pitchFamily="2" charset="2"/>
              <a:buChar char="Ø"/>
            </a:pPr>
            <a:r>
              <a:rPr lang="en-US" sz="1800" dirty="0" err="1"/>
              <a:t>Authoritization</a:t>
            </a:r>
            <a:r>
              <a:rPr lang="en-US" sz="1800" dirty="0"/>
              <a:t> of rights and </a:t>
            </a:r>
            <a:r>
              <a:rPr lang="en-US" sz="1800" dirty="0" err="1"/>
              <a:t>responsibilityof</a:t>
            </a:r>
            <a:r>
              <a:rPr lang="en-US" sz="1800" dirty="0"/>
              <a:t> </a:t>
            </a:r>
            <a:r>
              <a:rPr lang="en-US" sz="1800" dirty="0" smtClean="0"/>
              <a:t>every employee</a:t>
            </a:r>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smtClean="0"/>
              <a:t>Data protection plan need to be improved more</a:t>
            </a:r>
          </a:p>
          <a:p>
            <a:pPr marL="0" indent="0" algn="just">
              <a:lnSpc>
                <a:spcPct val="80000"/>
              </a:lnSpc>
              <a:buClr>
                <a:schemeClr val="accent1">
                  <a:lumMod val="50000"/>
                </a:schemeClr>
              </a:buClr>
              <a:buNone/>
            </a:pPr>
            <a:endParaRPr lang="en-US" sz="1800" dirty="0"/>
          </a:p>
        </p:txBody>
      </p:sp>
    </p:spTree>
    <p:extLst>
      <p:ext uri="{BB962C8B-B14F-4D97-AF65-F5344CB8AC3E}">
        <p14:creationId xmlns:p14="http://schemas.microsoft.com/office/powerpoint/2010/main" val="1463029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a:latin typeface="+mn-lt"/>
              </a:rPr>
              <a:t>FEEDBACK SYSTEM</a:t>
            </a: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23</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1808939113"/>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Incident reporting system is in action</a:t>
            </a:r>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smtClean="0"/>
              <a:t>Feedback from patients and clinicians are collected</a:t>
            </a:r>
          </a:p>
          <a:p>
            <a:pPr marL="0" indent="0" algn="just">
              <a:lnSpc>
                <a:spcPct val="80000"/>
              </a:lnSpc>
              <a:buClr>
                <a:schemeClr val="accent1">
                  <a:lumMod val="50000"/>
                </a:schemeClr>
              </a:buClr>
              <a:buNone/>
            </a:pPr>
            <a:endParaRPr lang="en-US" sz="1800" dirty="0" smtClean="0"/>
          </a:p>
          <a:p>
            <a:pPr marL="0" indent="0" algn="just">
              <a:lnSpc>
                <a:spcPct val="80000"/>
              </a:lnSpc>
              <a:buClr>
                <a:schemeClr val="accent1">
                  <a:lumMod val="50000"/>
                </a:schemeClr>
              </a:buClr>
              <a:buNone/>
            </a:pPr>
            <a:r>
              <a:rPr lang="en-US" dirty="0"/>
              <a:t>No </a:t>
            </a:r>
            <a:r>
              <a:rPr lang="en-US" dirty="0" smtClean="0"/>
              <a:t>compliance:</a:t>
            </a:r>
            <a:endParaRPr lang="en-US" dirty="0"/>
          </a:p>
          <a:p>
            <a:pPr algn="just">
              <a:lnSpc>
                <a:spcPct val="80000"/>
              </a:lnSpc>
              <a:buClr>
                <a:schemeClr val="accent1">
                  <a:lumMod val="50000"/>
                </a:schemeClr>
              </a:buClr>
              <a:buFont typeface="Wingdings" panose="05000000000000000000" pitchFamily="2" charset="2"/>
              <a:buChar char="Ø"/>
            </a:pPr>
            <a:r>
              <a:rPr lang="en-US" sz="1800" dirty="0"/>
              <a:t>Test requisition </a:t>
            </a:r>
            <a:r>
              <a:rPr lang="en-US" sz="1800" dirty="0" smtClean="0"/>
              <a:t>form not available</a:t>
            </a:r>
          </a:p>
        </p:txBody>
      </p:sp>
    </p:spTree>
    <p:extLst>
      <p:ext uri="{BB962C8B-B14F-4D97-AF65-F5344CB8AC3E}">
        <p14:creationId xmlns:p14="http://schemas.microsoft.com/office/powerpoint/2010/main" val="3606323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Final analysis</a:t>
            </a:r>
            <a:endParaRPr lang="en-US" sz="4000" b="1" cap="small" dirty="0">
              <a:latin typeface="+mn-lt"/>
            </a:endParaRP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24</a:t>
            </a:fld>
            <a:endParaRPr lang="en-US"/>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970360330"/>
              </p:ext>
            </p:extLst>
          </p:nvPr>
        </p:nvGraphicFramePr>
        <p:xfrm>
          <a:off x="4571999" y="1846263"/>
          <a:ext cx="3794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p:cNvSpPr txBox="1">
            <a:spLocks/>
          </p:cNvSpPr>
          <p:nvPr/>
        </p:nvSpPr>
        <p:spPr>
          <a:xfrm>
            <a:off x="822959" y="1845734"/>
            <a:ext cx="3825241" cy="4402666"/>
          </a:xfrm>
          <a:prstGeom prst="rect">
            <a:avLst/>
          </a:prstGeom>
        </p:spPr>
        <p:txBody>
          <a:bodyPr vert="horz" lIns="0" tIns="45720" rIns="0" bIns="45720" rtlCol="0">
            <a:normAutofit fontScale="850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80000"/>
              </a:lnSpc>
              <a:buClr>
                <a:schemeClr val="accent1">
                  <a:lumMod val="50000"/>
                </a:schemeClr>
              </a:buClr>
              <a:buNone/>
            </a:pPr>
            <a:r>
              <a:rPr lang="en-US" dirty="0"/>
              <a:t>Total </a:t>
            </a:r>
            <a:r>
              <a:rPr lang="en-US" dirty="0" smtClean="0"/>
              <a:t>Compliance: </a:t>
            </a:r>
          </a:p>
          <a:p>
            <a:pPr algn="just">
              <a:lnSpc>
                <a:spcPct val="80000"/>
              </a:lnSpc>
              <a:buClr>
                <a:schemeClr val="accent1">
                  <a:lumMod val="50000"/>
                </a:schemeClr>
              </a:buClr>
              <a:buFont typeface="Wingdings" panose="05000000000000000000" pitchFamily="2" charset="2"/>
              <a:buChar char="Ø"/>
            </a:pPr>
            <a:r>
              <a:rPr lang="en-US" sz="1800" dirty="0" smtClean="0"/>
              <a:t>Induction programs were modulated</a:t>
            </a:r>
          </a:p>
          <a:p>
            <a:pPr algn="just">
              <a:lnSpc>
                <a:spcPct val="80000"/>
              </a:lnSpc>
              <a:buClr>
                <a:schemeClr val="accent1">
                  <a:lumMod val="50000"/>
                </a:schemeClr>
              </a:buClr>
              <a:buFont typeface="Wingdings" panose="05000000000000000000" pitchFamily="2" charset="2"/>
              <a:buChar char="Ø"/>
            </a:pPr>
            <a:r>
              <a:rPr lang="en-US" sz="1800" dirty="0" smtClean="0"/>
              <a:t>Calibration records are complete</a:t>
            </a:r>
          </a:p>
          <a:p>
            <a:pPr algn="just">
              <a:lnSpc>
                <a:spcPct val="80000"/>
              </a:lnSpc>
              <a:buClr>
                <a:schemeClr val="accent1">
                  <a:lumMod val="50000"/>
                </a:schemeClr>
              </a:buClr>
              <a:buFont typeface="Wingdings" panose="05000000000000000000" pitchFamily="2" charset="2"/>
              <a:buChar char="Ø"/>
            </a:pPr>
            <a:r>
              <a:rPr lang="en-US" sz="1800" dirty="0" smtClean="0"/>
              <a:t>All policies are renewed and documented</a:t>
            </a:r>
          </a:p>
          <a:p>
            <a:pPr algn="just">
              <a:lnSpc>
                <a:spcPct val="80000"/>
              </a:lnSpc>
              <a:buClr>
                <a:schemeClr val="accent1">
                  <a:lumMod val="50000"/>
                </a:schemeClr>
              </a:buClr>
              <a:buFont typeface="Wingdings" panose="05000000000000000000" pitchFamily="2" charset="2"/>
              <a:buChar char="Ø"/>
            </a:pPr>
            <a:r>
              <a:rPr lang="en-US" sz="1800" dirty="0" smtClean="0"/>
              <a:t>Storage space is increased</a:t>
            </a:r>
          </a:p>
          <a:p>
            <a:pPr algn="just">
              <a:lnSpc>
                <a:spcPct val="80000"/>
              </a:lnSpc>
              <a:buClr>
                <a:schemeClr val="accent1">
                  <a:lumMod val="50000"/>
                </a:schemeClr>
              </a:buClr>
              <a:buFont typeface="Wingdings" panose="05000000000000000000" pitchFamily="2" charset="2"/>
              <a:buChar char="Ø"/>
            </a:pPr>
            <a:r>
              <a:rPr lang="en-US" sz="1800" dirty="0" smtClean="0"/>
              <a:t>Inventory management records are fully fleshed</a:t>
            </a:r>
          </a:p>
          <a:p>
            <a:pPr algn="just">
              <a:lnSpc>
                <a:spcPct val="80000"/>
              </a:lnSpc>
              <a:buClr>
                <a:schemeClr val="accent1">
                  <a:lumMod val="50000"/>
                </a:schemeClr>
              </a:buClr>
              <a:buFont typeface="Wingdings" panose="05000000000000000000" pitchFamily="2" charset="2"/>
              <a:buChar char="Ø"/>
            </a:pPr>
            <a:r>
              <a:rPr lang="en-US" sz="1800" dirty="0" smtClean="0"/>
              <a:t>Trainings are conducted as per the standards</a:t>
            </a:r>
          </a:p>
          <a:p>
            <a:pPr algn="just">
              <a:lnSpc>
                <a:spcPct val="80000"/>
              </a:lnSpc>
              <a:buClr>
                <a:schemeClr val="accent1">
                  <a:lumMod val="50000"/>
                </a:schemeClr>
              </a:buClr>
              <a:buFont typeface="Wingdings" panose="05000000000000000000" pitchFamily="2" charset="2"/>
              <a:buChar char="Ø"/>
            </a:pPr>
            <a:endParaRPr lang="en-US" sz="1800" dirty="0" smtClean="0"/>
          </a:p>
          <a:p>
            <a:pPr marL="0" indent="0" algn="just">
              <a:lnSpc>
                <a:spcPct val="80000"/>
              </a:lnSpc>
              <a:buClr>
                <a:schemeClr val="accent1">
                  <a:lumMod val="50000"/>
                </a:schemeClr>
              </a:buClr>
              <a:buNone/>
            </a:pPr>
            <a:r>
              <a:rPr lang="en-US" dirty="0"/>
              <a:t>Partial </a:t>
            </a:r>
            <a:r>
              <a:rPr lang="en-US" dirty="0" smtClean="0"/>
              <a:t>Compliance:</a:t>
            </a:r>
          </a:p>
          <a:p>
            <a:pPr algn="just">
              <a:lnSpc>
                <a:spcPct val="80000"/>
              </a:lnSpc>
              <a:buClr>
                <a:schemeClr val="accent1">
                  <a:lumMod val="50000"/>
                </a:schemeClr>
              </a:buClr>
              <a:buFont typeface="Wingdings" panose="05000000000000000000" pitchFamily="2" charset="2"/>
              <a:buChar char="Ø"/>
            </a:pPr>
            <a:r>
              <a:rPr lang="en-US" sz="1800" dirty="0" smtClean="0"/>
              <a:t>Training certificates are not completed</a:t>
            </a:r>
          </a:p>
          <a:p>
            <a:pPr algn="just">
              <a:lnSpc>
                <a:spcPct val="80000"/>
              </a:lnSpc>
              <a:buClr>
                <a:schemeClr val="accent1">
                  <a:lumMod val="50000"/>
                </a:schemeClr>
              </a:buClr>
              <a:buFont typeface="Wingdings" panose="05000000000000000000" pitchFamily="2" charset="2"/>
              <a:buChar char="Ø"/>
            </a:pPr>
            <a:r>
              <a:rPr lang="en-US" sz="1800" dirty="0" smtClean="0"/>
              <a:t>Personal files are still pending with all trainings mentioned.</a:t>
            </a:r>
          </a:p>
          <a:p>
            <a:pPr algn="just">
              <a:lnSpc>
                <a:spcPct val="80000"/>
              </a:lnSpc>
              <a:buClr>
                <a:schemeClr val="accent1">
                  <a:lumMod val="50000"/>
                </a:schemeClr>
              </a:buClr>
              <a:buFont typeface="Wingdings" panose="05000000000000000000" pitchFamily="2" charset="2"/>
              <a:buChar char="Ø"/>
            </a:pPr>
            <a:r>
              <a:rPr lang="en-US" sz="1800" dirty="0" smtClean="0"/>
              <a:t>Test requisition forms in the process.</a:t>
            </a:r>
          </a:p>
          <a:p>
            <a:pPr marL="0" indent="0" algn="just">
              <a:lnSpc>
                <a:spcPct val="80000"/>
              </a:lnSpc>
              <a:buClr>
                <a:schemeClr val="accent1">
                  <a:lumMod val="50000"/>
                </a:schemeClr>
              </a:buClr>
              <a:buNone/>
            </a:pPr>
            <a:endParaRPr lang="en-US" sz="1800" dirty="0"/>
          </a:p>
        </p:txBody>
      </p:sp>
    </p:spTree>
    <p:extLst>
      <p:ext uri="{BB962C8B-B14F-4D97-AF65-F5344CB8AC3E}">
        <p14:creationId xmlns:p14="http://schemas.microsoft.com/office/powerpoint/2010/main" val="3728076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0" y="1845734"/>
            <a:ext cx="5623560" cy="4023360"/>
          </a:xfrm>
        </p:spPr>
        <p:txBody>
          <a:bodyPr>
            <a:normAutofit/>
          </a:bodyPr>
          <a:lstStyle/>
          <a:p>
            <a:r>
              <a:rPr lang="en-US" sz="7200" dirty="0" smtClean="0">
                <a:solidFill>
                  <a:srgbClr val="FF0000"/>
                </a:solidFill>
              </a:rPr>
              <a:t>Thank you</a:t>
            </a:r>
            <a:endParaRPr lang="en-US" sz="7200" dirty="0">
              <a:solidFill>
                <a:srgbClr val="FF0000"/>
              </a:solidFill>
            </a:endParaRPr>
          </a:p>
        </p:txBody>
      </p:sp>
    </p:spTree>
    <p:extLst>
      <p:ext uri="{BB962C8B-B14F-4D97-AF65-F5344CB8AC3E}">
        <p14:creationId xmlns:p14="http://schemas.microsoft.com/office/powerpoint/2010/main" val="270977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small" dirty="0" smtClean="0">
                <a:latin typeface="+mn-lt"/>
              </a:rPr>
              <a:t>What is </a:t>
            </a:r>
            <a:r>
              <a:rPr lang="en-US" sz="4000" b="1" cap="small" dirty="0" err="1" smtClean="0">
                <a:latin typeface="+mn-lt"/>
              </a:rPr>
              <a:t>nabl</a:t>
            </a:r>
            <a:r>
              <a:rPr lang="en-US" sz="4000" b="1" cap="small" dirty="0" smtClean="0">
                <a:latin typeface="+mn-lt"/>
              </a:rPr>
              <a:t>?</a:t>
            </a:r>
            <a:endParaRPr lang="en-US" sz="4000" cap="small" dirty="0">
              <a:latin typeface="+mn-lt"/>
            </a:endParaRPr>
          </a:p>
        </p:txBody>
      </p:sp>
      <p:sp>
        <p:nvSpPr>
          <p:cNvPr id="3" name="Content Placeholder 2"/>
          <p:cNvSpPr>
            <a:spLocks noGrp="1"/>
          </p:cNvSpPr>
          <p:nvPr>
            <p:ph sz="half" idx="1"/>
          </p:nvPr>
        </p:nvSpPr>
        <p:spPr>
          <a:xfrm>
            <a:off x="381000" y="1845734"/>
            <a:ext cx="3886200" cy="4023360"/>
          </a:xfrm>
        </p:spPr>
        <p:txBody>
          <a:bodyPr>
            <a:normAutofit fontScale="85000" lnSpcReduction="10000"/>
          </a:bodyPr>
          <a:lstStyle/>
          <a:p>
            <a:pPr algn="just">
              <a:buClr>
                <a:schemeClr val="accent1">
                  <a:lumMod val="50000"/>
                </a:schemeClr>
              </a:buClr>
              <a:buFont typeface="Wingdings" panose="05000000000000000000" pitchFamily="2" charset="2"/>
              <a:buChar char="Ø"/>
            </a:pPr>
            <a:r>
              <a:rPr lang="en-US" sz="2400" dirty="0" smtClean="0"/>
              <a:t> National </a:t>
            </a:r>
            <a:r>
              <a:rPr lang="en-US" sz="2400" dirty="0"/>
              <a:t>Accreditation Board for Testing and Calibration Laboratories (NABL) is an autonomous body under the aegis of Department of Science &amp; Technology, Government of India, it is registered under the Societies </a:t>
            </a:r>
            <a:r>
              <a:rPr lang="en-US" sz="2400" dirty="0" smtClean="0"/>
              <a:t>Act</a:t>
            </a:r>
          </a:p>
          <a:p>
            <a:pPr algn="just">
              <a:buClr>
                <a:schemeClr val="accent1">
                  <a:lumMod val="50000"/>
                </a:schemeClr>
              </a:buClr>
              <a:buFont typeface="Wingdings" panose="05000000000000000000" pitchFamily="2" charset="2"/>
              <a:buChar char="Ø"/>
            </a:pPr>
            <a:r>
              <a:rPr lang="en-US" sz="2400" dirty="0"/>
              <a:t> </a:t>
            </a:r>
            <a:r>
              <a:rPr lang="en-US" sz="2400" dirty="0" smtClean="0"/>
              <a:t>NABL </a:t>
            </a:r>
            <a:r>
              <a:rPr lang="en-US" sz="2400" dirty="0"/>
              <a:t>has been established with the objective to provide Government, Industry and Society in general with a scheme for third-party assessment of the quality and technical competence of testing and calibration </a:t>
            </a:r>
            <a:r>
              <a:rPr lang="en-US" sz="2400" dirty="0" smtClean="0"/>
              <a:t>laboratories</a:t>
            </a:r>
            <a:endParaRPr lang="en-US" sz="2400" dirty="0"/>
          </a:p>
        </p:txBody>
      </p:sp>
      <p:sp>
        <p:nvSpPr>
          <p:cNvPr id="5" name="Date Placeholder 4"/>
          <p:cNvSpPr>
            <a:spLocks noGrp="1"/>
          </p:cNvSpPr>
          <p:nvPr>
            <p:ph type="dt" sz="half" idx="10"/>
          </p:nvPr>
        </p:nvSpPr>
        <p:spPr/>
        <p:txBody>
          <a:bodyPr/>
          <a:lstStyle/>
          <a:p>
            <a:fld id="{1563C402-9CED-43BD-AB68-1DF4A9B52CE4}"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3</a:t>
            </a:fld>
            <a:endParaRPr lang="en-US"/>
          </a:p>
        </p:txBody>
      </p:sp>
      <p:pic>
        <p:nvPicPr>
          <p:cNvPr id="1026" name="Picture 2" descr="C:\Users\Dr Anjali\Desktop\LabHom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905000"/>
            <a:ext cx="4343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87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small" dirty="0" smtClean="0">
                <a:latin typeface="+mn-lt"/>
              </a:rPr>
              <a:t>Accreditation</a:t>
            </a:r>
            <a:endParaRPr lang="en-US" sz="4000" cap="small" dirty="0">
              <a:latin typeface="+mn-lt"/>
            </a:endParaRPr>
          </a:p>
        </p:txBody>
      </p:sp>
      <p:sp>
        <p:nvSpPr>
          <p:cNvPr id="3" name="Content Placeholder 2"/>
          <p:cNvSpPr>
            <a:spLocks noGrp="1"/>
          </p:cNvSpPr>
          <p:nvPr>
            <p:ph idx="1"/>
          </p:nvPr>
        </p:nvSpPr>
        <p:spPr/>
        <p:txBody>
          <a:bodyPr>
            <a:normAutofit/>
          </a:bodyPr>
          <a:lstStyle/>
          <a:p>
            <a:pPr marL="347663" indent="-347663" algn="just" defTabSz="1096963">
              <a:buFontTx/>
              <a:buNone/>
            </a:pPr>
            <a:r>
              <a:rPr lang="en-US" dirty="0" smtClean="0"/>
              <a:t>     Procedure by which an authoritative body (NABL) gives formal recognition that a body (laboratory) or person (signatory) is competent to carry out specific tasks (scope)</a:t>
            </a:r>
          </a:p>
          <a:p>
            <a:pPr algn="just" defTabSz="1096963">
              <a:buClr>
                <a:schemeClr val="accent1">
                  <a:lumMod val="50000"/>
                </a:schemeClr>
              </a:buClr>
              <a:buFont typeface="Wingdings" panose="05000000000000000000" pitchFamily="2" charset="2"/>
              <a:buChar char="Ø"/>
            </a:pPr>
            <a:r>
              <a:rPr lang="en-US" dirty="0" smtClean="0"/>
              <a:t> Criteria - ISO/IEC 17025 (includes all those requirements of ISO 9001 relevant to the scope of laboratories)</a:t>
            </a:r>
          </a:p>
          <a:p>
            <a:pPr algn="just" defTabSz="1096963">
              <a:buClr>
                <a:schemeClr val="accent1">
                  <a:lumMod val="50000"/>
                </a:schemeClr>
              </a:buClr>
              <a:buFont typeface="Wingdings" panose="05000000000000000000" pitchFamily="2" charset="2"/>
              <a:buChar char="Ø"/>
            </a:pPr>
            <a:r>
              <a:rPr lang="en-US" dirty="0"/>
              <a:t> </a:t>
            </a:r>
            <a:r>
              <a:rPr lang="en-US" dirty="0" smtClean="0"/>
              <a:t>Assures the client that the procedures and test results are technically valid</a:t>
            </a:r>
          </a:p>
          <a:p>
            <a:pPr algn="just" defTabSz="1096963">
              <a:buClr>
                <a:schemeClr val="accent1">
                  <a:lumMod val="50000"/>
                </a:schemeClr>
              </a:buClr>
              <a:buFont typeface="Wingdings" panose="05000000000000000000" pitchFamily="2" charset="2"/>
              <a:buChar char="Ø"/>
            </a:pPr>
            <a:r>
              <a:rPr lang="en-US" dirty="0"/>
              <a:t> </a:t>
            </a:r>
            <a:r>
              <a:rPr lang="en-US" dirty="0" smtClean="0"/>
              <a:t>Recognizes the technical competence of laboratory staff</a:t>
            </a:r>
          </a:p>
          <a:p>
            <a:pPr algn="just" defTabSz="1096963">
              <a:buClr>
                <a:schemeClr val="accent1">
                  <a:lumMod val="50000"/>
                </a:schemeClr>
              </a:buClr>
              <a:buFont typeface="Wingdings" panose="05000000000000000000" pitchFamily="2" charset="2"/>
              <a:buChar char="Ø"/>
            </a:pPr>
            <a:r>
              <a:rPr lang="en-US" dirty="0"/>
              <a:t> </a:t>
            </a:r>
            <a:r>
              <a:rPr lang="en-US" dirty="0" smtClean="0"/>
              <a:t>Endorses the </a:t>
            </a:r>
            <a:r>
              <a:rPr lang="en-US" dirty="0" err="1" smtClean="0"/>
              <a:t>the</a:t>
            </a:r>
            <a:r>
              <a:rPr lang="en-US" dirty="0" smtClean="0"/>
              <a:t> laboratory operates the </a:t>
            </a:r>
            <a:r>
              <a:rPr lang="en-US" dirty="0" err="1" smtClean="0"/>
              <a:t>the</a:t>
            </a:r>
            <a:r>
              <a:rPr lang="en-US" dirty="0" smtClean="0"/>
              <a:t> management system effectively</a:t>
            </a:r>
          </a:p>
        </p:txBody>
      </p:sp>
      <p:sp>
        <p:nvSpPr>
          <p:cNvPr id="5" name="Date Placeholder 4"/>
          <p:cNvSpPr>
            <a:spLocks noGrp="1"/>
          </p:cNvSpPr>
          <p:nvPr>
            <p:ph type="dt" sz="half" idx="10"/>
          </p:nvPr>
        </p:nvSpPr>
        <p:spPr/>
        <p:txBody>
          <a:bodyPr/>
          <a:lstStyle/>
          <a:p>
            <a:fld id="{1563C402-9CED-43BD-AB68-1DF4A9B52CE4}"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4</a:t>
            </a:fld>
            <a:endParaRPr lang="en-US"/>
          </a:p>
        </p:txBody>
      </p:sp>
    </p:spTree>
    <p:extLst>
      <p:ext uri="{BB962C8B-B14F-4D97-AF65-F5344CB8AC3E}">
        <p14:creationId xmlns:p14="http://schemas.microsoft.com/office/powerpoint/2010/main" val="760590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r>
              <a:rPr lang="en-US" sz="4000" b="1" cap="small" dirty="0" smtClean="0">
                <a:latin typeface="+mn-lt"/>
              </a:rPr>
              <a:t>Benefits</a:t>
            </a:r>
            <a:endParaRPr lang="en-US" sz="4000" b="1" cap="small" dirty="0">
              <a:latin typeface="+mn-lt"/>
            </a:endParaRPr>
          </a:p>
        </p:txBody>
      </p:sp>
      <p:sp>
        <p:nvSpPr>
          <p:cNvPr id="3" name="Content Placeholder 2"/>
          <p:cNvSpPr>
            <a:spLocks noGrp="1"/>
          </p:cNvSpPr>
          <p:nvPr>
            <p:ph idx="1"/>
          </p:nvPr>
        </p:nvSpPr>
        <p:spPr/>
        <p:txBody>
          <a:bodyPr>
            <a:normAutofit/>
          </a:bodyPr>
          <a:lstStyle/>
          <a:p>
            <a:pPr algn="just">
              <a:lnSpc>
                <a:spcPct val="80000"/>
              </a:lnSpc>
              <a:buClr>
                <a:schemeClr val="accent1">
                  <a:lumMod val="50000"/>
                </a:schemeClr>
              </a:buClr>
              <a:buFont typeface="Wingdings" panose="05000000000000000000" pitchFamily="2" charset="2"/>
              <a:buChar char="Ø"/>
            </a:pPr>
            <a:r>
              <a:rPr lang="en-US" dirty="0" smtClean="0"/>
              <a:t> National and international recognition</a:t>
            </a:r>
          </a:p>
          <a:p>
            <a:pPr algn="just">
              <a:lnSpc>
                <a:spcPct val="80000"/>
              </a:lnSpc>
              <a:buClr>
                <a:schemeClr val="accent1">
                  <a:lumMod val="50000"/>
                </a:schemeClr>
              </a:buClr>
              <a:buFont typeface="Wingdings" panose="05000000000000000000" pitchFamily="2" charset="2"/>
              <a:buChar char="Ø"/>
            </a:pPr>
            <a:r>
              <a:rPr lang="en-US" dirty="0" smtClean="0"/>
              <a:t> Public and industry acceptance</a:t>
            </a:r>
          </a:p>
          <a:p>
            <a:pPr algn="just">
              <a:lnSpc>
                <a:spcPct val="80000"/>
              </a:lnSpc>
              <a:buClr>
                <a:schemeClr val="accent1">
                  <a:lumMod val="50000"/>
                </a:schemeClr>
              </a:buClr>
              <a:buFont typeface="Wingdings" panose="05000000000000000000" pitchFamily="2" charset="2"/>
              <a:buChar char="Ø"/>
            </a:pPr>
            <a:r>
              <a:rPr lang="en-US" dirty="0" smtClean="0"/>
              <a:t> Assurance to clients of good laboratory practice</a:t>
            </a:r>
          </a:p>
          <a:p>
            <a:pPr algn="just">
              <a:lnSpc>
                <a:spcPct val="80000"/>
              </a:lnSpc>
              <a:buClr>
                <a:schemeClr val="accent1">
                  <a:lumMod val="50000"/>
                </a:schemeClr>
              </a:buClr>
              <a:buFont typeface="Wingdings" panose="05000000000000000000" pitchFamily="2" charset="2"/>
              <a:buChar char="Ø"/>
            </a:pPr>
            <a:r>
              <a:rPr lang="en-US" dirty="0" smtClean="0"/>
              <a:t> Provides global equivalence</a:t>
            </a:r>
          </a:p>
          <a:p>
            <a:pPr algn="just">
              <a:lnSpc>
                <a:spcPct val="80000"/>
              </a:lnSpc>
              <a:buClr>
                <a:schemeClr val="accent1">
                  <a:lumMod val="50000"/>
                </a:schemeClr>
              </a:buClr>
              <a:buFont typeface="Wingdings" panose="05000000000000000000" pitchFamily="2" charset="2"/>
              <a:buChar char="Ø"/>
            </a:pPr>
            <a:r>
              <a:rPr lang="en-US" dirty="0" smtClean="0"/>
              <a:t> Provides comparability in measurements</a:t>
            </a:r>
          </a:p>
          <a:p>
            <a:pPr algn="just">
              <a:lnSpc>
                <a:spcPct val="80000"/>
              </a:lnSpc>
              <a:buClr>
                <a:schemeClr val="accent1">
                  <a:lumMod val="50000"/>
                </a:schemeClr>
              </a:buClr>
              <a:buFont typeface="Wingdings" panose="05000000000000000000" pitchFamily="2" charset="2"/>
              <a:buChar char="Ø"/>
            </a:pPr>
            <a:r>
              <a:rPr lang="en-US" dirty="0" smtClean="0"/>
              <a:t> Decision makers can rely on test results</a:t>
            </a:r>
          </a:p>
          <a:p>
            <a:pPr algn="just">
              <a:lnSpc>
                <a:spcPct val="80000"/>
              </a:lnSpc>
              <a:buClr>
                <a:schemeClr val="accent1">
                  <a:lumMod val="50000"/>
                </a:schemeClr>
              </a:buClr>
              <a:buFont typeface="Wingdings" panose="05000000000000000000" pitchFamily="2" charset="2"/>
              <a:buChar char="Ø"/>
            </a:pPr>
            <a:r>
              <a:rPr lang="en-US" dirty="0" smtClean="0"/>
              <a:t> Improves staff motivation</a:t>
            </a:r>
          </a:p>
          <a:p>
            <a:pPr algn="just">
              <a:lnSpc>
                <a:spcPct val="80000"/>
              </a:lnSpc>
              <a:buClr>
                <a:schemeClr val="accent1">
                  <a:lumMod val="50000"/>
                </a:schemeClr>
              </a:buClr>
              <a:buFont typeface="Wingdings" panose="05000000000000000000" pitchFamily="2" charset="2"/>
              <a:buChar char="Ø"/>
            </a:pPr>
            <a:r>
              <a:rPr lang="en-US" dirty="0" smtClean="0"/>
              <a:t> Ensures better support in the event of legal challenge</a:t>
            </a:r>
          </a:p>
          <a:p>
            <a:pPr algn="just">
              <a:lnSpc>
                <a:spcPct val="80000"/>
              </a:lnSpc>
              <a:buClr>
                <a:schemeClr val="accent1">
                  <a:lumMod val="50000"/>
                </a:schemeClr>
              </a:buClr>
              <a:buFont typeface="Wingdings" panose="05000000000000000000" pitchFamily="2" charset="2"/>
              <a:buChar char="Ø"/>
            </a:pPr>
            <a:r>
              <a:rPr lang="en-US" dirty="0" smtClean="0"/>
              <a:t>Saves money by getting it right at first time</a:t>
            </a:r>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5</a:t>
            </a:fld>
            <a:endParaRPr lang="en-US"/>
          </a:p>
        </p:txBody>
      </p:sp>
    </p:spTree>
    <p:extLst>
      <p:ext uri="{BB962C8B-B14F-4D97-AF65-F5344CB8AC3E}">
        <p14:creationId xmlns:p14="http://schemas.microsoft.com/office/powerpoint/2010/main" val="3761145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u="sng" dirty="0"/>
              <a:t>AIM:  </a:t>
            </a:r>
            <a:r>
              <a:rPr lang="en-US" dirty="0"/>
              <a:t>  To achieve the NABL accreditation for </a:t>
            </a:r>
            <a:r>
              <a:rPr lang="en-US" dirty="0" err="1"/>
              <a:t>Nayati</a:t>
            </a:r>
            <a:r>
              <a:rPr lang="en-US" dirty="0"/>
              <a:t> </a:t>
            </a:r>
            <a:r>
              <a:rPr lang="en-US" dirty="0" err="1"/>
              <a:t>Medicity</a:t>
            </a:r>
            <a:r>
              <a:rPr lang="en-US" dirty="0"/>
              <a:t>, Mathura.</a:t>
            </a:r>
          </a:p>
          <a:p>
            <a:r>
              <a:rPr lang="en-US" b="1" u="sng" dirty="0"/>
              <a:t>Objective- </a:t>
            </a:r>
            <a:endParaRPr lang="en-US" dirty="0"/>
          </a:p>
          <a:p>
            <a:r>
              <a:rPr lang="en-US" dirty="0"/>
              <a:t>Identification of Gaps of support services for NABL accreditation in NAYATI MEDICITY, Mathura</a:t>
            </a:r>
          </a:p>
          <a:p>
            <a:r>
              <a:rPr lang="en-US" dirty="0"/>
              <a:t>Addressing the gaps seen in the system</a:t>
            </a:r>
          </a:p>
          <a:p>
            <a:r>
              <a:rPr lang="en-US" b="1" u="sng" dirty="0"/>
              <a:t>METHODOLGY</a:t>
            </a:r>
            <a:endParaRPr lang="en-US" dirty="0"/>
          </a:p>
          <a:p>
            <a:pPr lvl="0"/>
            <a:r>
              <a:rPr lang="en-US" dirty="0"/>
              <a:t>The research methodology adopted for the study is </a:t>
            </a:r>
            <a:r>
              <a:rPr lang="en-US" b="1" dirty="0"/>
              <a:t>“Observatory and Prospective.”</a:t>
            </a:r>
            <a:r>
              <a:rPr lang="en-US" dirty="0"/>
              <a:t> </a:t>
            </a:r>
          </a:p>
          <a:p>
            <a:pPr lvl="0"/>
            <a:r>
              <a:rPr lang="en-US" dirty="0"/>
              <a:t>This study was carried out in tertiary care 350 bedded hospital in Mathura City.</a:t>
            </a:r>
          </a:p>
          <a:p>
            <a:endParaRPr lang="en-US" dirty="0"/>
          </a:p>
        </p:txBody>
      </p:sp>
    </p:spTree>
    <p:extLst>
      <p:ext uri="{BB962C8B-B14F-4D97-AF65-F5344CB8AC3E}">
        <p14:creationId xmlns:p14="http://schemas.microsoft.com/office/powerpoint/2010/main" val="312450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Bio-Medical Engineering</a:t>
            </a:r>
            <a:endParaRPr lang="en-US" sz="4000" b="1" cap="small" dirty="0">
              <a:latin typeface="+mn-lt"/>
            </a:endParaRPr>
          </a:p>
        </p:txBody>
      </p:sp>
      <p:sp>
        <p:nvSpPr>
          <p:cNvPr id="3" name="Content Placeholder 2"/>
          <p:cNvSpPr>
            <a:spLocks noGrp="1"/>
          </p:cNvSpPr>
          <p:nvPr>
            <p:ph idx="1"/>
          </p:nvPr>
        </p:nvSpPr>
        <p:spPr/>
        <p:txBody>
          <a:bodyPr>
            <a:normAutofit/>
          </a:bodyPr>
          <a:lstStyle/>
          <a:p>
            <a:pPr algn="just"/>
            <a:endParaRPr lang="en-US" dirty="0" smtClean="0"/>
          </a:p>
          <a:p>
            <a:pPr algn="just"/>
            <a:r>
              <a:rPr lang="en-US" dirty="0" smtClean="0"/>
              <a:t>Biomedical </a:t>
            </a:r>
            <a:r>
              <a:rPr lang="en-US" dirty="0"/>
              <a:t>Engineering will ensure high standards of maintenance of biomedical equipment to support uninterrupted patient care and uncompromised patient safety. </a:t>
            </a:r>
          </a:p>
          <a:p>
            <a:pPr marL="0" indent="0" algn="just">
              <a:buNone/>
            </a:pPr>
            <a:endParaRPr lang="en-US" dirty="0"/>
          </a:p>
          <a:p>
            <a:pPr algn="just">
              <a:lnSpc>
                <a:spcPct val="80000"/>
              </a:lnSpc>
              <a:buClr>
                <a:schemeClr val="accent1">
                  <a:lumMod val="50000"/>
                </a:schemeClr>
              </a:buClr>
              <a:buFont typeface="Wingdings" panose="05000000000000000000" pitchFamily="2" charset="2"/>
              <a:buChar char="Ø"/>
            </a:pPr>
            <a:endParaRPr lang="en-US" dirty="0" smtClean="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7</a:t>
            </a:fld>
            <a:endParaRPr lang="en-US"/>
          </a:p>
        </p:txBody>
      </p:sp>
    </p:spTree>
    <p:extLst>
      <p:ext uri="{BB962C8B-B14F-4D97-AF65-F5344CB8AC3E}">
        <p14:creationId xmlns:p14="http://schemas.microsoft.com/office/powerpoint/2010/main" val="2998403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Selection Of Methods</a:t>
            </a:r>
            <a:endParaRPr lang="en-US" sz="4000" b="1" cap="small" dirty="0">
              <a:latin typeface="+mn-lt"/>
            </a:endParaRPr>
          </a:p>
        </p:txBody>
      </p:sp>
      <p:sp>
        <p:nvSpPr>
          <p:cNvPr id="3" name="Content Placeholder 2"/>
          <p:cNvSpPr>
            <a:spLocks noGrp="1"/>
          </p:cNvSpPr>
          <p:nvPr>
            <p:ph idx="1"/>
          </p:nvPr>
        </p:nvSpPr>
        <p:spPr/>
        <p:txBody>
          <a:bodyPr>
            <a:normAutofit/>
          </a:bodyPr>
          <a:lstStyle/>
          <a:p>
            <a:pPr marL="0" indent="0" algn="just">
              <a:lnSpc>
                <a:spcPct val="80000"/>
              </a:lnSpc>
              <a:buClr>
                <a:schemeClr val="accent1">
                  <a:lumMod val="50000"/>
                </a:schemeClr>
              </a:buClr>
              <a:buNone/>
            </a:pPr>
            <a:r>
              <a:rPr lang="en-US" sz="2200" dirty="0"/>
              <a:t>Test and/or Calibration methods </a:t>
            </a:r>
            <a:r>
              <a:rPr lang="en-US" sz="2200" dirty="0" smtClean="0"/>
              <a:t>should – </a:t>
            </a:r>
          </a:p>
          <a:p>
            <a:pPr algn="just">
              <a:lnSpc>
                <a:spcPct val="80000"/>
              </a:lnSpc>
              <a:buClr>
                <a:schemeClr val="accent1">
                  <a:lumMod val="50000"/>
                </a:schemeClr>
              </a:buClr>
              <a:buFont typeface="Wingdings" panose="05000000000000000000" pitchFamily="2" charset="2"/>
              <a:buChar char="Ø"/>
            </a:pPr>
            <a:r>
              <a:rPr lang="en-US" dirty="0" smtClean="0"/>
              <a:t> Meet </a:t>
            </a:r>
            <a:r>
              <a:rPr lang="en-US" dirty="0"/>
              <a:t>the requirements of the </a:t>
            </a:r>
            <a:r>
              <a:rPr lang="en-US" dirty="0" smtClean="0"/>
              <a:t>customer</a:t>
            </a:r>
          </a:p>
          <a:p>
            <a:pPr algn="just">
              <a:lnSpc>
                <a:spcPct val="80000"/>
              </a:lnSpc>
              <a:buClr>
                <a:schemeClr val="accent1">
                  <a:lumMod val="50000"/>
                </a:schemeClr>
              </a:buClr>
              <a:buFont typeface="Wingdings" panose="05000000000000000000" pitchFamily="2" charset="2"/>
              <a:buChar char="Ø"/>
            </a:pPr>
            <a:r>
              <a:rPr lang="en-US" dirty="0"/>
              <a:t> B</a:t>
            </a:r>
            <a:r>
              <a:rPr lang="en-US" dirty="0" smtClean="0"/>
              <a:t>e appropriate </a:t>
            </a:r>
            <a:r>
              <a:rPr lang="en-US" dirty="0"/>
              <a:t>for the </a:t>
            </a:r>
            <a:r>
              <a:rPr lang="en-US" dirty="0" smtClean="0"/>
              <a:t>purpose</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Preferably use methods </a:t>
            </a:r>
            <a:r>
              <a:rPr lang="en-US" dirty="0"/>
              <a:t>published in International, National, Regional </a:t>
            </a:r>
            <a:r>
              <a:rPr lang="en-US" dirty="0" smtClean="0"/>
              <a:t>standards</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Use </a:t>
            </a:r>
            <a:r>
              <a:rPr lang="en-US" dirty="0"/>
              <a:t>latest version of the </a:t>
            </a:r>
            <a:r>
              <a:rPr lang="en-US" dirty="0" smtClean="0"/>
              <a:t>standard </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Use </a:t>
            </a:r>
            <a:r>
              <a:rPr lang="en-US" dirty="0"/>
              <a:t>of methods given in scientific texts/ journals, specified by manufacturer of </a:t>
            </a:r>
            <a:r>
              <a:rPr lang="en-US" dirty="0" smtClean="0"/>
              <a:t>equipment</a:t>
            </a:r>
            <a:endParaRPr lang="en-US" dirty="0"/>
          </a:p>
          <a:p>
            <a:pPr algn="just">
              <a:lnSpc>
                <a:spcPct val="80000"/>
              </a:lnSpc>
              <a:buClr>
                <a:schemeClr val="accent1">
                  <a:lumMod val="50000"/>
                </a:schemeClr>
              </a:buClr>
              <a:buFont typeface="Wingdings" panose="05000000000000000000" pitchFamily="2" charset="2"/>
              <a:buChar char="Ø"/>
            </a:pPr>
            <a:endParaRPr lang="en-US" dirty="0"/>
          </a:p>
          <a:p>
            <a:pPr algn="just">
              <a:lnSpc>
                <a:spcPct val="80000"/>
              </a:lnSpc>
              <a:buClr>
                <a:schemeClr val="accent1">
                  <a:lumMod val="50000"/>
                </a:schemeClr>
              </a:buClr>
              <a:buFont typeface="Wingdings" panose="05000000000000000000" pitchFamily="2" charset="2"/>
              <a:buChar char="Ø"/>
            </a:pPr>
            <a:endParaRPr lang="en-US" dirty="0" smtClean="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8</a:t>
            </a:fld>
            <a:endParaRPr lang="en-US"/>
          </a:p>
        </p:txBody>
      </p:sp>
    </p:spTree>
    <p:extLst>
      <p:ext uri="{BB962C8B-B14F-4D97-AF65-F5344CB8AC3E}">
        <p14:creationId xmlns:p14="http://schemas.microsoft.com/office/powerpoint/2010/main" val="844453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1843"/>
            <a:ext cx="7543800" cy="1450757"/>
          </a:xfrm>
        </p:spPr>
        <p:txBody>
          <a:bodyPr vert="horz" lIns="91440" tIns="45720" rIns="91440" bIns="45720" rtlCol="0" anchor="b">
            <a:normAutofit/>
          </a:bodyPr>
          <a:lstStyle/>
          <a:p>
            <a:r>
              <a:rPr lang="en-US" sz="4000" b="1" cap="small" dirty="0" smtClean="0">
                <a:latin typeface="+mn-lt"/>
              </a:rPr>
              <a:t>CALIBRATION</a:t>
            </a:r>
            <a:endParaRPr lang="en-US" sz="4000" b="1" cap="small" dirty="0">
              <a:latin typeface="+mn-lt"/>
            </a:endParaRPr>
          </a:p>
        </p:txBody>
      </p:sp>
      <p:sp>
        <p:nvSpPr>
          <p:cNvPr id="3" name="Content Placeholder 2"/>
          <p:cNvSpPr>
            <a:spLocks noGrp="1"/>
          </p:cNvSpPr>
          <p:nvPr>
            <p:ph idx="1"/>
          </p:nvPr>
        </p:nvSpPr>
        <p:spPr/>
        <p:txBody>
          <a:bodyPr>
            <a:normAutofit lnSpcReduction="10000"/>
          </a:bodyPr>
          <a:lstStyle/>
          <a:p>
            <a:pPr marL="0" indent="0" algn="just">
              <a:lnSpc>
                <a:spcPct val="80000"/>
              </a:lnSpc>
              <a:buClr>
                <a:schemeClr val="accent1">
                  <a:lumMod val="50000"/>
                </a:schemeClr>
              </a:buClr>
              <a:buNone/>
            </a:pPr>
            <a:r>
              <a:rPr lang="en-US" sz="2200" dirty="0" smtClean="0"/>
              <a:t>Procedure </a:t>
            </a:r>
            <a:r>
              <a:rPr lang="en-US" sz="2200" dirty="0"/>
              <a:t>developed f</a:t>
            </a:r>
            <a:r>
              <a:rPr lang="en-US" sz="2200" dirty="0" smtClean="0"/>
              <a:t>or </a:t>
            </a:r>
            <a:r>
              <a:rPr lang="en-US" sz="2200" dirty="0"/>
              <a:t>new test/ calibration </a:t>
            </a:r>
            <a:r>
              <a:rPr lang="en-US" sz="2200" dirty="0" smtClean="0"/>
              <a:t>method should contain </a:t>
            </a:r>
            <a:r>
              <a:rPr lang="en-US" sz="2200" dirty="0"/>
              <a:t>the </a:t>
            </a:r>
            <a:r>
              <a:rPr lang="en-US" sz="2200" dirty="0" smtClean="0"/>
              <a:t>following - </a:t>
            </a:r>
          </a:p>
          <a:p>
            <a:pPr algn="just">
              <a:lnSpc>
                <a:spcPct val="80000"/>
              </a:lnSpc>
              <a:buClr>
                <a:schemeClr val="accent1">
                  <a:lumMod val="50000"/>
                </a:schemeClr>
              </a:buClr>
              <a:buFont typeface="Wingdings" panose="05000000000000000000" pitchFamily="2" charset="2"/>
              <a:buChar char="Ø"/>
            </a:pPr>
            <a:r>
              <a:rPr lang="en-US" dirty="0"/>
              <a:t> </a:t>
            </a:r>
            <a:r>
              <a:rPr lang="en-US" dirty="0" smtClean="0"/>
              <a:t>Appropriate identification</a:t>
            </a:r>
          </a:p>
          <a:p>
            <a:pPr algn="just">
              <a:lnSpc>
                <a:spcPct val="80000"/>
              </a:lnSpc>
              <a:buClr>
                <a:schemeClr val="accent1">
                  <a:lumMod val="50000"/>
                </a:schemeClr>
              </a:buClr>
              <a:buFont typeface="Wingdings" panose="05000000000000000000" pitchFamily="2" charset="2"/>
              <a:buChar char="Ø"/>
            </a:pPr>
            <a:r>
              <a:rPr lang="en-US" dirty="0" smtClean="0"/>
              <a:t> Scope</a:t>
            </a:r>
          </a:p>
          <a:p>
            <a:pPr algn="just">
              <a:lnSpc>
                <a:spcPct val="80000"/>
              </a:lnSpc>
              <a:buClr>
                <a:schemeClr val="accent1">
                  <a:lumMod val="50000"/>
                </a:schemeClr>
              </a:buClr>
              <a:buFont typeface="Wingdings" panose="05000000000000000000" pitchFamily="2" charset="2"/>
              <a:buChar char="Ø"/>
            </a:pPr>
            <a:r>
              <a:rPr lang="en-US" dirty="0" smtClean="0"/>
              <a:t> Description </a:t>
            </a:r>
            <a:r>
              <a:rPr lang="en-US" dirty="0"/>
              <a:t>of the type of item to be tested or </a:t>
            </a:r>
            <a:r>
              <a:rPr lang="en-US" dirty="0" smtClean="0"/>
              <a:t>calibrated</a:t>
            </a:r>
          </a:p>
          <a:p>
            <a:pPr algn="just">
              <a:lnSpc>
                <a:spcPct val="80000"/>
              </a:lnSpc>
              <a:buClr>
                <a:schemeClr val="accent1">
                  <a:lumMod val="50000"/>
                </a:schemeClr>
              </a:buClr>
              <a:buFont typeface="Wingdings" panose="05000000000000000000" pitchFamily="2" charset="2"/>
              <a:buChar char="Ø"/>
            </a:pPr>
            <a:r>
              <a:rPr lang="en-US" dirty="0" smtClean="0"/>
              <a:t> Parameters </a:t>
            </a:r>
            <a:r>
              <a:rPr lang="en-US" dirty="0"/>
              <a:t>or quantities and ranges to be </a:t>
            </a:r>
            <a:r>
              <a:rPr lang="en-US" dirty="0" smtClean="0"/>
              <a:t>determined</a:t>
            </a:r>
          </a:p>
          <a:p>
            <a:pPr algn="just">
              <a:lnSpc>
                <a:spcPct val="80000"/>
              </a:lnSpc>
              <a:buClr>
                <a:schemeClr val="accent1">
                  <a:lumMod val="50000"/>
                </a:schemeClr>
              </a:buClr>
              <a:buFont typeface="Wingdings" panose="05000000000000000000" pitchFamily="2" charset="2"/>
              <a:buChar char="Ø"/>
            </a:pPr>
            <a:r>
              <a:rPr lang="en-US" dirty="0" smtClean="0"/>
              <a:t> Apparatus </a:t>
            </a:r>
            <a:r>
              <a:rPr lang="en-US" dirty="0"/>
              <a:t>and equipment, including technical performance </a:t>
            </a:r>
            <a:r>
              <a:rPr lang="en-US" dirty="0" smtClean="0"/>
              <a:t>requirements</a:t>
            </a:r>
          </a:p>
          <a:p>
            <a:pPr algn="just">
              <a:lnSpc>
                <a:spcPct val="80000"/>
              </a:lnSpc>
              <a:buClr>
                <a:schemeClr val="accent1">
                  <a:lumMod val="50000"/>
                </a:schemeClr>
              </a:buClr>
              <a:buFont typeface="Wingdings" panose="05000000000000000000" pitchFamily="2" charset="2"/>
              <a:buChar char="Ø"/>
            </a:pPr>
            <a:r>
              <a:rPr lang="en-US" dirty="0" smtClean="0"/>
              <a:t> Reference </a:t>
            </a:r>
            <a:r>
              <a:rPr lang="en-US" dirty="0"/>
              <a:t>standards and reference materials </a:t>
            </a:r>
            <a:r>
              <a:rPr lang="en-US" dirty="0" smtClean="0"/>
              <a:t>required</a:t>
            </a:r>
          </a:p>
          <a:p>
            <a:pPr algn="just">
              <a:lnSpc>
                <a:spcPct val="80000"/>
              </a:lnSpc>
              <a:buClr>
                <a:schemeClr val="accent1">
                  <a:lumMod val="50000"/>
                </a:schemeClr>
              </a:buClr>
              <a:buFont typeface="Wingdings" panose="05000000000000000000" pitchFamily="2" charset="2"/>
              <a:buChar char="Ø"/>
            </a:pPr>
            <a:r>
              <a:rPr lang="en-US" dirty="0" smtClean="0"/>
              <a:t> Environmental </a:t>
            </a:r>
            <a:r>
              <a:rPr lang="en-US" dirty="0"/>
              <a:t>conditions required and any stabilization period needed</a:t>
            </a:r>
            <a:r>
              <a:rPr lang="en-US" dirty="0" smtClean="0"/>
              <a:t>.</a:t>
            </a:r>
            <a:endParaRPr lang="en-US" dirty="0"/>
          </a:p>
        </p:txBody>
      </p:sp>
      <p:sp>
        <p:nvSpPr>
          <p:cNvPr id="5" name="Date Placeholder 4"/>
          <p:cNvSpPr>
            <a:spLocks noGrp="1"/>
          </p:cNvSpPr>
          <p:nvPr>
            <p:ph type="dt" sz="half" idx="10"/>
          </p:nvPr>
        </p:nvSpPr>
        <p:spPr/>
        <p:txBody>
          <a:bodyPr/>
          <a:lstStyle/>
          <a:p>
            <a:fld id="{D0B712DE-5018-494E-AB0D-857BC3910976}" type="datetime5">
              <a:rPr lang="en-US" smtClean="0"/>
              <a:t>13-Jun-19</a:t>
            </a:fld>
            <a:endParaRPr lang="en-US"/>
          </a:p>
        </p:txBody>
      </p:sp>
      <p:sp>
        <p:nvSpPr>
          <p:cNvPr id="6" name="Slide Number Placeholder 5"/>
          <p:cNvSpPr>
            <a:spLocks noGrp="1"/>
          </p:cNvSpPr>
          <p:nvPr>
            <p:ph type="sldNum" sz="quarter" idx="12"/>
          </p:nvPr>
        </p:nvSpPr>
        <p:spPr/>
        <p:txBody>
          <a:bodyPr/>
          <a:lstStyle/>
          <a:p>
            <a:fld id="{70A7453C-62DE-41C7-9E8C-C63C9394402C}" type="slidenum">
              <a:rPr lang="en-US" smtClean="0"/>
              <a:t>9</a:t>
            </a:fld>
            <a:endParaRPr lang="en-US"/>
          </a:p>
        </p:txBody>
      </p:sp>
    </p:spTree>
    <p:extLst>
      <p:ext uri="{BB962C8B-B14F-4D97-AF65-F5344CB8AC3E}">
        <p14:creationId xmlns:p14="http://schemas.microsoft.com/office/powerpoint/2010/main" val="319091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3376</TotalTime>
  <Words>1239</Words>
  <Application>Microsoft Office PowerPoint</Application>
  <PresentationFormat>On-screen Show (4:3)</PresentationFormat>
  <Paragraphs>226</Paragraphs>
  <Slides>25</Slides>
  <Notes>18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 Identification of Gaps of support services for NABL accreditation in Nayati Medicity, Mathura   by- dr. anjali maheshwari</vt:lpstr>
      <vt:lpstr>NAYATI HOSPITAL</vt:lpstr>
      <vt:lpstr>What is nabl?</vt:lpstr>
      <vt:lpstr>Accreditation</vt:lpstr>
      <vt:lpstr>Benefits</vt:lpstr>
      <vt:lpstr>PowerPoint Presentation</vt:lpstr>
      <vt:lpstr>Bio-Medical Engineering</vt:lpstr>
      <vt:lpstr>Selection Of Methods</vt:lpstr>
      <vt:lpstr>CALIBRATION</vt:lpstr>
      <vt:lpstr>Measurement Traceability</vt:lpstr>
      <vt:lpstr>SUPPLY CHAIN MANAGEMENT</vt:lpstr>
      <vt:lpstr>Purchasing Services And Supplies</vt:lpstr>
      <vt:lpstr>PowerPoint Presentation</vt:lpstr>
      <vt:lpstr>Information Technology </vt:lpstr>
      <vt:lpstr>Information Technology </vt:lpstr>
      <vt:lpstr>HUMAN RESOURCE MANAGEMENT</vt:lpstr>
      <vt:lpstr>Overall Gap</vt:lpstr>
      <vt:lpstr>PowerPoint Presentation</vt:lpstr>
      <vt:lpstr>Human resource</vt:lpstr>
      <vt:lpstr>Supply chain management</vt:lpstr>
      <vt:lpstr>Bio medical engineering</vt:lpstr>
      <vt:lpstr>Information technology</vt:lpstr>
      <vt:lpstr>FEEDBACK SYSTEM</vt:lpstr>
      <vt:lpstr>Final analysis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Anjali</dc:creator>
  <cp:lastModifiedBy>Dr Anjali</cp:lastModifiedBy>
  <cp:revision>67</cp:revision>
  <dcterms:created xsi:type="dcterms:W3CDTF">2019-05-24T08:06:35Z</dcterms:created>
  <dcterms:modified xsi:type="dcterms:W3CDTF">2019-06-15T08:28:51Z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XPAuthor">
    <vt:lpwstr>Suraj Shivprakash Rathi</vt:lpwstr>
  </property>
  <property fmtid="{D5CDD505-2E9C-101B-9397-08002B2CF9AE}" pid="3" name="AXPDataClassification">
    <vt:lpwstr>AXP Public</vt:lpwstr>
  </property>
  <property fmtid="{D5CDD505-2E9C-101B-9397-08002B2CF9AE}" pid="4" name="AXPDataClassificationForSearch">
    <vt:lpwstr>AXPPublic_UniqueSearchString</vt:lpwstr>
  </property>
</Properties>
</file>