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9" r:id="rId4"/>
    <p:sldId id="267" r:id="rId5"/>
    <p:sldId id="268" r:id="rId6"/>
    <p:sldId id="277" r:id="rId7"/>
    <p:sldId id="276" r:id="rId8"/>
    <p:sldId id="269" r:id="rId9"/>
    <p:sldId id="270" r:id="rId10"/>
    <p:sldId id="278" r:id="rId11"/>
    <p:sldId id="279" r:id="rId12"/>
    <p:sldId id="280" r:id="rId13"/>
    <p:sldId id="281" r:id="rId14"/>
    <p:sldId id="271" r:id="rId15"/>
    <p:sldId id="286" r:id="rId16"/>
    <p:sldId id="287" r:id="rId17"/>
    <p:sldId id="288" r:id="rId18"/>
    <p:sldId id="284" r:id="rId19"/>
    <p:sldId id="273" r:id="rId20"/>
    <p:sldId id="285" r:id="rId21"/>
    <p:sldId id="2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13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ny\Desktop\Disertation\References\Weak%20Newborn\Mortality%20Indicato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ony\Desktop\WNB\Sheikhpura%20District%20WNB%20Line%20list%20(August%202018-January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ony\Desktop\WNB\Sheikhpura%20District%20WNB%20Line%20list%20(August%202018-January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ony\Desktop\CARE%20FRO%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ony\Desktop\WNB\Sheikhpura%20District%20WNB%20Line%20list%20(August%202018-January20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ony\Desktop\WNB%20Death%20Analysis%20(Respons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ony\Desktop\WNB%20Death%20Analysis%20(Respons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solidFill>
                  <a:srgbClr val="7030A0"/>
                </a:solidFill>
              </a:rPr>
              <a:t>Trends of Mortality in Bihar</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areaChart>
        <c:grouping val="stacked"/>
        <c:varyColors val="0"/>
        <c:ser>
          <c:idx val="0"/>
          <c:order val="0"/>
          <c:tx>
            <c:strRef>
              <c:f>Sheet1!$B$28</c:f>
              <c:strCache>
                <c:ptCount val="1"/>
                <c:pt idx="0">
                  <c:v>ENMR (BR)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cat>
            <c:numRef>
              <c:f>Sheet1!$A$29:$A$46</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Sheet1!$B$29:$B$46</c:f>
              <c:numCache>
                <c:formatCode>General</c:formatCode>
                <c:ptCount val="18"/>
                <c:pt idx="0">
                  <c:v>32</c:v>
                </c:pt>
                <c:pt idx="1">
                  <c:v>27</c:v>
                </c:pt>
                <c:pt idx="2">
                  <c:v>27</c:v>
                </c:pt>
                <c:pt idx="3">
                  <c:v>25</c:v>
                </c:pt>
                <c:pt idx="4">
                  <c:v>26</c:v>
                </c:pt>
                <c:pt idx="5">
                  <c:v>28</c:v>
                </c:pt>
                <c:pt idx="6">
                  <c:v>28</c:v>
                </c:pt>
                <c:pt idx="7">
                  <c:v>29</c:v>
                </c:pt>
                <c:pt idx="8">
                  <c:v>27</c:v>
                </c:pt>
                <c:pt idx="9">
                  <c:v>27</c:v>
                </c:pt>
                <c:pt idx="10">
                  <c:v>25</c:v>
                </c:pt>
                <c:pt idx="11">
                  <c:v>24</c:v>
                </c:pt>
                <c:pt idx="12">
                  <c:v>23</c:v>
                </c:pt>
                <c:pt idx="13">
                  <c:v>23</c:v>
                </c:pt>
                <c:pt idx="14">
                  <c:v>22</c:v>
                </c:pt>
                <c:pt idx="15">
                  <c:v>23</c:v>
                </c:pt>
                <c:pt idx="16">
                  <c:v>21</c:v>
                </c:pt>
                <c:pt idx="17">
                  <c:v>21</c:v>
                </c:pt>
              </c:numCache>
            </c:numRef>
          </c:val>
          <c:extLst>
            <c:ext xmlns:c16="http://schemas.microsoft.com/office/drawing/2014/chart" uri="{C3380CC4-5D6E-409C-BE32-E72D297353CC}">
              <c16:uniqueId val="{00000000-5BA0-422A-BBAC-91D52D48578E}"/>
            </c:ext>
          </c:extLst>
        </c:ser>
        <c:ser>
          <c:idx val="1"/>
          <c:order val="1"/>
          <c:tx>
            <c:strRef>
              <c:f>Sheet1!$C$28</c:f>
              <c:strCache>
                <c:ptCount val="1"/>
                <c:pt idx="0">
                  <c:v>NMR (BR)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cat>
            <c:numRef>
              <c:f>Sheet1!$A$29:$A$46</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Sheet1!$C$29:$C$46</c:f>
              <c:numCache>
                <c:formatCode>General</c:formatCode>
                <c:ptCount val="18"/>
                <c:pt idx="0">
                  <c:v>44</c:v>
                </c:pt>
                <c:pt idx="1">
                  <c:v>40</c:v>
                </c:pt>
                <c:pt idx="2">
                  <c:v>40</c:v>
                </c:pt>
                <c:pt idx="3">
                  <c:v>37</c:v>
                </c:pt>
                <c:pt idx="4">
                  <c:v>37</c:v>
                </c:pt>
                <c:pt idx="5">
                  <c:v>37</c:v>
                </c:pt>
                <c:pt idx="6">
                  <c:v>37</c:v>
                </c:pt>
                <c:pt idx="7">
                  <c:v>36</c:v>
                </c:pt>
                <c:pt idx="8">
                  <c:v>35</c:v>
                </c:pt>
                <c:pt idx="9">
                  <c:v>34</c:v>
                </c:pt>
                <c:pt idx="10">
                  <c:v>33</c:v>
                </c:pt>
                <c:pt idx="11">
                  <c:v>29</c:v>
                </c:pt>
                <c:pt idx="12">
                  <c:v>28</c:v>
                </c:pt>
                <c:pt idx="13">
                  <c:v>28</c:v>
                </c:pt>
                <c:pt idx="14">
                  <c:v>27</c:v>
                </c:pt>
                <c:pt idx="15">
                  <c:v>28</c:v>
                </c:pt>
                <c:pt idx="16">
                  <c:v>27</c:v>
                </c:pt>
                <c:pt idx="17">
                  <c:v>27</c:v>
                </c:pt>
              </c:numCache>
            </c:numRef>
          </c:val>
          <c:extLst>
            <c:ext xmlns:c16="http://schemas.microsoft.com/office/drawing/2014/chart" uri="{C3380CC4-5D6E-409C-BE32-E72D297353CC}">
              <c16:uniqueId val="{00000001-5BA0-422A-BBAC-91D52D48578E}"/>
            </c:ext>
          </c:extLst>
        </c:ser>
        <c:ser>
          <c:idx val="2"/>
          <c:order val="2"/>
          <c:tx>
            <c:strRef>
              <c:f>Sheet1!$D$28</c:f>
              <c:strCache>
                <c:ptCount val="1"/>
                <c:pt idx="0">
                  <c:v>IMR (BR)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cat>
            <c:numRef>
              <c:f>Sheet1!$A$29:$A$46</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Sheet1!$D$29:$D$46</c:f>
              <c:numCache>
                <c:formatCode>General</c:formatCode>
                <c:ptCount val="18"/>
                <c:pt idx="0">
                  <c:v>62</c:v>
                </c:pt>
                <c:pt idx="1">
                  <c:v>62</c:v>
                </c:pt>
                <c:pt idx="2">
                  <c:v>61</c:v>
                </c:pt>
                <c:pt idx="3">
                  <c:v>60</c:v>
                </c:pt>
                <c:pt idx="4">
                  <c:v>61</c:v>
                </c:pt>
                <c:pt idx="5">
                  <c:v>61</c:v>
                </c:pt>
                <c:pt idx="6">
                  <c:v>60</c:v>
                </c:pt>
                <c:pt idx="7">
                  <c:v>58</c:v>
                </c:pt>
                <c:pt idx="8">
                  <c:v>56</c:v>
                </c:pt>
                <c:pt idx="9">
                  <c:v>52</c:v>
                </c:pt>
                <c:pt idx="10">
                  <c:v>48</c:v>
                </c:pt>
                <c:pt idx="11">
                  <c:v>44</c:v>
                </c:pt>
                <c:pt idx="12">
                  <c:v>43</c:v>
                </c:pt>
                <c:pt idx="13">
                  <c:v>42</c:v>
                </c:pt>
                <c:pt idx="14">
                  <c:v>42</c:v>
                </c:pt>
                <c:pt idx="15">
                  <c:v>42</c:v>
                </c:pt>
                <c:pt idx="16">
                  <c:v>38</c:v>
                </c:pt>
                <c:pt idx="17">
                  <c:v>35</c:v>
                </c:pt>
              </c:numCache>
            </c:numRef>
          </c:val>
          <c:extLst>
            <c:ext xmlns:c16="http://schemas.microsoft.com/office/drawing/2014/chart" uri="{C3380CC4-5D6E-409C-BE32-E72D297353CC}">
              <c16:uniqueId val="{00000002-5BA0-422A-BBAC-91D52D48578E}"/>
            </c:ext>
          </c:extLst>
        </c:ser>
        <c:ser>
          <c:idx val="3"/>
          <c:order val="3"/>
          <c:tx>
            <c:strRef>
              <c:f>Sheet1!$E$28</c:f>
              <c:strCache>
                <c:ptCount val="1"/>
                <c:pt idx="0">
                  <c:v>U5MR (BR)</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cat>
            <c:numRef>
              <c:f>Sheet1!$A$29:$A$46</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Sheet1!$E$29:$E$46</c:f>
              <c:numCache>
                <c:formatCode>General</c:formatCode>
                <c:ptCount val="18"/>
                <c:pt idx="8">
                  <c:v>69</c:v>
                </c:pt>
                <c:pt idx="9">
                  <c:v>64</c:v>
                </c:pt>
                <c:pt idx="10">
                  <c:v>59</c:v>
                </c:pt>
                <c:pt idx="11">
                  <c:v>59</c:v>
                </c:pt>
                <c:pt idx="12">
                  <c:v>57</c:v>
                </c:pt>
                <c:pt idx="13">
                  <c:v>54</c:v>
                </c:pt>
                <c:pt idx="14">
                  <c:v>56</c:v>
                </c:pt>
                <c:pt idx="15">
                  <c:v>48</c:v>
                </c:pt>
                <c:pt idx="16">
                  <c:v>43</c:v>
                </c:pt>
                <c:pt idx="17">
                  <c:v>43</c:v>
                </c:pt>
              </c:numCache>
            </c:numRef>
          </c:val>
          <c:extLst>
            <c:ext xmlns:c16="http://schemas.microsoft.com/office/drawing/2014/chart" uri="{C3380CC4-5D6E-409C-BE32-E72D297353CC}">
              <c16:uniqueId val="{00000003-5BA0-422A-BBAC-91D52D48578E}"/>
            </c:ext>
          </c:extLst>
        </c:ser>
        <c:dLbls>
          <c:showLegendKey val="0"/>
          <c:showVal val="0"/>
          <c:showCatName val="0"/>
          <c:showSerName val="0"/>
          <c:showPercent val="0"/>
          <c:showBubbleSize val="0"/>
        </c:dLbls>
        <c:axId val="533406616"/>
        <c:axId val="533404320"/>
      </c:areaChart>
      <c:catAx>
        <c:axId val="53340661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33404320"/>
        <c:crosses val="autoZero"/>
        <c:auto val="1"/>
        <c:lblAlgn val="ctr"/>
        <c:lblOffset val="100"/>
        <c:noMultiLvlLbl val="0"/>
      </c:catAx>
      <c:valAx>
        <c:axId val="53340432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334066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Weak Newborn in Sheikhpura</a:t>
            </a:r>
            <a:r>
              <a:rPr lang="en-US" baseline="0" dirty="0"/>
              <a:t> </a:t>
            </a:r>
            <a:r>
              <a:rPr lang="en-US" dirty="0"/>
              <a:t>District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76583359394124E-2"/>
          <c:y val="0.19328747031032167"/>
          <c:w val="0.87947756812306854"/>
          <c:h val="0.75063009887953736"/>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E39-4F57-BA8D-7B42FC15CD5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E39-4F57-BA8D-7B42FC15CD5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'FRO Data'!$B$12:$B$13</c:f>
              <c:strCache>
                <c:ptCount val="2"/>
                <c:pt idx="0">
                  <c:v>Total Delivery</c:v>
                </c:pt>
                <c:pt idx="1">
                  <c:v>Total WNB</c:v>
                </c:pt>
              </c:strCache>
            </c:strRef>
          </c:cat>
          <c:val>
            <c:numRef>
              <c:f>'FRO Data'!$C$12:$C$13</c:f>
              <c:numCache>
                <c:formatCode>General</c:formatCode>
                <c:ptCount val="2"/>
                <c:pt idx="0">
                  <c:v>7399</c:v>
                </c:pt>
                <c:pt idx="1">
                  <c:v>395</c:v>
                </c:pt>
              </c:numCache>
            </c:numRef>
          </c:val>
          <c:extLst>
            <c:ext xmlns:c16="http://schemas.microsoft.com/office/drawing/2014/chart" uri="{C3380CC4-5D6E-409C-BE32-E72D297353CC}">
              <c16:uniqueId val="{00000004-6E39-4F57-BA8D-7B42FC15CD54}"/>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622871189004512"/>
          <c:y val="0.462184780660785"/>
          <c:w val="0.22391201349224979"/>
          <c:h val="0.168178725658271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Gender Distribution of Weak Newborn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363611303749825E-3"/>
          <c:y val="0.15880444158440241"/>
          <c:w val="0.96893053834703402"/>
          <c:h val="0.79287039445760366"/>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38C-43C7-829F-13D5F1D4ED0B}"/>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38C-43C7-829F-13D5F1D4ED0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'FRO Data'!$B$23:$B$24</c:f>
              <c:strCache>
                <c:ptCount val="2"/>
                <c:pt idx="0">
                  <c:v>Male</c:v>
                </c:pt>
                <c:pt idx="1">
                  <c:v>Female</c:v>
                </c:pt>
              </c:strCache>
            </c:strRef>
          </c:cat>
          <c:val>
            <c:numRef>
              <c:f>'FRO Data'!$C$23:$C$24</c:f>
              <c:numCache>
                <c:formatCode>General</c:formatCode>
                <c:ptCount val="2"/>
                <c:pt idx="0">
                  <c:v>233</c:v>
                </c:pt>
                <c:pt idx="1">
                  <c:v>225</c:v>
                </c:pt>
              </c:numCache>
            </c:numRef>
          </c:val>
          <c:extLst>
            <c:ext xmlns:c16="http://schemas.microsoft.com/office/drawing/2014/chart" uri="{C3380CC4-5D6E-409C-BE32-E72D297353CC}">
              <c16:uniqueId val="{00000004-D38C-43C7-829F-13D5F1D4ED0B}"/>
            </c:ext>
          </c:extLst>
        </c:ser>
        <c:dLbls>
          <c:dLblPos val="ctr"/>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0.77631281061463897"/>
          <c:y val="0.4545833238660032"/>
          <c:w val="0.20869920632532224"/>
          <c:h val="0.1869119496985257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860102797198194E-2"/>
          <c:y val="2.8763072579712008E-2"/>
          <c:w val="0.95621983846154568"/>
          <c:h val="0.86053924687281369"/>
        </c:manualLayout>
      </c:layout>
      <c:pie3DChart>
        <c:varyColors val="1"/>
        <c:ser>
          <c:idx val="0"/>
          <c:order val="0"/>
          <c:dPt>
            <c:idx val="0"/>
            <c:bubble3D val="0"/>
            <c:explosion val="9"/>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870-42FB-AD28-EA2725773018}"/>
              </c:ext>
            </c:extLst>
          </c:dPt>
          <c:dPt>
            <c:idx val="1"/>
            <c:bubble3D val="0"/>
            <c:explosion val="18"/>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870-42FB-AD28-EA2725773018}"/>
              </c:ext>
            </c:extLst>
          </c:dPt>
          <c:dPt>
            <c:idx val="2"/>
            <c:bubble3D val="0"/>
            <c:explosion val="27"/>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870-42FB-AD28-EA2725773018}"/>
              </c:ext>
            </c:extLst>
          </c:dPt>
          <c:dPt>
            <c:idx val="3"/>
            <c:bubble3D val="0"/>
            <c:explosion val="32"/>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870-42FB-AD28-EA2725773018}"/>
              </c:ext>
            </c:extLst>
          </c:dPt>
          <c:dLbls>
            <c:dLbl>
              <c:idx val="0"/>
              <c:layout>
                <c:manualLayout>
                  <c:x val="-0.14044698958084795"/>
                  <c:y val="-0.1244418459381645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870-42FB-AD28-EA2725773018}"/>
                </c:ext>
              </c:extLst>
            </c:dLbl>
            <c:dLbl>
              <c:idx val="2"/>
              <c:layout>
                <c:manualLayout>
                  <c:x val="0.12699077388053767"/>
                  <c:y val="1.90939340724340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870-42FB-AD28-EA272577301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'August 18 - Jan 19'!$C$1:$F$1</c:f>
              <c:strCache>
                <c:ptCount val="4"/>
                <c:pt idx="0">
                  <c:v>Under Weight</c:v>
                </c:pt>
                <c:pt idx="1">
                  <c:v>Preterm</c:v>
                </c:pt>
                <c:pt idx="2">
                  <c:v>Poor Breast Feeding</c:v>
                </c:pt>
                <c:pt idx="3">
                  <c:v>Reffered SNCU</c:v>
                </c:pt>
              </c:strCache>
            </c:strRef>
          </c:cat>
          <c:val>
            <c:numRef>
              <c:f>'August 18 - Jan 19'!$C$2:$F$2</c:f>
              <c:numCache>
                <c:formatCode>General</c:formatCode>
                <c:ptCount val="4"/>
                <c:pt idx="0">
                  <c:v>256</c:v>
                </c:pt>
                <c:pt idx="1">
                  <c:v>60</c:v>
                </c:pt>
                <c:pt idx="2">
                  <c:v>124</c:v>
                </c:pt>
                <c:pt idx="3">
                  <c:v>41</c:v>
                </c:pt>
              </c:numCache>
            </c:numRef>
          </c:val>
          <c:extLst>
            <c:ext xmlns:c16="http://schemas.microsoft.com/office/drawing/2014/chart" uri="{C3380CC4-5D6E-409C-BE32-E72D297353CC}">
              <c16:uniqueId val="{00000008-5870-42FB-AD28-EA2725773018}"/>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
          <c:y val="0.88241953657768113"/>
          <c:w val="1"/>
          <c:h val="9.988815769463217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dirty="0"/>
              <a:t>Distribution</a:t>
            </a:r>
            <a:r>
              <a:rPr lang="en-US" sz="2400" baseline="0" dirty="0"/>
              <a:t> of Weak Newborn</a:t>
            </a:r>
            <a:endParaRPr lang="en-US" sz="2400" dirty="0"/>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555555555555555E-2"/>
          <c:y val="0.20358814523184601"/>
          <c:w val="0.79738385826771652"/>
          <c:h val="0.79641185476815402"/>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040-4FFC-B0E8-A6A7C818814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040-4FFC-B0E8-A6A7C818814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'FRO Data'!$B$27:$B$28</c:f>
              <c:strCache>
                <c:ptCount val="2"/>
                <c:pt idx="0">
                  <c:v>Alive WNB</c:v>
                </c:pt>
                <c:pt idx="1">
                  <c:v>Died WNB</c:v>
                </c:pt>
              </c:strCache>
            </c:strRef>
          </c:cat>
          <c:val>
            <c:numRef>
              <c:f>'FRO Data'!$C$27:$C$28</c:f>
              <c:numCache>
                <c:formatCode>General</c:formatCode>
                <c:ptCount val="2"/>
                <c:pt idx="0">
                  <c:v>458</c:v>
                </c:pt>
                <c:pt idx="1">
                  <c:v>23</c:v>
                </c:pt>
              </c:numCache>
            </c:numRef>
          </c:val>
          <c:extLst>
            <c:ext xmlns:c16="http://schemas.microsoft.com/office/drawing/2014/chart" uri="{C3380CC4-5D6E-409C-BE32-E72D297353CC}">
              <c16:uniqueId val="{00000004-3040-4FFC-B0E8-A6A7C8188144}"/>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4336889417884611"/>
          <c:y val="0.76672389909594629"/>
          <c:w val="0.23330375721762317"/>
          <c:h val="0.1786636045494313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i="0" baseline="0" dirty="0">
                <a:effectLst/>
              </a:rPr>
              <a:t>Day wise Distribution of Deaths in the 1st Week of birth</a:t>
            </a:r>
            <a:endParaRPr lang="en-US" sz="12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4103560025256606E-2"/>
          <c:y val="0.20425809912447077"/>
          <c:w val="0.93589643997474337"/>
          <c:h val="0.68285495334980939"/>
        </c:manualLayout>
      </c:layout>
      <c:bar3DChart>
        <c:barDir val="col"/>
        <c:grouping val="clustered"/>
        <c:varyColors val="0"/>
        <c:ser>
          <c:idx val="0"/>
          <c:order val="0"/>
          <c:tx>
            <c:strRef>
              <c:f>Sheet1!$A$3</c:f>
              <c:strCache>
                <c:ptCount val="1"/>
                <c:pt idx="0">
                  <c:v>Percentage of Death</c:v>
                </c:pt>
              </c:strCache>
            </c:strRef>
          </c:tx>
          <c:spPr>
            <a:solidFill>
              <a:schemeClr val="accent2"/>
            </a:solidFill>
            <a:ln>
              <a:noFill/>
            </a:ln>
            <a:effectLs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8"/>
              <c:pt idx="0">
                <c:v>Day 0</c:v>
              </c:pt>
              <c:pt idx="1">
                <c:v>Day 1</c:v>
              </c:pt>
              <c:pt idx="2">
                <c:v>Day 2</c:v>
              </c:pt>
              <c:pt idx="3">
                <c:v>Day 3</c:v>
              </c:pt>
              <c:pt idx="4">
                <c:v>Day 4</c:v>
              </c:pt>
              <c:pt idx="5">
                <c:v>Day 5</c:v>
              </c:pt>
              <c:pt idx="6">
                <c:v>Day 6</c:v>
              </c:pt>
              <c:pt idx="7">
                <c:v>Day 7</c:v>
              </c:pt>
            </c:strLit>
          </c:cat>
          <c:val>
            <c:numRef>
              <c:f>Sheet1!$B$3:$I$3</c:f>
              <c:numCache>
                <c:formatCode>0</c:formatCode>
                <c:ptCount val="8"/>
                <c:pt idx="0">
                  <c:v>0.2857142857142857</c:v>
                </c:pt>
                <c:pt idx="1">
                  <c:v>0.19047619047619047</c:v>
                </c:pt>
                <c:pt idx="2">
                  <c:v>0.14285714285714285</c:v>
                </c:pt>
                <c:pt idx="3">
                  <c:v>4.7619047619047616E-2</c:v>
                </c:pt>
                <c:pt idx="4">
                  <c:v>0</c:v>
                </c:pt>
                <c:pt idx="5">
                  <c:v>0</c:v>
                </c:pt>
                <c:pt idx="6">
                  <c:v>4.7619047619047616E-2</c:v>
                </c:pt>
                <c:pt idx="7">
                  <c:v>0</c:v>
                </c:pt>
              </c:numCache>
            </c:numRef>
          </c:val>
          <c:extLst>
            <c:ext xmlns:c16="http://schemas.microsoft.com/office/drawing/2014/chart" uri="{C3380CC4-5D6E-409C-BE32-E72D297353CC}">
              <c16:uniqueId val="{00000000-0567-4832-87E7-3CC4EFC67A9A}"/>
            </c:ext>
          </c:extLst>
        </c:ser>
        <c:dLbls>
          <c:showLegendKey val="0"/>
          <c:showVal val="0"/>
          <c:showCatName val="0"/>
          <c:showSerName val="0"/>
          <c:showPercent val="0"/>
          <c:showBubbleSize val="0"/>
        </c:dLbls>
        <c:gapWidth val="150"/>
        <c:shape val="box"/>
        <c:axId val="440150984"/>
        <c:axId val="440154264"/>
        <c:axId val="0"/>
      </c:bar3DChart>
      <c:catAx>
        <c:axId val="4401509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54264"/>
        <c:crosses val="autoZero"/>
        <c:auto val="0"/>
        <c:lblAlgn val="ctr"/>
        <c:lblOffset val="100"/>
        <c:noMultiLvlLbl val="0"/>
      </c:catAx>
      <c:valAx>
        <c:axId val="44015426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of Deaths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440150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Week</a:t>
            </a:r>
            <a:r>
              <a:rPr lang="en-US" sz="1600" b="1" baseline="0" dirty="0"/>
              <a:t> wise Distribution of Deaths in the 1st Month of Birth</a:t>
            </a:r>
            <a:endParaRPr lang="en-US"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Sheet1!$A$7</c:f>
              <c:strCache>
                <c:ptCount val="1"/>
                <c:pt idx="0">
                  <c:v>Percentage of Death</c:v>
                </c:pt>
              </c:strCache>
            </c:strRef>
          </c:tx>
          <c:spPr>
            <a:solidFill>
              <a:schemeClr val="accent1"/>
            </a:solidFill>
            <a:ln>
              <a:noFill/>
            </a:ln>
            <a:effectLst/>
            <a:sp3d/>
          </c:spPr>
          <c:invertIfNegative val="0"/>
          <c:dLbls>
            <c:dLbl>
              <c:idx val="0"/>
              <c:layout>
                <c:manualLayout>
                  <c:x val="6.269592476489028E-3"/>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05-42FB-8191-AD3DB5F39A8C}"/>
                </c:ext>
              </c:extLst>
            </c:dLbl>
            <c:dLbl>
              <c:idx val="1"/>
              <c:layout>
                <c:manualLayout>
                  <c:x val="4.1797283176593526E-3"/>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05-42FB-8191-AD3DB5F39A8C}"/>
                </c:ext>
              </c:extLst>
            </c:dLbl>
            <c:dLbl>
              <c:idx val="2"/>
              <c:layout>
                <c:manualLayout>
                  <c:x val="6.2695924764889516E-3"/>
                  <c:y val="-9.7222222222222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05-42FB-8191-AD3DB5F39A8C}"/>
                </c:ext>
              </c:extLst>
            </c:dLbl>
            <c:dLbl>
              <c:idx val="3"/>
              <c:layout>
                <c:manualLayout>
                  <c:x val="2.0898641588296763E-3"/>
                  <c:y val="-9.2592592592592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05-42FB-8191-AD3DB5F39A8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4"/>
              <c:pt idx="0">
                <c:v>Week 1</c:v>
              </c:pt>
              <c:pt idx="1">
                <c:v>Week 2</c:v>
              </c:pt>
              <c:pt idx="2">
                <c:v>Week 3</c:v>
              </c:pt>
              <c:pt idx="3">
                <c:v>Week 4</c:v>
              </c:pt>
            </c:strLit>
          </c:cat>
          <c:val>
            <c:numRef>
              <c:f>Sheet1!$B$7:$E$7</c:f>
              <c:numCache>
                <c:formatCode>General</c:formatCode>
                <c:ptCount val="4"/>
                <c:pt idx="0">
                  <c:v>0.7142857142857143</c:v>
                </c:pt>
                <c:pt idx="1">
                  <c:v>0</c:v>
                </c:pt>
                <c:pt idx="2">
                  <c:v>9.5238095238095233E-2</c:v>
                </c:pt>
                <c:pt idx="3">
                  <c:v>0.19047619047619047</c:v>
                </c:pt>
              </c:numCache>
            </c:numRef>
          </c:val>
          <c:extLst>
            <c:ext xmlns:c16="http://schemas.microsoft.com/office/drawing/2014/chart" uri="{C3380CC4-5D6E-409C-BE32-E72D297353CC}">
              <c16:uniqueId val="{00000004-AF05-42FB-8191-AD3DB5F39A8C}"/>
            </c:ext>
          </c:extLst>
        </c:ser>
        <c:dLbls>
          <c:showLegendKey val="0"/>
          <c:showVal val="0"/>
          <c:showCatName val="0"/>
          <c:showSerName val="0"/>
          <c:showPercent val="0"/>
          <c:showBubbleSize val="0"/>
        </c:dLbls>
        <c:gapWidth val="150"/>
        <c:shape val="box"/>
        <c:axId val="511136176"/>
        <c:axId val="511138144"/>
        <c:axId val="0"/>
      </c:bar3DChart>
      <c:catAx>
        <c:axId val="511136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138144"/>
        <c:crosses val="autoZero"/>
        <c:auto val="1"/>
        <c:lblAlgn val="ctr"/>
        <c:lblOffset val="100"/>
        <c:noMultiLvlLbl val="0"/>
      </c:catAx>
      <c:valAx>
        <c:axId val="51113814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of Deaths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11136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C1B80-D1C5-4ECE-B6F2-9FEEF4757B62}" type="doc">
      <dgm:prSet loTypeId="urn:microsoft.com/office/officeart/2008/layout/HorizontalMultiLevelHierarchy" loCatId="hierarchy" qsTypeId="urn:microsoft.com/office/officeart/2009/2/quickstyle/3d8" qsCatId="3D" csTypeId="urn:microsoft.com/office/officeart/2005/8/colors/accent1_2" csCatId="accent1" phldr="1"/>
      <dgm:spPr/>
      <dgm:t>
        <a:bodyPr/>
        <a:lstStyle/>
        <a:p>
          <a:endParaRPr lang="en-US"/>
        </a:p>
      </dgm:t>
    </dgm:pt>
    <dgm:pt modelId="{BEB3FC4E-F041-4ED9-9C36-42879AB73098}">
      <dgm:prSet phldrT="[Text]" custT="1"/>
      <dgm:spPr/>
      <dgm:t>
        <a:bodyPr/>
        <a:lstStyle/>
        <a:p>
          <a:r>
            <a:rPr lang="en-US" sz="4800" dirty="0"/>
            <a:t>Weak Newborn</a:t>
          </a:r>
        </a:p>
      </dgm:t>
    </dgm:pt>
    <dgm:pt modelId="{A94CE966-A0E8-47F6-8C8B-DC664641E46E}" type="parTrans" cxnId="{D1E50347-33E3-4BC9-B9B0-9DB8D5EE4685}">
      <dgm:prSet/>
      <dgm:spPr/>
      <dgm:t>
        <a:bodyPr/>
        <a:lstStyle/>
        <a:p>
          <a:endParaRPr lang="en-US"/>
        </a:p>
      </dgm:t>
    </dgm:pt>
    <dgm:pt modelId="{3C69ABFE-2368-49CC-9398-2235E8AA228E}" type="sibTrans" cxnId="{D1E50347-33E3-4BC9-B9B0-9DB8D5EE4685}">
      <dgm:prSet/>
      <dgm:spPr/>
      <dgm:t>
        <a:bodyPr/>
        <a:lstStyle/>
        <a:p>
          <a:endParaRPr lang="en-US"/>
        </a:p>
      </dgm:t>
    </dgm:pt>
    <dgm:pt modelId="{DD1FCA5D-0917-4081-8BF6-B4A01BBFAEF1}">
      <dgm:prSet phldrT="[Text]" custT="1"/>
      <dgm:spPr/>
      <dgm:t>
        <a:bodyPr/>
        <a:lstStyle/>
        <a:p>
          <a:r>
            <a:rPr lang="en-US" sz="2800" dirty="0"/>
            <a:t>Low Birth Weight</a:t>
          </a:r>
        </a:p>
      </dgm:t>
    </dgm:pt>
    <dgm:pt modelId="{5D7C8F65-22E7-446E-B6E9-571AC04B7C70}" type="parTrans" cxnId="{94F52E62-A13D-4B72-ACD6-E4B79C890F7C}">
      <dgm:prSet/>
      <dgm:spPr/>
      <dgm:t>
        <a:bodyPr/>
        <a:lstStyle/>
        <a:p>
          <a:endParaRPr lang="en-US"/>
        </a:p>
      </dgm:t>
    </dgm:pt>
    <dgm:pt modelId="{83AD7ABC-B862-402C-9BE5-A020BB6592C4}" type="sibTrans" cxnId="{94F52E62-A13D-4B72-ACD6-E4B79C890F7C}">
      <dgm:prSet/>
      <dgm:spPr/>
      <dgm:t>
        <a:bodyPr/>
        <a:lstStyle/>
        <a:p>
          <a:endParaRPr lang="en-US"/>
        </a:p>
      </dgm:t>
    </dgm:pt>
    <dgm:pt modelId="{FEFDA3C8-CF11-4819-AE12-EECECBDB3E3D}">
      <dgm:prSet phldrT="[Text]" custT="1"/>
      <dgm:spPr/>
      <dgm:t>
        <a:bodyPr/>
        <a:lstStyle/>
        <a:p>
          <a:r>
            <a:rPr lang="en-US" sz="2800" dirty="0"/>
            <a:t>Pre-Mature</a:t>
          </a:r>
        </a:p>
      </dgm:t>
    </dgm:pt>
    <dgm:pt modelId="{21035350-4F98-4F41-A7D7-CD0D9D8A3790}" type="parTrans" cxnId="{38CB49FB-131D-4873-B6CF-2500BCDE6390}">
      <dgm:prSet/>
      <dgm:spPr/>
      <dgm:t>
        <a:bodyPr/>
        <a:lstStyle/>
        <a:p>
          <a:endParaRPr lang="en-US"/>
        </a:p>
      </dgm:t>
    </dgm:pt>
    <dgm:pt modelId="{A1109399-98F7-4077-8DD8-947DA21D5E7E}" type="sibTrans" cxnId="{38CB49FB-131D-4873-B6CF-2500BCDE6390}">
      <dgm:prSet/>
      <dgm:spPr/>
      <dgm:t>
        <a:bodyPr/>
        <a:lstStyle/>
        <a:p>
          <a:endParaRPr lang="en-US"/>
        </a:p>
      </dgm:t>
    </dgm:pt>
    <dgm:pt modelId="{0828A37E-82A1-477C-BADE-4156E006B908}">
      <dgm:prSet phldrT="[Text]" custT="1"/>
      <dgm:spPr/>
      <dgm:t>
        <a:bodyPr/>
        <a:lstStyle/>
        <a:p>
          <a:r>
            <a:rPr lang="en-US" sz="2400" dirty="0"/>
            <a:t>Poor Breast Feeding</a:t>
          </a:r>
        </a:p>
      </dgm:t>
    </dgm:pt>
    <dgm:pt modelId="{DDDDAF94-2EE8-4FCE-8DD4-904079D88D41}" type="parTrans" cxnId="{9A8B5A65-4DB1-4898-8110-0888E614A23E}">
      <dgm:prSet/>
      <dgm:spPr/>
      <dgm:t>
        <a:bodyPr/>
        <a:lstStyle/>
        <a:p>
          <a:endParaRPr lang="en-US"/>
        </a:p>
      </dgm:t>
    </dgm:pt>
    <dgm:pt modelId="{F798E0FC-04CF-4039-8381-76C85454140F}" type="sibTrans" cxnId="{9A8B5A65-4DB1-4898-8110-0888E614A23E}">
      <dgm:prSet/>
      <dgm:spPr/>
      <dgm:t>
        <a:bodyPr/>
        <a:lstStyle/>
        <a:p>
          <a:endParaRPr lang="en-US"/>
        </a:p>
      </dgm:t>
    </dgm:pt>
    <dgm:pt modelId="{D93B32FA-4A58-48D0-8D8C-D059152F45CB}" type="pres">
      <dgm:prSet presAssocID="{2CDC1B80-D1C5-4ECE-B6F2-9FEEF4757B62}" presName="Name0" presStyleCnt="0">
        <dgm:presLayoutVars>
          <dgm:chPref val="1"/>
          <dgm:dir/>
          <dgm:animOne val="branch"/>
          <dgm:animLvl val="lvl"/>
          <dgm:resizeHandles val="exact"/>
        </dgm:presLayoutVars>
      </dgm:prSet>
      <dgm:spPr/>
    </dgm:pt>
    <dgm:pt modelId="{09307810-A080-4A55-990B-9791ECB229F2}" type="pres">
      <dgm:prSet presAssocID="{BEB3FC4E-F041-4ED9-9C36-42879AB73098}" presName="root1" presStyleCnt="0"/>
      <dgm:spPr/>
    </dgm:pt>
    <dgm:pt modelId="{FD32B8C1-8DB7-47DF-A796-B436DBCECC85}" type="pres">
      <dgm:prSet presAssocID="{BEB3FC4E-F041-4ED9-9C36-42879AB73098}" presName="LevelOneTextNode" presStyleLbl="node0" presStyleIdx="0" presStyleCnt="1">
        <dgm:presLayoutVars>
          <dgm:chPref val="3"/>
        </dgm:presLayoutVars>
      </dgm:prSet>
      <dgm:spPr/>
    </dgm:pt>
    <dgm:pt modelId="{23C621BA-D0B3-44FD-8AAB-9F59684DE731}" type="pres">
      <dgm:prSet presAssocID="{BEB3FC4E-F041-4ED9-9C36-42879AB73098}" presName="level2hierChild" presStyleCnt="0"/>
      <dgm:spPr/>
    </dgm:pt>
    <dgm:pt modelId="{044639D3-7648-41E6-B2FA-07C9A970ACF3}" type="pres">
      <dgm:prSet presAssocID="{5D7C8F65-22E7-446E-B6E9-571AC04B7C70}" presName="conn2-1" presStyleLbl="parChTrans1D2" presStyleIdx="0" presStyleCnt="3"/>
      <dgm:spPr/>
    </dgm:pt>
    <dgm:pt modelId="{D1E33CDE-06A8-43BB-B210-1EC121BC8F42}" type="pres">
      <dgm:prSet presAssocID="{5D7C8F65-22E7-446E-B6E9-571AC04B7C70}" presName="connTx" presStyleLbl="parChTrans1D2" presStyleIdx="0" presStyleCnt="3"/>
      <dgm:spPr/>
    </dgm:pt>
    <dgm:pt modelId="{D819886A-00A2-4020-929E-8EF89257293E}" type="pres">
      <dgm:prSet presAssocID="{DD1FCA5D-0917-4081-8BF6-B4A01BBFAEF1}" presName="root2" presStyleCnt="0"/>
      <dgm:spPr/>
    </dgm:pt>
    <dgm:pt modelId="{5A80AAE4-FF56-4B1A-B28D-44258F8EE451}" type="pres">
      <dgm:prSet presAssocID="{DD1FCA5D-0917-4081-8BF6-B4A01BBFAEF1}" presName="LevelTwoTextNode" presStyleLbl="node2" presStyleIdx="0" presStyleCnt="3">
        <dgm:presLayoutVars>
          <dgm:chPref val="3"/>
        </dgm:presLayoutVars>
      </dgm:prSet>
      <dgm:spPr/>
    </dgm:pt>
    <dgm:pt modelId="{D8E0EC89-8922-429F-B353-1334E513960C}" type="pres">
      <dgm:prSet presAssocID="{DD1FCA5D-0917-4081-8BF6-B4A01BBFAEF1}" presName="level3hierChild" presStyleCnt="0"/>
      <dgm:spPr/>
    </dgm:pt>
    <dgm:pt modelId="{34142809-E7A3-4A2B-9553-34172B96EEF2}" type="pres">
      <dgm:prSet presAssocID="{21035350-4F98-4F41-A7D7-CD0D9D8A3790}" presName="conn2-1" presStyleLbl="parChTrans1D2" presStyleIdx="1" presStyleCnt="3"/>
      <dgm:spPr/>
    </dgm:pt>
    <dgm:pt modelId="{0ADD0605-6C93-41FF-A70B-4115D2B35F2D}" type="pres">
      <dgm:prSet presAssocID="{21035350-4F98-4F41-A7D7-CD0D9D8A3790}" presName="connTx" presStyleLbl="parChTrans1D2" presStyleIdx="1" presStyleCnt="3"/>
      <dgm:spPr/>
    </dgm:pt>
    <dgm:pt modelId="{87E9DCAF-806B-47DE-86D7-29DD6F9FD54A}" type="pres">
      <dgm:prSet presAssocID="{FEFDA3C8-CF11-4819-AE12-EECECBDB3E3D}" presName="root2" presStyleCnt="0"/>
      <dgm:spPr/>
    </dgm:pt>
    <dgm:pt modelId="{8D9FD2FB-AF90-4607-AE49-60F83D013C2D}" type="pres">
      <dgm:prSet presAssocID="{FEFDA3C8-CF11-4819-AE12-EECECBDB3E3D}" presName="LevelTwoTextNode" presStyleLbl="node2" presStyleIdx="1" presStyleCnt="3">
        <dgm:presLayoutVars>
          <dgm:chPref val="3"/>
        </dgm:presLayoutVars>
      </dgm:prSet>
      <dgm:spPr/>
    </dgm:pt>
    <dgm:pt modelId="{37E68851-6A69-4886-85A1-364ABE0ED226}" type="pres">
      <dgm:prSet presAssocID="{FEFDA3C8-CF11-4819-AE12-EECECBDB3E3D}" presName="level3hierChild" presStyleCnt="0"/>
      <dgm:spPr/>
    </dgm:pt>
    <dgm:pt modelId="{2F0F5048-7D58-4026-8DBF-E3D85FCD860E}" type="pres">
      <dgm:prSet presAssocID="{DDDDAF94-2EE8-4FCE-8DD4-904079D88D41}" presName="conn2-1" presStyleLbl="parChTrans1D2" presStyleIdx="2" presStyleCnt="3"/>
      <dgm:spPr/>
    </dgm:pt>
    <dgm:pt modelId="{9C13644F-0ADB-478C-B303-987B5C20950F}" type="pres">
      <dgm:prSet presAssocID="{DDDDAF94-2EE8-4FCE-8DD4-904079D88D41}" presName="connTx" presStyleLbl="parChTrans1D2" presStyleIdx="2" presStyleCnt="3"/>
      <dgm:spPr/>
    </dgm:pt>
    <dgm:pt modelId="{AC6F38A3-F7B6-459A-A9D2-CD44BA4543FF}" type="pres">
      <dgm:prSet presAssocID="{0828A37E-82A1-477C-BADE-4156E006B908}" presName="root2" presStyleCnt="0"/>
      <dgm:spPr/>
    </dgm:pt>
    <dgm:pt modelId="{E22E2AAF-C0DE-4A34-86BD-431D2D214E62}" type="pres">
      <dgm:prSet presAssocID="{0828A37E-82A1-477C-BADE-4156E006B908}" presName="LevelTwoTextNode" presStyleLbl="node2" presStyleIdx="2" presStyleCnt="3">
        <dgm:presLayoutVars>
          <dgm:chPref val="3"/>
        </dgm:presLayoutVars>
      </dgm:prSet>
      <dgm:spPr/>
    </dgm:pt>
    <dgm:pt modelId="{BC83587F-EDC6-402C-B3B4-83253F19BA17}" type="pres">
      <dgm:prSet presAssocID="{0828A37E-82A1-477C-BADE-4156E006B908}" presName="level3hierChild" presStyleCnt="0"/>
      <dgm:spPr/>
    </dgm:pt>
  </dgm:ptLst>
  <dgm:cxnLst>
    <dgm:cxn modelId="{2738340B-81D1-4351-BBFF-AC17B5EE0210}" type="presOf" srcId="{DDDDAF94-2EE8-4FCE-8DD4-904079D88D41}" destId="{9C13644F-0ADB-478C-B303-987B5C20950F}" srcOrd="1" destOrd="0" presId="urn:microsoft.com/office/officeart/2008/layout/HorizontalMultiLevelHierarchy"/>
    <dgm:cxn modelId="{57AA7F13-B12A-4586-93A5-AA4A9EA9A97D}" type="presOf" srcId="{21035350-4F98-4F41-A7D7-CD0D9D8A3790}" destId="{0ADD0605-6C93-41FF-A70B-4115D2B35F2D}" srcOrd="1" destOrd="0" presId="urn:microsoft.com/office/officeart/2008/layout/HorizontalMultiLevelHierarchy"/>
    <dgm:cxn modelId="{62F4E93D-2378-4B2E-8B2B-11D25FF1FCC9}" type="presOf" srcId="{2CDC1B80-D1C5-4ECE-B6F2-9FEEF4757B62}" destId="{D93B32FA-4A58-48D0-8D8C-D059152F45CB}" srcOrd="0" destOrd="0" presId="urn:microsoft.com/office/officeart/2008/layout/HorizontalMultiLevelHierarchy"/>
    <dgm:cxn modelId="{94F52E62-A13D-4B72-ACD6-E4B79C890F7C}" srcId="{BEB3FC4E-F041-4ED9-9C36-42879AB73098}" destId="{DD1FCA5D-0917-4081-8BF6-B4A01BBFAEF1}" srcOrd="0" destOrd="0" parTransId="{5D7C8F65-22E7-446E-B6E9-571AC04B7C70}" sibTransId="{83AD7ABC-B862-402C-9BE5-A020BB6592C4}"/>
    <dgm:cxn modelId="{9A8B5A65-4DB1-4898-8110-0888E614A23E}" srcId="{BEB3FC4E-F041-4ED9-9C36-42879AB73098}" destId="{0828A37E-82A1-477C-BADE-4156E006B908}" srcOrd="2" destOrd="0" parTransId="{DDDDAF94-2EE8-4FCE-8DD4-904079D88D41}" sibTransId="{F798E0FC-04CF-4039-8381-76C85454140F}"/>
    <dgm:cxn modelId="{F2106746-9922-45D1-93DA-391D05BE124D}" type="presOf" srcId="{5D7C8F65-22E7-446E-B6E9-571AC04B7C70}" destId="{044639D3-7648-41E6-B2FA-07C9A970ACF3}" srcOrd="0" destOrd="0" presId="urn:microsoft.com/office/officeart/2008/layout/HorizontalMultiLevelHierarchy"/>
    <dgm:cxn modelId="{D1E50347-33E3-4BC9-B9B0-9DB8D5EE4685}" srcId="{2CDC1B80-D1C5-4ECE-B6F2-9FEEF4757B62}" destId="{BEB3FC4E-F041-4ED9-9C36-42879AB73098}" srcOrd="0" destOrd="0" parTransId="{A94CE966-A0E8-47F6-8C8B-DC664641E46E}" sibTransId="{3C69ABFE-2368-49CC-9398-2235E8AA228E}"/>
    <dgm:cxn modelId="{769BF06E-6CBB-43CB-82E4-970F603D80CC}" type="presOf" srcId="{5D7C8F65-22E7-446E-B6E9-571AC04B7C70}" destId="{D1E33CDE-06A8-43BB-B210-1EC121BC8F42}" srcOrd="1" destOrd="0" presId="urn:microsoft.com/office/officeart/2008/layout/HorizontalMultiLevelHierarchy"/>
    <dgm:cxn modelId="{B9676D50-5DEE-4472-9677-521D97F38625}" type="presOf" srcId="{DDDDAF94-2EE8-4FCE-8DD4-904079D88D41}" destId="{2F0F5048-7D58-4026-8DBF-E3D85FCD860E}" srcOrd="0" destOrd="0" presId="urn:microsoft.com/office/officeart/2008/layout/HorizontalMultiLevelHierarchy"/>
    <dgm:cxn modelId="{1E2A958A-42A5-4D9D-9A83-4286F3664BBD}" type="presOf" srcId="{FEFDA3C8-CF11-4819-AE12-EECECBDB3E3D}" destId="{8D9FD2FB-AF90-4607-AE49-60F83D013C2D}" srcOrd="0" destOrd="0" presId="urn:microsoft.com/office/officeart/2008/layout/HorizontalMultiLevelHierarchy"/>
    <dgm:cxn modelId="{F0CD688E-A55B-4779-81F1-63E1694F0518}" type="presOf" srcId="{0828A37E-82A1-477C-BADE-4156E006B908}" destId="{E22E2AAF-C0DE-4A34-86BD-431D2D214E62}" srcOrd="0" destOrd="0" presId="urn:microsoft.com/office/officeart/2008/layout/HorizontalMultiLevelHierarchy"/>
    <dgm:cxn modelId="{D50BF396-3219-4609-B664-4CFA99ABD799}" type="presOf" srcId="{BEB3FC4E-F041-4ED9-9C36-42879AB73098}" destId="{FD32B8C1-8DB7-47DF-A796-B436DBCECC85}" srcOrd="0" destOrd="0" presId="urn:microsoft.com/office/officeart/2008/layout/HorizontalMultiLevelHierarchy"/>
    <dgm:cxn modelId="{440F91A4-B384-452C-8922-BBF26BABDDFE}" type="presOf" srcId="{DD1FCA5D-0917-4081-8BF6-B4A01BBFAEF1}" destId="{5A80AAE4-FF56-4B1A-B28D-44258F8EE451}" srcOrd="0" destOrd="0" presId="urn:microsoft.com/office/officeart/2008/layout/HorizontalMultiLevelHierarchy"/>
    <dgm:cxn modelId="{A2C460CA-C9BE-4972-B664-4653E23A1485}" type="presOf" srcId="{21035350-4F98-4F41-A7D7-CD0D9D8A3790}" destId="{34142809-E7A3-4A2B-9553-34172B96EEF2}" srcOrd="0" destOrd="0" presId="urn:microsoft.com/office/officeart/2008/layout/HorizontalMultiLevelHierarchy"/>
    <dgm:cxn modelId="{38CB49FB-131D-4873-B6CF-2500BCDE6390}" srcId="{BEB3FC4E-F041-4ED9-9C36-42879AB73098}" destId="{FEFDA3C8-CF11-4819-AE12-EECECBDB3E3D}" srcOrd="1" destOrd="0" parTransId="{21035350-4F98-4F41-A7D7-CD0D9D8A3790}" sibTransId="{A1109399-98F7-4077-8DD8-947DA21D5E7E}"/>
    <dgm:cxn modelId="{6AEF90A3-7EEB-468A-9B8C-C034CE616410}" type="presParOf" srcId="{D93B32FA-4A58-48D0-8D8C-D059152F45CB}" destId="{09307810-A080-4A55-990B-9791ECB229F2}" srcOrd="0" destOrd="0" presId="urn:microsoft.com/office/officeart/2008/layout/HorizontalMultiLevelHierarchy"/>
    <dgm:cxn modelId="{7991A879-C274-4A06-B901-578EA356B4CB}" type="presParOf" srcId="{09307810-A080-4A55-990B-9791ECB229F2}" destId="{FD32B8C1-8DB7-47DF-A796-B436DBCECC85}" srcOrd="0" destOrd="0" presId="urn:microsoft.com/office/officeart/2008/layout/HorizontalMultiLevelHierarchy"/>
    <dgm:cxn modelId="{82C90291-BB4D-45C3-8EC1-CC4A14360ACC}" type="presParOf" srcId="{09307810-A080-4A55-990B-9791ECB229F2}" destId="{23C621BA-D0B3-44FD-8AAB-9F59684DE731}" srcOrd="1" destOrd="0" presId="urn:microsoft.com/office/officeart/2008/layout/HorizontalMultiLevelHierarchy"/>
    <dgm:cxn modelId="{5788D45D-1ABA-4494-BA7B-EC9492C5EC2B}" type="presParOf" srcId="{23C621BA-D0B3-44FD-8AAB-9F59684DE731}" destId="{044639D3-7648-41E6-B2FA-07C9A970ACF3}" srcOrd="0" destOrd="0" presId="urn:microsoft.com/office/officeart/2008/layout/HorizontalMultiLevelHierarchy"/>
    <dgm:cxn modelId="{5C4BE9FC-85BD-4AED-95EE-A40FCF2E74A5}" type="presParOf" srcId="{044639D3-7648-41E6-B2FA-07C9A970ACF3}" destId="{D1E33CDE-06A8-43BB-B210-1EC121BC8F42}" srcOrd="0" destOrd="0" presId="urn:microsoft.com/office/officeart/2008/layout/HorizontalMultiLevelHierarchy"/>
    <dgm:cxn modelId="{206A3171-DA34-4144-A0FB-9C50CC10666E}" type="presParOf" srcId="{23C621BA-D0B3-44FD-8AAB-9F59684DE731}" destId="{D819886A-00A2-4020-929E-8EF89257293E}" srcOrd="1" destOrd="0" presId="urn:microsoft.com/office/officeart/2008/layout/HorizontalMultiLevelHierarchy"/>
    <dgm:cxn modelId="{CCCEC0CE-AAED-4B3D-B0E9-AE665465967F}" type="presParOf" srcId="{D819886A-00A2-4020-929E-8EF89257293E}" destId="{5A80AAE4-FF56-4B1A-B28D-44258F8EE451}" srcOrd="0" destOrd="0" presId="urn:microsoft.com/office/officeart/2008/layout/HorizontalMultiLevelHierarchy"/>
    <dgm:cxn modelId="{A8B03D6D-6AA2-4B0C-B2D6-2F741FCE9E2B}" type="presParOf" srcId="{D819886A-00A2-4020-929E-8EF89257293E}" destId="{D8E0EC89-8922-429F-B353-1334E513960C}" srcOrd="1" destOrd="0" presId="urn:microsoft.com/office/officeart/2008/layout/HorizontalMultiLevelHierarchy"/>
    <dgm:cxn modelId="{192B9884-510A-48AB-8620-47B04E9369E2}" type="presParOf" srcId="{23C621BA-D0B3-44FD-8AAB-9F59684DE731}" destId="{34142809-E7A3-4A2B-9553-34172B96EEF2}" srcOrd="2" destOrd="0" presId="urn:microsoft.com/office/officeart/2008/layout/HorizontalMultiLevelHierarchy"/>
    <dgm:cxn modelId="{06F0BE75-8DC9-4A4D-9DEC-73287CD10CCD}" type="presParOf" srcId="{34142809-E7A3-4A2B-9553-34172B96EEF2}" destId="{0ADD0605-6C93-41FF-A70B-4115D2B35F2D}" srcOrd="0" destOrd="0" presId="urn:microsoft.com/office/officeart/2008/layout/HorizontalMultiLevelHierarchy"/>
    <dgm:cxn modelId="{A34E9412-3449-4973-9480-1EBA63F6D216}" type="presParOf" srcId="{23C621BA-D0B3-44FD-8AAB-9F59684DE731}" destId="{87E9DCAF-806B-47DE-86D7-29DD6F9FD54A}" srcOrd="3" destOrd="0" presId="urn:microsoft.com/office/officeart/2008/layout/HorizontalMultiLevelHierarchy"/>
    <dgm:cxn modelId="{E518E3B5-5A2D-40D9-B1A5-3FCA180D1811}" type="presParOf" srcId="{87E9DCAF-806B-47DE-86D7-29DD6F9FD54A}" destId="{8D9FD2FB-AF90-4607-AE49-60F83D013C2D}" srcOrd="0" destOrd="0" presId="urn:microsoft.com/office/officeart/2008/layout/HorizontalMultiLevelHierarchy"/>
    <dgm:cxn modelId="{C9B4EBF1-68A2-4A11-A9A5-57A7415C0CAC}" type="presParOf" srcId="{87E9DCAF-806B-47DE-86D7-29DD6F9FD54A}" destId="{37E68851-6A69-4886-85A1-364ABE0ED226}" srcOrd="1" destOrd="0" presId="urn:microsoft.com/office/officeart/2008/layout/HorizontalMultiLevelHierarchy"/>
    <dgm:cxn modelId="{74DCFA44-1864-4C95-A7A7-F131A22CF006}" type="presParOf" srcId="{23C621BA-D0B3-44FD-8AAB-9F59684DE731}" destId="{2F0F5048-7D58-4026-8DBF-E3D85FCD860E}" srcOrd="4" destOrd="0" presId="urn:microsoft.com/office/officeart/2008/layout/HorizontalMultiLevelHierarchy"/>
    <dgm:cxn modelId="{3AC246D1-239E-4905-B8BB-25D22A739BAE}" type="presParOf" srcId="{2F0F5048-7D58-4026-8DBF-E3D85FCD860E}" destId="{9C13644F-0ADB-478C-B303-987B5C20950F}" srcOrd="0" destOrd="0" presId="urn:microsoft.com/office/officeart/2008/layout/HorizontalMultiLevelHierarchy"/>
    <dgm:cxn modelId="{F7DFD312-7AF3-4B9E-957F-24C58153FAEF}" type="presParOf" srcId="{23C621BA-D0B3-44FD-8AAB-9F59684DE731}" destId="{AC6F38A3-F7B6-459A-A9D2-CD44BA4543FF}" srcOrd="5" destOrd="0" presId="urn:microsoft.com/office/officeart/2008/layout/HorizontalMultiLevelHierarchy"/>
    <dgm:cxn modelId="{83523441-F606-4A97-A454-F194A9419ADE}" type="presParOf" srcId="{AC6F38A3-F7B6-459A-A9D2-CD44BA4543FF}" destId="{E22E2AAF-C0DE-4A34-86BD-431D2D214E62}" srcOrd="0" destOrd="0" presId="urn:microsoft.com/office/officeart/2008/layout/HorizontalMultiLevelHierarchy"/>
    <dgm:cxn modelId="{E6CBD935-99A1-4779-9483-ED9F2296411B}" type="presParOf" srcId="{AC6F38A3-F7B6-459A-A9D2-CD44BA4543FF}" destId="{BC83587F-EDC6-402C-B3B4-83253F19BA17}"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F5048-7D58-4026-8DBF-E3D85FCD860E}">
      <dsp:nvSpPr>
        <dsp:cNvPr id="0" name=""/>
        <dsp:cNvSpPr/>
      </dsp:nvSpPr>
      <dsp:spPr>
        <a:xfrm>
          <a:off x="2029769" y="2259035"/>
          <a:ext cx="563132" cy="1073041"/>
        </a:xfrm>
        <a:custGeom>
          <a:avLst/>
          <a:gdLst/>
          <a:ahLst/>
          <a:cxnLst/>
          <a:rect l="0" t="0" r="0" b="0"/>
          <a:pathLst>
            <a:path>
              <a:moveTo>
                <a:pt x="0" y="0"/>
              </a:moveTo>
              <a:lnTo>
                <a:pt x="281566" y="0"/>
              </a:lnTo>
              <a:lnTo>
                <a:pt x="281566" y="1073041"/>
              </a:lnTo>
              <a:lnTo>
                <a:pt x="563132" y="1073041"/>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1039" y="2765260"/>
        <a:ext cx="60591" cy="60591"/>
      </dsp:txXfrm>
    </dsp:sp>
    <dsp:sp modelId="{34142809-E7A3-4A2B-9553-34172B96EEF2}">
      <dsp:nvSpPr>
        <dsp:cNvPr id="0" name=""/>
        <dsp:cNvSpPr/>
      </dsp:nvSpPr>
      <dsp:spPr>
        <a:xfrm>
          <a:off x="2029769" y="2213315"/>
          <a:ext cx="563132" cy="91440"/>
        </a:xfrm>
        <a:custGeom>
          <a:avLst/>
          <a:gdLst/>
          <a:ahLst/>
          <a:cxnLst/>
          <a:rect l="0" t="0" r="0" b="0"/>
          <a:pathLst>
            <a:path>
              <a:moveTo>
                <a:pt x="0" y="45720"/>
              </a:moveTo>
              <a:lnTo>
                <a:pt x="563132" y="4572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7257" y="2244957"/>
        <a:ext cx="28156" cy="28156"/>
      </dsp:txXfrm>
    </dsp:sp>
    <dsp:sp modelId="{044639D3-7648-41E6-B2FA-07C9A970ACF3}">
      <dsp:nvSpPr>
        <dsp:cNvPr id="0" name=""/>
        <dsp:cNvSpPr/>
      </dsp:nvSpPr>
      <dsp:spPr>
        <a:xfrm>
          <a:off x="2029769" y="1185993"/>
          <a:ext cx="563132" cy="1073041"/>
        </a:xfrm>
        <a:custGeom>
          <a:avLst/>
          <a:gdLst/>
          <a:ahLst/>
          <a:cxnLst/>
          <a:rect l="0" t="0" r="0" b="0"/>
          <a:pathLst>
            <a:path>
              <a:moveTo>
                <a:pt x="0" y="1073041"/>
              </a:moveTo>
              <a:lnTo>
                <a:pt x="281566" y="1073041"/>
              </a:lnTo>
              <a:lnTo>
                <a:pt x="281566" y="0"/>
              </a:lnTo>
              <a:lnTo>
                <a:pt x="563132" y="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1039" y="1692218"/>
        <a:ext cx="60591" cy="60591"/>
      </dsp:txXfrm>
    </dsp:sp>
    <dsp:sp modelId="{FD32B8C1-8DB7-47DF-A796-B436DBCECC85}">
      <dsp:nvSpPr>
        <dsp:cNvPr id="0" name=""/>
        <dsp:cNvSpPr/>
      </dsp:nvSpPr>
      <dsp:spPr>
        <a:xfrm rot="16200000">
          <a:off x="-658483" y="1829818"/>
          <a:ext cx="4518071" cy="858433"/>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t>Weak Newborn</a:t>
          </a:r>
        </a:p>
      </dsp:txBody>
      <dsp:txXfrm>
        <a:off x="-658483" y="1829818"/>
        <a:ext cx="4518071" cy="858433"/>
      </dsp:txXfrm>
    </dsp:sp>
    <dsp:sp modelId="{5A80AAE4-FF56-4B1A-B28D-44258F8EE451}">
      <dsp:nvSpPr>
        <dsp:cNvPr id="0" name=""/>
        <dsp:cNvSpPr/>
      </dsp:nvSpPr>
      <dsp:spPr>
        <a:xfrm>
          <a:off x="2592901" y="756776"/>
          <a:ext cx="2815661" cy="858433"/>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Low Birth Weight</a:t>
          </a:r>
        </a:p>
      </dsp:txBody>
      <dsp:txXfrm>
        <a:off x="2592901" y="756776"/>
        <a:ext cx="2815661" cy="858433"/>
      </dsp:txXfrm>
    </dsp:sp>
    <dsp:sp modelId="{8D9FD2FB-AF90-4607-AE49-60F83D013C2D}">
      <dsp:nvSpPr>
        <dsp:cNvPr id="0" name=""/>
        <dsp:cNvSpPr/>
      </dsp:nvSpPr>
      <dsp:spPr>
        <a:xfrm>
          <a:off x="2592901" y="1829818"/>
          <a:ext cx="2815661" cy="858433"/>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Pre-Mature</a:t>
          </a:r>
        </a:p>
      </dsp:txBody>
      <dsp:txXfrm>
        <a:off x="2592901" y="1829818"/>
        <a:ext cx="2815661" cy="858433"/>
      </dsp:txXfrm>
    </dsp:sp>
    <dsp:sp modelId="{E22E2AAF-C0DE-4A34-86BD-431D2D214E62}">
      <dsp:nvSpPr>
        <dsp:cNvPr id="0" name=""/>
        <dsp:cNvSpPr/>
      </dsp:nvSpPr>
      <dsp:spPr>
        <a:xfrm>
          <a:off x="2592901" y="2902860"/>
          <a:ext cx="2815661" cy="858433"/>
        </a:xfrm>
        <a:prstGeom prst="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Poor Breast Feeding</a:t>
          </a:r>
        </a:p>
      </dsp:txBody>
      <dsp:txXfrm>
        <a:off x="2592901" y="2902860"/>
        <a:ext cx="2815661" cy="85843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C55689-EB2D-47E2-BD75-714E14A839A8}" type="datetimeFigureOut">
              <a:rPr lang="en-US" smtClean="0"/>
              <a:t>05-Jun-19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1CD13-DDD4-46C9-A4A6-4534E23C92F1}" type="slidenum">
              <a:rPr lang="en-US" smtClean="0"/>
              <a:t>‹#›</a:t>
            </a:fld>
            <a:endParaRPr lang="en-US"/>
          </a:p>
        </p:txBody>
      </p:sp>
    </p:spTree>
    <p:extLst>
      <p:ext uri="{BB962C8B-B14F-4D97-AF65-F5344CB8AC3E}">
        <p14:creationId xmlns:p14="http://schemas.microsoft.com/office/powerpoint/2010/main" val="71376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C55689-EB2D-47E2-BD75-714E14A839A8}" type="datetimeFigureOut">
              <a:rPr lang="en-US" smtClean="0"/>
              <a:t>05-Jun-19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1CD13-DDD4-46C9-A4A6-4534E23C92F1}" type="slidenum">
              <a:rPr lang="en-US" smtClean="0"/>
              <a:t>‹#›</a:t>
            </a:fld>
            <a:endParaRPr lang="en-US"/>
          </a:p>
        </p:txBody>
      </p:sp>
    </p:spTree>
    <p:extLst>
      <p:ext uri="{BB962C8B-B14F-4D97-AF65-F5344CB8AC3E}">
        <p14:creationId xmlns:p14="http://schemas.microsoft.com/office/powerpoint/2010/main" val="396295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C55689-EB2D-47E2-BD75-714E14A839A8}" type="datetimeFigureOut">
              <a:rPr lang="en-US" smtClean="0"/>
              <a:t>05-Jun-19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1CD13-DDD4-46C9-A4A6-4534E23C92F1}" type="slidenum">
              <a:rPr lang="en-US" smtClean="0"/>
              <a:t>‹#›</a:t>
            </a:fld>
            <a:endParaRPr lang="en-US"/>
          </a:p>
        </p:txBody>
      </p:sp>
    </p:spTree>
    <p:extLst>
      <p:ext uri="{BB962C8B-B14F-4D97-AF65-F5344CB8AC3E}">
        <p14:creationId xmlns:p14="http://schemas.microsoft.com/office/powerpoint/2010/main" val="86803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C55689-EB2D-47E2-BD75-714E14A839A8}" type="datetimeFigureOut">
              <a:rPr lang="en-US" smtClean="0"/>
              <a:t>05-Jun-19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1CD13-DDD4-46C9-A4A6-4534E23C92F1}" type="slidenum">
              <a:rPr lang="en-US" smtClean="0"/>
              <a:t>‹#›</a:t>
            </a:fld>
            <a:endParaRPr lang="en-US"/>
          </a:p>
        </p:txBody>
      </p:sp>
    </p:spTree>
    <p:extLst>
      <p:ext uri="{BB962C8B-B14F-4D97-AF65-F5344CB8AC3E}">
        <p14:creationId xmlns:p14="http://schemas.microsoft.com/office/powerpoint/2010/main" val="118746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55689-EB2D-47E2-BD75-714E14A839A8}" type="datetimeFigureOut">
              <a:rPr lang="en-US" smtClean="0"/>
              <a:t>05-Jun-19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1CD13-DDD4-46C9-A4A6-4534E23C92F1}" type="slidenum">
              <a:rPr lang="en-US" smtClean="0"/>
              <a:t>‹#›</a:t>
            </a:fld>
            <a:endParaRPr lang="en-US"/>
          </a:p>
        </p:txBody>
      </p:sp>
    </p:spTree>
    <p:extLst>
      <p:ext uri="{BB962C8B-B14F-4D97-AF65-F5344CB8AC3E}">
        <p14:creationId xmlns:p14="http://schemas.microsoft.com/office/powerpoint/2010/main" val="122641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C55689-EB2D-47E2-BD75-714E14A839A8}" type="datetimeFigureOut">
              <a:rPr lang="en-US" smtClean="0"/>
              <a:t>05-Jun-19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1CD13-DDD4-46C9-A4A6-4534E23C92F1}" type="slidenum">
              <a:rPr lang="en-US" smtClean="0"/>
              <a:t>‹#›</a:t>
            </a:fld>
            <a:endParaRPr lang="en-US"/>
          </a:p>
        </p:txBody>
      </p:sp>
    </p:spTree>
    <p:extLst>
      <p:ext uri="{BB962C8B-B14F-4D97-AF65-F5344CB8AC3E}">
        <p14:creationId xmlns:p14="http://schemas.microsoft.com/office/powerpoint/2010/main" val="284041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C55689-EB2D-47E2-BD75-714E14A839A8}" type="datetimeFigureOut">
              <a:rPr lang="en-US" smtClean="0"/>
              <a:t>05-Jun-19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51CD13-DDD4-46C9-A4A6-4534E23C92F1}" type="slidenum">
              <a:rPr lang="en-US" smtClean="0"/>
              <a:t>‹#›</a:t>
            </a:fld>
            <a:endParaRPr lang="en-US"/>
          </a:p>
        </p:txBody>
      </p:sp>
    </p:spTree>
    <p:extLst>
      <p:ext uri="{BB962C8B-B14F-4D97-AF65-F5344CB8AC3E}">
        <p14:creationId xmlns:p14="http://schemas.microsoft.com/office/powerpoint/2010/main" val="359307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C55689-EB2D-47E2-BD75-714E14A839A8}" type="datetimeFigureOut">
              <a:rPr lang="en-US" smtClean="0"/>
              <a:t>05-Jun-19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51CD13-DDD4-46C9-A4A6-4534E23C92F1}" type="slidenum">
              <a:rPr lang="en-US" smtClean="0"/>
              <a:t>‹#›</a:t>
            </a:fld>
            <a:endParaRPr lang="en-US"/>
          </a:p>
        </p:txBody>
      </p:sp>
    </p:spTree>
    <p:extLst>
      <p:ext uri="{BB962C8B-B14F-4D97-AF65-F5344CB8AC3E}">
        <p14:creationId xmlns:p14="http://schemas.microsoft.com/office/powerpoint/2010/main" val="287590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55689-EB2D-47E2-BD75-714E14A839A8}" type="datetimeFigureOut">
              <a:rPr lang="en-US" smtClean="0"/>
              <a:t>05-Jun-19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51CD13-DDD4-46C9-A4A6-4534E23C92F1}" type="slidenum">
              <a:rPr lang="en-US" smtClean="0"/>
              <a:t>‹#›</a:t>
            </a:fld>
            <a:endParaRPr lang="en-US"/>
          </a:p>
        </p:txBody>
      </p:sp>
    </p:spTree>
    <p:extLst>
      <p:ext uri="{BB962C8B-B14F-4D97-AF65-F5344CB8AC3E}">
        <p14:creationId xmlns:p14="http://schemas.microsoft.com/office/powerpoint/2010/main" val="105518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C55689-EB2D-47E2-BD75-714E14A839A8}" type="datetimeFigureOut">
              <a:rPr lang="en-US" smtClean="0"/>
              <a:t>05-Jun-19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1CD13-DDD4-46C9-A4A6-4534E23C92F1}" type="slidenum">
              <a:rPr lang="en-US" smtClean="0"/>
              <a:t>‹#›</a:t>
            </a:fld>
            <a:endParaRPr lang="en-US"/>
          </a:p>
        </p:txBody>
      </p:sp>
    </p:spTree>
    <p:extLst>
      <p:ext uri="{BB962C8B-B14F-4D97-AF65-F5344CB8AC3E}">
        <p14:creationId xmlns:p14="http://schemas.microsoft.com/office/powerpoint/2010/main" val="213202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C55689-EB2D-47E2-BD75-714E14A839A8}" type="datetimeFigureOut">
              <a:rPr lang="en-US" smtClean="0"/>
              <a:t>05-Jun-19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1CD13-DDD4-46C9-A4A6-4534E23C92F1}" type="slidenum">
              <a:rPr lang="en-US" smtClean="0"/>
              <a:t>‹#›</a:t>
            </a:fld>
            <a:endParaRPr lang="en-US"/>
          </a:p>
        </p:txBody>
      </p:sp>
    </p:spTree>
    <p:extLst>
      <p:ext uri="{BB962C8B-B14F-4D97-AF65-F5344CB8AC3E}">
        <p14:creationId xmlns:p14="http://schemas.microsoft.com/office/powerpoint/2010/main" val="250310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55689-EB2D-47E2-BD75-714E14A839A8}" type="datetimeFigureOut">
              <a:rPr lang="en-US" smtClean="0"/>
              <a:t>05-Jun-19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1CD13-DDD4-46C9-A4A6-4534E23C92F1}" type="slidenum">
              <a:rPr lang="en-US" smtClean="0"/>
              <a:t>‹#›</a:t>
            </a:fld>
            <a:endParaRPr lang="en-US"/>
          </a:p>
        </p:txBody>
      </p:sp>
    </p:spTree>
    <p:extLst>
      <p:ext uri="{BB962C8B-B14F-4D97-AF65-F5344CB8AC3E}">
        <p14:creationId xmlns:p14="http://schemas.microsoft.com/office/powerpoint/2010/main" val="2915167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31BC-31AF-4EE9-814A-9DD4EB19A953}"/>
              </a:ext>
            </a:extLst>
          </p:cNvPr>
          <p:cNvSpPr>
            <a:spLocks noGrp="1"/>
          </p:cNvSpPr>
          <p:nvPr>
            <p:ph type="ctrTitle"/>
          </p:nvPr>
        </p:nvSpPr>
        <p:spPr>
          <a:xfrm>
            <a:off x="0" y="389726"/>
            <a:ext cx="9144000" cy="1367846"/>
          </a:xfrm>
        </p:spPr>
        <p:txBody>
          <a:bodyPr>
            <a:normAutofit fontScale="90000"/>
          </a:bodyPr>
          <a:lstStyle/>
          <a:p>
            <a:r>
              <a:rPr lang="en-US" sz="3200" dirty="0">
                <a:latin typeface="Arial Rounded MT Bold" panose="020F0704030504030204" pitchFamily="34" charset="0"/>
                <a:cs typeface="Times New Roman" panose="02020603050405020304" pitchFamily="18" charset="0"/>
              </a:rPr>
              <a:t>Assessment of mortality among identified Weak Newborn at Public Health Facilities in Sheikhpura District of Bihar</a:t>
            </a:r>
          </a:p>
        </p:txBody>
      </p:sp>
      <p:sp>
        <p:nvSpPr>
          <p:cNvPr id="3" name="Subtitle 2">
            <a:extLst>
              <a:ext uri="{FF2B5EF4-FFF2-40B4-BE49-F238E27FC236}">
                <a16:creationId xmlns:a16="http://schemas.microsoft.com/office/drawing/2014/main" id="{7018C65F-D3FD-43F5-9EB5-CD0A5578EB84}"/>
              </a:ext>
            </a:extLst>
          </p:cNvPr>
          <p:cNvSpPr>
            <a:spLocks noGrp="1"/>
          </p:cNvSpPr>
          <p:nvPr>
            <p:ph type="subTitle" idx="1"/>
          </p:nvPr>
        </p:nvSpPr>
        <p:spPr>
          <a:xfrm>
            <a:off x="1143000" y="5194090"/>
            <a:ext cx="6858000" cy="1367847"/>
          </a:xfrm>
        </p:spPr>
        <p:txBody>
          <a:bodyPr>
            <a:normAutofit/>
          </a:bodyPr>
          <a:lstStyle/>
          <a:p>
            <a:r>
              <a:rPr lang="en-US" sz="2400" dirty="0">
                <a:solidFill>
                  <a:schemeClr val="bg1">
                    <a:lumMod val="65000"/>
                  </a:schemeClr>
                </a:solidFill>
                <a:latin typeface="Times New Roman" panose="02020603050405020304" pitchFamily="18" charset="0"/>
                <a:cs typeface="Times New Roman" panose="02020603050405020304" pitchFamily="18" charset="0"/>
              </a:rPr>
              <a:t>Presented by</a:t>
            </a:r>
          </a:p>
          <a:p>
            <a:r>
              <a:rPr lang="en-US" sz="2400" b="1" dirty="0">
                <a:latin typeface="Times New Roman" panose="02020603050405020304" pitchFamily="18" charset="0"/>
                <a:cs typeface="Times New Roman" panose="02020603050405020304" pitchFamily="18" charset="0"/>
              </a:rPr>
              <a:t>Priyanshu Verma</a:t>
            </a:r>
          </a:p>
          <a:p>
            <a:r>
              <a:rPr lang="en-US" b="1" dirty="0">
                <a:latin typeface="Times New Roman" panose="02020603050405020304" pitchFamily="18" charset="0"/>
                <a:cs typeface="Times New Roman" panose="02020603050405020304" pitchFamily="18" charset="0"/>
              </a:rPr>
              <a:t>PG/17/042</a:t>
            </a:r>
            <a:endParaRPr lang="en-US" sz="24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5239F13-1528-46D3-8017-22F3EE1BC8F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8391" y="2454203"/>
            <a:ext cx="1325217" cy="1590260"/>
          </a:xfrm>
          <a:prstGeom prst="rect">
            <a:avLst/>
          </a:prstGeom>
          <a:noFill/>
          <a:ln>
            <a:noFill/>
          </a:ln>
        </p:spPr>
      </p:pic>
      <p:pic>
        <p:nvPicPr>
          <p:cNvPr id="5" name="Picture 4">
            <a:extLst>
              <a:ext uri="{FF2B5EF4-FFF2-40B4-BE49-F238E27FC236}">
                <a16:creationId xmlns:a16="http://schemas.microsoft.com/office/drawing/2014/main" id="{C609D645-3EB8-4876-B5D0-89847CE64B85}"/>
              </a:ext>
            </a:extLst>
          </p:cNvPr>
          <p:cNvPicPr/>
          <p:nvPr/>
        </p:nvPicPr>
        <p:blipFill>
          <a:blip r:embed="rId3">
            <a:extLst/>
          </a:blip>
          <a:srcRect/>
          <a:stretch>
            <a:fillRect/>
          </a:stretch>
        </p:blipFill>
        <p:spPr bwMode="auto">
          <a:xfrm>
            <a:off x="480392" y="2730391"/>
            <a:ext cx="2066814" cy="1178561"/>
          </a:xfrm>
          <a:prstGeom prst="rect">
            <a:avLst/>
          </a:prstGeom>
          <a:noFill/>
        </p:spPr>
      </p:pic>
      <p:pic>
        <p:nvPicPr>
          <p:cNvPr id="7" name="Picture 6" descr="A baby lying on a bed&#10;&#10;Description automatically generated">
            <a:extLst>
              <a:ext uri="{FF2B5EF4-FFF2-40B4-BE49-F238E27FC236}">
                <a16:creationId xmlns:a16="http://schemas.microsoft.com/office/drawing/2014/main" id="{47C19FF1-B23F-414E-987E-52B8CD431A37}"/>
              </a:ext>
            </a:extLst>
          </p:cNvPr>
          <p:cNvPicPr>
            <a:picLocks noChangeAspect="1"/>
          </p:cNvPicPr>
          <p:nvPr/>
        </p:nvPicPr>
        <p:blipFill rotWithShape="1">
          <a:blip r:embed="rId4">
            <a:extLst>
              <a:ext uri="{28A0092B-C50C-407E-A947-70E740481C1C}">
                <a14:useLocalDpi xmlns:a14="http://schemas.microsoft.com/office/drawing/2010/main" val="0"/>
              </a:ext>
            </a:extLst>
          </a:blip>
          <a:srcRect t="17091" r="8435" b="16895"/>
          <a:stretch/>
        </p:blipFill>
        <p:spPr>
          <a:xfrm>
            <a:off x="3290905" y="2332385"/>
            <a:ext cx="2738834" cy="19745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74106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3731821-4F65-466E-9E61-26DAD82F135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Result</a:t>
            </a:r>
          </a:p>
        </p:txBody>
      </p:sp>
      <p:sp>
        <p:nvSpPr>
          <p:cNvPr id="3" name="Content Placeholder 2">
            <a:extLst>
              <a:ext uri="{FF2B5EF4-FFF2-40B4-BE49-F238E27FC236}">
                <a16:creationId xmlns:a16="http://schemas.microsoft.com/office/drawing/2014/main" id="{E62A71AF-8E89-4455-924E-30A6D40D936E}"/>
              </a:ext>
            </a:extLst>
          </p:cNvPr>
          <p:cNvSpPr>
            <a:spLocks noGrp="1"/>
          </p:cNvSpPr>
          <p:nvPr>
            <p:ph idx="1"/>
          </p:nvPr>
        </p:nvSpPr>
        <p:spPr>
          <a:xfrm>
            <a:off x="2457314" y="587254"/>
            <a:ext cx="6123664" cy="1009318"/>
          </a:xfrm>
        </p:spPr>
        <p:txBody>
          <a:bodyPr>
            <a:normAutofit/>
          </a:bodyPr>
          <a:lstStyle/>
          <a:p>
            <a:pPr marL="0" indent="0" algn="ctr">
              <a:buNone/>
            </a:pPr>
            <a:r>
              <a:rPr lang="en-US" dirty="0"/>
              <a:t>Categorization of Weak Newborn at the Public Health Facilities</a:t>
            </a:r>
          </a:p>
        </p:txBody>
      </p:sp>
      <p:pic>
        <p:nvPicPr>
          <p:cNvPr id="5" name="Picture 4">
            <a:extLst>
              <a:ext uri="{FF2B5EF4-FFF2-40B4-BE49-F238E27FC236}">
                <a16:creationId xmlns:a16="http://schemas.microsoft.com/office/drawing/2014/main" id="{0CCBF7ED-0A0C-495F-9317-E178C8550D08}"/>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286B7163-010F-4EBE-8400-DD37C10D9068}"/>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graphicFrame>
        <p:nvGraphicFramePr>
          <p:cNvPr id="7" name="Chart 6">
            <a:extLst>
              <a:ext uri="{FF2B5EF4-FFF2-40B4-BE49-F238E27FC236}">
                <a16:creationId xmlns:a16="http://schemas.microsoft.com/office/drawing/2014/main" id="{378DE681-2EB0-49AF-9F63-B6EEF20CE2EB}"/>
              </a:ext>
            </a:extLst>
          </p:cNvPr>
          <p:cNvGraphicFramePr>
            <a:graphicFrameLocks/>
          </p:cNvGraphicFramePr>
          <p:nvPr>
            <p:extLst>
              <p:ext uri="{D42A27DB-BD31-4B8C-83A1-F6EECF244321}">
                <p14:modId xmlns:p14="http://schemas.microsoft.com/office/powerpoint/2010/main" val="2270326922"/>
              </p:ext>
            </p:extLst>
          </p:nvPr>
        </p:nvGraphicFramePr>
        <p:xfrm>
          <a:off x="2669349" y="1391482"/>
          <a:ext cx="6381886" cy="48569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690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3731821-4F65-466E-9E61-26DAD82F135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Result</a:t>
            </a:r>
          </a:p>
        </p:txBody>
      </p:sp>
      <p:sp>
        <p:nvSpPr>
          <p:cNvPr id="3" name="Content Placeholder 2">
            <a:extLst>
              <a:ext uri="{FF2B5EF4-FFF2-40B4-BE49-F238E27FC236}">
                <a16:creationId xmlns:a16="http://schemas.microsoft.com/office/drawing/2014/main" id="{E62A71AF-8E89-4455-924E-30A6D40D936E}"/>
              </a:ext>
            </a:extLst>
          </p:cNvPr>
          <p:cNvSpPr>
            <a:spLocks noGrp="1"/>
          </p:cNvSpPr>
          <p:nvPr>
            <p:ph idx="1"/>
          </p:nvPr>
        </p:nvSpPr>
        <p:spPr>
          <a:xfrm>
            <a:off x="2404305" y="352847"/>
            <a:ext cx="6123664" cy="462161"/>
          </a:xfrm>
        </p:spPr>
        <p:txBody>
          <a:bodyPr>
            <a:normAutofit/>
          </a:bodyPr>
          <a:lstStyle/>
          <a:p>
            <a:pPr marL="0" indent="0">
              <a:buNone/>
            </a:pPr>
            <a:r>
              <a:rPr lang="en-US" sz="2000" b="1" dirty="0">
                <a:solidFill>
                  <a:srgbClr val="7030A0"/>
                </a:solidFill>
              </a:rPr>
              <a:t>Mortality Assessment of Identified Weak Newborn:</a:t>
            </a:r>
          </a:p>
        </p:txBody>
      </p:sp>
      <p:pic>
        <p:nvPicPr>
          <p:cNvPr id="5" name="Picture 4">
            <a:extLst>
              <a:ext uri="{FF2B5EF4-FFF2-40B4-BE49-F238E27FC236}">
                <a16:creationId xmlns:a16="http://schemas.microsoft.com/office/drawing/2014/main" id="{0CCBF7ED-0A0C-495F-9317-E178C8550D08}"/>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286B7163-010F-4EBE-8400-DD37C10D9068}"/>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sp>
        <p:nvSpPr>
          <p:cNvPr id="4" name="Rectangle 3">
            <a:extLst>
              <a:ext uri="{FF2B5EF4-FFF2-40B4-BE49-F238E27FC236}">
                <a16:creationId xmlns:a16="http://schemas.microsoft.com/office/drawing/2014/main" id="{6C371F85-56BC-4CED-8B4C-83EFB34BDCD3}"/>
              </a:ext>
            </a:extLst>
          </p:cNvPr>
          <p:cNvSpPr/>
          <p:nvPr/>
        </p:nvSpPr>
        <p:spPr>
          <a:xfrm>
            <a:off x="2491411" y="980741"/>
            <a:ext cx="5817648" cy="1569660"/>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Mothers of dead weak newborn were interviewed to analyze the death trends among the identified weak newborn.</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Total 23 Weak Newborn were identified as dead during the analysis of the Weak Newborn Line list data out of which 21 mothers were interviewed and other 2 weren’t available.</a:t>
            </a:r>
          </a:p>
        </p:txBody>
      </p:sp>
      <p:graphicFrame>
        <p:nvGraphicFramePr>
          <p:cNvPr id="10" name="Chart 9">
            <a:extLst>
              <a:ext uri="{FF2B5EF4-FFF2-40B4-BE49-F238E27FC236}">
                <a16:creationId xmlns:a16="http://schemas.microsoft.com/office/drawing/2014/main" id="{867110D0-2D69-4215-B353-6DCC1676D7D1}"/>
              </a:ext>
            </a:extLst>
          </p:cNvPr>
          <p:cNvGraphicFramePr>
            <a:graphicFrameLocks/>
          </p:cNvGraphicFramePr>
          <p:nvPr>
            <p:extLst>
              <p:ext uri="{D42A27DB-BD31-4B8C-83A1-F6EECF244321}">
                <p14:modId xmlns:p14="http://schemas.microsoft.com/office/powerpoint/2010/main" val="3885198570"/>
              </p:ext>
            </p:extLst>
          </p:nvPr>
        </p:nvGraphicFramePr>
        <p:xfrm>
          <a:off x="2948860" y="2838150"/>
          <a:ext cx="5772676" cy="36620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576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3731821-4F65-466E-9E61-26DAD82F135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Result</a:t>
            </a:r>
          </a:p>
        </p:txBody>
      </p:sp>
      <p:pic>
        <p:nvPicPr>
          <p:cNvPr id="5" name="Picture 4">
            <a:extLst>
              <a:ext uri="{FF2B5EF4-FFF2-40B4-BE49-F238E27FC236}">
                <a16:creationId xmlns:a16="http://schemas.microsoft.com/office/drawing/2014/main" id="{0CCBF7ED-0A0C-495F-9317-E178C8550D08}"/>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286B7163-010F-4EBE-8400-DD37C10D9068}"/>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graphicFrame>
        <p:nvGraphicFramePr>
          <p:cNvPr id="8" name="Chart 7">
            <a:extLst>
              <a:ext uri="{FF2B5EF4-FFF2-40B4-BE49-F238E27FC236}">
                <a16:creationId xmlns:a16="http://schemas.microsoft.com/office/drawing/2014/main" id="{548CBAF8-117C-4BBD-AF3F-08679710DC02}"/>
              </a:ext>
            </a:extLst>
          </p:cNvPr>
          <p:cNvGraphicFramePr>
            <a:graphicFrameLocks/>
          </p:cNvGraphicFramePr>
          <p:nvPr>
            <p:extLst>
              <p:ext uri="{D42A27DB-BD31-4B8C-83A1-F6EECF244321}">
                <p14:modId xmlns:p14="http://schemas.microsoft.com/office/powerpoint/2010/main" val="699545452"/>
              </p:ext>
            </p:extLst>
          </p:nvPr>
        </p:nvGraphicFramePr>
        <p:xfrm>
          <a:off x="2491409" y="0"/>
          <a:ext cx="6652591"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7F77BF1D-9166-4B37-9C1B-98DC8F430C4F}"/>
              </a:ext>
            </a:extLst>
          </p:cNvPr>
          <p:cNvGraphicFramePr>
            <a:graphicFrameLocks/>
          </p:cNvGraphicFramePr>
          <p:nvPr>
            <p:extLst>
              <p:ext uri="{D42A27DB-BD31-4B8C-83A1-F6EECF244321}">
                <p14:modId xmlns:p14="http://schemas.microsoft.com/office/powerpoint/2010/main" val="3225281324"/>
              </p:ext>
            </p:extLst>
          </p:nvPr>
        </p:nvGraphicFramePr>
        <p:xfrm>
          <a:off x="2669348" y="3934432"/>
          <a:ext cx="6474652" cy="29235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6677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62A71AF-8E89-4455-924E-30A6D40D936E}"/>
              </a:ext>
            </a:extLst>
          </p:cNvPr>
          <p:cNvSpPr>
            <a:spLocks noGrp="1"/>
          </p:cNvSpPr>
          <p:nvPr>
            <p:ph idx="1"/>
          </p:nvPr>
        </p:nvSpPr>
        <p:spPr>
          <a:xfrm>
            <a:off x="2756432" y="3369004"/>
            <a:ext cx="6271452" cy="3488996"/>
          </a:xfrm>
        </p:spPr>
        <p:txBody>
          <a:bodyPr>
            <a:normAutofit/>
          </a:bodyPr>
          <a:lstStyle/>
          <a:p>
            <a:pPr marL="0" indent="0">
              <a:buNone/>
            </a:pPr>
            <a:r>
              <a:rPr lang="en-US" sz="2000" b="1" u="sng" dirty="0"/>
              <a:t>Causes of Deaths of Weak Newborn:</a:t>
            </a:r>
          </a:p>
          <a:p>
            <a:r>
              <a:rPr lang="en-US" sz="1800" dirty="0"/>
              <a:t>Asphyxia</a:t>
            </a:r>
          </a:p>
          <a:p>
            <a:r>
              <a:rPr lang="en-US" sz="1800" dirty="0"/>
              <a:t>Hypothermia</a:t>
            </a:r>
          </a:p>
          <a:p>
            <a:r>
              <a:rPr lang="en-US" sz="1800" dirty="0"/>
              <a:t>Jaundice</a:t>
            </a:r>
          </a:p>
          <a:p>
            <a:r>
              <a:rPr lang="en-US" sz="1800" dirty="0"/>
              <a:t>MAS (Meonium Aspiration Syndrome)</a:t>
            </a:r>
          </a:p>
          <a:p>
            <a:r>
              <a:rPr lang="en-US" sz="1800" dirty="0"/>
              <a:t>Poor Sucking</a:t>
            </a:r>
          </a:p>
          <a:p>
            <a:r>
              <a:rPr lang="en-US" sz="1800" dirty="0"/>
              <a:t>Respiratory Distress</a:t>
            </a:r>
          </a:p>
          <a:p>
            <a:r>
              <a:rPr lang="en-US" sz="1800" dirty="0"/>
              <a:t>Sepsis</a:t>
            </a:r>
          </a:p>
          <a:p>
            <a:r>
              <a:rPr lang="en-US" sz="1800" dirty="0"/>
              <a:t>Others</a:t>
            </a:r>
          </a:p>
        </p:txBody>
      </p:sp>
      <p:pic>
        <p:nvPicPr>
          <p:cNvPr id="5" name="Picture 4">
            <a:extLst>
              <a:ext uri="{FF2B5EF4-FFF2-40B4-BE49-F238E27FC236}">
                <a16:creationId xmlns:a16="http://schemas.microsoft.com/office/drawing/2014/main" id="{0CCBF7ED-0A0C-495F-9317-E178C8550D08}"/>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286B7163-010F-4EBE-8400-DD37C10D9068}"/>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pic>
        <p:nvPicPr>
          <p:cNvPr id="1026" name="Picture 2" descr="Forms response chart. Question title: Cause of Death (if known). Number of responses: 21 responses.">
            <a:extLst>
              <a:ext uri="{FF2B5EF4-FFF2-40B4-BE49-F238E27FC236}">
                <a16:creationId xmlns:a16="http://schemas.microsoft.com/office/drawing/2014/main" id="{63529ECF-5EB7-4CD3-8801-421DF0DFB9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40" t="23720" b="7528"/>
          <a:stretch/>
        </p:blipFill>
        <p:spPr bwMode="auto">
          <a:xfrm>
            <a:off x="2540000" y="682171"/>
            <a:ext cx="6604000" cy="248557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6369456-F1F5-4846-AF55-B9DE73D9ECEE}"/>
              </a:ext>
            </a:extLst>
          </p:cNvPr>
          <p:cNvSpPr txBox="1">
            <a:spLocks/>
          </p:cNvSpPr>
          <p:nvPr/>
        </p:nvSpPr>
        <p:spPr>
          <a:xfrm>
            <a:off x="350988" y="2269820"/>
            <a:ext cx="2318360" cy="231836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a:solidFill>
                  <a:srgbClr val="FFFFFF"/>
                </a:solidFill>
              </a:rPr>
              <a:t>Result</a:t>
            </a:r>
            <a:endParaRPr lang="en-US" sz="1800" b="1" dirty="0">
              <a:solidFill>
                <a:srgbClr val="FFFFFF"/>
              </a:solidFill>
            </a:endParaRPr>
          </a:p>
        </p:txBody>
      </p:sp>
      <p:sp>
        <p:nvSpPr>
          <p:cNvPr id="7" name="Rectangle 6">
            <a:extLst>
              <a:ext uri="{FF2B5EF4-FFF2-40B4-BE49-F238E27FC236}">
                <a16:creationId xmlns:a16="http://schemas.microsoft.com/office/drawing/2014/main" id="{4C77F7DC-8370-4A0B-AE4D-DDB9789352B1}"/>
              </a:ext>
            </a:extLst>
          </p:cNvPr>
          <p:cNvSpPr/>
          <p:nvPr/>
        </p:nvSpPr>
        <p:spPr>
          <a:xfrm>
            <a:off x="2720013" y="111578"/>
            <a:ext cx="3664529" cy="369332"/>
          </a:xfrm>
          <a:prstGeom prst="rect">
            <a:avLst/>
          </a:prstGeom>
        </p:spPr>
        <p:txBody>
          <a:bodyPr wrap="none">
            <a:spAutoFit/>
          </a:bodyPr>
          <a:lstStyle/>
          <a:p>
            <a:r>
              <a:rPr lang="en-US" b="1" u="sng" dirty="0"/>
              <a:t>Causes of Deaths of Weak Newborn:</a:t>
            </a:r>
          </a:p>
        </p:txBody>
      </p:sp>
    </p:spTree>
    <p:extLst>
      <p:ext uri="{BB962C8B-B14F-4D97-AF65-F5344CB8AC3E}">
        <p14:creationId xmlns:p14="http://schemas.microsoft.com/office/powerpoint/2010/main" val="263157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3731821-4F65-466E-9E61-26DAD82F135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Result</a:t>
            </a:r>
          </a:p>
        </p:txBody>
      </p:sp>
      <p:pic>
        <p:nvPicPr>
          <p:cNvPr id="5" name="Picture 4">
            <a:extLst>
              <a:ext uri="{FF2B5EF4-FFF2-40B4-BE49-F238E27FC236}">
                <a16:creationId xmlns:a16="http://schemas.microsoft.com/office/drawing/2014/main" id="{41DB0DDB-7523-4421-AF3B-DB1FFB0BB236}"/>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FD828D1E-B2ED-4562-A7DF-63ADD3814B16}"/>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pic>
        <p:nvPicPr>
          <p:cNvPr id="2050" name="Picture 2" descr="Forms response chart. Question title: Gender of Newborn. Number of responses: 21 responses.">
            <a:extLst>
              <a:ext uri="{FF2B5EF4-FFF2-40B4-BE49-F238E27FC236}">
                <a16:creationId xmlns:a16="http://schemas.microsoft.com/office/drawing/2014/main" id="{F8989ED4-2352-4A8B-85A7-64EB4EC16F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48" t="29631" r="27143" b="9119"/>
          <a:stretch/>
        </p:blipFill>
        <p:spPr bwMode="auto">
          <a:xfrm>
            <a:off x="2806552" y="663533"/>
            <a:ext cx="4920343" cy="258354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2396075-AC88-4D12-AEF1-0666FD3C356F}"/>
              </a:ext>
            </a:extLst>
          </p:cNvPr>
          <p:cNvSpPr/>
          <p:nvPr/>
        </p:nvSpPr>
        <p:spPr>
          <a:xfrm>
            <a:off x="2720013" y="111578"/>
            <a:ext cx="4428713" cy="369332"/>
          </a:xfrm>
          <a:prstGeom prst="rect">
            <a:avLst/>
          </a:prstGeom>
        </p:spPr>
        <p:txBody>
          <a:bodyPr wrap="none">
            <a:spAutoFit/>
          </a:bodyPr>
          <a:lstStyle/>
          <a:p>
            <a:r>
              <a:rPr lang="en-US" b="1" u="sng" dirty="0"/>
              <a:t>Gender Distribution of Died Weak Newborn:</a:t>
            </a:r>
          </a:p>
        </p:txBody>
      </p:sp>
      <p:pic>
        <p:nvPicPr>
          <p:cNvPr id="2052" name="Picture 4" descr="Forms response chart. Question title: Any Maternal Complication at the time of delivery?. Number of responses: 21 responses.">
            <a:extLst>
              <a:ext uri="{FF2B5EF4-FFF2-40B4-BE49-F238E27FC236}">
                <a16:creationId xmlns:a16="http://schemas.microsoft.com/office/drawing/2014/main" id="{0061369A-DD64-40D9-A88A-BBE7159F84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574" t="31332" r="29973" b="10170"/>
          <a:stretch/>
        </p:blipFill>
        <p:spPr bwMode="auto">
          <a:xfrm>
            <a:off x="2959974" y="4177392"/>
            <a:ext cx="4613498" cy="24674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58CB70C-FA9F-4120-AF63-67E3321F80A8}"/>
              </a:ext>
            </a:extLst>
          </p:cNvPr>
          <p:cNvSpPr/>
          <p:nvPr/>
        </p:nvSpPr>
        <p:spPr>
          <a:xfrm>
            <a:off x="2720013" y="3538658"/>
            <a:ext cx="5348900" cy="369332"/>
          </a:xfrm>
          <a:prstGeom prst="rect">
            <a:avLst/>
          </a:prstGeom>
        </p:spPr>
        <p:txBody>
          <a:bodyPr wrap="none">
            <a:spAutoFit/>
          </a:bodyPr>
          <a:lstStyle/>
          <a:p>
            <a:r>
              <a:rPr lang="en-US" b="1" u="sng" dirty="0"/>
              <a:t>Maternal Complication status of Died Weak Newborn:</a:t>
            </a:r>
          </a:p>
        </p:txBody>
      </p:sp>
    </p:spTree>
    <p:extLst>
      <p:ext uri="{BB962C8B-B14F-4D97-AF65-F5344CB8AC3E}">
        <p14:creationId xmlns:p14="http://schemas.microsoft.com/office/powerpoint/2010/main" val="64523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Picture 4">
            <a:extLst>
              <a:ext uri="{FF2B5EF4-FFF2-40B4-BE49-F238E27FC236}">
                <a16:creationId xmlns:a16="http://schemas.microsoft.com/office/drawing/2014/main" id="{0CCBF7ED-0A0C-495F-9317-E178C8550D08}"/>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286B7163-010F-4EBE-8400-DD37C10D9068}"/>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pic>
        <p:nvPicPr>
          <p:cNvPr id="3074" name="Picture 2" descr="Forms response chart. Question title: Weak New Born Criteria. Number of responses: 21 responses.">
            <a:extLst>
              <a:ext uri="{FF2B5EF4-FFF2-40B4-BE49-F238E27FC236}">
                <a16:creationId xmlns:a16="http://schemas.microsoft.com/office/drawing/2014/main" id="{74855484-B7C3-43B7-BC6F-74DD41EBF4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65" t="25562" b="10910"/>
          <a:stretch/>
        </p:blipFill>
        <p:spPr bwMode="auto">
          <a:xfrm>
            <a:off x="1985591" y="358127"/>
            <a:ext cx="7158409" cy="26027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D527CE4A-1162-46F5-90AE-9D4FB7FDF792}"/>
              </a:ext>
            </a:extLst>
          </p:cNvPr>
          <p:cNvSpPr txBox="1">
            <a:spLocks/>
          </p:cNvSpPr>
          <p:nvPr/>
        </p:nvSpPr>
        <p:spPr>
          <a:xfrm>
            <a:off x="350988" y="2269820"/>
            <a:ext cx="2318360" cy="231836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a:solidFill>
                  <a:srgbClr val="FFFFFF"/>
                </a:solidFill>
              </a:rPr>
              <a:t>Result</a:t>
            </a:r>
            <a:endParaRPr lang="en-US" sz="1800" b="1" dirty="0">
              <a:solidFill>
                <a:srgbClr val="FFFFFF"/>
              </a:solidFill>
            </a:endParaRPr>
          </a:p>
        </p:txBody>
      </p:sp>
      <p:sp>
        <p:nvSpPr>
          <p:cNvPr id="11" name="Rectangle 10">
            <a:extLst>
              <a:ext uri="{FF2B5EF4-FFF2-40B4-BE49-F238E27FC236}">
                <a16:creationId xmlns:a16="http://schemas.microsoft.com/office/drawing/2014/main" id="{A47C713F-248B-40CD-8E39-8D05E28BC185}"/>
              </a:ext>
            </a:extLst>
          </p:cNvPr>
          <p:cNvSpPr/>
          <p:nvPr/>
        </p:nvSpPr>
        <p:spPr>
          <a:xfrm>
            <a:off x="2720013" y="24494"/>
            <a:ext cx="6072999" cy="369332"/>
          </a:xfrm>
          <a:prstGeom prst="rect">
            <a:avLst/>
          </a:prstGeom>
        </p:spPr>
        <p:txBody>
          <a:bodyPr wrap="square">
            <a:spAutoFit/>
          </a:bodyPr>
          <a:lstStyle/>
          <a:p>
            <a:r>
              <a:rPr lang="en-US" b="1" u="sng" dirty="0"/>
              <a:t>Weak New Born Criteria of Died Weak Newborn:</a:t>
            </a:r>
          </a:p>
        </p:txBody>
      </p:sp>
      <p:pic>
        <p:nvPicPr>
          <p:cNvPr id="3076" name="Picture 4" descr="Forms response chart. Question title: Referred to SNCU?. Number of responses: 21 responses.">
            <a:extLst>
              <a:ext uri="{FF2B5EF4-FFF2-40B4-BE49-F238E27FC236}">
                <a16:creationId xmlns:a16="http://schemas.microsoft.com/office/drawing/2014/main" id="{0A705B68-7F00-4B60-AF48-3AF5F65450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06" t="31874" r="30476" b="8855"/>
          <a:stretch/>
        </p:blipFill>
        <p:spPr bwMode="auto">
          <a:xfrm>
            <a:off x="3020336" y="4144777"/>
            <a:ext cx="4601029" cy="250004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FA581AF-F7FE-4C8D-B13C-E0FA6D425EB7}"/>
              </a:ext>
            </a:extLst>
          </p:cNvPr>
          <p:cNvSpPr/>
          <p:nvPr/>
        </p:nvSpPr>
        <p:spPr>
          <a:xfrm>
            <a:off x="2872413" y="3253922"/>
            <a:ext cx="6072999" cy="369332"/>
          </a:xfrm>
          <a:prstGeom prst="rect">
            <a:avLst/>
          </a:prstGeom>
        </p:spPr>
        <p:txBody>
          <a:bodyPr wrap="square">
            <a:spAutoFit/>
          </a:bodyPr>
          <a:lstStyle/>
          <a:p>
            <a:r>
              <a:rPr lang="en-US" b="1" u="sng" dirty="0"/>
              <a:t>SNCU Referral Status of Died Weak Newborn:</a:t>
            </a:r>
          </a:p>
        </p:txBody>
      </p:sp>
    </p:spTree>
    <p:extLst>
      <p:ext uri="{BB962C8B-B14F-4D97-AF65-F5344CB8AC3E}">
        <p14:creationId xmlns:p14="http://schemas.microsoft.com/office/powerpoint/2010/main" val="63134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Picture 4">
            <a:extLst>
              <a:ext uri="{FF2B5EF4-FFF2-40B4-BE49-F238E27FC236}">
                <a16:creationId xmlns:a16="http://schemas.microsoft.com/office/drawing/2014/main" id="{0CCBF7ED-0A0C-495F-9317-E178C8550D08}"/>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286B7163-010F-4EBE-8400-DD37C10D9068}"/>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pic>
        <p:nvPicPr>
          <p:cNvPr id="4100" name="Picture 4" descr="Forms response chart. Question title: Total number of children. Number of responses: 21 responses.">
            <a:extLst>
              <a:ext uri="{FF2B5EF4-FFF2-40B4-BE49-F238E27FC236}">
                <a16:creationId xmlns:a16="http://schemas.microsoft.com/office/drawing/2014/main" id="{9EF9F198-7580-4583-9618-F0B529CFB9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523" t="32812" r="53840" b="9377"/>
          <a:stretch/>
        </p:blipFill>
        <p:spPr bwMode="auto">
          <a:xfrm>
            <a:off x="2194300" y="638630"/>
            <a:ext cx="2435756" cy="24383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orms response chart. Question title: Total number of children. Number of responses: 21 responses.">
            <a:extLst>
              <a:ext uri="{FF2B5EF4-FFF2-40B4-BE49-F238E27FC236}">
                <a16:creationId xmlns:a16="http://schemas.microsoft.com/office/drawing/2014/main" id="{F5D964B9-6EF7-41E1-8F6C-4257F25C90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711" t="31379" r="31892" b="31801"/>
          <a:stretch/>
        </p:blipFill>
        <p:spPr bwMode="auto">
          <a:xfrm>
            <a:off x="5363666" y="1081315"/>
            <a:ext cx="493487" cy="15530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orms response chart. Question title: Number of Female children. Number of responses: 21 responses.">
            <a:extLst>
              <a:ext uri="{FF2B5EF4-FFF2-40B4-BE49-F238E27FC236}">
                <a16:creationId xmlns:a16="http://schemas.microsoft.com/office/drawing/2014/main" id="{1B7BE9B3-FDCC-4C4B-A2E1-C4FD15EB629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048" t="31179" r="53016" b="8431"/>
          <a:stretch/>
        </p:blipFill>
        <p:spPr bwMode="auto">
          <a:xfrm>
            <a:off x="4333153" y="2590801"/>
            <a:ext cx="2554515" cy="254725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Forms response chart. Question title: Age of last alive children (in years). Number of responses: 16 responses.">
            <a:extLst>
              <a:ext uri="{FF2B5EF4-FFF2-40B4-BE49-F238E27FC236}">
                <a16:creationId xmlns:a16="http://schemas.microsoft.com/office/drawing/2014/main" id="{DA438F72-3D80-4B83-A133-83DA6B3DD1A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206" t="31179" r="52857" b="8431"/>
          <a:stretch/>
        </p:blipFill>
        <p:spPr bwMode="auto">
          <a:xfrm>
            <a:off x="2075541" y="4276570"/>
            <a:ext cx="2312733" cy="2306161"/>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a:extLst>
              <a:ext uri="{FF2B5EF4-FFF2-40B4-BE49-F238E27FC236}">
                <a16:creationId xmlns:a16="http://schemas.microsoft.com/office/drawing/2014/main" id="{7FC8D01E-B155-4064-A309-B688B1E91F13}"/>
              </a:ext>
            </a:extLst>
          </p:cNvPr>
          <p:cNvSpPr txBox="1">
            <a:spLocks/>
          </p:cNvSpPr>
          <p:nvPr/>
        </p:nvSpPr>
        <p:spPr>
          <a:xfrm>
            <a:off x="350988" y="2269820"/>
            <a:ext cx="2318360" cy="231836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a:solidFill>
                  <a:srgbClr val="FFFFFF"/>
                </a:solidFill>
              </a:rPr>
              <a:t>Result</a:t>
            </a:r>
            <a:endParaRPr lang="en-US" sz="1800" b="1" dirty="0">
              <a:solidFill>
                <a:srgbClr val="FFFFFF"/>
              </a:solidFill>
            </a:endParaRPr>
          </a:p>
        </p:txBody>
      </p:sp>
      <p:pic>
        <p:nvPicPr>
          <p:cNvPr id="4110" name="Picture 14" descr="Forms response chart. Question title: Age of last alive children (in years). Number of responses: 16 responses.">
            <a:extLst>
              <a:ext uri="{FF2B5EF4-FFF2-40B4-BE49-F238E27FC236}">
                <a16:creationId xmlns:a16="http://schemas.microsoft.com/office/drawing/2014/main" id="{61731228-8DAC-4AE0-968A-A2D9276F92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2063" t="31179" r="31170" b="19098"/>
          <a:stretch/>
        </p:blipFill>
        <p:spPr bwMode="auto">
          <a:xfrm>
            <a:off x="1517469" y="4722733"/>
            <a:ext cx="618775" cy="2097314"/>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Forms response chart. Question title: Gender of last alive children. Number of responses: 16 responses.">
            <a:extLst>
              <a:ext uri="{FF2B5EF4-FFF2-40B4-BE49-F238E27FC236}">
                <a16:creationId xmlns:a16="http://schemas.microsoft.com/office/drawing/2014/main" id="{4426B35E-E934-4912-9496-F1643509C66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206" t="31179" r="52857" b="8431"/>
          <a:stretch/>
        </p:blipFill>
        <p:spPr bwMode="auto">
          <a:xfrm>
            <a:off x="6823593" y="4144334"/>
            <a:ext cx="2312733" cy="2306162"/>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Forms response chart. Question title: Gender of last alive children. Number of responses: 16 responses.">
            <a:extLst>
              <a:ext uri="{FF2B5EF4-FFF2-40B4-BE49-F238E27FC236}">
                <a16:creationId xmlns:a16="http://schemas.microsoft.com/office/drawing/2014/main" id="{E56BEDFA-0377-4C71-83CF-E252EFA6A00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222" t="31179" r="27923" b="55229"/>
          <a:stretch/>
        </p:blipFill>
        <p:spPr bwMode="auto">
          <a:xfrm>
            <a:off x="5986505" y="5877182"/>
            <a:ext cx="901163" cy="57331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6C149BA4-C7C5-417B-9393-ABDD8A075263}"/>
              </a:ext>
            </a:extLst>
          </p:cNvPr>
          <p:cNvSpPr/>
          <p:nvPr/>
        </p:nvSpPr>
        <p:spPr>
          <a:xfrm>
            <a:off x="2311697" y="111578"/>
            <a:ext cx="5061560" cy="369332"/>
          </a:xfrm>
          <a:prstGeom prst="rect">
            <a:avLst/>
          </a:prstGeom>
        </p:spPr>
        <p:txBody>
          <a:bodyPr wrap="square">
            <a:spAutoFit/>
          </a:bodyPr>
          <a:lstStyle/>
          <a:p>
            <a:r>
              <a:rPr lang="en-US" b="1" u="sng" dirty="0"/>
              <a:t>Distribution of Children of Interviewed Mothers:</a:t>
            </a:r>
          </a:p>
        </p:txBody>
      </p:sp>
      <p:sp>
        <p:nvSpPr>
          <p:cNvPr id="26" name="Rectangle 25">
            <a:extLst>
              <a:ext uri="{FF2B5EF4-FFF2-40B4-BE49-F238E27FC236}">
                <a16:creationId xmlns:a16="http://schemas.microsoft.com/office/drawing/2014/main" id="{FFEC5A5C-3144-4B71-A6EE-5094C2DF7FB1}"/>
              </a:ext>
            </a:extLst>
          </p:cNvPr>
          <p:cNvSpPr/>
          <p:nvPr/>
        </p:nvSpPr>
        <p:spPr>
          <a:xfrm>
            <a:off x="2700874" y="2992026"/>
            <a:ext cx="1886094" cy="338554"/>
          </a:xfrm>
          <a:prstGeom prst="rect">
            <a:avLst/>
          </a:prstGeom>
        </p:spPr>
        <p:txBody>
          <a:bodyPr wrap="none">
            <a:spAutoFit/>
          </a:bodyPr>
          <a:lstStyle/>
          <a:p>
            <a:r>
              <a:rPr lang="en-US" sz="1600" u="sng" dirty="0"/>
              <a:t>Total No. of Children</a:t>
            </a:r>
          </a:p>
        </p:txBody>
      </p:sp>
      <p:sp>
        <p:nvSpPr>
          <p:cNvPr id="27" name="Rectangle 26">
            <a:extLst>
              <a:ext uri="{FF2B5EF4-FFF2-40B4-BE49-F238E27FC236}">
                <a16:creationId xmlns:a16="http://schemas.microsoft.com/office/drawing/2014/main" id="{66DA4367-5824-4909-ACB1-582EE7FB17ED}"/>
              </a:ext>
            </a:extLst>
          </p:cNvPr>
          <p:cNvSpPr/>
          <p:nvPr/>
        </p:nvSpPr>
        <p:spPr>
          <a:xfrm>
            <a:off x="7236590" y="3129912"/>
            <a:ext cx="1500924" cy="369332"/>
          </a:xfrm>
          <a:prstGeom prst="rect">
            <a:avLst/>
          </a:prstGeom>
        </p:spPr>
        <p:txBody>
          <a:bodyPr wrap="none">
            <a:spAutoFit/>
          </a:bodyPr>
          <a:lstStyle/>
          <a:p>
            <a:r>
              <a:rPr lang="en-US" u="sng" dirty="0"/>
              <a:t>Male Children</a:t>
            </a:r>
          </a:p>
        </p:txBody>
      </p:sp>
      <p:sp>
        <p:nvSpPr>
          <p:cNvPr id="28" name="Rectangle 27">
            <a:extLst>
              <a:ext uri="{FF2B5EF4-FFF2-40B4-BE49-F238E27FC236}">
                <a16:creationId xmlns:a16="http://schemas.microsoft.com/office/drawing/2014/main" id="{A12702FB-B0A7-4956-9841-D8EC11AB0401}"/>
              </a:ext>
            </a:extLst>
          </p:cNvPr>
          <p:cNvSpPr/>
          <p:nvPr/>
        </p:nvSpPr>
        <p:spPr>
          <a:xfrm>
            <a:off x="4819962" y="5045480"/>
            <a:ext cx="1705916" cy="369332"/>
          </a:xfrm>
          <a:prstGeom prst="rect">
            <a:avLst/>
          </a:prstGeom>
        </p:spPr>
        <p:txBody>
          <a:bodyPr wrap="none">
            <a:spAutoFit/>
          </a:bodyPr>
          <a:lstStyle/>
          <a:p>
            <a:r>
              <a:rPr lang="en-US" u="sng" dirty="0"/>
              <a:t>Female Children</a:t>
            </a:r>
          </a:p>
        </p:txBody>
      </p:sp>
      <p:sp>
        <p:nvSpPr>
          <p:cNvPr id="30" name="Rectangle 29">
            <a:extLst>
              <a:ext uri="{FF2B5EF4-FFF2-40B4-BE49-F238E27FC236}">
                <a16:creationId xmlns:a16="http://schemas.microsoft.com/office/drawing/2014/main" id="{74F302B1-D8A0-4C11-8D96-7A14A0B775D5}"/>
              </a:ext>
            </a:extLst>
          </p:cNvPr>
          <p:cNvSpPr/>
          <p:nvPr/>
        </p:nvSpPr>
        <p:spPr>
          <a:xfrm>
            <a:off x="2075540" y="6491532"/>
            <a:ext cx="2557816" cy="369332"/>
          </a:xfrm>
          <a:prstGeom prst="rect">
            <a:avLst/>
          </a:prstGeom>
        </p:spPr>
        <p:txBody>
          <a:bodyPr wrap="none">
            <a:spAutoFit/>
          </a:bodyPr>
          <a:lstStyle/>
          <a:p>
            <a:r>
              <a:rPr lang="en-US" u="sng" dirty="0"/>
              <a:t>Total No. Last Alive Child</a:t>
            </a:r>
          </a:p>
        </p:txBody>
      </p:sp>
      <p:sp>
        <p:nvSpPr>
          <p:cNvPr id="31" name="Rectangle 30">
            <a:extLst>
              <a:ext uri="{FF2B5EF4-FFF2-40B4-BE49-F238E27FC236}">
                <a16:creationId xmlns:a16="http://schemas.microsoft.com/office/drawing/2014/main" id="{4F5D0F80-3B05-45E4-AF18-70260591A2AE}"/>
              </a:ext>
            </a:extLst>
          </p:cNvPr>
          <p:cNvSpPr/>
          <p:nvPr/>
        </p:nvSpPr>
        <p:spPr>
          <a:xfrm>
            <a:off x="6466110" y="6397187"/>
            <a:ext cx="2590774" cy="369332"/>
          </a:xfrm>
          <a:prstGeom prst="rect">
            <a:avLst/>
          </a:prstGeom>
        </p:spPr>
        <p:txBody>
          <a:bodyPr wrap="none">
            <a:spAutoFit/>
          </a:bodyPr>
          <a:lstStyle/>
          <a:p>
            <a:r>
              <a:rPr lang="en-US" u="sng" dirty="0"/>
              <a:t>Gender of Last Alive Child</a:t>
            </a:r>
          </a:p>
        </p:txBody>
      </p:sp>
      <p:pic>
        <p:nvPicPr>
          <p:cNvPr id="20" name="Picture 8" descr="Forms response chart. Question title: Number of Male children. Number of responses: 21 responses.">
            <a:extLst>
              <a:ext uri="{FF2B5EF4-FFF2-40B4-BE49-F238E27FC236}">
                <a16:creationId xmlns:a16="http://schemas.microsoft.com/office/drawing/2014/main" id="{902A00FA-9F5C-4321-A1EF-DAD29B6E516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719" t="31591" r="53643" b="10600"/>
          <a:stretch/>
        </p:blipFill>
        <p:spPr bwMode="auto">
          <a:xfrm>
            <a:off x="6590764" y="638630"/>
            <a:ext cx="2435756" cy="243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802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Picture 4">
            <a:extLst>
              <a:ext uri="{FF2B5EF4-FFF2-40B4-BE49-F238E27FC236}">
                <a16:creationId xmlns:a16="http://schemas.microsoft.com/office/drawing/2014/main" id="{0CCBF7ED-0A0C-495F-9317-E178C8550D08}"/>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286B7163-010F-4EBE-8400-DD37C10D9068}"/>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pic>
        <p:nvPicPr>
          <p:cNvPr id="5122" name="Picture 2" descr="Forms response chart. Question title: Currently Mother Pregnant? . Number of responses: 21 responses.">
            <a:extLst>
              <a:ext uri="{FF2B5EF4-FFF2-40B4-BE49-F238E27FC236}">
                <a16:creationId xmlns:a16="http://schemas.microsoft.com/office/drawing/2014/main" id="{C875D6CC-45BF-4A40-8C24-705CF2EDB9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84" t="31332" r="54127" b="9483"/>
          <a:stretch/>
        </p:blipFill>
        <p:spPr bwMode="auto">
          <a:xfrm>
            <a:off x="2245443" y="481423"/>
            <a:ext cx="2449586" cy="24964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orms response chart. Question title: Currently Mother Pregnant? . Number of responses: 21 responses.">
            <a:extLst>
              <a:ext uri="{FF2B5EF4-FFF2-40B4-BE49-F238E27FC236}">
                <a16:creationId xmlns:a16="http://schemas.microsoft.com/office/drawing/2014/main" id="{31BE5EAF-A191-445B-892F-F1F27BEAC2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959" t="31351" r="30318" b="54541"/>
          <a:stretch/>
        </p:blipFill>
        <p:spPr bwMode="auto">
          <a:xfrm>
            <a:off x="4653113" y="2070627"/>
            <a:ext cx="706205" cy="5950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orms response chart. Question title: Education of Mother. Number of responses: 21 responses.">
            <a:extLst>
              <a:ext uri="{FF2B5EF4-FFF2-40B4-BE49-F238E27FC236}">
                <a16:creationId xmlns:a16="http://schemas.microsoft.com/office/drawing/2014/main" id="{B1F4AACA-1B0F-4D02-BDDF-5C7E63F671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06" t="32383" r="52857" b="8431"/>
          <a:stretch/>
        </p:blipFill>
        <p:spPr bwMode="auto">
          <a:xfrm>
            <a:off x="5621299" y="481423"/>
            <a:ext cx="2554515" cy="249645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orms response chart. Question title: Education of Mother. Number of responses: 21 responses.">
            <a:extLst>
              <a:ext uri="{FF2B5EF4-FFF2-40B4-BE49-F238E27FC236}">
                <a16:creationId xmlns:a16="http://schemas.microsoft.com/office/drawing/2014/main" id="{BB180B22-2414-42CF-9DC5-E3DDCC8EE2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677" t="32383" r="24762" b="48295"/>
          <a:stretch/>
        </p:blipFill>
        <p:spPr bwMode="auto">
          <a:xfrm>
            <a:off x="7995409" y="2070627"/>
            <a:ext cx="1148591" cy="81500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Forms response chart. Question title: IFA given during Pregnancy. Number of responses: 21 responses.">
            <a:extLst>
              <a:ext uri="{FF2B5EF4-FFF2-40B4-BE49-F238E27FC236}">
                <a16:creationId xmlns:a16="http://schemas.microsoft.com/office/drawing/2014/main" id="{492A89CF-9F98-4EFD-9ABA-1D7D9763E2A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571" t="32383" r="53492" b="8431"/>
          <a:stretch/>
        </p:blipFill>
        <p:spPr bwMode="auto">
          <a:xfrm>
            <a:off x="2142519" y="4054287"/>
            <a:ext cx="2554515" cy="249645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CB3B32D-9A8D-45B6-B79C-8AAE0EBB1C46}"/>
              </a:ext>
            </a:extLst>
          </p:cNvPr>
          <p:cNvSpPr txBox="1">
            <a:spLocks/>
          </p:cNvSpPr>
          <p:nvPr/>
        </p:nvSpPr>
        <p:spPr>
          <a:xfrm>
            <a:off x="350988" y="2269820"/>
            <a:ext cx="2318360" cy="231836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a:solidFill>
                  <a:srgbClr val="FFFFFF"/>
                </a:solidFill>
              </a:rPr>
              <a:t>Result</a:t>
            </a:r>
            <a:endParaRPr lang="en-US" sz="1800" b="1" dirty="0">
              <a:solidFill>
                <a:srgbClr val="FFFFFF"/>
              </a:solidFill>
            </a:endParaRPr>
          </a:p>
        </p:txBody>
      </p:sp>
      <p:pic>
        <p:nvPicPr>
          <p:cNvPr id="5132" name="Picture 12" descr="Forms response chart. Question title: 90+ IFA Consumed during Pregnancy. Number of responses: 21 responses.">
            <a:extLst>
              <a:ext uri="{FF2B5EF4-FFF2-40B4-BE49-F238E27FC236}">
                <a16:creationId xmlns:a16="http://schemas.microsoft.com/office/drawing/2014/main" id="{646478E1-31E3-4CBA-B6F7-FE8E5634C18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206" t="32728" r="52857" b="8087"/>
          <a:stretch/>
        </p:blipFill>
        <p:spPr bwMode="auto">
          <a:xfrm>
            <a:off x="6589485" y="4054287"/>
            <a:ext cx="2554515" cy="249645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Forms response chart. Question title: 90+ IFA Consumed during Pregnancy. Number of responses: 21 responses.">
            <a:extLst>
              <a:ext uri="{FF2B5EF4-FFF2-40B4-BE49-F238E27FC236}">
                <a16:creationId xmlns:a16="http://schemas.microsoft.com/office/drawing/2014/main" id="{0CC6A4CC-6F0D-408D-AEF6-DA68C13779A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540" t="31695" r="29192" b="54885"/>
          <a:stretch/>
        </p:blipFill>
        <p:spPr bwMode="auto">
          <a:xfrm>
            <a:off x="5265246" y="5019487"/>
            <a:ext cx="756026" cy="566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2AC7E97-01F0-4100-B49F-0F42C6A65555}"/>
              </a:ext>
            </a:extLst>
          </p:cNvPr>
          <p:cNvSpPr/>
          <p:nvPr/>
        </p:nvSpPr>
        <p:spPr>
          <a:xfrm>
            <a:off x="2142519" y="54045"/>
            <a:ext cx="6364515" cy="369332"/>
          </a:xfrm>
          <a:prstGeom prst="rect">
            <a:avLst/>
          </a:prstGeom>
        </p:spPr>
        <p:txBody>
          <a:bodyPr wrap="square">
            <a:spAutoFit/>
          </a:bodyPr>
          <a:lstStyle/>
          <a:p>
            <a:r>
              <a:rPr lang="en-US" b="1" u="sng" dirty="0"/>
              <a:t>Other Health Indicators of Interviewed Mothers:</a:t>
            </a:r>
          </a:p>
        </p:txBody>
      </p:sp>
      <p:sp>
        <p:nvSpPr>
          <p:cNvPr id="18" name="Rectangle 17">
            <a:extLst>
              <a:ext uri="{FF2B5EF4-FFF2-40B4-BE49-F238E27FC236}">
                <a16:creationId xmlns:a16="http://schemas.microsoft.com/office/drawing/2014/main" id="{0F0AEC11-A818-4109-A57B-04C5E3DDF1E6}"/>
              </a:ext>
            </a:extLst>
          </p:cNvPr>
          <p:cNvSpPr/>
          <p:nvPr/>
        </p:nvSpPr>
        <p:spPr>
          <a:xfrm>
            <a:off x="2700874" y="2992026"/>
            <a:ext cx="2338589" cy="584775"/>
          </a:xfrm>
          <a:prstGeom prst="rect">
            <a:avLst/>
          </a:prstGeom>
        </p:spPr>
        <p:txBody>
          <a:bodyPr wrap="none">
            <a:spAutoFit/>
          </a:bodyPr>
          <a:lstStyle/>
          <a:p>
            <a:pPr algn="ctr"/>
            <a:r>
              <a:rPr lang="en-US" sz="1600" u="sng" dirty="0"/>
              <a:t>Current Pregnancy Status </a:t>
            </a:r>
          </a:p>
          <a:p>
            <a:pPr algn="ctr"/>
            <a:r>
              <a:rPr lang="en-US" sz="1600" u="sng" dirty="0"/>
              <a:t>Of Interviewed Mother</a:t>
            </a:r>
          </a:p>
        </p:txBody>
      </p:sp>
      <p:sp>
        <p:nvSpPr>
          <p:cNvPr id="19" name="Rectangle 18">
            <a:extLst>
              <a:ext uri="{FF2B5EF4-FFF2-40B4-BE49-F238E27FC236}">
                <a16:creationId xmlns:a16="http://schemas.microsoft.com/office/drawing/2014/main" id="{FD62CC6A-F8CF-4100-AE4A-8108539F9E2C}"/>
              </a:ext>
            </a:extLst>
          </p:cNvPr>
          <p:cNvSpPr/>
          <p:nvPr/>
        </p:nvSpPr>
        <p:spPr>
          <a:xfrm>
            <a:off x="5885897" y="2984769"/>
            <a:ext cx="2108078" cy="584775"/>
          </a:xfrm>
          <a:prstGeom prst="rect">
            <a:avLst/>
          </a:prstGeom>
        </p:spPr>
        <p:txBody>
          <a:bodyPr wrap="none">
            <a:spAutoFit/>
          </a:bodyPr>
          <a:lstStyle/>
          <a:p>
            <a:pPr algn="ctr"/>
            <a:r>
              <a:rPr lang="en-US" sz="1600" u="sng" dirty="0"/>
              <a:t>Literacy Status </a:t>
            </a:r>
          </a:p>
          <a:p>
            <a:pPr algn="ctr"/>
            <a:r>
              <a:rPr lang="en-US" sz="1600" u="sng" dirty="0"/>
              <a:t>Of Interviewed Mother</a:t>
            </a:r>
          </a:p>
        </p:txBody>
      </p:sp>
      <p:sp>
        <p:nvSpPr>
          <p:cNvPr id="20" name="Rectangle 19">
            <a:extLst>
              <a:ext uri="{FF2B5EF4-FFF2-40B4-BE49-F238E27FC236}">
                <a16:creationId xmlns:a16="http://schemas.microsoft.com/office/drawing/2014/main" id="{84EA4984-7500-40FD-946B-6E38FFF18D10}"/>
              </a:ext>
            </a:extLst>
          </p:cNvPr>
          <p:cNvSpPr/>
          <p:nvPr/>
        </p:nvSpPr>
        <p:spPr>
          <a:xfrm>
            <a:off x="2565661" y="6455298"/>
            <a:ext cx="1809150" cy="338554"/>
          </a:xfrm>
          <a:prstGeom prst="rect">
            <a:avLst/>
          </a:prstGeom>
        </p:spPr>
        <p:txBody>
          <a:bodyPr wrap="none">
            <a:spAutoFit/>
          </a:bodyPr>
          <a:lstStyle/>
          <a:p>
            <a:pPr algn="ctr"/>
            <a:r>
              <a:rPr lang="en-US" sz="1600" u="sng" dirty="0"/>
              <a:t>IFA Provision Status</a:t>
            </a:r>
          </a:p>
        </p:txBody>
      </p:sp>
      <p:sp>
        <p:nvSpPr>
          <p:cNvPr id="21" name="Rectangle 20">
            <a:extLst>
              <a:ext uri="{FF2B5EF4-FFF2-40B4-BE49-F238E27FC236}">
                <a16:creationId xmlns:a16="http://schemas.microsoft.com/office/drawing/2014/main" id="{55594994-AA92-4BD3-B87D-B9832D8E466B}"/>
              </a:ext>
            </a:extLst>
          </p:cNvPr>
          <p:cNvSpPr/>
          <p:nvPr/>
        </p:nvSpPr>
        <p:spPr>
          <a:xfrm>
            <a:off x="6979434" y="6465401"/>
            <a:ext cx="2029082" cy="338554"/>
          </a:xfrm>
          <a:prstGeom prst="rect">
            <a:avLst/>
          </a:prstGeom>
        </p:spPr>
        <p:txBody>
          <a:bodyPr wrap="none">
            <a:spAutoFit/>
          </a:bodyPr>
          <a:lstStyle/>
          <a:p>
            <a:pPr algn="ctr"/>
            <a:r>
              <a:rPr lang="en-US" sz="1600" u="sng" dirty="0"/>
              <a:t>IFA Distribution Status</a:t>
            </a:r>
          </a:p>
        </p:txBody>
      </p:sp>
    </p:spTree>
    <p:extLst>
      <p:ext uri="{BB962C8B-B14F-4D97-AF65-F5344CB8AC3E}">
        <p14:creationId xmlns:p14="http://schemas.microsoft.com/office/powerpoint/2010/main" val="190678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3731821-4F65-466E-9E61-26DAD82F135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Conclusions</a:t>
            </a:r>
          </a:p>
        </p:txBody>
      </p:sp>
      <p:sp>
        <p:nvSpPr>
          <p:cNvPr id="3" name="Content Placeholder 2">
            <a:extLst>
              <a:ext uri="{FF2B5EF4-FFF2-40B4-BE49-F238E27FC236}">
                <a16:creationId xmlns:a16="http://schemas.microsoft.com/office/drawing/2014/main" id="{E62A71AF-8E89-4455-924E-30A6D40D936E}"/>
              </a:ext>
            </a:extLst>
          </p:cNvPr>
          <p:cNvSpPr>
            <a:spLocks noGrp="1"/>
          </p:cNvSpPr>
          <p:nvPr>
            <p:ph idx="1"/>
          </p:nvPr>
        </p:nvSpPr>
        <p:spPr>
          <a:xfrm>
            <a:off x="2770946" y="675675"/>
            <a:ext cx="6373054" cy="5577641"/>
          </a:xfrm>
        </p:spPr>
        <p:txBody>
          <a:bodyPr>
            <a:normAutofit/>
          </a:bodyPr>
          <a:lstStyle/>
          <a:p>
            <a:pPr marL="0" indent="0">
              <a:buNone/>
            </a:pPr>
            <a:r>
              <a:rPr lang="en-US" b="1" u="sng" dirty="0"/>
              <a:t>Secondary Data Findings:</a:t>
            </a:r>
            <a:endParaRPr lang="en-US" sz="1800" b="1" u="sng" dirty="0"/>
          </a:p>
          <a:p>
            <a:r>
              <a:rPr lang="en-US" sz="1800" dirty="0"/>
              <a:t>Weak New born identification at the facility was poor.</a:t>
            </a:r>
          </a:p>
          <a:p>
            <a:r>
              <a:rPr lang="en-US" sz="1800" dirty="0"/>
              <a:t>Around five percent of total deliveries were identified as Weak Newborn</a:t>
            </a:r>
          </a:p>
          <a:p>
            <a:endParaRPr lang="en-US" sz="1800" dirty="0"/>
          </a:p>
          <a:p>
            <a:pPr marL="0" lvl="0" indent="0">
              <a:buNone/>
            </a:pPr>
            <a:r>
              <a:rPr lang="en-US" b="1" u="sng" dirty="0">
                <a:solidFill>
                  <a:prstClr val="black"/>
                </a:solidFill>
              </a:rPr>
              <a:t>Primary Data Findings:</a:t>
            </a:r>
            <a:endParaRPr lang="en-US" sz="1800" b="1" u="sng" dirty="0">
              <a:solidFill>
                <a:prstClr val="black"/>
              </a:solidFill>
            </a:endParaRPr>
          </a:p>
          <a:p>
            <a:r>
              <a:rPr lang="en-US" sz="1800" dirty="0"/>
              <a:t>Most of the deaths occurs at early neonatal period within first week</a:t>
            </a:r>
          </a:p>
          <a:p>
            <a:r>
              <a:rPr lang="en-US" sz="1800" dirty="0"/>
              <a:t>Major causes of deaths identified were Weak Newborn, Asphyxia &amp; Sepsis</a:t>
            </a:r>
          </a:p>
          <a:p>
            <a:r>
              <a:rPr lang="en-US" sz="1800" dirty="0"/>
              <a:t>Half of the cases were not referred to the SNCU</a:t>
            </a:r>
          </a:p>
          <a:p>
            <a:r>
              <a:rPr lang="en-US" sz="1800" dirty="0"/>
              <a:t>More than half of the mothers were pregnant at the time of interview</a:t>
            </a:r>
          </a:p>
          <a:p>
            <a:r>
              <a:rPr lang="en-US" sz="1800" dirty="0"/>
              <a:t>Around seventy percent of mothers were illiterate</a:t>
            </a:r>
          </a:p>
        </p:txBody>
      </p:sp>
      <p:pic>
        <p:nvPicPr>
          <p:cNvPr id="5" name="Picture 4">
            <a:extLst>
              <a:ext uri="{FF2B5EF4-FFF2-40B4-BE49-F238E27FC236}">
                <a16:creationId xmlns:a16="http://schemas.microsoft.com/office/drawing/2014/main" id="{0CCBF7ED-0A0C-495F-9317-E178C8550D08}"/>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286B7163-010F-4EBE-8400-DD37C10D9068}"/>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spTree>
    <p:extLst>
      <p:ext uri="{BB962C8B-B14F-4D97-AF65-F5344CB8AC3E}">
        <p14:creationId xmlns:p14="http://schemas.microsoft.com/office/powerpoint/2010/main" val="1467338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3731821-4F65-466E-9E61-26DAD82F135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Recommendations</a:t>
            </a:r>
          </a:p>
        </p:txBody>
      </p:sp>
      <p:sp>
        <p:nvSpPr>
          <p:cNvPr id="3" name="Content Placeholder 2">
            <a:extLst>
              <a:ext uri="{FF2B5EF4-FFF2-40B4-BE49-F238E27FC236}">
                <a16:creationId xmlns:a16="http://schemas.microsoft.com/office/drawing/2014/main" id="{E62A71AF-8E89-4455-924E-30A6D40D936E}"/>
              </a:ext>
            </a:extLst>
          </p:cNvPr>
          <p:cNvSpPr>
            <a:spLocks noGrp="1"/>
          </p:cNvSpPr>
          <p:nvPr>
            <p:ph idx="1"/>
          </p:nvPr>
        </p:nvSpPr>
        <p:spPr>
          <a:xfrm>
            <a:off x="2785460" y="675675"/>
            <a:ext cx="6358540" cy="5577641"/>
          </a:xfrm>
        </p:spPr>
        <p:txBody>
          <a:bodyPr>
            <a:normAutofit/>
          </a:bodyPr>
          <a:lstStyle/>
          <a:p>
            <a:r>
              <a:rPr lang="en-US" sz="2000" dirty="0"/>
              <a:t>Capacity building of Medical staff regarding Weak Newborn identification.</a:t>
            </a:r>
          </a:p>
          <a:p>
            <a:r>
              <a:rPr lang="en-US" sz="2000" dirty="0"/>
              <a:t>Quality of care during childbirth should be improved at the facilities.</a:t>
            </a:r>
          </a:p>
          <a:p>
            <a:r>
              <a:rPr lang="en-US" sz="2000" dirty="0"/>
              <a:t>Need to focus on essential care of the weak new born.</a:t>
            </a:r>
          </a:p>
          <a:p>
            <a:r>
              <a:rPr lang="en-US" sz="2000" dirty="0"/>
              <a:t>Counselling should be given to the mother and family regarding care of the weak new born, exclusive breastfeeding, clean cord care, delayed bathing, KMC, cleanliness and hygiene.</a:t>
            </a:r>
          </a:p>
          <a:p>
            <a:r>
              <a:rPr lang="en-US" sz="2000" dirty="0"/>
              <a:t>Family planning counselling during postnatal period should be given by every medical staff.</a:t>
            </a:r>
          </a:p>
          <a:p>
            <a:r>
              <a:rPr lang="en-US" sz="2000" dirty="0"/>
              <a:t>Strengthening of SNCU referral system.</a:t>
            </a:r>
          </a:p>
        </p:txBody>
      </p:sp>
      <p:pic>
        <p:nvPicPr>
          <p:cNvPr id="5" name="Picture 4">
            <a:extLst>
              <a:ext uri="{FF2B5EF4-FFF2-40B4-BE49-F238E27FC236}">
                <a16:creationId xmlns:a16="http://schemas.microsoft.com/office/drawing/2014/main" id="{D84D4F31-E02B-4337-984B-A1DD20A22C08}"/>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06AC4245-E157-4EAB-BB15-5D467FA93E69}"/>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spTree>
    <p:extLst>
      <p:ext uri="{BB962C8B-B14F-4D97-AF65-F5344CB8AC3E}">
        <p14:creationId xmlns:p14="http://schemas.microsoft.com/office/powerpoint/2010/main" val="84377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3731821-4F65-466E-9E61-26DAD82F135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Table of Contents:</a:t>
            </a:r>
          </a:p>
        </p:txBody>
      </p:sp>
      <p:sp>
        <p:nvSpPr>
          <p:cNvPr id="3" name="Content Placeholder 2">
            <a:extLst>
              <a:ext uri="{FF2B5EF4-FFF2-40B4-BE49-F238E27FC236}">
                <a16:creationId xmlns:a16="http://schemas.microsoft.com/office/drawing/2014/main" id="{E62A71AF-8E89-4455-924E-30A6D40D936E}"/>
              </a:ext>
            </a:extLst>
          </p:cNvPr>
          <p:cNvSpPr>
            <a:spLocks noGrp="1"/>
          </p:cNvSpPr>
          <p:nvPr>
            <p:ph idx="1"/>
          </p:nvPr>
        </p:nvSpPr>
        <p:spPr>
          <a:xfrm>
            <a:off x="2846329" y="702179"/>
            <a:ext cx="6297671" cy="5943788"/>
          </a:xfrm>
        </p:spPr>
        <p:txBody>
          <a:bodyPr>
            <a:normAutofit/>
          </a:bodyPr>
          <a:lstStyle/>
          <a:p>
            <a:r>
              <a:rPr lang="en-US" sz="3200" dirty="0">
                <a:latin typeface="Times New Roman" panose="02020603050405020304" pitchFamily="18" charset="0"/>
                <a:cs typeface="Times New Roman" panose="02020603050405020304" pitchFamily="18" charset="0"/>
              </a:rPr>
              <a:t>About Organization and Roles &amp; Responsibilities</a:t>
            </a:r>
          </a:p>
          <a:p>
            <a:r>
              <a:rPr lang="en-US" sz="3200" dirty="0">
                <a:latin typeface="Times New Roman" panose="02020603050405020304" pitchFamily="18" charset="0"/>
                <a:cs typeface="Times New Roman" panose="02020603050405020304" pitchFamily="18" charset="0"/>
              </a:rPr>
              <a:t>Overview of Weak Newborn</a:t>
            </a:r>
          </a:p>
          <a:p>
            <a:r>
              <a:rPr lang="en-US" sz="3200" dirty="0">
                <a:latin typeface="Times New Roman" panose="02020603050405020304" pitchFamily="18" charset="0"/>
                <a:cs typeface="Times New Roman" panose="02020603050405020304" pitchFamily="18" charset="0"/>
              </a:rPr>
              <a:t>Background &amp; Review of Literature</a:t>
            </a:r>
          </a:p>
          <a:p>
            <a:r>
              <a:rPr lang="en-US" sz="3200" dirty="0">
                <a:latin typeface="Times New Roman" panose="02020603050405020304" pitchFamily="18" charset="0"/>
                <a:cs typeface="Times New Roman" panose="02020603050405020304" pitchFamily="18" charset="0"/>
              </a:rPr>
              <a:t>Objectives</a:t>
            </a:r>
          </a:p>
          <a:p>
            <a:r>
              <a:rPr lang="en-US" sz="3200" dirty="0">
                <a:latin typeface="Times New Roman" panose="02020603050405020304" pitchFamily="18" charset="0"/>
                <a:cs typeface="Times New Roman" panose="02020603050405020304" pitchFamily="18" charset="0"/>
              </a:rPr>
              <a:t>Methodology</a:t>
            </a:r>
          </a:p>
          <a:p>
            <a:r>
              <a:rPr lang="en-US" sz="3200" dirty="0">
                <a:latin typeface="Times New Roman" panose="02020603050405020304" pitchFamily="18" charset="0"/>
                <a:cs typeface="Times New Roman" panose="02020603050405020304" pitchFamily="18" charset="0"/>
              </a:rPr>
              <a:t>Result</a:t>
            </a:r>
          </a:p>
          <a:p>
            <a:r>
              <a:rPr lang="en-US" sz="3200" dirty="0">
                <a:latin typeface="Times New Roman" panose="02020603050405020304" pitchFamily="18" charset="0"/>
                <a:cs typeface="Times New Roman" panose="02020603050405020304" pitchFamily="18" charset="0"/>
              </a:rPr>
              <a:t>Conclusions</a:t>
            </a:r>
          </a:p>
          <a:p>
            <a:r>
              <a:rPr lang="en-US" sz="3200" dirty="0">
                <a:latin typeface="Times New Roman" panose="02020603050405020304" pitchFamily="18" charset="0"/>
                <a:cs typeface="Times New Roman" panose="02020603050405020304" pitchFamily="18" charset="0"/>
              </a:rPr>
              <a:t>Recommendations</a:t>
            </a:r>
          </a:p>
          <a:p>
            <a:r>
              <a:rPr lang="en-US" sz="3200" dirty="0">
                <a:latin typeface="Times New Roman" panose="02020603050405020304" pitchFamily="18" charset="0"/>
                <a:cs typeface="Times New Roman" panose="02020603050405020304" pitchFamily="18" charset="0"/>
              </a:rPr>
              <a:t>References</a:t>
            </a:r>
          </a:p>
        </p:txBody>
      </p:sp>
      <p:pic>
        <p:nvPicPr>
          <p:cNvPr id="6" name="Picture 5">
            <a:extLst>
              <a:ext uri="{FF2B5EF4-FFF2-40B4-BE49-F238E27FC236}">
                <a16:creationId xmlns:a16="http://schemas.microsoft.com/office/drawing/2014/main" id="{14B4B11C-0C4C-4726-95DF-9BAE855B481A}"/>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7" name="Picture 6">
            <a:extLst>
              <a:ext uri="{FF2B5EF4-FFF2-40B4-BE49-F238E27FC236}">
                <a16:creationId xmlns:a16="http://schemas.microsoft.com/office/drawing/2014/main" id="{B62F682F-FC01-478D-91D6-D79C78286331}"/>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spTree>
    <p:extLst>
      <p:ext uri="{BB962C8B-B14F-4D97-AF65-F5344CB8AC3E}">
        <p14:creationId xmlns:p14="http://schemas.microsoft.com/office/powerpoint/2010/main" val="2513075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3731821-4F65-466E-9E61-26DAD82F135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References</a:t>
            </a:r>
          </a:p>
        </p:txBody>
      </p:sp>
      <p:sp>
        <p:nvSpPr>
          <p:cNvPr id="3" name="Content Placeholder 2">
            <a:extLst>
              <a:ext uri="{FF2B5EF4-FFF2-40B4-BE49-F238E27FC236}">
                <a16:creationId xmlns:a16="http://schemas.microsoft.com/office/drawing/2014/main" id="{E62A71AF-8E89-4455-924E-30A6D40D936E}"/>
              </a:ext>
            </a:extLst>
          </p:cNvPr>
          <p:cNvSpPr>
            <a:spLocks noGrp="1"/>
          </p:cNvSpPr>
          <p:nvPr>
            <p:ph idx="1"/>
          </p:nvPr>
        </p:nvSpPr>
        <p:spPr>
          <a:xfrm>
            <a:off x="2728684" y="675675"/>
            <a:ext cx="6415315" cy="5577641"/>
          </a:xfrm>
        </p:spPr>
        <p:txBody>
          <a:bodyPr>
            <a:normAutofit/>
          </a:bodyPr>
          <a:lstStyle/>
          <a:p>
            <a:r>
              <a:rPr lang="en-US" sz="1800" dirty="0">
                <a:latin typeface="Times New Roman" panose="02020603050405020304" pitchFamily="18" charset="0"/>
                <a:cs typeface="Times New Roman" panose="02020603050405020304" pitchFamily="18" charset="0"/>
              </a:rPr>
              <a:t>Letter. Guidelines for reducing mortality among babies born preterm or less than or equal to 2000 grams at birth in Bihar. State Heath Society Bihar. May,2016</a:t>
            </a:r>
          </a:p>
          <a:p>
            <a:r>
              <a:rPr lang="en-US" sz="1800" dirty="0"/>
              <a:t>Sample Registration System (SRS) Statistical Reports (2000-12), Office of Registrar General of India.</a:t>
            </a:r>
          </a:p>
          <a:p>
            <a:r>
              <a:rPr lang="en-US" sz="1800" dirty="0"/>
              <a:t>Sankar MJ, Natarajan CK, Das RR, Chandrasekaran A, Agarwal R, Paul VK. When Do Newborns Die? - A Systematic Review of Timing of Overall and Cause Specific Neonatal Deaths in Developing Countries [under peer review Journal of Perinatology]</a:t>
            </a:r>
          </a:p>
          <a:p>
            <a:r>
              <a:rPr lang="en-US" sz="1800" dirty="0"/>
              <a:t>Born Too Soon: The Global Action Report on Preterm Birth. 2012. by WHO</a:t>
            </a:r>
          </a:p>
          <a:p>
            <a:endParaRPr lang="en-US" sz="1800" dirty="0"/>
          </a:p>
        </p:txBody>
      </p:sp>
      <p:pic>
        <p:nvPicPr>
          <p:cNvPr id="5" name="Picture 4">
            <a:extLst>
              <a:ext uri="{FF2B5EF4-FFF2-40B4-BE49-F238E27FC236}">
                <a16:creationId xmlns:a16="http://schemas.microsoft.com/office/drawing/2014/main" id="{D84D4F31-E02B-4337-984B-A1DD20A22C08}"/>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06AC4245-E157-4EAB-BB15-5D467FA93E69}"/>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spTree>
    <p:extLst>
      <p:ext uri="{BB962C8B-B14F-4D97-AF65-F5344CB8AC3E}">
        <p14:creationId xmlns:p14="http://schemas.microsoft.com/office/powerpoint/2010/main" val="1384380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Picture 4">
            <a:extLst>
              <a:ext uri="{FF2B5EF4-FFF2-40B4-BE49-F238E27FC236}">
                <a16:creationId xmlns:a16="http://schemas.microsoft.com/office/drawing/2014/main" id="{56B2F2C3-D3A0-407A-9F08-6685104FF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168" y="0"/>
            <a:ext cx="7633832" cy="2182761"/>
          </a:xfrm>
          <a:prstGeom prst="rect">
            <a:avLst/>
          </a:prstGeom>
        </p:spPr>
      </p:pic>
      <p:pic>
        <p:nvPicPr>
          <p:cNvPr id="8" name="Picture 7" descr="A close up of a sign&#10;&#10;Description automatically generated">
            <a:extLst>
              <a:ext uri="{FF2B5EF4-FFF2-40B4-BE49-F238E27FC236}">
                <a16:creationId xmlns:a16="http://schemas.microsoft.com/office/drawing/2014/main" id="{32B62E2F-399B-43E7-8949-5668AE460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169" y="2182761"/>
            <a:ext cx="7633832" cy="4675239"/>
          </a:xfrm>
          <a:prstGeom prst="rect">
            <a:avLst/>
          </a:prstGeom>
        </p:spPr>
      </p:pic>
      <p:sp>
        <p:nvSpPr>
          <p:cNvPr id="10" name="Title 1">
            <a:extLst>
              <a:ext uri="{FF2B5EF4-FFF2-40B4-BE49-F238E27FC236}">
                <a16:creationId xmlns:a16="http://schemas.microsoft.com/office/drawing/2014/main" id="{947C3426-5E68-40CA-91B5-8557E824D54B}"/>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Thank You</a:t>
            </a:r>
          </a:p>
        </p:txBody>
      </p:sp>
      <p:pic>
        <p:nvPicPr>
          <p:cNvPr id="6" name="Picture 5">
            <a:extLst>
              <a:ext uri="{FF2B5EF4-FFF2-40B4-BE49-F238E27FC236}">
                <a16:creationId xmlns:a16="http://schemas.microsoft.com/office/drawing/2014/main" id="{201B8E42-A9CA-48A2-9FB3-B9A7E0C60A5C}"/>
              </a:ext>
            </a:extLst>
          </p:cNvPr>
          <p:cNvPicPr/>
          <p:nvPr/>
        </p:nvPicPr>
        <p:blipFill>
          <a:blip r:embed="rId4">
            <a:extLst/>
          </a:blip>
          <a:srcRect/>
          <a:stretch>
            <a:fillRect/>
          </a:stretch>
        </p:blipFill>
        <p:spPr bwMode="auto">
          <a:xfrm>
            <a:off x="0" y="6042992"/>
            <a:ext cx="1510168" cy="815008"/>
          </a:xfrm>
          <a:prstGeom prst="rect">
            <a:avLst/>
          </a:prstGeom>
          <a:noFill/>
        </p:spPr>
      </p:pic>
      <p:pic>
        <p:nvPicPr>
          <p:cNvPr id="7" name="Picture 6">
            <a:extLst>
              <a:ext uri="{FF2B5EF4-FFF2-40B4-BE49-F238E27FC236}">
                <a16:creationId xmlns:a16="http://schemas.microsoft.com/office/drawing/2014/main" id="{4FF5769D-37FD-455A-B228-2251F2E41C22}"/>
              </a:ext>
            </a:extLst>
          </p:cNvPr>
          <p:cNvPicPr>
            <a:picLocks noChangeAspect="1"/>
          </p:cNvPicPr>
          <p:nvPr/>
        </p:nvPicPr>
        <p:blipFill rotWithShape="1">
          <a:blip r:embed="rId5">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pic>
        <p:nvPicPr>
          <p:cNvPr id="11" name="Picture 10" descr="A baby lying on a bed&#10;&#10;Description automatically generated">
            <a:extLst>
              <a:ext uri="{FF2B5EF4-FFF2-40B4-BE49-F238E27FC236}">
                <a16:creationId xmlns:a16="http://schemas.microsoft.com/office/drawing/2014/main" id="{893697A4-C3E1-4A4D-83DB-4E431D8BC613}"/>
              </a:ext>
            </a:extLst>
          </p:cNvPr>
          <p:cNvPicPr>
            <a:picLocks noChangeAspect="1"/>
          </p:cNvPicPr>
          <p:nvPr/>
        </p:nvPicPr>
        <p:blipFill rotWithShape="1">
          <a:blip r:embed="rId6">
            <a:extLst>
              <a:ext uri="{28A0092B-C50C-407E-A947-70E740481C1C}">
                <a14:useLocalDpi xmlns:a14="http://schemas.microsoft.com/office/drawing/2010/main" val="0"/>
              </a:ext>
            </a:extLst>
          </a:blip>
          <a:srcRect t="17091" r="8435" b="16895"/>
          <a:stretch/>
        </p:blipFill>
        <p:spPr>
          <a:xfrm>
            <a:off x="297979" y="2256568"/>
            <a:ext cx="2445221" cy="2358116"/>
          </a:xfrm>
          <a:prstGeom prst="ellipse">
            <a:avLst/>
          </a:prstGeom>
          <a:ln>
            <a:noFill/>
          </a:ln>
          <a:effectLst>
            <a:softEdge rad="112500"/>
          </a:effectLst>
        </p:spPr>
      </p:pic>
    </p:spTree>
    <p:extLst>
      <p:ext uri="{BB962C8B-B14F-4D97-AF65-F5344CB8AC3E}">
        <p14:creationId xmlns:p14="http://schemas.microsoft.com/office/powerpoint/2010/main" val="227733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3731821-4F65-466E-9E61-26DAD82F135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About Organization and Roles &amp; Responsibilities</a:t>
            </a:r>
          </a:p>
        </p:txBody>
      </p:sp>
      <p:pic>
        <p:nvPicPr>
          <p:cNvPr id="12" name="Picture 3">
            <a:extLst>
              <a:ext uri="{FF2B5EF4-FFF2-40B4-BE49-F238E27FC236}">
                <a16:creationId xmlns:a16="http://schemas.microsoft.com/office/drawing/2014/main" id="{D732366F-5C41-4BE5-B593-541B7E7D41F1}"/>
              </a:ext>
            </a:extLst>
          </p:cNvPr>
          <p:cNvPicPr>
            <a:picLocks noChangeAspect="1"/>
          </p:cNvPicPr>
          <p:nvPr/>
        </p:nvPicPr>
        <p:blipFill>
          <a:blip r:embed="rId2"/>
          <a:stretch>
            <a:fillRect/>
          </a:stretch>
        </p:blipFill>
        <p:spPr>
          <a:xfrm>
            <a:off x="2822564" y="796670"/>
            <a:ext cx="6202165" cy="3987365"/>
          </a:xfrm>
          <a:prstGeom prst="rect">
            <a:avLst/>
          </a:prstGeom>
        </p:spPr>
      </p:pic>
      <p:sp>
        <p:nvSpPr>
          <p:cNvPr id="3" name="Content Placeholder 2">
            <a:extLst>
              <a:ext uri="{FF2B5EF4-FFF2-40B4-BE49-F238E27FC236}">
                <a16:creationId xmlns:a16="http://schemas.microsoft.com/office/drawing/2014/main" id="{E62A71AF-8E89-4455-924E-30A6D40D936E}"/>
              </a:ext>
            </a:extLst>
          </p:cNvPr>
          <p:cNvSpPr>
            <a:spLocks noGrp="1"/>
          </p:cNvSpPr>
          <p:nvPr>
            <p:ph idx="1"/>
          </p:nvPr>
        </p:nvSpPr>
        <p:spPr>
          <a:xfrm>
            <a:off x="2822564" y="4951228"/>
            <a:ext cx="6321436" cy="1719855"/>
          </a:xfrm>
        </p:spPr>
        <p:txBody>
          <a:bodyPr>
            <a:normAutofit/>
          </a:bodyPr>
          <a:lstStyle/>
          <a:p>
            <a:r>
              <a:rPr lang="en-US" sz="1350" dirty="0">
                <a:latin typeface="Times New Roman" panose="02020603050405020304" pitchFamily="18" charset="0"/>
                <a:cs typeface="Times New Roman" panose="02020603050405020304" pitchFamily="18" charset="0"/>
              </a:rPr>
              <a:t>In CARE India Bihar I am working as </a:t>
            </a:r>
            <a:r>
              <a:rPr lang="en-US" sz="1350" b="1" dirty="0">
                <a:latin typeface="Times New Roman" panose="02020603050405020304" pitchFamily="18" charset="0"/>
                <a:cs typeface="Times New Roman" panose="02020603050405020304" pitchFamily="18" charset="0"/>
              </a:rPr>
              <a:t>District Technical Officer – Outreach &amp; Nutrition</a:t>
            </a:r>
          </a:p>
          <a:p>
            <a:r>
              <a:rPr lang="en-US" sz="1350" dirty="0">
                <a:latin typeface="Times New Roman" panose="02020603050405020304" pitchFamily="18" charset="0"/>
                <a:cs typeface="Times New Roman" panose="02020603050405020304" pitchFamily="18" charset="0"/>
              </a:rPr>
              <a:t>I have to work closely with Health, ICDS &amp;  Education departments at different level of interventions</a:t>
            </a:r>
          </a:p>
          <a:p>
            <a:r>
              <a:rPr lang="en-US" sz="1350" dirty="0">
                <a:latin typeface="Times New Roman" panose="02020603050405020304" pitchFamily="18" charset="0"/>
                <a:cs typeface="Times New Roman" panose="02020603050405020304" pitchFamily="18" charset="0"/>
              </a:rPr>
              <a:t>Primarily I works in the Community Level of interventions in thematic areas such as Maternal Health, Child health, Family Planning, Routine Immunization, Capacity Building, Community Based Events etc.</a:t>
            </a:r>
          </a:p>
        </p:txBody>
      </p:sp>
      <p:sp>
        <p:nvSpPr>
          <p:cNvPr id="6" name="Content Placeholder 2">
            <a:extLst>
              <a:ext uri="{FF2B5EF4-FFF2-40B4-BE49-F238E27FC236}">
                <a16:creationId xmlns:a16="http://schemas.microsoft.com/office/drawing/2014/main" id="{790DF579-9CE4-4BD7-A249-70A04A04711D}"/>
              </a:ext>
            </a:extLst>
          </p:cNvPr>
          <p:cNvSpPr txBox="1">
            <a:spLocks/>
          </p:cNvSpPr>
          <p:nvPr/>
        </p:nvSpPr>
        <p:spPr>
          <a:xfrm>
            <a:off x="2974965" y="274592"/>
            <a:ext cx="6202164" cy="354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accent2">
                    <a:lumMod val="75000"/>
                  </a:schemeClr>
                </a:solidFill>
              </a:rPr>
              <a:t>District Resource unit Organogram</a:t>
            </a:r>
          </a:p>
        </p:txBody>
      </p:sp>
      <p:pic>
        <p:nvPicPr>
          <p:cNvPr id="7" name="Picture 6">
            <a:extLst>
              <a:ext uri="{FF2B5EF4-FFF2-40B4-BE49-F238E27FC236}">
                <a16:creationId xmlns:a16="http://schemas.microsoft.com/office/drawing/2014/main" id="{F980901A-BE1D-4315-83AB-3018AAFECC32}"/>
              </a:ext>
            </a:extLst>
          </p:cNvPr>
          <p:cNvPicPr/>
          <p:nvPr/>
        </p:nvPicPr>
        <p:blipFill>
          <a:blip r:embed="rId3">
            <a:extLst/>
          </a:blip>
          <a:srcRect/>
          <a:stretch>
            <a:fillRect/>
          </a:stretch>
        </p:blipFill>
        <p:spPr bwMode="auto">
          <a:xfrm>
            <a:off x="0" y="6042992"/>
            <a:ext cx="1510168" cy="815008"/>
          </a:xfrm>
          <a:prstGeom prst="rect">
            <a:avLst/>
          </a:prstGeom>
          <a:noFill/>
        </p:spPr>
      </p:pic>
      <p:pic>
        <p:nvPicPr>
          <p:cNvPr id="8" name="Picture 7">
            <a:extLst>
              <a:ext uri="{FF2B5EF4-FFF2-40B4-BE49-F238E27FC236}">
                <a16:creationId xmlns:a16="http://schemas.microsoft.com/office/drawing/2014/main" id="{E378B8EB-8F11-4C41-B1E4-B39013DD9F39}"/>
              </a:ext>
            </a:extLst>
          </p:cNvPr>
          <p:cNvPicPr>
            <a:picLocks noChangeAspect="1"/>
          </p:cNvPicPr>
          <p:nvPr/>
        </p:nvPicPr>
        <p:blipFill rotWithShape="1">
          <a:blip r:embed="rId4">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C772DB78-93F6-4183-A6BD-AFEF34C4F5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0564" y="796670"/>
            <a:ext cx="1524000" cy="1019175"/>
          </a:xfrm>
          <a:prstGeom prst="rect">
            <a:avLst/>
          </a:prstGeom>
        </p:spPr>
      </p:pic>
    </p:spTree>
    <p:extLst>
      <p:ext uri="{BB962C8B-B14F-4D97-AF65-F5344CB8AC3E}">
        <p14:creationId xmlns:p14="http://schemas.microsoft.com/office/powerpoint/2010/main" val="20648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3731821-4F65-466E-9E61-26DAD82F135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Overview of Weak Newborn</a:t>
            </a:r>
          </a:p>
        </p:txBody>
      </p:sp>
      <p:pic>
        <p:nvPicPr>
          <p:cNvPr id="5" name="Picture 4">
            <a:extLst>
              <a:ext uri="{FF2B5EF4-FFF2-40B4-BE49-F238E27FC236}">
                <a16:creationId xmlns:a16="http://schemas.microsoft.com/office/drawing/2014/main" id="{D3F45059-984F-4D16-8FD5-42669352DB18}"/>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7C853681-6186-4476-B6D9-119926694E75}"/>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graphicFrame>
        <p:nvGraphicFramePr>
          <p:cNvPr id="8" name="Diagram 7">
            <a:extLst>
              <a:ext uri="{FF2B5EF4-FFF2-40B4-BE49-F238E27FC236}">
                <a16:creationId xmlns:a16="http://schemas.microsoft.com/office/drawing/2014/main" id="{E4887B48-BE2C-4368-A130-47553B5B46FC}"/>
              </a:ext>
            </a:extLst>
          </p:cNvPr>
          <p:cNvGraphicFramePr/>
          <p:nvPr>
            <p:extLst>
              <p:ext uri="{D42A27DB-BD31-4B8C-83A1-F6EECF244321}">
                <p14:modId xmlns:p14="http://schemas.microsoft.com/office/powerpoint/2010/main" val="3497343152"/>
              </p:ext>
            </p:extLst>
          </p:nvPr>
        </p:nvGraphicFramePr>
        <p:xfrm>
          <a:off x="2213113" y="2108015"/>
          <a:ext cx="6579899" cy="45180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FCC01C2C-26C2-4B17-AB3B-8D6BB327CBC2}"/>
              </a:ext>
            </a:extLst>
          </p:cNvPr>
          <p:cNvSpPr/>
          <p:nvPr/>
        </p:nvSpPr>
        <p:spPr>
          <a:xfrm>
            <a:off x="2418521" y="598097"/>
            <a:ext cx="6579899" cy="1060547"/>
          </a:xfrm>
          <a:prstGeom prst="rect">
            <a:avLst/>
          </a:prstGeom>
        </p:spPr>
        <p:txBody>
          <a:bodyPr wrap="square">
            <a:spAutoFit/>
          </a:bodyPr>
          <a:lstStyle/>
          <a:p>
            <a:pPr>
              <a:lnSpc>
                <a:spcPct val="120000"/>
              </a:lnSpc>
            </a:pPr>
            <a:r>
              <a:rPr lang="en-US" dirty="0">
                <a:latin typeface="Times New Roman" panose="02020603050405020304" pitchFamily="18" charset="0"/>
                <a:cs typeface="Times New Roman" panose="02020603050405020304" pitchFamily="18" charset="0"/>
              </a:rPr>
              <a:t>Government of Bihar has taken one important step to cater neonatal mortality in the year 2016 by implementing the concept of </a:t>
            </a:r>
            <a:r>
              <a:rPr lang="en-US" b="1" dirty="0">
                <a:latin typeface="Times New Roman" panose="02020603050405020304" pitchFamily="18" charset="0"/>
                <a:cs typeface="Times New Roman" panose="02020603050405020304" pitchFamily="18" charset="0"/>
              </a:rPr>
              <a:t>Weak Newborn</a:t>
            </a:r>
            <a:r>
              <a:rPr lang="en-US" dirty="0">
                <a:latin typeface="Times New Roman" panose="02020603050405020304" pitchFamily="18" charset="0"/>
                <a:cs typeface="Times New Roman" panose="02020603050405020304" pitchFamily="18" charset="0"/>
              </a:rPr>
              <a:t> by identifying High Risk Newborns under three categories:</a:t>
            </a:r>
          </a:p>
        </p:txBody>
      </p:sp>
    </p:spTree>
    <p:extLst>
      <p:ext uri="{BB962C8B-B14F-4D97-AF65-F5344CB8AC3E}">
        <p14:creationId xmlns:p14="http://schemas.microsoft.com/office/powerpoint/2010/main" val="252949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Picture 4">
            <a:extLst>
              <a:ext uri="{FF2B5EF4-FFF2-40B4-BE49-F238E27FC236}">
                <a16:creationId xmlns:a16="http://schemas.microsoft.com/office/drawing/2014/main" id="{0458F529-CECC-4566-932C-5434A8F4A134}"/>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CBB88C63-CB99-4634-BDF3-FBF348D8D6AF}"/>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sp>
        <p:nvSpPr>
          <p:cNvPr id="14" name="Title 1">
            <a:extLst>
              <a:ext uri="{FF2B5EF4-FFF2-40B4-BE49-F238E27FC236}">
                <a16:creationId xmlns:a16="http://schemas.microsoft.com/office/drawing/2014/main" id="{C3047466-E1AD-4F0C-A263-788128ADEED9}"/>
              </a:ext>
            </a:extLst>
          </p:cNvPr>
          <p:cNvSpPr txBox="1">
            <a:spLocks/>
          </p:cNvSpPr>
          <p:nvPr/>
        </p:nvSpPr>
        <p:spPr>
          <a:xfrm>
            <a:off x="350988" y="2269820"/>
            <a:ext cx="2318360" cy="231836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rgbClr val="FFFFFF"/>
                </a:solidFill>
              </a:rPr>
              <a:t>Background &amp; Review of Literature</a:t>
            </a:r>
          </a:p>
        </p:txBody>
      </p:sp>
      <p:sp>
        <p:nvSpPr>
          <p:cNvPr id="20" name="Content Placeholder 2">
            <a:extLst>
              <a:ext uri="{FF2B5EF4-FFF2-40B4-BE49-F238E27FC236}">
                <a16:creationId xmlns:a16="http://schemas.microsoft.com/office/drawing/2014/main" id="{6C0ADEE6-284A-4621-BFDF-A76F2776C85C}"/>
              </a:ext>
            </a:extLst>
          </p:cNvPr>
          <p:cNvSpPr>
            <a:spLocks noGrp="1"/>
          </p:cNvSpPr>
          <p:nvPr>
            <p:ph idx="1"/>
          </p:nvPr>
        </p:nvSpPr>
        <p:spPr>
          <a:xfrm>
            <a:off x="2669348" y="291548"/>
            <a:ext cx="6381886" cy="6679095"/>
          </a:xfrm>
        </p:spPr>
        <p:txBody>
          <a:bodyPr>
            <a:normAutofit fontScale="62500" lnSpcReduction="20000"/>
          </a:bodyPr>
          <a:lstStyle/>
          <a:p>
            <a:pPr algn="just">
              <a:lnSpc>
                <a:spcPct val="120000"/>
              </a:lnSpc>
            </a:pPr>
            <a:r>
              <a:rPr lang="en-US" dirty="0">
                <a:latin typeface="Times New Roman" panose="02020603050405020304" pitchFamily="18" charset="0"/>
                <a:cs typeface="Times New Roman" panose="02020603050405020304" pitchFamily="18" charset="0"/>
              </a:rPr>
              <a:t>Neonatal Mortality Rate in Bihar has decreased to 28 per 1000 live births, Neonatal mortality is major contributor to Infant Mortality Rate (42 per 1000 live births) and Under Five mortality Rate (54 per 1000 live births). </a:t>
            </a:r>
          </a:p>
          <a:p>
            <a:pPr algn="just">
              <a:lnSpc>
                <a:spcPct val="120000"/>
              </a:lnSpc>
            </a:pPr>
            <a:r>
              <a:rPr lang="en-US" dirty="0">
                <a:latin typeface="Times New Roman" panose="02020603050405020304" pitchFamily="18" charset="0"/>
                <a:cs typeface="Times New Roman" panose="02020603050405020304" pitchFamily="18" charset="0"/>
              </a:rPr>
              <a:t>There are usually three main reasons for neonatal mortality:</a:t>
            </a:r>
          </a:p>
          <a:p>
            <a:pPr marL="0" indent="0" algn="just">
              <a:lnSpc>
                <a:spcPct val="120000"/>
              </a:lnSpc>
              <a:buNone/>
            </a:pPr>
            <a:r>
              <a:rPr lang="en-US"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1. Asphyxia 2. Sepsis and 3. Complication of Preterm Birth.</a:t>
            </a:r>
            <a:endParaRPr lang="en-US" dirty="0">
              <a:latin typeface="Times New Roman" panose="02020603050405020304" pitchFamily="18" charset="0"/>
              <a:cs typeface="Times New Roman" panose="02020603050405020304" pitchFamily="18" charset="0"/>
            </a:endParaRPr>
          </a:p>
          <a:p>
            <a:pPr algn="just">
              <a:lnSpc>
                <a:spcPct val="120000"/>
              </a:lnSpc>
            </a:pPr>
            <a:r>
              <a:rPr lang="en-US" dirty="0">
                <a:latin typeface="Times New Roman" panose="02020603050405020304" pitchFamily="18" charset="0"/>
                <a:cs typeface="Times New Roman" panose="02020603050405020304" pitchFamily="18" charset="0"/>
              </a:rPr>
              <a:t>Preterm births is very important because preterm birth children are more vulnerable to death from infection than mature children, apart from this, preterm birth children are more at risk of death from respiratory distress syndrome and metabolic complications then mature children.</a:t>
            </a:r>
          </a:p>
          <a:p>
            <a:pPr algn="just">
              <a:lnSpc>
                <a:spcPct val="120000"/>
              </a:lnSpc>
            </a:pPr>
            <a:r>
              <a:rPr lang="en-US" dirty="0">
                <a:latin typeface="Times New Roman" panose="02020603050405020304" pitchFamily="18" charset="0"/>
                <a:cs typeface="Times New Roman" panose="02020603050405020304" pitchFamily="18" charset="0"/>
              </a:rPr>
              <a:t>As per WHO about 10 – 15% of all births are Immature birth. If we calculate this number, then about </a:t>
            </a:r>
            <a:r>
              <a:rPr lang="en-US" b="1" dirty="0">
                <a:latin typeface="Times New Roman" panose="02020603050405020304" pitchFamily="18" charset="0"/>
                <a:cs typeface="Times New Roman" panose="02020603050405020304" pitchFamily="18" charset="0"/>
              </a:rPr>
              <a:t>3,80,000</a:t>
            </a:r>
            <a:r>
              <a:rPr lang="en-US" dirty="0">
                <a:latin typeface="Times New Roman" panose="02020603050405020304" pitchFamily="18" charset="0"/>
                <a:cs typeface="Times New Roman" panose="02020603050405020304" pitchFamily="18" charset="0"/>
              </a:rPr>
              <a:t> children will preterm birth out of </a:t>
            </a:r>
            <a:r>
              <a:rPr lang="en-US" b="1" dirty="0">
                <a:latin typeface="Times New Roman" panose="02020603050405020304" pitchFamily="18" charset="0"/>
                <a:cs typeface="Times New Roman" panose="02020603050405020304" pitchFamily="18" charset="0"/>
              </a:rPr>
              <a:t>28.65</a:t>
            </a:r>
            <a:r>
              <a:rPr lang="en-US" dirty="0">
                <a:latin typeface="Times New Roman" panose="02020603050405020304" pitchFamily="18" charset="0"/>
                <a:cs typeface="Times New Roman" panose="02020603050405020304" pitchFamily="18" charset="0"/>
              </a:rPr>
              <a:t> lakh births in Bihar every year. It has been observed that Neonatal Mortality is one of the major contributor towards U5MR (Under 5 mortality rate)</a:t>
            </a:r>
          </a:p>
          <a:p>
            <a:pPr algn="just">
              <a:lnSpc>
                <a:spcPct val="120000"/>
              </a:lnSpc>
            </a:pPr>
            <a:r>
              <a:rPr lang="en-US" dirty="0">
                <a:latin typeface="Times New Roman" panose="02020603050405020304" pitchFamily="18" charset="0"/>
                <a:cs typeface="Times New Roman" panose="02020603050405020304" pitchFamily="18" charset="0"/>
              </a:rPr>
              <a:t>As per guidelines of Weak Newborn, all the identified children must be tracked 5 times by respective MO/ANMs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7</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15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&amp; 30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Day) telephonically</a:t>
            </a:r>
            <a:endParaRPr lang="en-US"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18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62A71AF-8E89-4455-924E-30A6D40D936E}"/>
              </a:ext>
            </a:extLst>
          </p:cNvPr>
          <p:cNvSpPr>
            <a:spLocks noGrp="1"/>
          </p:cNvSpPr>
          <p:nvPr>
            <p:ph idx="1"/>
          </p:nvPr>
        </p:nvSpPr>
        <p:spPr>
          <a:xfrm>
            <a:off x="2249914" y="6524378"/>
            <a:ext cx="6123664" cy="346168"/>
          </a:xfrm>
        </p:spPr>
        <p:txBody>
          <a:bodyPr>
            <a:normAutofit/>
          </a:bodyPr>
          <a:lstStyle/>
          <a:p>
            <a:pPr marL="0" indent="0">
              <a:buNone/>
            </a:pPr>
            <a:r>
              <a:rPr lang="en-US" sz="1400" i="1" dirty="0">
                <a:latin typeface="Times New Roman" panose="02020603050405020304" pitchFamily="18" charset="0"/>
                <a:cs typeface="Times New Roman" panose="02020603050405020304" pitchFamily="18" charset="0"/>
              </a:rPr>
              <a:t>Source: Sankar MJ, 2014 (Systematic review - under publication)</a:t>
            </a:r>
            <a:endParaRPr lang="en-US" sz="500"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458F529-CECC-4566-932C-5434A8F4A134}"/>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CBB88C63-CB99-4634-BDF3-FBF348D8D6AF}"/>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pic>
        <p:nvPicPr>
          <p:cNvPr id="11" name="Picture 10">
            <a:extLst>
              <a:ext uri="{FF2B5EF4-FFF2-40B4-BE49-F238E27FC236}">
                <a16:creationId xmlns:a16="http://schemas.microsoft.com/office/drawing/2014/main" id="{2840FCF2-76C2-4652-A06D-D27ED604D2B6}"/>
              </a:ext>
            </a:extLst>
          </p:cNvPr>
          <p:cNvPicPr>
            <a:picLocks noChangeAspect="1"/>
          </p:cNvPicPr>
          <p:nvPr/>
        </p:nvPicPr>
        <p:blipFill rotWithShape="1">
          <a:blip r:embed="rId4"/>
          <a:srcRect l="13043" t="11915" r="18840" b="7858"/>
          <a:stretch/>
        </p:blipFill>
        <p:spPr>
          <a:xfrm>
            <a:off x="5521675" y="4304689"/>
            <a:ext cx="3622325" cy="2303601"/>
          </a:xfrm>
          <a:prstGeom prst="rect">
            <a:avLst/>
          </a:prstGeom>
        </p:spPr>
      </p:pic>
      <p:pic>
        <p:nvPicPr>
          <p:cNvPr id="13" name="Picture 12">
            <a:extLst>
              <a:ext uri="{FF2B5EF4-FFF2-40B4-BE49-F238E27FC236}">
                <a16:creationId xmlns:a16="http://schemas.microsoft.com/office/drawing/2014/main" id="{ADB272DB-D402-4EB8-B7C7-2766D9284E76}"/>
              </a:ext>
            </a:extLst>
          </p:cNvPr>
          <p:cNvPicPr>
            <a:picLocks noChangeAspect="1"/>
          </p:cNvPicPr>
          <p:nvPr/>
        </p:nvPicPr>
        <p:blipFill rotWithShape="1">
          <a:blip r:embed="rId5"/>
          <a:srcRect l="13043" t="12428" r="19987" b="20292"/>
          <a:stretch/>
        </p:blipFill>
        <p:spPr>
          <a:xfrm>
            <a:off x="2042926" y="4304689"/>
            <a:ext cx="3478749" cy="2141938"/>
          </a:xfrm>
          <a:prstGeom prst="rect">
            <a:avLst/>
          </a:prstGeom>
        </p:spPr>
      </p:pic>
      <p:sp>
        <p:nvSpPr>
          <p:cNvPr id="15" name="Content Placeholder 2">
            <a:extLst>
              <a:ext uri="{FF2B5EF4-FFF2-40B4-BE49-F238E27FC236}">
                <a16:creationId xmlns:a16="http://schemas.microsoft.com/office/drawing/2014/main" id="{D2C710B1-29E4-4AC2-8C6C-68A2D9B4908A}"/>
              </a:ext>
            </a:extLst>
          </p:cNvPr>
          <p:cNvSpPr txBox="1">
            <a:spLocks/>
          </p:cNvSpPr>
          <p:nvPr/>
        </p:nvSpPr>
        <p:spPr>
          <a:xfrm>
            <a:off x="2693505" y="3429000"/>
            <a:ext cx="6420967" cy="448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800" b="1" dirty="0">
                <a:solidFill>
                  <a:srgbClr val="7030A0"/>
                </a:solidFill>
              </a:rPr>
              <a:t>Distribution of neonatal deaths by time since birth</a:t>
            </a:r>
            <a:endParaRPr lang="en-US" sz="900" b="1" dirty="0">
              <a:solidFill>
                <a:srgbClr val="7030A0"/>
              </a:solidFill>
            </a:endParaRPr>
          </a:p>
        </p:txBody>
      </p:sp>
      <p:sp>
        <p:nvSpPr>
          <p:cNvPr id="16" name="Content Placeholder 2">
            <a:extLst>
              <a:ext uri="{FF2B5EF4-FFF2-40B4-BE49-F238E27FC236}">
                <a16:creationId xmlns:a16="http://schemas.microsoft.com/office/drawing/2014/main" id="{062BEE03-7C3B-47AB-A653-B4623FFEEFA1}"/>
              </a:ext>
            </a:extLst>
          </p:cNvPr>
          <p:cNvSpPr txBox="1">
            <a:spLocks/>
          </p:cNvSpPr>
          <p:nvPr/>
        </p:nvSpPr>
        <p:spPr>
          <a:xfrm>
            <a:off x="2886192" y="2938897"/>
            <a:ext cx="6123664" cy="346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i="1" dirty="0">
                <a:latin typeface="Times New Roman" panose="02020603050405020304" pitchFamily="18" charset="0"/>
                <a:cs typeface="Times New Roman" panose="02020603050405020304" pitchFamily="18" charset="0"/>
              </a:rPr>
              <a:t>Source: SRS Statistical Reports (2000-2012)</a:t>
            </a:r>
            <a:endParaRPr lang="en-US" sz="500" i="1" dirty="0">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12E96977-55DA-476E-AE07-3DFD9473603A}"/>
              </a:ext>
            </a:extLst>
          </p:cNvPr>
          <p:cNvSpPr txBox="1">
            <a:spLocks/>
          </p:cNvSpPr>
          <p:nvPr/>
        </p:nvSpPr>
        <p:spPr>
          <a:xfrm>
            <a:off x="350988" y="2269820"/>
            <a:ext cx="2318360" cy="231836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rgbClr val="FFFFFF"/>
                </a:solidFill>
              </a:rPr>
              <a:t>Background &amp; Review of Literature</a:t>
            </a:r>
          </a:p>
        </p:txBody>
      </p:sp>
      <p:graphicFrame>
        <p:nvGraphicFramePr>
          <p:cNvPr id="14" name="Chart 13">
            <a:extLst>
              <a:ext uri="{FF2B5EF4-FFF2-40B4-BE49-F238E27FC236}">
                <a16:creationId xmlns:a16="http://schemas.microsoft.com/office/drawing/2014/main" id="{9F09DD21-CC6D-4775-95E0-7781EFD0A4B5}"/>
              </a:ext>
            </a:extLst>
          </p:cNvPr>
          <p:cNvGraphicFramePr>
            <a:graphicFrameLocks/>
          </p:cNvGraphicFramePr>
          <p:nvPr>
            <p:extLst>
              <p:ext uri="{D42A27DB-BD31-4B8C-83A1-F6EECF244321}">
                <p14:modId xmlns:p14="http://schemas.microsoft.com/office/powerpoint/2010/main" val="3187648476"/>
              </p:ext>
            </p:extLst>
          </p:nvPr>
        </p:nvGraphicFramePr>
        <p:xfrm>
          <a:off x="2773017" y="52484"/>
          <a:ext cx="6099508" cy="300154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4830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Picture 4">
            <a:extLst>
              <a:ext uri="{FF2B5EF4-FFF2-40B4-BE49-F238E27FC236}">
                <a16:creationId xmlns:a16="http://schemas.microsoft.com/office/drawing/2014/main" id="{0458F529-CECC-4566-932C-5434A8F4A134}"/>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CBB88C63-CB99-4634-BDF3-FBF348D8D6AF}"/>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sp>
        <p:nvSpPr>
          <p:cNvPr id="4" name="Rectangle: Rounded Corners 3">
            <a:extLst>
              <a:ext uri="{FF2B5EF4-FFF2-40B4-BE49-F238E27FC236}">
                <a16:creationId xmlns:a16="http://schemas.microsoft.com/office/drawing/2014/main" id="{5DAF70B1-4E76-4BD2-91A0-78CAEA476165}"/>
              </a:ext>
            </a:extLst>
          </p:cNvPr>
          <p:cNvSpPr/>
          <p:nvPr/>
        </p:nvSpPr>
        <p:spPr>
          <a:xfrm>
            <a:off x="2354469" y="1810657"/>
            <a:ext cx="6670261" cy="323668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To assess the mortality among identified Weak Newborn at Public Health Facilities in Sheikhpura District of Bihar</a:t>
            </a:r>
          </a:p>
        </p:txBody>
      </p:sp>
      <p:sp>
        <p:nvSpPr>
          <p:cNvPr id="8" name="Title 1">
            <a:extLst>
              <a:ext uri="{FF2B5EF4-FFF2-40B4-BE49-F238E27FC236}">
                <a16:creationId xmlns:a16="http://schemas.microsoft.com/office/drawing/2014/main" id="{43329252-BE0A-4C68-A008-88FF2B995470}"/>
              </a:ext>
            </a:extLst>
          </p:cNvPr>
          <p:cNvSpPr txBox="1">
            <a:spLocks/>
          </p:cNvSpPr>
          <p:nvPr/>
        </p:nvSpPr>
        <p:spPr>
          <a:xfrm>
            <a:off x="350988" y="2269820"/>
            <a:ext cx="2318360" cy="231836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a:solidFill>
                  <a:srgbClr val="FFFFFF"/>
                </a:solidFill>
              </a:rPr>
              <a:t>Objectives</a:t>
            </a:r>
            <a:endParaRPr lang="en-US" sz="1800" b="1" dirty="0">
              <a:solidFill>
                <a:srgbClr val="FFFFFF"/>
              </a:solidFill>
            </a:endParaRPr>
          </a:p>
        </p:txBody>
      </p:sp>
    </p:spTree>
    <p:extLst>
      <p:ext uri="{BB962C8B-B14F-4D97-AF65-F5344CB8AC3E}">
        <p14:creationId xmlns:p14="http://schemas.microsoft.com/office/powerpoint/2010/main" val="131458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3731821-4F65-466E-9E61-26DAD82F135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Methodology</a:t>
            </a:r>
          </a:p>
        </p:txBody>
      </p:sp>
      <p:sp>
        <p:nvSpPr>
          <p:cNvPr id="3" name="Content Placeholder 2">
            <a:extLst>
              <a:ext uri="{FF2B5EF4-FFF2-40B4-BE49-F238E27FC236}">
                <a16:creationId xmlns:a16="http://schemas.microsoft.com/office/drawing/2014/main" id="{E62A71AF-8E89-4455-924E-30A6D40D936E}"/>
              </a:ext>
            </a:extLst>
          </p:cNvPr>
          <p:cNvSpPr>
            <a:spLocks noGrp="1"/>
          </p:cNvSpPr>
          <p:nvPr>
            <p:ph idx="1"/>
          </p:nvPr>
        </p:nvSpPr>
        <p:spPr>
          <a:xfrm>
            <a:off x="2669348" y="130629"/>
            <a:ext cx="6314995" cy="6727372"/>
          </a:xfrm>
        </p:spPr>
        <p:txBody>
          <a:bodyPr>
            <a:normAutofit lnSpcReduction="10000"/>
          </a:bodyPr>
          <a:lstStyle/>
          <a:p>
            <a:pPr marL="0" indent="0" algn="just">
              <a:buNone/>
            </a:pPr>
            <a:r>
              <a:rPr lang="en-US" sz="2000" b="1" u="sng" dirty="0">
                <a:latin typeface="Times New Roman" panose="02020603050405020304" pitchFamily="18" charset="0"/>
                <a:cs typeface="Times New Roman" panose="02020603050405020304" pitchFamily="18" charset="0"/>
              </a:rPr>
              <a:t>Study Settings</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 cross sectional study was conducted in Sheikhpura district of Bihar. The study was conducted from 4</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February to 3</a:t>
            </a:r>
            <a:r>
              <a:rPr lang="en-US" sz="2000" baseline="30000" dirty="0">
                <a:latin typeface="Times New Roman" panose="02020603050405020304" pitchFamily="18" charset="0"/>
                <a:cs typeface="Times New Roman" panose="02020603050405020304" pitchFamily="18" charset="0"/>
              </a:rPr>
              <a:t>rd</a:t>
            </a:r>
            <a:r>
              <a:rPr lang="en-US" sz="2000" dirty="0">
                <a:latin typeface="Times New Roman" panose="02020603050405020304" pitchFamily="18" charset="0"/>
                <a:cs typeface="Times New Roman" panose="02020603050405020304" pitchFamily="18" charset="0"/>
              </a:rPr>
              <a:t> May 2019.</a:t>
            </a:r>
            <a:endParaRPr lang="en-US" sz="2000" b="1" u="sng" dirty="0">
              <a:latin typeface="Times New Roman" panose="02020603050405020304" pitchFamily="18" charset="0"/>
              <a:cs typeface="Times New Roman" panose="02020603050405020304" pitchFamily="18" charset="0"/>
            </a:endParaRPr>
          </a:p>
          <a:p>
            <a:pPr marL="0" indent="0" algn="just">
              <a:buNone/>
            </a:pPr>
            <a:r>
              <a:rPr lang="en-US" sz="2000" b="1" u="sng" dirty="0">
                <a:latin typeface="Times New Roman" panose="02020603050405020304" pitchFamily="18" charset="0"/>
                <a:cs typeface="Times New Roman" panose="02020603050405020304" pitchFamily="18" charset="0"/>
              </a:rPr>
              <a:t>Study Design</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 Cross Sectional descriptive study</a:t>
            </a:r>
          </a:p>
          <a:p>
            <a:pPr marL="0" indent="0" algn="just">
              <a:buNone/>
            </a:pPr>
            <a:r>
              <a:rPr lang="en-US" sz="2000" b="1" u="sng" dirty="0">
                <a:latin typeface="Times New Roman" panose="02020603050405020304" pitchFamily="18" charset="0"/>
                <a:cs typeface="Times New Roman" panose="02020603050405020304" pitchFamily="18" charset="0"/>
              </a:rPr>
              <a:t>Study Population</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Died Weak Newborn</a:t>
            </a:r>
          </a:p>
          <a:p>
            <a:pPr marL="0" indent="0" algn="just">
              <a:buNone/>
            </a:pPr>
            <a:r>
              <a:rPr lang="en-US" sz="2000" b="1" u="sng" dirty="0">
                <a:latin typeface="Times New Roman" panose="02020603050405020304" pitchFamily="18" charset="0"/>
                <a:cs typeface="Times New Roman" panose="02020603050405020304" pitchFamily="18" charset="0"/>
              </a:rPr>
              <a:t>Data Collection</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Secondary data was collected from line list of Weak Newborn from WNB registers from all the government maternity facilities (August 2018 to January 2019) and Primary data is collected by interviewing the mothers of dead Weak Newborn.</a:t>
            </a:r>
          </a:p>
          <a:p>
            <a:pPr marL="0" indent="0" algn="just">
              <a:buNone/>
            </a:pPr>
            <a:r>
              <a:rPr lang="en-US" sz="2000" b="1" u="sng" dirty="0">
                <a:latin typeface="Times New Roman" panose="02020603050405020304" pitchFamily="18" charset="0"/>
                <a:cs typeface="Times New Roman" panose="02020603050405020304" pitchFamily="18" charset="0"/>
              </a:rPr>
              <a:t>Tools &amp; Techniques</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data collection technique was survey-based using the Questionnaire developed.</a:t>
            </a:r>
          </a:p>
          <a:p>
            <a:pPr marL="0" indent="0" algn="just">
              <a:buNone/>
            </a:pPr>
            <a:r>
              <a:rPr lang="en-US" sz="2000" b="1" u="sng" dirty="0">
                <a:latin typeface="Times New Roman" panose="02020603050405020304" pitchFamily="18" charset="0"/>
                <a:cs typeface="Times New Roman" panose="02020603050405020304" pitchFamily="18" charset="0"/>
              </a:rPr>
              <a:t>Data Analysis</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collected data was compiled and analyzed using Microsoft Office Excel.</a:t>
            </a:r>
            <a:endParaRPr lang="en-US" sz="1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75C3564-1EC8-488C-8F51-4D729E519793}"/>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0AF5FEA9-5C6F-4F21-B24C-54C5A2476006}"/>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spTree>
    <p:extLst>
      <p:ext uri="{BB962C8B-B14F-4D97-AF65-F5344CB8AC3E}">
        <p14:creationId xmlns:p14="http://schemas.microsoft.com/office/powerpoint/2010/main" val="397022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3731821-4F65-466E-9E61-26DAD82F135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Result</a:t>
            </a:r>
          </a:p>
        </p:txBody>
      </p:sp>
      <p:pic>
        <p:nvPicPr>
          <p:cNvPr id="5" name="Picture 4">
            <a:extLst>
              <a:ext uri="{FF2B5EF4-FFF2-40B4-BE49-F238E27FC236}">
                <a16:creationId xmlns:a16="http://schemas.microsoft.com/office/drawing/2014/main" id="{0CCBF7ED-0A0C-495F-9317-E178C8550D08}"/>
              </a:ext>
            </a:extLst>
          </p:cNvPr>
          <p:cNvPicPr/>
          <p:nvPr/>
        </p:nvPicPr>
        <p:blipFill>
          <a:blip r:embed="rId2">
            <a:extLst/>
          </a:blip>
          <a:srcRect/>
          <a:stretch>
            <a:fillRect/>
          </a:stretch>
        </p:blipFill>
        <p:spPr bwMode="auto">
          <a:xfrm>
            <a:off x="0" y="6042992"/>
            <a:ext cx="1510168" cy="815008"/>
          </a:xfrm>
          <a:prstGeom prst="rect">
            <a:avLst/>
          </a:prstGeom>
          <a:noFill/>
        </p:spPr>
      </p:pic>
      <p:pic>
        <p:nvPicPr>
          <p:cNvPr id="6" name="Picture 5">
            <a:extLst>
              <a:ext uri="{FF2B5EF4-FFF2-40B4-BE49-F238E27FC236}">
                <a16:creationId xmlns:a16="http://schemas.microsoft.com/office/drawing/2014/main" id="{286B7163-010F-4EBE-8400-DD37C10D9068}"/>
              </a:ext>
            </a:extLst>
          </p:cNvPr>
          <p:cNvPicPr>
            <a:picLocks noChangeAspect="1"/>
          </p:cNvPicPr>
          <p:nvPr/>
        </p:nvPicPr>
        <p:blipFill rotWithShape="1">
          <a:blip r:embed="rId3">
            <a:extLst>
              <a:ext uri="{28A0092B-C50C-407E-A947-70E740481C1C}">
                <a14:useLocalDpi xmlns:a14="http://schemas.microsoft.com/office/drawing/2010/main" val="0"/>
              </a:ext>
            </a:extLst>
          </a:blip>
          <a:srcRect l="10980" t="13283" r="4707" b="15637"/>
          <a:stretch/>
        </p:blipFill>
        <p:spPr>
          <a:xfrm>
            <a:off x="0" y="0"/>
            <a:ext cx="1510168" cy="1273129"/>
          </a:xfrm>
          <a:prstGeom prst="rect">
            <a:avLst/>
          </a:prstGeom>
        </p:spPr>
      </p:pic>
      <p:graphicFrame>
        <p:nvGraphicFramePr>
          <p:cNvPr id="7" name="Chart 6">
            <a:extLst>
              <a:ext uri="{FF2B5EF4-FFF2-40B4-BE49-F238E27FC236}">
                <a16:creationId xmlns:a16="http://schemas.microsoft.com/office/drawing/2014/main" id="{4CD2A91E-5565-4F20-902C-4A4BA08C50D5}"/>
              </a:ext>
            </a:extLst>
          </p:cNvPr>
          <p:cNvGraphicFramePr>
            <a:graphicFrameLocks/>
          </p:cNvGraphicFramePr>
          <p:nvPr>
            <p:extLst>
              <p:ext uri="{D42A27DB-BD31-4B8C-83A1-F6EECF244321}">
                <p14:modId xmlns:p14="http://schemas.microsoft.com/office/powerpoint/2010/main" val="4055661457"/>
              </p:ext>
            </p:extLst>
          </p:nvPr>
        </p:nvGraphicFramePr>
        <p:xfrm>
          <a:off x="3013008" y="502318"/>
          <a:ext cx="5521392" cy="3152765"/>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2">
            <a:extLst>
              <a:ext uri="{FF2B5EF4-FFF2-40B4-BE49-F238E27FC236}">
                <a16:creationId xmlns:a16="http://schemas.microsoft.com/office/drawing/2014/main" id="{299C03A3-47C6-4057-AD16-861B3A5243DE}"/>
              </a:ext>
            </a:extLst>
          </p:cNvPr>
          <p:cNvSpPr>
            <a:spLocks noGrp="1"/>
          </p:cNvSpPr>
          <p:nvPr>
            <p:ph idx="1"/>
          </p:nvPr>
        </p:nvSpPr>
        <p:spPr>
          <a:xfrm>
            <a:off x="1701939" y="207075"/>
            <a:ext cx="1319557" cy="462161"/>
          </a:xfrm>
        </p:spPr>
        <p:txBody>
          <a:bodyPr>
            <a:normAutofit/>
          </a:bodyPr>
          <a:lstStyle/>
          <a:p>
            <a:pPr marL="0" indent="0">
              <a:buNone/>
            </a:pPr>
            <a:r>
              <a:rPr lang="en-US" sz="2000" b="1" u="sng" dirty="0">
                <a:solidFill>
                  <a:srgbClr val="7030A0"/>
                </a:solidFill>
              </a:rPr>
              <a:t>Findings:</a:t>
            </a:r>
          </a:p>
        </p:txBody>
      </p:sp>
      <p:graphicFrame>
        <p:nvGraphicFramePr>
          <p:cNvPr id="11" name="Chart 10">
            <a:extLst>
              <a:ext uri="{FF2B5EF4-FFF2-40B4-BE49-F238E27FC236}">
                <a16:creationId xmlns:a16="http://schemas.microsoft.com/office/drawing/2014/main" id="{7EC8693A-2A8C-4231-AEAB-B8DBA6A377A9}"/>
              </a:ext>
            </a:extLst>
          </p:cNvPr>
          <p:cNvGraphicFramePr>
            <a:graphicFrameLocks/>
          </p:cNvGraphicFramePr>
          <p:nvPr>
            <p:extLst>
              <p:ext uri="{D42A27DB-BD31-4B8C-83A1-F6EECF244321}">
                <p14:modId xmlns:p14="http://schemas.microsoft.com/office/powerpoint/2010/main" val="101069772"/>
              </p:ext>
            </p:extLst>
          </p:nvPr>
        </p:nvGraphicFramePr>
        <p:xfrm>
          <a:off x="3020336" y="3802743"/>
          <a:ext cx="5514064" cy="2921480"/>
        </p:xfrm>
        <a:graphic>
          <a:graphicData uri="http://schemas.openxmlformats.org/drawingml/2006/chart">
            <c:chart xmlns:c="http://schemas.openxmlformats.org/drawingml/2006/chart" xmlns:r="http://schemas.openxmlformats.org/officeDocument/2006/relationships" r:id="rId5"/>
          </a:graphicData>
        </a:graphic>
      </p:graphicFrame>
      <p:sp>
        <p:nvSpPr>
          <p:cNvPr id="12" name="Content Placeholder 2">
            <a:extLst>
              <a:ext uri="{FF2B5EF4-FFF2-40B4-BE49-F238E27FC236}">
                <a16:creationId xmlns:a16="http://schemas.microsoft.com/office/drawing/2014/main" id="{D8B245FF-7B4F-4CCC-8B16-C5C381E73187}"/>
              </a:ext>
            </a:extLst>
          </p:cNvPr>
          <p:cNvSpPr txBox="1">
            <a:spLocks/>
          </p:cNvSpPr>
          <p:nvPr/>
        </p:nvSpPr>
        <p:spPr>
          <a:xfrm>
            <a:off x="3021496" y="133777"/>
            <a:ext cx="5512904" cy="46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Distribution of Weak Newborn against total delivery</a:t>
            </a:r>
          </a:p>
        </p:txBody>
      </p:sp>
    </p:spTree>
    <p:extLst>
      <p:ext uri="{BB962C8B-B14F-4D97-AF65-F5344CB8AC3E}">
        <p14:creationId xmlns:p14="http://schemas.microsoft.com/office/powerpoint/2010/main" val="42826099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924</Words>
  <Application>Microsoft Office PowerPoint</Application>
  <PresentationFormat>On-screen Show (4:3)</PresentationFormat>
  <Paragraphs>134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Rounded MT Bold</vt:lpstr>
      <vt:lpstr>Calibri</vt:lpstr>
      <vt:lpstr>Calibri Light</vt:lpstr>
      <vt:lpstr>Times New Roman</vt:lpstr>
      <vt:lpstr>Office Theme</vt:lpstr>
      <vt:lpstr>Assessment of mortality among identified Weak Newborn at Public Health Facilities in Sheikhpura District of Bihar</vt:lpstr>
      <vt:lpstr>Table of Contents:</vt:lpstr>
      <vt:lpstr>About Organization and Roles &amp; Responsibilities</vt:lpstr>
      <vt:lpstr>Overview of Weak Newborn</vt:lpstr>
      <vt:lpstr>PowerPoint Presentation</vt:lpstr>
      <vt:lpstr>PowerPoint Presentation</vt:lpstr>
      <vt:lpstr>PowerPoint Presentation</vt:lpstr>
      <vt:lpstr>Methodology</vt:lpstr>
      <vt:lpstr>Result</vt:lpstr>
      <vt:lpstr>Result</vt:lpstr>
      <vt:lpstr>Result</vt:lpstr>
      <vt:lpstr>Result</vt:lpstr>
      <vt:lpstr>PowerPoint Presentation</vt:lpstr>
      <vt:lpstr>Result</vt:lpstr>
      <vt:lpstr>PowerPoint Presentation</vt:lpstr>
      <vt:lpstr>PowerPoint Presentation</vt:lpstr>
      <vt:lpstr>PowerPoint Presentation</vt:lpstr>
      <vt:lpstr>Conclusions</vt:lpstr>
      <vt:lpstr>Recommendations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Weak Newborn Analysis in Sheikhpura District of Bihar</dc:title>
  <dc:creator>Priyanshu Verma</dc:creator>
  <cp:lastModifiedBy>Priyanshu Verma</cp:lastModifiedBy>
  <cp:revision>51</cp:revision>
  <dcterms:created xsi:type="dcterms:W3CDTF">2019-05-29T07:19:27Z</dcterms:created>
  <dcterms:modified xsi:type="dcterms:W3CDTF">2019-06-05T12:01:24Z</dcterms:modified>
</cp:coreProperties>
</file>