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1" r:id="rId6"/>
    <p:sldId id="260" r:id="rId7"/>
    <p:sldId id="262" r:id="rId8"/>
    <p:sldId id="263" r:id="rId9"/>
    <p:sldId id="264" r:id="rId10"/>
    <p:sldId id="265" r:id="rId11"/>
    <p:sldId id="266" r:id="rId12"/>
    <p:sldId id="269" r:id="rId13"/>
    <p:sldId id="268" r:id="rId14"/>
    <p:sldId id="270" r:id="rId15"/>
    <p:sldId id="271" r:id="rId16"/>
    <p:sldId id="272"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LENGTH</a:t>
            </a:r>
            <a:r>
              <a:rPr lang="en-US" baseline="0"/>
              <a:t> OF STAY IN ICU AND HOSPITAL</a:t>
            </a:r>
            <a:endParaRPr lang="en-US"/>
          </a:p>
        </c:rich>
      </c:tx>
      <c:overlay val="0"/>
    </c:title>
    <c:autoTitleDeleted val="0"/>
    <c:plotArea>
      <c:layout/>
      <c:areaChart>
        <c:grouping val="stacked"/>
        <c:varyColors val="0"/>
        <c:ser>
          <c:idx val="0"/>
          <c:order val="0"/>
          <c:tx>
            <c:strRef>
              <c:f>Sheet1!$B$1</c:f>
              <c:strCache>
                <c:ptCount val="1"/>
                <c:pt idx="0">
                  <c:v>ICU (NO. OF PTS.)</c:v>
                </c:pt>
              </c:strCache>
            </c:strRef>
          </c:tx>
          <c:spPr>
            <a:ln w="28575">
              <a:noFill/>
            </a:ln>
          </c:spPr>
          <c:cat>
            <c:numRef>
              <c:f>Sheet1!$A$2:$A$11</c:f>
              <c:numCache>
                <c:formatCode>General</c:formatCode>
                <c:ptCount val="10"/>
                <c:pt idx="0">
                  <c:v>0</c:v>
                </c:pt>
                <c:pt idx="1">
                  <c:v>2</c:v>
                </c:pt>
                <c:pt idx="2">
                  <c:v>4</c:v>
                </c:pt>
                <c:pt idx="3">
                  <c:v>6</c:v>
                </c:pt>
                <c:pt idx="4">
                  <c:v>8</c:v>
                </c:pt>
                <c:pt idx="5">
                  <c:v>10</c:v>
                </c:pt>
                <c:pt idx="6">
                  <c:v>12</c:v>
                </c:pt>
                <c:pt idx="7">
                  <c:v>14</c:v>
                </c:pt>
                <c:pt idx="8">
                  <c:v>16</c:v>
                </c:pt>
              </c:numCache>
            </c:numRef>
          </c:cat>
          <c:val>
            <c:numRef>
              <c:f>Sheet1!$B$2:$B$11</c:f>
              <c:numCache>
                <c:formatCode>General</c:formatCode>
                <c:ptCount val="10"/>
                <c:pt idx="0">
                  <c:v>14</c:v>
                </c:pt>
                <c:pt idx="1">
                  <c:v>20</c:v>
                </c:pt>
                <c:pt idx="2">
                  <c:v>10</c:v>
                </c:pt>
                <c:pt idx="3">
                  <c:v>5</c:v>
                </c:pt>
                <c:pt idx="4">
                  <c:v>1</c:v>
                </c:pt>
                <c:pt idx="6">
                  <c:v>0</c:v>
                </c:pt>
              </c:numCache>
            </c:numRef>
          </c:val>
          <c:extLst>
            <c:ext xmlns:c16="http://schemas.microsoft.com/office/drawing/2014/chart" uri="{C3380CC4-5D6E-409C-BE32-E72D297353CC}">
              <c16:uniqueId val="{00000000-DB18-4CCB-B43A-1C7B0D9BAB3D}"/>
            </c:ext>
          </c:extLst>
        </c:ser>
        <c:ser>
          <c:idx val="1"/>
          <c:order val="1"/>
          <c:tx>
            <c:strRef>
              <c:f>Sheet1!$C$1</c:f>
              <c:strCache>
                <c:ptCount val="1"/>
                <c:pt idx="0">
                  <c:v> HOSPITAL (NO. OF PTS)</c:v>
                </c:pt>
              </c:strCache>
            </c:strRef>
          </c:tx>
          <c:spPr>
            <a:ln w="28575">
              <a:noFill/>
            </a:ln>
          </c:spPr>
          <c:cat>
            <c:numRef>
              <c:f>Sheet1!$A$2:$A$11</c:f>
              <c:numCache>
                <c:formatCode>General</c:formatCode>
                <c:ptCount val="10"/>
                <c:pt idx="0">
                  <c:v>0</c:v>
                </c:pt>
                <c:pt idx="1">
                  <c:v>2</c:v>
                </c:pt>
                <c:pt idx="2">
                  <c:v>4</c:v>
                </c:pt>
                <c:pt idx="3">
                  <c:v>6</c:v>
                </c:pt>
                <c:pt idx="4">
                  <c:v>8</c:v>
                </c:pt>
                <c:pt idx="5">
                  <c:v>10</c:v>
                </c:pt>
                <c:pt idx="6">
                  <c:v>12</c:v>
                </c:pt>
                <c:pt idx="7">
                  <c:v>14</c:v>
                </c:pt>
                <c:pt idx="8">
                  <c:v>16</c:v>
                </c:pt>
              </c:numCache>
            </c:numRef>
          </c:cat>
          <c:val>
            <c:numRef>
              <c:f>Sheet1!$C$2:$C$11</c:f>
              <c:numCache>
                <c:formatCode>General</c:formatCode>
                <c:ptCount val="10"/>
                <c:pt idx="0">
                  <c:v>4</c:v>
                </c:pt>
                <c:pt idx="1">
                  <c:v>12</c:v>
                </c:pt>
                <c:pt idx="2">
                  <c:v>26</c:v>
                </c:pt>
                <c:pt idx="3">
                  <c:v>10</c:v>
                </c:pt>
                <c:pt idx="4">
                  <c:v>1</c:v>
                </c:pt>
                <c:pt idx="7">
                  <c:v>1</c:v>
                </c:pt>
              </c:numCache>
            </c:numRef>
          </c:val>
          <c:extLst>
            <c:ext xmlns:c16="http://schemas.microsoft.com/office/drawing/2014/chart" uri="{C3380CC4-5D6E-409C-BE32-E72D297353CC}">
              <c16:uniqueId val="{00000001-DB18-4CCB-B43A-1C7B0D9BAB3D}"/>
            </c:ext>
          </c:extLst>
        </c:ser>
        <c:dLbls>
          <c:showLegendKey val="0"/>
          <c:showVal val="0"/>
          <c:showCatName val="0"/>
          <c:showSerName val="0"/>
          <c:showPercent val="0"/>
          <c:showBubbleSize val="0"/>
        </c:dLbls>
        <c:axId val="158339456"/>
        <c:axId val="158341376"/>
      </c:areaChart>
      <c:catAx>
        <c:axId val="158339456"/>
        <c:scaling>
          <c:orientation val="minMax"/>
        </c:scaling>
        <c:delete val="0"/>
        <c:axPos val="b"/>
        <c:title>
          <c:tx>
            <c:rich>
              <a:bodyPr/>
              <a:lstStyle/>
              <a:p>
                <a:pPr>
                  <a:defRPr sz="1050"/>
                </a:pPr>
                <a:r>
                  <a:rPr lang="en-US" sz="1050"/>
                  <a:t>LENGTH OF STAY ( DAYS)</a:t>
                </a:r>
              </a:p>
            </c:rich>
          </c:tx>
          <c:overlay val="0"/>
        </c:title>
        <c:numFmt formatCode="General" sourceLinked="1"/>
        <c:majorTickMark val="none"/>
        <c:minorTickMark val="none"/>
        <c:tickLblPos val="nextTo"/>
        <c:crossAx val="158341376"/>
        <c:crosses val="autoZero"/>
        <c:auto val="1"/>
        <c:lblAlgn val="ctr"/>
        <c:lblOffset val="100"/>
        <c:noMultiLvlLbl val="0"/>
      </c:catAx>
      <c:valAx>
        <c:axId val="158341376"/>
        <c:scaling>
          <c:orientation val="minMax"/>
        </c:scaling>
        <c:delete val="0"/>
        <c:axPos val="l"/>
        <c:majorGridlines/>
        <c:title>
          <c:tx>
            <c:rich>
              <a:bodyPr/>
              <a:lstStyle/>
              <a:p>
                <a:pPr>
                  <a:defRPr/>
                </a:pPr>
                <a:r>
                  <a:rPr lang="en-US" sz="1050"/>
                  <a:t>NUMBER</a:t>
                </a:r>
                <a:r>
                  <a:rPr lang="en-US" sz="1050" baseline="0"/>
                  <a:t> OF PATIENTS</a:t>
                </a:r>
                <a:endParaRPr lang="en-US" sz="1050"/>
              </a:p>
            </c:rich>
          </c:tx>
          <c:overlay val="0"/>
        </c:title>
        <c:numFmt formatCode="General" sourceLinked="1"/>
        <c:majorTickMark val="none"/>
        <c:minorTickMark val="none"/>
        <c:tickLblPos val="nextTo"/>
        <c:crossAx val="158339456"/>
        <c:crosses val="autoZero"/>
        <c:crossBetween val="midCat"/>
      </c:valAx>
    </c:plotArea>
    <c:legend>
      <c:legendPos val="b"/>
      <c:overlay val="0"/>
    </c:legend>
    <c:plotVisOnly val="1"/>
    <c:dispBlanksAs val="zero"/>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600" dirty="0" smtClean="0">
                <a:latin typeface="Times New Roman" pitchFamily="18" charset="0"/>
                <a:cs typeface="Times New Roman" pitchFamily="18" charset="0"/>
              </a:rPr>
              <a:t>9. Reasons</a:t>
            </a:r>
            <a:r>
              <a:rPr lang="en-US" sz="1600" baseline="0" dirty="0" smtClean="0">
                <a:latin typeface="Times New Roman" pitchFamily="18" charset="0"/>
                <a:cs typeface="Times New Roman" pitchFamily="18" charset="0"/>
              </a:rPr>
              <a:t> </a:t>
            </a:r>
            <a:r>
              <a:rPr lang="en-US" sz="1600" baseline="0" dirty="0">
                <a:latin typeface="Times New Roman" pitchFamily="18" charset="0"/>
                <a:cs typeface="Times New Roman" pitchFamily="18" charset="0"/>
              </a:rPr>
              <a:t>for longer stay in ICU </a:t>
            </a:r>
            <a:r>
              <a:rPr lang="en-US" baseline="0" dirty="0"/>
              <a:t>?</a:t>
            </a:r>
            <a:endParaRPr lang="en-US" dirty="0"/>
          </a:p>
        </c:rich>
      </c:tx>
      <c:overlay val="0"/>
    </c:title>
    <c:autoTitleDeleted val="0"/>
    <c:plotArea>
      <c:layout>
        <c:manualLayout>
          <c:layoutTarget val="inner"/>
          <c:xMode val="edge"/>
          <c:yMode val="edge"/>
          <c:x val="0.12001348789734606"/>
          <c:y val="0.1431649168853894"/>
          <c:w val="0.85220873432487698"/>
          <c:h val="0.55327677790276175"/>
        </c:manualLayout>
      </c:layout>
      <c:barChart>
        <c:barDir val="col"/>
        <c:grouping val="clustered"/>
        <c:varyColors val="0"/>
        <c:ser>
          <c:idx val="0"/>
          <c:order val="0"/>
          <c:tx>
            <c:strRef>
              <c:f>Sheet1!$B$1</c:f>
              <c:strCache>
                <c:ptCount val="1"/>
                <c:pt idx="0">
                  <c:v>Series 1</c:v>
                </c:pt>
              </c:strCache>
            </c:strRef>
          </c:tx>
          <c:invertIfNegative val="0"/>
          <c:dLbls>
            <c:dLbl>
              <c:idx val="2"/>
              <c:tx>
                <c:rich>
                  <a:bodyPr/>
                  <a:lstStyle/>
                  <a:p>
                    <a:r>
                      <a:rPr lang="en-US"/>
                      <a:t>23</a:t>
                    </a:r>
                  </a:p>
                </c:rich>
              </c:tx>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1E1-453A-9D8C-D0E42A897C23}"/>
                </c:ext>
              </c:extLst>
            </c:dLbl>
            <c:spPr>
              <a:solidFill>
                <a:schemeClr val="accent2">
                  <a:lumMod val="60000"/>
                  <a:lumOff val="40000"/>
                </a:schemeClr>
              </a:solidFill>
            </c:sp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Pts critical cond</c:v>
                </c:pt>
                <c:pt idx="1">
                  <c:v>poor family ( financial issues)</c:v>
                </c:pt>
                <c:pt idx="2">
                  <c:v>no insurance coverage</c:v>
                </c:pt>
                <c:pt idx="3">
                  <c:v>interdepartmental delayed</c:v>
                </c:pt>
              </c:strCache>
            </c:strRef>
          </c:cat>
          <c:val>
            <c:numRef>
              <c:f>Sheet1!$B$2:$B$5</c:f>
              <c:numCache>
                <c:formatCode>General</c:formatCode>
                <c:ptCount val="4"/>
                <c:pt idx="0">
                  <c:v>40</c:v>
                </c:pt>
                <c:pt idx="1">
                  <c:v>27</c:v>
                </c:pt>
                <c:pt idx="2">
                  <c:v>13</c:v>
                </c:pt>
                <c:pt idx="3">
                  <c:v>10</c:v>
                </c:pt>
              </c:numCache>
            </c:numRef>
          </c:val>
          <c:extLst>
            <c:ext xmlns:c16="http://schemas.microsoft.com/office/drawing/2014/chart" uri="{C3380CC4-5D6E-409C-BE32-E72D297353CC}">
              <c16:uniqueId val="{00000001-01E1-453A-9D8C-D0E42A897C23}"/>
            </c:ext>
          </c:extLst>
        </c:ser>
        <c:dLbls>
          <c:showLegendKey val="0"/>
          <c:showVal val="0"/>
          <c:showCatName val="0"/>
          <c:showSerName val="0"/>
          <c:showPercent val="0"/>
          <c:showBubbleSize val="0"/>
        </c:dLbls>
        <c:gapWidth val="150"/>
        <c:axId val="159265920"/>
        <c:axId val="159267840"/>
      </c:barChart>
      <c:catAx>
        <c:axId val="159265920"/>
        <c:scaling>
          <c:orientation val="minMax"/>
        </c:scaling>
        <c:delete val="0"/>
        <c:axPos val="b"/>
        <c:title>
          <c:tx>
            <c:rich>
              <a:bodyPr/>
              <a:lstStyle/>
              <a:p>
                <a:pPr>
                  <a:defRPr sz="1100" b="1"/>
                </a:pPr>
                <a:r>
                  <a:rPr lang="en-US" sz="1100" b="1"/>
                  <a:t>Response options</a:t>
                </a:r>
              </a:p>
            </c:rich>
          </c:tx>
          <c:overlay val="0"/>
        </c:title>
        <c:numFmt formatCode="General" sourceLinked="0"/>
        <c:majorTickMark val="out"/>
        <c:minorTickMark val="none"/>
        <c:tickLblPos val="nextTo"/>
        <c:txPr>
          <a:bodyPr/>
          <a:lstStyle/>
          <a:p>
            <a:pPr>
              <a:defRPr sz="1100"/>
            </a:pPr>
            <a:endParaRPr lang="en-US"/>
          </a:p>
        </c:txPr>
        <c:crossAx val="159267840"/>
        <c:crosses val="autoZero"/>
        <c:auto val="1"/>
        <c:lblAlgn val="ctr"/>
        <c:lblOffset val="100"/>
        <c:noMultiLvlLbl val="0"/>
      </c:catAx>
      <c:valAx>
        <c:axId val="159267840"/>
        <c:scaling>
          <c:orientation val="minMax"/>
        </c:scaling>
        <c:delete val="0"/>
        <c:axPos val="l"/>
        <c:majorGridlines/>
        <c:title>
          <c:tx>
            <c:rich>
              <a:bodyPr rot="-5400000" vert="horz"/>
              <a:lstStyle/>
              <a:p>
                <a:pPr>
                  <a:defRPr sz="1100"/>
                </a:pPr>
                <a:r>
                  <a:rPr lang="en-US" sz="1100"/>
                  <a:t>percentage of respondents</a:t>
                </a:r>
              </a:p>
            </c:rich>
          </c:tx>
          <c:overlay val="0"/>
        </c:title>
        <c:numFmt formatCode="General" sourceLinked="1"/>
        <c:majorTickMark val="out"/>
        <c:minorTickMark val="none"/>
        <c:tickLblPos val="nextTo"/>
        <c:crossAx val="159265920"/>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latin typeface="Times New Roman" pitchFamily="18" charset="0"/>
                <a:cs typeface="Times New Roman" pitchFamily="18" charset="0"/>
              </a:defRPr>
            </a:pPr>
            <a:r>
              <a:rPr lang="en-US" sz="1600" baseline="0" dirty="0" smtClean="0">
                <a:latin typeface="Times New Roman" pitchFamily="18" charset="0"/>
                <a:cs typeface="Times New Roman" pitchFamily="18" charset="0"/>
              </a:rPr>
              <a:t> 1. what </a:t>
            </a:r>
            <a:r>
              <a:rPr lang="en-US" sz="1600" baseline="0" dirty="0">
                <a:latin typeface="Times New Roman" pitchFamily="18" charset="0"/>
                <a:cs typeface="Times New Roman" pitchFamily="18" charset="0"/>
              </a:rPr>
              <a:t>majorly decides for patient discharge from </a:t>
            </a:r>
            <a:r>
              <a:rPr lang="en-US" sz="1600" baseline="0" dirty="0" err="1">
                <a:latin typeface="Times New Roman" pitchFamily="18" charset="0"/>
                <a:cs typeface="Times New Roman" pitchFamily="18" charset="0"/>
              </a:rPr>
              <a:t>icu</a:t>
            </a:r>
            <a:r>
              <a:rPr lang="en-US" sz="1600" baseline="0" dirty="0">
                <a:latin typeface="Times New Roman" pitchFamily="18" charset="0"/>
                <a:cs typeface="Times New Roman" pitchFamily="18" charset="0"/>
              </a:rPr>
              <a:t> ?</a:t>
            </a:r>
            <a:endParaRPr lang="en-US" sz="1600" dirty="0">
              <a:latin typeface="Times New Roman" pitchFamily="18" charset="0"/>
              <a:cs typeface="Times New Roman" pitchFamily="18" charset="0"/>
            </a:endParaRPr>
          </a:p>
        </c:rich>
      </c:tx>
      <c:layout>
        <c:manualLayout>
          <c:xMode val="edge"/>
          <c:yMode val="edge"/>
          <c:x val="0.1092723667693712"/>
          <c:y val="2.3497013583921897E-3"/>
        </c:manualLayout>
      </c:layout>
      <c:overlay val="0"/>
    </c:title>
    <c:autoTitleDeleted val="0"/>
    <c:plotArea>
      <c:layout/>
      <c:barChart>
        <c:barDir val="col"/>
        <c:grouping val="clustered"/>
        <c:varyColors val="0"/>
        <c:ser>
          <c:idx val="0"/>
          <c:order val="0"/>
          <c:tx>
            <c:strRef>
              <c:f>Sheet1!$B$1</c:f>
              <c:strCache>
                <c:ptCount val="1"/>
                <c:pt idx="0">
                  <c:v>percent respondent response </c:v>
                </c:pt>
              </c:strCache>
            </c:strRef>
          </c:tx>
          <c:invertIfNegative val="0"/>
          <c:dLbls>
            <c:spPr>
              <a:solidFill>
                <a:schemeClr val="accent2">
                  <a:lumMod val="60000"/>
                  <a:lumOff val="40000"/>
                </a:schemeClr>
              </a:solidFill>
            </c:sp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hospital policy' discharge criteria</c:v>
                </c:pt>
                <c:pt idx="1">
                  <c:v>consultant's knowledge and experience</c:v>
                </c:pt>
                <c:pt idx="2">
                  <c:v>both</c:v>
                </c:pt>
                <c:pt idx="3">
                  <c:v>none</c:v>
                </c:pt>
              </c:strCache>
            </c:strRef>
          </c:cat>
          <c:val>
            <c:numRef>
              <c:f>Sheet1!$B$2:$B$5</c:f>
              <c:numCache>
                <c:formatCode>General</c:formatCode>
                <c:ptCount val="4"/>
                <c:pt idx="0">
                  <c:v>5</c:v>
                </c:pt>
                <c:pt idx="1">
                  <c:v>10</c:v>
                </c:pt>
                <c:pt idx="2">
                  <c:v>85</c:v>
                </c:pt>
                <c:pt idx="3">
                  <c:v>0</c:v>
                </c:pt>
              </c:numCache>
            </c:numRef>
          </c:val>
          <c:extLst>
            <c:ext xmlns:c16="http://schemas.microsoft.com/office/drawing/2014/chart" uri="{C3380CC4-5D6E-409C-BE32-E72D297353CC}">
              <c16:uniqueId val="{00000000-2A49-4F48-9D41-958A4CE088A2}"/>
            </c:ext>
          </c:extLst>
        </c:ser>
        <c:dLbls>
          <c:showLegendKey val="0"/>
          <c:showVal val="1"/>
          <c:showCatName val="0"/>
          <c:showSerName val="0"/>
          <c:showPercent val="0"/>
          <c:showBubbleSize val="0"/>
        </c:dLbls>
        <c:gapWidth val="150"/>
        <c:axId val="158663424"/>
        <c:axId val="158665344"/>
      </c:barChart>
      <c:catAx>
        <c:axId val="158663424"/>
        <c:scaling>
          <c:orientation val="minMax"/>
        </c:scaling>
        <c:delete val="0"/>
        <c:axPos val="b"/>
        <c:title>
          <c:tx>
            <c:rich>
              <a:bodyPr/>
              <a:lstStyle/>
              <a:p>
                <a:pPr>
                  <a:defRPr sz="1100"/>
                </a:pPr>
                <a:r>
                  <a:rPr lang="en-US" sz="1100"/>
                  <a:t>Response</a:t>
                </a:r>
                <a:r>
                  <a:rPr lang="en-US" sz="1100" baseline="0"/>
                  <a:t> options</a:t>
                </a:r>
                <a:endParaRPr lang="en-US" sz="1100"/>
              </a:p>
            </c:rich>
          </c:tx>
          <c:overlay val="0"/>
        </c:title>
        <c:numFmt formatCode="General" sourceLinked="0"/>
        <c:majorTickMark val="out"/>
        <c:minorTickMark val="none"/>
        <c:tickLblPos val="nextTo"/>
        <c:txPr>
          <a:bodyPr/>
          <a:lstStyle/>
          <a:p>
            <a:pPr>
              <a:defRPr sz="1100"/>
            </a:pPr>
            <a:endParaRPr lang="en-US"/>
          </a:p>
        </c:txPr>
        <c:crossAx val="158665344"/>
        <c:crosses val="autoZero"/>
        <c:auto val="1"/>
        <c:lblAlgn val="ctr"/>
        <c:lblOffset val="100"/>
        <c:noMultiLvlLbl val="0"/>
      </c:catAx>
      <c:valAx>
        <c:axId val="158665344"/>
        <c:scaling>
          <c:orientation val="minMax"/>
        </c:scaling>
        <c:delete val="0"/>
        <c:axPos val="l"/>
        <c:majorGridlines/>
        <c:title>
          <c:tx>
            <c:rich>
              <a:bodyPr rot="-5400000" vert="horz"/>
              <a:lstStyle/>
              <a:p>
                <a:pPr>
                  <a:defRPr sz="1100"/>
                </a:pPr>
                <a:r>
                  <a:rPr lang="en-US" sz="1100"/>
                  <a:t>Percentage</a:t>
                </a:r>
                <a:r>
                  <a:rPr lang="en-US" sz="1100" baseline="0"/>
                  <a:t> of respondent response</a:t>
                </a:r>
                <a:r>
                  <a:rPr lang="en-US" sz="1100"/>
                  <a:t> </a:t>
                </a:r>
              </a:p>
            </c:rich>
          </c:tx>
          <c:overlay val="0"/>
        </c:title>
        <c:numFmt formatCode="General" sourceLinked="1"/>
        <c:majorTickMark val="out"/>
        <c:minorTickMark val="none"/>
        <c:tickLblPos val="nextTo"/>
        <c:crossAx val="158663424"/>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600" dirty="0" smtClean="0"/>
              <a:t>2.  </a:t>
            </a:r>
            <a:r>
              <a:rPr lang="en-US" sz="1600" dirty="0"/>
              <a:t>how</a:t>
            </a:r>
            <a:r>
              <a:rPr lang="en-US" sz="1600" baseline="0" dirty="0"/>
              <a:t> patient is handed over to wards or discharged from hospital ?</a:t>
            </a:r>
            <a:endParaRPr lang="en-US" dirty="0"/>
          </a:p>
        </c:rich>
      </c:tx>
      <c:layout>
        <c:manualLayout>
          <c:xMode val="edge"/>
          <c:yMode val="edge"/>
          <c:x val="0.12514905373670396"/>
          <c:y val="0"/>
        </c:manualLayout>
      </c:layout>
      <c:overlay val="0"/>
    </c:title>
    <c:autoTitleDeleted val="0"/>
    <c:plotArea>
      <c:layout/>
      <c:barChart>
        <c:barDir val="col"/>
        <c:grouping val="clustered"/>
        <c:varyColors val="0"/>
        <c:ser>
          <c:idx val="0"/>
          <c:order val="0"/>
          <c:tx>
            <c:strRef>
              <c:f>Sheet1!$B$1</c:f>
              <c:strCache>
                <c:ptCount val="1"/>
                <c:pt idx="0">
                  <c:v>oercentage of respondents</c:v>
                </c:pt>
              </c:strCache>
            </c:strRef>
          </c:tx>
          <c:invertIfNegative val="0"/>
          <c:dLbls>
            <c:spPr>
              <a:solidFill>
                <a:schemeClr val="accent2">
                  <a:lumMod val="60000"/>
                  <a:lumOff val="40000"/>
                </a:schemeClr>
              </a:solidFill>
            </c:sp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written discharge form sent with patient</c:v>
                </c:pt>
                <c:pt idx="1">
                  <c:v>verbal handover between icu nurse and wards nurse</c:v>
                </c:pt>
                <c:pt idx="2">
                  <c:v>consultant decides and icu nurse takes charge</c:v>
                </c:pt>
                <c:pt idx="3">
                  <c:v>all of the above</c:v>
                </c:pt>
              </c:strCache>
            </c:strRef>
          </c:cat>
          <c:val>
            <c:numRef>
              <c:f>Sheet1!$B$2:$B$5</c:f>
              <c:numCache>
                <c:formatCode>General</c:formatCode>
                <c:ptCount val="4"/>
                <c:pt idx="0">
                  <c:v>0</c:v>
                </c:pt>
                <c:pt idx="1">
                  <c:v>0</c:v>
                </c:pt>
                <c:pt idx="2">
                  <c:v>1</c:v>
                </c:pt>
                <c:pt idx="3">
                  <c:v>99</c:v>
                </c:pt>
              </c:numCache>
            </c:numRef>
          </c:val>
          <c:extLst>
            <c:ext xmlns:c16="http://schemas.microsoft.com/office/drawing/2014/chart" uri="{C3380CC4-5D6E-409C-BE32-E72D297353CC}">
              <c16:uniqueId val="{00000000-1C1F-4C5C-A92F-2E0121E72AD0}"/>
            </c:ext>
          </c:extLst>
        </c:ser>
        <c:dLbls>
          <c:showLegendKey val="0"/>
          <c:showVal val="1"/>
          <c:showCatName val="0"/>
          <c:showSerName val="0"/>
          <c:showPercent val="0"/>
          <c:showBubbleSize val="0"/>
        </c:dLbls>
        <c:gapWidth val="150"/>
        <c:axId val="158377856"/>
        <c:axId val="158732288"/>
      </c:barChart>
      <c:catAx>
        <c:axId val="158377856"/>
        <c:scaling>
          <c:orientation val="minMax"/>
        </c:scaling>
        <c:delete val="0"/>
        <c:axPos val="b"/>
        <c:title>
          <c:tx>
            <c:rich>
              <a:bodyPr/>
              <a:lstStyle/>
              <a:p>
                <a:pPr>
                  <a:defRPr sz="1100"/>
                </a:pPr>
                <a:r>
                  <a:rPr lang="en-US" sz="1100"/>
                  <a:t>response</a:t>
                </a:r>
                <a:r>
                  <a:rPr lang="en-US" sz="1100" baseline="0"/>
                  <a:t> options</a:t>
                </a:r>
                <a:endParaRPr lang="en-US" sz="1100"/>
              </a:p>
            </c:rich>
          </c:tx>
          <c:overlay val="0"/>
        </c:title>
        <c:numFmt formatCode="General" sourceLinked="0"/>
        <c:majorTickMark val="out"/>
        <c:minorTickMark val="none"/>
        <c:tickLblPos val="nextTo"/>
        <c:txPr>
          <a:bodyPr/>
          <a:lstStyle/>
          <a:p>
            <a:pPr>
              <a:defRPr sz="1100"/>
            </a:pPr>
            <a:endParaRPr lang="en-US"/>
          </a:p>
        </c:txPr>
        <c:crossAx val="158732288"/>
        <c:crosses val="autoZero"/>
        <c:auto val="1"/>
        <c:lblAlgn val="ctr"/>
        <c:lblOffset val="100"/>
        <c:noMultiLvlLbl val="0"/>
      </c:catAx>
      <c:valAx>
        <c:axId val="158732288"/>
        <c:scaling>
          <c:orientation val="minMax"/>
          <c:max val="100"/>
          <c:min val="0"/>
        </c:scaling>
        <c:delete val="0"/>
        <c:axPos val="l"/>
        <c:majorGridlines/>
        <c:title>
          <c:tx>
            <c:rich>
              <a:bodyPr rot="-5400000" vert="horz"/>
              <a:lstStyle/>
              <a:p>
                <a:pPr>
                  <a:defRPr sz="1100"/>
                </a:pPr>
                <a:r>
                  <a:rPr lang="en-US" sz="1100"/>
                  <a:t>percentage</a:t>
                </a:r>
                <a:r>
                  <a:rPr lang="en-US" sz="1100" baseline="0"/>
                  <a:t> of respondents </a:t>
                </a:r>
                <a:endParaRPr lang="en-US" sz="1100"/>
              </a:p>
            </c:rich>
          </c:tx>
          <c:overlay val="0"/>
        </c:title>
        <c:numFmt formatCode="General" sourceLinked="1"/>
        <c:majorTickMark val="out"/>
        <c:minorTickMark val="none"/>
        <c:tickLblPos val="nextTo"/>
        <c:crossAx val="158377856"/>
        <c:crosses val="autoZero"/>
        <c:crossBetween val="between"/>
        <c:majorUnit val="10"/>
        <c:minorUnit val="0.1"/>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600" dirty="0" smtClean="0"/>
              <a:t> 3.  </a:t>
            </a:r>
            <a:r>
              <a:rPr lang="en-US" sz="1600" dirty="0"/>
              <a:t>Are the patients monitored</a:t>
            </a:r>
            <a:r>
              <a:rPr lang="en-US" sz="1600" baseline="0" dirty="0"/>
              <a:t> in wards post discharge from </a:t>
            </a:r>
            <a:r>
              <a:rPr lang="en-US" sz="1600" baseline="0" dirty="0" err="1"/>
              <a:t>icu</a:t>
            </a:r>
            <a:r>
              <a:rPr lang="en-US" sz="1600" baseline="0" dirty="0"/>
              <a:t> ?</a:t>
            </a:r>
            <a:endParaRPr lang="en-US" sz="1600" dirty="0"/>
          </a:p>
        </c:rich>
      </c:tx>
      <c:overlay val="0"/>
    </c:title>
    <c:autoTitleDeleted val="0"/>
    <c:plotArea>
      <c:layout/>
      <c:barChart>
        <c:barDir val="col"/>
        <c:grouping val="clustered"/>
        <c:varyColors val="0"/>
        <c:ser>
          <c:idx val="0"/>
          <c:order val="0"/>
          <c:tx>
            <c:strRef>
              <c:f>Sheet1!$B$1</c:f>
              <c:strCache>
                <c:ptCount val="1"/>
                <c:pt idx="0">
                  <c:v>percentage of response</c:v>
                </c:pt>
              </c:strCache>
            </c:strRef>
          </c:tx>
          <c:invertIfNegative val="0"/>
          <c:dLbls>
            <c:spPr>
              <a:solidFill>
                <a:schemeClr val="accent2">
                  <a:lumMod val="60000"/>
                  <a:lumOff val="40000"/>
                </a:schemeClr>
              </a:solidFill>
            </c:sp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Yes , by Intensivist</c:v>
                </c:pt>
                <c:pt idx="1">
                  <c:v>Yes , by consultant doctor</c:v>
                </c:pt>
                <c:pt idx="2">
                  <c:v>Yes , by icu nurse</c:v>
                </c:pt>
                <c:pt idx="3">
                  <c:v>other or none</c:v>
                </c:pt>
              </c:strCache>
            </c:strRef>
          </c:cat>
          <c:val>
            <c:numRef>
              <c:f>Sheet1!$B$2:$B$5</c:f>
              <c:numCache>
                <c:formatCode>General</c:formatCode>
                <c:ptCount val="4"/>
                <c:pt idx="0">
                  <c:v>2</c:v>
                </c:pt>
                <c:pt idx="1">
                  <c:v>98</c:v>
                </c:pt>
                <c:pt idx="2">
                  <c:v>0</c:v>
                </c:pt>
                <c:pt idx="3">
                  <c:v>0</c:v>
                </c:pt>
              </c:numCache>
            </c:numRef>
          </c:val>
          <c:extLst>
            <c:ext xmlns:c16="http://schemas.microsoft.com/office/drawing/2014/chart" uri="{C3380CC4-5D6E-409C-BE32-E72D297353CC}">
              <c16:uniqueId val="{00000000-0AC8-441A-8DB6-226BBA9CA7C6}"/>
            </c:ext>
          </c:extLst>
        </c:ser>
        <c:dLbls>
          <c:showLegendKey val="0"/>
          <c:showVal val="1"/>
          <c:showCatName val="0"/>
          <c:showSerName val="0"/>
          <c:showPercent val="0"/>
          <c:showBubbleSize val="0"/>
        </c:dLbls>
        <c:gapWidth val="150"/>
        <c:axId val="158773248"/>
        <c:axId val="158775168"/>
      </c:barChart>
      <c:catAx>
        <c:axId val="158773248"/>
        <c:scaling>
          <c:orientation val="minMax"/>
        </c:scaling>
        <c:delete val="0"/>
        <c:axPos val="b"/>
        <c:title>
          <c:tx>
            <c:rich>
              <a:bodyPr/>
              <a:lstStyle/>
              <a:p>
                <a:pPr>
                  <a:defRPr sz="1100"/>
                </a:pPr>
                <a:r>
                  <a:rPr lang="en-US" sz="1100"/>
                  <a:t>Response</a:t>
                </a:r>
                <a:r>
                  <a:rPr lang="en-US" sz="1100" baseline="0"/>
                  <a:t> options </a:t>
                </a:r>
                <a:endParaRPr lang="en-US" sz="1100"/>
              </a:p>
            </c:rich>
          </c:tx>
          <c:overlay val="0"/>
        </c:title>
        <c:numFmt formatCode="General" sourceLinked="0"/>
        <c:majorTickMark val="out"/>
        <c:minorTickMark val="none"/>
        <c:tickLblPos val="nextTo"/>
        <c:txPr>
          <a:bodyPr/>
          <a:lstStyle/>
          <a:p>
            <a:pPr>
              <a:defRPr sz="1100"/>
            </a:pPr>
            <a:endParaRPr lang="en-US"/>
          </a:p>
        </c:txPr>
        <c:crossAx val="158775168"/>
        <c:crosses val="autoZero"/>
        <c:auto val="1"/>
        <c:lblAlgn val="ctr"/>
        <c:lblOffset val="100"/>
        <c:noMultiLvlLbl val="0"/>
      </c:catAx>
      <c:valAx>
        <c:axId val="158775168"/>
        <c:scaling>
          <c:orientation val="minMax"/>
        </c:scaling>
        <c:delete val="0"/>
        <c:axPos val="l"/>
        <c:majorGridlines/>
        <c:title>
          <c:tx>
            <c:rich>
              <a:bodyPr rot="-5400000" vert="horz"/>
              <a:lstStyle/>
              <a:p>
                <a:pPr>
                  <a:defRPr/>
                </a:pPr>
                <a:r>
                  <a:rPr lang="en-US"/>
                  <a:t>Percentage of </a:t>
                </a:r>
                <a:r>
                  <a:rPr lang="en-US" sz="1100"/>
                  <a:t>respondents</a:t>
                </a:r>
                <a:endParaRPr lang="en-US"/>
              </a:p>
            </c:rich>
          </c:tx>
          <c:overlay val="0"/>
        </c:title>
        <c:numFmt formatCode="General" sourceLinked="1"/>
        <c:majorTickMark val="out"/>
        <c:minorTickMark val="none"/>
        <c:tickLblPos val="nextTo"/>
        <c:crossAx val="158773248"/>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smtClean="0"/>
              <a:t> </a:t>
            </a:r>
            <a:r>
              <a:rPr lang="en-US" sz="1600" dirty="0"/>
              <a:t>4 </a:t>
            </a:r>
            <a:r>
              <a:rPr lang="en-US" sz="1600" dirty="0" smtClean="0"/>
              <a:t>. Is </a:t>
            </a:r>
            <a:r>
              <a:rPr lang="en-US" sz="1600" dirty="0"/>
              <a:t>there any procedure to measure average length of stay ?</a:t>
            </a:r>
          </a:p>
        </c:rich>
      </c:tx>
      <c:overlay val="0"/>
    </c:title>
    <c:autoTitleDeleted val="0"/>
    <c:plotArea>
      <c:layout/>
      <c:barChart>
        <c:barDir val="col"/>
        <c:grouping val="clustered"/>
        <c:varyColors val="0"/>
        <c:ser>
          <c:idx val="0"/>
          <c:order val="0"/>
          <c:tx>
            <c:strRef>
              <c:f>Sheet1!$B$1</c:f>
              <c:strCache>
                <c:ptCount val="1"/>
                <c:pt idx="0">
                  <c:v>Series 1</c:v>
                </c:pt>
              </c:strCache>
            </c:strRef>
          </c:tx>
          <c:invertIfNegative val="0"/>
          <c:dLbls>
            <c:spPr>
              <a:solidFill>
                <a:schemeClr val="accent2">
                  <a:lumMod val="60000"/>
                  <a:lumOff val="40000"/>
                </a:schemeClr>
              </a:solidFill>
            </c:sp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Yes</c:v>
                </c:pt>
                <c:pt idx="1">
                  <c:v>No</c:v>
                </c:pt>
                <c:pt idx="2">
                  <c:v>Not aware</c:v>
                </c:pt>
                <c:pt idx="3">
                  <c:v>Is there but not followed</c:v>
                </c:pt>
              </c:strCache>
            </c:strRef>
          </c:cat>
          <c:val>
            <c:numRef>
              <c:f>Sheet1!$B$2:$B$5</c:f>
              <c:numCache>
                <c:formatCode>General</c:formatCode>
                <c:ptCount val="4"/>
                <c:pt idx="0">
                  <c:v>99</c:v>
                </c:pt>
                <c:pt idx="1">
                  <c:v>0</c:v>
                </c:pt>
                <c:pt idx="2">
                  <c:v>1</c:v>
                </c:pt>
                <c:pt idx="3">
                  <c:v>0</c:v>
                </c:pt>
              </c:numCache>
            </c:numRef>
          </c:val>
          <c:extLst>
            <c:ext xmlns:c16="http://schemas.microsoft.com/office/drawing/2014/chart" uri="{C3380CC4-5D6E-409C-BE32-E72D297353CC}">
              <c16:uniqueId val="{00000000-F176-460A-A3E2-4F6EE4D44D53}"/>
            </c:ext>
          </c:extLst>
        </c:ser>
        <c:dLbls>
          <c:showLegendKey val="0"/>
          <c:showVal val="1"/>
          <c:showCatName val="0"/>
          <c:showSerName val="0"/>
          <c:showPercent val="0"/>
          <c:showBubbleSize val="0"/>
        </c:dLbls>
        <c:gapWidth val="150"/>
        <c:axId val="158759168"/>
        <c:axId val="158802304"/>
      </c:barChart>
      <c:catAx>
        <c:axId val="158759168"/>
        <c:scaling>
          <c:orientation val="minMax"/>
        </c:scaling>
        <c:delete val="0"/>
        <c:axPos val="b"/>
        <c:title>
          <c:tx>
            <c:rich>
              <a:bodyPr/>
              <a:lstStyle/>
              <a:p>
                <a:pPr>
                  <a:defRPr/>
                </a:pPr>
                <a:r>
                  <a:rPr lang="en-US"/>
                  <a:t>Response options</a:t>
                </a:r>
              </a:p>
            </c:rich>
          </c:tx>
          <c:overlay val="0"/>
        </c:title>
        <c:numFmt formatCode="General" sourceLinked="0"/>
        <c:majorTickMark val="out"/>
        <c:minorTickMark val="none"/>
        <c:tickLblPos val="nextTo"/>
        <c:crossAx val="158802304"/>
        <c:crosses val="autoZero"/>
        <c:auto val="1"/>
        <c:lblAlgn val="ctr"/>
        <c:lblOffset val="100"/>
        <c:noMultiLvlLbl val="0"/>
      </c:catAx>
      <c:valAx>
        <c:axId val="158802304"/>
        <c:scaling>
          <c:orientation val="minMax"/>
        </c:scaling>
        <c:delete val="0"/>
        <c:axPos val="l"/>
        <c:majorGridlines/>
        <c:title>
          <c:tx>
            <c:rich>
              <a:bodyPr rot="-5400000" vert="horz"/>
              <a:lstStyle/>
              <a:p>
                <a:pPr>
                  <a:defRPr/>
                </a:pPr>
                <a:r>
                  <a:rPr lang="en-US"/>
                  <a:t>percentage of respondents</a:t>
                </a:r>
              </a:p>
            </c:rich>
          </c:tx>
          <c:overlay val="0"/>
        </c:title>
        <c:numFmt formatCode="General" sourceLinked="1"/>
        <c:majorTickMark val="out"/>
        <c:minorTickMark val="none"/>
        <c:tickLblPos val="nextTo"/>
        <c:crossAx val="158759168"/>
        <c:crosses val="autoZero"/>
        <c:crossBetween val="between"/>
      </c:valAx>
    </c:plotArea>
    <c:plotVisOnly val="1"/>
    <c:dispBlanksAs val="gap"/>
    <c:showDLblsOverMax val="0"/>
  </c:chart>
  <c:txPr>
    <a:bodyPr/>
    <a:lstStyle/>
    <a:p>
      <a:pPr>
        <a:defRPr sz="11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baseline="0" dirty="0" smtClean="0"/>
              <a:t>5. </a:t>
            </a:r>
            <a:r>
              <a:rPr lang="en-US" sz="1600" baseline="0" dirty="0"/>
              <a:t>Patient and their relatives given explicit information regarding expected discharge date ?</a:t>
            </a:r>
            <a:endParaRPr lang="en-US" sz="1600" dirty="0"/>
          </a:p>
        </c:rich>
      </c:tx>
      <c:layout>
        <c:manualLayout>
          <c:xMode val="edge"/>
          <c:yMode val="edge"/>
          <c:x val="0.16706782022617542"/>
          <c:y val="2.3809523809523812E-2"/>
        </c:manualLayout>
      </c:layout>
      <c:overlay val="0"/>
    </c:title>
    <c:autoTitleDeleted val="0"/>
    <c:plotArea>
      <c:layout/>
      <c:barChart>
        <c:barDir val="col"/>
        <c:grouping val="clustered"/>
        <c:varyColors val="0"/>
        <c:ser>
          <c:idx val="0"/>
          <c:order val="0"/>
          <c:tx>
            <c:strRef>
              <c:f>Sheet1!$B$1</c:f>
              <c:strCache>
                <c:ptCount val="1"/>
                <c:pt idx="0">
                  <c:v>Series 1</c:v>
                </c:pt>
              </c:strCache>
            </c:strRef>
          </c:tx>
          <c:invertIfNegative val="0"/>
          <c:dLbls>
            <c:spPr>
              <a:solidFill>
                <a:schemeClr val="accent2">
                  <a:lumMod val="60000"/>
                  <a:lumOff val="40000"/>
                </a:schemeClr>
              </a:solidFill>
            </c:sp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Always </c:v>
                </c:pt>
                <c:pt idx="1">
                  <c:v>Usually</c:v>
                </c:pt>
                <c:pt idx="2">
                  <c:v>Sometimes</c:v>
                </c:pt>
                <c:pt idx="3">
                  <c:v>Never</c:v>
                </c:pt>
              </c:strCache>
            </c:strRef>
          </c:cat>
          <c:val>
            <c:numRef>
              <c:f>Sheet1!$B$2:$B$5</c:f>
              <c:numCache>
                <c:formatCode>General</c:formatCode>
                <c:ptCount val="4"/>
                <c:pt idx="0">
                  <c:v>98</c:v>
                </c:pt>
                <c:pt idx="1">
                  <c:v>1</c:v>
                </c:pt>
                <c:pt idx="2">
                  <c:v>1</c:v>
                </c:pt>
                <c:pt idx="3">
                  <c:v>0</c:v>
                </c:pt>
              </c:numCache>
            </c:numRef>
          </c:val>
          <c:extLst>
            <c:ext xmlns:c16="http://schemas.microsoft.com/office/drawing/2014/chart" uri="{C3380CC4-5D6E-409C-BE32-E72D297353CC}">
              <c16:uniqueId val="{00000000-91BD-4844-BC28-942A3E1D5E71}"/>
            </c:ext>
          </c:extLst>
        </c:ser>
        <c:dLbls>
          <c:showLegendKey val="0"/>
          <c:showVal val="1"/>
          <c:showCatName val="0"/>
          <c:showSerName val="0"/>
          <c:showPercent val="0"/>
          <c:showBubbleSize val="0"/>
        </c:dLbls>
        <c:gapWidth val="150"/>
        <c:axId val="158937472"/>
        <c:axId val="158939392"/>
      </c:barChart>
      <c:catAx>
        <c:axId val="158937472"/>
        <c:scaling>
          <c:orientation val="minMax"/>
        </c:scaling>
        <c:delete val="0"/>
        <c:axPos val="b"/>
        <c:title>
          <c:tx>
            <c:rich>
              <a:bodyPr/>
              <a:lstStyle/>
              <a:p>
                <a:pPr>
                  <a:defRPr sz="1100"/>
                </a:pPr>
                <a:r>
                  <a:rPr lang="en-US" sz="1100"/>
                  <a:t>Response options</a:t>
                </a:r>
              </a:p>
            </c:rich>
          </c:tx>
          <c:overlay val="0"/>
        </c:title>
        <c:numFmt formatCode="General" sourceLinked="0"/>
        <c:majorTickMark val="out"/>
        <c:minorTickMark val="none"/>
        <c:tickLblPos val="nextTo"/>
        <c:txPr>
          <a:bodyPr/>
          <a:lstStyle/>
          <a:p>
            <a:pPr>
              <a:defRPr sz="1100"/>
            </a:pPr>
            <a:endParaRPr lang="en-US"/>
          </a:p>
        </c:txPr>
        <c:crossAx val="158939392"/>
        <c:crosses val="autoZero"/>
        <c:auto val="1"/>
        <c:lblAlgn val="ctr"/>
        <c:lblOffset val="100"/>
        <c:noMultiLvlLbl val="0"/>
      </c:catAx>
      <c:valAx>
        <c:axId val="158939392"/>
        <c:scaling>
          <c:orientation val="minMax"/>
        </c:scaling>
        <c:delete val="0"/>
        <c:axPos val="l"/>
        <c:majorGridlines/>
        <c:title>
          <c:tx>
            <c:rich>
              <a:bodyPr rot="-5400000" vert="horz"/>
              <a:lstStyle/>
              <a:p>
                <a:pPr>
                  <a:defRPr sz="1100"/>
                </a:pPr>
                <a:r>
                  <a:rPr lang="en-US" sz="1100"/>
                  <a:t>Percentage</a:t>
                </a:r>
                <a:r>
                  <a:rPr lang="en-US" sz="1100" baseline="0"/>
                  <a:t> of respondents</a:t>
                </a:r>
                <a:endParaRPr lang="en-US" sz="1100"/>
              </a:p>
            </c:rich>
          </c:tx>
          <c:overlay val="0"/>
        </c:title>
        <c:numFmt formatCode="General" sourceLinked="1"/>
        <c:majorTickMark val="out"/>
        <c:minorTickMark val="none"/>
        <c:tickLblPos val="nextTo"/>
        <c:crossAx val="158937472"/>
        <c:crosses val="autoZero"/>
        <c:crossBetween val="between"/>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600" dirty="0" smtClean="0"/>
              <a:t>6. </a:t>
            </a:r>
            <a:r>
              <a:rPr lang="en-US" sz="1600" dirty="0"/>
              <a:t>Information </a:t>
            </a:r>
            <a:r>
              <a:rPr lang="en-US" sz="1800" dirty="0"/>
              <a:t>provided</a:t>
            </a:r>
            <a:r>
              <a:rPr lang="en-US" sz="1600" dirty="0"/>
              <a:t> regarding aftercare of patients post discharge </a:t>
            </a:r>
            <a:r>
              <a:rPr lang="en-US" sz="1400" dirty="0"/>
              <a:t>?</a:t>
            </a:r>
          </a:p>
        </c:rich>
      </c:tx>
      <c:overlay val="0"/>
    </c:title>
    <c:autoTitleDeleted val="0"/>
    <c:plotArea>
      <c:layout/>
      <c:barChart>
        <c:barDir val="col"/>
        <c:grouping val="clustered"/>
        <c:varyColors val="0"/>
        <c:ser>
          <c:idx val="0"/>
          <c:order val="0"/>
          <c:tx>
            <c:strRef>
              <c:f>Sheet1!$B$1</c:f>
              <c:strCache>
                <c:ptCount val="1"/>
                <c:pt idx="0">
                  <c:v>Series 1</c:v>
                </c:pt>
              </c:strCache>
            </c:strRef>
          </c:tx>
          <c:invertIfNegative val="0"/>
          <c:dLbls>
            <c:spPr>
              <a:solidFill>
                <a:schemeClr val="accent2">
                  <a:lumMod val="60000"/>
                  <a:lumOff val="40000"/>
                </a:schemeClr>
              </a:solidFill>
            </c:sp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Always</c:v>
                </c:pt>
                <c:pt idx="1">
                  <c:v>Usually</c:v>
                </c:pt>
                <c:pt idx="2">
                  <c:v>No</c:v>
                </c:pt>
                <c:pt idx="3">
                  <c:v>Category 4</c:v>
                </c:pt>
              </c:strCache>
            </c:strRef>
          </c:cat>
          <c:val>
            <c:numRef>
              <c:f>Sheet1!$B$2:$B$5</c:f>
              <c:numCache>
                <c:formatCode>General</c:formatCode>
                <c:ptCount val="4"/>
                <c:pt idx="0">
                  <c:v>97</c:v>
                </c:pt>
                <c:pt idx="1">
                  <c:v>1</c:v>
                </c:pt>
                <c:pt idx="2">
                  <c:v>0</c:v>
                </c:pt>
                <c:pt idx="3">
                  <c:v>2</c:v>
                </c:pt>
              </c:numCache>
            </c:numRef>
          </c:val>
          <c:extLst>
            <c:ext xmlns:c16="http://schemas.microsoft.com/office/drawing/2014/chart" uri="{C3380CC4-5D6E-409C-BE32-E72D297353CC}">
              <c16:uniqueId val="{00000000-F860-4BF1-B654-EC9644F44696}"/>
            </c:ext>
          </c:extLst>
        </c:ser>
        <c:dLbls>
          <c:showLegendKey val="0"/>
          <c:showVal val="1"/>
          <c:showCatName val="0"/>
          <c:showSerName val="0"/>
          <c:showPercent val="0"/>
          <c:showBubbleSize val="0"/>
        </c:dLbls>
        <c:gapWidth val="150"/>
        <c:axId val="158870144"/>
        <c:axId val="158892800"/>
      </c:barChart>
      <c:catAx>
        <c:axId val="158870144"/>
        <c:scaling>
          <c:orientation val="minMax"/>
        </c:scaling>
        <c:delete val="0"/>
        <c:axPos val="b"/>
        <c:title>
          <c:tx>
            <c:rich>
              <a:bodyPr/>
              <a:lstStyle/>
              <a:p>
                <a:pPr>
                  <a:defRPr/>
                </a:pPr>
                <a:r>
                  <a:rPr lang="en-US"/>
                  <a:t>Response options</a:t>
                </a:r>
              </a:p>
            </c:rich>
          </c:tx>
          <c:overlay val="0"/>
        </c:title>
        <c:numFmt formatCode="General" sourceLinked="0"/>
        <c:majorTickMark val="out"/>
        <c:minorTickMark val="none"/>
        <c:tickLblPos val="nextTo"/>
        <c:crossAx val="158892800"/>
        <c:crosses val="autoZero"/>
        <c:auto val="1"/>
        <c:lblAlgn val="ctr"/>
        <c:lblOffset val="100"/>
        <c:noMultiLvlLbl val="0"/>
      </c:catAx>
      <c:valAx>
        <c:axId val="158892800"/>
        <c:scaling>
          <c:orientation val="minMax"/>
          <c:max val="100"/>
          <c:min val="0"/>
        </c:scaling>
        <c:delete val="0"/>
        <c:axPos val="l"/>
        <c:majorGridlines/>
        <c:title>
          <c:tx>
            <c:rich>
              <a:bodyPr rot="-5400000" vert="horz"/>
              <a:lstStyle/>
              <a:p>
                <a:pPr>
                  <a:defRPr/>
                </a:pPr>
                <a:r>
                  <a:rPr lang="en-US"/>
                  <a:t>Percentage oif respondents</a:t>
                </a:r>
              </a:p>
            </c:rich>
          </c:tx>
          <c:overlay val="0"/>
        </c:title>
        <c:numFmt formatCode="General" sourceLinked="1"/>
        <c:majorTickMark val="out"/>
        <c:minorTickMark val="none"/>
        <c:tickLblPos val="nextTo"/>
        <c:crossAx val="158870144"/>
        <c:crosses val="autoZero"/>
        <c:crossBetween val="between"/>
        <c:majorUnit val="10"/>
        <c:minorUnit val="4"/>
      </c:valAx>
    </c:plotArea>
    <c:plotVisOnly val="1"/>
    <c:dispBlanksAs val="gap"/>
    <c:showDLblsOverMax val="0"/>
  </c:chart>
  <c:txPr>
    <a:bodyPr/>
    <a:lstStyle/>
    <a:p>
      <a:pPr>
        <a:defRPr sz="11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600" dirty="0" smtClean="0"/>
              <a:t> 7. </a:t>
            </a:r>
            <a:r>
              <a:rPr lang="en-US" sz="1600" dirty="0"/>
              <a:t>Important</a:t>
            </a:r>
            <a:r>
              <a:rPr lang="en-US" sz="1600" baseline="0" dirty="0"/>
              <a:t> information given while discharge ?</a:t>
            </a:r>
            <a:endParaRPr lang="en-US" sz="1600" dirty="0"/>
          </a:p>
        </c:rich>
      </c:tx>
      <c:overlay val="0"/>
    </c:title>
    <c:autoTitleDeleted val="0"/>
    <c:plotArea>
      <c:layout/>
      <c:barChart>
        <c:barDir val="col"/>
        <c:grouping val="clustered"/>
        <c:varyColors val="0"/>
        <c:ser>
          <c:idx val="0"/>
          <c:order val="0"/>
          <c:tx>
            <c:strRef>
              <c:f>Sheet1!$B$1</c:f>
              <c:strCache>
                <c:ptCount val="1"/>
                <c:pt idx="0">
                  <c:v>Series 1</c:v>
                </c:pt>
              </c:strCache>
            </c:strRef>
          </c:tx>
          <c:invertIfNegative val="0"/>
          <c:dLbls>
            <c:spPr>
              <a:solidFill>
                <a:schemeClr val="accent2">
                  <a:lumMod val="60000"/>
                  <a:lumOff val="40000"/>
                </a:schemeClr>
              </a:solidFill>
            </c:sp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list of medications with dosage , timings</c:v>
                </c:pt>
                <c:pt idx="1">
                  <c:v>homecare instructions</c:v>
                </c:pt>
                <c:pt idx="2">
                  <c:v>follow up visits</c:v>
                </c:pt>
                <c:pt idx="3">
                  <c:v>all of the above</c:v>
                </c:pt>
              </c:strCache>
            </c:strRef>
          </c:cat>
          <c:val>
            <c:numRef>
              <c:f>Sheet1!$B$2:$B$5</c:f>
              <c:numCache>
                <c:formatCode>General</c:formatCode>
                <c:ptCount val="4"/>
                <c:pt idx="0">
                  <c:v>3</c:v>
                </c:pt>
                <c:pt idx="1">
                  <c:v>2</c:v>
                </c:pt>
                <c:pt idx="2">
                  <c:v>0</c:v>
                </c:pt>
                <c:pt idx="3">
                  <c:v>95</c:v>
                </c:pt>
              </c:numCache>
            </c:numRef>
          </c:val>
          <c:extLst>
            <c:ext xmlns:c16="http://schemas.microsoft.com/office/drawing/2014/chart" uri="{C3380CC4-5D6E-409C-BE32-E72D297353CC}">
              <c16:uniqueId val="{00000000-D4F9-489B-9AB6-95958CDEFACC}"/>
            </c:ext>
          </c:extLst>
        </c:ser>
        <c:dLbls>
          <c:showLegendKey val="0"/>
          <c:showVal val="1"/>
          <c:showCatName val="0"/>
          <c:showSerName val="0"/>
          <c:showPercent val="0"/>
          <c:showBubbleSize val="0"/>
        </c:dLbls>
        <c:gapWidth val="150"/>
        <c:axId val="158921472"/>
        <c:axId val="158923392"/>
      </c:barChart>
      <c:catAx>
        <c:axId val="158921472"/>
        <c:scaling>
          <c:orientation val="minMax"/>
        </c:scaling>
        <c:delete val="0"/>
        <c:axPos val="b"/>
        <c:title>
          <c:tx>
            <c:rich>
              <a:bodyPr/>
              <a:lstStyle/>
              <a:p>
                <a:pPr>
                  <a:defRPr sz="1100"/>
                </a:pPr>
                <a:r>
                  <a:rPr lang="en-US" sz="1100"/>
                  <a:t>Response</a:t>
                </a:r>
                <a:r>
                  <a:rPr lang="en-US" sz="1100" baseline="0"/>
                  <a:t> choices</a:t>
                </a:r>
                <a:endParaRPr lang="en-US" sz="1100"/>
              </a:p>
            </c:rich>
          </c:tx>
          <c:overlay val="0"/>
        </c:title>
        <c:numFmt formatCode="General" sourceLinked="0"/>
        <c:majorTickMark val="out"/>
        <c:minorTickMark val="none"/>
        <c:tickLblPos val="nextTo"/>
        <c:txPr>
          <a:bodyPr/>
          <a:lstStyle/>
          <a:p>
            <a:pPr>
              <a:defRPr sz="1100"/>
            </a:pPr>
            <a:endParaRPr lang="en-US"/>
          </a:p>
        </c:txPr>
        <c:crossAx val="158923392"/>
        <c:crosses val="autoZero"/>
        <c:auto val="1"/>
        <c:lblAlgn val="ctr"/>
        <c:lblOffset val="100"/>
        <c:noMultiLvlLbl val="0"/>
      </c:catAx>
      <c:valAx>
        <c:axId val="158923392"/>
        <c:scaling>
          <c:orientation val="minMax"/>
        </c:scaling>
        <c:delete val="0"/>
        <c:axPos val="l"/>
        <c:majorGridlines/>
        <c:title>
          <c:tx>
            <c:rich>
              <a:bodyPr rot="-5400000" vert="horz"/>
              <a:lstStyle/>
              <a:p>
                <a:pPr>
                  <a:defRPr sz="1100"/>
                </a:pPr>
                <a:r>
                  <a:rPr lang="en-US" sz="1100"/>
                  <a:t>Percentage of</a:t>
                </a:r>
                <a:r>
                  <a:rPr lang="en-US" sz="1100" baseline="0"/>
                  <a:t> respondents </a:t>
                </a:r>
                <a:endParaRPr lang="en-US" sz="1100"/>
              </a:p>
            </c:rich>
          </c:tx>
          <c:overlay val="0"/>
        </c:title>
        <c:numFmt formatCode="General" sourceLinked="1"/>
        <c:majorTickMark val="out"/>
        <c:minorTickMark val="none"/>
        <c:tickLblPos val="nextTo"/>
        <c:crossAx val="158921472"/>
        <c:crosses val="autoZero"/>
        <c:crossBetween val="between"/>
      </c:valAx>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600" dirty="0" smtClean="0"/>
              <a:t>8.  </a:t>
            </a:r>
            <a:r>
              <a:rPr lang="en-US" sz="1600" dirty="0"/>
              <a:t>Advised or guided regarding cost of all available line of treatment ?</a:t>
            </a:r>
          </a:p>
        </c:rich>
      </c:tx>
      <c:overlay val="0"/>
    </c:title>
    <c:autoTitleDeleted val="0"/>
    <c:plotArea>
      <c:layout/>
      <c:barChart>
        <c:barDir val="col"/>
        <c:grouping val="clustered"/>
        <c:varyColors val="0"/>
        <c:ser>
          <c:idx val="0"/>
          <c:order val="0"/>
          <c:tx>
            <c:strRef>
              <c:f>Sheet1!$B$1</c:f>
              <c:strCache>
                <c:ptCount val="1"/>
                <c:pt idx="0">
                  <c:v>Series 1</c:v>
                </c:pt>
              </c:strCache>
            </c:strRef>
          </c:tx>
          <c:invertIfNegative val="0"/>
          <c:dLbls>
            <c:spPr>
              <a:solidFill>
                <a:schemeClr val="accent2">
                  <a:lumMod val="60000"/>
                  <a:lumOff val="40000"/>
                </a:schemeClr>
              </a:solidFill>
            </c:sp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Always</c:v>
                </c:pt>
                <c:pt idx="1">
                  <c:v>Sometimes</c:v>
                </c:pt>
                <c:pt idx="2">
                  <c:v>Never</c:v>
                </c:pt>
                <c:pt idx="3">
                  <c:v>Patient asks then</c:v>
                </c:pt>
              </c:strCache>
            </c:strRef>
          </c:cat>
          <c:val>
            <c:numRef>
              <c:f>Sheet1!$B$2:$B$5</c:f>
              <c:numCache>
                <c:formatCode>General</c:formatCode>
                <c:ptCount val="4"/>
                <c:pt idx="0">
                  <c:v>95</c:v>
                </c:pt>
                <c:pt idx="1">
                  <c:v>3</c:v>
                </c:pt>
                <c:pt idx="2">
                  <c:v>0</c:v>
                </c:pt>
                <c:pt idx="3">
                  <c:v>2</c:v>
                </c:pt>
              </c:numCache>
            </c:numRef>
          </c:val>
          <c:extLst>
            <c:ext xmlns:c16="http://schemas.microsoft.com/office/drawing/2014/chart" uri="{C3380CC4-5D6E-409C-BE32-E72D297353CC}">
              <c16:uniqueId val="{00000000-7744-4CE3-8FAB-875AD731FC22}"/>
            </c:ext>
          </c:extLst>
        </c:ser>
        <c:dLbls>
          <c:showLegendKey val="0"/>
          <c:showVal val="0"/>
          <c:showCatName val="0"/>
          <c:showSerName val="0"/>
          <c:showPercent val="0"/>
          <c:showBubbleSize val="0"/>
        </c:dLbls>
        <c:gapWidth val="150"/>
        <c:axId val="159226880"/>
        <c:axId val="159241344"/>
      </c:barChart>
      <c:catAx>
        <c:axId val="159226880"/>
        <c:scaling>
          <c:orientation val="minMax"/>
        </c:scaling>
        <c:delete val="0"/>
        <c:axPos val="b"/>
        <c:title>
          <c:tx>
            <c:rich>
              <a:bodyPr/>
              <a:lstStyle/>
              <a:p>
                <a:pPr>
                  <a:defRPr sz="1100"/>
                </a:pPr>
                <a:r>
                  <a:rPr lang="en-US" sz="1100"/>
                  <a:t>Response options</a:t>
                </a:r>
              </a:p>
            </c:rich>
          </c:tx>
          <c:overlay val="0"/>
        </c:title>
        <c:numFmt formatCode="General" sourceLinked="0"/>
        <c:majorTickMark val="out"/>
        <c:minorTickMark val="none"/>
        <c:tickLblPos val="nextTo"/>
        <c:txPr>
          <a:bodyPr/>
          <a:lstStyle/>
          <a:p>
            <a:pPr>
              <a:defRPr sz="1100"/>
            </a:pPr>
            <a:endParaRPr lang="en-US"/>
          </a:p>
        </c:txPr>
        <c:crossAx val="159241344"/>
        <c:crosses val="autoZero"/>
        <c:auto val="1"/>
        <c:lblAlgn val="ctr"/>
        <c:lblOffset val="100"/>
        <c:noMultiLvlLbl val="0"/>
      </c:catAx>
      <c:valAx>
        <c:axId val="159241344"/>
        <c:scaling>
          <c:orientation val="minMax"/>
        </c:scaling>
        <c:delete val="0"/>
        <c:axPos val="l"/>
        <c:majorGridlines/>
        <c:title>
          <c:tx>
            <c:rich>
              <a:bodyPr rot="-5400000" vert="horz"/>
              <a:lstStyle/>
              <a:p>
                <a:pPr>
                  <a:defRPr sz="1100"/>
                </a:pPr>
                <a:r>
                  <a:rPr lang="en-US" sz="1100"/>
                  <a:t>Percentage of respondents</a:t>
                </a:r>
              </a:p>
            </c:rich>
          </c:tx>
          <c:overlay val="0"/>
        </c:title>
        <c:numFmt formatCode="General" sourceLinked="1"/>
        <c:majorTickMark val="out"/>
        <c:minorTickMark val="none"/>
        <c:tickLblPos val="nextTo"/>
        <c:crossAx val="159226880"/>
        <c:crosses val="autoZero"/>
        <c:crossBetween val="between"/>
      </c:valAx>
    </c:plotArea>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1F4C7EC-88F2-426C-8404-456974D3EA5A}" type="doc">
      <dgm:prSet loTypeId="urn:microsoft.com/office/officeart/2005/8/layout/hProcess9" loCatId="process" qsTypeId="urn:microsoft.com/office/officeart/2005/8/quickstyle/simple1" qsCatId="simple" csTypeId="urn:microsoft.com/office/officeart/2005/8/colors/accent1_2" csCatId="accent1" phldr="1"/>
      <dgm:spPr/>
    </dgm:pt>
    <dgm:pt modelId="{A25CECC0-D39E-41D2-AC54-FCD54ADA7561}">
      <dgm:prSet phldrT="[Text]"/>
      <dgm:spPr/>
      <dgm:t>
        <a:bodyPr/>
        <a:lstStyle/>
        <a:p>
          <a:r>
            <a:rPr lang="en-US" dirty="0" smtClean="0"/>
            <a:t>ICU  admission</a:t>
          </a:r>
          <a:endParaRPr lang="en-US" dirty="0"/>
        </a:p>
      </dgm:t>
    </dgm:pt>
    <dgm:pt modelId="{2FD22DDB-A132-4144-9B69-E85BAAB7F98D}" type="parTrans" cxnId="{5324575C-47F3-43F4-A31A-C35636065C92}">
      <dgm:prSet/>
      <dgm:spPr/>
      <dgm:t>
        <a:bodyPr/>
        <a:lstStyle/>
        <a:p>
          <a:endParaRPr lang="en-US"/>
        </a:p>
      </dgm:t>
    </dgm:pt>
    <dgm:pt modelId="{35A60FE0-1823-4232-AB13-7BAE220BD85E}" type="sibTrans" cxnId="{5324575C-47F3-43F4-A31A-C35636065C92}">
      <dgm:prSet/>
      <dgm:spPr/>
      <dgm:t>
        <a:bodyPr/>
        <a:lstStyle/>
        <a:p>
          <a:endParaRPr lang="en-US"/>
        </a:p>
      </dgm:t>
    </dgm:pt>
    <dgm:pt modelId="{E5F77848-9187-4821-A7A2-A118C2700CAC}">
      <dgm:prSet phldrT="[Text]"/>
      <dgm:spPr/>
      <dgm:t>
        <a:bodyPr/>
        <a:lstStyle/>
        <a:p>
          <a:r>
            <a:rPr lang="en-US" dirty="0" smtClean="0"/>
            <a:t>Wards</a:t>
          </a:r>
          <a:endParaRPr lang="en-US" dirty="0"/>
        </a:p>
      </dgm:t>
    </dgm:pt>
    <dgm:pt modelId="{CBF43D0B-A61C-41D2-BC00-6CF8B19F65A9}" type="parTrans" cxnId="{AE4B399F-EE0A-4EBB-BF29-767857E0B287}">
      <dgm:prSet/>
      <dgm:spPr/>
      <dgm:t>
        <a:bodyPr/>
        <a:lstStyle/>
        <a:p>
          <a:endParaRPr lang="en-US"/>
        </a:p>
      </dgm:t>
    </dgm:pt>
    <dgm:pt modelId="{50EC4C85-33FB-4664-882D-279EE2F78942}" type="sibTrans" cxnId="{AE4B399F-EE0A-4EBB-BF29-767857E0B287}">
      <dgm:prSet/>
      <dgm:spPr/>
      <dgm:t>
        <a:bodyPr/>
        <a:lstStyle/>
        <a:p>
          <a:endParaRPr lang="en-US"/>
        </a:p>
      </dgm:t>
    </dgm:pt>
    <dgm:pt modelId="{D32C2D8B-0E15-4084-B551-6B34BB2120CD}">
      <dgm:prSet phldrT="[Text]"/>
      <dgm:spPr/>
      <dgm:t>
        <a:bodyPr/>
        <a:lstStyle/>
        <a:p>
          <a:r>
            <a:rPr lang="en-US" dirty="0" smtClean="0"/>
            <a:t>Home</a:t>
          </a:r>
          <a:endParaRPr lang="en-US" dirty="0"/>
        </a:p>
      </dgm:t>
    </dgm:pt>
    <dgm:pt modelId="{1BCA1A2A-339E-4C2C-B19C-A1EDA51BEC6A}" type="parTrans" cxnId="{D79C4FC8-69CE-4179-BB3E-62344ECAEC8F}">
      <dgm:prSet/>
      <dgm:spPr/>
      <dgm:t>
        <a:bodyPr/>
        <a:lstStyle/>
        <a:p>
          <a:endParaRPr lang="en-US"/>
        </a:p>
      </dgm:t>
    </dgm:pt>
    <dgm:pt modelId="{794850E2-0169-4B67-A8D2-1C707837CE7F}" type="sibTrans" cxnId="{D79C4FC8-69CE-4179-BB3E-62344ECAEC8F}">
      <dgm:prSet/>
      <dgm:spPr/>
      <dgm:t>
        <a:bodyPr/>
        <a:lstStyle/>
        <a:p>
          <a:endParaRPr lang="en-US"/>
        </a:p>
      </dgm:t>
    </dgm:pt>
    <dgm:pt modelId="{A6775FDF-C18B-4873-B61F-EF6DDB33282F}" type="pres">
      <dgm:prSet presAssocID="{B1F4C7EC-88F2-426C-8404-456974D3EA5A}" presName="CompostProcess" presStyleCnt="0">
        <dgm:presLayoutVars>
          <dgm:dir/>
          <dgm:resizeHandles val="exact"/>
        </dgm:presLayoutVars>
      </dgm:prSet>
      <dgm:spPr/>
    </dgm:pt>
    <dgm:pt modelId="{55CB1045-69BC-47F3-8C17-9FB48A67A7D3}" type="pres">
      <dgm:prSet presAssocID="{B1F4C7EC-88F2-426C-8404-456974D3EA5A}" presName="arrow" presStyleLbl="bgShp" presStyleIdx="0" presStyleCnt="1" custLinFactNeighborX="1471"/>
      <dgm:spPr/>
    </dgm:pt>
    <dgm:pt modelId="{FA765EB6-3801-4496-93B0-A6F8FAFB08D6}" type="pres">
      <dgm:prSet presAssocID="{B1F4C7EC-88F2-426C-8404-456974D3EA5A}" presName="linearProcess" presStyleCnt="0"/>
      <dgm:spPr/>
    </dgm:pt>
    <dgm:pt modelId="{9A60BE86-B446-4665-BE23-CFC35A3F28D8}" type="pres">
      <dgm:prSet presAssocID="{A25CECC0-D39E-41D2-AC54-FCD54ADA7561}" presName="textNode" presStyleLbl="node1" presStyleIdx="0" presStyleCnt="3">
        <dgm:presLayoutVars>
          <dgm:bulletEnabled val="1"/>
        </dgm:presLayoutVars>
      </dgm:prSet>
      <dgm:spPr/>
      <dgm:t>
        <a:bodyPr/>
        <a:lstStyle/>
        <a:p>
          <a:endParaRPr lang="en-US"/>
        </a:p>
      </dgm:t>
    </dgm:pt>
    <dgm:pt modelId="{92129B46-46ED-4A66-BB15-BFE2E46B724B}" type="pres">
      <dgm:prSet presAssocID="{35A60FE0-1823-4232-AB13-7BAE220BD85E}" presName="sibTrans" presStyleCnt="0"/>
      <dgm:spPr/>
    </dgm:pt>
    <dgm:pt modelId="{34B62F2C-C82A-4260-988C-BE26EFCDDBAC}" type="pres">
      <dgm:prSet presAssocID="{E5F77848-9187-4821-A7A2-A118C2700CAC}" presName="textNode" presStyleLbl="node1" presStyleIdx="1" presStyleCnt="3" custLinFactNeighborX="0" custLinFactNeighborY="843">
        <dgm:presLayoutVars>
          <dgm:bulletEnabled val="1"/>
        </dgm:presLayoutVars>
      </dgm:prSet>
      <dgm:spPr/>
      <dgm:t>
        <a:bodyPr/>
        <a:lstStyle/>
        <a:p>
          <a:endParaRPr lang="en-US"/>
        </a:p>
      </dgm:t>
    </dgm:pt>
    <dgm:pt modelId="{79DBC6FB-E20B-4EE5-B9DF-7E0FABFE912F}" type="pres">
      <dgm:prSet presAssocID="{50EC4C85-33FB-4664-882D-279EE2F78942}" presName="sibTrans" presStyleCnt="0"/>
      <dgm:spPr/>
    </dgm:pt>
    <dgm:pt modelId="{DF8F8443-00BA-41E9-922C-AF06835692A9}" type="pres">
      <dgm:prSet presAssocID="{D32C2D8B-0E15-4084-B551-6B34BB2120CD}" presName="textNode" presStyleLbl="node1" presStyleIdx="2" presStyleCnt="3">
        <dgm:presLayoutVars>
          <dgm:bulletEnabled val="1"/>
        </dgm:presLayoutVars>
      </dgm:prSet>
      <dgm:spPr/>
      <dgm:t>
        <a:bodyPr/>
        <a:lstStyle/>
        <a:p>
          <a:endParaRPr lang="en-US"/>
        </a:p>
      </dgm:t>
    </dgm:pt>
  </dgm:ptLst>
  <dgm:cxnLst>
    <dgm:cxn modelId="{D79C4FC8-69CE-4179-BB3E-62344ECAEC8F}" srcId="{B1F4C7EC-88F2-426C-8404-456974D3EA5A}" destId="{D32C2D8B-0E15-4084-B551-6B34BB2120CD}" srcOrd="2" destOrd="0" parTransId="{1BCA1A2A-339E-4C2C-B19C-A1EDA51BEC6A}" sibTransId="{794850E2-0169-4B67-A8D2-1C707837CE7F}"/>
    <dgm:cxn modelId="{AE4B399F-EE0A-4EBB-BF29-767857E0B287}" srcId="{B1F4C7EC-88F2-426C-8404-456974D3EA5A}" destId="{E5F77848-9187-4821-A7A2-A118C2700CAC}" srcOrd="1" destOrd="0" parTransId="{CBF43D0B-A61C-41D2-BC00-6CF8B19F65A9}" sibTransId="{50EC4C85-33FB-4664-882D-279EE2F78942}"/>
    <dgm:cxn modelId="{9BA40E66-0BF8-470F-AD5B-3C8BF2E624E9}" type="presOf" srcId="{A25CECC0-D39E-41D2-AC54-FCD54ADA7561}" destId="{9A60BE86-B446-4665-BE23-CFC35A3F28D8}" srcOrd="0" destOrd="0" presId="urn:microsoft.com/office/officeart/2005/8/layout/hProcess9"/>
    <dgm:cxn modelId="{2E8F754C-8D06-45FE-A405-8FF472162AAE}" type="presOf" srcId="{B1F4C7EC-88F2-426C-8404-456974D3EA5A}" destId="{A6775FDF-C18B-4873-B61F-EF6DDB33282F}" srcOrd="0" destOrd="0" presId="urn:microsoft.com/office/officeart/2005/8/layout/hProcess9"/>
    <dgm:cxn modelId="{5324575C-47F3-43F4-A31A-C35636065C92}" srcId="{B1F4C7EC-88F2-426C-8404-456974D3EA5A}" destId="{A25CECC0-D39E-41D2-AC54-FCD54ADA7561}" srcOrd="0" destOrd="0" parTransId="{2FD22DDB-A132-4144-9B69-E85BAAB7F98D}" sibTransId="{35A60FE0-1823-4232-AB13-7BAE220BD85E}"/>
    <dgm:cxn modelId="{16ED08A7-03A7-4F6E-8005-B1698E2FADF9}" type="presOf" srcId="{D32C2D8B-0E15-4084-B551-6B34BB2120CD}" destId="{DF8F8443-00BA-41E9-922C-AF06835692A9}" srcOrd="0" destOrd="0" presId="urn:microsoft.com/office/officeart/2005/8/layout/hProcess9"/>
    <dgm:cxn modelId="{976D777C-A83F-4907-B8A7-DBA90110E4FA}" type="presOf" srcId="{E5F77848-9187-4821-A7A2-A118C2700CAC}" destId="{34B62F2C-C82A-4260-988C-BE26EFCDDBAC}" srcOrd="0" destOrd="0" presId="urn:microsoft.com/office/officeart/2005/8/layout/hProcess9"/>
    <dgm:cxn modelId="{745075AB-48B6-4608-8CD9-CA2C4DB1010B}" type="presParOf" srcId="{A6775FDF-C18B-4873-B61F-EF6DDB33282F}" destId="{55CB1045-69BC-47F3-8C17-9FB48A67A7D3}" srcOrd="0" destOrd="0" presId="urn:microsoft.com/office/officeart/2005/8/layout/hProcess9"/>
    <dgm:cxn modelId="{03E00C99-38D5-45C4-B874-A3D05329715A}" type="presParOf" srcId="{A6775FDF-C18B-4873-B61F-EF6DDB33282F}" destId="{FA765EB6-3801-4496-93B0-A6F8FAFB08D6}" srcOrd="1" destOrd="0" presId="urn:microsoft.com/office/officeart/2005/8/layout/hProcess9"/>
    <dgm:cxn modelId="{24045BB9-B2CC-4564-8437-EE5A6C853A42}" type="presParOf" srcId="{FA765EB6-3801-4496-93B0-A6F8FAFB08D6}" destId="{9A60BE86-B446-4665-BE23-CFC35A3F28D8}" srcOrd="0" destOrd="0" presId="urn:microsoft.com/office/officeart/2005/8/layout/hProcess9"/>
    <dgm:cxn modelId="{BCCC8DD3-1C1A-4292-8B80-AF22B2D89834}" type="presParOf" srcId="{FA765EB6-3801-4496-93B0-A6F8FAFB08D6}" destId="{92129B46-46ED-4A66-BB15-BFE2E46B724B}" srcOrd="1" destOrd="0" presId="urn:microsoft.com/office/officeart/2005/8/layout/hProcess9"/>
    <dgm:cxn modelId="{024201B8-8517-435C-9C55-5BB4751C28B5}" type="presParOf" srcId="{FA765EB6-3801-4496-93B0-A6F8FAFB08D6}" destId="{34B62F2C-C82A-4260-988C-BE26EFCDDBAC}" srcOrd="2" destOrd="0" presId="urn:microsoft.com/office/officeart/2005/8/layout/hProcess9"/>
    <dgm:cxn modelId="{DB07658F-569E-4FF9-8427-3A2DA4BB358D}" type="presParOf" srcId="{FA765EB6-3801-4496-93B0-A6F8FAFB08D6}" destId="{79DBC6FB-E20B-4EE5-B9DF-7E0FABFE912F}" srcOrd="3" destOrd="0" presId="urn:microsoft.com/office/officeart/2005/8/layout/hProcess9"/>
    <dgm:cxn modelId="{F3C3357A-24B9-4937-B24B-FE897CCF7D1A}" type="presParOf" srcId="{FA765EB6-3801-4496-93B0-A6F8FAFB08D6}" destId="{DF8F8443-00BA-41E9-922C-AF06835692A9}"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50E0857-5F7F-47F4-A51F-5CD981B2AA13}"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726B1137-24F9-4DDF-B651-59B1F3A91ACC}">
      <dgm:prSet phldrT="[Text]" custT="1"/>
      <dgm:spPr/>
      <dgm:t>
        <a:bodyPr/>
        <a:lstStyle/>
        <a:p>
          <a:r>
            <a:rPr lang="en-US" sz="1600" b="1" dirty="0"/>
            <a:t>Decision to discharge the patient</a:t>
          </a:r>
        </a:p>
      </dgm:t>
    </dgm:pt>
    <dgm:pt modelId="{96E21C32-880B-42EA-9EAA-9F9A42F51681}" type="parTrans" cxnId="{387CED4D-5A63-472E-8186-2B6AD7669677}">
      <dgm:prSet/>
      <dgm:spPr/>
      <dgm:t>
        <a:bodyPr/>
        <a:lstStyle/>
        <a:p>
          <a:endParaRPr lang="en-US"/>
        </a:p>
      </dgm:t>
    </dgm:pt>
    <dgm:pt modelId="{1A244B3F-AB0A-4F9B-ADFB-513817B73AA5}" type="sibTrans" cxnId="{387CED4D-5A63-472E-8186-2B6AD7669677}">
      <dgm:prSet/>
      <dgm:spPr/>
      <dgm:t>
        <a:bodyPr/>
        <a:lstStyle/>
        <a:p>
          <a:endParaRPr lang="en-US"/>
        </a:p>
      </dgm:t>
    </dgm:pt>
    <dgm:pt modelId="{92B0C793-16F1-421A-878D-609568BD8B56}">
      <dgm:prSet phldrT="[Text]" custT="1"/>
      <dgm:spPr/>
      <dgm:t>
        <a:bodyPr/>
        <a:lstStyle/>
        <a:p>
          <a:r>
            <a:rPr lang="en-US" sz="1400" dirty="0"/>
            <a:t>post </a:t>
          </a:r>
          <a:r>
            <a:rPr lang="en-US" sz="1200" dirty="0"/>
            <a:t>discharge home care plan prepared and explained to patient and family members</a:t>
          </a:r>
        </a:p>
      </dgm:t>
    </dgm:pt>
    <dgm:pt modelId="{DA919B36-E534-4091-A1A4-A7EE8C611FD2}" type="parTrans" cxnId="{C407B191-9A86-489B-ACCD-71768782DB0A}">
      <dgm:prSet/>
      <dgm:spPr/>
      <dgm:t>
        <a:bodyPr/>
        <a:lstStyle/>
        <a:p>
          <a:endParaRPr lang="en-US"/>
        </a:p>
      </dgm:t>
    </dgm:pt>
    <dgm:pt modelId="{26BC9833-1316-40DD-A91D-C6C9B6F9FD64}" type="sibTrans" cxnId="{C407B191-9A86-489B-ACCD-71768782DB0A}">
      <dgm:prSet/>
      <dgm:spPr/>
      <dgm:t>
        <a:bodyPr/>
        <a:lstStyle/>
        <a:p>
          <a:endParaRPr lang="en-US"/>
        </a:p>
      </dgm:t>
    </dgm:pt>
    <dgm:pt modelId="{75DFF2F2-6E77-489E-A14F-1B55F339EA14}">
      <dgm:prSet phldrT="[Text]" custT="1"/>
      <dgm:spPr/>
      <dgm:t>
        <a:bodyPr/>
        <a:lstStyle/>
        <a:p>
          <a:r>
            <a:rPr lang="en-US" sz="1600" b="1" dirty="0"/>
            <a:t>Discharge summary </a:t>
          </a:r>
        </a:p>
      </dgm:t>
    </dgm:pt>
    <dgm:pt modelId="{1988493A-75DB-4CEB-9F7E-01E4EA020DA6}" type="parTrans" cxnId="{039DB010-955E-4920-A764-3BFC83B4505C}">
      <dgm:prSet/>
      <dgm:spPr/>
      <dgm:t>
        <a:bodyPr/>
        <a:lstStyle/>
        <a:p>
          <a:endParaRPr lang="en-US"/>
        </a:p>
      </dgm:t>
    </dgm:pt>
    <dgm:pt modelId="{CCFB70A4-8E49-4639-AA17-3D98B1231797}" type="sibTrans" cxnId="{039DB010-955E-4920-A764-3BFC83B4505C}">
      <dgm:prSet/>
      <dgm:spPr/>
      <dgm:t>
        <a:bodyPr/>
        <a:lstStyle/>
        <a:p>
          <a:endParaRPr lang="en-US"/>
        </a:p>
      </dgm:t>
    </dgm:pt>
    <dgm:pt modelId="{CFE0BA7B-D957-4F57-9442-6605970C32A9}">
      <dgm:prSet phldrT="[Text]" custT="1"/>
      <dgm:spPr/>
      <dgm:t>
        <a:bodyPr/>
        <a:lstStyle/>
        <a:p>
          <a:r>
            <a:rPr lang="en-US" sz="1200"/>
            <a:t>Nurse</a:t>
          </a:r>
          <a:r>
            <a:rPr lang="en-US" sz="700"/>
            <a:t> </a:t>
          </a:r>
          <a:r>
            <a:rPr lang="en-US" sz="1200"/>
            <a:t>incharge according to checklist completes formalities</a:t>
          </a:r>
        </a:p>
      </dgm:t>
    </dgm:pt>
    <dgm:pt modelId="{C010AC4E-183B-40A2-94A9-0FE57BAA7E9D}" type="parTrans" cxnId="{E3C6238B-67C5-4EC3-B480-B3E93EE627C5}">
      <dgm:prSet/>
      <dgm:spPr/>
      <dgm:t>
        <a:bodyPr/>
        <a:lstStyle/>
        <a:p>
          <a:endParaRPr lang="en-US"/>
        </a:p>
      </dgm:t>
    </dgm:pt>
    <dgm:pt modelId="{26231779-58D0-45CF-AA8D-AE0F64F3E556}" type="sibTrans" cxnId="{E3C6238B-67C5-4EC3-B480-B3E93EE627C5}">
      <dgm:prSet/>
      <dgm:spPr/>
      <dgm:t>
        <a:bodyPr/>
        <a:lstStyle/>
        <a:p>
          <a:endParaRPr lang="en-US"/>
        </a:p>
      </dgm:t>
    </dgm:pt>
    <dgm:pt modelId="{07A933D6-E4C8-46BB-A76C-45781E586738}">
      <dgm:prSet phldrT="[Text]" custT="1"/>
      <dgm:spPr/>
      <dgm:t>
        <a:bodyPr/>
        <a:lstStyle/>
        <a:p>
          <a:r>
            <a:rPr lang="en-US" sz="1200"/>
            <a:t>updated prescription and leftover medications given to patient to be followed</a:t>
          </a:r>
        </a:p>
      </dgm:t>
    </dgm:pt>
    <dgm:pt modelId="{7E8067FF-A71C-41E3-B385-F7C718AD7908}" type="parTrans" cxnId="{3B9D6FA8-A144-4386-AAB7-D72BE1985816}">
      <dgm:prSet/>
      <dgm:spPr/>
      <dgm:t>
        <a:bodyPr/>
        <a:lstStyle/>
        <a:p>
          <a:endParaRPr lang="en-US"/>
        </a:p>
      </dgm:t>
    </dgm:pt>
    <dgm:pt modelId="{CFEAEDF1-5948-4B30-B6D4-29627E369694}" type="sibTrans" cxnId="{3B9D6FA8-A144-4386-AAB7-D72BE1985816}">
      <dgm:prSet/>
      <dgm:spPr/>
      <dgm:t>
        <a:bodyPr/>
        <a:lstStyle/>
        <a:p>
          <a:endParaRPr lang="en-US"/>
        </a:p>
      </dgm:t>
    </dgm:pt>
    <dgm:pt modelId="{7517DC02-8B3A-4E02-8403-3EC45A85BE0B}">
      <dgm:prSet phldrT="[Text]" custT="1"/>
      <dgm:spPr/>
      <dgm:t>
        <a:bodyPr/>
        <a:lstStyle/>
        <a:p>
          <a:r>
            <a:rPr lang="en-US" sz="1600" b="1" dirty="0"/>
            <a:t>Billing </a:t>
          </a:r>
          <a:r>
            <a:rPr lang="en-US" sz="1400" b="1" dirty="0"/>
            <a:t>procedure </a:t>
          </a:r>
        </a:p>
      </dgm:t>
    </dgm:pt>
    <dgm:pt modelId="{51461E22-6289-4E21-9F78-04C5F4214D96}" type="parTrans" cxnId="{91DF1901-F45D-4017-9C79-4954F85C65DD}">
      <dgm:prSet/>
      <dgm:spPr/>
      <dgm:t>
        <a:bodyPr/>
        <a:lstStyle/>
        <a:p>
          <a:endParaRPr lang="en-US"/>
        </a:p>
      </dgm:t>
    </dgm:pt>
    <dgm:pt modelId="{75A8AF5F-BD45-40EF-B8E0-615ED26BBF3A}" type="sibTrans" cxnId="{91DF1901-F45D-4017-9C79-4954F85C65DD}">
      <dgm:prSet/>
      <dgm:spPr/>
      <dgm:t>
        <a:bodyPr/>
        <a:lstStyle/>
        <a:p>
          <a:endParaRPr lang="en-US"/>
        </a:p>
      </dgm:t>
    </dgm:pt>
    <dgm:pt modelId="{7559640F-5C38-41D9-AAF0-A20BB23A718D}">
      <dgm:prSet phldrT="[Text]" custT="1"/>
      <dgm:spPr/>
      <dgm:t>
        <a:bodyPr/>
        <a:lstStyle/>
        <a:p>
          <a:r>
            <a:rPr lang="en-US" sz="1200"/>
            <a:t>bills settled</a:t>
          </a:r>
        </a:p>
      </dgm:t>
    </dgm:pt>
    <dgm:pt modelId="{22163DA6-CAA9-4722-AE82-8E04F93871DA}" type="parTrans" cxnId="{7DFDA0C1-3E5D-4F58-AF5C-A9ED45420692}">
      <dgm:prSet/>
      <dgm:spPr/>
      <dgm:t>
        <a:bodyPr/>
        <a:lstStyle/>
        <a:p>
          <a:endParaRPr lang="en-US"/>
        </a:p>
      </dgm:t>
    </dgm:pt>
    <dgm:pt modelId="{7D09DE1F-BA4E-43E2-8EF0-C499FFC40898}" type="sibTrans" cxnId="{7DFDA0C1-3E5D-4F58-AF5C-A9ED45420692}">
      <dgm:prSet/>
      <dgm:spPr/>
      <dgm:t>
        <a:bodyPr/>
        <a:lstStyle/>
        <a:p>
          <a:endParaRPr lang="en-US"/>
        </a:p>
      </dgm:t>
    </dgm:pt>
    <dgm:pt modelId="{7B2C431C-A0F6-44EF-A193-D5FE8146DF68}">
      <dgm:prSet phldrT="[Text]" custT="1"/>
      <dgm:spPr/>
      <dgm:t>
        <a:bodyPr/>
        <a:lstStyle/>
        <a:p>
          <a:r>
            <a:rPr lang="en-US" sz="1200"/>
            <a:t>medical claims if any </a:t>
          </a:r>
        </a:p>
      </dgm:t>
    </dgm:pt>
    <dgm:pt modelId="{2C35FB8C-9822-40EC-8CF3-F13852118056}" type="parTrans" cxnId="{8E16CA35-FF90-458E-94C5-4B6694EC7C2B}">
      <dgm:prSet/>
      <dgm:spPr/>
      <dgm:t>
        <a:bodyPr/>
        <a:lstStyle/>
        <a:p>
          <a:endParaRPr lang="en-US"/>
        </a:p>
      </dgm:t>
    </dgm:pt>
    <dgm:pt modelId="{D2ACFA68-2C67-4847-9DE7-A82642A4D506}" type="sibTrans" cxnId="{8E16CA35-FF90-458E-94C5-4B6694EC7C2B}">
      <dgm:prSet/>
      <dgm:spPr/>
      <dgm:t>
        <a:bodyPr/>
        <a:lstStyle/>
        <a:p>
          <a:endParaRPr lang="en-US"/>
        </a:p>
      </dgm:t>
    </dgm:pt>
    <dgm:pt modelId="{D901992E-7626-43A9-A030-549E8479A54B}">
      <dgm:prSet custT="1"/>
      <dgm:spPr/>
      <dgm:t>
        <a:bodyPr/>
        <a:lstStyle/>
        <a:p>
          <a:r>
            <a:rPr lang="en-US" sz="1600" b="1" dirty="0"/>
            <a:t>Patient discharged</a:t>
          </a:r>
        </a:p>
      </dgm:t>
    </dgm:pt>
    <dgm:pt modelId="{E8FC1990-1996-496F-877F-83F28CDB9D8D}" type="parTrans" cxnId="{73517AB2-6ADC-4039-BDF0-C50BA2B3D89B}">
      <dgm:prSet/>
      <dgm:spPr/>
      <dgm:t>
        <a:bodyPr/>
        <a:lstStyle/>
        <a:p>
          <a:endParaRPr lang="en-US"/>
        </a:p>
      </dgm:t>
    </dgm:pt>
    <dgm:pt modelId="{81CABE8F-DA7A-41FA-8A40-56B21AB499A9}" type="sibTrans" cxnId="{73517AB2-6ADC-4039-BDF0-C50BA2B3D89B}">
      <dgm:prSet/>
      <dgm:spPr/>
      <dgm:t>
        <a:bodyPr/>
        <a:lstStyle/>
        <a:p>
          <a:endParaRPr lang="en-US"/>
        </a:p>
      </dgm:t>
    </dgm:pt>
    <dgm:pt modelId="{CF3F1CC1-E3A0-400A-9B0B-1ED44E7E340A}">
      <dgm:prSet custT="1"/>
      <dgm:spPr/>
      <dgm:t>
        <a:bodyPr/>
        <a:lstStyle/>
        <a:p>
          <a:r>
            <a:rPr lang="en-US" sz="1200"/>
            <a:t>follow up instuctions given</a:t>
          </a:r>
        </a:p>
      </dgm:t>
    </dgm:pt>
    <dgm:pt modelId="{7030FCE2-075C-432A-AAF5-851F41D45C18}" type="parTrans" cxnId="{0A866B75-6F03-4EE0-A09F-7486375F167E}">
      <dgm:prSet/>
      <dgm:spPr/>
      <dgm:t>
        <a:bodyPr/>
        <a:lstStyle/>
        <a:p>
          <a:endParaRPr lang="en-US"/>
        </a:p>
      </dgm:t>
    </dgm:pt>
    <dgm:pt modelId="{6202AFF3-7D12-41C3-B28B-D61D9D83986B}" type="sibTrans" cxnId="{0A866B75-6F03-4EE0-A09F-7486375F167E}">
      <dgm:prSet/>
      <dgm:spPr/>
      <dgm:t>
        <a:bodyPr/>
        <a:lstStyle/>
        <a:p>
          <a:endParaRPr lang="en-US"/>
        </a:p>
      </dgm:t>
    </dgm:pt>
    <dgm:pt modelId="{70C4C203-0796-497B-BC35-BF9EE694C1C6}">
      <dgm:prSet custT="1"/>
      <dgm:spPr/>
      <dgm:t>
        <a:bodyPr/>
        <a:lstStyle/>
        <a:p>
          <a:r>
            <a:rPr lang="en-US" sz="1400" dirty="0"/>
            <a:t>Discharge</a:t>
          </a:r>
          <a:r>
            <a:rPr lang="en-US" sz="1000" dirty="0"/>
            <a:t> </a:t>
          </a:r>
          <a:r>
            <a:rPr lang="en-US" sz="1400" dirty="0" smtClean="0"/>
            <a:t>summary </a:t>
          </a:r>
          <a:r>
            <a:rPr lang="en-US" sz="1400" dirty="0"/>
            <a:t>prepared by </a:t>
          </a:r>
          <a:r>
            <a:rPr lang="en-US" sz="1400" dirty="0" err="1"/>
            <a:t>treatimg</a:t>
          </a:r>
          <a:r>
            <a:rPr lang="en-US" sz="1400" dirty="0"/>
            <a:t> doctor</a:t>
          </a:r>
          <a:endParaRPr lang="en-US" sz="1200" dirty="0"/>
        </a:p>
      </dgm:t>
    </dgm:pt>
    <dgm:pt modelId="{248923FC-A9BC-4551-A1C2-260EF62D7EA8}" type="parTrans" cxnId="{B4F21C55-86E2-48BA-9647-B98FAA08DF04}">
      <dgm:prSet/>
      <dgm:spPr/>
      <dgm:t>
        <a:bodyPr/>
        <a:lstStyle/>
        <a:p>
          <a:endParaRPr lang="en-US"/>
        </a:p>
      </dgm:t>
    </dgm:pt>
    <dgm:pt modelId="{D2EAF42E-2626-46D2-B57C-BA776350EBF5}" type="sibTrans" cxnId="{B4F21C55-86E2-48BA-9647-B98FAA08DF04}">
      <dgm:prSet/>
      <dgm:spPr/>
      <dgm:t>
        <a:bodyPr/>
        <a:lstStyle/>
        <a:p>
          <a:endParaRPr lang="en-US"/>
        </a:p>
      </dgm:t>
    </dgm:pt>
    <dgm:pt modelId="{860BF115-885D-4964-860E-F6140FAC4D33}" type="pres">
      <dgm:prSet presAssocID="{450E0857-5F7F-47F4-A51F-5CD981B2AA13}" presName="Name0" presStyleCnt="0">
        <dgm:presLayoutVars>
          <dgm:dir/>
          <dgm:animLvl val="lvl"/>
          <dgm:resizeHandles val="exact"/>
        </dgm:presLayoutVars>
      </dgm:prSet>
      <dgm:spPr/>
      <dgm:t>
        <a:bodyPr/>
        <a:lstStyle/>
        <a:p>
          <a:endParaRPr lang="en-US"/>
        </a:p>
      </dgm:t>
    </dgm:pt>
    <dgm:pt modelId="{9162764C-E3EF-4F76-B5AB-FF9F983449BF}" type="pres">
      <dgm:prSet presAssocID="{D901992E-7626-43A9-A030-549E8479A54B}" presName="boxAndChildren" presStyleCnt="0"/>
      <dgm:spPr/>
    </dgm:pt>
    <dgm:pt modelId="{6F1271B5-2AED-46AA-9400-24DB0A3FA0DA}" type="pres">
      <dgm:prSet presAssocID="{D901992E-7626-43A9-A030-549E8479A54B}" presName="parentTextBox" presStyleLbl="node1" presStyleIdx="0" presStyleCnt="4"/>
      <dgm:spPr/>
      <dgm:t>
        <a:bodyPr/>
        <a:lstStyle/>
        <a:p>
          <a:endParaRPr lang="en-US"/>
        </a:p>
      </dgm:t>
    </dgm:pt>
    <dgm:pt modelId="{A7C566D3-915A-40F9-9F8C-833870253A23}" type="pres">
      <dgm:prSet presAssocID="{D901992E-7626-43A9-A030-549E8479A54B}" presName="entireBox" presStyleLbl="node1" presStyleIdx="0" presStyleCnt="4" custScaleY="175965"/>
      <dgm:spPr/>
      <dgm:t>
        <a:bodyPr/>
        <a:lstStyle/>
        <a:p>
          <a:endParaRPr lang="en-US"/>
        </a:p>
      </dgm:t>
    </dgm:pt>
    <dgm:pt modelId="{D4798A48-2EBD-402D-A580-06BD07AC37EA}" type="pres">
      <dgm:prSet presAssocID="{D901992E-7626-43A9-A030-549E8479A54B}" presName="descendantBox" presStyleCnt="0"/>
      <dgm:spPr/>
    </dgm:pt>
    <dgm:pt modelId="{CD2F67F0-1DB4-4BEF-9029-F58AF96CF0E5}" type="pres">
      <dgm:prSet presAssocID="{CF3F1CC1-E3A0-400A-9B0B-1ED44E7E340A}" presName="childTextBox" presStyleLbl="fgAccFollowNode1" presStyleIdx="0" presStyleCnt="7">
        <dgm:presLayoutVars>
          <dgm:bulletEnabled val="1"/>
        </dgm:presLayoutVars>
      </dgm:prSet>
      <dgm:spPr/>
      <dgm:t>
        <a:bodyPr/>
        <a:lstStyle/>
        <a:p>
          <a:endParaRPr lang="en-US"/>
        </a:p>
      </dgm:t>
    </dgm:pt>
    <dgm:pt modelId="{E767FCAF-5C13-4D62-B951-218222315295}" type="pres">
      <dgm:prSet presAssocID="{75A8AF5F-BD45-40EF-B8E0-615ED26BBF3A}" presName="sp" presStyleCnt="0"/>
      <dgm:spPr/>
    </dgm:pt>
    <dgm:pt modelId="{D831F06F-F709-4CE9-989F-8270250414A9}" type="pres">
      <dgm:prSet presAssocID="{7517DC02-8B3A-4E02-8403-3EC45A85BE0B}" presName="arrowAndChildren" presStyleCnt="0"/>
      <dgm:spPr/>
    </dgm:pt>
    <dgm:pt modelId="{6B106A16-E797-4FE9-A024-5C9F3E309C3A}" type="pres">
      <dgm:prSet presAssocID="{7517DC02-8B3A-4E02-8403-3EC45A85BE0B}" presName="parentTextArrow" presStyleLbl="node1" presStyleIdx="0" presStyleCnt="4"/>
      <dgm:spPr/>
      <dgm:t>
        <a:bodyPr/>
        <a:lstStyle/>
        <a:p>
          <a:endParaRPr lang="en-US"/>
        </a:p>
      </dgm:t>
    </dgm:pt>
    <dgm:pt modelId="{EC29B1F6-6F94-4F64-AC3E-B5BCB508700D}" type="pres">
      <dgm:prSet presAssocID="{7517DC02-8B3A-4E02-8403-3EC45A85BE0B}" presName="arrow" presStyleLbl="node1" presStyleIdx="1" presStyleCnt="4" custScaleY="177421"/>
      <dgm:spPr/>
      <dgm:t>
        <a:bodyPr/>
        <a:lstStyle/>
        <a:p>
          <a:endParaRPr lang="en-US"/>
        </a:p>
      </dgm:t>
    </dgm:pt>
    <dgm:pt modelId="{B70E41A6-676F-48C6-9B00-92C38E54C8F9}" type="pres">
      <dgm:prSet presAssocID="{7517DC02-8B3A-4E02-8403-3EC45A85BE0B}" presName="descendantArrow" presStyleCnt="0"/>
      <dgm:spPr/>
    </dgm:pt>
    <dgm:pt modelId="{586E4D23-F84E-4F1C-AFED-9F317E65A26D}" type="pres">
      <dgm:prSet presAssocID="{7559640F-5C38-41D9-AAF0-A20BB23A718D}" presName="childTextArrow" presStyleLbl="fgAccFollowNode1" presStyleIdx="1" presStyleCnt="7" custLinFactNeighborY="-5500">
        <dgm:presLayoutVars>
          <dgm:bulletEnabled val="1"/>
        </dgm:presLayoutVars>
      </dgm:prSet>
      <dgm:spPr/>
      <dgm:t>
        <a:bodyPr/>
        <a:lstStyle/>
        <a:p>
          <a:endParaRPr lang="en-US"/>
        </a:p>
      </dgm:t>
    </dgm:pt>
    <dgm:pt modelId="{70C90779-C407-4E2D-9719-AB9071624C58}" type="pres">
      <dgm:prSet presAssocID="{7B2C431C-A0F6-44EF-A193-D5FE8146DF68}" presName="childTextArrow" presStyleLbl="fgAccFollowNode1" presStyleIdx="2" presStyleCnt="7">
        <dgm:presLayoutVars>
          <dgm:bulletEnabled val="1"/>
        </dgm:presLayoutVars>
      </dgm:prSet>
      <dgm:spPr/>
      <dgm:t>
        <a:bodyPr/>
        <a:lstStyle/>
        <a:p>
          <a:endParaRPr lang="en-US"/>
        </a:p>
      </dgm:t>
    </dgm:pt>
    <dgm:pt modelId="{FBD73D5B-5640-47C2-826C-F3DEE223721B}" type="pres">
      <dgm:prSet presAssocID="{CCFB70A4-8E49-4639-AA17-3D98B1231797}" presName="sp" presStyleCnt="0"/>
      <dgm:spPr/>
    </dgm:pt>
    <dgm:pt modelId="{DA13B68E-44CA-44AC-A32F-2935E4B4951B}" type="pres">
      <dgm:prSet presAssocID="{75DFF2F2-6E77-489E-A14F-1B55F339EA14}" presName="arrowAndChildren" presStyleCnt="0"/>
      <dgm:spPr/>
    </dgm:pt>
    <dgm:pt modelId="{C0F6D5AA-E0E4-446E-83BD-644EE5627439}" type="pres">
      <dgm:prSet presAssocID="{75DFF2F2-6E77-489E-A14F-1B55F339EA14}" presName="parentTextArrow" presStyleLbl="node1" presStyleIdx="1" presStyleCnt="4"/>
      <dgm:spPr/>
      <dgm:t>
        <a:bodyPr/>
        <a:lstStyle/>
        <a:p>
          <a:endParaRPr lang="en-US"/>
        </a:p>
      </dgm:t>
    </dgm:pt>
    <dgm:pt modelId="{648D333E-61D4-4F36-8839-F7F9FB0CFBE2}" type="pres">
      <dgm:prSet presAssocID="{75DFF2F2-6E77-489E-A14F-1B55F339EA14}" presName="arrow" presStyleLbl="node1" presStyleIdx="2" presStyleCnt="4" custScaleY="170458"/>
      <dgm:spPr/>
      <dgm:t>
        <a:bodyPr/>
        <a:lstStyle/>
        <a:p>
          <a:endParaRPr lang="en-US"/>
        </a:p>
      </dgm:t>
    </dgm:pt>
    <dgm:pt modelId="{C04424C9-22CB-480D-A346-4832A6CD0592}" type="pres">
      <dgm:prSet presAssocID="{75DFF2F2-6E77-489E-A14F-1B55F339EA14}" presName="descendantArrow" presStyleCnt="0"/>
      <dgm:spPr/>
    </dgm:pt>
    <dgm:pt modelId="{02191A02-D1B5-4D5D-9315-0132274F2DED}" type="pres">
      <dgm:prSet presAssocID="{CFE0BA7B-D957-4F57-9442-6605970C32A9}" presName="childTextArrow" presStyleLbl="fgAccFollowNode1" presStyleIdx="3" presStyleCnt="7" custScaleX="78902" custScaleY="170491" custLinFactNeighborY="-8241">
        <dgm:presLayoutVars>
          <dgm:bulletEnabled val="1"/>
        </dgm:presLayoutVars>
      </dgm:prSet>
      <dgm:spPr/>
      <dgm:t>
        <a:bodyPr/>
        <a:lstStyle/>
        <a:p>
          <a:endParaRPr lang="en-US"/>
        </a:p>
      </dgm:t>
    </dgm:pt>
    <dgm:pt modelId="{28CA03C1-2273-4102-85B2-600537065504}" type="pres">
      <dgm:prSet presAssocID="{07A933D6-E4C8-46BB-A76C-45781E586738}" presName="childTextArrow" presStyleLbl="fgAccFollowNode1" presStyleIdx="4" presStyleCnt="7" custScaleY="175639">
        <dgm:presLayoutVars>
          <dgm:bulletEnabled val="1"/>
        </dgm:presLayoutVars>
      </dgm:prSet>
      <dgm:spPr/>
      <dgm:t>
        <a:bodyPr/>
        <a:lstStyle/>
        <a:p>
          <a:endParaRPr lang="en-US"/>
        </a:p>
      </dgm:t>
    </dgm:pt>
    <dgm:pt modelId="{7C451195-D3E8-4AFB-AD72-3E583DF2D8F7}" type="pres">
      <dgm:prSet presAssocID="{1A244B3F-AB0A-4F9B-ADFB-513817B73AA5}" presName="sp" presStyleCnt="0"/>
      <dgm:spPr/>
    </dgm:pt>
    <dgm:pt modelId="{D07987DC-ED71-4225-99D5-18086229A2C6}" type="pres">
      <dgm:prSet presAssocID="{726B1137-24F9-4DDF-B651-59B1F3A91ACC}" presName="arrowAndChildren" presStyleCnt="0"/>
      <dgm:spPr/>
    </dgm:pt>
    <dgm:pt modelId="{D54B4BD7-2074-42C2-86CC-D1368B0C1C93}" type="pres">
      <dgm:prSet presAssocID="{726B1137-24F9-4DDF-B651-59B1F3A91ACC}" presName="parentTextArrow" presStyleLbl="node1" presStyleIdx="2" presStyleCnt="4"/>
      <dgm:spPr/>
      <dgm:t>
        <a:bodyPr/>
        <a:lstStyle/>
        <a:p>
          <a:endParaRPr lang="en-US"/>
        </a:p>
      </dgm:t>
    </dgm:pt>
    <dgm:pt modelId="{CE0E283F-3E2E-430D-8F2C-51663278AF6E}" type="pres">
      <dgm:prSet presAssocID="{726B1137-24F9-4DDF-B651-59B1F3A91ACC}" presName="arrow" presStyleLbl="node1" presStyleIdx="3" presStyleCnt="4" custScaleY="235075" custLinFactNeighborY="22056"/>
      <dgm:spPr/>
      <dgm:t>
        <a:bodyPr/>
        <a:lstStyle/>
        <a:p>
          <a:endParaRPr lang="en-US"/>
        </a:p>
      </dgm:t>
    </dgm:pt>
    <dgm:pt modelId="{DBA3F1BF-BD06-4F08-B1F6-C70B677D793A}" type="pres">
      <dgm:prSet presAssocID="{726B1137-24F9-4DDF-B651-59B1F3A91ACC}" presName="descendantArrow" presStyleCnt="0"/>
      <dgm:spPr/>
    </dgm:pt>
    <dgm:pt modelId="{C0ADCFA5-EE6B-40AE-ABCE-C67D6B149FDF}" type="pres">
      <dgm:prSet presAssocID="{92B0C793-16F1-421A-878D-609568BD8B56}" presName="childTextArrow" presStyleLbl="fgAccFollowNode1" presStyleIdx="5" presStyleCnt="7" custScaleX="108250" custScaleY="163435" custLinFactNeighborX="1765" custLinFactNeighborY="-23478">
        <dgm:presLayoutVars>
          <dgm:bulletEnabled val="1"/>
        </dgm:presLayoutVars>
      </dgm:prSet>
      <dgm:spPr/>
      <dgm:t>
        <a:bodyPr/>
        <a:lstStyle/>
        <a:p>
          <a:endParaRPr lang="en-US"/>
        </a:p>
      </dgm:t>
    </dgm:pt>
    <dgm:pt modelId="{B9CB09DE-39AE-4E7B-BF0C-DA5151C23469}" type="pres">
      <dgm:prSet presAssocID="{70C4C203-0796-497B-BC35-BF9EE694C1C6}" presName="childTextArrow" presStyleLbl="fgAccFollowNode1" presStyleIdx="6" presStyleCnt="7" custScaleX="83490" custScaleY="148169" custLinFactNeighborX="85" custLinFactNeighborY="-23264">
        <dgm:presLayoutVars>
          <dgm:bulletEnabled val="1"/>
        </dgm:presLayoutVars>
      </dgm:prSet>
      <dgm:spPr/>
      <dgm:t>
        <a:bodyPr/>
        <a:lstStyle/>
        <a:p>
          <a:endParaRPr lang="en-US"/>
        </a:p>
      </dgm:t>
    </dgm:pt>
  </dgm:ptLst>
  <dgm:cxnLst>
    <dgm:cxn modelId="{8E16CA35-FF90-458E-94C5-4B6694EC7C2B}" srcId="{7517DC02-8B3A-4E02-8403-3EC45A85BE0B}" destId="{7B2C431C-A0F6-44EF-A193-D5FE8146DF68}" srcOrd="1" destOrd="0" parTransId="{2C35FB8C-9822-40EC-8CF3-F13852118056}" sibTransId="{D2ACFA68-2C67-4847-9DE7-A82642A4D506}"/>
    <dgm:cxn modelId="{91DF1901-F45D-4017-9C79-4954F85C65DD}" srcId="{450E0857-5F7F-47F4-A51F-5CD981B2AA13}" destId="{7517DC02-8B3A-4E02-8403-3EC45A85BE0B}" srcOrd="2" destOrd="0" parTransId="{51461E22-6289-4E21-9F78-04C5F4214D96}" sibTransId="{75A8AF5F-BD45-40EF-B8E0-615ED26BBF3A}"/>
    <dgm:cxn modelId="{CC7F5100-5CCF-4947-9B6F-9FD017648882}" type="presOf" srcId="{CFE0BA7B-D957-4F57-9442-6605970C32A9}" destId="{02191A02-D1B5-4D5D-9315-0132274F2DED}" srcOrd="0" destOrd="0" presId="urn:microsoft.com/office/officeart/2005/8/layout/process4"/>
    <dgm:cxn modelId="{5F954ED2-91BE-40DE-B77E-FDADB228FE2D}" type="presOf" srcId="{7559640F-5C38-41D9-AAF0-A20BB23A718D}" destId="{586E4D23-F84E-4F1C-AFED-9F317E65A26D}" srcOrd="0" destOrd="0" presId="urn:microsoft.com/office/officeart/2005/8/layout/process4"/>
    <dgm:cxn modelId="{877B38C1-FEFC-4C18-A2AD-15897134589C}" type="presOf" srcId="{726B1137-24F9-4DDF-B651-59B1F3A91ACC}" destId="{D54B4BD7-2074-42C2-86CC-D1368B0C1C93}" srcOrd="0" destOrd="0" presId="urn:microsoft.com/office/officeart/2005/8/layout/process4"/>
    <dgm:cxn modelId="{DAF39EE1-D775-4F0A-A784-3CB7503E9FC3}" type="presOf" srcId="{D901992E-7626-43A9-A030-549E8479A54B}" destId="{A7C566D3-915A-40F9-9F8C-833870253A23}" srcOrd="1" destOrd="0" presId="urn:microsoft.com/office/officeart/2005/8/layout/process4"/>
    <dgm:cxn modelId="{524F2B3E-0EBF-453D-8494-126C3AF5D234}" type="presOf" srcId="{92B0C793-16F1-421A-878D-609568BD8B56}" destId="{C0ADCFA5-EE6B-40AE-ABCE-C67D6B149FDF}" srcOrd="0" destOrd="0" presId="urn:microsoft.com/office/officeart/2005/8/layout/process4"/>
    <dgm:cxn modelId="{0A866B75-6F03-4EE0-A09F-7486375F167E}" srcId="{D901992E-7626-43A9-A030-549E8479A54B}" destId="{CF3F1CC1-E3A0-400A-9B0B-1ED44E7E340A}" srcOrd="0" destOrd="0" parTransId="{7030FCE2-075C-432A-AAF5-851F41D45C18}" sibTransId="{6202AFF3-7D12-41C3-B28B-D61D9D83986B}"/>
    <dgm:cxn modelId="{D3A812D7-D573-4C4F-B990-4E22310B283E}" type="presOf" srcId="{450E0857-5F7F-47F4-A51F-5CD981B2AA13}" destId="{860BF115-885D-4964-860E-F6140FAC4D33}" srcOrd="0" destOrd="0" presId="urn:microsoft.com/office/officeart/2005/8/layout/process4"/>
    <dgm:cxn modelId="{7DFDA0C1-3E5D-4F58-AF5C-A9ED45420692}" srcId="{7517DC02-8B3A-4E02-8403-3EC45A85BE0B}" destId="{7559640F-5C38-41D9-AAF0-A20BB23A718D}" srcOrd="0" destOrd="0" parTransId="{22163DA6-CAA9-4722-AE82-8E04F93871DA}" sibTransId="{7D09DE1F-BA4E-43E2-8EF0-C499FFC40898}"/>
    <dgm:cxn modelId="{B4F21C55-86E2-48BA-9647-B98FAA08DF04}" srcId="{726B1137-24F9-4DDF-B651-59B1F3A91ACC}" destId="{70C4C203-0796-497B-BC35-BF9EE694C1C6}" srcOrd="1" destOrd="0" parTransId="{248923FC-A9BC-4551-A1C2-260EF62D7EA8}" sibTransId="{D2EAF42E-2626-46D2-B57C-BA776350EBF5}"/>
    <dgm:cxn modelId="{3B9D6FA8-A144-4386-AAB7-D72BE1985816}" srcId="{75DFF2F2-6E77-489E-A14F-1B55F339EA14}" destId="{07A933D6-E4C8-46BB-A76C-45781E586738}" srcOrd="1" destOrd="0" parTransId="{7E8067FF-A71C-41E3-B385-F7C718AD7908}" sibTransId="{CFEAEDF1-5948-4B30-B6D4-29627E369694}"/>
    <dgm:cxn modelId="{C94AC91F-364F-48CA-82B9-2F46128C63F9}" type="presOf" srcId="{75DFF2F2-6E77-489E-A14F-1B55F339EA14}" destId="{648D333E-61D4-4F36-8839-F7F9FB0CFBE2}" srcOrd="1" destOrd="0" presId="urn:microsoft.com/office/officeart/2005/8/layout/process4"/>
    <dgm:cxn modelId="{CF6DBF0F-7735-45F9-B370-26B6DA67D87C}" type="presOf" srcId="{7517DC02-8B3A-4E02-8403-3EC45A85BE0B}" destId="{6B106A16-E797-4FE9-A024-5C9F3E309C3A}" srcOrd="0" destOrd="0" presId="urn:microsoft.com/office/officeart/2005/8/layout/process4"/>
    <dgm:cxn modelId="{387CED4D-5A63-472E-8186-2B6AD7669677}" srcId="{450E0857-5F7F-47F4-A51F-5CD981B2AA13}" destId="{726B1137-24F9-4DDF-B651-59B1F3A91ACC}" srcOrd="0" destOrd="0" parTransId="{96E21C32-880B-42EA-9EAA-9F9A42F51681}" sibTransId="{1A244B3F-AB0A-4F9B-ADFB-513817B73AA5}"/>
    <dgm:cxn modelId="{C407B191-9A86-489B-ACCD-71768782DB0A}" srcId="{726B1137-24F9-4DDF-B651-59B1F3A91ACC}" destId="{92B0C793-16F1-421A-878D-609568BD8B56}" srcOrd="0" destOrd="0" parTransId="{DA919B36-E534-4091-A1A4-A7EE8C611FD2}" sibTransId="{26BC9833-1316-40DD-A91D-C6C9B6F9FD64}"/>
    <dgm:cxn modelId="{C71C9036-D42E-4580-8D17-3050F3E8E636}" type="presOf" srcId="{07A933D6-E4C8-46BB-A76C-45781E586738}" destId="{28CA03C1-2273-4102-85B2-600537065504}" srcOrd="0" destOrd="0" presId="urn:microsoft.com/office/officeart/2005/8/layout/process4"/>
    <dgm:cxn modelId="{D3423AAF-3E96-4CA6-9B4A-CB92FB141403}" type="presOf" srcId="{CF3F1CC1-E3A0-400A-9B0B-1ED44E7E340A}" destId="{CD2F67F0-1DB4-4BEF-9029-F58AF96CF0E5}" srcOrd="0" destOrd="0" presId="urn:microsoft.com/office/officeart/2005/8/layout/process4"/>
    <dgm:cxn modelId="{73517AB2-6ADC-4039-BDF0-C50BA2B3D89B}" srcId="{450E0857-5F7F-47F4-A51F-5CD981B2AA13}" destId="{D901992E-7626-43A9-A030-549E8479A54B}" srcOrd="3" destOrd="0" parTransId="{E8FC1990-1996-496F-877F-83F28CDB9D8D}" sibTransId="{81CABE8F-DA7A-41FA-8A40-56B21AB499A9}"/>
    <dgm:cxn modelId="{95B5CB6D-ADEC-4CAB-A432-7AA28703EE0E}" type="presOf" srcId="{726B1137-24F9-4DDF-B651-59B1F3A91ACC}" destId="{CE0E283F-3E2E-430D-8F2C-51663278AF6E}" srcOrd="1" destOrd="0" presId="urn:microsoft.com/office/officeart/2005/8/layout/process4"/>
    <dgm:cxn modelId="{F22FF72A-9478-4B2A-893A-153D9EA843A3}" type="presOf" srcId="{70C4C203-0796-497B-BC35-BF9EE694C1C6}" destId="{B9CB09DE-39AE-4E7B-BF0C-DA5151C23469}" srcOrd="0" destOrd="0" presId="urn:microsoft.com/office/officeart/2005/8/layout/process4"/>
    <dgm:cxn modelId="{EC826A63-5DD9-4204-846B-784FE5C12D86}" type="presOf" srcId="{75DFF2F2-6E77-489E-A14F-1B55F339EA14}" destId="{C0F6D5AA-E0E4-446E-83BD-644EE5627439}" srcOrd="0" destOrd="0" presId="urn:microsoft.com/office/officeart/2005/8/layout/process4"/>
    <dgm:cxn modelId="{818279C2-419F-4AE1-8A72-478327436848}" type="presOf" srcId="{D901992E-7626-43A9-A030-549E8479A54B}" destId="{6F1271B5-2AED-46AA-9400-24DB0A3FA0DA}" srcOrd="0" destOrd="0" presId="urn:microsoft.com/office/officeart/2005/8/layout/process4"/>
    <dgm:cxn modelId="{039DB010-955E-4920-A764-3BFC83B4505C}" srcId="{450E0857-5F7F-47F4-A51F-5CD981B2AA13}" destId="{75DFF2F2-6E77-489E-A14F-1B55F339EA14}" srcOrd="1" destOrd="0" parTransId="{1988493A-75DB-4CEB-9F7E-01E4EA020DA6}" sibTransId="{CCFB70A4-8E49-4639-AA17-3D98B1231797}"/>
    <dgm:cxn modelId="{E3C6238B-67C5-4EC3-B480-B3E93EE627C5}" srcId="{75DFF2F2-6E77-489E-A14F-1B55F339EA14}" destId="{CFE0BA7B-D957-4F57-9442-6605970C32A9}" srcOrd="0" destOrd="0" parTransId="{C010AC4E-183B-40A2-94A9-0FE57BAA7E9D}" sibTransId="{26231779-58D0-45CF-AA8D-AE0F64F3E556}"/>
    <dgm:cxn modelId="{E27E252C-1ECE-49D1-81BC-DDAD644FDA0C}" type="presOf" srcId="{7B2C431C-A0F6-44EF-A193-D5FE8146DF68}" destId="{70C90779-C407-4E2D-9719-AB9071624C58}" srcOrd="0" destOrd="0" presId="urn:microsoft.com/office/officeart/2005/8/layout/process4"/>
    <dgm:cxn modelId="{B3E62BD5-0686-48F1-B611-140D4F5A4D50}" type="presOf" srcId="{7517DC02-8B3A-4E02-8403-3EC45A85BE0B}" destId="{EC29B1F6-6F94-4F64-AC3E-B5BCB508700D}" srcOrd="1" destOrd="0" presId="urn:microsoft.com/office/officeart/2005/8/layout/process4"/>
    <dgm:cxn modelId="{E08E5A38-9A39-47D4-B806-83F88FA2078F}" type="presParOf" srcId="{860BF115-885D-4964-860E-F6140FAC4D33}" destId="{9162764C-E3EF-4F76-B5AB-FF9F983449BF}" srcOrd="0" destOrd="0" presId="urn:microsoft.com/office/officeart/2005/8/layout/process4"/>
    <dgm:cxn modelId="{6228238B-15EF-4441-896A-05DDA49DFCF6}" type="presParOf" srcId="{9162764C-E3EF-4F76-B5AB-FF9F983449BF}" destId="{6F1271B5-2AED-46AA-9400-24DB0A3FA0DA}" srcOrd="0" destOrd="0" presId="urn:microsoft.com/office/officeart/2005/8/layout/process4"/>
    <dgm:cxn modelId="{404F58AD-4976-4963-808D-CEDE0F35795A}" type="presParOf" srcId="{9162764C-E3EF-4F76-B5AB-FF9F983449BF}" destId="{A7C566D3-915A-40F9-9F8C-833870253A23}" srcOrd="1" destOrd="0" presId="urn:microsoft.com/office/officeart/2005/8/layout/process4"/>
    <dgm:cxn modelId="{42ECE293-7707-4A8C-BE10-BF11D67BE473}" type="presParOf" srcId="{9162764C-E3EF-4F76-B5AB-FF9F983449BF}" destId="{D4798A48-2EBD-402D-A580-06BD07AC37EA}" srcOrd="2" destOrd="0" presId="urn:microsoft.com/office/officeart/2005/8/layout/process4"/>
    <dgm:cxn modelId="{39974C06-1D42-4D03-8156-AB9FC9B021DA}" type="presParOf" srcId="{D4798A48-2EBD-402D-A580-06BD07AC37EA}" destId="{CD2F67F0-1DB4-4BEF-9029-F58AF96CF0E5}" srcOrd="0" destOrd="0" presId="urn:microsoft.com/office/officeart/2005/8/layout/process4"/>
    <dgm:cxn modelId="{8B9240ED-C171-43A8-82D9-03CF6F0B7AD0}" type="presParOf" srcId="{860BF115-885D-4964-860E-F6140FAC4D33}" destId="{E767FCAF-5C13-4D62-B951-218222315295}" srcOrd="1" destOrd="0" presId="urn:microsoft.com/office/officeart/2005/8/layout/process4"/>
    <dgm:cxn modelId="{947E779F-53AA-4D97-81E9-22FD2B8A84C7}" type="presParOf" srcId="{860BF115-885D-4964-860E-F6140FAC4D33}" destId="{D831F06F-F709-4CE9-989F-8270250414A9}" srcOrd="2" destOrd="0" presId="urn:microsoft.com/office/officeart/2005/8/layout/process4"/>
    <dgm:cxn modelId="{638F6305-C25A-4E27-8D45-3865A3DFC6DE}" type="presParOf" srcId="{D831F06F-F709-4CE9-989F-8270250414A9}" destId="{6B106A16-E797-4FE9-A024-5C9F3E309C3A}" srcOrd="0" destOrd="0" presId="urn:microsoft.com/office/officeart/2005/8/layout/process4"/>
    <dgm:cxn modelId="{3A2E7ACD-74BC-412B-9FEF-970CB25CE76B}" type="presParOf" srcId="{D831F06F-F709-4CE9-989F-8270250414A9}" destId="{EC29B1F6-6F94-4F64-AC3E-B5BCB508700D}" srcOrd="1" destOrd="0" presId="urn:microsoft.com/office/officeart/2005/8/layout/process4"/>
    <dgm:cxn modelId="{D4EEE7FC-098F-41BF-8711-5A90FA6C84CC}" type="presParOf" srcId="{D831F06F-F709-4CE9-989F-8270250414A9}" destId="{B70E41A6-676F-48C6-9B00-92C38E54C8F9}" srcOrd="2" destOrd="0" presId="urn:microsoft.com/office/officeart/2005/8/layout/process4"/>
    <dgm:cxn modelId="{618A5130-EC47-4EF8-AD0D-93DF74787E39}" type="presParOf" srcId="{B70E41A6-676F-48C6-9B00-92C38E54C8F9}" destId="{586E4D23-F84E-4F1C-AFED-9F317E65A26D}" srcOrd="0" destOrd="0" presId="urn:microsoft.com/office/officeart/2005/8/layout/process4"/>
    <dgm:cxn modelId="{C6D51922-1260-4D63-B061-463E71939ED7}" type="presParOf" srcId="{B70E41A6-676F-48C6-9B00-92C38E54C8F9}" destId="{70C90779-C407-4E2D-9719-AB9071624C58}" srcOrd="1" destOrd="0" presId="urn:microsoft.com/office/officeart/2005/8/layout/process4"/>
    <dgm:cxn modelId="{7CA78C66-179C-41FF-832C-51FBF87440EA}" type="presParOf" srcId="{860BF115-885D-4964-860E-F6140FAC4D33}" destId="{FBD73D5B-5640-47C2-826C-F3DEE223721B}" srcOrd="3" destOrd="0" presId="urn:microsoft.com/office/officeart/2005/8/layout/process4"/>
    <dgm:cxn modelId="{7A25CFF0-D781-411F-9208-D22E9076C057}" type="presParOf" srcId="{860BF115-885D-4964-860E-F6140FAC4D33}" destId="{DA13B68E-44CA-44AC-A32F-2935E4B4951B}" srcOrd="4" destOrd="0" presId="urn:microsoft.com/office/officeart/2005/8/layout/process4"/>
    <dgm:cxn modelId="{AFD7A0B1-A12A-4DE7-9BA4-95F77A0BEF22}" type="presParOf" srcId="{DA13B68E-44CA-44AC-A32F-2935E4B4951B}" destId="{C0F6D5AA-E0E4-446E-83BD-644EE5627439}" srcOrd="0" destOrd="0" presId="urn:microsoft.com/office/officeart/2005/8/layout/process4"/>
    <dgm:cxn modelId="{AE3181C6-EE01-4C1D-80CD-4B21DAC7095C}" type="presParOf" srcId="{DA13B68E-44CA-44AC-A32F-2935E4B4951B}" destId="{648D333E-61D4-4F36-8839-F7F9FB0CFBE2}" srcOrd="1" destOrd="0" presId="urn:microsoft.com/office/officeart/2005/8/layout/process4"/>
    <dgm:cxn modelId="{C9A8AA4C-80D6-48A8-9C4B-A7EDEC68D82B}" type="presParOf" srcId="{DA13B68E-44CA-44AC-A32F-2935E4B4951B}" destId="{C04424C9-22CB-480D-A346-4832A6CD0592}" srcOrd="2" destOrd="0" presId="urn:microsoft.com/office/officeart/2005/8/layout/process4"/>
    <dgm:cxn modelId="{13F25933-AA86-4615-91E7-9005A10AD92D}" type="presParOf" srcId="{C04424C9-22CB-480D-A346-4832A6CD0592}" destId="{02191A02-D1B5-4D5D-9315-0132274F2DED}" srcOrd="0" destOrd="0" presId="urn:microsoft.com/office/officeart/2005/8/layout/process4"/>
    <dgm:cxn modelId="{B91764FE-64BA-4DD8-9ADD-ADF69760B976}" type="presParOf" srcId="{C04424C9-22CB-480D-A346-4832A6CD0592}" destId="{28CA03C1-2273-4102-85B2-600537065504}" srcOrd="1" destOrd="0" presId="urn:microsoft.com/office/officeart/2005/8/layout/process4"/>
    <dgm:cxn modelId="{7DB4E317-169D-4C22-B3F7-F81F68E09171}" type="presParOf" srcId="{860BF115-885D-4964-860E-F6140FAC4D33}" destId="{7C451195-D3E8-4AFB-AD72-3E583DF2D8F7}" srcOrd="5" destOrd="0" presId="urn:microsoft.com/office/officeart/2005/8/layout/process4"/>
    <dgm:cxn modelId="{B85A2874-43A5-4A9B-9172-421421767E24}" type="presParOf" srcId="{860BF115-885D-4964-860E-F6140FAC4D33}" destId="{D07987DC-ED71-4225-99D5-18086229A2C6}" srcOrd="6" destOrd="0" presId="urn:microsoft.com/office/officeart/2005/8/layout/process4"/>
    <dgm:cxn modelId="{DB00328D-6249-4215-BC48-F4C4707F846D}" type="presParOf" srcId="{D07987DC-ED71-4225-99D5-18086229A2C6}" destId="{D54B4BD7-2074-42C2-86CC-D1368B0C1C93}" srcOrd="0" destOrd="0" presId="urn:microsoft.com/office/officeart/2005/8/layout/process4"/>
    <dgm:cxn modelId="{E2A70964-3A5C-4AFF-8450-D08D8D9FD69A}" type="presParOf" srcId="{D07987DC-ED71-4225-99D5-18086229A2C6}" destId="{CE0E283F-3E2E-430D-8F2C-51663278AF6E}" srcOrd="1" destOrd="0" presId="urn:microsoft.com/office/officeart/2005/8/layout/process4"/>
    <dgm:cxn modelId="{CFFDE4D6-32BD-49F9-93C9-7E4A38C9FE79}" type="presParOf" srcId="{D07987DC-ED71-4225-99D5-18086229A2C6}" destId="{DBA3F1BF-BD06-4F08-B1F6-C70B677D793A}" srcOrd="2" destOrd="0" presId="urn:microsoft.com/office/officeart/2005/8/layout/process4"/>
    <dgm:cxn modelId="{5A2C851F-1B68-40A3-9434-EB88D371D177}" type="presParOf" srcId="{DBA3F1BF-BD06-4F08-B1F6-C70B677D793A}" destId="{C0ADCFA5-EE6B-40AE-ABCE-C67D6B149FDF}" srcOrd="0" destOrd="0" presId="urn:microsoft.com/office/officeart/2005/8/layout/process4"/>
    <dgm:cxn modelId="{BCB581E2-A5A8-41A8-A4BC-D376CA3777B6}" type="presParOf" srcId="{DBA3F1BF-BD06-4F08-B1F6-C70B677D793A}" destId="{B9CB09DE-39AE-4E7B-BF0C-DA5151C23469}"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257B155-5CE0-498D-90F0-EA2866432B32}"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9512FA58-E2DF-4852-8D21-8F2BC26D59E8}">
      <dgm:prSet phldrT="[Text]" custT="1"/>
      <dgm:spPr/>
      <dgm:t>
        <a:bodyPr/>
        <a:lstStyle/>
        <a:p>
          <a:r>
            <a:rPr lang="en-US" sz="1600" dirty="0"/>
            <a:t>DISCHARGE FROM ICU</a:t>
          </a:r>
        </a:p>
      </dgm:t>
    </dgm:pt>
    <dgm:pt modelId="{E700DE76-5718-44E6-A57A-7BDF530BEDF1}" type="parTrans" cxnId="{E34F639D-1DF9-48E1-A001-5608916524A3}">
      <dgm:prSet/>
      <dgm:spPr/>
      <dgm:t>
        <a:bodyPr/>
        <a:lstStyle/>
        <a:p>
          <a:endParaRPr lang="en-US"/>
        </a:p>
      </dgm:t>
    </dgm:pt>
    <dgm:pt modelId="{2BFB98C3-062E-44D1-B55E-890E899A883E}" type="sibTrans" cxnId="{E34F639D-1DF9-48E1-A001-5608916524A3}">
      <dgm:prSet/>
      <dgm:spPr/>
      <dgm:t>
        <a:bodyPr/>
        <a:lstStyle/>
        <a:p>
          <a:endParaRPr lang="en-US"/>
        </a:p>
      </dgm:t>
    </dgm:pt>
    <dgm:pt modelId="{D83EEB4F-5462-4276-8BEE-764872AD22B9}">
      <dgm:prSet phldrT="[Text]" custT="1"/>
      <dgm:spPr/>
      <dgm:t>
        <a:bodyPr/>
        <a:lstStyle/>
        <a:p>
          <a:r>
            <a:rPr lang="en-US" sz="1200" dirty="0">
              <a:latin typeface="Times New Roman" pitchFamily="18" charset="0"/>
              <a:cs typeface="Times New Roman" pitchFamily="18" charset="0"/>
            </a:rPr>
            <a:t>decision</a:t>
          </a:r>
          <a:r>
            <a:rPr lang="en-US" sz="1200" dirty="0"/>
            <a:t>  to shift to ward</a:t>
          </a:r>
        </a:p>
      </dgm:t>
    </dgm:pt>
    <dgm:pt modelId="{207E1EDC-2D4B-407B-9618-A224544BD0CB}" type="parTrans" cxnId="{72C19BEC-E6E9-41F4-9CC8-168BDE0C076E}">
      <dgm:prSet/>
      <dgm:spPr/>
      <dgm:t>
        <a:bodyPr/>
        <a:lstStyle/>
        <a:p>
          <a:endParaRPr lang="en-US"/>
        </a:p>
      </dgm:t>
    </dgm:pt>
    <dgm:pt modelId="{2ED1D024-E938-4947-818C-AD06A7434D82}" type="sibTrans" cxnId="{72C19BEC-E6E9-41F4-9CC8-168BDE0C076E}">
      <dgm:prSet/>
      <dgm:spPr/>
      <dgm:t>
        <a:bodyPr/>
        <a:lstStyle/>
        <a:p>
          <a:endParaRPr lang="en-US"/>
        </a:p>
      </dgm:t>
    </dgm:pt>
    <dgm:pt modelId="{1363DEC4-8B95-45EC-8C57-87D1BF215A09}">
      <dgm:prSet phldrT="[Text]" custT="1"/>
      <dgm:spPr/>
      <dgm:t>
        <a:bodyPr/>
        <a:lstStyle/>
        <a:p>
          <a:r>
            <a:rPr lang="en-US" sz="1200" dirty="0" err="1"/>
            <a:t>cheklist</a:t>
          </a:r>
          <a:r>
            <a:rPr lang="en-US" sz="1200" dirty="0"/>
            <a:t> and medical record updated</a:t>
          </a:r>
        </a:p>
      </dgm:t>
    </dgm:pt>
    <dgm:pt modelId="{E0735AAE-724A-4AE4-B648-8A33396DED2C}" type="parTrans" cxnId="{972F362D-1897-42FC-BA56-9E367F44645F}">
      <dgm:prSet/>
      <dgm:spPr/>
      <dgm:t>
        <a:bodyPr/>
        <a:lstStyle/>
        <a:p>
          <a:endParaRPr lang="en-US"/>
        </a:p>
      </dgm:t>
    </dgm:pt>
    <dgm:pt modelId="{4B7A2806-FADF-47B2-8A90-7EC439FAC06B}" type="sibTrans" cxnId="{972F362D-1897-42FC-BA56-9E367F44645F}">
      <dgm:prSet/>
      <dgm:spPr/>
      <dgm:t>
        <a:bodyPr/>
        <a:lstStyle/>
        <a:p>
          <a:endParaRPr lang="en-US"/>
        </a:p>
      </dgm:t>
    </dgm:pt>
    <dgm:pt modelId="{237FFAF8-A08D-49F3-B2AC-1E4ADB0A9BA4}">
      <dgm:prSet phldrT="[Text]" custT="1"/>
      <dgm:spPr/>
      <dgm:t>
        <a:bodyPr/>
        <a:lstStyle/>
        <a:p>
          <a:r>
            <a:rPr lang="en-US" sz="1600" dirty="0">
              <a:latin typeface="Times New Roman" pitchFamily="18" charset="0"/>
              <a:cs typeface="Times New Roman" pitchFamily="18" charset="0"/>
            </a:rPr>
            <a:t>Handover to ward </a:t>
          </a:r>
        </a:p>
      </dgm:t>
    </dgm:pt>
    <dgm:pt modelId="{5A3D1EF1-4AF8-4113-8DF5-3E709BF581CF}" type="parTrans" cxnId="{D0222227-B1C5-4DFF-B67E-A9CC66E1B2EF}">
      <dgm:prSet/>
      <dgm:spPr/>
      <dgm:t>
        <a:bodyPr/>
        <a:lstStyle/>
        <a:p>
          <a:endParaRPr lang="en-US"/>
        </a:p>
      </dgm:t>
    </dgm:pt>
    <dgm:pt modelId="{6A332C6B-B8FE-42B1-80B9-9391737EDB48}" type="sibTrans" cxnId="{D0222227-B1C5-4DFF-B67E-A9CC66E1B2EF}">
      <dgm:prSet/>
      <dgm:spPr/>
      <dgm:t>
        <a:bodyPr/>
        <a:lstStyle/>
        <a:p>
          <a:endParaRPr lang="en-US"/>
        </a:p>
      </dgm:t>
    </dgm:pt>
    <dgm:pt modelId="{069BDBDF-A929-4FB2-A6F3-F47E9F868448}">
      <dgm:prSet phldrT="[Text]" custT="1"/>
      <dgm:spPr/>
      <dgm:t>
        <a:bodyPr/>
        <a:lstStyle/>
        <a:p>
          <a:pPr algn="just"/>
          <a:r>
            <a:rPr lang="en-US" sz="1200"/>
            <a:t>nurse incharge of ICU as per treating doctors orders handovers files and medicine to Ward nurse </a:t>
          </a:r>
        </a:p>
      </dgm:t>
    </dgm:pt>
    <dgm:pt modelId="{D0E773D5-1C50-41E5-B13C-D364B93E6857}" type="parTrans" cxnId="{3917A345-51B6-4587-BDAF-003DF28CBD83}">
      <dgm:prSet/>
      <dgm:spPr/>
      <dgm:t>
        <a:bodyPr/>
        <a:lstStyle/>
        <a:p>
          <a:endParaRPr lang="en-US"/>
        </a:p>
      </dgm:t>
    </dgm:pt>
    <dgm:pt modelId="{15186E89-8C74-4A81-BD53-34524E51FC39}" type="sibTrans" cxnId="{3917A345-51B6-4587-BDAF-003DF28CBD83}">
      <dgm:prSet/>
      <dgm:spPr/>
      <dgm:t>
        <a:bodyPr/>
        <a:lstStyle/>
        <a:p>
          <a:endParaRPr lang="en-US"/>
        </a:p>
      </dgm:t>
    </dgm:pt>
    <dgm:pt modelId="{25349424-52F8-4472-B4EE-1D2B0FD5FB46}">
      <dgm:prSet phldrT="[Text]" custT="1"/>
      <dgm:spPr/>
      <dgm:t>
        <a:bodyPr/>
        <a:lstStyle/>
        <a:p>
          <a:r>
            <a:rPr lang="en-US" sz="1200"/>
            <a:t>pt shifted in ward</a:t>
          </a:r>
        </a:p>
      </dgm:t>
    </dgm:pt>
    <dgm:pt modelId="{CABFA0F9-9846-4C74-9D47-EF89A4F78D1C}" type="parTrans" cxnId="{7378A514-03D5-448E-902C-BB28E8A175F1}">
      <dgm:prSet/>
      <dgm:spPr/>
      <dgm:t>
        <a:bodyPr/>
        <a:lstStyle/>
        <a:p>
          <a:endParaRPr lang="en-US"/>
        </a:p>
      </dgm:t>
    </dgm:pt>
    <dgm:pt modelId="{410C3672-0E1C-40B8-9E6A-006F9F87099C}" type="sibTrans" cxnId="{7378A514-03D5-448E-902C-BB28E8A175F1}">
      <dgm:prSet/>
      <dgm:spPr/>
      <dgm:t>
        <a:bodyPr/>
        <a:lstStyle/>
        <a:p>
          <a:endParaRPr lang="en-US"/>
        </a:p>
      </dgm:t>
    </dgm:pt>
    <dgm:pt modelId="{4455FBBE-0C0D-47E2-896C-806EE110F999}">
      <dgm:prSet phldrT="[Text]" custT="1"/>
      <dgm:spPr/>
      <dgm:t>
        <a:bodyPr/>
        <a:lstStyle/>
        <a:p>
          <a:r>
            <a:rPr lang="en-US" sz="1600" dirty="0" smtClean="0">
              <a:latin typeface="Times New Roman" pitchFamily="18" charset="0"/>
              <a:cs typeface="Times New Roman" pitchFamily="18" charset="0"/>
            </a:rPr>
            <a:t>Discharge</a:t>
          </a:r>
          <a:r>
            <a:rPr lang="en-US" sz="1600" dirty="0" smtClean="0"/>
            <a:t> </a:t>
          </a:r>
          <a:r>
            <a:rPr lang="en-US" sz="1600" dirty="0"/>
            <a:t>from ward</a:t>
          </a:r>
        </a:p>
      </dgm:t>
    </dgm:pt>
    <dgm:pt modelId="{EEC0BD41-4911-4897-9C5B-7C93A4A45E83}" type="parTrans" cxnId="{1CF730E4-C496-4F68-B70A-4D3B9BC2A66B}">
      <dgm:prSet/>
      <dgm:spPr/>
      <dgm:t>
        <a:bodyPr/>
        <a:lstStyle/>
        <a:p>
          <a:endParaRPr lang="en-US"/>
        </a:p>
      </dgm:t>
    </dgm:pt>
    <dgm:pt modelId="{D5391A77-B9E4-496D-B95B-A8D46BD09031}" type="sibTrans" cxnId="{1CF730E4-C496-4F68-B70A-4D3B9BC2A66B}">
      <dgm:prSet/>
      <dgm:spPr/>
      <dgm:t>
        <a:bodyPr/>
        <a:lstStyle/>
        <a:p>
          <a:endParaRPr lang="en-US"/>
        </a:p>
      </dgm:t>
    </dgm:pt>
    <dgm:pt modelId="{F75FEBCF-429E-43C2-ADEE-5303065281DB}">
      <dgm:prSet phldrT="[Text]" custT="1"/>
      <dgm:spPr/>
      <dgm:t>
        <a:bodyPr/>
        <a:lstStyle/>
        <a:p>
          <a:r>
            <a:rPr lang="en-US" sz="1200"/>
            <a:t>discharge summary  prepared, post discahrge home care explained , follow up instructions given</a:t>
          </a:r>
          <a:endParaRPr lang="en-US" sz="800"/>
        </a:p>
      </dgm:t>
    </dgm:pt>
    <dgm:pt modelId="{E2076572-0A6F-4B20-8707-BFCB9D3938BA}" type="parTrans" cxnId="{724E0A06-FA59-4731-94C8-28CD06B8EB32}">
      <dgm:prSet/>
      <dgm:spPr/>
      <dgm:t>
        <a:bodyPr/>
        <a:lstStyle/>
        <a:p>
          <a:endParaRPr lang="en-US"/>
        </a:p>
      </dgm:t>
    </dgm:pt>
    <dgm:pt modelId="{2EF173E9-D32D-4B28-8468-BDA894107439}" type="sibTrans" cxnId="{724E0A06-FA59-4731-94C8-28CD06B8EB32}">
      <dgm:prSet/>
      <dgm:spPr/>
      <dgm:t>
        <a:bodyPr/>
        <a:lstStyle/>
        <a:p>
          <a:endParaRPr lang="en-US"/>
        </a:p>
      </dgm:t>
    </dgm:pt>
    <dgm:pt modelId="{F7E6FC9D-F29A-4506-99E7-31F8BA537ED2}">
      <dgm:prSet phldrT="[Text]" custT="1"/>
      <dgm:spPr/>
      <dgm:t>
        <a:bodyPr/>
        <a:lstStyle/>
        <a:p>
          <a:r>
            <a:rPr lang="en-US" sz="1200"/>
            <a:t>bills settled , medical claims settled</a:t>
          </a:r>
        </a:p>
      </dgm:t>
    </dgm:pt>
    <dgm:pt modelId="{BE2662B2-395B-462B-84B6-EB476BE9C3AF}" type="parTrans" cxnId="{01B65447-A9E9-4720-8916-C97C401E6C8F}">
      <dgm:prSet/>
      <dgm:spPr/>
      <dgm:t>
        <a:bodyPr/>
        <a:lstStyle/>
        <a:p>
          <a:endParaRPr lang="en-US"/>
        </a:p>
      </dgm:t>
    </dgm:pt>
    <dgm:pt modelId="{A1C38C16-A195-4529-88DC-4224D66275D2}" type="sibTrans" cxnId="{01B65447-A9E9-4720-8916-C97C401E6C8F}">
      <dgm:prSet/>
      <dgm:spPr/>
      <dgm:t>
        <a:bodyPr/>
        <a:lstStyle/>
        <a:p>
          <a:endParaRPr lang="en-US"/>
        </a:p>
      </dgm:t>
    </dgm:pt>
    <dgm:pt modelId="{81EF42F1-6EF0-45C2-A876-0C95546ED224}">
      <dgm:prSet custT="1"/>
      <dgm:spPr/>
      <dgm:t>
        <a:bodyPr/>
        <a:lstStyle/>
        <a:p>
          <a:r>
            <a:rPr lang="en-US" sz="1600" dirty="0">
              <a:latin typeface="Times New Roman" pitchFamily="18" charset="0"/>
              <a:cs typeface="Times New Roman" pitchFamily="18" charset="0"/>
            </a:rPr>
            <a:t>patient</a:t>
          </a:r>
          <a:r>
            <a:rPr lang="en-US" sz="1600" dirty="0"/>
            <a:t> discharged to home</a:t>
          </a:r>
          <a:endParaRPr lang="en-US" sz="2000" dirty="0"/>
        </a:p>
      </dgm:t>
    </dgm:pt>
    <dgm:pt modelId="{E5C64E8E-62D3-47AC-9FDE-282E9F55F4A6}" type="parTrans" cxnId="{CF88D41E-9035-46EF-BD13-C6DDD51C82D2}">
      <dgm:prSet/>
      <dgm:spPr/>
      <dgm:t>
        <a:bodyPr/>
        <a:lstStyle/>
        <a:p>
          <a:endParaRPr lang="en-US"/>
        </a:p>
      </dgm:t>
    </dgm:pt>
    <dgm:pt modelId="{E0778A87-3C97-4BAC-B2E3-6B2BC59E38DD}" type="sibTrans" cxnId="{CF88D41E-9035-46EF-BD13-C6DDD51C82D2}">
      <dgm:prSet/>
      <dgm:spPr/>
      <dgm:t>
        <a:bodyPr/>
        <a:lstStyle/>
        <a:p>
          <a:endParaRPr lang="en-US"/>
        </a:p>
      </dgm:t>
    </dgm:pt>
    <dgm:pt modelId="{0C9706FA-5AB8-4BB3-A78D-36B617C64E6D}" type="pres">
      <dgm:prSet presAssocID="{C257B155-5CE0-498D-90F0-EA2866432B32}" presName="Name0" presStyleCnt="0">
        <dgm:presLayoutVars>
          <dgm:dir/>
          <dgm:animLvl val="lvl"/>
          <dgm:resizeHandles val="exact"/>
        </dgm:presLayoutVars>
      </dgm:prSet>
      <dgm:spPr/>
      <dgm:t>
        <a:bodyPr/>
        <a:lstStyle/>
        <a:p>
          <a:endParaRPr lang="en-US"/>
        </a:p>
      </dgm:t>
    </dgm:pt>
    <dgm:pt modelId="{81EB5A15-F6B7-45A9-ACB9-ACFA4BB1E63D}" type="pres">
      <dgm:prSet presAssocID="{81EF42F1-6EF0-45C2-A876-0C95546ED224}" presName="boxAndChildren" presStyleCnt="0"/>
      <dgm:spPr/>
    </dgm:pt>
    <dgm:pt modelId="{060CEC5C-5686-41DB-ABE6-84F876524397}" type="pres">
      <dgm:prSet presAssocID="{81EF42F1-6EF0-45C2-A876-0C95546ED224}" presName="parentTextBox" presStyleLbl="node1" presStyleIdx="0" presStyleCnt="4"/>
      <dgm:spPr/>
      <dgm:t>
        <a:bodyPr/>
        <a:lstStyle/>
        <a:p>
          <a:endParaRPr lang="en-US"/>
        </a:p>
      </dgm:t>
    </dgm:pt>
    <dgm:pt modelId="{61240841-84B6-46E5-A5BD-CC207530B220}" type="pres">
      <dgm:prSet presAssocID="{D5391A77-B9E4-496D-B95B-A8D46BD09031}" presName="sp" presStyleCnt="0"/>
      <dgm:spPr/>
    </dgm:pt>
    <dgm:pt modelId="{7BFD2AF7-D676-40E5-81F5-0F6D861FEB24}" type="pres">
      <dgm:prSet presAssocID="{4455FBBE-0C0D-47E2-896C-806EE110F999}" presName="arrowAndChildren" presStyleCnt="0"/>
      <dgm:spPr/>
    </dgm:pt>
    <dgm:pt modelId="{0CF9A6AB-D669-4214-B8E0-D9051F9DD3AE}" type="pres">
      <dgm:prSet presAssocID="{4455FBBE-0C0D-47E2-896C-806EE110F999}" presName="parentTextArrow" presStyleLbl="node1" presStyleIdx="0" presStyleCnt="4"/>
      <dgm:spPr/>
      <dgm:t>
        <a:bodyPr/>
        <a:lstStyle/>
        <a:p>
          <a:endParaRPr lang="en-US"/>
        </a:p>
      </dgm:t>
    </dgm:pt>
    <dgm:pt modelId="{61C3A41B-C846-40DF-A6C8-B5E23DF8D78C}" type="pres">
      <dgm:prSet presAssocID="{4455FBBE-0C0D-47E2-896C-806EE110F999}" presName="arrow" presStyleLbl="node1" presStyleIdx="1" presStyleCnt="4" custScaleY="155847"/>
      <dgm:spPr/>
      <dgm:t>
        <a:bodyPr/>
        <a:lstStyle/>
        <a:p>
          <a:endParaRPr lang="en-US"/>
        </a:p>
      </dgm:t>
    </dgm:pt>
    <dgm:pt modelId="{DAB965AC-6C9C-4508-87D5-219510F8C745}" type="pres">
      <dgm:prSet presAssocID="{4455FBBE-0C0D-47E2-896C-806EE110F999}" presName="descendantArrow" presStyleCnt="0"/>
      <dgm:spPr/>
    </dgm:pt>
    <dgm:pt modelId="{9CA9314D-BC81-48D5-8FDD-61EA54536A06}" type="pres">
      <dgm:prSet presAssocID="{F75FEBCF-429E-43C2-ADEE-5303065281DB}" presName="childTextArrow" presStyleLbl="fgAccFollowNode1" presStyleIdx="0" presStyleCnt="6" custScaleX="118997" custScaleY="168390">
        <dgm:presLayoutVars>
          <dgm:bulletEnabled val="1"/>
        </dgm:presLayoutVars>
      </dgm:prSet>
      <dgm:spPr/>
      <dgm:t>
        <a:bodyPr/>
        <a:lstStyle/>
        <a:p>
          <a:endParaRPr lang="en-US"/>
        </a:p>
      </dgm:t>
    </dgm:pt>
    <dgm:pt modelId="{8250CEEE-7B8F-465F-8910-7CA207B5FBAA}" type="pres">
      <dgm:prSet presAssocID="{F7E6FC9D-F29A-4506-99E7-31F8BA537ED2}" presName="childTextArrow" presStyleLbl="fgAccFollowNode1" presStyleIdx="1" presStyleCnt="6" custScaleX="96098" custScaleY="144675">
        <dgm:presLayoutVars>
          <dgm:bulletEnabled val="1"/>
        </dgm:presLayoutVars>
      </dgm:prSet>
      <dgm:spPr/>
      <dgm:t>
        <a:bodyPr/>
        <a:lstStyle/>
        <a:p>
          <a:endParaRPr lang="en-US"/>
        </a:p>
      </dgm:t>
    </dgm:pt>
    <dgm:pt modelId="{53D6A991-34C2-486F-A9EA-66675221EF87}" type="pres">
      <dgm:prSet presAssocID="{6A332C6B-B8FE-42B1-80B9-9391737EDB48}" presName="sp" presStyleCnt="0"/>
      <dgm:spPr/>
    </dgm:pt>
    <dgm:pt modelId="{24F05E95-960C-4339-86A5-D321D9F3B05F}" type="pres">
      <dgm:prSet presAssocID="{237FFAF8-A08D-49F3-B2AC-1E4ADB0A9BA4}" presName="arrowAndChildren" presStyleCnt="0"/>
      <dgm:spPr/>
    </dgm:pt>
    <dgm:pt modelId="{E63111CA-BED3-4CDD-8EA3-3CE46C18F778}" type="pres">
      <dgm:prSet presAssocID="{237FFAF8-A08D-49F3-B2AC-1E4ADB0A9BA4}" presName="parentTextArrow" presStyleLbl="node1" presStyleIdx="1" presStyleCnt="4"/>
      <dgm:spPr/>
      <dgm:t>
        <a:bodyPr/>
        <a:lstStyle/>
        <a:p>
          <a:endParaRPr lang="en-US"/>
        </a:p>
      </dgm:t>
    </dgm:pt>
    <dgm:pt modelId="{93629383-EF91-4429-8493-EB5F9FC569DC}" type="pres">
      <dgm:prSet presAssocID="{237FFAF8-A08D-49F3-B2AC-1E4ADB0A9BA4}" presName="arrow" presStyleLbl="node1" presStyleIdx="2" presStyleCnt="4" custScaleY="145185"/>
      <dgm:spPr/>
      <dgm:t>
        <a:bodyPr/>
        <a:lstStyle/>
        <a:p>
          <a:endParaRPr lang="en-US"/>
        </a:p>
      </dgm:t>
    </dgm:pt>
    <dgm:pt modelId="{6B815FFB-F98F-4C5B-BBC7-E9B03AE4B82A}" type="pres">
      <dgm:prSet presAssocID="{237FFAF8-A08D-49F3-B2AC-1E4ADB0A9BA4}" presName="descendantArrow" presStyleCnt="0"/>
      <dgm:spPr/>
    </dgm:pt>
    <dgm:pt modelId="{6972EE99-3FF4-4E31-945C-1D3A6092FA0A}" type="pres">
      <dgm:prSet presAssocID="{069BDBDF-A929-4FB2-A6F3-F47E9F868448}" presName="childTextArrow" presStyleLbl="fgAccFollowNode1" presStyleIdx="2" presStyleCnt="6" custScaleX="125326" custScaleY="163057">
        <dgm:presLayoutVars>
          <dgm:bulletEnabled val="1"/>
        </dgm:presLayoutVars>
      </dgm:prSet>
      <dgm:spPr/>
      <dgm:t>
        <a:bodyPr/>
        <a:lstStyle/>
        <a:p>
          <a:endParaRPr lang="en-US"/>
        </a:p>
      </dgm:t>
    </dgm:pt>
    <dgm:pt modelId="{A8D55F73-9088-4A17-9B2D-8D6D5D08D5C3}" type="pres">
      <dgm:prSet presAssocID="{25349424-52F8-4472-B4EE-1D2B0FD5FB46}" presName="childTextArrow" presStyleLbl="fgAccFollowNode1" presStyleIdx="3" presStyleCnt="6" custScaleX="118078" custScaleY="156339">
        <dgm:presLayoutVars>
          <dgm:bulletEnabled val="1"/>
        </dgm:presLayoutVars>
      </dgm:prSet>
      <dgm:spPr/>
      <dgm:t>
        <a:bodyPr/>
        <a:lstStyle/>
        <a:p>
          <a:endParaRPr lang="en-US"/>
        </a:p>
      </dgm:t>
    </dgm:pt>
    <dgm:pt modelId="{4E017748-29B1-47B1-BDF0-B97D8C9E05E9}" type="pres">
      <dgm:prSet presAssocID="{2BFB98C3-062E-44D1-B55E-890E899A883E}" presName="sp" presStyleCnt="0"/>
      <dgm:spPr/>
    </dgm:pt>
    <dgm:pt modelId="{14DC3339-C526-469F-BFAA-33637267F3E2}" type="pres">
      <dgm:prSet presAssocID="{9512FA58-E2DF-4852-8D21-8F2BC26D59E8}" presName="arrowAndChildren" presStyleCnt="0"/>
      <dgm:spPr/>
    </dgm:pt>
    <dgm:pt modelId="{69A0C17D-9C5B-452D-9BAD-869728133FDD}" type="pres">
      <dgm:prSet presAssocID="{9512FA58-E2DF-4852-8D21-8F2BC26D59E8}" presName="parentTextArrow" presStyleLbl="node1" presStyleIdx="2" presStyleCnt="4"/>
      <dgm:spPr/>
      <dgm:t>
        <a:bodyPr/>
        <a:lstStyle/>
        <a:p>
          <a:endParaRPr lang="en-US"/>
        </a:p>
      </dgm:t>
    </dgm:pt>
    <dgm:pt modelId="{43C6A3D9-F307-43E8-9DE9-DE9C2BF05963}" type="pres">
      <dgm:prSet presAssocID="{9512FA58-E2DF-4852-8D21-8F2BC26D59E8}" presName="arrow" presStyleLbl="node1" presStyleIdx="3" presStyleCnt="4" custScaleY="145940"/>
      <dgm:spPr/>
      <dgm:t>
        <a:bodyPr/>
        <a:lstStyle/>
        <a:p>
          <a:endParaRPr lang="en-US"/>
        </a:p>
      </dgm:t>
    </dgm:pt>
    <dgm:pt modelId="{9DBC7878-5B42-4012-AA5F-81ABB1853E97}" type="pres">
      <dgm:prSet presAssocID="{9512FA58-E2DF-4852-8D21-8F2BC26D59E8}" presName="descendantArrow" presStyleCnt="0"/>
      <dgm:spPr/>
    </dgm:pt>
    <dgm:pt modelId="{B0FC9217-3102-4697-A73E-F0510BB06818}" type="pres">
      <dgm:prSet presAssocID="{D83EEB4F-5462-4276-8BEE-764872AD22B9}" presName="childTextArrow" presStyleLbl="fgAccFollowNode1" presStyleIdx="4" presStyleCnt="6">
        <dgm:presLayoutVars>
          <dgm:bulletEnabled val="1"/>
        </dgm:presLayoutVars>
      </dgm:prSet>
      <dgm:spPr/>
      <dgm:t>
        <a:bodyPr/>
        <a:lstStyle/>
        <a:p>
          <a:endParaRPr lang="en-US"/>
        </a:p>
      </dgm:t>
    </dgm:pt>
    <dgm:pt modelId="{591755DC-EFA1-4B0F-A681-9782E6783B06}" type="pres">
      <dgm:prSet presAssocID="{1363DEC4-8B95-45EC-8C57-87D1BF215A09}" presName="childTextArrow" presStyleLbl="fgAccFollowNode1" presStyleIdx="5" presStyleCnt="6">
        <dgm:presLayoutVars>
          <dgm:bulletEnabled val="1"/>
        </dgm:presLayoutVars>
      </dgm:prSet>
      <dgm:spPr/>
      <dgm:t>
        <a:bodyPr/>
        <a:lstStyle/>
        <a:p>
          <a:endParaRPr lang="en-US"/>
        </a:p>
      </dgm:t>
    </dgm:pt>
  </dgm:ptLst>
  <dgm:cxnLst>
    <dgm:cxn modelId="{37A1DF0F-E2BF-4619-AF4F-9BCF2740E522}" type="presOf" srcId="{4455FBBE-0C0D-47E2-896C-806EE110F999}" destId="{0CF9A6AB-D669-4214-B8E0-D9051F9DD3AE}" srcOrd="0" destOrd="0" presId="urn:microsoft.com/office/officeart/2005/8/layout/process4"/>
    <dgm:cxn modelId="{A764F04C-965E-4C9B-9B14-F11A66EBC6D0}" type="presOf" srcId="{25349424-52F8-4472-B4EE-1D2B0FD5FB46}" destId="{A8D55F73-9088-4A17-9B2D-8D6D5D08D5C3}" srcOrd="0" destOrd="0" presId="urn:microsoft.com/office/officeart/2005/8/layout/process4"/>
    <dgm:cxn modelId="{E880AA57-8F5E-4D35-9A77-58A0C8121048}" type="presOf" srcId="{C257B155-5CE0-498D-90F0-EA2866432B32}" destId="{0C9706FA-5AB8-4BB3-A78D-36B617C64E6D}" srcOrd="0" destOrd="0" presId="urn:microsoft.com/office/officeart/2005/8/layout/process4"/>
    <dgm:cxn modelId="{60EEEE6C-3553-4E81-801E-046043F5419E}" type="presOf" srcId="{237FFAF8-A08D-49F3-B2AC-1E4ADB0A9BA4}" destId="{E63111CA-BED3-4CDD-8EA3-3CE46C18F778}" srcOrd="0" destOrd="0" presId="urn:microsoft.com/office/officeart/2005/8/layout/process4"/>
    <dgm:cxn modelId="{96E5EC4A-F3AD-4D74-9F8F-5B1AE33B0E61}" type="presOf" srcId="{F7E6FC9D-F29A-4506-99E7-31F8BA537ED2}" destId="{8250CEEE-7B8F-465F-8910-7CA207B5FBAA}" srcOrd="0" destOrd="0" presId="urn:microsoft.com/office/officeart/2005/8/layout/process4"/>
    <dgm:cxn modelId="{7378A514-03D5-448E-902C-BB28E8A175F1}" srcId="{237FFAF8-A08D-49F3-B2AC-1E4ADB0A9BA4}" destId="{25349424-52F8-4472-B4EE-1D2B0FD5FB46}" srcOrd="1" destOrd="0" parTransId="{CABFA0F9-9846-4C74-9D47-EF89A4F78D1C}" sibTransId="{410C3672-0E1C-40B8-9E6A-006F9F87099C}"/>
    <dgm:cxn modelId="{3917A345-51B6-4587-BDAF-003DF28CBD83}" srcId="{237FFAF8-A08D-49F3-B2AC-1E4ADB0A9BA4}" destId="{069BDBDF-A929-4FB2-A6F3-F47E9F868448}" srcOrd="0" destOrd="0" parTransId="{D0E773D5-1C50-41E5-B13C-D364B93E6857}" sibTransId="{15186E89-8C74-4A81-BD53-34524E51FC39}"/>
    <dgm:cxn modelId="{C7917150-C483-4BCE-82D3-E90D4460875B}" type="presOf" srcId="{81EF42F1-6EF0-45C2-A876-0C95546ED224}" destId="{060CEC5C-5686-41DB-ABE6-84F876524397}" srcOrd="0" destOrd="0" presId="urn:microsoft.com/office/officeart/2005/8/layout/process4"/>
    <dgm:cxn modelId="{01B65447-A9E9-4720-8916-C97C401E6C8F}" srcId="{4455FBBE-0C0D-47E2-896C-806EE110F999}" destId="{F7E6FC9D-F29A-4506-99E7-31F8BA537ED2}" srcOrd="1" destOrd="0" parTransId="{BE2662B2-395B-462B-84B6-EB476BE9C3AF}" sibTransId="{A1C38C16-A195-4529-88DC-4224D66275D2}"/>
    <dgm:cxn modelId="{3FEA1298-CCB4-4506-B614-BC86884092EC}" type="presOf" srcId="{D83EEB4F-5462-4276-8BEE-764872AD22B9}" destId="{B0FC9217-3102-4697-A73E-F0510BB06818}" srcOrd="0" destOrd="0" presId="urn:microsoft.com/office/officeart/2005/8/layout/process4"/>
    <dgm:cxn modelId="{72C19BEC-E6E9-41F4-9CC8-168BDE0C076E}" srcId="{9512FA58-E2DF-4852-8D21-8F2BC26D59E8}" destId="{D83EEB4F-5462-4276-8BEE-764872AD22B9}" srcOrd="0" destOrd="0" parTransId="{207E1EDC-2D4B-407B-9618-A224544BD0CB}" sibTransId="{2ED1D024-E938-4947-818C-AD06A7434D82}"/>
    <dgm:cxn modelId="{D0222227-B1C5-4DFF-B67E-A9CC66E1B2EF}" srcId="{C257B155-5CE0-498D-90F0-EA2866432B32}" destId="{237FFAF8-A08D-49F3-B2AC-1E4ADB0A9BA4}" srcOrd="1" destOrd="0" parTransId="{5A3D1EF1-4AF8-4113-8DF5-3E709BF581CF}" sibTransId="{6A332C6B-B8FE-42B1-80B9-9391737EDB48}"/>
    <dgm:cxn modelId="{724E0A06-FA59-4731-94C8-28CD06B8EB32}" srcId="{4455FBBE-0C0D-47E2-896C-806EE110F999}" destId="{F75FEBCF-429E-43C2-ADEE-5303065281DB}" srcOrd="0" destOrd="0" parTransId="{E2076572-0A6F-4B20-8707-BFCB9D3938BA}" sibTransId="{2EF173E9-D32D-4B28-8468-BDA894107439}"/>
    <dgm:cxn modelId="{1CF730E4-C496-4F68-B70A-4D3B9BC2A66B}" srcId="{C257B155-5CE0-498D-90F0-EA2866432B32}" destId="{4455FBBE-0C0D-47E2-896C-806EE110F999}" srcOrd="2" destOrd="0" parTransId="{EEC0BD41-4911-4897-9C5B-7C93A4A45E83}" sibTransId="{D5391A77-B9E4-496D-B95B-A8D46BD09031}"/>
    <dgm:cxn modelId="{F486C2DE-A435-472F-B568-61D39A084D02}" type="presOf" srcId="{9512FA58-E2DF-4852-8D21-8F2BC26D59E8}" destId="{43C6A3D9-F307-43E8-9DE9-DE9C2BF05963}" srcOrd="1" destOrd="0" presId="urn:microsoft.com/office/officeart/2005/8/layout/process4"/>
    <dgm:cxn modelId="{CF88D41E-9035-46EF-BD13-C6DDD51C82D2}" srcId="{C257B155-5CE0-498D-90F0-EA2866432B32}" destId="{81EF42F1-6EF0-45C2-A876-0C95546ED224}" srcOrd="3" destOrd="0" parTransId="{E5C64E8E-62D3-47AC-9FDE-282E9F55F4A6}" sibTransId="{E0778A87-3C97-4BAC-B2E3-6B2BC59E38DD}"/>
    <dgm:cxn modelId="{972F362D-1897-42FC-BA56-9E367F44645F}" srcId="{9512FA58-E2DF-4852-8D21-8F2BC26D59E8}" destId="{1363DEC4-8B95-45EC-8C57-87D1BF215A09}" srcOrd="1" destOrd="0" parTransId="{E0735AAE-724A-4AE4-B648-8A33396DED2C}" sibTransId="{4B7A2806-FADF-47B2-8A90-7EC439FAC06B}"/>
    <dgm:cxn modelId="{DE88C86A-C774-417D-B05F-D49D273DF355}" type="presOf" srcId="{1363DEC4-8B95-45EC-8C57-87D1BF215A09}" destId="{591755DC-EFA1-4B0F-A681-9782E6783B06}" srcOrd="0" destOrd="0" presId="urn:microsoft.com/office/officeart/2005/8/layout/process4"/>
    <dgm:cxn modelId="{297D669E-56DF-4977-9ED2-4BFE0F319BC4}" type="presOf" srcId="{4455FBBE-0C0D-47E2-896C-806EE110F999}" destId="{61C3A41B-C846-40DF-A6C8-B5E23DF8D78C}" srcOrd="1" destOrd="0" presId="urn:microsoft.com/office/officeart/2005/8/layout/process4"/>
    <dgm:cxn modelId="{53403C48-D6CD-44D1-BE6D-6732FB2E7087}" type="presOf" srcId="{F75FEBCF-429E-43C2-ADEE-5303065281DB}" destId="{9CA9314D-BC81-48D5-8FDD-61EA54536A06}" srcOrd="0" destOrd="0" presId="urn:microsoft.com/office/officeart/2005/8/layout/process4"/>
    <dgm:cxn modelId="{700FB1FD-B22B-447B-A49E-8FCB3730D7E0}" type="presOf" srcId="{069BDBDF-A929-4FB2-A6F3-F47E9F868448}" destId="{6972EE99-3FF4-4E31-945C-1D3A6092FA0A}" srcOrd="0" destOrd="0" presId="urn:microsoft.com/office/officeart/2005/8/layout/process4"/>
    <dgm:cxn modelId="{F8A621EA-9778-4AF9-A2AA-FFED4CC7DFEB}" type="presOf" srcId="{9512FA58-E2DF-4852-8D21-8F2BC26D59E8}" destId="{69A0C17D-9C5B-452D-9BAD-869728133FDD}" srcOrd="0" destOrd="0" presId="urn:microsoft.com/office/officeart/2005/8/layout/process4"/>
    <dgm:cxn modelId="{E34F639D-1DF9-48E1-A001-5608916524A3}" srcId="{C257B155-5CE0-498D-90F0-EA2866432B32}" destId="{9512FA58-E2DF-4852-8D21-8F2BC26D59E8}" srcOrd="0" destOrd="0" parTransId="{E700DE76-5718-44E6-A57A-7BDF530BEDF1}" sibTransId="{2BFB98C3-062E-44D1-B55E-890E899A883E}"/>
    <dgm:cxn modelId="{54A7819B-FC2C-496B-A0D4-FDB46E0FB764}" type="presOf" srcId="{237FFAF8-A08D-49F3-B2AC-1E4ADB0A9BA4}" destId="{93629383-EF91-4429-8493-EB5F9FC569DC}" srcOrd="1" destOrd="0" presId="urn:microsoft.com/office/officeart/2005/8/layout/process4"/>
    <dgm:cxn modelId="{F917B0CF-17D1-4D61-B984-A39B79DED28B}" type="presParOf" srcId="{0C9706FA-5AB8-4BB3-A78D-36B617C64E6D}" destId="{81EB5A15-F6B7-45A9-ACB9-ACFA4BB1E63D}" srcOrd="0" destOrd="0" presId="urn:microsoft.com/office/officeart/2005/8/layout/process4"/>
    <dgm:cxn modelId="{66C23262-A35D-41DC-AEB3-BD763497795C}" type="presParOf" srcId="{81EB5A15-F6B7-45A9-ACB9-ACFA4BB1E63D}" destId="{060CEC5C-5686-41DB-ABE6-84F876524397}" srcOrd="0" destOrd="0" presId="urn:microsoft.com/office/officeart/2005/8/layout/process4"/>
    <dgm:cxn modelId="{9FCC8A0B-1325-4F4D-8B38-AFD9F83E5038}" type="presParOf" srcId="{0C9706FA-5AB8-4BB3-A78D-36B617C64E6D}" destId="{61240841-84B6-46E5-A5BD-CC207530B220}" srcOrd="1" destOrd="0" presId="urn:microsoft.com/office/officeart/2005/8/layout/process4"/>
    <dgm:cxn modelId="{ABF0F611-23F8-4F9D-BD34-FE12ED0C9752}" type="presParOf" srcId="{0C9706FA-5AB8-4BB3-A78D-36B617C64E6D}" destId="{7BFD2AF7-D676-40E5-81F5-0F6D861FEB24}" srcOrd="2" destOrd="0" presId="urn:microsoft.com/office/officeart/2005/8/layout/process4"/>
    <dgm:cxn modelId="{1B3AE96D-8CC3-4AF8-B9C9-5EFEF8C11022}" type="presParOf" srcId="{7BFD2AF7-D676-40E5-81F5-0F6D861FEB24}" destId="{0CF9A6AB-D669-4214-B8E0-D9051F9DD3AE}" srcOrd="0" destOrd="0" presId="urn:microsoft.com/office/officeart/2005/8/layout/process4"/>
    <dgm:cxn modelId="{63CF1530-648E-4644-AB66-DA61B6758869}" type="presParOf" srcId="{7BFD2AF7-D676-40E5-81F5-0F6D861FEB24}" destId="{61C3A41B-C846-40DF-A6C8-B5E23DF8D78C}" srcOrd="1" destOrd="0" presId="urn:microsoft.com/office/officeart/2005/8/layout/process4"/>
    <dgm:cxn modelId="{6F59A35D-9330-4F2C-9820-5B572FEC62C4}" type="presParOf" srcId="{7BFD2AF7-D676-40E5-81F5-0F6D861FEB24}" destId="{DAB965AC-6C9C-4508-87D5-219510F8C745}" srcOrd="2" destOrd="0" presId="urn:microsoft.com/office/officeart/2005/8/layout/process4"/>
    <dgm:cxn modelId="{6CCEE5E6-3FAA-496A-8930-D0AD2AFC58AC}" type="presParOf" srcId="{DAB965AC-6C9C-4508-87D5-219510F8C745}" destId="{9CA9314D-BC81-48D5-8FDD-61EA54536A06}" srcOrd="0" destOrd="0" presId="urn:microsoft.com/office/officeart/2005/8/layout/process4"/>
    <dgm:cxn modelId="{E86877C6-B59C-4545-B897-CC3BD7839755}" type="presParOf" srcId="{DAB965AC-6C9C-4508-87D5-219510F8C745}" destId="{8250CEEE-7B8F-465F-8910-7CA207B5FBAA}" srcOrd="1" destOrd="0" presId="urn:microsoft.com/office/officeart/2005/8/layout/process4"/>
    <dgm:cxn modelId="{02C6DA16-47D8-4C43-9EC5-E4EAFF892C48}" type="presParOf" srcId="{0C9706FA-5AB8-4BB3-A78D-36B617C64E6D}" destId="{53D6A991-34C2-486F-A9EA-66675221EF87}" srcOrd="3" destOrd="0" presId="urn:microsoft.com/office/officeart/2005/8/layout/process4"/>
    <dgm:cxn modelId="{8693BF55-7F87-47EA-9BB7-11B6D31F7F7A}" type="presParOf" srcId="{0C9706FA-5AB8-4BB3-A78D-36B617C64E6D}" destId="{24F05E95-960C-4339-86A5-D321D9F3B05F}" srcOrd="4" destOrd="0" presId="urn:microsoft.com/office/officeart/2005/8/layout/process4"/>
    <dgm:cxn modelId="{8EFF3938-8858-4A33-9E5D-DE91F7D2A29E}" type="presParOf" srcId="{24F05E95-960C-4339-86A5-D321D9F3B05F}" destId="{E63111CA-BED3-4CDD-8EA3-3CE46C18F778}" srcOrd="0" destOrd="0" presId="urn:microsoft.com/office/officeart/2005/8/layout/process4"/>
    <dgm:cxn modelId="{B04FAB6C-F9D8-43A4-946A-6D84AA0DAA86}" type="presParOf" srcId="{24F05E95-960C-4339-86A5-D321D9F3B05F}" destId="{93629383-EF91-4429-8493-EB5F9FC569DC}" srcOrd="1" destOrd="0" presId="urn:microsoft.com/office/officeart/2005/8/layout/process4"/>
    <dgm:cxn modelId="{18510242-88E0-4535-89DD-E0A0E8FBF7AF}" type="presParOf" srcId="{24F05E95-960C-4339-86A5-D321D9F3B05F}" destId="{6B815FFB-F98F-4C5B-BBC7-E9B03AE4B82A}" srcOrd="2" destOrd="0" presId="urn:microsoft.com/office/officeart/2005/8/layout/process4"/>
    <dgm:cxn modelId="{DBC34450-5301-4B69-A9E7-3050885A5B36}" type="presParOf" srcId="{6B815FFB-F98F-4C5B-BBC7-E9B03AE4B82A}" destId="{6972EE99-3FF4-4E31-945C-1D3A6092FA0A}" srcOrd="0" destOrd="0" presId="urn:microsoft.com/office/officeart/2005/8/layout/process4"/>
    <dgm:cxn modelId="{643461AA-DB98-4042-BB19-2B1FBB539A94}" type="presParOf" srcId="{6B815FFB-F98F-4C5B-BBC7-E9B03AE4B82A}" destId="{A8D55F73-9088-4A17-9B2D-8D6D5D08D5C3}" srcOrd="1" destOrd="0" presId="urn:microsoft.com/office/officeart/2005/8/layout/process4"/>
    <dgm:cxn modelId="{1E741660-7081-41DA-9152-9E13AE10A4CC}" type="presParOf" srcId="{0C9706FA-5AB8-4BB3-A78D-36B617C64E6D}" destId="{4E017748-29B1-47B1-BDF0-B97D8C9E05E9}" srcOrd="5" destOrd="0" presId="urn:microsoft.com/office/officeart/2005/8/layout/process4"/>
    <dgm:cxn modelId="{94B388E6-9CAE-44B5-A23B-EAC4214D5320}" type="presParOf" srcId="{0C9706FA-5AB8-4BB3-A78D-36B617C64E6D}" destId="{14DC3339-C526-469F-BFAA-33637267F3E2}" srcOrd="6" destOrd="0" presId="urn:microsoft.com/office/officeart/2005/8/layout/process4"/>
    <dgm:cxn modelId="{CF3E771C-3BE0-4E71-9CE3-E1969B00FB3D}" type="presParOf" srcId="{14DC3339-C526-469F-BFAA-33637267F3E2}" destId="{69A0C17D-9C5B-452D-9BAD-869728133FDD}" srcOrd="0" destOrd="0" presId="urn:microsoft.com/office/officeart/2005/8/layout/process4"/>
    <dgm:cxn modelId="{9FB8C598-9703-4221-B8FD-E310C2C14390}" type="presParOf" srcId="{14DC3339-C526-469F-BFAA-33637267F3E2}" destId="{43C6A3D9-F307-43E8-9DE9-DE9C2BF05963}" srcOrd="1" destOrd="0" presId="urn:microsoft.com/office/officeart/2005/8/layout/process4"/>
    <dgm:cxn modelId="{0FFB293C-E133-4199-AA66-D4501D3DA84C}" type="presParOf" srcId="{14DC3339-C526-469F-BFAA-33637267F3E2}" destId="{9DBC7878-5B42-4012-AA5F-81ABB1853E97}" srcOrd="2" destOrd="0" presId="urn:microsoft.com/office/officeart/2005/8/layout/process4"/>
    <dgm:cxn modelId="{47E01188-5958-4C7B-82AB-74D3D35376BE}" type="presParOf" srcId="{9DBC7878-5B42-4012-AA5F-81ABB1853E97}" destId="{B0FC9217-3102-4697-A73E-F0510BB06818}" srcOrd="0" destOrd="0" presId="urn:microsoft.com/office/officeart/2005/8/layout/process4"/>
    <dgm:cxn modelId="{5D5800C5-5C50-4F13-AC01-ADB090E674CD}" type="presParOf" srcId="{9DBC7878-5B42-4012-AA5F-81ABB1853E97}" destId="{591755DC-EFA1-4B0F-A681-9782E6783B06}"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CB1045-69BC-47F3-8C17-9FB48A67A7D3}">
      <dsp:nvSpPr>
        <dsp:cNvPr id="0" name=""/>
        <dsp:cNvSpPr/>
      </dsp:nvSpPr>
      <dsp:spPr>
        <a:xfrm>
          <a:off x="500082" y="0"/>
          <a:ext cx="4857750" cy="91440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A60BE86-B446-4665-BE23-CFC35A3F28D8}">
      <dsp:nvSpPr>
        <dsp:cNvPr id="0" name=""/>
        <dsp:cNvSpPr/>
      </dsp:nvSpPr>
      <dsp:spPr>
        <a:xfrm>
          <a:off x="189616" y="274319"/>
          <a:ext cx="1714500" cy="3657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ICU  admission</a:t>
          </a:r>
          <a:endParaRPr lang="en-US" sz="1500" kern="1200" dirty="0"/>
        </a:p>
      </dsp:txBody>
      <dsp:txXfrm>
        <a:off x="207471" y="292174"/>
        <a:ext cx="1678790" cy="330050"/>
      </dsp:txXfrm>
    </dsp:sp>
    <dsp:sp modelId="{34B62F2C-C82A-4260-988C-BE26EFCDDBAC}">
      <dsp:nvSpPr>
        <dsp:cNvPr id="0" name=""/>
        <dsp:cNvSpPr/>
      </dsp:nvSpPr>
      <dsp:spPr>
        <a:xfrm>
          <a:off x="2000249" y="277403"/>
          <a:ext cx="1714500" cy="3657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Wards</a:t>
          </a:r>
          <a:endParaRPr lang="en-US" sz="1500" kern="1200" dirty="0"/>
        </a:p>
      </dsp:txBody>
      <dsp:txXfrm>
        <a:off x="2018104" y="295258"/>
        <a:ext cx="1678790" cy="330050"/>
      </dsp:txXfrm>
    </dsp:sp>
    <dsp:sp modelId="{DF8F8443-00BA-41E9-922C-AF06835692A9}">
      <dsp:nvSpPr>
        <dsp:cNvPr id="0" name=""/>
        <dsp:cNvSpPr/>
      </dsp:nvSpPr>
      <dsp:spPr>
        <a:xfrm>
          <a:off x="3810883" y="274319"/>
          <a:ext cx="1714500" cy="3657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Home</a:t>
          </a:r>
          <a:endParaRPr lang="en-US" sz="1500" kern="1200" dirty="0"/>
        </a:p>
      </dsp:txBody>
      <dsp:txXfrm>
        <a:off x="3828738" y="292174"/>
        <a:ext cx="1678790" cy="3300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C566D3-915A-40F9-9F8C-833870253A23}">
      <dsp:nvSpPr>
        <dsp:cNvPr id="0" name=""/>
        <dsp:cNvSpPr/>
      </dsp:nvSpPr>
      <dsp:spPr>
        <a:xfrm>
          <a:off x="0" y="3589343"/>
          <a:ext cx="8229600" cy="7080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b="1" kern="1200" dirty="0"/>
            <a:t>Patient discharged</a:t>
          </a:r>
        </a:p>
      </dsp:txBody>
      <dsp:txXfrm>
        <a:off x="0" y="3589343"/>
        <a:ext cx="8229600" cy="382320"/>
      </dsp:txXfrm>
    </dsp:sp>
    <dsp:sp modelId="{CD2F67F0-1DB4-4BEF-9029-F58AF96CF0E5}">
      <dsp:nvSpPr>
        <dsp:cNvPr id="0" name=""/>
        <dsp:cNvSpPr/>
      </dsp:nvSpPr>
      <dsp:spPr>
        <a:xfrm>
          <a:off x="0" y="3951391"/>
          <a:ext cx="8229600" cy="18508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lvl="0" algn="ctr" defTabSz="533400">
            <a:lnSpc>
              <a:spcPct val="90000"/>
            </a:lnSpc>
            <a:spcBef>
              <a:spcPct val="0"/>
            </a:spcBef>
            <a:spcAft>
              <a:spcPct val="35000"/>
            </a:spcAft>
          </a:pPr>
          <a:r>
            <a:rPr lang="en-US" sz="1200" kern="1200"/>
            <a:t>follow up instuctions given</a:t>
          </a:r>
        </a:p>
      </dsp:txBody>
      <dsp:txXfrm>
        <a:off x="0" y="3951391"/>
        <a:ext cx="8229600" cy="185082"/>
      </dsp:txXfrm>
    </dsp:sp>
    <dsp:sp modelId="{EC29B1F6-6F94-4F64-AC3E-B5BCB508700D}">
      <dsp:nvSpPr>
        <dsp:cNvPr id="0" name=""/>
        <dsp:cNvSpPr/>
      </dsp:nvSpPr>
      <dsp:spPr>
        <a:xfrm rot="10800000">
          <a:off x="0" y="2497463"/>
          <a:ext cx="8229600" cy="1097915"/>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b="1" kern="1200" dirty="0"/>
            <a:t>Billing </a:t>
          </a:r>
          <a:r>
            <a:rPr lang="en-US" sz="1400" b="1" kern="1200" dirty="0"/>
            <a:t>procedure </a:t>
          </a:r>
        </a:p>
      </dsp:txBody>
      <dsp:txXfrm rot="-10800000">
        <a:off x="0" y="2497463"/>
        <a:ext cx="8229600" cy="385368"/>
      </dsp:txXfrm>
    </dsp:sp>
    <dsp:sp modelId="{586E4D23-F84E-4F1C-AFED-9F317E65A26D}">
      <dsp:nvSpPr>
        <dsp:cNvPr id="0" name=""/>
        <dsp:cNvSpPr/>
      </dsp:nvSpPr>
      <dsp:spPr>
        <a:xfrm>
          <a:off x="0" y="2944040"/>
          <a:ext cx="4114799" cy="18502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lvl="0" algn="ctr" defTabSz="533400">
            <a:lnSpc>
              <a:spcPct val="90000"/>
            </a:lnSpc>
            <a:spcBef>
              <a:spcPct val="0"/>
            </a:spcBef>
            <a:spcAft>
              <a:spcPct val="35000"/>
            </a:spcAft>
          </a:pPr>
          <a:r>
            <a:rPr lang="en-US" sz="1200" kern="1200"/>
            <a:t>bills settled</a:t>
          </a:r>
        </a:p>
      </dsp:txBody>
      <dsp:txXfrm>
        <a:off x="0" y="2944040"/>
        <a:ext cx="4114799" cy="185026"/>
      </dsp:txXfrm>
    </dsp:sp>
    <dsp:sp modelId="{70C90779-C407-4E2D-9719-AB9071624C58}">
      <dsp:nvSpPr>
        <dsp:cNvPr id="0" name=""/>
        <dsp:cNvSpPr/>
      </dsp:nvSpPr>
      <dsp:spPr>
        <a:xfrm>
          <a:off x="4114800" y="2954217"/>
          <a:ext cx="4114799" cy="18502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lvl="0" algn="ctr" defTabSz="533400">
            <a:lnSpc>
              <a:spcPct val="90000"/>
            </a:lnSpc>
            <a:spcBef>
              <a:spcPct val="0"/>
            </a:spcBef>
            <a:spcAft>
              <a:spcPct val="35000"/>
            </a:spcAft>
          </a:pPr>
          <a:r>
            <a:rPr lang="en-US" sz="1200" kern="1200"/>
            <a:t>medical claims if any </a:t>
          </a:r>
        </a:p>
      </dsp:txBody>
      <dsp:txXfrm>
        <a:off x="4114800" y="2954217"/>
        <a:ext cx="4114799" cy="185026"/>
      </dsp:txXfrm>
    </dsp:sp>
    <dsp:sp modelId="{648D333E-61D4-4F36-8839-F7F9FB0CFBE2}">
      <dsp:nvSpPr>
        <dsp:cNvPr id="0" name=""/>
        <dsp:cNvSpPr/>
      </dsp:nvSpPr>
      <dsp:spPr>
        <a:xfrm rot="10800000">
          <a:off x="0" y="1448672"/>
          <a:ext cx="8229600" cy="1054826"/>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b="1" kern="1200" dirty="0"/>
            <a:t>Discharge summary </a:t>
          </a:r>
        </a:p>
      </dsp:txBody>
      <dsp:txXfrm rot="-10800000">
        <a:off x="0" y="1448672"/>
        <a:ext cx="8229600" cy="370244"/>
      </dsp:txXfrm>
    </dsp:sp>
    <dsp:sp modelId="{02191A02-D1B5-4D5D-9315-0132274F2DED}">
      <dsp:nvSpPr>
        <dsp:cNvPr id="0" name=""/>
        <dsp:cNvSpPr/>
      </dsp:nvSpPr>
      <dsp:spPr>
        <a:xfrm>
          <a:off x="2734" y="1803419"/>
          <a:ext cx="3627127" cy="315454"/>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lvl="0" algn="ctr" defTabSz="533400">
            <a:lnSpc>
              <a:spcPct val="90000"/>
            </a:lnSpc>
            <a:spcBef>
              <a:spcPct val="0"/>
            </a:spcBef>
            <a:spcAft>
              <a:spcPct val="35000"/>
            </a:spcAft>
          </a:pPr>
          <a:r>
            <a:rPr lang="en-US" sz="1200" kern="1200"/>
            <a:t>Nurse</a:t>
          </a:r>
          <a:r>
            <a:rPr lang="en-US" sz="700" kern="1200"/>
            <a:t> </a:t>
          </a:r>
          <a:r>
            <a:rPr lang="en-US" sz="1200" kern="1200"/>
            <a:t>incharge according to checklist completes formalities</a:t>
          </a:r>
        </a:p>
      </dsp:txBody>
      <dsp:txXfrm>
        <a:off x="2734" y="1803419"/>
        <a:ext cx="3627127" cy="315454"/>
      </dsp:txXfrm>
    </dsp:sp>
    <dsp:sp modelId="{28CA03C1-2273-4102-85B2-600537065504}">
      <dsp:nvSpPr>
        <dsp:cNvPr id="0" name=""/>
        <dsp:cNvSpPr/>
      </dsp:nvSpPr>
      <dsp:spPr>
        <a:xfrm>
          <a:off x="3629862" y="1813905"/>
          <a:ext cx="4597003" cy="32497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lvl="0" algn="ctr" defTabSz="533400">
            <a:lnSpc>
              <a:spcPct val="90000"/>
            </a:lnSpc>
            <a:spcBef>
              <a:spcPct val="0"/>
            </a:spcBef>
            <a:spcAft>
              <a:spcPct val="35000"/>
            </a:spcAft>
          </a:pPr>
          <a:r>
            <a:rPr lang="en-US" sz="1200" kern="1200"/>
            <a:t>updated prescription and leftover medications given to patient to be followed</a:t>
          </a:r>
        </a:p>
      </dsp:txBody>
      <dsp:txXfrm>
        <a:off x="3629862" y="1813905"/>
        <a:ext cx="4597003" cy="324979"/>
      </dsp:txXfrm>
    </dsp:sp>
    <dsp:sp modelId="{CE0E283F-3E2E-430D-8F2C-51663278AF6E}">
      <dsp:nvSpPr>
        <dsp:cNvPr id="0" name=""/>
        <dsp:cNvSpPr/>
      </dsp:nvSpPr>
      <dsp:spPr>
        <a:xfrm rot="10800000">
          <a:off x="0" y="136505"/>
          <a:ext cx="8229600" cy="1454689"/>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b="1" kern="1200" dirty="0"/>
            <a:t>Decision to discharge the patient</a:t>
          </a:r>
        </a:p>
      </dsp:txBody>
      <dsp:txXfrm rot="-10800000">
        <a:off x="0" y="136505"/>
        <a:ext cx="8229600" cy="510595"/>
      </dsp:txXfrm>
    </dsp:sp>
    <dsp:sp modelId="{C0ADCFA5-EE6B-40AE-ABCE-C67D6B149FDF}">
      <dsp:nvSpPr>
        <dsp:cNvPr id="0" name=""/>
        <dsp:cNvSpPr/>
      </dsp:nvSpPr>
      <dsp:spPr>
        <a:xfrm>
          <a:off x="76182" y="533032"/>
          <a:ext cx="4645665" cy="30239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en-US" sz="1400" kern="1200" dirty="0"/>
            <a:t>post </a:t>
          </a:r>
          <a:r>
            <a:rPr lang="en-US" sz="1200" kern="1200" dirty="0"/>
            <a:t>discharge home care plan prepared and explained to patient and family members</a:t>
          </a:r>
        </a:p>
      </dsp:txBody>
      <dsp:txXfrm>
        <a:off x="76182" y="533032"/>
        <a:ext cx="4645665" cy="302398"/>
      </dsp:txXfrm>
    </dsp:sp>
    <dsp:sp modelId="{B9CB09DE-39AE-4E7B-BF0C-DA5151C23469}">
      <dsp:nvSpPr>
        <dsp:cNvPr id="0" name=""/>
        <dsp:cNvSpPr/>
      </dsp:nvSpPr>
      <dsp:spPr>
        <a:xfrm>
          <a:off x="4646536" y="547551"/>
          <a:ext cx="3583063" cy="27415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en-US" sz="1400" kern="1200" dirty="0"/>
            <a:t>Discharge</a:t>
          </a:r>
          <a:r>
            <a:rPr lang="en-US" sz="1000" kern="1200" dirty="0"/>
            <a:t> </a:t>
          </a:r>
          <a:r>
            <a:rPr lang="en-US" sz="1400" kern="1200" dirty="0" smtClean="0"/>
            <a:t>summary </a:t>
          </a:r>
          <a:r>
            <a:rPr lang="en-US" sz="1400" kern="1200" dirty="0"/>
            <a:t>prepared by </a:t>
          </a:r>
          <a:r>
            <a:rPr lang="en-US" sz="1400" kern="1200" dirty="0" err="1"/>
            <a:t>treatimg</a:t>
          </a:r>
          <a:r>
            <a:rPr lang="en-US" sz="1400" kern="1200" dirty="0"/>
            <a:t> doctor</a:t>
          </a:r>
          <a:endParaRPr lang="en-US" sz="1200" kern="1200" dirty="0"/>
        </a:p>
      </dsp:txBody>
      <dsp:txXfrm>
        <a:off x="4646536" y="547551"/>
        <a:ext cx="3583063" cy="2741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0CEC5C-5686-41DB-ABE6-84F876524397}">
      <dsp:nvSpPr>
        <dsp:cNvPr id="0" name=""/>
        <dsp:cNvSpPr/>
      </dsp:nvSpPr>
      <dsp:spPr>
        <a:xfrm>
          <a:off x="0" y="3947395"/>
          <a:ext cx="8229600" cy="5779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a:latin typeface="Times New Roman" pitchFamily="18" charset="0"/>
              <a:cs typeface="Times New Roman" pitchFamily="18" charset="0"/>
            </a:rPr>
            <a:t>patient</a:t>
          </a:r>
          <a:r>
            <a:rPr lang="en-US" sz="1600" kern="1200" dirty="0"/>
            <a:t> discharged to home</a:t>
          </a:r>
          <a:endParaRPr lang="en-US" sz="2000" kern="1200" dirty="0"/>
        </a:p>
      </dsp:txBody>
      <dsp:txXfrm>
        <a:off x="0" y="3947395"/>
        <a:ext cx="8229600" cy="577900"/>
      </dsp:txXfrm>
    </dsp:sp>
    <dsp:sp modelId="{61C3A41B-C846-40DF-A6C8-B5E23DF8D78C}">
      <dsp:nvSpPr>
        <dsp:cNvPr id="0" name=""/>
        <dsp:cNvSpPr/>
      </dsp:nvSpPr>
      <dsp:spPr>
        <a:xfrm rot="10800000">
          <a:off x="0" y="2570879"/>
          <a:ext cx="8229600" cy="1385184"/>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latin typeface="Times New Roman" pitchFamily="18" charset="0"/>
              <a:cs typeface="Times New Roman" pitchFamily="18" charset="0"/>
            </a:rPr>
            <a:t>Discharge</a:t>
          </a:r>
          <a:r>
            <a:rPr lang="en-US" sz="1600" kern="1200" dirty="0" smtClean="0"/>
            <a:t> </a:t>
          </a:r>
          <a:r>
            <a:rPr lang="en-US" sz="1600" kern="1200" dirty="0"/>
            <a:t>from ward</a:t>
          </a:r>
        </a:p>
      </dsp:txBody>
      <dsp:txXfrm rot="-10800000">
        <a:off x="0" y="2570879"/>
        <a:ext cx="8229600" cy="486199"/>
      </dsp:txXfrm>
    </dsp:sp>
    <dsp:sp modelId="{9CA9314D-BC81-48D5-8FDD-61EA54536A06}">
      <dsp:nvSpPr>
        <dsp:cNvPr id="0" name=""/>
        <dsp:cNvSpPr/>
      </dsp:nvSpPr>
      <dsp:spPr>
        <a:xfrm>
          <a:off x="593" y="3040164"/>
          <a:ext cx="4552204" cy="447503"/>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lvl="0" algn="ctr" defTabSz="533400">
            <a:lnSpc>
              <a:spcPct val="90000"/>
            </a:lnSpc>
            <a:spcBef>
              <a:spcPct val="0"/>
            </a:spcBef>
            <a:spcAft>
              <a:spcPct val="35000"/>
            </a:spcAft>
          </a:pPr>
          <a:r>
            <a:rPr lang="en-US" sz="1200" kern="1200"/>
            <a:t>discharge summary  prepared, post discahrge home care explained , follow up instructions given</a:t>
          </a:r>
          <a:endParaRPr lang="en-US" sz="800" kern="1200"/>
        </a:p>
      </dsp:txBody>
      <dsp:txXfrm>
        <a:off x="593" y="3040164"/>
        <a:ext cx="4552204" cy="447503"/>
      </dsp:txXfrm>
    </dsp:sp>
    <dsp:sp modelId="{8250CEEE-7B8F-465F-8910-7CA207B5FBAA}">
      <dsp:nvSpPr>
        <dsp:cNvPr id="0" name=""/>
        <dsp:cNvSpPr/>
      </dsp:nvSpPr>
      <dsp:spPr>
        <a:xfrm>
          <a:off x="4552798" y="3071676"/>
          <a:ext cx="3676207" cy="38448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lvl="0" algn="ctr" defTabSz="533400">
            <a:lnSpc>
              <a:spcPct val="90000"/>
            </a:lnSpc>
            <a:spcBef>
              <a:spcPct val="0"/>
            </a:spcBef>
            <a:spcAft>
              <a:spcPct val="35000"/>
            </a:spcAft>
          </a:pPr>
          <a:r>
            <a:rPr lang="en-US" sz="1200" kern="1200"/>
            <a:t>bills settled , medical claims settled</a:t>
          </a:r>
        </a:p>
      </dsp:txBody>
      <dsp:txXfrm>
        <a:off x="4552798" y="3071676"/>
        <a:ext cx="3676207" cy="384480"/>
      </dsp:txXfrm>
    </dsp:sp>
    <dsp:sp modelId="{93629383-EF91-4429-8493-EB5F9FC569DC}">
      <dsp:nvSpPr>
        <dsp:cNvPr id="0" name=""/>
        <dsp:cNvSpPr/>
      </dsp:nvSpPr>
      <dsp:spPr>
        <a:xfrm rot="10800000">
          <a:off x="0" y="1289128"/>
          <a:ext cx="8229600" cy="1290419"/>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a:latin typeface="Times New Roman" pitchFamily="18" charset="0"/>
              <a:cs typeface="Times New Roman" pitchFamily="18" charset="0"/>
            </a:rPr>
            <a:t>Handover to ward </a:t>
          </a:r>
        </a:p>
      </dsp:txBody>
      <dsp:txXfrm rot="-10800000">
        <a:off x="0" y="1289128"/>
        <a:ext cx="8229600" cy="452937"/>
      </dsp:txXfrm>
    </dsp:sp>
    <dsp:sp modelId="{6972EE99-3FF4-4E31-945C-1D3A6092FA0A}">
      <dsp:nvSpPr>
        <dsp:cNvPr id="0" name=""/>
        <dsp:cNvSpPr/>
      </dsp:nvSpPr>
      <dsp:spPr>
        <a:xfrm>
          <a:off x="1953" y="1718117"/>
          <a:ext cx="4235317" cy="43333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lvl="0" algn="just" defTabSz="533400">
            <a:lnSpc>
              <a:spcPct val="90000"/>
            </a:lnSpc>
            <a:spcBef>
              <a:spcPct val="0"/>
            </a:spcBef>
            <a:spcAft>
              <a:spcPct val="35000"/>
            </a:spcAft>
          </a:pPr>
          <a:r>
            <a:rPr lang="en-US" sz="1200" kern="1200"/>
            <a:t>nurse incharge of ICU as per treating doctors orders handovers files and medicine to Ward nurse </a:t>
          </a:r>
        </a:p>
      </dsp:txBody>
      <dsp:txXfrm>
        <a:off x="1953" y="1718117"/>
        <a:ext cx="4235317" cy="433330"/>
      </dsp:txXfrm>
    </dsp:sp>
    <dsp:sp modelId="{A8D55F73-9088-4A17-9B2D-8D6D5D08D5C3}">
      <dsp:nvSpPr>
        <dsp:cNvPr id="0" name=""/>
        <dsp:cNvSpPr/>
      </dsp:nvSpPr>
      <dsp:spPr>
        <a:xfrm>
          <a:off x="4237270" y="1727044"/>
          <a:ext cx="3990375" cy="415477"/>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lvl="0" algn="ctr" defTabSz="533400">
            <a:lnSpc>
              <a:spcPct val="90000"/>
            </a:lnSpc>
            <a:spcBef>
              <a:spcPct val="0"/>
            </a:spcBef>
            <a:spcAft>
              <a:spcPct val="35000"/>
            </a:spcAft>
          </a:pPr>
          <a:r>
            <a:rPr lang="en-US" sz="1200" kern="1200"/>
            <a:t>pt shifted in ward</a:t>
          </a:r>
        </a:p>
      </dsp:txBody>
      <dsp:txXfrm>
        <a:off x="4237270" y="1727044"/>
        <a:ext cx="3990375" cy="415477"/>
      </dsp:txXfrm>
    </dsp:sp>
    <dsp:sp modelId="{43C6A3D9-F307-43E8-9DE9-DE9C2BF05963}">
      <dsp:nvSpPr>
        <dsp:cNvPr id="0" name=""/>
        <dsp:cNvSpPr/>
      </dsp:nvSpPr>
      <dsp:spPr>
        <a:xfrm rot="10800000">
          <a:off x="0" y="667"/>
          <a:ext cx="8229600" cy="1297129"/>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a:t>DISCHARGE FROM ICU</a:t>
          </a:r>
        </a:p>
      </dsp:txBody>
      <dsp:txXfrm rot="-10800000">
        <a:off x="0" y="667"/>
        <a:ext cx="8229600" cy="455292"/>
      </dsp:txXfrm>
    </dsp:sp>
    <dsp:sp modelId="{B0FC9217-3102-4697-A73E-F0510BB06818}">
      <dsp:nvSpPr>
        <dsp:cNvPr id="0" name=""/>
        <dsp:cNvSpPr/>
      </dsp:nvSpPr>
      <dsp:spPr>
        <a:xfrm>
          <a:off x="0" y="516799"/>
          <a:ext cx="4114799" cy="265754"/>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lvl="0" algn="ctr" defTabSz="533400">
            <a:lnSpc>
              <a:spcPct val="90000"/>
            </a:lnSpc>
            <a:spcBef>
              <a:spcPct val="0"/>
            </a:spcBef>
            <a:spcAft>
              <a:spcPct val="35000"/>
            </a:spcAft>
          </a:pPr>
          <a:r>
            <a:rPr lang="en-US" sz="1200" kern="1200" dirty="0">
              <a:latin typeface="Times New Roman" pitchFamily="18" charset="0"/>
              <a:cs typeface="Times New Roman" pitchFamily="18" charset="0"/>
            </a:rPr>
            <a:t>decision</a:t>
          </a:r>
          <a:r>
            <a:rPr lang="en-US" sz="1200" kern="1200" dirty="0"/>
            <a:t>  to shift to ward</a:t>
          </a:r>
        </a:p>
      </dsp:txBody>
      <dsp:txXfrm>
        <a:off x="0" y="516799"/>
        <a:ext cx="4114799" cy="265754"/>
      </dsp:txXfrm>
    </dsp:sp>
    <dsp:sp modelId="{591755DC-EFA1-4B0F-A681-9782E6783B06}">
      <dsp:nvSpPr>
        <dsp:cNvPr id="0" name=""/>
        <dsp:cNvSpPr/>
      </dsp:nvSpPr>
      <dsp:spPr>
        <a:xfrm>
          <a:off x="4114800" y="516799"/>
          <a:ext cx="4114799" cy="265754"/>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lvl="0" algn="ctr" defTabSz="533400">
            <a:lnSpc>
              <a:spcPct val="90000"/>
            </a:lnSpc>
            <a:spcBef>
              <a:spcPct val="0"/>
            </a:spcBef>
            <a:spcAft>
              <a:spcPct val="35000"/>
            </a:spcAft>
          </a:pPr>
          <a:r>
            <a:rPr lang="en-US" sz="1200" kern="1200" dirty="0" err="1"/>
            <a:t>cheklist</a:t>
          </a:r>
          <a:r>
            <a:rPr lang="en-US" sz="1200" kern="1200" dirty="0"/>
            <a:t> and medical record updated</a:t>
          </a:r>
        </a:p>
      </dsp:txBody>
      <dsp:txXfrm>
        <a:off x="4114800" y="516799"/>
        <a:ext cx="4114799" cy="26575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5BD7E5-EFD2-48F7-80D6-0E82B7A42394}" type="datetimeFigureOut">
              <a:rPr lang="en-US" smtClean="0"/>
              <a:pPr/>
              <a:t>6/19/2019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BCC485-338B-4F95-B200-11EB972645F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BCC485-338B-4F95-B200-11EB972645FC}"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6443078-1C3F-4D36-B35E-870E854A9E98}" type="datetimeFigureOut">
              <a:rPr lang="en-US" smtClean="0"/>
              <a:pPr/>
              <a:t>6/19/2019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E55204-F890-48CE-8DA3-931B1F27A3E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443078-1C3F-4D36-B35E-870E854A9E98}" type="datetimeFigureOut">
              <a:rPr lang="en-US" smtClean="0"/>
              <a:pPr/>
              <a:t>6/19/2019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E55204-F890-48CE-8DA3-931B1F27A3E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443078-1C3F-4D36-B35E-870E854A9E98}" type="datetimeFigureOut">
              <a:rPr lang="en-US" smtClean="0"/>
              <a:pPr/>
              <a:t>6/19/2019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E55204-F890-48CE-8DA3-931B1F27A3E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443078-1C3F-4D36-B35E-870E854A9E98}" type="datetimeFigureOut">
              <a:rPr lang="en-US" smtClean="0"/>
              <a:pPr/>
              <a:t>6/19/2019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E55204-F890-48CE-8DA3-931B1F27A3E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443078-1C3F-4D36-B35E-870E854A9E98}" type="datetimeFigureOut">
              <a:rPr lang="en-US" smtClean="0"/>
              <a:pPr/>
              <a:t>6/19/2019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E55204-F890-48CE-8DA3-931B1F27A3E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6443078-1C3F-4D36-B35E-870E854A9E98}" type="datetimeFigureOut">
              <a:rPr lang="en-US" smtClean="0"/>
              <a:pPr/>
              <a:t>6/19/2019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E55204-F890-48CE-8DA3-931B1F27A3E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443078-1C3F-4D36-B35E-870E854A9E98}" type="datetimeFigureOut">
              <a:rPr lang="en-US" smtClean="0"/>
              <a:pPr/>
              <a:t>6/19/2019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E55204-F890-48CE-8DA3-931B1F27A3E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443078-1C3F-4D36-B35E-870E854A9E98}" type="datetimeFigureOut">
              <a:rPr lang="en-US" smtClean="0"/>
              <a:pPr/>
              <a:t>6/19/2019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E55204-F890-48CE-8DA3-931B1F27A3E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43078-1C3F-4D36-B35E-870E854A9E98}" type="datetimeFigureOut">
              <a:rPr lang="en-US" smtClean="0"/>
              <a:pPr/>
              <a:t>6/19/2019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E55204-F890-48CE-8DA3-931B1F27A3E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443078-1C3F-4D36-B35E-870E854A9E98}" type="datetimeFigureOut">
              <a:rPr lang="en-US" smtClean="0"/>
              <a:pPr/>
              <a:t>6/19/2019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E55204-F890-48CE-8DA3-931B1F27A3E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443078-1C3F-4D36-B35E-870E854A9E98}" type="datetimeFigureOut">
              <a:rPr lang="en-US" smtClean="0"/>
              <a:pPr/>
              <a:t>6/19/2019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E55204-F890-48CE-8DA3-931B1F27A3E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443078-1C3F-4D36-B35E-870E854A9E98}" type="datetimeFigureOut">
              <a:rPr lang="en-US" smtClean="0"/>
              <a:pPr/>
              <a:t>6/19/2019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E55204-F890-48CE-8DA3-931B1F27A3E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2533651"/>
          </a:xfrm>
          <a:solidFill>
            <a:schemeClr val="accent4">
              <a:lumMod val="40000"/>
              <a:lumOff val="60000"/>
            </a:schemeClr>
          </a:solidFill>
        </p:spPr>
        <p:txBody>
          <a:bodyPr>
            <a:normAutofit fontScale="90000"/>
          </a:bodyPr>
          <a:lstStyle/>
          <a:p>
            <a:r>
              <a:rPr lang="en-US" b="1" dirty="0" smtClean="0"/>
              <a:t> </a:t>
            </a:r>
            <a:r>
              <a:rPr lang="en-US" b="1" dirty="0"/>
              <a:t>STUDY </a:t>
            </a:r>
            <a:r>
              <a:rPr lang="en-US" b="1" dirty="0" smtClean="0"/>
              <a:t> TO  </a:t>
            </a:r>
            <a:r>
              <a:rPr lang="en-US" b="1" dirty="0"/>
              <a:t>ANALYSE </a:t>
            </a:r>
            <a:r>
              <a:rPr lang="en-US" b="1" smtClean="0"/>
              <a:t>THE  </a:t>
            </a:r>
            <a:r>
              <a:rPr lang="en-US" b="1" smtClean="0"/>
              <a:t>DISCHARGE  </a:t>
            </a:r>
            <a:r>
              <a:rPr lang="en-US" b="1" dirty="0" smtClean="0"/>
              <a:t>PROCESS  </a:t>
            </a:r>
            <a:r>
              <a:rPr lang="en-US" b="1" dirty="0"/>
              <a:t>OF </a:t>
            </a:r>
            <a:r>
              <a:rPr lang="en-US" b="1" dirty="0" smtClean="0"/>
              <a:t>INTENSIVE  </a:t>
            </a:r>
            <a:r>
              <a:rPr lang="en-US" b="1" dirty="0"/>
              <a:t>CARE </a:t>
            </a:r>
            <a:r>
              <a:rPr lang="en-US" b="1" dirty="0" smtClean="0"/>
              <a:t> UNIT  </a:t>
            </a:r>
            <a:r>
              <a:rPr lang="en-US" b="1" dirty="0"/>
              <a:t>PATIENTS</a:t>
            </a:r>
            <a:r>
              <a:rPr lang="en-US" dirty="0"/>
              <a:t/>
            </a:r>
            <a:br>
              <a:rPr lang="en-US" dirty="0"/>
            </a:br>
            <a:endParaRPr lang="en-US" dirty="0"/>
          </a:p>
        </p:txBody>
      </p:sp>
      <p:sp>
        <p:nvSpPr>
          <p:cNvPr id="3" name="Subtitle 2"/>
          <p:cNvSpPr>
            <a:spLocks noGrp="1"/>
          </p:cNvSpPr>
          <p:nvPr>
            <p:ph type="subTitle" idx="1"/>
          </p:nvPr>
        </p:nvSpPr>
        <p:spPr>
          <a:xfrm>
            <a:off x="1371600" y="4114800"/>
            <a:ext cx="6400800" cy="1524000"/>
          </a:xfrm>
          <a:solidFill>
            <a:schemeClr val="accent4">
              <a:lumMod val="20000"/>
              <a:lumOff val="80000"/>
            </a:schemeClr>
          </a:solidFill>
        </p:spPr>
        <p:txBody>
          <a:bodyPr>
            <a:normAutofit fontScale="92500" lnSpcReduction="10000"/>
          </a:bodyPr>
          <a:lstStyle/>
          <a:p>
            <a:r>
              <a:rPr lang="en-US" b="1" dirty="0" smtClean="0"/>
              <a:t>DR. VIJETA ARORA</a:t>
            </a:r>
          </a:p>
          <a:p>
            <a:r>
              <a:rPr lang="en-US" b="1" dirty="0" smtClean="0"/>
              <a:t>HOSPITAL BATCH </a:t>
            </a:r>
          </a:p>
          <a:p>
            <a:r>
              <a:rPr lang="en-US" b="1" dirty="0" smtClean="0"/>
              <a:t>2017-19</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20000"/>
              <a:lumOff val="80000"/>
            </a:schemeClr>
          </a:solidFill>
        </p:spPr>
        <p:txBody>
          <a:bodyPr/>
          <a:lstStyle/>
          <a:p>
            <a:r>
              <a:rPr lang="en-US" dirty="0" smtClean="0"/>
              <a:t>RESULTS</a:t>
            </a:r>
            <a:endParaRPr lang="en-US" dirty="0"/>
          </a:p>
        </p:txBody>
      </p:sp>
      <p:sp>
        <p:nvSpPr>
          <p:cNvPr id="3" name="Content Placeholder 2"/>
          <p:cNvSpPr>
            <a:spLocks noGrp="1"/>
          </p:cNvSpPr>
          <p:nvPr>
            <p:ph idx="1"/>
          </p:nvPr>
        </p:nvSpPr>
        <p:spPr>
          <a:xfrm>
            <a:off x="457200" y="1295400"/>
            <a:ext cx="8229600" cy="4830763"/>
          </a:xfrm>
        </p:spPr>
        <p:txBody>
          <a:bodyPr/>
          <a:lstStyle/>
          <a:p>
            <a:r>
              <a:rPr lang="en-US" b="1" dirty="0"/>
              <a:t>Length of stay ICU and Hospital</a:t>
            </a:r>
            <a:r>
              <a:rPr lang="en-US" dirty="0"/>
              <a:t>: </a:t>
            </a:r>
            <a:endParaRPr lang="en-US" dirty="0" smtClean="0"/>
          </a:p>
          <a:p>
            <a:pPr>
              <a:buNone/>
            </a:pPr>
            <a:endParaRPr lang="en-US" dirty="0"/>
          </a:p>
          <a:p>
            <a:r>
              <a:rPr lang="en-US" sz="1800" dirty="0" smtClean="0"/>
              <a:t>As </a:t>
            </a:r>
            <a:r>
              <a:rPr lang="en-US" sz="1800" dirty="0"/>
              <a:t>per analysis of data average length of stay in ICU observed was 2.8 days and average length of stay in hospital was 4 days (ICU + WARD </a:t>
            </a:r>
            <a:r>
              <a:rPr lang="en-US" sz="1800" dirty="0" smtClean="0"/>
              <a:t>)</a:t>
            </a:r>
          </a:p>
        </p:txBody>
      </p:sp>
      <p:graphicFrame>
        <p:nvGraphicFramePr>
          <p:cNvPr id="4" name="Chart 3"/>
          <p:cNvGraphicFramePr/>
          <p:nvPr/>
        </p:nvGraphicFramePr>
        <p:xfrm>
          <a:off x="609600" y="3352800"/>
          <a:ext cx="7772400" cy="3200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381000"/>
            <a:ext cx="6553200" cy="838200"/>
          </a:xfrm>
          <a:solidFill>
            <a:schemeClr val="accent4">
              <a:lumMod val="20000"/>
              <a:lumOff val="80000"/>
            </a:schemeClr>
          </a:solidFill>
        </p:spPr>
        <p:txBody>
          <a:bodyPr>
            <a:normAutofit/>
          </a:bodyPr>
          <a:lstStyle/>
          <a:p>
            <a:r>
              <a:rPr lang="en-US" sz="2000" b="1" dirty="0" smtClean="0">
                <a:latin typeface="Times New Roman" pitchFamily="18" charset="0"/>
                <a:cs typeface="Times New Roman" pitchFamily="18" charset="0"/>
              </a:rPr>
              <a:t>QUESTIONNAIRE  RESPONSE </a:t>
            </a:r>
            <a:endParaRPr lang="en-US" sz="2000" b="1"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295400"/>
          <a:ext cx="7848600" cy="403859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609600" y="228600"/>
          <a:ext cx="7848600" cy="3124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ontent Placeholder 4"/>
          <p:cNvGraphicFramePr>
            <a:graphicFrameLocks noGrp="1"/>
          </p:cNvGraphicFramePr>
          <p:nvPr>
            <p:ph idx="1"/>
          </p:nvPr>
        </p:nvGraphicFramePr>
        <p:xfrm>
          <a:off x="609600" y="3505200"/>
          <a:ext cx="7924800" cy="2971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381001"/>
          <a:ext cx="8229600" cy="2895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838200" y="3505200"/>
          <a:ext cx="7696200" cy="291465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81000" y="381000"/>
          <a:ext cx="82296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914400" y="3200400"/>
          <a:ext cx="7467600" cy="3200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228600"/>
          <a:ext cx="8229600" cy="27431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533400" y="3048000"/>
          <a:ext cx="8077200" cy="3352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20000"/>
              <a:lumOff val="80000"/>
            </a:schemeClr>
          </a:solidFill>
        </p:spPr>
        <p:txBody>
          <a:bodyPr/>
          <a:lstStyle/>
          <a:p>
            <a:r>
              <a:rPr lang="en-US" dirty="0" smtClean="0"/>
              <a:t>CONCLUSION</a:t>
            </a:r>
            <a:endParaRPr lang="en-US" dirty="0"/>
          </a:p>
        </p:txBody>
      </p:sp>
      <p:sp>
        <p:nvSpPr>
          <p:cNvPr id="3" name="Content Placeholder 2"/>
          <p:cNvSpPr>
            <a:spLocks noGrp="1"/>
          </p:cNvSpPr>
          <p:nvPr>
            <p:ph idx="1"/>
          </p:nvPr>
        </p:nvSpPr>
        <p:spPr>
          <a:xfrm>
            <a:off x="457200" y="1219200"/>
            <a:ext cx="8229600" cy="4906963"/>
          </a:xfrm>
        </p:spPr>
        <p:txBody>
          <a:bodyPr>
            <a:normAutofit fontScale="25000" lnSpcReduction="20000"/>
          </a:bodyPr>
          <a:lstStyle/>
          <a:p>
            <a:pPr>
              <a:buNone/>
            </a:pPr>
            <a:r>
              <a:rPr lang="en-US" sz="1800" dirty="0" smtClean="0">
                <a:latin typeface="Times New Roman" pitchFamily="18" charset="0"/>
                <a:cs typeface="Times New Roman" pitchFamily="18" charset="0"/>
              </a:rPr>
              <a:t>.</a:t>
            </a:r>
          </a:p>
          <a:p>
            <a:r>
              <a:rPr lang="en-US" sz="6400" dirty="0" smtClean="0">
                <a:latin typeface="Times New Roman" pitchFamily="18" charset="0"/>
                <a:cs typeface="Times New Roman" pitchFamily="18" charset="0"/>
              </a:rPr>
              <a:t>Gaps found in the discharge process of </a:t>
            </a:r>
            <a:r>
              <a:rPr lang="en-US" sz="6400" dirty="0" err="1" smtClean="0">
                <a:latin typeface="Times New Roman" pitchFamily="18" charset="0"/>
                <a:cs typeface="Times New Roman" pitchFamily="18" charset="0"/>
              </a:rPr>
              <a:t>icu</a:t>
            </a:r>
            <a:r>
              <a:rPr lang="en-US" sz="6400" dirty="0" smtClean="0">
                <a:latin typeface="Times New Roman" pitchFamily="18" charset="0"/>
                <a:cs typeface="Times New Roman" pitchFamily="18" charset="0"/>
              </a:rPr>
              <a:t> patients were  of two types  :</a:t>
            </a:r>
          </a:p>
          <a:p>
            <a:pPr>
              <a:buNone/>
            </a:pPr>
            <a:r>
              <a:rPr lang="en-US" sz="6400" dirty="0" smtClean="0">
                <a:latin typeface="Times New Roman" pitchFamily="18" charset="0"/>
                <a:cs typeface="Times New Roman" pitchFamily="18" charset="0"/>
              </a:rPr>
              <a:t>        Controllable and uncontrollable reasons</a:t>
            </a:r>
          </a:p>
          <a:p>
            <a:r>
              <a:rPr lang="en-US" sz="6400" dirty="0" smtClean="0">
                <a:latin typeface="Times New Roman" pitchFamily="18" charset="0"/>
                <a:cs typeface="Times New Roman" pitchFamily="18" charset="0"/>
              </a:rPr>
              <a:t> Controllable Reasons : </a:t>
            </a:r>
            <a:endParaRPr lang="en-US" sz="6400" dirty="0">
              <a:latin typeface="Times New Roman" pitchFamily="18" charset="0"/>
              <a:cs typeface="Times New Roman" pitchFamily="18" charset="0"/>
            </a:endParaRPr>
          </a:p>
          <a:p>
            <a:pPr lvl="1">
              <a:buFont typeface="Wingdings" pitchFamily="2" charset="2"/>
              <a:buChar char="ü"/>
            </a:pPr>
            <a:r>
              <a:rPr lang="en-US" sz="6400" dirty="0" smtClean="0">
                <a:latin typeface="Times New Roman" pitchFamily="18" charset="0"/>
                <a:cs typeface="Times New Roman" pitchFamily="18" charset="0"/>
              </a:rPr>
              <a:t>Prior intimation about patient’s discharge ( proper communication)</a:t>
            </a:r>
          </a:p>
          <a:p>
            <a:pPr lvl="1">
              <a:buFont typeface="Wingdings" pitchFamily="2" charset="2"/>
              <a:buChar char="ü"/>
            </a:pPr>
            <a:r>
              <a:rPr lang="en-US" sz="6400" dirty="0" smtClean="0">
                <a:latin typeface="Times New Roman" pitchFamily="18" charset="0"/>
                <a:cs typeface="Times New Roman" pitchFamily="18" charset="0"/>
              </a:rPr>
              <a:t>Wards bed </a:t>
            </a:r>
            <a:r>
              <a:rPr lang="en-US" sz="6400" dirty="0" err="1" smtClean="0">
                <a:latin typeface="Times New Roman" pitchFamily="18" charset="0"/>
                <a:cs typeface="Times New Roman" pitchFamily="18" charset="0"/>
              </a:rPr>
              <a:t>availabilty</a:t>
            </a:r>
            <a:r>
              <a:rPr lang="en-US" sz="6400" dirty="0" smtClean="0">
                <a:latin typeface="Times New Roman" pitchFamily="18" charset="0"/>
                <a:cs typeface="Times New Roman" pitchFamily="18" charset="0"/>
              </a:rPr>
              <a:t>  ( process flow )</a:t>
            </a:r>
          </a:p>
          <a:p>
            <a:pPr lvl="1">
              <a:buFont typeface="Wingdings" pitchFamily="2" charset="2"/>
              <a:buChar char="ü"/>
            </a:pPr>
            <a:r>
              <a:rPr lang="en-US" sz="6400" dirty="0" smtClean="0">
                <a:latin typeface="Times New Roman" pitchFamily="18" charset="0"/>
                <a:cs typeface="Times New Roman" pitchFamily="18" charset="0"/>
              </a:rPr>
              <a:t>TPA claim clearance (  cashless process )</a:t>
            </a:r>
          </a:p>
          <a:p>
            <a:pPr lvl="1">
              <a:buFont typeface="Wingdings" pitchFamily="2" charset="2"/>
              <a:buChar char="ü"/>
            </a:pPr>
            <a:r>
              <a:rPr lang="en-US" sz="6400" dirty="0" smtClean="0">
                <a:latin typeface="Times New Roman" pitchFamily="18" charset="0"/>
                <a:cs typeface="Times New Roman" pitchFamily="18" charset="0"/>
              </a:rPr>
              <a:t>Financial problem of family – bills not cleared timely</a:t>
            </a:r>
          </a:p>
          <a:p>
            <a:r>
              <a:rPr lang="en-US" sz="6400" dirty="0" smtClean="0">
                <a:latin typeface="Times New Roman" pitchFamily="18" charset="0"/>
                <a:cs typeface="Times New Roman" pitchFamily="18" charset="0"/>
              </a:rPr>
              <a:t>Uncontrollable reasons  :</a:t>
            </a:r>
          </a:p>
          <a:p>
            <a:pPr lvl="1">
              <a:buFont typeface="Wingdings" pitchFamily="2" charset="2"/>
              <a:buChar char="ü"/>
            </a:pPr>
            <a:r>
              <a:rPr lang="en-US" sz="6400" dirty="0" smtClean="0">
                <a:latin typeface="Times New Roman" pitchFamily="18" charset="0"/>
                <a:cs typeface="Times New Roman" pitchFamily="18" charset="0"/>
              </a:rPr>
              <a:t>Critical conditions of patient </a:t>
            </a:r>
          </a:p>
          <a:p>
            <a:pPr lvl="1">
              <a:buFont typeface="Wingdings" pitchFamily="2" charset="2"/>
              <a:buChar char="ü"/>
            </a:pPr>
            <a:endParaRPr lang="en-US" sz="5500" dirty="0" smtClean="0">
              <a:latin typeface="Times New Roman" pitchFamily="18" charset="0"/>
              <a:cs typeface="Times New Roman" pitchFamily="18" charset="0"/>
            </a:endParaRPr>
          </a:p>
          <a:p>
            <a:pPr>
              <a:buNone/>
            </a:pPr>
            <a:r>
              <a:rPr lang="en-US" sz="5500" dirty="0" smtClean="0">
                <a:latin typeface="Times New Roman" pitchFamily="18" charset="0"/>
                <a:cs typeface="Times New Roman" pitchFamily="18" charset="0"/>
              </a:rPr>
              <a:t>                         </a:t>
            </a:r>
            <a:r>
              <a:rPr lang="en-US" sz="5500" b="1" dirty="0" smtClean="0">
                <a:latin typeface="Times New Roman" pitchFamily="18" charset="0"/>
                <a:cs typeface="Times New Roman" pitchFamily="18" charset="0"/>
              </a:rPr>
              <a:t>?   QUESTION  or a PROBLEM  ?</a:t>
            </a:r>
          </a:p>
          <a:p>
            <a:pPr>
              <a:buNone/>
            </a:pPr>
            <a:endParaRPr lang="en-US" sz="5500" b="1" dirty="0" smtClean="0">
              <a:latin typeface="Times New Roman" pitchFamily="18" charset="0"/>
              <a:cs typeface="Times New Roman" pitchFamily="18" charset="0"/>
            </a:endParaRPr>
          </a:p>
          <a:p>
            <a:r>
              <a:rPr lang="en-US" sz="6400" dirty="0" smtClean="0">
                <a:latin typeface="Times New Roman" pitchFamily="18" charset="0"/>
                <a:cs typeface="Times New Roman" pitchFamily="18" charset="0"/>
              </a:rPr>
              <a:t>Financial </a:t>
            </a:r>
            <a:r>
              <a:rPr lang="en-US" sz="6400" dirty="0" err="1" smtClean="0">
                <a:latin typeface="Times New Roman" pitchFamily="18" charset="0"/>
                <a:cs typeface="Times New Roman" pitchFamily="18" charset="0"/>
              </a:rPr>
              <a:t>bearance</a:t>
            </a:r>
            <a:r>
              <a:rPr lang="en-US" sz="6400" dirty="0" smtClean="0">
                <a:latin typeface="Times New Roman" pitchFamily="18" charset="0"/>
                <a:cs typeface="Times New Roman" pitchFamily="18" charset="0"/>
              </a:rPr>
              <a:t> remains a burden </a:t>
            </a:r>
            <a:r>
              <a:rPr lang="en-US" sz="6400" dirty="0">
                <a:latin typeface="Times New Roman" pitchFamily="18" charset="0"/>
                <a:cs typeface="Times New Roman" pitchFamily="18" charset="0"/>
              </a:rPr>
              <a:t> </a:t>
            </a:r>
            <a:r>
              <a:rPr lang="en-US" sz="6400" dirty="0" smtClean="0">
                <a:latin typeface="Times New Roman" pitchFamily="18" charset="0"/>
                <a:cs typeface="Times New Roman" pitchFamily="18" charset="0"/>
              </a:rPr>
              <a:t>even it falls on consumer or care provider  side </a:t>
            </a:r>
          </a:p>
          <a:p>
            <a:r>
              <a:rPr lang="en-US" sz="6400" dirty="0" err="1" smtClean="0">
                <a:latin typeface="Times New Roman" pitchFamily="18" charset="0"/>
                <a:cs typeface="Times New Roman" pitchFamily="18" charset="0"/>
              </a:rPr>
              <a:t>Questionnairre</a:t>
            </a:r>
            <a:r>
              <a:rPr lang="en-US" sz="6400" dirty="0" smtClean="0">
                <a:latin typeface="Times New Roman" pitchFamily="18" charset="0"/>
                <a:cs typeface="Times New Roman" pitchFamily="18" charset="0"/>
              </a:rPr>
              <a:t>  response  gave the awareness among the  ICU staff  about the  discharge process from </a:t>
            </a:r>
            <a:r>
              <a:rPr lang="en-US" sz="6400" dirty="0" err="1" smtClean="0">
                <a:latin typeface="Times New Roman" pitchFamily="18" charset="0"/>
                <a:cs typeface="Times New Roman" pitchFamily="18" charset="0"/>
              </a:rPr>
              <a:t>icu</a:t>
            </a:r>
            <a:r>
              <a:rPr lang="en-US" sz="6400" dirty="0" smtClean="0">
                <a:latin typeface="Times New Roman" pitchFamily="18" charset="0"/>
                <a:cs typeface="Times New Roman" pitchFamily="18" charset="0"/>
              </a:rPr>
              <a:t>  , also on further analysis  showed that fewer nurses were not still clear regarding minor details of discharge decision powers or  what hospital discharge policy criteria has roles towards patient’s rights  and his relatives right towards availing which information .  </a:t>
            </a:r>
          </a:p>
          <a:p>
            <a:endParaRPr lang="en-US" sz="5500" dirty="0" smtClean="0">
              <a:latin typeface="Times New Roman" pitchFamily="18" charset="0"/>
              <a:cs typeface="Times New Roman" pitchFamily="18" charset="0"/>
            </a:endParaRPr>
          </a:p>
          <a:p>
            <a:pPr>
              <a:buNone/>
            </a:pPr>
            <a:r>
              <a:rPr lang="en-US" sz="5500" dirty="0" smtClean="0">
                <a:latin typeface="Times New Roman" pitchFamily="18" charset="0"/>
                <a:cs typeface="Times New Roman" pitchFamily="18" charset="0"/>
              </a:rPr>
              <a:t>      </a:t>
            </a:r>
            <a:r>
              <a:rPr lang="en-US" sz="5500" b="1" dirty="0" smtClean="0">
                <a:latin typeface="Times New Roman" pitchFamily="18" charset="0"/>
                <a:cs typeface="Times New Roman" pitchFamily="18" charset="0"/>
              </a:rPr>
              <a:t>AWARENESS - TRAINING  -- CONSISTENT EFFORTS --- QUALITY ---- EFFICIENT ICU UTILIZATION a</a:t>
            </a:r>
            <a:endParaRPr lang="en-US" sz="55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algn="ctr">
              <a:buNone/>
            </a:pPr>
            <a:r>
              <a:rPr lang="en-US" dirty="0" smtClean="0"/>
              <a:t> </a:t>
            </a:r>
            <a:r>
              <a:rPr lang="en-US" sz="11500" dirty="0" smtClean="0">
                <a:latin typeface="Times New Roman" pitchFamily="18" charset="0"/>
                <a:cs typeface="Times New Roman" pitchFamily="18" charset="0"/>
              </a:rPr>
              <a:t>THANK </a:t>
            </a:r>
          </a:p>
          <a:p>
            <a:pPr algn="ctr">
              <a:buNone/>
            </a:pPr>
            <a:r>
              <a:rPr lang="en-US" sz="11500" dirty="0" smtClean="0">
                <a:latin typeface="Times New Roman" pitchFamily="18" charset="0"/>
                <a:cs typeface="Times New Roman" pitchFamily="18" charset="0"/>
              </a:rPr>
              <a:t>   YOU</a:t>
            </a:r>
            <a:endParaRPr lang="en-US" sz="11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20000"/>
              <a:lumOff val="80000"/>
            </a:schemeClr>
          </a:solidFill>
        </p:spPr>
        <p:txBody>
          <a:bodyPr/>
          <a:lstStyle/>
          <a:p>
            <a:r>
              <a:rPr lang="en-US" dirty="0" smtClean="0"/>
              <a:t>BACKGROUND</a:t>
            </a:r>
            <a:endParaRPr lang="en-US" dirty="0"/>
          </a:p>
        </p:txBody>
      </p:sp>
      <p:sp>
        <p:nvSpPr>
          <p:cNvPr id="3" name="Content Placeholder 2"/>
          <p:cNvSpPr>
            <a:spLocks noGrp="1"/>
          </p:cNvSpPr>
          <p:nvPr>
            <p:ph idx="1"/>
          </p:nvPr>
        </p:nvSpPr>
        <p:spPr/>
        <p:txBody>
          <a:bodyPr>
            <a:normAutofit/>
          </a:bodyPr>
          <a:lstStyle/>
          <a:p>
            <a:r>
              <a:rPr lang="en-US" sz="1800" dirty="0">
                <a:latin typeface="Times New Roman" pitchFamily="18" charset="0"/>
                <a:cs typeface="Times New Roman" pitchFamily="18" charset="0"/>
              </a:rPr>
              <a:t>ICU being most important and critical zone of </a:t>
            </a:r>
            <a:r>
              <a:rPr lang="en-US" sz="1800" dirty="0" smtClean="0">
                <a:latin typeface="Times New Roman" pitchFamily="18" charset="0"/>
                <a:cs typeface="Times New Roman" pitchFamily="18" charset="0"/>
              </a:rPr>
              <a:t>hospital</a:t>
            </a:r>
          </a:p>
          <a:p>
            <a:r>
              <a:rPr lang="en-US" sz="1800" dirty="0" smtClean="0">
                <a:latin typeface="Times New Roman" pitchFamily="18" charset="0"/>
                <a:cs typeface="Times New Roman" pitchFamily="18" charset="0"/>
              </a:rPr>
              <a:t>ICU stands for physiological </a:t>
            </a:r>
            <a:r>
              <a:rPr lang="en-US" sz="1800" dirty="0">
                <a:latin typeface="Times New Roman" pitchFamily="18" charset="0"/>
                <a:cs typeface="Times New Roman" pitchFamily="18" charset="0"/>
              </a:rPr>
              <a:t>monitoring and invasive diagnostic and therapeutic </a:t>
            </a:r>
            <a:r>
              <a:rPr lang="en-US" sz="1800" dirty="0" smtClean="0">
                <a:latin typeface="Times New Roman" pitchFamily="18" charset="0"/>
                <a:cs typeface="Times New Roman" pitchFamily="18" charset="0"/>
              </a:rPr>
              <a:t>interventions to efficiently </a:t>
            </a:r>
            <a:r>
              <a:rPr lang="en-US" sz="1800" dirty="0">
                <a:latin typeface="Times New Roman" pitchFamily="18" charset="0"/>
                <a:cs typeface="Times New Roman" pitchFamily="18" charset="0"/>
              </a:rPr>
              <a:t>utilize the “ capital intensive “ </a:t>
            </a:r>
            <a:r>
              <a:rPr lang="en-US" sz="1800" dirty="0" smtClean="0">
                <a:latin typeface="Times New Roman" pitchFamily="18" charset="0"/>
                <a:cs typeface="Times New Roman" pitchFamily="18" charset="0"/>
              </a:rPr>
              <a:t>care.</a:t>
            </a:r>
          </a:p>
          <a:p>
            <a:r>
              <a:rPr lang="en-US" sz="1800" dirty="0" smtClean="0">
                <a:latin typeface="Times New Roman" pitchFamily="18" charset="0"/>
                <a:cs typeface="Times New Roman" pitchFamily="18" charset="0"/>
              </a:rPr>
              <a:t>In Patient care in ICU is the most impotent factor for saving any life</a:t>
            </a:r>
          </a:p>
          <a:p>
            <a:r>
              <a:rPr lang="en-US" sz="1800" dirty="0" smtClean="0">
                <a:latin typeface="Times New Roman" pitchFamily="18" charset="0"/>
                <a:cs typeface="Times New Roman" pitchFamily="18" charset="0"/>
              </a:rPr>
              <a:t>Discharging  a person from the ICU is both an exciting and anxious time for the person and his family as for many leaving ICU </a:t>
            </a:r>
            <a:r>
              <a:rPr lang="en-US" sz="1800" dirty="0" err="1" smtClean="0">
                <a:latin typeface="Times New Roman" pitchFamily="18" charset="0"/>
                <a:cs typeface="Times New Roman" pitchFamily="18" charset="0"/>
              </a:rPr>
              <a:t>meansthat</a:t>
            </a:r>
            <a:r>
              <a:rPr lang="en-US" sz="1800" dirty="0" smtClean="0">
                <a:latin typeface="Times New Roman" pitchFamily="18" charset="0"/>
                <a:cs typeface="Times New Roman" pitchFamily="18" charset="0"/>
              </a:rPr>
              <a:t> the person is well on their way to recovery from a serious illness ..</a:t>
            </a:r>
          </a:p>
          <a:p>
            <a:r>
              <a:rPr lang="en-US" sz="1800" dirty="0" smtClean="0">
                <a:latin typeface="Times New Roman" pitchFamily="18" charset="0"/>
                <a:cs typeface="Times New Roman" pitchFamily="18" charset="0"/>
              </a:rPr>
              <a:t>The discharge criteria in the Intensive care unit requires :</a:t>
            </a:r>
          </a:p>
          <a:p>
            <a:pPr lvl="1">
              <a:buFont typeface="Wingdings" pitchFamily="2" charset="2"/>
              <a:buChar char="Ø"/>
            </a:pPr>
            <a:r>
              <a:rPr lang="en-US" sz="1800" dirty="0" smtClean="0">
                <a:latin typeface="Times New Roman" pitchFamily="18" charset="0"/>
                <a:cs typeface="Times New Roman" pitchFamily="18" charset="0"/>
              </a:rPr>
              <a:t> The substantial resolution of the problems </a:t>
            </a:r>
            <a:r>
              <a:rPr lang="en-US" sz="1800" dirty="0" err="1" smtClean="0">
                <a:latin typeface="Times New Roman" pitchFamily="18" charset="0"/>
                <a:cs typeface="Times New Roman" pitchFamily="18" charset="0"/>
              </a:rPr>
              <a:t>resposible</a:t>
            </a:r>
            <a:r>
              <a:rPr lang="en-US" sz="1800" dirty="0" smtClean="0">
                <a:latin typeface="Times New Roman" pitchFamily="18" charset="0"/>
                <a:cs typeface="Times New Roman" pitchFamily="18" charset="0"/>
              </a:rPr>
              <a:t> for admission in ICU</a:t>
            </a:r>
          </a:p>
          <a:p>
            <a:pPr lvl="1">
              <a:buFont typeface="Wingdings" pitchFamily="2" charset="2"/>
              <a:buChar char="Ø"/>
            </a:pPr>
            <a:r>
              <a:rPr lang="en-US" sz="1800" dirty="0" smtClean="0">
                <a:latin typeface="Times New Roman" pitchFamily="18" charset="0"/>
                <a:cs typeface="Times New Roman" pitchFamily="18" charset="0"/>
              </a:rPr>
              <a:t>Prolonged and continuous medical stability observed in patients</a:t>
            </a:r>
          </a:p>
          <a:p>
            <a:pPr lvl="1">
              <a:buFont typeface="Wingdings" pitchFamily="2" charset="2"/>
              <a:buChar char="Ø"/>
            </a:pPr>
            <a:r>
              <a:rPr lang="en-US" sz="1800" dirty="0" smtClean="0">
                <a:latin typeface="Times New Roman" pitchFamily="18" charset="0"/>
                <a:cs typeface="Times New Roman" pitchFamily="18" charset="0"/>
              </a:rPr>
              <a:t>Establishment of patient status in which no longer supervision and intensive care is required</a:t>
            </a:r>
          </a:p>
          <a:p>
            <a:pPr lvl="1">
              <a:buFont typeface="Wingdings" pitchFamily="2" charset="2"/>
              <a:buChar char="Ø"/>
            </a:pPr>
            <a:r>
              <a:rPr lang="en-US" sz="1800" dirty="0" smtClean="0">
                <a:latin typeface="Times New Roman" pitchFamily="18" charset="0"/>
                <a:cs typeface="Times New Roman" pitchFamily="18" charset="0"/>
              </a:rPr>
              <a:t>Discontinuation of intravenous route of medications and off the mechanical ventilation support </a:t>
            </a:r>
          </a:p>
          <a:p>
            <a:endParaRPr 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a:solidFill>
            <a:schemeClr val="accent4">
              <a:lumMod val="20000"/>
              <a:lumOff val="80000"/>
            </a:schemeClr>
          </a:solidFill>
        </p:spPr>
        <p:txBody>
          <a:bodyPr>
            <a:normAutofit/>
          </a:bodyPr>
          <a:lstStyle/>
          <a:p>
            <a:r>
              <a:rPr lang="en-US" dirty="0" smtClean="0"/>
              <a:t>INTRODUCTION</a:t>
            </a:r>
            <a:endParaRPr lang="en-US" dirty="0"/>
          </a:p>
        </p:txBody>
      </p:sp>
      <p:sp>
        <p:nvSpPr>
          <p:cNvPr id="3" name="Content Placeholder 2"/>
          <p:cNvSpPr>
            <a:spLocks noGrp="1"/>
          </p:cNvSpPr>
          <p:nvPr>
            <p:ph idx="1"/>
          </p:nvPr>
        </p:nvSpPr>
        <p:spPr>
          <a:xfrm>
            <a:off x="457200" y="1219200"/>
            <a:ext cx="8229600" cy="5257800"/>
          </a:xfrm>
        </p:spPr>
        <p:txBody>
          <a:bodyPr>
            <a:noAutofit/>
          </a:bodyPr>
          <a:lstStyle/>
          <a:p>
            <a:r>
              <a:rPr lang="en-US" sz="1800" dirty="0" smtClean="0">
                <a:latin typeface="Times New Roman" pitchFamily="18" charset="0"/>
                <a:cs typeface="Times New Roman" pitchFamily="18" charset="0"/>
              </a:rPr>
              <a:t>ICU , Intensive Care Unit is the most important and critical area of a hospital as it is highly equipped and requires larger number of trained and skilled staff  for management of critically ill patients or constant observation of patients who are liable to become critically ill .</a:t>
            </a:r>
          </a:p>
          <a:p>
            <a:r>
              <a:rPr lang="en-US" sz="1800" dirty="0" smtClean="0">
                <a:latin typeface="Times New Roman" pitchFamily="18" charset="0"/>
                <a:cs typeface="Times New Roman" pitchFamily="18" charset="0"/>
              </a:rPr>
              <a:t>Understanding the discharge process of patients from </a:t>
            </a:r>
            <a:r>
              <a:rPr lang="en-US" sz="1800" dirty="0" err="1" smtClean="0">
                <a:latin typeface="Times New Roman" pitchFamily="18" charset="0"/>
                <a:cs typeface="Times New Roman" pitchFamily="18" charset="0"/>
              </a:rPr>
              <a:t>icu</a:t>
            </a:r>
            <a:r>
              <a:rPr lang="en-US" sz="1800" dirty="0" smtClean="0">
                <a:latin typeface="Times New Roman" pitchFamily="18" charset="0"/>
                <a:cs typeface="Times New Roman" pitchFamily="18" charset="0"/>
              </a:rPr>
              <a:t>  is required to know the reasons for delayed discharge from </a:t>
            </a:r>
            <a:r>
              <a:rPr lang="en-US" sz="1800" dirty="0" err="1" smtClean="0">
                <a:latin typeface="Times New Roman" pitchFamily="18" charset="0"/>
                <a:cs typeface="Times New Roman" pitchFamily="18" charset="0"/>
              </a:rPr>
              <a:t>icu</a:t>
            </a:r>
            <a:r>
              <a:rPr lang="en-US" sz="1800" dirty="0" smtClean="0">
                <a:latin typeface="Times New Roman" pitchFamily="18" charset="0"/>
                <a:cs typeface="Times New Roman" pitchFamily="18" charset="0"/>
              </a:rPr>
              <a:t> .</a:t>
            </a:r>
          </a:p>
          <a:p>
            <a:r>
              <a:rPr lang="en-US" sz="1800" dirty="0" smtClean="0">
                <a:latin typeface="Times New Roman" pitchFamily="18" charset="0"/>
                <a:cs typeface="Times New Roman" pitchFamily="18" charset="0"/>
              </a:rPr>
              <a:t>Timely discharge is important  :</a:t>
            </a:r>
          </a:p>
          <a:p>
            <a:pPr lvl="1">
              <a:buFont typeface="Wingdings" pitchFamily="2" charset="2"/>
              <a:buChar char="Ø"/>
            </a:pPr>
            <a:r>
              <a:rPr lang="en-US" sz="1800" dirty="0" smtClean="0">
                <a:latin typeface="Times New Roman" pitchFamily="18" charset="0"/>
                <a:cs typeface="Times New Roman" pitchFamily="18" charset="0"/>
              </a:rPr>
              <a:t>ICU bed availability </a:t>
            </a:r>
          </a:p>
          <a:p>
            <a:pPr lvl="1">
              <a:buFont typeface="Wingdings" pitchFamily="2" charset="2"/>
              <a:buChar char="Ø"/>
            </a:pPr>
            <a:r>
              <a:rPr lang="en-US" sz="1800" dirty="0" smtClean="0">
                <a:latin typeface="Times New Roman" pitchFamily="18" charset="0"/>
                <a:cs typeface="Times New Roman" pitchFamily="18" charset="0"/>
              </a:rPr>
              <a:t>Risks of hospital acquired infections</a:t>
            </a:r>
          </a:p>
          <a:p>
            <a:pPr lvl="1">
              <a:buFont typeface="Wingdings" pitchFamily="2" charset="2"/>
              <a:buChar char="Ø"/>
            </a:pPr>
            <a:r>
              <a:rPr lang="en-US" sz="1800" dirty="0" smtClean="0">
                <a:latin typeface="Times New Roman" pitchFamily="18" charset="0"/>
                <a:cs typeface="Times New Roman" pitchFamily="18" charset="0"/>
              </a:rPr>
              <a:t>Huge expenses both for patient and hospital</a:t>
            </a:r>
          </a:p>
          <a:p>
            <a:r>
              <a:rPr lang="en-US" sz="1800" dirty="0" smtClean="0">
                <a:latin typeface="Times New Roman" pitchFamily="18" charset="0"/>
                <a:cs typeface="Times New Roman" pitchFamily="18" charset="0"/>
              </a:rPr>
              <a:t>Discharge process  to be </a:t>
            </a:r>
            <a:r>
              <a:rPr lang="en-US" sz="1800" dirty="0" err="1" smtClean="0">
                <a:latin typeface="Times New Roman" pitchFamily="18" charset="0"/>
                <a:cs typeface="Times New Roman" pitchFamily="18" charset="0"/>
              </a:rPr>
              <a:t>analysed</a:t>
            </a:r>
            <a:r>
              <a:rPr lang="en-US" sz="1800" dirty="0" smtClean="0">
                <a:latin typeface="Times New Roman" pitchFamily="18" charset="0"/>
                <a:cs typeface="Times New Roman" pitchFamily="18" charset="0"/>
              </a:rPr>
              <a:t> there is requisite of calculating the length of days as Average length of stay in ICU is one of the quality indicators,  defined as total occupied bed days / number of patients  </a:t>
            </a:r>
            <a:r>
              <a:rPr lang="en-US" sz="1800" cap="small" dirty="0" smtClean="0">
                <a:latin typeface="Times New Roman" pitchFamily="18" charset="0"/>
                <a:cs typeface="Times New Roman" pitchFamily="18" charset="0"/>
              </a:rPr>
              <a:t>DISCHARGED </a:t>
            </a:r>
            <a:r>
              <a:rPr lang="en-US" sz="1800" dirty="0" smtClean="0">
                <a:latin typeface="Times New Roman" pitchFamily="18" charset="0"/>
                <a:cs typeface="Times New Roman" pitchFamily="18" charset="0"/>
              </a:rPr>
              <a:t>Including deaths in</a:t>
            </a:r>
            <a:r>
              <a:rPr lang="en-US" sz="1800" cap="small"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 a given time frame. </a:t>
            </a:r>
          </a:p>
          <a:p>
            <a:r>
              <a:rPr lang="en-US" sz="1800" dirty="0" smtClean="0">
                <a:latin typeface="Times New Roman" pitchFamily="18" charset="0"/>
                <a:cs typeface="Times New Roman" pitchFamily="18" charset="0"/>
              </a:rPr>
              <a:t>Length of stay properly stratified on basis of diseases and conditions and properly analyzed could be a sensitive parameter throwing up light over deficiency in processes and techniques in ICU.</a:t>
            </a:r>
          </a:p>
          <a:p>
            <a:pPr lvl="1">
              <a:buFont typeface="Wingdings" pitchFamily="2" charset="2"/>
              <a:buChar char="Ø"/>
            </a:pPr>
            <a:endParaRPr 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20000"/>
              <a:lumOff val="80000"/>
            </a:schemeClr>
          </a:solidFill>
        </p:spPr>
        <p:txBody>
          <a:bodyPr/>
          <a:lstStyle/>
          <a:p>
            <a:r>
              <a:rPr lang="en-US" dirty="0" smtClean="0"/>
              <a:t>REVIEW OF LITERATURE</a:t>
            </a:r>
            <a:endParaRPr lang="en-US" dirty="0"/>
          </a:p>
        </p:txBody>
      </p:sp>
      <p:sp>
        <p:nvSpPr>
          <p:cNvPr id="3" name="Content Placeholder 2"/>
          <p:cNvSpPr>
            <a:spLocks noGrp="1"/>
          </p:cNvSpPr>
          <p:nvPr>
            <p:ph idx="1"/>
          </p:nvPr>
        </p:nvSpPr>
        <p:spPr>
          <a:xfrm>
            <a:off x="457200" y="1066800"/>
            <a:ext cx="8229600" cy="5334000"/>
          </a:xfrm>
        </p:spPr>
        <p:txBody>
          <a:bodyPr>
            <a:noAutofit/>
          </a:bodyPr>
          <a:lstStyle/>
          <a:p>
            <a:pPr>
              <a:buNone/>
            </a:pPr>
            <a:endParaRPr lang="en-US" sz="1800" b="1" dirty="0" smtClean="0">
              <a:solidFill>
                <a:srgbClr val="FF0000"/>
              </a:solidFill>
              <a:latin typeface="Times New Roman" pitchFamily="18" charset="0"/>
              <a:cs typeface="Times New Roman" pitchFamily="18" charset="0"/>
            </a:endParaRPr>
          </a:p>
          <a:p>
            <a:r>
              <a:rPr lang="en-US" sz="1800" dirty="0" smtClean="0">
                <a:latin typeface="Times New Roman" pitchFamily="18" charset="0"/>
                <a:cs typeface="Times New Roman" pitchFamily="18" charset="0"/>
              </a:rPr>
              <a:t>Among the various studies done till now  , assess the strategies to improve the quality of </a:t>
            </a:r>
            <a:r>
              <a:rPr lang="en-US" sz="1800" dirty="0" err="1" smtClean="0">
                <a:latin typeface="Times New Roman" pitchFamily="18" charset="0"/>
                <a:cs typeface="Times New Roman" pitchFamily="18" charset="0"/>
              </a:rPr>
              <a:t>icu</a:t>
            </a:r>
            <a:r>
              <a:rPr lang="en-US" sz="1800" dirty="0" smtClean="0">
                <a:latin typeface="Times New Roman" pitchFamily="18" charset="0"/>
                <a:cs typeface="Times New Roman" pitchFamily="18" charset="0"/>
              </a:rPr>
              <a:t> and reduce costs by creating change in way the operations are running in hospital and correcting the gaps found  throughout  </a:t>
            </a: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r>
              <a:rPr lang="en-US" sz="1800" dirty="0" err="1" smtClean="0">
                <a:latin typeface="Times New Roman" pitchFamily="18" charset="0"/>
                <a:cs typeface="Times New Roman" pitchFamily="18" charset="0"/>
              </a:rPr>
              <a:t>Pilcher</a:t>
            </a:r>
            <a:r>
              <a:rPr lang="en-US" sz="1800" dirty="0" smtClean="0">
                <a:latin typeface="Times New Roman" pitchFamily="18" charset="0"/>
                <a:cs typeface="Times New Roman" pitchFamily="18" charset="0"/>
              </a:rPr>
              <a:t> DV  </a:t>
            </a:r>
            <a:r>
              <a:rPr lang="en-US" sz="1800" dirty="0" err="1" smtClean="0">
                <a:latin typeface="Times New Roman" pitchFamily="18" charset="0"/>
                <a:cs typeface="Times New Roman" pitchFamily="18" charset="0"/>
              </a:rPr>
              <a:t>alongwith</a:t>
            </a:r>
            <a:r>
              <a:rPr lang="en-US" sz="1800" dirty="0" smtClean="0">
                <a:latin typeface="Times New Roman" pitchFamily="18" charset="0"/>
                <a:cs typeface="Times New Roman" pitchFamily="18" charset="0"/>
              </a:rPr>
              <a:t>  his team worked </a:t>
            </a:r>
            <a:r>
              <a:rPr lang="en-US" sz="1800" dirty="0" err="1" smtClean="0">
                <a:latin typeface="Times New Roman" pitchFamily="18" charset="0"/>
                <a:cs typeface="Times New Roman" pitchFamily="18" charset="0"/>
              </a:rPr>
              <a:t>inhis</a:t>
            </a:r>
            <a:r>
              <a:rPr lang="en-US" sz="1800" dirty="0" smtClean="0">
                <a:latin typeface="Times New Roman" pitchFamily="18" charset="0"/>
                <a:cs typeface="Times New Roman" pitchFamily="18" charset="0"/>
              </a:rPr>
              <a:t> one of the study , ‘After hours discharge from intensive care unit increase the risks of readmissions and deaths ‘ .. </a:t>
            </a:r>
            <a:r>
              <a:rPr lang="en-US" sz="1800" dirty="0">
                <a:latin typeface="Times New Roman" pitchFamily="18" charset="0"/>
                <a:cs typeface="Times New Roman" pitchFamily="18" charset="0"/>
              </a:rPr>
              <a:t>P</a:t>
            </a:r>
            <a:r>
              <a:rPr lang="en-US" sz="1800" dirty="0" smtClean="0">
                <a:latin typeface="Times New Roman" pitchFamily="18" charset="0"/>
                <a:cs typeface="Times New Roman" pitchFamily="18" charset="0"/>
              </a:rPr>
              <a:t>remature </a:t>
            </a:r>
            <a:r>
              <a:rPr lang="en-US" sz="1800" dirty="0">
                <a:latin typeface="Times New Roman" pitchFamily="18" charset="0"/>
                <a:cs typeface="Times New Roman" pitchFamily="18" charset="0"/>
              </a:rPr>
              <a:t>discharge </a:t>
            </a:r>
            <a:r>
              <a:rPr lang="en-US" sz="1800" dirty="0" smtClean="0">
                <a:latin typeface="Times New Roman" pitchFamily="18" charset="0"/>
                <a:cs typeface="Times New Roman" pitchFamily="18" charset="0"/>
              </a:rPr>
              <a:t> , discharge in evening  or weekends  - </a:t>
            </a:r>
            <a:r>
              <a:rPr lang="en-US" sz="1800" dirty="0">
                <a:latin typeface="Times New Roman" pitchFamily="18" charset="0"/>
                <a:cs typeface="Times New Roman" pitchFamily="18" charset="0"/>
              </a:rPr>
              <a:t>affected by increased burden on the ICU capacity, including readmissions, high potential patients </a:t>
            </a: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over utilization of </a:t>
            </a:r>
            <a:r>
              <a:rPr lang="en-US" sz="1800" dirty="0" smtClean="0">
                <a:latin typeface="Times New Roman" pitchFamily="18" charset="0"/>
                <a:cs typeface="Times New Roman" pitchFamily="18" charset="0"/>
              </a:rPr>
              <a:t>ICU services</a:t>
            </a:r>
            <a:r>
              <a:rPr lang="en-US" sz="1800" dirty="0">
                <a:latin typeface="Times New Roman" pitchFamily="18" charset="0"/>
                <a:cs typeface="Times New Roman" pitchFamily="18" charset="0"/>
              </a:rPr>
              <a:t>. </a:t>
            </a:r>
            <a:endParaRPr lang="en-US" sz="1800" dirty="0" smtClean="0">
              <a:latin typeface="Times New Roman" pitchFamily="18" charset="0"/>
              <a:cs typeface="Times New Roman" pitchFamily="18" charset="0"/>
            </a:endParaRPr>
          </a:p>
          <a:p>
            <a:pPr lvl="0"/>
            <a:r>
              <a:rPr lang="en-US" sz="1800" dirty="0">
                <a:latin typeface="Times New Roman" pitchFamily="18" charset="0"/>
                <a:cs typeface="Times New Roman" pitchFamily="18" charset="0"/>
              </a:rPr>
              <a:t>ICU outflow limitations</a:t>
            </a:r>
          </a:p>
          <a:p>
            <a:pPr>
              <a:buNone/>
            </a:pPr>
            <a:r>
              <a:rPr lang="en-US" sz="1800" dirty="0" smtClean="0">
                <a:latin typeface="Times New Roman" pitchFamily="18" charset="0"/>
                <a:cs typeface="Times New Roman" pitchFamily="18" charset="0"/>
              </a:rPr>
              <a:t>       One </a:t>
            </a:r>
            <a:r>
              <a:rPr lang="en-US" sz="1800" dirty="0">
                <a:latin typeface="Times New Roman" pitchFamily="18" charset="0"/>
                <a:cs typeface="Times New Roman" pitchFamily="18" charset="0"/>
              </a:rPr>
              <a:t>of the study conducted by Levin et all, showed that among 856 attempts to discharge 703 patients over a period of 16 months, 153 attempts of discharge could not be completed within 24 hours. 46 percent of the failures to discharge were associated with lack of beds on the floors or lack of agreement with the accepting </a:t>
            </a:r>
            <a:r>
              <a:rPr lang="en-US" sz="1800" dirty="0" smtClean="0">
                <a:latin typeface="Times New Roman" pitchFamily="18" charset="0"/>
                <a:cs typeface="Times New Roman" pitchFamily="18" charset="0"/>
              </a:rPr>
              <a:t>teams  </a:t>
            </a:r>
            <a:r>
              <a:rPr lang="en-US" sz="1800" dirty="0" err="1">
                <a:latin typeface="Times New Roman" pitchFamily="18" charset="0"/>
                <a:cs typeface="Times New Roman" pitchFamily="18" charset="0"/>
              </a:rPr>
              <a:t>eg</a:t>
            </a:r>
            <a:r>
              <a:rPr lang="en-US" sz="1800" dirty="0">
                <a:latin typeface="Times New Roman" pitchFamily="18" charset="0"/>
                <a:cs typeface="Times New Roman" pitchFamily="18" charset="0"/>
              </a:rPr>
              <a:t>. Wards outside the ICU</a:t>
            </a:r>
          </a:p>
        </p:txBody>
      </p:sp>
      <p:graphicFrame>
        <p:nvGraphicFramePr>
          <p:cNvPr id="4" name="Diagram 3"/>
          <p:cNvGraphicFramePr/>
          <p:nvPr/>
        </p:nvGraphicFramePr>
        <p:xfrm>
          <a:off x="1295400" y="2286000"/>
          <a:ext cx="57150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20000"/>
              <a:lumOff val="80000"/>
            </a:schemeClr>
          </a:solidFill>
        </p:spPr>
        <p:txBody>
          <a:bodyPr>
            <a:normAutofit fontScale="90000"/>
          </a:bodyPr>
          <a:lstStyle/>
          <a:p>
            <a:r>
              <a:rPr lang="en-US" dirty="0" smtClean="0"/>
              <a:t>NEED ASSESSMENT AND OBJECTIVES OF THE STUDY</a:t>
            </a:r>
            <a:endParaRPr lang="en-US" dirty="0"/>
          </a:p>
        </p:txBody>
      </p:sp>
      <p:sp>
        <p:nvSpPr>
          <p:cNvPr id="3" name="Content Placeholder 2"/>
          <p:cNvSpPr>
            <a:spLocks noGrp="1"/>
          </p:cNvSpPr>
          <p:nvPr>
            <p:ph idx="1"/>
          </p:nvPr>
        </p:nvSpPr>
        <p:spPr/>
        <p:txBody>
          <a:bodyPr>
            <a:normAutofit/>
          </a:bodyPr>
          <a:lstStyle/>
          <a:p>
            <a:r>
              <a:rPr lang="en-US" sz="1800" b="1" dirty="0" smtClean="0">
                <a:latin typeface="Times New Roman" pitchFamily="18" charset="0"/>
                <a:cs typeface="Times New Roman" pitchFamily="18" charset="0"/>
              </a:rPr>
              <a:t>NEED ASSESSMENT OF THE STUDY</a:t>
            </a:r>
          </a:p>
          <a:p>
            <a:pPr>
              <a:buNone/>
            </a:pPr>
            <a:endParaRPr lang="en-US" sz="1800" b="1"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	Discharge Process is the becoming more tedious process for patients and family members, swift discharge process enhance patient satisfaction and Hospital happiness quotient.</a:t>
            </a:r>
          </a:p>
          <a:p>
            <a:pPr>
              <a:buNone/>
            </a:pPr>
            <a:r>
              <a:rPr lang="en-US" sz="1800" dirty="0" smtClean="0">
                <a:latin typeface="Times New Roman" pitchFamily="18" charset="0"/>
                <a:cs typeface="Times New Roman" pitchFamily="18" charset="0"/>
              </a:rPr>
              <a:t>	Discharge process is the most important factor for patient satisfaction score.</a:t>
            </a:r>
          </a:p>
          <a:p>
            <a:pPr>
              <a:buNone/>
            </a:pPr>
            <a:endParaRPr lang="en-US" sz="1800" dirty="0" smtClean="0">
              <a:latin typeface="Times New Roman" pitchFamily="18" charset="0"/>
              <a:cs typeface="Times New Roman" pitchFamily="18" charset="0"/>
            </a:endParaRPr>
          </a:p>
          <a:p>
            <a:r>
              <a:rPr lang="en-US" sz="1800" b="1" dirty="0" smtClean="0">
                <a:latin typeface="Times New Roman" pitchFamily="18" charset="0"/>
                <a:cs typeface="Times New Roman" pitchFamily="18" charset="0"/>
              </a:rPr>
              <a:t>OBJECTIVES of the study</a:t>
            </a:r>
          </a:p>
          <a:p>
            <a:pPr>
              <a:buNone/>
            </a:pPr>
            <a:endParaRPr lang="en-US" sz="1800" dirty="0" smtClean="0">
              <a:latin typeface="Times New Roman" pitchFamily="18" charset="0"/>
              <a:cs typeface="Times New Roman" pitchFamily="18" charset="0"/>
            </a:endParaRPr>
          </a:p>
          <a:p>
            <a:pPr marL="914400" lvl="1" indent="-514350">
              <a:buFont typeface="+mj-lt"/>
              <a:buAutoNum type="arabicPeriod"/>
            </a:pPr>
            <a:r>
              <a:rPr lang="en-US" sz="1800" dirty="0">
                <a:latin typeface="Times New Roman" pitchFamily="18" charset="0"/>
                <a:cs typeface="Times New Roman" pitchFamily="18" charset="0"/>
              </a:rPr>
              <a:t>To understand the discharge process from ICU and criteria followed in transition from ICU to ward</a:t>
            </a:r>
          </a:p>
          <a:p>
            <a:pPr marL="914400" lvl="1" indent="-514350">
              <a:buFont typeface="+mj-lt"/>
              <a:buAutoNum type="arabicPeriod"/>
            </a:pPr>
            <a:r>
              <a:rPr lang="en-US" sz="1800" dirty="0">
                <a:latin typeface="Times New Roman" pitchFamily="18" charset="0"/>
                <a:cs typeface="Times New Roman" pitchFamily="18" charset="0"/>
              </a:rPr>
              <a:t>To  </a:t>
            </a:r>
            <a:r>
              <a:rPr lang="en-US" sz="1800" dirty="0" smtClean="0">
                <a:latin typeface="Times New Roman" pitchFamily="18" charset="0"/>
                <a:cs typeface="Times New Roman" pitchFamily="18" charset="0"/>
              </a:rPr>
              <a:t>Analyse </a:t>
            </a:r>
            <a:r>
              <a:rPr lang="en-US" sz="1800" dirty="0">
                <a:latin typeface="Times New Roman" pitchFamily="18" charset="0"/>
                <a:cs typeface="Times New Roman" pitchFamily="18" charset="0"/>
              </a:rPr>
              <a:t>reasons for longer stay in ICU ( delayed discharge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20000"/>
              <a:lumOff val="80000"/>
            </a:schemeClr>
          </a:solidFill>
        </p:spPr>
        <p:txBody>
          <a:bodyPr/>
          <a:lstStyle/>
          <a:p>
            <a:r>
              <a:rPr lang="en-US" dirty="0" smtClean="0"/>
              <a:t>METHODOLOGY</a:t>
            </a:r>
            <a:endParaRPr lang="en-US" dirty="0"/>
          </a:p>
        </p:txBody>
      </p:sp>
      <p:sp>
        <p:nvSpPr>
          <p:cNvPr id="3" name="Content Placeholder 2"/>
          <p:cNvSpPr>
            <a:spLocks noGrp="1"/>
          </p:cNvSpPr>
          <p:nvPr>
            <p:ph idx="1"/>
          </p:nvPr>
        </p:nvSpPr>
        <p:spPr>
          <a:xfrm>
            <a:off x="457200" y="1371600"/>
            <a:ext cx="8229600" cy="4754563"/>
          </a:xfrm>
        </p:spPr>
        <p:txBody>
          <a:bodyPr>
            <a:normAutofit fontScale="55000" lnSpcReduction="20000"/>
          </a:bodyPr>
          <a:lstStyle/>
          <a:p>
            <a:pPr>
              <a:lnSpc>
                <a:spcPct val="120000"/>
              </a:lnSpc>
            </a:pPr>
            <a:r>
              <a:rPr lang="en-US" b="1" dirty="0">
                <a:latin typeface="Times New Roman" pitchFamily="18" charset="0"/>
                <a:cs typeface="Times New Roman" pitchFamily="18" charset="0"/>
              </a:rPr>
              <a:t>Hospital setting</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a:t>
            </a:r>
          </a:p>
          <a:p>
            <a:pPr>
              <a:lnSpc>
                <a:spcPct val="120000"/>
              </a:lnSpc>
            </a:pPr>
            <a:r>
              <a:rPr lang="en-US" dirty="0" err="1" smtClean="0">
                <a:latin typeface="Times New Roman" pitchFamily="18" charset="0"/>
                <a:cs typeface="Times New Roman" pitchFamily="18" charset="0"/>
              </a:rPr>
              <a:t>Navin</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hospital , a 100 bedded  hospital with state of –art infrastructure and wide basket of services available for patient care situated  in </a:t>
            </a:r>
            <a:r>
              <a:rPr lang="en-US" dirty="0" err="1">
                <a:latin typeface="Times New Roman" pitchFamily="18" charset="0"/>
                <a:cs typeface="Times New Roman" pitchFamily="18" charset="0"/>
              </a:rPr>
              <a:t>Vaishali</a:t>
            </a:r>
            <a:r>
              <a:rPr lang="en-US" dirty="0">
                <a:latin typeface="Times New Roman" pitchFamily="18" charset="0"/>
                <a:cs typeface="Times New Roman" pitchFamily="18" charset="0"/>
              </a:rPr>
              <a:t> , NCR  </a:t>
            </a:r>
            <a:endParaRPr lang="en-US" dirty="0" smtClean="0">
              <a:latin typeface="Times New Roman" pitchFamily="18" charset="0"/>
              <a:cs typeface="Times New Roman" pitchFamily="18" charset="0"/>
            </a:endParaRPr>
          </a:p>
          <a:p>
            <a:pPr>
              <a:lnSpc>
                <a:spcPct val="120000"/>
              </a:lnSpc>
            </a:pPr>
            <a:r>
              <a:rPr lang="en-US" b="1" dirty="0" smtClean="0">
                <a:latin typeface="Times New Roman" pitchFamily="18" charset="0"/>
                <a:cs typeface="Times New Roman" pitchFamily="18" charset="0"/>
              </a:rPr>
              <a:t>Sample </a:t>
            </a:r>
            <a:r>
              <a:rPr lang="en-US" b="1" dirty="0">
                <a:latin typeface="Times New Roman" pitchFamily="18" charset="0"/>
                <a:cs typeface="Times New Roman" pitchFamily="18" charset="0"/>
              </a:rPr>
              <a:t>size</a:t>
            </a:r>
            <a:r>
              <a:rPr lang="en-US" dirty="0">
                <a:latin typeface="Times New Roman" pitchFamily="18" charset="0"/>
                <a:cs typeface="Times New Roman" pitchFamily="18" charset="0"/>
              </a:rPr>
              <a:t> –</a:t>
            </a:r>
          </a:p>
          <a:p>
            <a:pPr>
              <a:lnSpc>
                <a:spcPct val="120000"/>
              </a:lnSpc>
              <a:buNone/>
            </a:pPr>
            <a:r>
              <a:rPr lang="en-US" dirty="0" smtClean="0">
                <a:latin typeface="Times New Roman" pitchFamily="18" charset="0"/>
                <a:cs typeface="Times New Roman" pitchFamily="18" charset="0"/>
              </a:rPr>
              <a:t>      Due to </a:t>
            </a:r>
            <a:r>
              <a:rPr lang="en-US" dirty="0">
                <a:latin typeface="Times New Roman" pitchFamily="18" charset="0"/>
                <a:cs typeface="Times New Roman" pitchFamily="18" charset="0"/>
              </a:rPr>
              <a:t>limitations in </a:t>
            </a:r>
            <a:r>
              <a:rPr lang="en-US" dirty="0" smtClean="0">
                <a:latin typeface="Times New Roman" pitchFamily="18" charset="0"/>
                <a:cs typeface="Times New Roman" pitchFamily="18" charset="0"/>
              </a:rPr>
              <a:t>data sharing, </a:t>
            </a:r>
            <a:r>
              <a:rPr lang="en-US" dirty="0">
                <a:latin typeface="Times New Roman" pitchFamily="18" charset="0"/>
                <a:cs typeface="Times New Roman" pitchFamily="18" charset="0"/>
              </a:rPr>
              <a:t>sample size was restricted by 50 patients  </a:t>
            </a:r>
            <a:r>
              <a:rPr lang="en-US" dirty="0" smtClean="0">
                <a:latin typeface="Times New Roman" pitchFamily="18" charset="0"/>
                <a:cs typeface="Times New Roman" pitchFamily="18" charset="0"/>
              </a:rPr>
              <a:t> convenience </a:t>
            </a:r>
            <a:r>
              <a:rPr lang="en-US" b="1" dirty="0">
                <a:latin typeface="Times New Roman" pitchFamily="18" charset="0"/>
                <a:cs typeface="Times New Roman" pitchFamily="18" charset="0"/>
              </a:rPr>
              <a:t>sampling design</a:t>
            </a:r>
            <a:r>
              <a:rPr lang="en-US" dirty="0">
                <a:latin typeface="Times New Roman" pitchFamily="18" charset="0"/>
                <a:cs typeface="Times New Roman" pitchFamily="18" charset="0"/>
              </a:rPr>
              <a:t> was considered in this case to obtain the samples . </a:t>
            </a:r>
          </a:p>
          <a:p>
            <a:pPr>
              <a:lnSpc>
                <a:spcPct val="120000"/>
              </a:lnSpc>
              <a:buNone/>
            </a:pPr>
            <a:r>
              <a:rPr lang="en-US" dirty="0" smtClean="0">
                <a:latin typeface="Times New Roman" pitchFamily="18" charset="0"/>
                <a:cs typeface="Times New Roman" pitchFamily="18" charset="0"/>
              </a:rPr>
              <a:t>	50 </a:t>
            </a:r>
            <a:r>
              <a:rPr lang="en-US" dirty="0">
                <a:latin typeface="Times New Roman" pitchFamily="18" charset="0"/>
                <a:cs typeface="Times New Roman" pitchFamily="18" charset="0"/>
              </a:rPr>
              <a:t>patients in ICU observed for their discharge process </a:t>
            </a:r>
            <a:r>
              <a:rPr lang="en-US" dirty="0" smtClean="0">
                <a:latin typeface="Times New Roman" pitchFamily="18" charset="0"/>
                <a:cs typeface="Times New Roman" pitchFamily="18" charset="0"/>
              </a:rPr>
              <a:t>.</a:t>
            </a:r>
          </a:p>
          <a:p>
            <a:pPr>
              <a:lnSpc>
                <a:spcPct val="120000"/>
              </a:lnSpc>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Descriptive </a:t>
            </a:r>
            <a:r>
              <a:rPr lang="en-US" dirty="0">
                <a:latin typeface="Times New Roman" pitchFamily="18" charset="0"/>
                <a:cs typeface="Times New Roman" pitchFamily="18" charset="0"/>
              </a:rPr>
              <a:t>study design chosen to descriptively analyse the observed data </a:t>
            </a:r>
            <a:r>
              <a:rPr lang="en-US" dirty="0" err="1">
                <a:latin typeface="Times New Roman" pitchFamily="18" charset="0"/>
                <a:cs typeface="Times New Roman" pitchFamily="18" charset="0"/>
              </a:rPr>
              <a:t>nad</a:t>
            </a:r>
            <a:r>
              <a:rPr lang="en-US" dirty="0">
                <a:latin typeface="Times New Roman" pitchFamily="18" charset="0"/>
                <a:cs typeface="Times New Roman" pitchFamily="18" charset="0"/>
              </a:rPr>
              <a:t> surveyed data through </a:t>
            </a:r>
            <a:r>
              <a:rPr lang="en-US" dirty="0" smtClean="0">
                <a:latin typeface="Times New Roman" pitchFamily="18" charset="0"/>
                <a:cs typeface="Times New Roman" pitchFamily="18" charset="0"/>
              </a:rPr>
              <a:t>questionnaire </a:t>
            </a:r>
            <a:r>
              <a:rPr lang="en-US" dirty="0">
                <a:latin typeface="Times New Roman" pitchFamily="18" charset="0"/>
                <a:cs typeface="Times New Roman" pitchFamily="18" charset="0"/>
              </a:rPr>
              <a:t>and checklist as instruments .</a:t>
            </a:r>
          </a:p>
          <a:p>
            <a:pPr>
              <a:lnSpc>
                <a:spcPct val="120000"/>
              </a:lnSpc>
            </a:pPr>
            <a:r>
              <a:rPr lang="en-US" b="1" dirty="0">
                <a:latin typeface="Times New Roman" pitchFamily="18" charset="0"/>
                <a:cs typeface="Times New Roman" pitchFamily="18" charset="0"/>
              </a:rPr>
              <a:t>Inclusion  criteria</a:t>
            </a:r>
            <a:r>
              <a:rPr lang="en-US" dirty="0">
                <a:latin typeface="Times New Roman" pitchFamily="18" charset="0"/>
                <a:cs typeface="Times New Roman" pitchFamily="18" charset="0"/>
              </a:rPr>
              <a:t> -</a:t>
            </a:r>
          </a:p>
          <a:p>
            <a:pPr>
              <a:lnSpc>
                <a:spcPct val="120000"/>
              </a:lnSpc>
              <a:buNone/>
            </a:pPr>
            <a:r>
              <a:rPr lang="en-US" dirty="0" smtClean="0">
                <a:latin typeface="Times New Roman" pitchFamily="18" charset="0"/>
                <a:cs typeface="Times New Roman" pitchFamily="18" charset="0"/>
              </a:rPr>
              <a:t>      Due </a:t>
            </a:r>
            <a:r>
              <a:rPr lang="en-US" dirty="0">
                <a:latin typeface="Times New Roman" pitchFamily="18" charset="0"/>
                <a:cs typeface="Times New Roman" pitchFamily="18" charset="0"/>
              </a:rPr>
              <a:t>to lower sample size discharge process of ICU patients was seen for both the case i.e. discharged from </a:t>
            </a:r>
            <a:r>
              <a:rPr lang="en-US" dirty="0" err="1">
                <a:latin typeface="Times New Roman" pitchFamily="18" charset="0"/>
                <a:cs typeface="Times New Roman" pitchFamily="18" charset="0"/>
              </a:rPr>
              <a:t>icu</a:t>
            </a:r>
            <a:r>
              <a:rPr lang="en-US" dirty="0">
                <a:latin typeface="Times New Roman" pitchFamily="18" charset="0"/>
                <a:cs typeface="Times New Roman" pitchFamily="18" charset="0"/>
              </a:rPr>
              <a:t> to home  as well as discharge from </a:t>
            </a:r>
            <a:r>
              <a:rPr lang="en-US" dirty="0" err="1">
                <a:latin typeface="Times New Roman" pitchFamily="18" charset="0"/>
                <a:cs typeface="Times New Roman" pitchFamily="18" charset="0"/>
              </a:rPr>
              <a:t>icu</a:t>
            </a:r>
            <a:r>
              <a:rPr lang="en-US" dirty="0">
                <a:latin typeface="Times New Roman" pitchFamily="18" charset="0"/>
                <a:cs typeface="Times New Roman" pitchFamily="18" charset="0"/>
              </a:rPr>
              <a:t> to wards to home </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32500" lnSpcReduction="20000"/>
          </a:bodyPr>
          <a:lstStyle/>
          <a:p>
            <a:pPr>
              <a:lnSpc>
                <a:spcPct val="120000"/>
              </a:lnSpc>
            </a:pPr>
            <a:r>
              <a:rPr lang="en-US" sz="5500" b="1" dirty="0" smtClean="0">
                <a:latin typeface="Times New Roman" pitchFamily="18" charset="0"/>
                <a:cs typeface="Times New Roman" pitchFamily="18" charset="0"/>
              </a:rPr>
              <a:t>Exclusion criteria –</a:t>
            </a:r>
            <a:endParaRPr lang="en-US" sz="5500" dirty="0" smtClean="0">
              <a:latin typeface="Times New Roman" pitchFamily="18" charset="0"/>
              <a:cs typeface="Times New Roman" pitchFamily="18" charset="0"/>
            </a:endParaRPr>
          </a:p>
          <a:p>
            <a:pPr>
              <a:lnSpc>
                <a:spcPct val="120000"/>
              </a:lnSpc>
              <a:buNone/>
            </a:pPr>
            <a:r>
              <a:rPr lang="en-US" sz="5500" dirty="0" smtClean="0">
                <a:latin typeface="Times New Roman" pitchFamily="18" charset="0"/>
                <a:cs typeface="Times New Roman" pitchFamily="18" charset="0"/>
              </a:rPr>
              <a:t>     Inpatient department ( wards ) patient not included in this study .</a:t>
            </a:r>
          </a:p>
          <a:p>
            <a:pPr>
              <a:lnSpc>
                <a:spcPct val="120000"/>
              </a:lnSpc>
              <a:buNone/>
            </a:pPr>
            <a:endParaRPr lang="en-US" sz="5500" dirty="0" smtClean="0">
              <a:latin typeface="Times New Roman" pitchFamily="18" charset="0"/>
              <a:cs typeface="Times New Roman" pitchFamily="18" charset="0"/>
            </a:endParaRPr>
          </a:p>
          <a:p>
            <a:pPr>
              <a:lnSpc>
                <a:spcPct val="120000"/>
              </a:lnSpc>
            </a:pPr>
            <a:r>
              <a:rPr lang="en-US" sz="5500" b="1" dirty="0" smtClean="0">
                <a:latin typeface="Times New Roman" pitchFamily="18" charset="0"/>
                <a:cs typeface="Times New Roman" pitchFamily="18" charset="0"/>
              </a:rPr>
              <a:t>Respondents – </a:t>
            </a:r>
            <a:endParaRPr lang="en-US" sz="5500" dirty="0" smtClean="0">
              <a:solidFill>
                <a:srgbClr val="FF0000"/>
              </a:solidFill>
              <a:latin typeface="Times New Roman" pitchFamily="18" charset="0"/>
              <a:cs typeface="Times New Roman" pitchFamily="18" charset="0"/>
            </a:endParaRPr>
          </a:p>
          <a:p>
            <a:pPr>
              <a:lnSpc>
                <a:spcPct val="120000"/>
              </a:lnSpc>
              <a:buNone/>
            </a:pPr>
            <a:r>
              <a:rPr lang="en-US" sz="5500" dirty="0" smtClean="0">
                <a:latin typeface="Times New Roman" pitchFamily="18" charset="0"/>
                <a:cs typeface="Times New Roman" pitchFamily="18" charset="0"/>
              </a:rPr>
              <a:t>      1 </a:t>
            </a:r>
            <a:r>
              <a:rPr lang="en-US" sz="5500" dirty="0" err="1" smtClean="0">
                <a:latin typeface="Times New Roman" pitchFamily="18" charset="0"/>
                <a:cs typeface="Times New Roman" pitchFamily="18" charset="0"/>
              </a:rPr>
              <a:t>Intensivist</a:t>
            </a:r>
            <a:r>
              <a:rPr lang="en-US" sz="5500" dirty="0" smtClean="0">
                <a:latin typeface="Times New Roman" pitchFamily="18" charset="0"/>
                <a:cs typeface="Times New Roman" pitchFamily="18" charset="0"/>
              </a:rPr>
              <a:t> ,</a:t>
            </a:r>
          </a:p>
          <a:p>
            <a:pPr>
              <a:lnSpc>
                <a:spcPct val="120000"/>
              </a:lnSpc>
              <a:buNone/>
            </a:pPr>
            <a:r>
              <a:rPr lang="en-US" sz="5500" dirty="0" smtClean="0">
                <a:latin typeface="Times New Roman" pitchFamily="18" charset="0"/>
                <a:cs typeface="Times New Roman" pitchFamily="18" charset="0"/>
              </a:rPr>
              <a:t>      5 consultant doctors ,</a:t>
            </a:r>
          </a:p>
          <a:p>
            <a:pPr>
              <a:lnSpc>
                <a:spcPct val="120000"/>
              </a:lnSpc>
              <a:buNone/>
            </a:pPr>
            <a:r>
              <a:rPr lang="en-US" sz="5500" dirty="0" smtClean="0">
                <a:latin typeface="Times New Roman" pitchFamily="18" charset="0"/>
                <a:cs typeface="Times New Roman" pitchFamily="18" charset="0"/>
              </a:rPr>
              <a:t>      1 Nurse –</a:t>
            </a:r>
            <a:r>
              <a:rPr lang="en-US" sz="5500" dirty="0" err="1" smtClean="0">
                <a:latin typeface="Times New Roman" pitchFamily="18" charset="0"/>
                <a:cs typeface="Times New Roman" pitchFamily="18" charset="0"/>
              </a:rPr>
              <a:t>incharge</a:t>
            </a:r>
            <a:r>
              <a:rPr lang="en-US" sz="5500" dirty="0" smtClean="0">
                <a:latin typeface="Times New Roman" pitchFamily="18" charset="0"/>
                <a:cs typeface="Times New Roman" pitchFamily="18" charset="0"/>
              </a:rPr>
              <a:t>  and</a:t>
            </a:r>
          </a:p>
          <a:p>
            <a:pPr>
              <a:lnSpc>
                <a:spcPct val="120000"/>
              </a:lnSpc>
              <a:buNone/>
            </a:pPr>
            <a:r>
              <a:rPr lang="en-US" sz="5500" dirty="0" smtClean="0">
                <a:latin typeface="Times New Roman" pitchFamily="18" charset="0"/>
                <a:cs typeface="Times New Roman" pitchFamily="18" charset="0"/>
              </a:rPr>
              <a:t>      10 nurses </a:t>
            </a:r>
          </a:p>
          <a:p>
            <a:pPr>
              <a:lnSpc>
                <a:spcPct val="120000"/>
              </a:lnSpc>
              <a:buNone/>
            </a:pPr>
            <a:r>
              <a:rPr lang="en-US" sz="5500" dirty="0" smtClean="0">
                <a:latin typeface="Times New Roman" pitchFamily="18" charset="0"/>
                <a:cs typeface="Times New Roman" pitchFamily="18" charset="0"/>
              </a:rPr>
              <a:t>      interviewed with a structured questionnaire for assessing their awareness regarding the discharge process of </a:t>
            </a:r>
            <a:r>
              <a:rPr lang="en-US" sz="5500" dirty="0" err="1" smtClean="0">
                <a:latin typeface="Times New Roman" pitchFamily="18" charset="0"/>
                <a:cs typeface="Times New Roman" pitchFamily="18" charset="0"/>
              </a:rPr>
              <a:t>icu</a:t>
            </a:r>
            <a:r>
              <a:rPr lang="en-US" sz="5500" dirty="0" smtClean="0">
                <a:latin typeface="Times New Roman" pitchFamily="18" charset="0"/>
                <a:cs typeface="Times New Roman" pitchFamily="18" charset="0"/>
              </a:rPr>
              <a:t> patients .</a:t>
            </a:r>
          </a:p>
          <a:p>
            <a:pPr>
              <a:lnSpc>
                <a:spcPct val="120000"/>
              </a:lnSpc>
              <a:buNone/>
            </a:pPr>
            <a:r>
              <a:rPr lang="en-US" sz="5500" dirty="0">
                <a:latin typeface="Times New Roman" pitchFamily="18" charset="0"/>
                <a:cs typeface="Times New Roman" pitchFamily="18" charset="0"/>
              </a:rPr>
              <a:t> </a:t>
            </a:r>
            <a:r>
              <a:rPr lang="en-US" sz="5500" dirty="0" smtClean="0">
                <a:latin typeface="Times New Roman" pitchFamily="18" charset="0"/>
                <a:cs typeface="Times New Roman" pitchFamily="18" charset="0"/>
              </a:rPr>
              <a:t>     Also , the checklist made was observed to be followed while every discharge planned from </a:t>
            </a:r>
            <a:r>
              <a:rPr lang="en-US" sz="5500" dirty="0" err="1" smtClean="0">
                <a:latin typeface="Times New Roman" pitchFamily="18" charset="0"/>
                <a:cs typeface="Times New Roman" pitchFamily="18" charset="0"/>
              </a:rPr>
              <a:t>icu</a:t>
            </a:r>
            <a:r>
              <a:rPr lang="en-US" sz="5500" dirty="0" smtClean="0">
                <a:latin typeface="Times New Roman" pitchFamily="18" charset="0"/>
                <a:cs typeface="Times New Roman" pitchFamily="18" charset="0"/>
              </a:rPr>
              <a:t> .</a:t>
            </a:r>
          </a:p>
          <a:p>
            <a:pPr>
              <a:lnSpc>
                <a:spcPct val="120000"/>
              </a:lnSpc>
              <a:buNone/>
            </a:pPr>
            <a:endParaRPr lang="en-US" sz="5500" dirty="0" smtClean="0">
              <a:latin typeface="Times New Roman" pitchFamily="18" charset="0"/>
              <a:cs typeface="Times New Roman" pitchFamily="18" charset="0"/>
            </a:endParaRPr>
          </a:p>
          <a:p>
            <a:pPr>
              <a:lnSpc>
                <a:spcPct val="120000"/>
              </a:lnSpc>
            </a:pPr>
            <a:r>
              <a:rPr lang="en-US" sz="5500" b="1" dirty="0" smtClean="0">
                <a:latin typeface="Times New Roman" pitchFamily="18" charset="0"/>
                <a:cs typeface="Times New Roman" pitchFamily="18" charset="0"/>
              </a:rPr>
              <a:t>Outcomes expected</a:t>
            </a:r>
            <a:endParaRPr lang="en-US" sz="5500" dirty="0" smtClean="0">
              <a:latin typeface="Times New Roman" pitchFamily="18" charset="0"/>
              <a:cs typeface="Times New Roman" pitchFamily="18" charset="0"/>
            </a:endParaRPr>
          </a:p>
          <a:p>
            <a:pPr lvl="1">
              <a:lnSpc>
                <a:spcPct val="120000"/>
              </a:lnSpc>
              <a:buFont typeface="Wingdings" pitchFamily="2" charset="2"/>
              <a:buChar char="ü"/>
            </a:pPr>
            <a:r>
              <a:rPr lang="en-US" sz="5500" dirty="0" smtClean="0">
                <a:latin typeface="Times New Roman" pitchFamily="18" charset="0"/>
                <a:cs typeface="Times New Roman" pitchFamily="18" charset="0"/>
              </a:rPr>
              <a:t>Discharge process followed for </a:t>
            </a:r>
            <a:r>
              <a:rPr lang="en-US" sz="5500" dirty="0" err="1" smtClean="0">
                <a:latin typeface="Times New Roman" pitchFamily="18" charset="0"/>
                <a:cs typeface="Times New Roman" pitchFamily="18" charset="0"/>
              </a:rPr>
              <a:t>icu</a:t>
            </a:r>
            <a:r>
              <a:rPr lang="en-US" sz="5500" dirty="0" smtClean="0">
                <a:latin typeface="Times New Roman" pitchFamily="18" charset="0"/>
                <a:cs typeface="Times New Roman" pitchFamily="18" charset="0"/>
              </a:rPr>
              <a:t> patients</a:t>
            </a:r>
          </a:p>
          <a:p>
            <a:pPr lvl="1">
              <a:lnSpc>
                <a:spcPct val="120000"/>
              </a:lnSpc>
              <a:buFont typeface="Wingdings" pitchFamily="2" charset="2"/>
              <a:buChar char="ü"/>
            </a:pPr>
            <a:r>
              <a:rPr lang="en-US" sz="5500" dirty="0" smtClean="0">
                <a:latin typeface="Times New Roman" pitchFamily="18" charset="0"/>
                <a:cs typeface="Times New Roman" pitchFamily="18" charset="0"/>
              </a:rPr>
              <a:t>Average length of stay in </a:t>
            </a:r>
            <a:r>
              <a:rPr lang="en-US" sz="5500" dirty="0" err="1" smtClean="0">
                <a:latin typeface="Times New Roman" pitchFamily="18" charset="0"/>
                <a:cs typeface="Times New Roman" pitchFamily="18" charset="0"/>
              </a:rPr>
              <a:t>icu</a:t>
            </a:r>
            <a:r>
              <a:rPr lang="en-US" sz="5500" dirty="0" smtClean="0">
                <a:latin typeface="Times New Roman" pitchFamily="18" charset="0"/>
                <a:cs typeface="Times New Roman" pitchFamily="18" charset="0"/>
              </a:rPr>
              <a:t> </a:t>
            </a:r>
          </a:p>
          <a:p>
            <a:pPr lvl="1">
              <a:lnSpc>
                <a:spcPct val="120000"/>
              </a:lnSpc>
              <a:buFont typeface="Wingdings" pitchFamily="2" charset="2"/>
              <a:buChar char="ü"/>
            </a:pPr>
            <a:r>
              <a:rPr lang="en-US" sz="5500" dirty="0" smtClean="0">
                <a:latin typeface="Times New Roman" pitchFamily="18" charset="0"/>
                <a:cs typeface="Times New Roman" pitchFamily="18" charset="0"/>
              </a:rPr>
              <a:t>Reasons for longer stay in </a:t>
            </a:r>
            <a:r>
              <a:rPr lang="en-US" sz="5500" dirty="0" err="1" smtClean="0">
                <a:latin typeface="Times New Roman" pitchFamily="18" charset="0"/>
                <a:cs typeface="Times New Roman" pitchFamily="18" charset="0"/>
              </a:rPr>
              <a:t>icu</a:t>
            </a:r>
            <a:endParaRPr lang="en-US" sz="55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401762"/>
          </a:xfrm>
          <a:solidFill>
            <a:schemeClr val="accent4">
              <a:lumMod val="20000"/>
              <a:lumOff val="80000"/>
            </a:schemeClr>
          </a:solidFill>
        </p:spPr>
        <p:txBody>
          <a:bodyPr>
            <a:noAutofit/>
          </a:bodyPr>
          <a:lstStyle/>
          <a:p>
            <a:r>
              <a:rPr lang="en-US" sz="2000" b="1" dirty="0" smtClean="0">
                <a:latin typeface="Times New Roman" pitchFamily="18" charset="0"/>
                <a:cs typeface="Times New Roman" pitchFamily="18" charset="0"/>
              </a:rPr>
              <a:t>DISCHARGE PROCESS OBSERVED</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currently followed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to discharge directly to home</a:t>
            </a:r>
            <a:endParaRPr lang="en-US" sz="2400" dirty="0">
              <a:latin typeface="Times New Roman" pitchFamily="18" charset="0"/>
              <a:cs typeface="Times New Roman" pitchFamily="18" charset="0"/>
            </a:endParaRPr>
          </a:p>
        </p:txBody>
      </p:sp>
      <p:graphicFrame>
        <p:nvGraphicFramePr>
          <p:cNvPr id="7" name="Content Placeholder 6"/>
          <p:cNvGraphicFramePr>
            <a:graphicFrameLocks noGrp="1"/>
          </p:cNvGraphicFramePr>
          <p:nvPr>
            <p:ph idx="1"/>
          </p:nvPr>
        </p:nvGraphicFramePr>
        <p:xfrm>
          <a:off x="457200" y="1676400"/>
          <a:ext cx="8229600" cy="4297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ounded Rectangle 3"/>
          <p:cNvSpPr/>
          <p:nvPr/>
        </p:nvSpPr>
        <p:spPr>
          <a:xfrm>
            <a:off x="5105400" y="4876800"/>
            <a:ext cx="2895600" cy="228600"/>
          </a:xfrm>
          <a:prstGeom prst="roundRect">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TPA claims / unpaid bills</a:t>
            </a:r>
            <a:endParaRPr lang="en-US" sz="1400" dirty="0"/>
          </a:p>
        </p:txBody>
      </p:sp>
      <p:sp>
        <p:nvSpPr>
          <p:cNvPr id="5" name="Rounded Rectangle 4"/>
          <p:cNvSpPr/>
          <p:nvPr/>
        </p:nvSpPr>
        <p:spPr>
          <a:xfrm>
            <a:off x="5257800" y="2819400"/>
            <a:ext cx="2819400" cy="228600"/>
          </a:xfrm>
          <a:prstGeom prst="roundRect">
            <a:avLst/>
          </a:prstGeom>
          <a:solidFill>
            <a:srgbClr val="FF66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 Dr round in noon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20000"/>
              <a:lumOff val="80000"/>
            </a:schemeClr>
          </a:solidFill>
        </p:spPr>
        <p:txBody>
          <a:bodyPr>
            <a:normAutofit/>
          </a:bodyPr>
          <a:lstStyle/>
          <a:p>
            <a:r>
              <a:rPr lang="en-US" sz="2000" b="1" dirty="0" smtClean="0">
                <a:latin typeface="Times New Roman" pitchFamily="18" charset="0"/>
                <a:cs typeface="Times New Roman" pitchFamily="18" charset="0"/>
              </a:rPr>
              <a:t>DISCHARGE ICU </a:t>
            </a:r>
            <a:r>
              <a:rPr lang="en-US" sz="2000" b="1" dirty="0">
                <a:latin typeface="Times New Roman" pitchFamily="18" charset="0"/>
                <a:cs typeface="Times New Roman" pitchFamily="18" charset="0"/>
              </a:rPr>
              <a:t>PATIENTS TO </a:t>
            </a:r>
            <a:r>
              <a:rPr lang="en-US" sz="2000" b="1" dirty="0" smtClean="0">
                <a:latin typeface="Times New Roman" pitchFamily="18" charset="0"/>
                <a:cs typeface="Times New Roman" pitchFamily="18" charset="0"/>
              </a:rPr>
              <a:t>WARD </a:t>
            </a:r>
            <a:br>
              <a:rPr lang="en-US" sz="2000" b="1"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 ICU&gt; WARD &gt; HOME </a:t>
            </a:r>
            <a:r>
              <a:rPr lang="en-US" sz="2000" dirty="0"/>
              <a: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8693743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ounded Rectangle 6"/>
          <p:cNvSpPr/>
          <p:nvPr/>
        </p:nvSpPr>
        <p:spPr>
          <a:xfrm>
            <a:off x="5105400" y="5181600"/>
            <a:ext cx="2590800" cy="304800"/>
          </a:xfrm>
          <a:prstGeom prst="roundRect">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TPA  claim pending / bills unpaid</a:t>
            </a:r>
            <a:endParaRPr lang="en-US" sz="1400" dirty="0"/>
          </a:p>
        </p:txBody>
      </p:sp>
      <p:sp>
        <p:nvSpPr>
          <p:cNvPr id="8" name="Rounded Rectangle 7"/>
          <p:cNvSpPr/>
          <p:nvPr/>
        </p:nvSpPr>
        <p:spPr>
          <a:xfrm>
            <a:off x="5105400" y="2514600"/>
            <a:ext cx="2743200" cy="304800"/>
          </a:xfrm>
          <a:prstGeom prst="roundRect">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Patient’s Critical condition</a:t>
            </a:r>
            <a:endParaRPr lang="en-US" sz="1400" dirty="0"/>
          </a:p>
        </p:txBody>
      </p:sp>
      <p:sp>
        <p:nvSpPr>
          <p:cNvPr id="9" name="Rounded Rectangle 8"/>
          <p:cNvSpPr/>
          <p:nvPr/>
        </p:nvSpPr>
        <p:spPr>
          <a:xfrm>
            <a:off x="1066800" y="2514600"/>
            <a:ext cx="2743200" cy="304800"/>
          </a:xfrm>
          <a:prstGeom prst="roundRect">
            <a:avLst/>
          </a:prstGeom>
          <a:solidFill>
            <a:srgbClr val="FF66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400" dirty="0" smtClean="0"/>
              <a:t>Bed unavailability</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6600"/>
        </a:solidFill>
      </a:spPr>
      <a:bodyPr rtlCol="0" anchor="ctr"/>
      <a:lstStyle>
        <a:defPPr algn="ctr">
          <a:defRPr dirty="0" smtClean="0"/>
        </a:defPPr>
      </a:lstStyle>
      <a:style>
        <a:lnRef idx="2">
          <a:schemeClr val="accent6">
            <a:shade val="50000"/>
          </a:schemeClr>
        </a:lnRef>
        <a:fillRef idx="1">
          <a:schemeClr val="accent6"/>
        </a:fillRef>
        <a:effectRef idx="0">
          <a:schemeClr val="accent6"/>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TotalTime>
  <Words>1191</Words>
  <Application>Microsoft Office PowerPoint</Application>
  <PresentationFormat>On-screen Show (4:3)</PresentationFormat>
  <Paragraphs>154</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Times New Roman</vt:lpstr>
      <vt:lpstr>Wingdings</vt:lpstr>
      <vt:lpstr>Office Theme</vt:lpstr>
      <vt:lpstr> STUDY  TO  ANALYSE THE  DISCHARGE  PROCESS  OF INTENSIVE  CARE  UNIT  PATIENTS </vt:lpstr>
      <vt:lpstr>BACKGROUND</vt:lpstr>
      <vt:lpstr>INTRODUCTION</vt:lpstr>
      <vt:lpstr>REVIEW OF LITERATURE</vt:lpstr>
      <vt:lpstr>NEED ASSESSMENT AND OBJECTIVES OF THE STUDY</vt:lpstr>
      <vt:lpstr>METHODOLOGY</vt:lpstr>
      <vt:lpstr>PowerPoint Presentation</vt:lpstr>
      <vt:lpstr>DISCHARGE PROCESS OBSERVED  ( currently followed ) to discharge directly to home</vt:lpstr>
      <vt:lpstr>DISCHARGE ICU PATIENTS TO WARD   ( ICU&gt; WARD &gt; HOME )</vt:lpstr>
      <vt:lpstr>RESULTS</vt:lpstr>
      <vt:lpstr>QUESTIONNAIRE  RESPONSE </vt:lpstr>
      <vt:lpstr>PowerPoint Presentation</vt:lpstr>
      <vt:lpstr>PowerPoint Presentation</vt:lpstr>
      <vt:lpstr>PowerPoint Presentation</vt:lpstr>
      <vt:lpstr>PowerPoint Presentation</vt:lpstr>
      <vt:lpstr>CONCLUSION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QUALITATIVE  STUDY  TO  ANALYSE THE  DICHARGE  PROCESS  OF INTENSIVE  CARE  UNIT  PATIENTS</dc:title>
  <dc:creator>VIJTTA</dc:creator>
  <cp:lastModifiedBy>IIHMR</cp:lastModifiedBy>
  <cp:revision>9</cp:revision>
  <dcterms:created xsi:type="dcterms:W3CDTF">2019-05-28T12:10:30Z</dcterms:created>
  <dcterms:modified xsi:type="dcterms:W3CDTF">2019-06-19T07:40:44Z</dcterms:modified>
</cp:coreProperties>
</file>