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0" r:id="rId3"/>
    <p:sldId id="287" r:id="rId4"/>
    <p:sldId id="271" r:id="rId5"/>
    <p:sldId id="272" r:id="rId6"/>
    <p:sldId id="261" r:id="rId7"/>
    <p:sldId id="257" r:id="rId8"/>
    <p:sldId id="263" r:id="rId9"/>
    <p:sldId id="264" r:id="rId10"/>
    <p:sldId id="283" r:id="rId11"/>
    <p:sldId id="281" r:id="rId12"/>
    <p:sldId id="260" r:id="rId13"/>
    <p:sldId id="278" r:id="rId14"/>
    <p:sldId id="280"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67" d="100"/>
          <a:sy n="67" d="100"/>
        </p:scale>
        <p:origin x="16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 /></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 /></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 /></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 /></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 /></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 /></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 /></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 /><Relationship Id="rId2" Type="http://schemas.microsoft.com/office/2011/relationships/chartColorStyle" Target="colors4.xml" /><Relationship Id="rId1" Type="http://schemas.microsoft.com/office/2011/relationships/chartStyle" Target="style4.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 /></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 /></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 /></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 /></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 /></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067790248301666"/>
          <c:y val="5.489022171759715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Smoking status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206-41B4-88A8-BE8A8AC2139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206-41B4-88A8-BE8A8AC2139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206-41B4-88A8-BE8A8AC2139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206-41B4-88A8-BE8A8AC21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Smokers</c:v>
                </c:pt>
                <c:pt idx="1">
                  <c:v>Non smokers</c:v>
                </c:pt>
              </c:strCache>
            </c:strRef>
          </c:cat>
          <c:val>
            <c:numRef>
              <c:f>Sheet1!$B$2:$B$5</c:f>
              <c:numCache>
                <c:formatCode>General</c:formatCode>
                <c:ptCount val="4"/>
                <c:pt idx="0">
                  <c:v>29.9</c:v>
                </c:pt>
                <c:pt idx="1">
                  <c:v>71.099999999999994</c:v>
                </c:pt>
              </c:numCache>
            </c:numRef>
          </c:val>
          <c:extLst>
            <c:ext xmlns:c16="http://schemas.microsoft.com/office/drawing/2014/chart" uri="{C3380CC4-5D6E-409C-BE32-E72D297353CC}">
              <c16:uniqueId val="{00000000-8446-496C-A464-FAD05FA3769A}"/>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76.5</c:v>
                </c:pt>
              </c:numCache>
            </c:numRef>
          </c:val>
          <c:extLst>
            <c:ext xmlns:c16="http://schemas.microsoft.com/office/drawing/2014/chart" uri="{C3380CC4-5D6E-409C-BE32-E72D297353CC}">
              <c16:uniqueId val="{00000000-C51B-4D68-A1D5-2299D83F1B62}"/>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77.650000000000006</c:v>
                </c:pt>
              </c:numCache>
            </c:numRef>
          </c:val>
          <c:extLst>
            <c:ext xmlns:c16="http://schemas.microsoft.com/office/drawing/2014/chart" uri="{C3380CC4-5D6E-409C-BE32-E72D297353CC}">
              <c16:uniqueId val="{00000001-C51B-4D68-A1D5-2299D83F1B62}"/>
            </c:ext>
          </c:extLst>
        </c:ser>
        <c:dLbls>
          <c:showLegendKey val="0"/>
          <c:showVal val="0"/>
          <c:showCatName val="0"/>
          <c:showSerName val="0"/>
          <c:showPercent val="0"/>
          <c:showBubbleSize val="0"/>
        </c:dLbls>
        <c:gapWidth val="150"/>
        <c:axId val="75524736"/>
        <c:axId val="75583872"/>
      </c:barChart>
      <c:catAx>
        <c:axId val="75524736"/>
        <c:scaling>
          <c:orientation val="minMax"/>
        </c:scaling>
        <c:delete val="1"/>
        <c:axPos val="l"/>
        <c:numFmt formatCode="General" sourceLinked="0"/>
        <c:majorTickMark val="out"/>
        <c:minorTickMark val="none"/>
        <c:tickLblPos val="nextTo"/>
        <c:crossAx val="75583872"/>
        <c:crosses val="autoZero"/>
        <c:auto val="1"/>
        <c:lblAlgn val="ctr"/>
        <c:lblOffset val="100"/>
        <c:noMultiLvlLbl val="0"/>
      </c:catAx>
      <c:valAx>
        <c:axId val="75583872"/>
        <c:scaling>
          <c:orientation val="minMax"/>
          <c:min val="50"/>
        </c:scaling>
        <c:delete val="0"/>
        <c:axPos val="b"/>
        <c:majorGridlines/>
        <c:numFmt formatCode="General" sourceLinked="1"/>
        <c:majorTickMark val="out"/>
        <c:minorTickMark val="none"/>
        <c:tickLblPos val="nextTo"/>
        <c:crossAx val="75524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48.6</c:v>
                </c:pt>
              </c:numCache>
            </c:numRef>
          </c:val>
          <c:extLst>
            <c:ext xmlns:c16="http://schemas.microsoft.com/office/drawing/2014/chart" uri="{C3380CC4-5D6E-409C-BE32-E72D297353CC}">
              <c16:uniqueId val="{00000000-5174-4AFC-9EDA-305EEFE180B8}"/>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26.5</c:v>
                </c:pt>
              </c:numCache>
            </c:numRef>
          </c:val>
          <c:extLst>
            <c:ext xmlns:c16="http://schemas.microsoft.com/office/drawing/2014/chart" uri="{C3380CC4-5D6E-409C-BE32-E72D297353CC}">
              <c16:uniqueId val="{00000001-5174-4AFC-9EDA-305EEFE180B8}"/>
            </c:ext>
          </c:extLst>
        </c:ser>
        <c:dLbls>
          <c:showLegendKey val="0"/>
          <c:showVal val="0"/>
          <c:showCatName val="0"/>
          <c:showSerName val="0"/>
          <c:showPercent val="0"/>
          <c:showBubbleSize val="0"/>
        </c:dLbls>
        <c:gapWidth val="150"/>
        <c:axId val="136422912"/>
        <c:axId val="137149056"/>
      </c:barChart>
      <c:catAx>
        <c:axId val="136422912"/>
        <c:scaling>
          <c:orientation val="minMax"/>
        </c:scaling>
        <c:delete val="1"/>
        <c:axPos val="l"/>
        <c:numFmt formatCode="General" sourceLinked="0"/>
        <c:majorTickMark val="out"/>
        <c:minorTickMark val="none"/>
        <c:tickLblPos val="nextTo"/>
        <c:crossAx val="137149056"/>
        <c:crosses val="autoZero"/>
        <c:auto val="1"/>
        <c:lblAlgn val="ctr"/>
        <c:lblOffset val="100"/>
        <c:noMultiLvlLbl val="0"/>
      </c:catAx>
      <c:valAx>
        <c:axId val="137149056"/>
        <c:scaling>
          <c:orientation val="minMax"/>
          <c:min val="0"/>
        </c:scaling>
        <c:delete val="0"/>
        <c:axPos val="b"/>
        <c:majorGridlines/>
        <c:numFmt formatCode="General" sourceLinked="1"/>
        <c:majorTickMark val="out"/>
        <c:minorTickMark val="none"/>
        <c:tickLblPos val="nextTo"/>
        <c:crossAx val="136422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166.7</c:v>
                </c:pt>
              </c:numCache>
            </c:numRef>
          </c:val>
          <c:extLst>
            <c:ext xmlns:c16="http://schemas.microsoft.com/office/drawing/2014/chart" uri="{C3380CC4-5D6E-409C-BE32-E72D297353CC}">
              <c16:uniqueId val="{00000000-81BA-48AD-90E4-1BAB3E1DD632}"/>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117.7</c:v>
                </c:pt>
              </c:numCache>
            </c:numRef>
          </c:val>
          <c:extLst>
            <c:ext xmlns:c16="http://schemas.microsoft.com/office/drawing/2014/chart" uri="{C3380CC4-5D6E-409C-BE32-E72D297353CC}">
              <c16:uniqueId val="{00000001-81BA-48AD-90E4-1BAB3E1DD632}"/>
            </c:ext>
          </c:extLst>
        </c:ser>
        <c:dLbls>
          <c:showLegendKey val="0"/>
          <c:showVal val="0"/>
          <c:showCatName val="0"/>
          <c:showSerName val="0"/>
          <c:showPercent val="0"/>
          <c:showBubbleSize val="0"/>
        </c:dLbls>
        <c:gapWidth val="150"/>
        <c:axId val="141558528"/>
        <c:axId val="142289152"/>
      </c:barChart>
      <c:catAx>
        <c:axId val="141558528"/>
        <c:scaling>
          <c:orientation val="minMax"/>
        </c:scaling>
        <c:delete val="1"/>
        <c:axPos val="l"/>
        <c:numFmt formatCode="General" sourceLinked="0"/>
        <c:majorTickMark val="out"/>
        <c:minorTickMark val="none"/>
        <c:tickLblPos val="nextTo"/>
        <c:crossAx val="142289152"/>
        <c:crosses val="autoZero"/>
        <c:auto val="1"/>
        <c:lblAlgn val="ctr"/>
        <c:lblOffset val="100"/>
        <c:noMultiLvlLbl val="0"/>
      </c:catAx>
      <c:valAx>
        <c:axId val="142289152"/>
        <c:scaling>
          <c:orientation val="minMax"/>
          <c:min val="0"/>
        </c:scaling>
        <c:delete val="0"/>
        <c:axPos val="b"/>
        <c:majorGridlines/>
        <c:numFmt formatCode="General" sourceLinked="1"/>
        <c:majorTickMark val="out"/>
        <c:minorTickMark val="none"/>
        <c:tickLblPos val="nextTo"/>
        <c:crossAx val="141558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84.4</c:v>
                </c:pt>
              </c:numCache>
            </c:numRef>
          </c:val>
          <c:extLst>
            <c:ext xmlns:c16="http://schemas.microsoft.com/office/drawing/2014/chart" uri="{C3380CC4-5D6E-409C-BE32-E72D297353CC}">
              <c16:uniqueId val="{00000000-081C-4813-B047-4F9ED1FABC20}"/>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63.9</c:v>
                </c:pt>
              </c:numCache>
            </c:numRef>
          </c:val>
          <c:extLst>
            <c:ext xmlns:c16="http://schemas.microsoft.com/office/drawing/2014/chart" uri="{C3380CC4-5D6E-409C-BE32-E72D297353CC}">
              <c16:uniqueId val="{00000001-081C-4813-B047-4F9ED1FABC20}"/>
            </c:ext>
          </c:extLst>
        </c:ser>
        <c:dLbls>
          <c:showLegendKey val="0"/>
          <c:showVal val="0"/>
          <c:showCatName val="0"/>
          <c:showSerName val="0"/>
          <c:showPercent val="0"/>
          <c:showBubbleSize val="0"/>
        </c:dLbls>
        <c:gapWidth val="150"/>
        <c:axId val="147589760"/>
        <c:axId val="155842432"/>
      </c:barChart>
      <c:catAx>
        <c:axId val="147589760"/>
        <c:scaling>
          <c:orientation val="minMax"/>
        </c:scaling>
        <c:delete val="1"/>
        <c:axPos val="l"/>
        <c:numFmt formatCode="General" sourceLinked="0"/>
        <c:majorTickMark val="out"/>
        <c:minorTickMark val="none"/>
        <c:tickLblPos val="nextTo"/>
        <c:crossAx val="155842432"/>
        <c:crosses val="autoZero"/>
        <c:auto val="1"/>
        <c:lblAlgn val="ctr"/>
        <c:lblOffset val="100"/>
        <c:noMultiLvlLbl val="0"/>
      </c:catAx>
      <c:valAx>
        <c:axId val="155842432"/>
        <c:scaling>
          <c:orientation val="minMax"/>
          <c:min val="0"/>
        </c:scaling>
        <c:delete val="0"/>
        <c:axPos val="b"/>
        <c:majorGridlines/>
        <c:numFmt formatCode="General" sourceLinked="1"/>
        <c:majorTickMark val="out"/>
        <c:minorTickMark val="none"/>
        <c:tickLblPos val="nextTo"/>
        <c:crossAx val="147589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7.2</c:v>
                </c:pt>
              </c:numCache>
            </c:numRef>
          </c:val>
          <c:extLst>
            <c:ext xmlns:c16="http://schemas.microsoft.com/office/drawing/2014/chart" uri="{C3380CC4-5D6E-409C-BE32-E72D297353CC}">
              <c16:uniqueId val="{00000000-E68C-47F7-91C0-6078EBE1B62A}"/>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6.5</c:v>
                </c:pt>
              </c:numCache>
            </c:numRef>
          </c:val>
          <c:extLst>
            <c:ext xmlns:c16="http://schemas.microsoft.com/office/drawing/2014/chart" uri="{C3380CC4-5D6E-409C-BE32-E72D297353CC}">
              <c16:uniqueId val="{00000001-E68C-47F7-91C0-6078EBE1B62A}"/>
            </c:ext>
          </c:extLst>
        </c:ser>
        <c:dLbls>
          <c:showLegendKey val="0"/>
          <c:showVal val="0"/>
          <c:showCatName val="0"/>
          <c:showSerName val="0"/>
          <c:showPercent val="0"/>
          <c:showBubbleSize val="0"/>
        </c:dLbls>
        <c:gapWidth val="150"/>
        <c:axId val="182394240"/>
        <c:axId val="183391360"/>
      </c:barChart>
      <c:catAx>
        <c:axId val="182394240"/>
        <c:scaling>
          <c:orientation val="minMax"/>
        </c:scaling>
        <c:delete val="1"/>
        <c:axPos val="l"/>
        <c:numFmt formatCode="General" sourceLinked="0"/>
        <c:majorTickMark val="out"/>
        <c:minorTickMark val="none"/>
        <c:tickLblPos val="nextTo"/>
        <c:crossAx val="183391360"/>
        <c:crosses val="autoZero"/>
        <c:auto val="1"/>
        <c:lblAlgn val="ctr"/>
        <c:lblOffset val="100"/>
        <c:noMultiLvlLbl val="0"/>
      </c:catAx>
      <c:valAx>
        <c:axId val="183391360"/>
        <c:scaling>
          <c:orientation val="minMax"/>
          <c:min val="0"/>
        </c:scaling>
        <c:delete val="0"/>
        <c:axPos val="b"/>
        <c:majorGridlines/>
        <c:numFmt formatCode="General" sourceLinked="1"/>
        <c:majorTickMark val="out"/>
        <c:minorTickMark val="none"/>
        <c:tickLblPos val="nextTo"/>
        <c:crossAx val="182394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86532010285328"/>
          <c:y val="0.17185196712147111"/>
          <c:w val="0.74576087018219883"/>
          <c:h val="0.36455959127648291"/>
        </c:manualLayout>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7.2</c:v>
                </c:pt>
              </c:numCache>
            </c:numRef>
          </c:val>
          <c:extLst>
            <c:ext xmlns:c16="http://schemas.microsoft.com/office/drawing/2014/chart" uri="{C3380CC4-5D6E-409C-BE32-E72D297353CC}">
              <c16:uniqueId val="{00000000-2017-4001-81F2-62FD46377D3E}"/>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5.9</c:v>
                </c:pt>
              </c:numCache>
            </c:numRef>
          </c:val>
          <c:extLst>
            <c:ext xmlns:c16="http://schemas.microsoft.com/office/drawing/2014/chart" uri="{C3380CC4-5D6E-409C-BE32-E72D297353CC}">
              <c16:uniqueId val="{00000001-2017-4001-81F2-62FD46377D3E}"/>
            </c:ext>
          </c:extLst>
        </c:ser>
        <c:dLbls>
          <c:showLegendKey val="0"/>
          <c:showVal val="0"/>
          <c:showCatName val="0"/>
          <c:showSerName val="0"/>
          <c:showPercent val="0"/>
          <c:showBubbleSize val="0"/>
        </c:dLbls>
        <c:gapWidth val="150"/>
        <c:axId val="247277824"/>
        <c:axId val="247297536"/>
      </c:barChart>
      <c:catAx>
        <c:axId val="247277824"/>
        <c:scaling>
          <c:orientation val="minMax"/>
        </c:scaling>
        <c:delete val="1"/>
        <c:axPos val="l"/>
        <c:numFmt formatCode="General" sourceLinked="0"/>
        <c:majorTickMark val="out"/>
        <c:minorTickMark val="none"/>
        <c:tickLblPos val="nextTo"/>
        <c:crossAx val="247297536"/>
        <c:crosses val="autoZero"/>
        <c:auto val="1"/>
        <c:lblAlgn val="ctr"/>
        <c:lblOffset val="100"/>
        <c:noMultiLvlLbl val="0"/>
      </c:catAx>
      <c:valAx>
        <c:axId val="247297536"/>
        <c:scaling>
          <c:orientation val="minMax"/>
          <c:min val="0"/>
        </c:scaling>
        <c:delete val="0"/>
        <c:axPos val="b"/>
        <c:majorGridlines/>
        <c:numFmt formatCode="General" sourceLinked="1"/>
        <c:majorTickMark val="out"/>
        <c:minorTickMark val="none"/>
        <c:tickLblPos val="nextTo"/>
        <c:crossAx val="247277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dirty="0"/>
              <a:t>% Improvement</a:t>
            </a:r>
          </a:p>
          <a:p>
            <a:pPr>
              <a:defRPr/>
            </a:pPr>
            <a:r>
              <a:rPr lang="en-US" dirty="0"/>
              <a:t>(Clinical Outcomes) </a:t>
            </a:r>
          </a:p>
          <a:p>
            <a:pPr>
              <a:defRPr/>
            </a:pPr>
            <a:endParaRPr lang="en-US" dirty="0"/>
          </a:p>
        </c:rich>
      </c:tx>
      <c:layout>
        <c:manualLayout>
          <c:xMode val="edge"/>
          <c:yMode val="edge"/>
          <c:x val="0.3917488911770371"/>
          <c:y val="2.0103518875621271E-2"/>
        </c:manualLayout>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cat>
            <c:strRef>
              <c:f>Sheet1!$A$2:$A$8</c:f>
              <c:strCache>
                <c:ptCount val="7"/>
                <c:pt idx="0">
                  <c:v>HbA1C</c:v>
                </c:pt>
                <c:pt idx="1">
                  <c:v>BMI</c:v>
                </c:pt>
                <c:pt idx="2">
                  <c:v>LDL</c:v>
                </c:pt>
                <c:pt idx="3">
                  <c:v>HDL</c:v>
                </c:pt>
                <c:pt idx="4">
                  <c:v>Total Cholestrol</c:v>
                </c:pt>
                <c:pt idx="5">
                  <c:v>Systolic BP</c:v>
                </c:pt>
                <c:pt idx="6">
                  <c:v>Diastolic BP</c:v>
                </c:pt>
              </c:strCache>
            </c:strRef>
          </c:cat>
          <c:val>
            <c:numRef>
              <c:f>Sheet1!$B$2:$B$8</c:f>
              <c:numCache>
                <c:formatCode>General</c:formatCode>
                <c:ptCount val="7"/>
                <c:pt idx="0">
                  <c:v>8.5</c:v>
                </c:pt>
                <c:pt idx="1">
                  <c:v>0.8</c:v>
                </c:pt>
                <c:pt idx="2">
                  <c:v>8.1999999999999993</c:v>
                </c:pt>
                <c:pt idx="3">
                  <c:v>3.9</c:v>
                </c:pt>
                <c:pt idx="4">
                  <c:v>4.5</c:v>
                </c:pt>
                <c:pt idx="5">
                  <c:v>3.9</c:v>
                </c:pt>
                <c:pt idx="6">
                  <c:v>1.5</c:v>
                </c:pt>
              </c:numCache>
            </c:numRef>
          </c:val>
          <c:extLst>
            <c:ext xmlns:c16="http://schemas.microsoft.com/office/drawing/2014/chart" uri="{C3380CC4-5D6E-409C-BE32-E72D297353CC}">
              <c16:uniqueId val="{00000000-13E1-47F7-80EF-C711CC9740EC}"/>
            </c:ext>
          </c:extLst>
        </c:ser>
        <c:dLbls>
          <c:showLegendKey val="0"/>
          <c:showVal val="0"/>
          <c:showCatName val="0"/>
          <c:showSerName val="0"/>
          <c:showPercent val="0"/>
          <c:showBubbleSize val="0"/>
        </c:dLbls>
        <c:gapWidth val="150"/>
        <c:shape val="box"/>
        <c:axId val="3552000"/>
        <c:axId val="31588352"/>
        <c:axId val="0"/>
      </c:bar3DChart>
      <c:catAx>
        <c:axId val="3552000"/>
        <c:scaling>
          <c:orientation val="minMax"/>
        </c:scaling>
        <c:delete val="0"/>
        <c:axPos val="b"/>
        <c:numFmt formatCode="General" sourceLinked="0"/>
        <c:majorTickMark val="out"/>
        <c:minorTickMark val="none"/>
        <c:tickLblPos val="nextTo"/>
        <c:crossAx val="31588352"/>
        <c:crosses val="autoZero"/>
        <c:auto val="1"/>
        <c:lblAlgn val="ctr"/>
        <c:lblOffset val="100"/>
        <c:noMultiLvlLbl val="0"/>
      </c:catAx>
      <c:valAx>
        <c:axId val="31588352"/>
        <c:scaling>
          <c:orientation val="minMax"/>
        </c:scaling>
        <c:delete val="0"/>
        <c:axPos val="l"/>
        <c:majorGridlines/>
        <c:numFmt formatCode="General" sourceLinked="1"/>
        <c:majorTickMark val="out"/>
        <c:minorTickMark val="none"/>
        <c:tickLblPos val="nextTo"/>
        <c:crossAx val="3552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mn-lt"/>
                <a:ea typeface="+mn-ea"/>
                <a:cs typeface="+mn-cs"/>
              </a:defRPr>
            </a:pPr>
            <a:r>
              <a:rPr lang="en-US" dirty="0"/>
              <a:t>% Improvement</a:t>
            </a:r>
            <a:r>
              <a:rPr lang="en-US" baseline="0" dirty="0"/>
              <a:t> </a:t>
            </a:r>
            <a:r>
              <a:rPr lang="en-US" dirty="0"/>
              <a:t>(Behavioral Outcomes) </a:t>
            </a:r>
          </a:p>
          <a:p>
            <a:pPr>
              <a:defRPr/>
            </a:pPr>
            <a:endParaRPr lang="en-US" dirty="0"/>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mn-lt"/>
              <a:ea typeface="+mn-ea"/>
              <a:cs typeface="+mn-cs"/>
            </a:defRPr>
          </a:pPr>
          <a:endParaRPr lang="en-US"/>
        </a:p>
      </c:txPr>
    </c:title>
    <c:autoTitleDeleted val="0"/>
    <c:view3D>
      <c:rotX val="15"/>
      <c:rotY val="20"/>
      <c:rAngAx val="0"/>
    </c:view3D>
    <c:floor>
      <c:thickness val="0"/>
      <c:spPr>
        <a:solidFill>
          <a:schemeClr val="accent6">
            <a:tint val="20000"/>
          </a:schemeClr>
        </a:solidFill>
        <a:ln w="6350" cap="flat" cmpd="sng" algn="ctr">
          <a:solidFill>
            <a:schemeClr val="dk1">
              <a:tint val="75000"/>
            </a:schemeClr>
          </a:solidFill>
          <a:prstDash val="solid"/>
          <a:round/>
        </a:ln>
        <a:effectLst/>
        <a:sp3d contourW="6350">
          <a:contourClr>
            <a:schemeClr val="dk1">
              <a:tint val="75000"/>
            </a:schemeClr>
          </a:contourClr>
        </a:sp3d>
      </c:spPr>
    </c:floor>
    <c:sideWall>
      <c:thickness val="0"/>
      <c:spPr>
        <a:solidFill>
          <a:schemeClr val="accent6">
            <a:tint val="20000"/>
          </a:schemeClr>
        </a:solidFill>
        <a:ln>
          <a:noFill/>
        </a:ln>
        <a:effectLst/>
        <a:sp3d/>
      </c:spPr>
    </c:sideWall>
    <c:backWall>
      <c:thickness val="0"/>
      <c:spPr>
        <a:solidFill>
          <a:schemeClr val="accent6">
            <a:tint val="20000"/>
          </a:schemeClr>
        </a:solidFill>
        <a:ln>
          <a:noFill/>
        </a:ln>
        <a:effectLst/>
        <a:sp3d/>
      </c:spPr>
    </c:backWall>
    <c:plotArea>
      <c:layout>
        <c:manualLayout>
          <c:layoutTarget val="inner"/>
          <c:xMode val="edge"/>
          <c:yMode val="edge"/>
          <c:x val="0.16525950310644877"/>
          <c:y val="0.17096073941902118"/>
          <c:w val="0.94110999066497014"/>
          <c:h val="0.50034524232021838"/>
        </c:manualLayout>
      </c:layout>
      <c:bar3DChart>
        <c:barDir val="col"/>
        <c:grouping val="stacked"/>
        <c:varyColors val="0"/>
        <c:ser>
          <c:idx val="0"/>
          <c:order val="0"/>
          <c:tx>
            <c:strRef>
              <c:f>Sheet1!$B$1</c:f>
              <c:strCache>
                <c:ptCount val="1"/>
                <c:pt idx="0">
                  <c:v>Series 1</c:v>
                </c:pt>
              </c:strCache>
            </c:strRef>
          </c:tx>
          <c:spPr>
            <a:solidFill>
              <a:schemeClr val="accent6"/>
            </a:solidFill>
            <a:ln w="6350" cap="flat" cmpd="sng" algn="ctr">
              <a:solidFill>
                <a:schemeClr val="accent6">
                  <a:shade val="50000"/>
                </a:schemeClr>
              </a:solidFill>
              <a:prstDash val="solid"/>
              <a:round/>
            </a:ln>
            <a:effectLst/>
            <a:sp3d contourW="6350">
              <a:contourClr>
                <a:schemeClr val="accent6">
                  <a:shade val="50000"/>
                </a:schemeClr>
              </a:contourClr>
            </a:sp3d>
          </c:spPr>
          <c:invertIfNegative val="0"/>
          <c:cat>
            <c:strRef>
              <c:f>Sheet1!$A$2:$A$6</c:f>
              <c:strCache>
                <c:ptCount val="5"/>
                <c:pt idx="0">
                  <c:v>Stretching Exercises</c:v>
                </c:pt>
                <c:pt idx="1">
                  <c:v>Aerobic Exercise</c:v>
                </c:pt>
                <c:pt idx="2">
                  <c:v>Self Efficacy</c:v>
                </c:pt>
                <c:pt idx="3">
                  <c:v>Healthy Eating </c:v>
                </c:pt>
                <c:pt idx="4">
                  <c:v>Regular Exercise</c:v>
                </c:pt>
              </c:strCache>
            </c:strRef>
          </c:cat>
          <c:val>
            <c:numRef>
              <c:f>Sheet1!$B$2:$B$6</c:f>
              <c:numCache>
                <c:formatCode>General</c:formatCode>
                <c:ptCount val="5"/>
                <c:pt idx="0">
                  <c:v>83.3</c:v>
                </c:pt>
                <c:pt idx="1">
                  <c:v>41.7</c:v>
                </c:pt>
                <c:pt idx="2">
                  <c:v>32.1</c:v>
                </c:pt>
                <c:pt idx="3">
                  <c:v>10.7</c:v>
                </c:pt>
                <c:pt idx="4">
                  <c:v>22</c:v>
                </c:pt>
              </c:numCache>
            </c:numRef>
          </c:val>
          <c:extLst>
            <c:ext xmlns:c16="http://schemas.microsoft.com/office/drawing/2014/chart" uri="{C3380CC4-5D6E-409C-BE32-E72D297353CC}">
              <c16:uniqueId val="{00000000-C52E-416D-919B-2C3BE21839B9}"/>
            </c:ext>
          </c:extLst>
        </c:ser>
        <c:dLbls>
          <c:showLegendKey val="0"/>
          <c:showVal val="0"/>
          <c:showCatName val="0"/>
          <c:showSerName val="0"/>
          <c:showPercent val="0"/>
          <c:showBubbleSize val="0"/>
        </c:dLbls>
        <c:gapWidth val="150"/>
        <c:shape val="box"/>
        <c:axId val="39338752"/>
        <c:axId val="39341056"/>
        <c:axId val="0"/>
      </c:bar3DChart>
      <c:catAx>
        <c:axId val="39338752"/>
        <c:scaling>
          <c:orientation val="minMax"/>
        </c:scaling>
        <c:delete val="0"/>
        <c:axPos val="b"/>
        <c:numFmt formatCode="General" sourceLinked="0"/>
        <c:majorTickMark val="out"/>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39341056"/>
        <c:crosses val="autoZero"/>
        <c:auto val="1"/>
        <c:lblAlgn val="ctr"/>
        <c:lblOffset val="100"/>
        <c:noMultiLvlLbl val="0"/>
      </c:catAx>
      <c:valAx>
        <c:axId val="39341056"/>
        <c:scaling>
          <c:orientation val="minMax"/>
        </c:scaling>
        <c:delete val="0"/>
        <c:axPos val="l"/>
        <c:majorGridlines>
          <c:spPr>
            <a:ln w="6350" cap="flat" cmpd="sng" algn="ctr">
              <a:solidFill>
                <a:schemeClr val="dk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39338752"/>
        <c:crosses val="autoZero"/>
        <c:crossBetween val="between"/>
      </c:valAx>
      <c:spPr>
        <a:noFill/>
        <a:ln>
          <a:noFill/>
        </a:ln>
        <a:effectLst/>
      </c:spPr>
    </c:plotArea>
    <c:plotVisOnly val="1"/>
    <c:dispBlanksAs val="gap"/>
    <c:showDLblsOverMax val="0"/>
  </c:chart>
  <c:spPr>
    <a:solidFill>
      <a:schemeClr val="lt1"/>
    </a:solidFill>
    <a:ln w="6350" cap="flat" cmpd="sng" algn="ctr">
      <a:solidFill>
        <a:schemeClr val="dk1">
          <a:tint val="75000"/>
        </a:schemeClr>
      </a:solidFill>
      <a:prstDash val="solid"/>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 habitation</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BA2-4DB9-B17A-527294C3EF9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BA2-4DB9-B17A-527294C3EF9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BA2-4DB9-B17A-527294C3EF9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BA2-4DB9-B17A-527294C3EF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Living alone</c:v>
                </c:pt>
                <c:pt idx="1">
                  <c:v>Living with family</c:v>
                </c:pt>
              </c:strCache>
            </c:strRef>
          </c:cat>
          <c:val>
            <c:numRef>
              <c:f>Sheet1!$B$2:$B$5</c:f>
              <c:numCache>
                <c:formatCode>0.00%</c:formatCode>
                <c:ptCount val="4"/>
                <c:pt idx="0">
                  <c:v>0.35199999999999998</c:v>
                </c:pt>
                <c:pt idx="1">
                  <c:v>0.64800000000000002</c:v>
                </c:pt>
              </c:numCache>
            </c:numRef>
          </c:val>
          <c:extLst>
            <c:ext xmlns:c16="http://schemas.microsoft.com/office/drawing/2014/chart" uri="{C3380CC4-5D6E-409C-BE32-E72D297353CC}">
              <c16:uniqueId val="{00000008-7BA2-4DB9-B17A-527294C3EF93}"/>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9067790248301666"/>
          <c:y val="5.489022171759715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183-4436-909A-58A8CDD3E10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183-4436-909A-58A8CDD3E10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183-4436-909A-58A8CDD3E10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183-4436-909A-58A8CDD3E10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Male</c:v>
                </c:pt>
                <c:pt idx="1">
                  <c:v>Female</c:v>
                </c:pt>
              </c:strCache>
            </c:strRef>
          </c:cat>
          <c:val>
            <c:numRef>
              <c:f>Sheet1!$B$2:$B$5</c:f>
              <c:numCache>
                <c:formatCode>0.00%</c:formatCode>
                <c:ptCount val="4"/>
                <c:pt idx="0">
                  <c:v>0.69299999999999995</c:v>
                </c:pt>
                <c:pt idx="1">
                  <c:v>0.307</c:v>
                </c:pt>
              </c:numCache>
            </c:numRef>
          </c:val>
          <c:extLst>
            <c:ext xmlns:c16="http://schemas.microsoft.com/office/drawing/2014/chart" uri="{C3380CC4-5D6E-409C-BE32-E72D297353CC}">
              <c16:uniqueId val="{00000008-D183-4436-909A-58A8CDD3E10D}"/>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6.37</c:v>
                </c:pt>
              </c:numCache>
            </c:numRef>
          </c:val>
          <c:extLst>
            <c:ext xmlns:c16="http://schemas.microsoft.com/office/drawing/2014/chart" uri="{C3380CC4-5D6E-409C-BE32-E72D297353CC}">
              <c16:uniqueId val="{00000000-ABDF-4D4A-B28B-1E6EF4918695}"/>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6.96</c:v>
                </c:pt>
              </c:numCache>
            </c:numRef>
          </c:val>
          <c:extLst>
            <c:ext xmlns:c16="http://schemas.microsoft.com/office/drawing/2014/chart" uri="{C3380CC4-5D6E-409C-BE32-E72D297353CC}">
              <c16:uniqueId val="{00000001-ABDF-4D4A-B28B-1E6EF4918695}"/>
            </c:ext>
          </c:extLst>
        </c:ser>
        <c:dLbls>
          <c:showLegendKey val="0"/>
          <c:showVal val="0"/>
          <c:showCatName val="0"/>
          <c:showSerName val="0"/>
          <c:showPercent val="0"/>
          <c:showBubbleSize val="0"/>
        </c:dLbls>
        <c:gapWidth val="150"/>
        <c:axId val="112231936"/>
        <c:axId val="130263296"/>
      </c:barChart>
      <c:catAx>
        <c:axId val="112231936"/>
        <c:scaling>
          <c:orientation val="minMax"/>
        </c:scaling>
        <c:delete val="1"/>
        <c:axPos val="l"/>
        <c:numFmt formatCode="General" sourceLinked="0"/>
        <c:majorTickMark val="out"/>
        <c:minorTickMark val="none"/>
        <c:tickLblPos val="nextTo"/>
        <c:crossAx val="130263296"/>
        <c:crosses val="autoZero"/>
        <c:auto val="1"/>
        <c:lblAlgn val="ctr"/>
        <c:lblOffset val="100"/>
        <c:noMultiLvlLbl val="0"/>
      </c:catAx>
      <c:valAx>
        <c:axId val="130263296"/>
        <c:scaling>
          <c:orientation val="minMax"/>
          <c:min val="0"/>
        </c:scaling>
        <c:delete val="0"/>
        <c:axPos val="b"/>
        <c:majorGridlines/>
        <c:numFmt formatCode="General" sourceLinked="1"/>
        <c:majorTickMark val="out"/>
        <c:minorTickMark val="none"/>
        <c:tickLblPos val="nextTo"/>
        <c:crossAx val="112231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24.9</c:v>
                </c:pt>
              </c:numCache>
            </c:numRef>
          </c:val>
          <c:extLst>
            <c:ext xmlns:c16="http://schemas.microsoft.com/office/drawing/2014/chart" uri="{C3380CC4-5D6E-409C-BE32-E72D297353CC}">
              <c16:uniqueId val="{00000000-32E4-4FC9-BEF8-2B64774878B8}"/>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25.1</c:v>
                </c:pt>
              </c:numCache>
            </c:numRef>
          </c:val>
          <c:extLst>
            <c:ext xmlns:c16="http://schemas.microsoft.com/office/drawing/2014/chart" uri="{C3380CC4-5D6E-409C-BE32-E72D297353CC}">
              <c16:uniqueId val="{00000001-32E4-4FC9-BEF8-2B64774878B8}"/>
            </c:ext>
          </c:extLst>
        </c:ser>
        <c:dLbls>
          <c:showLegendKey val="0"/>
          <c:showVal val="0"/>
          <c:showCatName val="0"/>
          <c:showSerName val="0"/>
          <c:showPercent val="0"/>
          <c:showBubbleSize val="0"/>
        </c:dLbls>
        <c:gapWidth val="150"/>
        <c:axId val="147391232"/>
        <c:axId val="147393920"/>
      </c:barChart>
      <c:catAx>
        <c:axId val="147391232"/>
        <c:scaling>
          <c:orientation val="minMax"/>
        </c:scaling>
        <c:delete val="1"/>
        <c:axPos val="l"/>
        <c:numFmt formatCode="General" sourceLinked="0"/>
        <c:majorTickMark val="out"/>
        <c:minorTickMark val="none"/>
        <c:tickLblPos val="nextTo"/>
        <c:crossAx val="147393920"/>
        <c:crosses val="autoZero"/>
        <c:auto val="1"/>
        <c:lblAlgn val="ctr"/>
        <c:lblOffset val="100"/>
        <c:noMultiLvlLbl val="0"/>
      </c:catAx>
      <c:valAx>
        <c:axId val="147393920"/>
        <c:scaling>
          <c:orientation val="minMax"/>
          <c:min val="0"/>
        </c:scaling>
        <c:delete val="0"/>
        <c:axPos val="b"/>
        <c:majorGridlines/>
        <c:numFmt formatCode="General" sourceLinked="1"/>
        <c:majorTickMark val="out"/>
        <c:minorTickMark val="none"/>
        <c:tickLblPos val="nextTo"/>
        <c:crossAx val="147391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130.69999999999999</c:v>
                </c:pt>
              </c:numCache>
            </c:numRef>
          </c:val>
          <c:extLst>
            <c:ext xmlns:c16="http://schemas.microsoft.com/office/drawing/2014/chart" uri="{C3380CC4-5D6E-409C-BE32-E72D297353CC}">
              <c16:uniqueId val="{00000000-8C57-4D0A-91FE-2F1DD8B31286}"/>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142.6</c:v>
                </c:pt>
              </c:numCache>
            </c:numRef>
          </c:val>
          <c:extLst>
            <c:ext xmlns:c16="http://schemas.microsoft.com/office/drawing/2014/chart" uri="{C3380CC4-5D6E-409C-BE32-E72D297353CC}">
              <c16:uniqueId val="{00000001-8C57-4D0A-91FE-2F1DD8B31286}"/>
            </c:ext>
          </c:extLst>
        </c:ser>
        <c:dLbls>
          <c:showLegendKey val="0"/>
          <c:showVal val="0"/>
          <c:showCatName val="0"/>
          <c:showSerName val="0"/>
          <c:showPercent val="0"/>
          <c:showBubbleSize val="0"/>
        </c:dLbls>
        <c:gapWidth val="150"/>
        <c:axId val="156335104"/>
        <c:axId val="156508928"/>
      </c:barChart>
      <c:catAx>
        <c:axId val="156335104"/>
        <c:scaling>
          <c:orientation val="minMax"/>
        </c:scaling>
        <c:delete val="1"/>
        <c:axPos val="l"/>
        <c:numFmt formatCode="General" sourceLinked="0"/>
        <c:majorTickMark val="out"/>
        <c:minorTickMark val="none"/>
        <c:tickLblPos val="nextTo"/>
        <c:crossAx val="156508928"/>
        <c:crosses val="autoZero"/>
        <c:auto val="1"/>
        <c:lblAlgn val="ctr"/>
        <c:lblOffset val="100"/>
        <c:noMultiLvlLbl val="0"/>
      </c:catAx>
      <c:valAx>
        <c:axId val="156508928"/>
        <c:scaling>
          <c:orientation val="minMax"/>
          <c:min val="0"/>
        </c:scaling>
        <c:delete val="0"/>
        <c:axPos val="b"/>
        <c:majorGridlines/>
        <c:numFmt formatCode="General" sourceLinked="1"/>
        <c:majorTickMark val="out"/>
        <c:minorTickMark val="none"/>
        <c:tickLblPos val="nextTo"/>
        <c:crossAx val="156335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40.9</c:v>
                </c:pt>
              </c:numCache>
            </c:numRef>
          </c:val>
          <c:extLst>
            <c:ext xmlns:c16="http://schemas.microsoft.com/office/drawing/2014/chart" uri="{C3380CC4-5D6E-409C-BE32-E72D297353CC}">
              <c16:uniqueId val="{00000000-5B46-4FA8-A9CF-B3427C54086B}"/>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39.299999999999997</c:v>
                </c:pt>
              </c:numCache>
            </c:numRef>
          </c:val>
          <c:extLst>
            <c:ext xmlns:c16="http://schemas.microsoft.com/office/drawing/2014/chart" uri="{C3380CC4-5D6E-409C-BE32-E72D297353CC}">
              <c16:uniqueId val="{00000001-5B46-4FA8-A9CF-B3427C54086B}"/>
            </c:ext>
          </c:extLst>
        </c:ser>
        <c:dLbls>
          <c:showLegendKey val="0"/>
          <c:showVal val="0"/>
          <c:showCatName val="0"/>
          <c:showSerName val="0"/>
          <c:showPercent val="0"/>
          <c:showBubbleSize val="0"/>
        </c:dLbls>
        <c:gapWidth val="150"/>
        <c:axId val="137147136"/>
        <c:axId val="147392768"/>
      </c:barChart>
      <c:catAx>
        <c:axId val="137147136"/>
        <c:scaling>
          <c:orientation val="minMax"/>
        </c:scaling>
        <c:delete val="1"/>
        <c:axPos val="l"/>
        <c:numFmt formatCode="General" sourceLinked="0"/>
        <c:majorTickMark val="out"/>
        <c:minorTickMark val="none"/>
        <c:tickLblPos val="nextTo"/>
        <c:crossAx val="147392768"/>
        <c:crosses val="autoZero"/>
        <c:auto val="1"/>
        <c:lblAlgn val="ctr"/>
        <c:lblOffset val="100"/>
        <c:noMultiLvlLbl val="0"/>
      </c:catAx>
      <c:valAx>
        <c:axId val="147392768"/>
        <c:scaling>
          <c:orientation val="minMax"/>
          <c:min val="0"/>
        </c:scaling>
        <c:delete val="0"/>
        <c:axPos val="b"/>
        <c:majorGridlines/>
        <c:numFmt formatCode="General" sourceLinked="1"/>
        <c:majorTickMark val="out"/>
        <c:minorTickMark val="none"/>
        <c:tickLblPos val="nextTo"/>
        <c:crossAx val="13714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203.4</c:v>
                </c:pt>
              </c:numCache>
            </c:numRef>
          </c:val>
          <c:extLst>
            <c:ext xmlns:c16="http://schemas.microsoft.com/office/drawing/2014/chart" uri="{C3380CC4-5D6E-409C-BE32-E72D297353CC}">
              <c16:uniqueId val="{00000000-E89C-4CEF-BF6D-6558E1A9E382}"/>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213.1</c:v>
                </c:pt>
              </c:numCache>
            </c:numRef>
          </c:val>
          <c:extLst>
            <c:ext xmlns:c16="http://schemas.microsoft.com/office/drawing/2014/chart" uri="{C3380CC4-5D6E-409C-BE32-E72D297353CC}">
              <c16:uniqueId val="{00000001-E89C-4CEF-BF6D-6558E1A9E382}"/>
            </c:ext>
          </c:extLst>
        </c:ser>
        <c:dLbls>
          <c:showLegendKey val="0"/>
          <c:showVal val="0"/>
          <c:showCatName val="0"/>
          <c:showSerName val="0"/>
          <c:showPercent val="0"/>
          <c:showBubbleSize val="0"/>
        </c:dLbls>
        <c:gapWidth val="150"/>
        <c:axId val="31922816"/>
        <c:axId val="37992704"/>
      </c:barChart>
      <c:catAx>
        <c:axId val="31922816"/>
        <c:scaling>
          <c:orientation val="minMax"/>
        </c:scaling>
        <c:delete val="1"/>
        <c:axPos val="l"/>
        <c:numFmt formatCode="General" sourceLinked="0"/>
        <c:majorTickMark val="out"/>
        <c:minorTickMark val="none"/>
        <c:tickLblPos val="nextTo"/>
        <c:crossAx val="37992704"/>
        <c:crosses val="autoZero"/>
        <c:auto val="1"/>
        <c:lblAlgn val="ctr"/>
        <c:lblOffset val="100"/>
        <c:noMultiLvlLbl val="0"/>
      </c:catAx>
      <c:valAx>
        <c:axId val="37992704"/>
        <c:scaling>
          <c:orientation val="minMax"/>
          <c:max val="220"/>
          <c:min val="100"/>
        </c:scaling>
        <c:delete val="0"/>
        <c:axPos val="b"/>
        <c:majorGridlines/>
        <c:numFmt formatCode="General" sourceLinked="1"/>
        <c:majorTickMark val="out"/>
        <c:minorTickMark val="none"/>
        <c:tickLblPos val="nextTo"/>
        <c:crossAx val="3192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140.5</c:v>
                </c:pt>
              </c:numCache>
            </c:numRef>
          </c:val>
          <c:extLst>
            <c:ext xmlns:c16="http://schemas.microsoft.com/office/drawing/2014/chart" uri="{C3380CC4-5D6E-409C-BE32-E72D297353CC}">
              <c16:uniqueId val="{00000000-D32D-4A3F-BEDC-BBCA8EC46E39}"/>
            </c:ext>
          </c:extLst>
        </c:ser>
        <c:ser>
          <c:idx val="1"/>
          <c:order val="1"/>
          <c:tx>
            <c:strRef>
              <c:f>Sheet1!$C$1</c:f>
              <c:strCache>
                <c:ptCount val="1"/>
                <c:pt idx="0">
                  <c:v>Series 2</c:v>
                </c:pt>
              </c:strCache>
            </c:strRef>
          </c:tx>
          <c:invertIfNegative val="0"/>
          <c:cat>
            <c:strRef>
              <c:f>Sheet1!$A$2</c:f>
              <c:strCache>
                <c:ptCount val="1"/>
                <c:pt idx="0">
                  <c:v>Category 1</c:v>
                </c:pt>
              </c:strCache>
            </c:strRef>
          </c:cat>
          <c:val>
            <c:numRef>
              <c:f>Sheet1!$C$2</c:f>
              <c:numCache>
                <c:formatCode>General</c:formatCode>
                <c:ptCount val="1"/>
                <c:pt idx="0">
                  <c:v>146.30000000000001</c:v>
                </c:pt>
              </c:numCache>
            </c:numRef>
          </c:val>
          <c:extLst>
            <c:ext xmlns:c16="http://schemas.microsoft.com/office/drawing/2014/chart" uri="{C3380CC4-5D6E-409C-BE32-E72D297353CC}">
              <c16:uniqueId val="{00000001-D32D-4A3F-BEDC-BBCA8EC46E39}"/>
            </c:ext>
          </c:extLst>
        </c:ser>
        <c:dLbls>
          <c:showLegendKey val="0"/>
          <c:showVal val="0"/>
          <c:showCatName val="0"/>
          <c:showSerName val="0"/>
          <c:showPercent val="0"/>
          <c:showBubbleSize val="0"/>
        </c:dLbls>
        <c:gapWidth val="150"/>
        <c:axId val="75495296"/>
        <c:axId val="75518336"/>
      </c:barChart>
      <c:catAx>
        <c:axId val="75495296"/>
        <c:scaling>
          <c:orientation val="minMax"/>
        </c:scaling>
        <c:delete val="1"/>
        <c:axPos val="l"/>
        <c:numFmt formatCode="General" sourceLinked="0"/>
        <c:majorTickMark val="out"/>
        <c:minorTickMark val="none"/>
        <c:tickLblPos val="nextTo"/>
        <c:crossAx val="75518336"/>
        <c:crosses val="autoZero"/>
        <c:auto val="1"/>
        <c:lblAlgn val="ctr"/>
        <c:lblOffset val="100"/>
        <c:noMultiLvlLbl val="0"/>
      </c:catAx>
      <c:valAx>
        <c:axId val="75518336"/>
        <c:scaling>
          <c:orientation val="minMax"/>
          <c:min val="100"/>
        </c:scaling>
        <c:delete val="0"/>
        <c:axPos val="b"/>
        <c:majorGridlines/>
        <c:numFmt formatCode="General" sourceLinked="1"/>
        <c:majorTickMark val="out"/>
        <c:minorTickMark val="none"/>
        <c:tickLblPos val="nextTo"/>
        <c:crossAx val="75495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A38EA-2167-4EA7-B233-46DE6099E1AE}"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63986-64CF-4098-92F9-812DC0AE2A9E}" type="slidenum">
              <a:rPr lang="en-US" smtClean="0"/>
              <a:t>‹#›</a:t>
            </a:fld>
            <a:endParaRPr lang="en-US"/>
          </a:p>
        </p:txBody>
      </p:sp>
    </p:spTree>
    <p:extLst>
      <p:ext uri="{BB962C8B-B14F-4D97-AF65-F5344CB8AC3E}">
        <p14:creationId xmlns:p14="http://schemas.microsoft.com/office/powerpoint/2010/main" val="121115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63986-64CF-4098-92F9-812DC0AE2A9E}" type="slidenum">
              <a:rPr lang="en-US" smtClean="0"/>
              <a:t>9</a:t>
            </a:fld>
            <a:endParaRPr lang="en-US"/>
          </a:p>
        </p:txBody>
      </p:sp>
    </p:spTree>
    <p:extLst>
      <p:ext uri="{BB962C8B-B14F-4D97-AF65-F5344CB8AC3E}">
        <p14:creationId xmlns:p14="http://schemas.microsoft.com/office/powerpoint/2010/main" val="198726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069A88-FBAF-4E73-B240-31A820A0EDD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342799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69A88-FBAF-4E73-B240-31A820A0EDD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193933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69A88-FBAF-4E73-B240-31A820A0EDD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10972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69A88-FBAF-4E73-B240-31A820A0EDD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367363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69A88-FBAF-4E73-B240-31A820A0EDD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186444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69A88-FBAF-4E73-B240-31A820A0EDD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106204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69A88-FBAF-4E73-B240-31A820A0EDD8}"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325305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69A88-FBAF-4E73-B240-31A820A0EDD8}"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158855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69A88-FBAF-4E73-B240-31A820A0EDD8}"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393375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69A88-FBAF-4E73-B240-31A820A0EDD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268317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69A88-FBAF-4E73-B240-31A820A0EDD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0690-5A1A-42F1-AA2E-2202C55E3DFD}" type="slidenum">
              <a:rPr lang="en-US" smtClean="0"/>
              <a:t>‹#›</a:t>
            </a:fld>
            <a:endParaRPr lang="en-US"/>
          </a:p>
        </p:txBody>
      </p:sp>
    </p:spTree>
    <p:extLst>
      <p:ext uri="{BB962C8B-B14F-4D97-AF65-F5344CB8AC3E}">
        <p14:creationId xmlns:p14="http://schemas.microsoft.com/office/powerpoint/2010/main" val="51262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69A88-FBAF-4E73-B240-31A820A0EDD8}" type="datetimeFigureOut">
              <a:rPr lang="en-US" smtClean="0"/>
              <a:t>6/20/2019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B0690-5A1A-42F1-AA2E-2202C55E3DFD}" type="slidenum">
              <a:rPr lang="en-US" smtClean="0"/>
              <a:t>‹#›</a:t>
            </a:fld>
            <a:endParaRPr lang="en-US"/>
          </a:p>
        </p:txBody>
      </p:sp>
    </p:spTree>
    <p:extLst>
      <p:ext uri="{BB962C8B-B14F-4D97-AF65-F5344CB8AC3E}">
        <p14:creationId xmlns:p14="http://schemas.microsoft.com/office/powerpoint/2010/main" val="414014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chart" Target="../charts/chart12.xml" /><Relationship Id="rId2" Type="http://schemas.openxmlformats.org/officeDocument/2006/relationships/chart" Target="../charts/chart11.xml" /><Relationship Id="rId1" Type="http://schemas.openxmlformats.org/officeDocument/2006/relationships/slideLayout" Target="../slideLayouts/slideLayout7.xml" /><Relationship Id="rId6" Type="http://schemas.openxmlformats.org/officeDocument/2006/relationships/chart" Target="../charts/chart15.xml" /><Relationship Id="rId5" Type="http://schemas.openxmlformats.org/officeDocument/2006/relationships/chart" Target="../charts/chart14.xml" /><Relationship Id="rId4" Type="http://schemas.openxmlformats.org/officeDocument/2006/relationships/chart" Target="../charts/chart13.xml" /></Relationships>
</file>

<file path=ppt/slides/_rels/slide11.xml.rels><?xml version="1.0" encoding="UTF-8" standalone="yes"?>
<Relationships xmlns="http://schemas.openxmlformats.org/package/2006/relationships"><Relationship Id="rId3" Type="http://schemas.openxmlformats.org/officeDocument/2006/relationships/chart" Target="../charts/chart16.xml"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chart" Target="../charts/chart17.xml" /></Relationships>
</file>

<file path=ppt/slides/_rels/slide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8.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5966585/#bb0055" TargetMode="External" /><Relationship Id="rId7" Type="http://schemas.openxmlformats.org/officeDocument/2006/relationships/hyperlink" Target="https://www.ncbi.nlm.nih.gov/pmc/articles/PMC5966585/#bb0005" TargetMode="External"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hyperlink" Target="https://www.ncbi.nlm.nih.gov/pmc/articles/PMC5966585/#bb0180" TargetMode="External" /><Relationship Id="rId5" Type="http://schemas.openxmlformats.org/officeDocument/2006/relationships/hyperlink" Target="https://www.ncbi.nlm.nih.gov/pmc/articles/PMC5966585/#bb0160" TargetMode="External" /><Relationship Id="rId4" Type="http://schemas.openxmlformats.org/officeDocument/2006/relationships/hyperlink" Target="https://www.ncbi.nlm.nih.gov/pmc/articles/PMC5966585/#bb0095"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8" Type="http://schemas.microsoft.com/office/2007/relationships/hdphoto" Target="../media/hdphoto1.wdp" /><Relationship Id="rId13" Type="http://schemas.openxmlformats.org/officeDocument/2006/relationships/image" Target="../media/image15.png" /><Relationship Id="rId3" Type="http://schemas.openxmlformats.org/officeDocument/2006/relationships/image" Target="../media/image7.png" /><Relationship Id="rId7" Type="http://schemas.openxmlformats.org/officeDocument/2006/relationships/image" Target="../media/image11.png" /><Relationship Id="rId12" Type="http://schemas.openxmlformats.org/officeDocument/2006/relationships/image" Target="../media/image14.png" /><Relationship Id="rId17" Type="http://schemas.openxmlformats.org/officeDocument/2006/relationships/image" Target="../media/image19.jpeg" /><Relationship Id="rId2" Type="http://schemas.openxmlformats.org/officeDocument/2006/relationships/image" Target="../media/image6.jpeg" /><Relationship Id="rId16" Type="http://schemas.openxmlformats.org/officeDocument/2006/relationships/image" Target="../media/image18.png" /><Relationship Id="rId1" Type="http://schemas.openxmlformats.org/officeDocument/2006/relationships/slideLayout" Target="../slideLayouts/slideLayout7.xml" /><Relationship Id="rId6" Type="http://schemas.openxmlformats.org/officeDocument/2006/relationships/image" Target="../media/image10.png" /><Relationship Id="rId11" Type="http://schemas.openxmlformats.org/officeDocument/2006/relationships/image" Target="../media/image13.png" /><Relationship Id="rId5" Type="http://schemas.openxmlformats.org/officeDocument/2006/relationships/image" Target="../media/image9.png" /><Relationship Id="rId15" Type="http://schemas.openxmlformats.org/officeDocument/2006/relationships/image" Target="../media/image17.png" /><Relationship Id="rId10" Type="http://schemas.microsoft.com/office/2007/relationships/hdphoto" Target="../media/hdphoto2.wdp" /><Relationship Id="rId4" Type="http://schemas.openxmlformats.org/officeDocument/2006/relationships/image" Target="../media/image8.png" /><Relationship Id="rId9" Type="http://schemas.openxmlformats.org/officeDocument/2006/relationships/image" Target="../media/image12.png" /><Relationship Id="rId14" Type="http://schemas.openxmlformats.org/officeDocument/2006/relationships/image" Target="../media/image16.png" /></Relationships>
</file>

<file path=ppt/slides/_rels/slide8.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chart" Target="../charts/chart3.xml" /><Relationship Id="rId4" Type="http://schemas.openxmlformats.org/officeDocument/2006/relationships/chart" Target="../charts/chart2.xml" /></Relationships>
</file>

<file path=ppt/slides/_rels/slide9.xml.rels><?xml version="1.0" encoding="UTF-8" standalone="yes"?>
<Relationships xmlns="http://schemas.openxmlformats.org/package/2006/relationships"><Relationship Id="rId8" Type="http://schemas.openxmlformats.org/officeDocument/2006/relationships/chart" Target="../charts/chart9.xml" /><Relationship Id="rId3" Type="http://schemas.openxmlformats.org/officeDocument/2006/relationships/chart" Target="../charts/chart4.xml" /><Relationship Id="rId7" Type="http://schemas.openxmlformats.org/officeDocument/2006/relationships/chart" Target="../charts/chart8.xml"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chart" Target="../charts/chart7.xml" /><Relationship Id="rId5" Type="http://schemas.openxmlformats.org/officeDocument/2006/relationships/chart" Target="../charts/chart6.xml" /><Relationship Id="rId4" Type="http://schemas.openxmlformats.org/officeDocument/2006/relationships/chart" Target="../charts/chart5.xml" /><Relationship Id="rId9" Type="http://schemas.openxmlformats.org/officeDocument/2006/relationships/chart" Target="../charts/char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9EB0FD16-689C-476C-8309-C7173C257513}"/>
              </a:ext>
            </a:extLst>
          </p:cNvPr>
          <p:cNvSpPr txBox="1"/>
          <p:nvPr/>
        </p:nvSpPr>
        <p:spPr>
          <a:xfrm>
            <a:off x="3843724" y="2023747"/>
            <a:ext cx="7278915" cy="1754326"/>
          </a:xfrm>
          <a:prstGeom prst="rect">
            <a:avLst/>
          </a:prstGeom>
          <a:noFill/>
        </p:spPr>
        <p:txBody>
          <a:bodyPr wrap="square" rtlCol="0">
            <a:spAutoFit/>
          </a:bodyPr>
          <a:lstStyle/>
          <a:p>
            <a:pPr algn="ctr"/>
            <a:r>
              <a:rPr lang="en-US" sz="5400" dirty="0">
                <a:solidFill>
                  <a:srgbClr val="FF5969"/>
                </a:solidFill>
                <a:latin typeface="Tw Cen MT" panose="020B0602020104020603" pitchFamily="34" charset="0"/>
              </a:rPr>
              <a:t>Lifestyle management program</a:t>
            </a:r>
          </a:p>
        </p:txBody>
      </p:sp>
      <p:grpSp>
        <p:nvGrpSpPr>
          <p:cNvPr id="51" name="Group 50">
            <a:extLst>
              <a:ext uri="{FF2B5EF4-FFF2-40B4-BE49-F238E27FC236}">
                <a16:creationId xmlns:a16="http://schemas.microsoft.com/office/drawing/2014/main" id="{312CB825-EAFB-4901-8C7E-D5477E0D31C8}"/>
              </a:ext>
            </a:extLst>
          </p:cNvPr>
          <p:cNvGrpSpPr/>
          <p:nvPr/>
        </p:nvGrpSpPr>
        <p:grpSpPr>
          <a:xfrm>
            <a:off x="5556262" y="4639716"/>
            <a:ext cx="4140553" cy="451824"/>
            <a:chOff x="4679586" y="878988"/>
            <a:chExt cx="1745757" cy="190500"/>
          </a:xfrm>
        </p:grpSpPr>
        <p:sp>
          <p:nvSpPr>
            <p:cNvPr id="52" name="Oval 5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8A16B82-6A3C-46F5-8D32-072FDF89864A}"/>
              </a:ext>
            </a:extLst>
          </p:cNvPr>
          <p:cNvGrpSpPr/>
          <p:nvPr/>
        </p:nvGrpSpPr>
        <p:grpSpPr>
          <a:xfrm>
            <a:off x="-9302800" y="0"/>
            <a:ext cx="12482920" cy="6858000"/>
            <a:chOff x="-290920" y="0"/>
            <a:chExt cx="12482920" cy="6858000"/>
          </a:xfrm>
        </p:grpSpPr>
        <p:sp>
          <p:nvSpPr>
            <p:cNvPr id="20" name="Rectangle 19">
              <a:extLst>
                <a:ext uri="{FF2B5EF4-FFF2-40B4-BE49-F238E27FC236}">
                  <a16:creationId xmlns:a16="http://schemas.microsoft.com/office/drawing/2014/main"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22673-C77C-4E8F-AF41-8B283703E87E}"/>
                </a:ext>
              </a:extLst>
            </p:cNvPr>
            <p:cNvSpPr txBox="1"/>
            <p:nvPr/>
          </p:nvSpPr>
          <p:spPr>
            <a:xfrm rot="16200000">
              <a:off x="10539607" y="3290179"/>
              <a:ext cx="2658456" cy="492443"/>
            </a:xfrm>
            <a:prstGeom prst="rect">
              <a:avLst/>
            </a:prstGeom>
            <a:noFill/>
          </p:spPr>
          <p:txBody>
            <a:bodyPr wrap="square" rtlCol="0">
              <a:spAutoFit/>
            </a:bodyPr>
            <a:lstStyle/>
            <a:p>
              <a:pPr algn="ctr"/>
              <a:r>
                <a:rPr lang="en-US" sz="2600" b="1" dirty="0">
                  <a:solidFill>
                    <a:srgbClr val="F0EEF0"/>
                  </a:solidFill>
                  <a:latin typeface="Tw Cen MT" panose="020B0602020104020603" pitchFamily="34" charset="0"/>
                </a:rPr>
                <a:t>INTRODUCTION</a:t>
              </a:r>
            </a:p>
          </p:txBody>
        </p:sp>
        <p:pic>
          <p:nvPicPr>
            <p:cNvPr id="23" name="Picture 22">
              <a:extLst>
                <a:ext uri="{FF2B5EF4-FFF2-40B4-BE49-F238E27FC236}">
                  <a16:creationId xmlns:a16="http://schemas.microsoft.com/office/drawing/2014/main" id="{E8AD023B-AE8D-405F-90E6-27B0D4707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id="{69A27401-3327-4871-86AC-B461CA62C3AC}"/>
              </a:ext>
            </a:extLst>
          </p:cNvPr>
          <p:cNvGrpSpPr/>
          <p:nvPr/>
        </p:nvGrpSpPr>
        <p:grpSpPr>
          <a:xfrm>
            <a:off x="-8785091" y="5471"/>
            <a:ext cx="11447501" cy="6858000"/>
            <a:chOff x="-492857" y="0"/>
            <a:chExt cx="11447501" cy="6858000"/>
          </a:xfrm>
        </p:grpSpPr>
        <p:sp>
          <p:nvSpPr>
            <p:cNvPr id="25" name="Rectangle 24">
              <a:extLst>
                <a:ext uri="{FF2B5EF4-FFF2-40B4-BE49-F238E27FC236}">
                  <a16:creationId xmlns:a16="http://schemas.microsoft.com/office/drawing/2014/main" id="{706C029B-A799-4206-A656-A006D8F83990}"/>
                </a:ext>
              </a:extLst>
            </p:cNvPr>
            <p:cNvSpPr/>
            <p:nvPr/>
          </p:nvSpPr>
          <p:spPr>
            <a:xfrm>
              <a:off x="-492857"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63328131-EC42-4D6D-A247-91FD3D23E58C}"/>
                </a:ext>
              </a:extLst>
            </p:cNvPr>
            <p:cNvSpPr/>
            <p:nvPr/>
          </p:nvSpPr>
          <p:spPr>
            <a:xfrm>
              <a:off x="9734950" y="2310534"/>
              <a:ext cx="1168400" cy="2502129"/>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728384-87ED-4E87-8F78-97EB653FDC67}"/>
                </a:ext>
              </a:extLst>
            </p:cNvPr>
            <p:cNvSpPr txBox="1"/>
            <p:nvPr/>
          </p:nvSpPr>
          <p:spPr>
            <a:xfrm rot="16200000">
              <a:off x="9157886" y="3281939"/>
              <a:ext cx="306773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Review of literature</a:t>
              </a:r>
            </a:p>
          </p:txBody>
        </p:sp>
        <p:pic>
          <p:nvPicPr>
            <p:cNvPr id="28" name="Picture 27">
              <a:extLst>
                <a:ext uri="{FF2B5EF4-FFF2-40B4-BE49-F238E27FC236}">
                  <a16:creationId xmlns:a16="http://schemas.microsoft.com/office/drawing/2014/main" id="{2B44F548-697F-412D-9B99-861C27246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843686" y="3247473"/>
              <a:ext cx="530600" cy="530600"/>
            </a:xfrm>
            <a:prstGeom prst="rect">
              <a:avLst/>
            </a:prstGeom>
          </p:spPr>
        </p:pic>
      </p:grpSp>
      <p:grpSp>
        <p:nvGrpSpPr>
          <p:cNvPr id="29" name="Group 28">
            <a:extLst>
              <a:ext uri="{FF2B5EF4-FFF2-40B4-BE49-F238E27FC236}">
                <a16:creationId xmlns:a16="http://schemas.microsoft.com/office/drawing/2014/main" id="{C0099890-786A-4F87-960D-5DADE5168909}"/>
              </a:ext>
            </a:extLst>
          </p:cNvPr>
          <p:cNvGrpSpPr/>
          <p:nvPr/>
        </p:nvGrpSpPr>
        <p:grpSpPr>
          <a:xfrm>
            <a:off x="-7847639" y="0"/>
            <a:ext cx="9961092" cy="6858000"/>
            <a:chOff x="491575" y="0"/>
            <a:chExt cx="9961092" cy="6858000"/>
          </a:xfrm>
        </p:grpSpPr>
        <p:sp>
          <p:nvSpPr>
            <p:cNvPr id="30" name="Rectangle 29">
              <a:extLst>
                <a:ext uri="{FF2B5EF4-FFF2-40B4-BE49-F238E27FC236}">
                  <a16:creationId xmlns:a16="http://schemas.microsoft.com/office/drawing/2014/main" id="{CE9AAB1E-3A13-4745-A574-9EE6806378C9}"/>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3EC5869-A976-4328-A864-2BB04E7E7BFC}"/>
                </a:ext>
              </a:extLst>
            </p:cNvPr>
            <p:cNvSpPr txBox="1"/>
            <p:nvPr/>
          </p:nvSpPr>
          <p:spPr>
            <a:xfrm rot="16200000">
              <a:off x="8883623" y="3142084"/>
              <a:ext cx="2485072"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Objectives</a:t>
              </a:r>
            </a:p>
          </p:txBody>
        </p:sp>
        <p:pic>
          <p:nvPicPr>
            <p:cNvPr id="33" name="Picture 32">
              <a:extLst>
                <a:ext uri="{FF2B5EF4-FFF2-40B4-BE49-F238E27FC236}">
                  <a16:creationId xmlns:a16="http://schemas.microsoft.com/office/drawing/2014/main" id="{7C8E4AB7-ADC0-4FEE-AE7A-994F5DAD3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id="{0E4F6447-6163-4D6A-A8D2-BD63B6CB3A42}"/>
              </a:ext>
            </a:extLst>
          </p:cNvPr>
          <p:cNvGrpSpPr/>
          <p:nvPr/>
        </p:nvGrpSpPr>
        <p:grpSpPr>
          <a:xfrm>
            <a:off x="-7985197" y="0"/>
            <a:ext cx="9574094" cy="6858000"/>
            <a:chOff x="491575" y="0"/>
            <a:chExt cx="9574094" cy="6858000"/>
          </a:xfrm>
        </p:grpSpPr>
        <p:sp>
          <p:nvSpPr>
            <p:cNvPr id="35" name="Rectangle 34">
              <a:extLst>
                <a:ext uri="{FF2B5EF4-FFF2-40B4-BE49-F238E27FC236}">
                  <a16:creationId xmlns:a16="http://schemas.microsoft.com/office/drawing/2014/main" id="{5CB8CB55-9DEC-4367-900E-7257FE1B874F}"/>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DBAEDD6-7153-4AFF-BDC7-5A225B4B5642}"/>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2F9D37B-DE70-4087-8A7F-BBA0BAF5B6CF}"/>
                </a:ext>
              </a:extLst>
            </p:cNvPr>
            <p:cNvSpPr txBox="1"/>
            <p:nvPr/>
          </p:nvSpPr>
          <p:spPr>
            <a:xfrm rot="16200000">
              <a:off x="8656808" y="3161518"/>
              <a:ext cx="2171380" cy="523220"/>
            </a:xfrm>
            <a:prstGeom prst="rect">
              <a:avLst/>
            </a:prstGeom>
            <a:noFill/>
          </p:spPr>
          <p:txBody>
            <a:bodyPr wrap="square" rtlCol="0">
              <a:spAutoFit/>
            </a:bodyPr>
            <a:lstStyle/>
            <a:p>
              <a:pPr algn="ctr"/>
              <a:r>
                <a:rPr lang="en-US" sz="2800" b="1" dirty="0">
                  <a:solidFill>
                    <a:srgbClr val="F0EEF0"/>
                  </a:solidFill>
                  <a:latin typeface="Tw Cen MT" panose="020B0602020104020603" pitchFamily="34" charset="0"/>
                </a:rPr>
                <a:t>Methodology</a:t>
              </a:r>
            </a:p>
          </p:txBody>
        </p:sp>
        <p:pic>
          <p:nvPicPr>
            <p:cNvPr id="38" name="Picture 37">
              <a:extLst>
                <a:ext uri="{FF2B5EF4-FFF2-40B4-BE49-F238E27FC236}">
                  <a16:creationId xmlns:a16="http://schemas.microsoft.com/office/drawing/2014/main" id="{6FA13E8D-3FCC-4EC2-BD8C-6CE7CA0EC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FD3EE0D-FD02-4885-9AC0-03F414A9888F}"/>
              </a:ext>
            </a:extLst>
          </p:cNvPr>
          <p:cNvGrpSpPr/>
          <p:nvPr/>
        </p:nvGrpSpPr>
        <p:grpSpPr>
          <a:xfrm>
            <a:off x="-7638543" y="-1"/>
            <a:ext cx="8692331" cy="6858000"/>
            <a:chOff x="718505" y="-1"/>
            <a:chExt cx="8692331" cy="6858000"/>
          </a:xfrm>
        </p:grpSpPr>
        <p:sp>
          <p:nvSpPr>
            <p:cNvPr id="41" name="Rectangle 40">
              <a:extLst>
                <a:ext uri="{FF2B5EF4-FFF2-40B4-BE49-F238E27FC236}">
                  <a16:creationId xmlns:a16="http://schemas.microsoft.com/office/drawing/2014/main"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27D1F1-923F-4591-A07A-39E775B734F9}"/>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E895421-2372-4C7F-93D2-3B0353A6E7BD}"/>
                </a:ext>
              </a:extLst>
            </p:cNvPr>
            <p:cNvSpPr txBox="1"/>
            <p:nvPr/>
          </p:nvSpPr>
          <p:spPr>
            <a:xfrm rot="16200000">
              <a:off x="8001983" y="3130740"/>
              <a:ext cx="2171380"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Results</a:t>
              </a:r>
            </a:p>
          </p:txBody>
        </p:sp>
        <p:pic>
          <p:nvPicPr>
            <p:cNvPr id="44" name="Picture 43">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45" name="Group 44">
            <a:extLst>
              <a:ext uri="{FF2B5EF4-FFF2-40B4-BE49-F238E27FC236}">
                <a16:creationId xmlns:a16="http://schemas.microsoft.com/office/drawing/2014/main" id="{76789F00-2688-429D-926C-15F83152FDBE}"/>
              </a:ext>
            </a:extLst>
          </p:cNvPr>
          <p:cNvGrpSpPr/>
          <p:nvPr/>
        </p:nvGrpSpPr>
        <p:grpSpPr>
          <a:xfrm>
            <a:off x="-9395082" y="-1"/>
            <a:ext cx="9938354" cy="6858000"/>
            <a:chOff x="-9337032" y="-1"/>
            <a:chExt cx="9938354" cy="6858000"/>
          </a:xfrm>
        </p:grpSpPr>
        <p:sp>
          <p:nvSpPr>
            <p:cNvPr id="46" name="Rectangle 45">
              <a:extLst>
                <a:ext uri="{FF2B5EF4-FFF2-40B4-BE49-F238E27FC236}">
                  <a16:creationId xmlns:a16="http://schemas.microsoft.com/office/drawing/2014/main" id="{FF862AB6-114D-4C6A-B849-5A11B3650265}"/>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0105858-8A3E-4676-96A7-18C1A74E36F4}"/>
                </a:ext>
              </a:extLst>
            </p:cNvPr>
            <p:cNvSpPr/>
            <p:nvPr/>
          </p:nvSpPr>
          <p:spPr>
            <a:xfrm>
              <a:off x="-577928" y="2217663"/>
              <a:ext cx="1168400" cy="2480693"/>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8A634BD7-1512-45B6-AFE4-1EEA636625CB}"/>
                </a:ext>
              </a:extLst>
            </p:cNvPr>
            <p:cNvSpPr txBox="1"/>
            <p:nvPr/>
          </p:nvSpPr>
          <p:spPr>
            <a:xfrm rot="16200000">
              <a:off x="-897200" y="3254520"/>
              <a:ext cx="2535379"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Recommendation</a:t>
              </a:r>
            </a:p>
          </p:txBody>
        </p:sp>
        <p:pic>
          <p:nvPicPr>
            <p:cNvPr id="49" name="Picture 48">
              <a:extLst>
                <a:ext uri="{FF2B5EF4-FFF2-40B4-BE49-F238E27FC236}">
                  <a16:creationId xmlns:a16="http://schemas.microsoft.com/office/drawing/2014/main" id="{F08704A4-CABE-4989-8BF7-C10A6BB40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91912" y="3247473"/>
              <a:ext cx="530600" cy="530600"/>
            </a:xfrm>
            <a:prstGeom prst="rect">
              <a:avLst/>
            </a:prstGeom>
          </p:spPr>
        </p:pic>
      </p:grpSp>
    </p:spTree>
    <p:extLst>
      <p:ext uri="{BB962C8B-B14F-4D97-AF65-F5344CB8AC3E}">
        <p14:creationId xmlns:p14="http://schemas.microsoft.com/office/powerpoint/2010/main" val="36229968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2120405"/>
              </p:ext>
            </p:extLst>
          </p:nvPr>
        </p:nvGraphicFramePr>
        <p:xfrm>
          <a:off x="139661" y="1061257"/>
          <a:ext cx="8247594" cy="5322062"/>
        </p:xfrm>
        <a:graphic>
          <a:graphicData uri="http://schemas.openxmlformats.org/drawingml/2006/table">
            <a:tbl>
              <a:tblPr firstRow="1" bandRow="1">
                <a:tableStyleId>{5C22544A-7EE6-4342-B048-85BDC9FD1C3A}</a:tableStyleId>
              </a:tblPr>
              <a:tblGrid>
                <a:gridCol w="2351291">
                  <a:extLst>
                    <a:ext uri="{9D8B030D-6E8A-4147-A177-3AD203B41FA5}">
                      <a16:colId xmlns:a16="http://schemas.microsoft.com/office/drawing/2014/main" val="272877622"/>
                    </a:ext>
                  </a:extLst>
                </a:gridCol>
                <a:gridCol w="1608082">
                  <a:extLst>
                    <a:ext uri="{9D8B030D-6E8A-4147-A177-3AD203B41FA5}">
                      <a16:colId xmlns:a16="http://schemas.microsoft.com/office/drawing/2014/main" val="2899167437"/>
                    </a:ext>
                  </a:extLst>
                </a:gridCol>
                <a:gridCol w="1749973">
                  <a:extLst>
                    <a:ext uri="{9D8B030D-6E8A-4147-A177-3AD203B41FA5}">
                      <a16:colId xmlns:a16="http://schemas.microsoft.com/office/drawing/2014/main" val="3881980336"/>
                    </a:ext>
                  </a:extLst>
                </a:gridCol>
                <a:gridCol w="1513490">
                  <a:extLst>
                    <a:ext uri="{9D8B030D-6E8A-4147-A177-3AD203B41FA5}">
                      <a16:colId xmlns:a16="http://schemas.microsoft.com/office/drawing/2014/main" val="342663691"/>
                    </a:ext>
                  </a:extLst>
                </a:gridCol>
                <a:gridCol w="1024758">
                  <a:extLst>
                    <a:ext uri="{9D8B030D-6E8A-4147-A177-3AD203B41FA5}">
                      <a16:colId xmlns:a16="http://schemas.microsoft.com/office/drawing/2014/main" val="20004"/>
                    </a:ext>
                  </a:extLst>
                </a:gridCol>
              </a:tblGrid>
              <a:tr h="370840">
                <a:tc>
                  <a:txBody>
                    <a:bodyPr/>
                    <a:lstStyle/>
                    <a:p>
                      <a:endParaRPr lang="en-US" sz="1600" dirty="0"/>
                    </a:p>
                  </a:txBody>
                  <a:tcPr/>
                </a:tc>
                <a:tc>
                  <a:txBody>
                    <a:bodyPr/>
                    <a:lstStyle/>
                    <a:p>
                      <a:r>
                        <a:rPr lang="en-US" sz="1600" dirty="0"/>
                        <a:t>Base line</a:t>
                      </a:r>
                    </a:p>
                    <a:p>
                      <a:r>
                        <a:rPr lang="en-US" sz="1600" dirty="0"/>
                        <a:t>Mean (SD)</a:t>
                      </a:r>
                    </a:p>
                  </a:txBody>
                  <a:tcPr/>
                </a:tc>
                <a:tc>
                  <a:txBody>
                    <a:bodyPr/>
                    <a:lstStyle/>
                    <a:p>
                      <a:r>
                        <a:rPr lang="en-US" sz="1600" dirty="0"/>
                        <a:t>At 6</a:t>
                      </a:r>
                      <a:r>
                        <a:rPr lang="en-US" sz="1600" baseline="30000" dirty="0"/>
                        <a:t>th</a:t>
                      </a:r>
                      <a:r>
                        <a:rPr lang="en-US" sz="1600" dirty="0"/>
                        <a:t> month</a:t>
                      </a:r>
                    </a:p>
                  </a:txBody>
                  <a:tcPr/>
                </a:tc>
                <a:tc>
                  <a:txBody>
                    <a:bodyPr/>
                    <a:lstStyle/>
                    <a:p>
                      <a:r>
                        <a:rPr lang="en-US" sz="1600" dirty="0"/>
                        <a:t>% Improvement</a:t>
                      </a:r>
                    </a:p>
                  </a:txBody>
                  <a:tcPr/>
                </a:tc>
                <a:tc>
                  <a:txBody>
                    <a:bodyPr/>
                    <a:lstStyle/>
                    <a:p>
                      <a:r>
                        <a:rPr lang="en-US" sz="1600" dirty="0"/>
                        <a:t>P value</a:t>
                      </a:r>
                    </a:p>
                  </a:txBody>
                  <a:tcPr/>
                </a:tc>
                <a:extLst>
                  <a:ext uri="{0D108BD9-81ED-4DB2-BD59-A6C34878D82A}">
                    <a16:rowId xmlns:a16="http://schemas.microsoft.com/office/drawing/2014/main" val="768700073"/>
                  </a:ext>
                </a:extLst>
              </a:tr>
              <a:tr h="990749">
                <a:tc>
                  <a:txBody>
                    <a:bodyPr/>
                    <a:lstStyle/>
                    <a:p>
                      <a:r>
                        <a:rPr lang="en-US" sz="1600" dirty="0"/>
                        <a:t>Stretching or strengthening</a:t>
                      </a:r>
                      <a:r>
                        <a:rPr lang="en-US" sz="1600" baseline="0" dirty="0"/>
                        <a:t> exercises</a:t>
                      </a:r>
                      <a:endParaRPr lang="en-US" sz="1600" dirty="0"/>
                    </a:p>
                  </a:txBody>
                  <a:tcPr/>
                </a:tc>
                <a:tc>
                  <a:txBody>
                    <a:bodyPr/>
                    <a:lstStyle/>
                    <a:p>
                      <a:endParaRPr lang="en-US" sz="1600" dirty="0"/>
                    </a:p>
                    <a:p>
                      <a:r>
                        <a:rPr lang="en-US" sz="1600" dirty="0"/>
                        <a:t>26.5 (SD</a:t>
                      </a:r>
                      <a:r>
                        <a:rPr lang="en-US" sz="1600" baseline="0" dirty="0"/>
                        <a:t> 48.6</a:t>
                      </a:r>
                      <a:r>
                        <a:rPr lang="en-US" sz="1600" dirty="0"/>
                        <a:t>)</a:t>
                      </a:r>
                    </a:p>
                  </a:txBody>
                  <a:tcPr/>
                </a:tc>
                <a:tc>
                  <a:txBody>
                    <a:bodyPr/>
                    <a:lstStyle/>
                    <a:p>
                      <a:endParaRPr lang="en-US" sz="1600" dirty="0"/>
                    </a:p>
                    <a:p>
                      <a:r>
                        <a:rPr lang="en-US" sz="1600" dirty="0"/>
                        <a:t>48.6 (SD 56.8)</a:t>
                      </a:r>
                    </a:p>
                  </a:txBody>
                  <a:tcPr/>
                </a:tc>
                <a:tc>
                  <a:txBody>
                    <a:bodyPr/>
                    <a:lstStyle/>
                    <a:p>
                      <a:endParaRPr lang="en-US" sz="1600" dirty="0"/>
                    </a:p>
                    <a:p>
                      <a:r>
                        <a:rPr lang="en-US" sz="1600" baseline="0" dirty="0"/>
                        <a:t>83.3 %</a:t>
                      </a:r>
                      <a:endParaRPr lang="en-US" sz="1600" dirty="0"/>
                    </a:p>
                  </a:txBody>
                  <a:tcPr/>
                </a:tc>
                <a:tc>
                  <a:txBody>
                    <a:bodyPr/>
                    <a:lstStyle/>
                    <a:p>
                      <a:endParaRPr lang="en-US" sz="1600" dirty="0"/>
                    </a:p>
                    <a:p>
                      <a:r>
                        <a:rPr lang="en-US" sz="1600" dirty="0"/>
                        <a:t>0.001</a:t>
                      </a:r>
                    </a:p>
                  </a:txBody>
                  <a:tcPr>
                    <a:solidFill>
                      <a:schemeClr val="accent6"/>
                    </a:solidFill>
                  </a:tcPr>
                </a:tc>
                <a:extLst>
                  <a:ext uri="{0D108BD9-81ED-4DB2-BD59-A6C34878D82A}">
                    <a16:rowId xmlns:a16="http://schemas.microsoft.com/office/drawing/2014/main" val="2030635143"/>
                  </a:ext>
                </a:extLst>
              </a:tr>
              <a:tr h="914400">
                <a:tc>
                  <a:txBody>
                    <a:bodyPr/>
                    <a:lstStyle/>
                    <a:p>
                      <a:endParaRPr lang="en-US" sz="1600" dirty="0"/>
                    </a:p>
                    <a:p>
                      <a:r>
                        <a:rPr lang="en-US" sz="1600" dirty="0"/>
                        <a:t>Aerobic</a:t>
                      </a:r>
                      <a:r>
                        <a:rPr lang="en-US" sz="1600" baseline="0" dirty="0"/>
                        <a:t> Exercise</a:t>
                      </a:r>
                      <a:endParaRPr lang="en-US" sz="1600" dirty="0"/>
                    </a:p>
                  </a:txBody>
                  <a:tcPr/>
                </a:tc>
                <a:tc>
                  <a:txBody>
                    <a:bodyPr/>
                    <a:lstStyle/>
                    <a:p>
                      <a:endParaRPr lang="en-US" sz="1600" dirty="0"/>
                    </a:p>
                    <a:p>
                      <a:r>
                        <a:rPr lang="en-US" sz="1600" baseline="0" dirty="0"/>
                        <a:t>117.7 </a:t>
                      </a:r>
                    </a:p>
                    <a:p>
                      <a:r>
                        <a:rPr lang="en-US" sz="1600" baseline="0" dirty="0"/>
                        <a:t>(SD 115.2)</a:t>
                      </a:r>
                      <a:endParaRPr lang="en-US" sz="1600" dirty="0"/>
                    </a:p>
                  </a:txBody>
                  <a:tcPr/>
                </a:tc>
                <a:tc>
                  <a:txBody>
                    <a:bodyPr/>
                    <a:lstStyle/>
                    <a:p>
                      <a:endParaRPr lang="en-US" sz="1600" dirty="0"/>
                    </a:p>
                    <a:p>
                      <a:r>
                        <a:rPr lang="en-US" sz="1600" dirty="0"/>
                        <a:t>166.7</a:t>
                      </a:r>
                    </a:p>
                    <a:p>
                      <a:r>
                        <a:rPr lang="en-US" sz="1600" dirty="0"/>
                        <a:t>(SD 116.3)</a:t>
                      </a:r>
                    </a:p>
                  </a:txBody>
                  <a:tcPr/>
                </a:tc>
                <a:tc>
                  <a:txBody>
                    <a:bodyPr/>
                    <a:lstStyle/>
                    <a:p>
                      <a:endParaRPr lang="en-US" sz="1600" dirty="0"/>
                    </a:p>
                    <a:p>
                      <a:r>
                        <a:rPr lang="en-US" sz="1600" dirty="0"/>
                        <a:t>41.7 %</a:t>
                      </a:r>
                    </a:p>
                  </a:txBody>
                  <a:tcPr/>
                </a:tc>
                <a:tc>
                  <a:txBody>
                    <a:bodyPr/>
                    <a:lstStyle/>
                    <a:p>
                      <a:endParaRPr lang="en-US" sz="1600" dirty="0"/>
                    </a:p>
                    <a:p>
                      <a:r>
                        <a:rPr lang="en-US" sz="1600" dirty="0"/>
                        <a:t>0.001</a:t>
                      </a:r>
                    </a:p>
                  </a:txBody>
                  <a:tcPr>
                    <a:solidFill>
                      <a:schemeClr val="accent6"/>
                    </a:solidFill>
                  </a:tcPr>
                </a:tc>
                <a:extLst>
                  <a:ext uri="{0D108BD9-81ED-4DB2-BD59-A6C34878D82A}">
                    <a16:rowId xmlns:a16="http://schemas.microsoft.com/office/drawing/2014/main" val="206095773"/>
                  </a:ext>
                </a:extLst>
              </a:tr>
              <a:tr h="961696">
                <a:tc>
                  <a:txBody>
                    <a:bodyPr/>
                    <a:lstStyle/>
                    <a:p>
                      <a:endParaRPr lang="en-US" sz="1600" dirty="0"/>
                    </a:p>
                    <a:p>
                      <a:r>
                        <a:rPr lang="en-US" sz="1600" dirty="0"/>
                        <a:t>Self</a:t>
                      </a:r>
                      <a:r>
                        <a:rPr lang="en-US" sz="1600" baseline="0" dirty="0"/>
                        <a:t> Efficacy</a:t>
                      </a:r>
                      <a:endParaRPr lang="en-US" sz="1600" dirty="0"/>
                    </a:p>
                  </a:txBody>
                  <a:tcPr/>
                </a:tc>
                <a:tc>
                  <a:txBody>
                    <a:bodyPr/>
                    <a:lstStyle/>
                    <a:p>
                      <a:endParaRPr lang="en-US" sz="1600" dirty="0"/>
                    </a:p>
                    <a:p>
                      <a:r>
                        <a:rPr lang="en-US" sz="1600" dirty="0"/>
                        <a:t>63.9 (SD 17.2) </a:t>
                      </a:r>
                    </a:p>
                  </a:txBody>
                  <a:tcPr/>
                </a:tc>
                <a:tc>
                  <a:txBody>
                    <a:bodyPr/>
                    <a:lstStyle/>
                    <a:p>
                      <a:endParaRPr lang="en-US" sz="1600" dirty="0"/>
                    </a:p>
                    <a:p>
                      <a:r>
                        <a:rPr lang="en-US" sz="1600" dirty="0"/>
                        <a:t>84.4 (SD 12.5)</a:t>
                      </a:r>
                    </a:p>
                  </a:txBody>
                  <a:tcPr/>
                </a:tc>
                <a:tc>
                  <a:txBody>
                    <a:bodyPr/>
                    <a:lstStyle/>
                    <a:p>
                      <a:endParaRPr lang="en-US" sz="1600" dirty="0"/>
                    </a:p>
                    <a:p>
                      <a:r>
                        <a:rPr lang="en-US" sz="1600" dirty="0"/>
                        <a:t>32.1 %</a:t>
                      </a:r>
                    </a:p>
                  </a:txBody>
                  <a:tcPr/>
                </a:tc>
                <a:tc>
                  <a:txBody>
                    <a:bodyPr/>
                    <a:lstStyle/>
                    <a:p>
                      <a:endParaRPr lang="en-US" sz="1600" dirty="0"/>
                    </a:p>
                    <a:p>
                      <a:r>
                        <a:rPr lang="en-US" sz="1600" dirty="0"/>
                        <a:t>0.00</a:t>
                      </a:r>
                    </a:p>
                  </a:txBody>
                  <a:tcPr>
                    <a:solidFill>
                      <a:schemeClr val="accent6"/>
                    </a:solidFill>
                  </a:tcPr>
                </a:tc>
                <a:extLst>
                  <a:ext uri="{0D108BD9-81ED-4DB2-BD59-A6C34878D82A}">
                    <a16:rowId xmlns:a16="http://schemas.microsoft.com/office/drawing/2014/main" val="1193070808"/>
                  </a:ext>
                </a:extLst>
              </a:tr>
              <a:tr h="898635">
                <a:tc>
                  <a:txBody>
                    <a:bodyPr/>
                    <a:lstStyle/>
                    <a:p>
                      <a:endParaRPr lang="en-US" sz="1600" dirty="0"/>
                    </a:p>
                    <a:p>
                      <a:r>
                        <a:rPr lang="en-US" sz="1600" dirty="0"/>
                        <a:t>Healthy</a:t>
                      </a:r>
                      <a:r>
                        <a:rPr lang="en-US" sz="1600" baseline="0" dirty="0"/>
                        <a:t> eating</a:t>
                      </a:r>
                      <a:endParaRPr lang="en-US" sz="1600" dirty="0"/>
                    </a:p>
                  </a:txBody>
                  <a:tcPr/>
                </a:tc>
                <a:tc>
                  <a:txBody>
                    <a:bodyPr/>
                    <a:lstStyle/>
                    <a:p>
                      <a:endParaRPr lang="en-US" sz="1600" dirty="0"/>
                    </a:p>
                    <a:p>
                      <a:r>
                        <a:rPr lang="en-US" sz="1600" dirty="0"/>
                        <a:t>6.5 (SD 1.6)</a:t>
                      </a:r>
                    </a:p>
                  </a:txBody>
                  <a:tcPr/>
                </a:tc>
                <a:tc>
                  <a:txBody>
                    <a:bodyPr/>
                    <a:lstStyle/>
                    <a:p>
                      <a:endParaRPr lang="en-US" sz="1600" dirty="0"/>
                    </a:p>
                    <a:p>
                      <a:r>
                        <a:rPr lang="en-US" sz="1600" dirty="0"/>
                        <a:t>7.2 (SD 1.3)</a:t>
                      </a:r>
                    </a:p>
                  </a:txBody>
                  <a:tcPr/>
                </a:tc>
                <a:tc>
                  <a:txBody>
                    <a:bodyPr/>
                    <a:lstStyle/>
                    <a:p>
                      <a:endParaRPr lang="en-US" sz="1600" dirty="0"/>
                    </a:p>
                    <a:p>
                      <a:r>
                        <a:rPr lang="en-US" sz="1600" dirty="0"/>
                        <a:t>10.7 %</a:t>
                      </a:r>
                    </a:p>
                  </a:txBody>
                  <a:tcPr/>
                </a:tc>
                <a:tc>
                  <a:txBody>
                    <a:bodyPr/>
                    <a:lstStyle/>
                    <a:p>
                      <a:endParaRPr lang="en-US" sz="1600" dirty="0"/>
                    </a:p>
                    <a:p>
                      <a:r>
                        <a:rPr lang="en-US" sz="1600" dirty="0"/>
                        <a:t>0.001</a:t>
                      </a:r>
                    </a:p>
                  </a:txBody>
                  <a:tcPr>
                    <a:solidFill>
                      <a:schemeClr val="accent6"/>
                    </a:solidFill>
                  </a:tcPr>
                </a:tc>
                <a:extLst>
                  <a:ext uri="{0D108BD9-81ED-4DB2-BD59-A6C34878D82A}">
                    <a16:rowId xmlns:a16="http://schemas.microsoft.com/office/drawing/2014/main" val="334433834"/>
                  </a:ext>
                </a:extLst>
              </a:tr>
              <a:tr h="977462">
                <a:tc>
                  <a:txBody>
                    <a:bodyPr/>
                    <a:lstStyle/>
                    <a:p>
                      <a:endParaRPr lang="en-US" sz="1600" dirty="0"/>
                    </a:p>
                    <a:p>
                      <a:r>
                        <a:rPr lang="en-US" sz="1600" dirty="0"/>
                        <a:t>Regular</a:t>
                      </a:r>
                      <a:r>
                        <a:rPr lang="en-US" sz="1600" baseline="0" dirty="0"/>
                        <a:t> Exercise</a:t>
                      </a:r>
                      <a:endParaRPr lang="en-US" sz="1600" dirty="0"/>
                    </a:p>
                  </a:txBody>
                  <a:tcPr/>
                </a:tc>
                <a:tc>
                  <a:txBody>
                    <a:bodyPr/>
                    <a:lstStyle/>
                    <a:p>
                      <a:endParaRPr lang="en-US" sz="1600" dirty="0"/>
                    </a:p>
                    <a:p>
                      <a:r>
                        <a:rPr lang="en-US" sz="1600" dirty="0"/>
                        <a:t>5.9 (SD 2.2)</a:t>
                      </a:r>
                    </a:p>
                  </a:txBody>
                  <a:tcPr/>
                </a:tc>
                <a:tc>
                  <a:txBody>
                    <a:bodyPr/>
                    <a:lstStyle/>
                    <a:p>
                      <a:endParaRPr lang="en-US" sz="1600" dirty="0"/>
                    </a:p>
                    <a:p>
                      <a:r>
                        <a:rPr lang="en-US" sz="1600" dirty="0"/>
                        <a:t>7.2 (SD 1.4)</a:t>
                      </a:r>
                    </a:p>
                  </a:txBody>
                  <a:tcPr/>
                </a:tc>
                <a:tc>
                  <a:txBody>
                    <a:bodyPr/>
                    <a:lstStyle/>
                    <a:p>
                      <a:endParaRPr lang="en-US" sz="1600" dirty="0"/>
                    </a:p>
                    <a:p>
                      <a:r>
                        <a:rPr lang="en-US" sz="1600" dirty="0"/>
                        <a:t>22.0 %</a:t>
                      </a:r>
                    </a:p>
                  </a:txBody>
                  <a:tcPr/>
                </a:tc>
                <a:tc>
                  <a:txBody>
                    <a:bodyPr/>
                    <a:lstStyle/>
                    <a:p>
                      <a:endParaRPr lang="en-US" sz="1600" dirty="0"/>
                    </a:p>
                    <a:p>
                      <a:r>
                        <a:rPr lang="en-US" sz="1600" dirty="0"/>
                        <a:t>0.00</a:t>
                      </a:r>
                    </a:p>
                  </a:txBody>
                  <a:tcPr>
                    <a:solidFill>
                      <a:schemeClr val="accent6"/>
                    </a:solidFill>
                  </a:tcPr>
                </a:tc>
                <a:extLst>
                  <a:ext uri="{0D108BD9-81ED-4DB2-BD59-A6C34878D82A}">
                    <a16:rowId xmlns:a16="http://schemas.microsoft.com/office/drawing/2014/main" val="4023802497"/>
                  </a:ext>
                </a:extLst>
              </a:tr>
            </a:tbl>
          </a:graphicData>
        </a:graphic>
      </p:graphicFrame>
      <p:graphicFrame>
        <p:nvGraphicFramePr>
          <p:cNvPr id="4" name="Chart 3"/>
          <p:cNvGraphicFramePr/>
          <p:nvPr>
            <p:extLst>
              <p:ext uri="{D42A27DB-BD31-4B8C-83A1-F6EECF244321}">
                <p14:modId xmlns:p14="http://schemas.microsoft.com/office/powerpoint/2010/main" val="640320856"/>
              </p:ext>
            </p:extLst>
          </p:nvPr>
        </p:nvGraphicFramePr>
        <p:xfrm>
          <a:off x="8308426" y="1781502"/>
          <a:ext cx="2939393" cy="1182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900964856"/>
              </p:ext>
            </p:extLst>
          </p:nvPr>
        </p:nvGraphicFramePr>
        <p:xfrm>
          <a:off x="8308428" y="2674882"/>
          <a:ext cx="2886839" cy="1203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998066656"/>
              </p:ext>
            </p:extLst>
          </p:nvPr>
        </p:nvGraphicFramePr>
        <p:xfrm>
          <a:off x="8308428" y="3620813"/>
          <a:ext cx="2713420" cy="12034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542828687"/>
              </p:ext>
            </p:extLst>
          </p:nvPr>
        </p:nvGraphicFramePr>
        <p:xfrm>
          <a:off x="8292662" y="4587765"/>
          <a:ext cx="2734441" cy="1182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2687525635"/>
              </p:ext>
            </p:extLst>
          </p:nvPr>
        </p:nvGraphicFramePr>
        <p:xfrm>
          <a:off x="8119242" y="5533694"/>
          <a:ext cx="2466426" cy="1182413"/>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1292772" y="346841"/>
            <a:ext cx="8828690" cy="461665"/>
          </a:xfrm>
          <a:prstGeom prst="rect">
            <a:avLst/>
          </a:prstGeom>
          <a:noFill/>
        </p:spPr>
        <p:txBody>
          <a:bodyPr wrap="square" rtlCol="0">
            <a:spAutoFit/>
          </a:bodyPr>
          <a:lstStyle/>
          <a:p>
            <a:r>
              <a:rPr lang="en-US" sz="2400" b="1" dirty="0"/>
              <a:t>CHANGES IN EXERCISE &amp; HEALTHY EATING BEHAVIOUR </a:t>
            </a:r>
            <a:endParaRPr lang="hi-IN" sz="2400" b="1" dirty="0"/>
          </a:p>
        </p:txBody>
      </p:sp>
      <p:sp>
        <p:nvSpPr>
          <p:cNvPr id="9" name="TextBox 8"/>
          <p:cNvSpPr txBox="1"/>
          <p:nvPr/>
        </p:nvSpPr>
        <p:spPr>
          <a:xfrm>
            <a:off x="401781" y="6456944"/>
            <a:ext cx="3228109" cy="276999"/>
          </a:xfrm>
          <a:prstGeom prst="rect">
            <a:avLst/>
          </a:prstGeom>
          <a:noFill/>
        </p:spPr>
        <p:txBody>
          <a:bodyPr wrap="square" rtlCol="0">
            <a:spAutoFit/>
          </a:bodyPr>
          <a:lstStyle/>
          <a:p>
            <a:r>
              <a:rPr lang="en-US" sz="1200" dirty="0"/>
              <a:t>P value &lt;0.05 statistically significant</a:t>
            </a:r>
          </a:p>
        </p:txBody>
      </p:sp>
    </p:spTree>
    <p:extLst>
      <p:ext uri="{BB962C8B-B14F-4D97-AF65-F5344CB8AC3E}">
        <p14:creationId xmlns:p14="http://schemas.microsoft.com/office/powerpoint/2010/main" val="4963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D3EE0D-FD02-4885-9AC0-03F414A9888F}"/>
              </a:ext>
            </a:extLst>
          </p:cNvPr>
          <p:cNvGrpSpPr/>
          <p:nvPr/>
        </p:nvGrpSpPr>
        <p:grpSpPr>
          <a:xfrm>
            <a:off x="0" y="52166"/>
            <a:ext cx="12474686" cy="6858000"/>
            <a:chOff x="718505" y="-1"/>
            <a:chExt cx="8899598" cy="6858000"/>
          </a:xfrm>
        </p:grpSpPr>
        <p:sp>
          <p:nvSpPr>
            <p:cNvPr id="5" name="Rectangle 4">
              <a:extLst>
                <a:ext uri="{FF2B5EF4-FFF2-40B4-BE49-F238E27FC236}">
                  <a16:creationId xmlns:a16="http://schemas.microsoft.com/office/drawing/2014/main"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41">
              <a:extLst>
                <a:ext uri="{FF2B5EF4-FFF2-40B4-BE49-F238E27FC236}">
                  <a16:creationId xmlns:a16="http://schemas.microsoft.com/office/drawing/2014/main" id="{DA27D1F1-923F-4591-A07A-39E775B734F9}"/>
                </a:ext>
              </a:extLst>
            </p:cNvPr>
            <p:cNvSpPr/>
            <p:nvPr/>
          </p:nvSpPr>
          <p:spPr>
            <a:xfrm>
              <a:off x="8764510" y="2015172"/>
              <a:ext cx="646325"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E895421-2372-4C7F-93D2-3B0353A6E7BD}"/>
                </a:ext>
              </a:extLst>
            </p:cNvPr>
            <p:cNvSpPr txBox="1"/>
            <p:nvPr/>
          </p:nvSpPr>
          <p:spPr>
            <a:xfrm rot="16200000">
              <a:off x="8240026" y="2921918"/>
              <a:ext cx="2171380"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Results</a:t>
              </a:r>
            </a:p>
          </p:txBody>
        </p:sp>
        <p:pic>
          <p:nvPicPr>
            <p:cNvPr id="8" name="Picture 7">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670825" y="3125689"/>
              <a:ext cx="530600" cy="530600"/>
            </a:xfrm>
            <a:prstGeom prst="rect">
              <a:avLst/>
            </a:prstGeom>
          </p:spPr>
        </p:pic>
      </p:grpSp>
      <p:graphicFrame>
        <p:nvGraphicFramePr>
          <p:cNvPr id="2" name="Chart 1"/>
          <p:cNvGraphicFramePr/>
          <p:nvPr>
            <p:extLst>
              <p:ext uri="{D42A27DB-BD31-4B8C-83A1-F6EECF244321}">
                <p14:modId xmlns:p14="http://schemas.microsoft.com/office/powerpoint/2010/main" val="457708442"/>
              </p:ext>
            </p:extLst>
          </p:nvPr>
        </p:nvGraphicFramePr>
        <p:xfrm>
          <a:off x="613103" y="467419"/>
          <a:ext cx="4936360" cy="5113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168974282"/>
              </p:ext>
            </p:extLst>
          </p:nvPr>
        </p:nvGraphicFramePr>
        <p:xfrm>
          <a:off x="5801710" y="483184"/>
          <a:ext cx="5207876" cy="5082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201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17" name="Rectangle 16">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51">
              <a:extLst>
                <a:ext uri="{FF2B5EF4-FFF2-40B4-BE49-F238E27FC236}">
                  <a16:creationId xmlns:a16="http://schemas.microsoft.com/office/drawing/2014/main" id="{8F99D053-FB83-41F1-B2CB-C10918BC99BC}"/>
                </a:ext>
              </a:extLst>
            </p:cNvPr>
            <p:cNvSpPr/>
            <p:nvPr/>
          </p:nvSpPr>
          <p:spPr>
            <a:xfrm>
              <a:off x="11845636" y="1623848"/>
              <a:ext cx="346364" cy="3578773"/>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A5E18E8-5A3E-4F1D-8254-6193AA55C0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aphicFrame>
        <p:nvGraphicFramePr>
          <p:cNvPr id="5" name="Table 4"/>
          <p:cNvGraphicFramePr>
            <a:graphicFrameLocks noGrp="1"/>
          </p:cNvGraphicFramePr>
          <p:nvPr>
            <p:extLst>
              <p:ext uri="{D42A27DB-BD31-4B8C-83A1-F6EECF244321}">
                <p14:modId xmlns:p14="http://schemas.microsoft.com/office/powerpoint/2010/main" val="968448703"/>
              </p:ext>
            </p:extLst>
          </p:nvPr>
        </p:nvGraphicFramePr>
        <p:xfrm>
          <a:off x="2032000" y="1232295"/>
          <a:ext cx="8128000" cy="5321917"/>
        </p:xfrm>
        <a:graphic>
          <a:graphicData uri="http://schemas.openxmlformats.org/drawingml/2006/table">
            <a:tbl>
              <a:tblPr firstRow="1" bandRow="1">
                <a:tableStyleId>{C4B1156A-380E-4F78-BDF5-A606A8083BF9}</a:tableStyleId>
              </a:tblPr>
              <a:tblGrid>
                <a:gridCol w="4064000">
                  <a:extLst>
                    <a:ext uri="{9D8B030D-6E8A-4147-A177-3AD203B41FA5}">
                      <a16:colId xmlns:a16="http://schemas.microsoft.com/office/drawing/2014/main" val="3768499585"/>
                    </a:ext>
                  </a:extLst>
                </a:gridCol>
                <a:gridCol w="4064000">
                  <a:extLst>
                    <a:ext uri="{9D8B030D-6E8A-4147-A177-3AD203B41FA5}">
                      <a16:colId xmlns:a16="http://schemas.microsoft.com/office/drawing/2014/main" val="1995166541"/>
                    </a:ext>
                  </a:extLst>
                </a:gridCol>
              </a:tblGrid>
              <a:tr h="2487277">
                <a:tc>
                  <a:txBody>
                    <a:bodyPr/>
                    <a:lstStyle/>
                    <a:p>
                      <a:pPr marL="285750" indent="-285750">
                        <a:buFont typeface="Arial" panose="020B0604020202020204" pitchFamily="34" charset="0"/>
                        <a:buChar char="•"/>
                      </a:pPr>
                      <a:r>
                        <a:rPr lang="en-US" baseline="0" dirty="0">
                          <a:solidFill>
                            <a:schemeClr val="tx1"/>
                          </a:solidFill>
                        </a:rPr>
                        <a:t>Evidenced based intervention</a:t>
                      </a:r>
                    </a:p>
                    <a:p>
                      <a:pPr marL="285750" indent="-285750">
                        <a:buFont typeface="Arial" panose="020B0604020202020204" pitchFamily="34" charset="0"/>
                        <a:buChar char="•"/>
                      </a:pPr>
                      <a:r>
                        <a:rPr lang="en-US" baseline="0" dirty="0">
                          <a:solidFill>
                            <a:schemeClr val="tx1"/>
                          </a:solidFill>
                        </a:rPr>
                        <a:t>Simplified KPI</a:t>
                      </a:r>
                    </a:p>
                    <a:p>
                      <a:pPr marL="285750" indent="-285750">
                        <a:buFont typeface="Arial" panose="020B0604020202020204" pitchFamily="34" charset="0"/>
                        <a:buChar char="•"/>
                      </a:pPr>
                      <a:r>
                        <a:rPr lang="en-US" baseline="0" dirty="0">
                          <a:solidFill>
                            <a:schemeClr val="tx1"/>
                          </a:solidFill>
                        </a:rPr>
                        <a:t>Health Pal</a:t>
                      </a:r>
                    </a:p>
                    <a:p>
                      <a:pPr marL="285750" indent="-285750">
                        <a:buFont typeface="Arial" panose="020B0604020202020204" pitchFamily="34" charset="0"/>
                        <a:buChar char="•"/>
                      </a:pPr>
                      <a:r>
                        <a:rPr lang="en-US" dirty="0">
                          <a:solidFill>
                            <a:schemeClr val="tx1"/>
                          </a:solidFill>
                        </a:rPr>
                        <a:t>Cost</a:t>
                      </a:r>
                      <a:r>
                        <a:rPr lang="en-US" baseline="0" dirty="0">
                          <a:solidFill>
                            <a:schemeClr val="tx1"/>
                          </a:solidFill>
                        </a:rPr>
                        <a:t> effective and feasible</a:t>
                      </a:r>
                    </a:p>
                    <a:p>
                      <a:pPr marL="285750" indent="-285750">
                        <a:buFont typeface="Arial" panose="020B0604020202020204" pitchFamily="34" charset="0"/>
                        <a:buChar char="•"/>
                      </a:pPr>
                      <a:r>
                        <a:rPr lang="en-US" baseline="0" dirty="0">
                          <a:solidFill>
                            <a:schemeClr val="tx1"/>
                          </a:solidFill>
                        </a:rPr>
                        <a:t>Reduced the difficulty and ethical concerns that may surround the pre-selection and random assignment of test subjects. </a:t>
                      </a:r>
                    </a:p>
                    <a:p>
                      <a:pPr marL="285750" indent="-285750">
                        <a:buFont typeface="Arial" panose="020B0604020202020204" pitchFamily="34" charset="0"/>
                        <a:buChar char="•"/>
                      </a:pPr>
                      <a:endParaRPr lang="en-US" baseline="0" dirty="0">
                        <a:solidFill>
                          <a:schemeClr val="tx1"/>
                        </a:solidFill>
                      </a:endParaRPr>
                    </a:p>
                    <a:p>
                      <a:pPr marL="285750" indent="-285750">
                        <a:buFont typeface="Arial" panose="020B0604020202020204" pitchFamily="34" charset="0"/>
                        <a:buChar char="•"/>
                      </a:pPr>
                      <a:endParaRPr lang="en-US" dirty="0">
                        <a:solidFill>
                          <a:schemeClr val="tx1"/>
                        </a:solidFill>
                      </a:endParaRPr>
                    </a:p>
                  </a:txBody>
                  <a:tcPr/>
                </a:tc>
                <a:tc>
                  <a:txBody>
                    <a:bodyPr/>
                    <a:lstStyle/>
                    <a:p>
                      <a:pPr marL="285750" indent="-285750">
                        <a:buFont typeface="Arial" panose="020B0604020202020204" pitchFamily="34" charset="0"/>
                        <a:buChar char="•"/>
                      </a:pPr>
                      <a:r>
                        <a:rPr lang="en-US" dirty="0"/>
                        <a:t>Small</a:t>
                      </a:r>
                      <a:r>
                        <a:rPr lang="en-US" baseline="0" dirty="0"/>
                        <a:t> sample size </a:t>
                      </a:r>
                    </a:p>
                    <a:p>
                      <a:pPr marL="285750" indent="-285750">
                        <a:buFont typeface="Arial" panose="020B0604020202020204" pitchFamily="34" charset="0"/>
                        <a:buChar char="•"/>
                      </a:pPr>
                      <a:r>
                        <a:rPr lang="en-US" baseline="0" dirty="0"/>
                        <a:t>Short timeframe</a:t>
                      </a:r>
                    </a:p>
                    <a:p>
                      <a:pPr marL="285750" indent="-285750">
                        <a:buFont typeface="Arial" panose="020B0604020202020204" pitchFamily="34" charset="0"/>
                        <a:buChar char="•"/>
                      </a:pPr>
                      <a:r>
                        <a:rPr lang="en-US" baseline="0" dirty="0"/>
                        <a:t>Cannot establish causality as control group is not there</a:t>
                      </a:r>
                    </a:p>
                    <a:p>
                      <a:pPr marL="285750" indent="-285750">
                        <a:buFont typeface="Arial" panose="020B0604020202020204" pitchFamily="34" charset="0"/>
                        <a:buChar char="•"/>
                      </a:pPr>
                      <a:r>
                        <a:rPr lang="en-US" baseline="0" dirty="0"/>
                        <a:t>Possible Selection bias</a:t>
                      </a:r>
                    </a:p>
                    <a:p>
                      <a:pPr marL="285750" indent="-285750">
                        <a:buFont typeface="Arial" panose="020B0604020202020204" pitchFamily="34" charset="0"/>
                        <a:buChar char="•"/>
                      </a:pPr>
                      <a:r>
                        <a:rPr lang="en-US" baseline="0" dirty="0"/>
                        <a:t>Generalizability can not be assured</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96984701"/>
                  </a:ext>
                </a:extLst>
              </a:tr>
              <a:tr h="248727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Collaborative partnership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Reduction in absenteeism and improved productivity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None</a:t>
                      </a:r>
                    </a:p>
                  </a:txBody>
                  <a:tcPr/>
                </a:tc>
                <a:extLst>
                  <a:ext uri="{0D108BD9-81ED-4DB2-BD59-A6C34878D82A}">
                    <a16:rowId xmlns:a16="http://schemas.microsoft.com/office/drawing/2014/main" val="952770344"/>
                  </a:ext>
                </a:extLst>
              </a:tr>
            </a:tbl>
          </a:graphicData>
        </a:graphic>
      </p:graphicFrame>
      <p:sp>
        <p:nvSpPr>
          <p:cNvPr id="6" name="TextBox 5"/>
          <p:cNvSpPr txBox="1"/>
          <p:nvPr/>
        </p:nvSpPr>
        <p:spPr>
          <a:xfrm>
            <a:off x="4618182" y="308965"/>
            <a:ext cx="266007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t>SWOT ANALYSIS</a:t>
            </a:r>
          </a:p>
        </p:txBody>
      </p:sp>
      <p:sp>
        <p:nvSpPr>
          <p:cNvPr id="7" name="TextBox 6"/>
          <p:cNvSpPr txBox="1"/>
          <p:nvPr/>
        </p:nvSpPr>
        <p:spPr>
          <a:xfrm>
            <a:off x="2032000" y="862963"/>
            <a:ext cx="118225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Strength</a:t>
            </a:r>
          </a:p>
        </p:txBody>
      </p:sp>
      <p:sp>
        <p:nvSpPr>
          <p:cNvPr id="8" name="TextBox 7"/>
          <p:cNvSpPr txBox="1"/>
          <p:nvPr/>
        </p:nvSpPr>
        <p:spPr>
          <a:xfrm>
            <a:off x="6096000" y="862963"/>
            <a:ext cx="118225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Weakness</a:t>
            </a:r>
          </a:p>
        </p:txBody>
      </p:sp>
      <p:sp>
        <p:nvSpPr>
          <p:cNvPr id="9" name="TextBox 8"/>
          <p:cNvSpPr txBox="1"/>
          <p:nvPr/>
        </p:nvSpPr>
        <p:spPr>
          <a:xfrm>
            <a:off x="2032000" y="5835118"/>
            <a:ext cx="14316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Opportunity</a:t>
            </a:r>
          </a:p>
        </p:txBody>
      </p:sp>
      <p:sp>
        <p:nvSpPr>
          <p:cNvPr id="10" name="TextBox 9"/>
          <p:cNvSpPr txBox="1"/>
          <p:nvPr/>
        </p:nvSpPr>
        <p:spPr>
          <a:xfrm>
            <a:off x="6096000" y="5842020"/>
            <a:ext cx="118225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Threats</a:t>
            </a:r>
          </a:p>
        </p:txBody>
      </p:sp>
    </p:spTree>
    <p:extLst>
      <p:ext uri="{BB962C8B-B14F-4D97-AF65-F5344CB8AC3E}">
        <p14:creationId xmlns:p14="http://schemas.microsoft.com/office/powerpoint/2010/main" val="965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8" name="Rectangle 7">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51">
              <a:extLst>
                <a:ext uri="{FF2B5EF4-FFF2-40B4-BE49-F238E27FC236}">
                  <a16:creationId xmlns:a16="http://schemas.microsoft.com/office/drawing/2014/main" id="{8F99D053-FB83-41F1-B2CB-C10918BC99BC}"/>
                </a:ext>
              </a:extLst>
            </p:cNvPr>
            <p:cNvSpPr/>
            <p:nvPr/>
          </p:nvSpPr>
          <p:spPr>
            <a:xfrm>
              <a:off x="11129999" y="1939637"/>
              <a:ext cx="1062001" cy="28956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4373C1-3934-47C3-8F36-E2FB2615CA87}"/>
                </a:ext>
              </a:extLst>
            </p:cNvPr>
            <p:cNvSpPr txBox="1"/>
            <p:nvPr/>
          </p:nvSpPr>
          <p:spPr>
            <a:xfrm rot="16200000">
              <a:off x="10196440" y="3167389"/>
              <a:ext cx="3358055" cy="523220"/>
            </a:xfrm>
            <a:prstGeom prst="rect">
              <a:avLst/>
            </a:prstGeom>
            <a:noFill/>
          </p:spPr>
          <p:txBody>
            <a:bodyPr wrap="square" rtlCol="0">
              <a:spAutoFit/>
            </a:bodyPr>
            <a:lstStyle/>
            <a:p>
              <a:pPr algn="ctr"/>
              <a:r>
                <a:rPr lang="en-US" sz="2800" b="1" dirty="0">
                  <a:solidFill>
                    <a:srgbClr val="F0EEF0"/>
                  </a:solidFill>
                  <a:latin typeface="Tw Cen MT" panose="020B0602020104020603" pitchFamily="34" charset="0"/>
                </a:rPr>
                <a:t>Conclusion</a:t>
              </a:r>
            </a:p>
          </p:txBody>
        </p:sp>
        <p:pic>
          <p:nvPicPr>
            <p:cNvPr id="11" name="Picture 10">
              <a:extLst>
                <a:ext uri="{FF2B5EF4-FFF2-40B4-BE49-F238E27FC236}">
                  <a16:creationId xmlns:a16="http://schemas.microsoft.com/office/drawing/2014/main" id="{5A5E18E8-5A3E-4F1D-8254-6193AA55C0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sp>
        <p:nvSpPr>
          <p:cNvPr id="5" name="TextBox 4"/>
          <p:cNvSpPr txBox="1"/>
          <p:nvPr/>
        </p:nvSpPr>
        <p:spPr>
          <a:xfrm>
            <a:off x="2033752" y="641866"/>
            <a:ext cx="5738648" cy="646331"/>
          </a:xfrm>
          <a:prstGeom prst="rect">
            <a:avLst/>
          </a:prstGeom>
          <a:noFill/>
        </p:spPr>
        <p:txBody>
          <a:bodyPr wrap="square" rtlCol="0">
            <a:spAutoFit/>
          </a:bodyPr>
          <a:lstStyle/>
          <a:p>
            <a:pPr algn="ctr"/>
            <a:r>
              <a:rPr lang="en-US" sz="3600" b="1" dirty="0">
                <a:latin typeface="Tw Cen MT" panose="020B0602020104020603" pitchFamily="34" charset="0"/>
              </a:rPr>
              <a:t>Conclusion</a:t>
            </a:r>
            <a:endParaRPr lang="hi-IN" sz="3600" b="1" dirty="0">
              <a:latin typeface="Tw Cen MT" panose="020B0602020104020603" pitchFamily="34" charset="0"/>
            </a:endParaRPr>
          </a:p>
        </p:txBody>
      </p:sp>
      <p:sp>
        <p:nvSpPr>
          <p:cNvPr id="6" name="Rectangle 5"/>
          <p:cNvSpPr/>
          <p:nvPr/>
        </p:nvSpPr>
        <p:spPr>
          <a:xfrm>
            <a:off x="1260764" y="1537856"/>
            <a:ext cx="9005454" cy="3693319"/>
          </a:xfrm>
          <a:prstGeom prst="rect">
            <a:avLst/>
          </a:prstGeom>
        </p:spPr>
        <p:txBody>
          <a:bodyPr wrap="square">
            <a:spAutoFit/>
          </a:bodyPr>
          <a:lstStyle/>
          <a:p>
            <a:pPr marL="285750" indent="-285750">
              <a:buFont typeface="Wingdings" panose="05000000000000000000" pitchFamily="2" charset="2"/>
              <a:buChar char="q"/>
            </a:pPr>
            <a:r>
              <a:rPr lang="en-US" dirty="0"/>
              <a:t>In our study, it is evident that health coaching has significantly improved the clinical and behavioral outcome in the vulnerable population.</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It also led to significant improvement in self-reported behaviors of physical activity and healthy eating choices. Similar trends were also observed with self-efficacy measures.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 results suggest that the integration of health coaching among individuals at high risk for diabetes is feasible and may be useful as part of lifestyle management strategies in target populations.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Future randomized clinical trials are needed to further explore this issue.</a:t>
            </a:r>
          </a:p>
          <a:p>
            <a:pPr marL="285750" indent="-285750">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86014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7044FAB-DB4A-4E59-B111-8CA4168E7FA4}"/>
              </a:ext>
            </a:extLst>
          </p:cNvPr>
          <p:cNvGrpSpPr/>
          <p:nvPr/>
        </p:nvGrpSpPr>
        <p:grpSpPr>
          <a:xfrm>
            <a:off x="131636" y="-1"/>
            <a:ext cx="11860720"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grpSp>
        <p:nvGrpSpPr>
          <p:cNvPr id="113" name="Group 112">
            <a:extLst>
              <a:ext uri="{FF2B5EF4-FFF2-40B4-BE49-F238E27FC236}">
                <a16:creationId xmlns:a16="http://schemas.microsoft.com/office/drawing/2014/main" id="{11FBA8A3-D6EF-42EC-AEC1-86283EED452E}"/>
              </a:ext>
            </a:extLst>
          </p:cNvPr>
          <p:cNvGrpSpPr/>
          <p:nvPr/>
        </p:nvGrpSpPr>
        <p:grpSpPr>
          <a:xfrm>
            <a:off x="6728902" y="2428003"/>
            <a:ext cx="3197225" cy="1471443"/>
            <a:chOff x="764723" y="2277144"/>
            <a:chExt cx="3197225" cy="1471443"/>
          </a:xfrm>
        </p:grpSpPr>
        <p:sp>
          <p:nvSpPr>
            <p:cNvPr id="114" name="Oval 113">
              <a:extLst>
                <a:ext uri="{FF2B5EF4-FFF2-40B4-BE49-F238E27FC236}">
                  <a16:creationId xmlns:a16="http://schemas.microsoft.com/office/drawing/2014/main" id="{40F3CBE7-0B7F-4BBC-932B-F8A1336F5066}"/>
                </a:ext>
              </a:extLst>
            </p:cNvPr>
            <p:cNvSpPr/>
            <p:nvPr/>
          </p:nvSpPr>
          <p:spPr>
            <a:xfrm>
              <a:off x="764723" y="2277144"/>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1F468DAE-4AE6-45BB-86E9-605BB3D41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554" y="2408975"/>
              <a:ext cx="398394" cy="398394"/>
            </a:xfrm>
            <a:prstGeom prst="rect">
              <a:avLst/>
            </a:prstGeom>
          </p:spPr>
        </p:pic>
        <p:sp>
          <p:nvSpPr>
            <p:cNvPr id="117" name="TextBox 116">
              <a:extLst>
                <a:ext uri="{FF2B5EF4-FFF2-40B4-BE49-F238E27FC236}">
                  <a16:creationId xmlns:a16="http://schemas.microsoft.com/office/drawing/2014/main" id="{ED76257E-DD5D-4C31-B2AC-F76DC9199544}"/>
                </a:ext>
              </a:extLst>
            </p:cNvPr>
            <p:cNvSpPr txBox="1"/>
            <p:nvPr/>
          </p:nvSpPr>
          <p:spPr>
            <a:xfrm>
              <a:off x="1435200" y="2425148"/>
              <a:ext cx="2526748" cy="1323439"/>
            </a:xfrm>
            <a:prstGeom prst="rect">
              <a:avLst/>
            </a:prstGeom>
            <a:noFill/>
          </p:spPr>
          <p:txBody>
            <a:bodyPr wrap="square" rtlCol="0">
              <a:spAutoFit/>
            </a:bodyPr>
            <a:lstStyle/>
            <a:p>
              <a:r>
                <a:rPr lang="en-US" sz="1600" i="1" dirty="0"/>
                <a:t>Health coaching act as a bridge between clinician and patient, hospitals should involve health coaches into their teams</a:t>
              </a:r>
            </a:p>
          </p:txBody>
        </p:sp>
      </p:grpSp>
      <p:grpSp>
        <p:nvGrpSpPr>
          <p:cNvPr id="118" name="Group 117">
            <a:extLst>
              <a:ext uri="{FF2B5EF4-FFF2-40B4-BE49-F238E27FC236}">
                <a16:creationId xmlns:a16="http://schemas.microsoft.com/office/drawing/2014/main" id="{9C5CB2E8-B3A7-4DE0-B2CC-736365263446}"/>
              </a:ext>
            </a:extLst>
          </p:cNvPr>
          <p:cNvGrpSpPr/>
          <p:nvPr/>
        </p:nvGrpSpPr>
        <p:grpSpPr>
          <a:xfrm>
            <a:off x="1390386" y="2329470"/>
            <a:ext cx="4070932" cy="2062103"/>
            <a:chOff x="764723" y="3415418"/>
            <a:chExt cx="3197225" cy="2062103"/>
          </a:xfrm>
        </p:grpSpPr>
        <p:sp>
          <p:nvSpPr>
            <p:cNvPr id="119" name="Oval 118">
              <a:extLst>
                <a:ext uri="{FF2B5EF4-FFF2-40B4-BE49-F238E27FC236}">
                  <a16:creationId xmlns:a16="http://schemas.microsoft.com/office/drawing/2014/main" id="{4CD8841C-D453-44E7-9CE2-70317BC917D2}"/>
                </a:ext>
              </a:extLst>
            </p:cNvPr>
            <p:cNvSpPr/>
            <p:nvPr/>
          </p:nvSpPr>
          <p:spPr>
            <a:xfrm>
              <a:off x="764723" y="3555165"/>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1" name="TextBox 120">
              <a:extLst>
                <a:ext uri="{FF2B5EF4-FFF2-40B4-BE49-F238E27FC236}">
                  <a16:creationId xmlns:a16="http://schemas.microsoft.com/office/drawing/2014/main" id="{A120E0D6-EFA2-4A08-BFE2-DD70F47E6C48}"/>
                </a:ext>
              </a:extLst>
            </p:cNvPr>
            <p:cNvSpPr txBox="1"/>
            <p:nvPr/>
          </p:nvSpPr>
          <p:spPr>
            <a:xfrm>
              <a:off x="1435200" y="3415418"/>
              <a:ext cx="2526748" cy="2062103"/>
            </a:xfrm>
            <a:prstGeom prst="rect">
              <a:avLst/>
            </a:prstGeom>
            <a:noFill/>
          </p:spPr>
          <p:txBody>
            <a:bodyPr wrap="square" rtlCol="0">
              <a:spAutoFit/>
            </a:bodyPr>
            <a:lstStyle/>
            <a:p>
              <a:r>
                <a:rPr lang="en-US" sz="1600" i="1" dirty="0"/>
                <a:t>Corporates to engage in evidence based lifestyle management program focusing the target population.</a:t>
              </a:r>
            </a:p>
            <a:p>
              <a:r>
                <a:rPr lang="en-US" sz="1600" i="1" dirty="0"/>
                <a:t>Insurance companies should engage to foster collaborative partnership with the other  organizations</a:t>
              </a:r>
            </a:p>
            <a:p>
              <a:endParaRPr lang="en-US" sz="1600" i="1" dirty="0"/>
            </a:p>
          </p:txBody>
        </p:sp>
        <p:pic>
          <p:nvPicPr>
            <p:cNvPr id="122" name="Picture 121">
              <a:extLst>
                <a:ext uri="{FF2B5EF4-FFF2-40B4-BE49-F238E27FC236}">
                  <a16:creationId xmlns:a16="http://schemas.microsoft.com/office/drawing/2014/main" id="{CC4EB96D-DFD9-40AE-890E-7DA16AF16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48" y="3713190"/>
              <a:ext cx="346006" cy="346006"/>
            </a:xfrm>
            <a:prstGeom prst="rect">
              <a:avLst/>
            </a:prstGeom>
          </p:spPr>
        </p:pic>
      </p:grpSp>
      <p:grpSp>
        <p:nvGrpSpPr>
          <p:cNvPr id="123" name="Group 122">
            <a:extLst>
              <a:ext uri="{FF2B5EF4-FFF2-40B4-BE49-F238E27FC236}">
                <a16:creationId xmlns:a16="http://schemas.microsoft.com/office/drawing/2014/main" id="{FAF9A856-B862-439D-AB2D-28527B3BC76B}"/>
              </a:ext>
            </a:extLst>
          </p:cNvPr>
          <p:cNvGrpSpPr/>
          <p:nvPr/>
        </p:nvGrpSpPr>
        <p:grpSpPr>
          <a:xfrm>
            <a:off x="1632544" y="4458100"/>
            <a:ext cx="3197225" cy="1225222"/>
            <a:chOff x="764723" y="4833186"/>
            <a:chExt cx="3197225" cy="1225222"/>
          </a:xfrm>
        </p:grpSpPr>
        <p:sp>
          <p:nvSpPr>
            <p:cNvPr id="124" name="Oval 123">
              <a:extLst>
                <a:ext uri="{FF2B5EF4-FFF2-40B4-BE49-F238E27FC236}">
                  <a16:creationId xmlns:a16="http://schemas.microsoft.com/office/drawing/2014/main" id="{6B8AFB94-C2E3-487E-AE72-2D519C605F72}"/>
                </a:ext>
              </a:extLst>
            </p:cNvPr>
            <p:cNvSpPr/>
            <p:nvPr/>
          </p:nvSpPr>
          <p:spPr>
            <a:xfrm>
              <a:off x="764723" y="4833186"/>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EAC8E37-8B3C-4F8F-AC92-FAC65925ACC6}"/>
                </a:ext>
              </a:extLst>
            </p:cNvPr>
            <p:cNvSpPr txBox="1"/>
            <p:nvPr/>
          </p:nvSpPr>
          <p:spPr>
            <a:xfrm>
              <a:off x="1435200" y="4981190"/>
              <a:ext cx="2526748" cy="1077218"/>
            </a:xfrm>
            <a:prstGeom prst="rect">
              <a:avLst/>
            </a:prstGeom>
            <a:noFill/>
          </p:spPr>
          <p:txBody>
            <a:bodyPr wrap="square" rtlCol="0">
              <a:spAutoFit/>
            </a:bodyPr>
            <a:lstStyle/>
            <a:p>
              <a:r>
                <a:rPr lang="en-US" sz="1600" i="1" dirty="0"/>
                <a:t>Health coaching should be facilitated on national level by  providing provision of certificate courses</a:t>
              </a:r>
            </a:p>
          </p:txBody>
        </p:sp>
        <p:pic>
          <p:nvPicPr>
            <p:cNvPr id="127" name="Picture 126">
              <a:extLst>
                <a:ext uri="{FF2B5EF4-FFF2-40B4-BE49-F238E27FC236}">
                  <a16:creationId xmlns:a16="http://schemas.microsoft.com/office/drawing/2014/main" id="{8A5A61FB-CA64-4580-801C-AD3884078B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553" y="4977083"/>
              <a:ext cx="398396" cy="398396"/>
            </a:xfrm>
            <a:prstGeom prst="rect">
              <a:avLst/>
            </a:prstGeom>
          </p:spPr>
        </p:pic>
      </p:grpSp>
      <p:grpSp>
        <p:nvGrpSpPr>
          <p:cNvPr id="133" name="Group 132">
            <a:extLst>
              <a:ext uri="{FF2B5EF4-FFF2-40B4-BE49-F238E27FC236}">
                <a16:creationId xmlns:a16="http://schemas.microsoft.com/office/drawing/2014/main" id="{F0E3BF0A-B04D-4316-B447-549B31994A65}"/>
              </a:ext>
            </a:extLst>
          </p:cNvPr>
          <p:cNvGrpSpPr/>
          <p:nvPr/>
        </p:nvGrpSpPr>
        <p:grpSpPr>
          <a:xfrm>
            <a:off x="6466373" y="4716750"/>
            <a:ext cx="3197225" cy="1471443"/>
            <a:chOff x="4504627" y="4833186"/>
            <a:chExt cx="3197225" cy="1471443"/>
          </a:xfrm>
        </p:grpSpPr>
        <p:sp>
          <p:nvSpPr>
            <p:cNvPr id="134" name="Oval 133">
              <a:extLst>
                <a:ext uri="{FF2B5EF4-FFF2-40B4-BE49-F238E27FC236}">
                  <a16:creationId xmlns:a16="http://schemas.microsoft.com/office/drawing/2014/main" id="{21B892CB-2087-4B4E-9D9A-135A090D8BBA}"/>
                </a:ext>
              </a:extLst>
            </p:cNvPr>
            <p:cNvSpPr/>
            <p:nvPr/>
          </p:nvSpPr>
          <p:spPr>
            <a:xfrm>
              <a:off x="4504627" y="4833186"/>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39E48791-F83A-43C2-91A4-5459684E27A3}"/>
                </a:ext>
              </a:extLst>
            </p:cNvPr>
            <p:cNvSpPr txBox="1"/>
            <p:nvPr/>
          </p:nvSpPr>
          <p:spPr>
            <a:xfrm>
              <a:off x="5175104" y="4981190"/>
              <a:ext cx="2526748" cy="1323439"/>
            </a:xfrm>
            <a:prstGeom prst="rect">
              <a:avLst/>
            </a:prstGeom>
            <a:noFill/>
          </p:spPr>
          <p:txBody>
            <a:bodyPr wrap="square" rtlCol="0">
              <a:spAutoFit/>
            </a:bodyPr>
            <a:lstStyle/>
            <a:p>
              <a:r>
                <a:rPr lang="en-US" sz="1600" i="1" dirty="0"/>
                <a:t>Health coaching should be facilitated on community level  by training the workers for targeted population</a:t>
              </a:r>
            </a:p>
          </p:txBody>
        </p:sp>
        <p:pic>
          <p:nvPicPr>
            <p:cNvPr id="137" name="Picture 136">
              <a:extLst>
                <a:ext uri="{FF2B5EF4-FFF2-40B4-BE49-F238E27FC236}">
                  <a16:creationId xmlns:a16="http://schemas.microsoft.com/office/drawing/2014/main" id="{3998D37B-EE23-4400-B3FB-AE622C2B46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7162" y="4967369"/>
              <a:ext cx="336986" cy="336986"/>
            </a:xfrm>
            <a:prstGeom prst="rect">
              <a:avLst/>
            </a:prstGeom>
          </p:spPr>
        </p:pic>
      </p:grpSp>
      <p:sp>
        <p:nvSpPr>
          <p:cNvPr id="141" name="TextBox 140">
            <a:extLst>
              <a:ext uri="{FF2B5EF4-FFF2-40B4-BE49-F238E27FC236}">
                <a16:creationId xmlns:a16="http://schemas.microsoft.com/office/drawing/2014/main" id="{46E35B1E-3A73-441C-8AB0-F2D52796F64F}"/>
              </a:ext>
            </a:extLst>
          </p:cNvPr>
          <p:cNvSpPr txBox="1"/>
          <p:nvPr/>
        </p:nvSpPr>
        <p:spPr>
          <a:xfrm>
            <a:off x="1135117" y="1144271"/>
            <a:ext cx="9632731" cy="923330"/>
          </a:xfrm>
          <a:prstGeom prst="rect">
            <a:avLst/>
          </a:prstGeom>
          <a:solidFill>
            <a:schemeClr val="accent2">
              <a:lumMod val="40000"/>
              <a:lumOff val="60000"/>
            </a:schemeClr>
          </a:solidFill>
        </p:spPr>
        <p:txBody>
          <a:bodyPr wrap="square" rtlCol="0">
            <a:spAutoFit/>
          </a:bodyPr>
          <a:lstStyle/>
          <a:p>
            <a:r>
              <a:rPr lang="en-US" i="1" dirty="0"/>
              <a:t>The dissemination of coaches and coaching principles across the healthcare spectrum – to leaders, the provider workforce, and the entire population in clinical, corporate, community and consumer settings – is positioned to make a vital contribution to the reinvention of healthcare systems globally.</a:t>
            </a:r>
            <a:endParaRPr lang="en-US" dirty="0">
              <a:solidFill>
                <a:schemeClr val="tx1">
                  <a:lumMod val="75000"/>
                  <a:lumOff val="25000"/>
                </a:schemeClr>
              </a:solidFill>
              <a:latin typeface="Tw Cen MT" panose="020B0602020104020603" pitchFamily="34" charset="0"/>
            </a:endParaRPr>
          </a:p>
        </p:txBody>
      </p:sp>
      <p:sp>
        <p:nvSpPr>
          <p:cNvPr id="66" name="TextBox 65">
            <a:extLst>
              <a:ext uri="{FF2B5EF4-FFF2-40B4-BE49-F238E27FC236}">
                <a16:creationId xmlns:a16="http://schemas.microsoft.com/office/drawing/2014/main" id="{858AC381-BFD1-4A89-AE49-8ADC853A6849}"/>
              </a:ext>
            </a:extLst>
          </p:cNvPr>
          <p:cNvSpPr txBox="1"/>
          <p:nvPr/>
        </p:nvSpPr>
        <p:spPr>
          <a:xfrm>
            <a:off x="4193585" y="321454"/>
            <a:ext cx="4133930" cy="646331"/>
          </a:xfrm>
          <a:prstGeom prst="rect">
            <a:avLst/>
          </a:prstGeom>
          <a:noFill/>
        </p:spPr>
        <p:txBody>
          <a:bodyPr wrap="square" rtlCol="0">
            <a:spAutoFit/>
          </a:bodyPr>
          <a:lstStyle/>
          <a:p>
            <a:pPr algn="ctr"/>
            <a:r>
              <a:rPr lang="en-US" sz="3600" b="1" dirty="0">
                <a:latin typeface="Tw Cen MT" panose="020B0602020104020603" pitchFamily="34" charset="0"/>
              </a:rPr>
              <a:t>Recommendations</a:t>
            </a:r>
          </a:p>
        </p:txBody>
      </p:sp>
      <p:pic>
        <p:nvPicPr>
          <p:cNvPr id="24" name="Picture 23"/>
          <p:cNvPicPr>
            <a:picLocks noChangeAspect="1"/>
          </p:cNvPicPr>
          <p:nvPr/>
        </p:nvPicPr>
        <p:blipFill rotWithShape="1">
          <a:blip r:embed="rId7"/>
          <a:srcRect l="15396" t="16875" r="50670" b="17232"/>
          <a:stretch/>
        </p:blipFill>
        <p:spPr>
          <a:xfrm>
            <a:off x="6628908" y="4837674"/>
            <a:ext cx="383738" cy="418933"/>
          </a:xfrm>
          <a:prstGeom prst="rect">
            <a:avLst/>
          </a:prstGeom>
        </p:spPr>
      </p:pic>
    </p:spTree>
    <p:extLst>
      <p:ext uri="{BB962C8B-B14F-4D97-AF65-F5344CB8AC3E}">
        <p14:creationId xmlns:p14="http://schemas.microsoft.com/office/powerpoint/2010/main" val="10970056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 calcmode="lin" valueType="num">
                                      <p:cBhvr>
                                        <p:cTn id="9" dur="500" fill="hold"/>
                                        <p:tgtEl>
                                          <p:spTgt spid="113"/>
                                        </p:tgtEl>
                                        <p:attrNameLst>
                                          <p:attrName>style.rotation</p:attrName>
                                        </p:attrNameLst>
                                      </p:cBhvr>
                                      <p:tavLst>
                                        <p:tav tm="0">
                                          <p:val>
                                            <p:fltVal val="90"/>
                                          </p:val>
                                        </p:tav>
                                        <p:tav tm="100000">
                                          <p:val>
                                            <p:fltVal val="0"/>
                                          </p:val>
                                        </p:tav>
                                      </p:tavLst>
                                    </p:anim>
                                    <p:animEffect transition="in" filter="fade">
                                      <p:cBhvr>
                                        <p:cTn id="10" dur="500"/>
                                        <p:tgtEl>
                                          <p:spTgt spid="113"/>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p:cTn id="14" dur="500" fill="hold"/>
                                        <p:tgtEl>
                                          <p:spTgt spid="118"/>
                                        </p:tgtEl>
                                        <p:attrNameLst>
                                          <p:attrName>ppt_w</p:attrName>
                                        </p:attrNameLst>
                                      </p:cBhvr>
                                      <p:tavLst>
                                        <p:tav tm="0">
                                          <p:val>
                                            <p:fltVal val="0"/>
                                          </p:val>
                                        </p:tav>
                                        <p:tav tm="100000">
                                          <p:val>
                                            <p:strVal val="#ppt_w"/>
                                          </p:val>
                                        </p:tav>
                                      </p:tavLst>
                                    </p:anim>
                                    <p:anim calcmode="lin" valueType="num">
                                      <p:cBhvr>
                                        <p:cTn id="15" dur="500" fill="hold"/>
                                        <p:tgtEl>
                                          <p:spTgt spid="118"/>
                                        </p:tgtEl>
                                        <p:attrNameLst>
                                          <p:attrName>ppt_h</p:attrName>
                                        </p:attrNameLst>
                                      </p:cBhvr>
                                      <p:tavLst>
                                        <p:tav tm="0">
                                          <p:val>
                                            <p:fltVal val="0"/>
                                          </p:val>
                                        </p:tav>
                                        <p:tav tm="100000">
                                          <p:val>
                                            <p:strVal val="#ppt_h"/>
                                          </p:val>
                                        </p:tav>
                                      </p:tavLst>
                                    </p:anim>
                                    <p:anim calcmode="lin" valueType="num">
                                      <p:cBhvr>
                                        <p:cTn id="16" dur="500" fill="hold"/>
                                        <p:tgtEl>
                                          <p:spTgt spid="118"/>
                                        </p:tgtEl>
                                        <p:attrNameLst>
                                          <p:attrName>style.rotation</p:attrName>
                                        </p:attrNameLst>
                                      </p:cBhvr>
                                      <p:tavLst>
                                        <p:tav tm="0">
                                          <p:val>
                                            <p:fltVal val="90"/>
                                          </p:val>
                                        </p:tav>
                                        <p:tav tm="100000">
                                          <p:val>
                                            <p:fltVal val="0"/>
                                          </p:val>
                                        </p:tav>
                                      </p:tavLst>
                                    </p:anim>
                                    <p:animEffect transition="in" filter="fade">
                                      <p:cBhvr>
                                        <p:cTn id="17" dur="500"/>
                                        <p:tgtEl>
                                          <p:spTgt spid="118"/>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p:cTn id="21" dur="500" fill="hold"/>
                                        <p:tgtEl>
                                          <p:spTgt spid="123"/>
                                        </p:tgtEl>
                                        <p:attrNameLst>
                                          <p:attrName>ppt_w</p:attrName>
                                        </p:attrNameLst>
                                      </p:cBhvr>
                                      <p:tavLst>
                                        <p:tav tm="0">
                                          <p:val>
                                            <p:fltVal val="0"/>
                                          </p:val>
                                        </p:tav>
                                        <p:tav tm="100000">
                                          <p:val>
                                            <p:strVal val="#ppt_w"/>
                                          </p:val>
                                        </p:tav>
                                      </p:tavLst>
                                    </p:anim>
                                    <p:anim calcmode="lin" valueType="num">
                                      <p:cBhvr>
                                        <p:cTn id="22" dur="500" fill="hold"/>
                                        <p:tgtEl>
                                          <p:spTgt spid="123"/>
                                        </p:tgtEl>
                                        <p:attrNameLst>
                                          <p:attrName>ppt_h</p:attrName>
                                        </p:attrNameLst>
                                      </p:cBhvr>
                                      <p:tavLst>
                                        <p:tav tm="0">
                                          <p:val>
                                            <p:fltVal val="0"/>
                                          </p:val>
                                        </p:tav>
                                        <p:tav tm="100000">
                                          <p:val>
                                            <p:strVal val="#ppt_h"/>
                                          </p:val>
                                        </p:tav>
                                      </p:tavLst>
                                    </p:anim>
                                    <p:anim calcmode="lin" valueType="num">
                                      <p:cBhvr>
                                        <p:cTn id="23" dur="500" fill="hold"/>
                                        <p:tgtEl>
                                          <p:spTgt spid="123"/>
                                        </p:tgtEl>
                                        <p:attrNameLst>
                                          <p:attrName>style.rotation</p:attrName>
                                        </p:attrNameLst>
                                      </p:cBhvr>
                                      <p:tavLst>
                                        <p:tav tm="0">
                                          <p:val>
                                            <p:fltVal val="90"/>
                                          </p:val>
                                        </p:tav>
                                        <p:tav tm="100000">
                                          <p:val>
                                            <p:fltVal val="0"/>
                                          </p:val>
                                        </p:tav>
                                      </p:tavLst>
                                    </p:anim>
                                    <p:animEffect transition="in" filter="fade">
                                      <p:cBhvr>
                                        <p:cTn id="24" dur="500"/>
                                        <p:tgtEl>
                                          <p:spTgt spid="123"/>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p:cTn id="28" dur="500" fill="hold"/>
                                        <p:tgtEl>
                                          <p:spTgt spid="133"/>
                                        </p:tgtEl>
                                        <p:attrNameLst>
                                          <p:attrName>ppt_w</p:attrName>
                                        </p:attrNameLst>
                                      </p:cBhvr>
                                      <p:tavLst>
                                        <p:tav tm="0">
                                          <p:val>
                                            <p:fltVal val="0"/>
                                          </p:val>
                                        </p:tav>
                                        <p:tav tm="100000">
                                          <p:val>
                                            <p:strVal val="#ppt_w"/>
                                          </p:val>
                                        </p:tav>
                                      </p:tavLst>
                                    </p:anim>
                                    <p:anim calcmode="lin" valueType="num">
                                      <p:cBhvr>
                                        <p:cTn id="29" dur="500" fill="hold"/>
                                        <p:tgtEl>
                                          <p:spTgt spid="133"/>
                                        </p:tgtEl>
                                        <p:attrNameLst>
                                          <p:attrName>ppt_h</p:attrName>
                                        </p:attrNameLst>
                                      </p:cBhvr>
                                      <p:tavLst>
                                        <p:tav tm="0">
                                          <p:val>
                                            <p:fltVal val="0"/>
                                          </p:val>
                                        </p:tav>
                                        <p:tav tm="100000">
                                          <p:val>
                                            <p:strVal val="#ppt_h"/>
                                          </p:val>
                                        </p:tav>
                                      </p:tavLst>
                                    </p:anim>
                                    <p:anim calcmode="lin" valueType="num">
                                      <p:cBhvr>
                                        <p:cTn id="30" dur="500" fill="hold"/>
                                        <p:tgtEl>
                                          <p:spTgt spid="133"/>
                                        </p:tgtEl>
                                        <p:attrNameLst>
                                          <p:attrName>style.rotation</p:attrName>
                                        </p:attrNameLst>
                                      </p:cBhvr>
                                      <p:tavLst>
                                        <p:tav tm="0">
                                          <p:val>
                                            <p:fltVal val="90"/>
                                          </p:val>
                                        </p:tav>
                                        <p:tav tm="100000">
                                          <p:val>
                                            <p:fltVal val="0"/>
                                          </p:val>
                                        </p:tav>
                                      </p:tavLst>
                                    </p:anim>
                                    <p:animEffect transition="in" filter="fade">
                                      <p:cBhvr>
                                        <p:cTn id="3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74617" y="904250"/>
            <a:ext cx="9005455" cy="5632311"/>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Times New Roman" panose="02020603050405020304" pitchFamily="18" charset="0"/>
              </a:rPr>
              <a:t>Stevens JW, </a:t>
            </a:r>
            <a:r>
              <a:rPr lang="en-US" dirty="0" err="1">
                <a:solidFill>
                  <a:srgbClr val="000000"/>
                </a:solidFill>
                <a:latin typeface="Times New Roman" panose="02020603050405020304" pitchFamily="18" charset="0"/>
              </a:rPr>
              <a:t>Khunti</a:t>
            </a:r>
            <a:r>
              <a:rPr lang="en-US" dirty="0">
                <a:solidFill>
                  <a:srgbClr val="000000"/>
                </a:solidFill>
                <a:latin typeface="Times New Roman" panose="02020603050405020304" pitchFamily="18" charset="0"/>
              </a:rPr>
              <a:t> K, Harvey R et al. Preventing the progression to type 2 diabetes mellitus in adults at high risk: a systematic review and network meta-analysis of lifestyle, pharmacological and surgical interventions. Diabetes Res </a:t>
            </a:r>
            <a:r>
              <a:rPr lang="en-US" dirty="0" err="1">
                <a:solidFill>
                  <a:srgbClr val="000000"/>
                </a:solidFill>
                <a:latin typeface="Times New Roman" panose="02020603050405020304" pitchFamily="18" charset="0"/>
              </a:rPr>
              <a:t>Clin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Pract</a:t>
            </a:r>
            <a:r>
              <a:rPr lang="en-US" dirty="0">
                <a:solidFill>
                  <a:srgbClr val="000000"/>
                </a:solidFill>
                <a:latin typeface="Times New Roman" panose="02020603050405020304" pitchFamily="18" charset="0"/>
              </a:rPr>
              <a:t> 2015;107:320–31. 10.1016/j.diabres.2015.01.027 </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Public Health England. Adult obesity and type 2 diabetes. PHE, 2014.</a:t>
            </a:r>
            <a:r>
              <a:rPr lang="en-US" dirty="0">
                <a:solidFill>
                  <a:srgbClr val="642A8F"/>
                </a:solidFill>
                <a:latin typeface="Times New Roman" panose="02020603050405020304" pitchFamily="18" charset="0"/>
              </a:rPr>
              <a:t> </a:t>
            </a:r>
            <a:r>
              <a:rPr lang="en-US" dirty="0">
                <a:solidFill>
                  <a:srgbClr val="000000"/>
                </a:solidFill>
                <a:latin typeface="Times New Roman" panose="02020603050405020304" pitchFamily="18" charset="0"/>
              </a:rPr>
              <a:t> (accessed Feb 2019)</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err="1">
                <a:solidFill>
                  <a:srgbClr val="000000"/>
                </a:solidFill>
                <a:latin typeface="Times New Roman" panose="02020603050405020304" pitchFamily="18" charset="0"/>
              </a:rPr>
              <a:t>Tillin</a:t>
            </a:r>
            <a:r>
              <a:rPr lang="en-US" dirty="0">
                <a:solidFill>
                  <a:srgbClr val="000000"/>
                </a:solidFill>
                <a:latin typeface="Times New Roman" panose="02020603050405020304" pitchFamily="18" charset="0"/>
              </a:rPr>
              <a:t> T, Hughes AD, </a:t>
            </a:r>
            <a:r>
              <a:rPr lang="en-US" dirty="0" err="1">
                <a:solidFill>
                  <a:srgbClr val="000000"/>
                </a:solidFill>
                <a:latin typeface="Times New Roman" panose="02020603050405020304" pitchFamily="18" charset="0"/>
              </a:rPr>
              <a:t>Godsland</a:t>
            </a:r>
            <a:r>
              <a:rPr lang="en-US" dirty="0">
                <a:solidFill>
                  <a:srgbClr val="000000"/>
                </a:solidFill>
                <a:latin typeface="Times New Roman" panose="02020603050405020304" pitchFamily="18" charset="0"/>
              </a:rPr>
              <a:t> IF et al. Insulin resistance and truncal obesity as important determinants of the greater incidence of diabetes in Indian Asians and African </a:t>
            </a:r>
            <a:r>
              <a:rPr lang="en-US" dirty="0" err="1">
                <a:solidFill>
                  <a:srgbClr val="000000"/>
                </a:solidFill>
                <a:latin typeface="Times New Roman" panose="02020603050405020304" pitchFamily="18" charset="0"/>
              </a:rPr>
              <a:t>Caribbeans</a:t>
            </a:r>
            <a:r>
              <a:rPr lang="en-US" dirty="0">
                <a:solidFill>
                  <a:srgbClr val="000000"/>
                </a:solidFill>
                <a:latin typeface="Times New Roman" panose="02020603050405020304" pitchFamily="18" charset="0"/>
              </a:rPr>
              <a:t> Compared With Europeans: the </a:t>
            </a:r>
            <a:r>
              <a:rPr lang="en-US" dirty="0" err="1">
                <a:solidFill>
                  <a:srgbClr val="000000"/>
                </a:solidFill>
                <a:latin typeface="Times New Roman" panose="02020603050405020304" pitchFamily="18" charset="0"/>
              </a:rPr>
              <a:t>Southall</a:t>
            </a:r>
            <a:r>
              <a:rPr lang="en-US" dirty="0">
                <a:solidFill>
                  <a:srgbClr val="000000"/>
                </a:solidFill>
                <a:latin typeface="Times New Roman" panose="02020603050405020304" pitchFamily="18" charset="0"/>
              </a:rPr>
              <a:t> And Brent </a:t>
            </a:r>
            <a:r>
              <a:rPr lang="en-US" dirty="0" err="1">
                <a:solidFill>
                  <a:srgbClr val="000000"/>
                </a:solidFill>
                <a:latin typeface="Times New Roman" panose="02020603050405020304" pitchFamily="18" charset="0"/>
              </a:rPr>
              <a:t>REvisited</a:t>
            </a:r>
            <a:r>
              <a:rPr lang="en-US" dirty="0">
                <a:solidFill>
                  <a:srgbClr val="000000"/>
                </a:solidFill>
                <a:latin typeface="Times New Roman" panose="02020603050405020304" pitchFamily="18" charset="0"/>
              </a:rPr>
              <a:t> (SABRE) cohort. Diabetes Care 2013;36:383–93. 10.2337/dc12-0544 </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World Health Organization. Global report on diabetes. Geneva: WHO Press, 2016.</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 Whiting DR, </a:t>
            </a:r>
            <a:r>
              <a:rPr lang="en-US" dirty="0" err="1">
                <a:solidFill>
                  <a:srgbClr val="000000"/>
                </a:solidFill>
                <a:latin typeface="Times New Roman" panose="02020603050405020304" pitchFamily="18" charset="0"/>
              </a:rPr>
              <a:t>Guariguata</a:t>
            </a:r>
            <a:r>
              <a:rPr lang="en-US" dirty="0">
                <a:solidFill>
                  <a:srgbClr val="000000"/>
                </a:solidFill>
                <a:latin typeface="Times New Roman" panose="02020603050405020304" pitchFamily="18" charset="0"/>
              </a:rPr>
              <a:t> L, Weil C et al. IDF diabetes atlas: global estimates of the prevalence of diabetes for 2011 and 2030. Diabetes Res </a:t>
            </a:r>
            <a:r>
              <a:rPr lang="en-US" dirty="0" err="1">
                <a:solidFill>
                  <a:srgbClr val="000000"/>
                </a:solidFill>
                <a:latin typeface="Times New Roman" panose="02020603050405020304" pitchFamily="18" charset="0"/>
              </a:rPr>
              <a:t>Clin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Pract</a:t>
            </a:r>
            <a:r>
              <a:rPr lang="en-US" dirty="0">
                <a:solidFill>
                  <a:srgbClr val="000000"/>
                </a:solidFill>
                <a:latin typeface="Times New Roman" panose="02020603050405020304" pitchFamily="18" charset="0"/>
              </a:rPr>
              <a:t> 2011;94:311–21. 10.1016/j.diabres.2011.10.029 </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da Rocha </a:t>
            </a:r>
            <a:r>
              <a:rPr lang="en-US" dirty="0" err="1">
                <a:solidFill>
                  <a:srgbClr val="000000"/>
                </a:solidFill>
                <a:latin typeface="Times New Roman" panose="02020603050405020304" pitchFamily="18" charset="0"/>
              </a:rPr>
              <a:t>Fernandes</a:t>
            </a:r>
            <a:r>
              <a:rPr lang="en-US" dirty="0">
                <a:solidFill>
                  <a:srgbClr val="000000"/>
                </a:solidFill>
                <a:latin typeface="Times New Roman" panose="02020603050405020304" pitchFamily="18" charset="0"/>
              </a:rPr>
              <a:t> J, </a:t>
            </a:r>
            <a:r>
              <a:rPr lang="en-US" dirty="0" err="1">
                <a:solidFill>
                  <a:srgbClr val="000000"/>
                </a:solidFill>
                <a:latin typeface="Times New Roman" panose="02020603050405020304" pitchFamily="18" charset="0"/>
              </a:rPr>
              <a:t>Ogurtsova</a:t>
            </a:r>
            <a:r>
              <a:rPr lang="en-US" dirty="0">
                <a:solidFill>
                  <a:srgbClr val="000000"/>
                </a:solidFill>
                <a:latin typeface="Times New Roman" panose="02020603050405020304" pitchFamily="18" charset="0"/>
              </a:rPr>
              <a:t> K, </a:t>
            </a:r>
            <a:r>
              <a:rPr lang="en-US" dirty="0" err="1">
                <a:solidFill>
                  <a:srgbClr val="000000"/>
                </a:solidFill>
                <a:latin typeface="Times New Roman" panose="02020603050405020304" pitchFamily="18" charset="0"/>
              </a:rPr>
              <a:t>Linnenkamp</a:t>
            </a:r>
            <a:r>
              <a:rPr lang="en-US" dirty="0">
                <a:solidFill>
                  <a:srgbClr val="000000"/>
                </a:solidFill>
                <a:latin typeface="Times New Roman" panose="02020603050405020304" pitchFamily="18" charset="0"/>
              </a:rPr>
              <a:t> U et al. IDF diabetes atlas estimates of 2014 global health expenditures on diabetes. Diabetes Res </a:t>
            </a:r>
            <a:r>
              <a:rPr lang="en-US" dirty="0" err="1">
                <a:solidFill>
                  <a:srgbClr val="000000"/>
                </a:solidFill>
                <a:latin typeface="Times New Roman" panose="02020603050405020304" pitchFamily="18" charset="0"/>
              </a:rPr>
              <a:t>Clin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Pract</a:t>
            </a:r>
            <a:r>
              <a:rPr lang="en-US" dirty="0">
                <a:solidFill>
                  <a:srgbClr val="000000"/>
                </a:solidFill>
                <a:latin typeface="Times New Roman" panose="02020603050405020304" pitchFamily="18" charset="0"/>
              </a:rPr>
              <a:t> 2016;117:48–54. 10.1016/j.diabres.2016.04.016</a:t>
            </a:r>
            <a:endParaRPr lang="en-US" b="0" i="0" dirty="0">
              <a:solidFill>
                <a:srgbClr val="000000"/>
              </a:solidFill>
              <a:effectLst/>
              <a:latin typeface="Times New Roman" panose="02020603050405020304" pitchFamily="18" charset="0"/>
            </a:endParaRPr>
          </a:p>
        </p:txBody>
      </p:sp>
      <p:sp>
        <p:nvSpPr>
          <p:cNvPr id="3" name="TextBox 2"/>
          <p:cNvSpPr txBox="1"/>
          <p:nvPr/>
        </p:nvSpPr>
        <p:spPr>
          <a:xfrm>
            <a:off x="3782291" y="221673"/>
            <a:ext cx="4475018" cy="369332"/>
          </a:xfrm>
          <a:prstGeom prst="rect">
            <a:avLst/>
          </a:prstGeom>
          <a:noFill/>
        </p:spPr>
        <p:txBody>
          <a:bodyPr wrap="square" rtlCol="0">
            <a:spAutoFit/>
          </a:bodyPr>
          <a:lstStyle/>
          <a:p>
            <a:pPr algn="ctr"/>
            <a:r>
              <a:rPr lang="en-US" b="1" dirty="0"/>
              <a:t>References</a:t>
            </a:r>
          </a:p>
        </p:txBody>
      </p:sp>
      <p:sp>
        <p:nvSpPr>
          <p:cNvPr id="4" name="Freeform: Shape 61">
            <a:extLst>
              <a:ext uri="{FF2B5EF4-FFF2-40B4-BE49-F238E27FC236}">
                <a16:creationId xmlns:a16="http://schemas.microsoft.com/office/drawing/2014/main" id="{67DB4514-65BA-420D-BBB3-CCF0A5B397CB}"/>
              </a:ext>
            </a:extLst>
          </p:cNvPr>
          <p:cNvSpPr/>
          <p:nvPr/>
        </p:nvSpPr>
        <p:spPr>
          <a:xfrm>
            <a:off x="11408037" y="2137769"/>
            <a:ext cx="783963" cy="28463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p>
          <a:p>
            <a:pPr algn="ctr"/>
            <a:endParaRPr lang="en-US" b="1" dirty="0"/>
          </a:p>
          <a:p>
            <a:pPr algn="ctr"/>
            <a:r>
              <a:rPr lang="en-US" sz="2400" b="1" dirty="0"/>
              <a:t>References</a:t>
            </a:r>
          </a:p>
          <a:p>
            <a:pPr algn="ctr"/>
            <a:endParaRPr lang="en-US" dirty="0">
              <a:solidFill>
                <a:schemeClr val="bg1"/>
              </a:solidFill>
            </a:endParaRPr>
          </a:p>
        </p:txBody>
      </p:sp>
    </p:spTree>
    <p:extLst>
      <p:ext uri="{BB962C8B-B14F-4D97-AF65-F5344CB8AC3E}">
        <p14:creationId xmlns:p14="http://schemas.microsoft.com/office/powerpoint/2010/main" val="280062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76286" y="1254889"/>
            <a:ext cx="10782302" cy="1200329"/>
          </a:xfrm>
          <a:prstGeom prst="rect">
            <a:avLst/>
          </a:prstGeom>
        </p:spPr>
        <p:txBody>
          <a:bodyPr wrap="square">
            <a:spAutoFit/>
          </a:bodyPr>
          <a:lstStyle/>
          <a:p>
            <a:pPr marL="285750" indent="-285750">
              <a:buFont typeface="Arial" panose="020B0604020202020204" pitchFamily="34" charset="0"/>
              <a:buChar char="•"/>
            </a:pPr>
            <a:r>
              <a:rPr lang="en-US" dirty="0"/>
              <a:t>Kane R, </a:t>
            </a:r>
            <a:r>
              <a:rPr lang="en-US" dirty="0" err="1"/>
              <a:t>Wellings</a:t>
            </a:r>
            <a:r>
              <a:rPr lang="en-US" dirty="0"/>
              <a:t> K, Free C, Goodrich J. Uses of routine data sets in the evaluation of health promotion intervention: opportunities and limitations. Health Education. 2000; 100(1):33–41. 34.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p>
        </p:txBody>
      </p:sp>
    </p:spTree>
    <p:extLst>
      <p:ext uri="{BB962C8B-B14F-4D97-AF65-F5344CB8AC3E}">
        <p14:creationId xmlns:p14="http://schemas.microsoft.com/office/powerpoint/2010/main" val="92401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F99D053-FB83-41F1-B2CB-C10918BC99BC}"/>
                </a:ext>
              </a:extLst>
            </p:cNvPr>
            <p:cNvSpPr/>
            <p:nvPr/>
          </p:nvSpPr>
          <p:spPr>
            <a:xfrm>
              <a:off x="10752083" y="1623848"/>
              <a:ext cx="1439917" cy="3578773"/>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F4373C1-3934-47C3-8F36-E2FB2615CA87}"/>
                </a:ext>
              </a:extLst>
            </p:cNvPr>
            <p:cNvSpPr txBox="1"/>
            <p:nvPr/>
          </p:nvSpPr>
          <p:spPr>
            <a:xfrm rot="16200000">
              <a:off x="10189809" y="3120846"/>
              <a:ext cx="3358055"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5A5E18E8-5A3E-4F1D-8254-6193AA55C0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sp>
        <p:nvSpPr>
          <p:cNvPr id="86" name="TextBox 85">
            <a:extLst>
              <a:ext uri="{FF2B5EF4-FFF2-40B4-BE49-F238E27FC236}">
                <a16:creationId xmlns:a16="http://schemas.microsoft.com/office/drawing/2014/main" id="{944799B2-E7B9-4C01-A37D-BB60C6C75D12}"/>
              </a:ext>
            </a:extLst>
          </p:cNvPr>
          <p:cNvSpPr txBox="1"/>
          <p:nvPr/>
        </p:nvSpPr>
        <p:spPr>
          <a:xfrm>
            <a:off x="523677" y="407919"/>
            <a:ext cx="10105697" cy="7017306"/>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India had shown an increase in the prevalence of many risk factors contributing for chronic diseases and strengthens the needs of interventions to reduce the prevalence of these risk factors.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80% of the global deaths due to chronic diseases are occurring in developing countries among which cardiovascular disease being on top (40%) (WHO)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It is estimated that 75% of cardio-vascular disease (CVD),and diabetes be averted by maintaining healthy dietary habits, regularly exercising, and refraining from smoking</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As the prevalence of NCDs is increasing, regular interactive Lifestyle programs  like health coaching involving small groups targeting the vulnerable group of the population is the need of the hour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Heath coaching enables to build a partnership with coach, shared decision making, engagement, makes one the in charge of their own health</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Evidence based intervention such as health coaching are critical to reduce the occurrence of lifestyle diseases and associated complications and it is imperative to conduct more research in this direction . Hence we took up this study to assess the impact of lifestyle intervention on clinical and behavioral outcome these diseases among the study subjects. </a:t>
            </a:r>
          </a:p>
          <a:p>
            <a:pPr marL="285750" indent="-285750">
              <a:buFont typeface="Wingdings" panose="05000000000000000000" pitchFamily="2" charset="2"/>
              <a:buChar char="Ø"/>
            </a:pPr>
            <a:endParaRPr lang="en-US" dirty="0"/>
          </a:p>
          <a:p>
            <a:r>
              <a:rPr lang="en-US" dirty="0"/>
              <a:t>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4353013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66ACF4C-6F8C-46FC-8362-2E05C90EEAFA}"/>
              </a:ext>
            </a:extLst>
          </p:cNvPr>
          <p:cNvGrpSpPr/>
          <p:nvPr/>
        </p:nvGrpSpPr>
        <p:grpSpPr>
          <a:xfrm>
            <a:off x="-290920" y="0"/>
            <a:ext cx="12482920" cy="6858000"/>
            <a:chOff x="-290920" y="0"/>
            <a:chExt cx="12482920" cy="6858000"/>
          </a:xfrm>
        </p:grpSpPr>
        <p:sp>
          <p:nvSpPr>
            <p:cNvPr id="51" name="Rectangle 50">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F99D053-FB83-41F1-B2CB-C10918BC99BC}"/>
                </a:ext>
              </a:extLst>
            </p:cNvPr>
            <p:cNvSpPr/>
            <p:nvPr/>
          </p:nvSpPr>
          <p:spPr>
            <a:xfrm>
              <a:off x="10752083" y="1623848"/>
              <a:ext cx="1439917" cy="3578773"/>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F4373C1-3934-47C3-8F36-E2FB2615CA87}"/>
                </a:ext>
              </a:extLst>
            </p:cNvPr>
            <p:cNvSpPr txBox="1"/>
            <p:nvPr/>
          </p:nvSpPr>
          <p:spPr>
            <a:xfrm rot="16200000">
              <a:off x="10196440" y="3167389"/>
              <a:ext cx="3358055" cy="523220"/>
            </a:xfrm>
            <a:prstGeom prst="rect">
              <a:avLst/>
            </a:prstGeom>
            <a:noFill/>
          </p:spPr>
          <p:txBody>
            <a:bodyPr wrap="square" rtlCol="0">
              <a:spAutoFit/>
            </a:bodyPr>
            <a:lstStyle/>
            <a:p>
              <a:pPr algn="ctr"/>
              <a:r>
                <a:rPr lang="en-US" sz="2800" b="1" dirty="0">
                  <a:solidFill>
                    <a:srgbClr val="F0EEF0"/>
                  </a:solidFill>
                  <a:latin typeface="Tw Cen MT" panose="020B0602020104020603" pitchFamily="34" charset="0"/>
                </a:rPr>
                <a:t>Review of Literature</a:t>
              </a:r>
            </a:p>
          </p:txBody>
        </p:sp>
        <p:pic>
          <p:nvPicPr>
            <p:cNvPr id="54" name="Picture 53">
              <a:extLst>
                <a:ext uri="{FF2B5EF4-FFF2-40B4-BE49-F238E27FC236}">
                  <a16:creationId xmlns:a16="http://schemas.microsoft.com/office/drawing/2014/main" id="{5A5E18E8-5A3E-4F1D-8254-6193AA55C0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sp>
        <p:nvSpPr>
          <p:cNvPr id="86" name="TextBox 85">
            <a:extLst>
              <a:ext uri="{FF2B5EF4-FFF2-40B4-BE49-F238E27FC236}">
                <a16:creationId xmlns:a16="http://schemas.microsoft.com/office/drawing/2014/main" id="{944799B2-E7B9-4C01-A37D-BB60C6C75D12}"/>
              </a:ext>
            </a:extLst>
          </p:cNvPr>
          <p:cNvSpPr txBox="1"/>
          <p:nvPr/>
        </p:nvSpPr>
        <p:spPr>
          <a:xfrm>
            <a:off x="523677" y="407919"/>
            <a:ext cx="10105697" cy="6463308"/>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Health coaching addresses the whole person and focused on health behavior change, increasing intrinsic motivation and self-efficacy, and teaching the member self-management skills and how to become a more empowered and engaged healthcare consumer.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Various studies suggests that Health Coaching is a potentially valuable intervention for diabetic care. RCTs and observational study designs both yielded a general positive effect on A1C, the primary research and care variable for diabetes management.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US Diabetes Prevention Program (DPP), the largest study conducted to date, reported a 58% risk reduction in diabetes onset after interventions aimed at weight loss, dietary change and increased physical activity (</a:t>
            </a:r>
            <a:r>
              <a:rPr lang="en-US" dirty="0" err="1">
                <a:hlinkClick r:id="rId3"/>
              </a:rPr>
              <a:t>Knowler</a:t>
            </a:r>
            <a:r>
              <a:rPr lang="en-US" dirty="0">
                <a:hlinkClick r:id="rId3"/>
              </a:rPr>
              <a:t> et al., 2002</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As a patient-centered intervention, wellness coaching has been shown to achieve sustained behavioral change and clinical outcomes (</a:t>
            </a:r>
            <a:r>
              <a:rPr lang="en-US" dirty="0">
                <a:hlinkClick r:id="rId4"/>
              </a:rPr>
              <a:t>McGowan, 2011</a:t>
            </a:r>
            <a:r>
              <a:rPr lang="en-US" dirty="0"/>
              <a:t>; </a:t>
            </a:r>
            <a:r>
              <a:rPr lang="en-US" dirty="0">
                <a:hlinkClick r:id="rId5"/>
              </a:rPr>
              <a:t>Tang et al., 2012</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Previous research has demonstrated that when used in chronic disease management, wellness coaching enhances self-management skills in patients with diabetes and helps reduce readmissions in those with chronic obstructive lung disease (</a:t>
            </a:r>
            <a:r>
              <a:rPr lang="en-US" dirty="0">
                <a:hlinkClick r:id="rId6"/>
              </a:rPr>
              <a:t>Wong-</a:t>
            </a:r>
            <a:r>
              <a:rPr lang="en-US" dirty="0" err="1">
                <a:hlinkClick r:id="rId6"/>
              </a:rPr>
              <a:t>Rieger</a:t>
            </a:r>
            <a:r>
              <a:rPr lang="en-US" dirty="0">
                <a:hlinkClick r:id="rId6"/>
              </a:rPr>
              <a:t> and </a:t>
            </a:r>
            <a:r>
              <a:rPr lang="en-US" dirty="0" err="1">
                <a:hlinkClick r:id="rId6"/>
              </a:rPr>
              <a:t>Rieger</a:t>
            </a:r>
            <a:r>
              <a:rPr lang="en-US" dirty="0">
                <a:hlinkClick r:id="rId6"/>
              </a:rPr>
              <a:t>, 2013</a:t>
            </a:r>
            <a:r>
              <a:rPr lang="en-US" dirty="0"/>
              <a:t>; </a:t>
            </a:r>
            <a:r>
              <a:rPr lang="en-US" dirty="0">
                <a:hlinkClick r:id="rId7"/>
              </a:rPr>
              <a:t>Benzo et al., 2016</a:t>
            </a:r>
            <a:r>
              <a:rPr lang="en-US" dirty="0"/>
              <a:t>).</a:t>
            </a:r>
          </a:p>
          <a:p>
            <a:pPr marL="285750" indent="-285750">
              <a:buFont typeface="Wingdings" panose="05000000000000000000" pitchFamily="2" charset="2"/>
              <a:buChar char="Ø"/>
            </a:pPr>
            <a:endParaRPr lang="en-US" dirty="0"/>
          </a:p>
          <a:p>
            <a:endParaRPr lang="en-US" dirty="0"/>
          </a:p>
          <a:p>
            <a:r>
              <a:rPr lang="en-US" dirty="0"/>
              <a:t>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97330269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3E93C38-ECA5-4094-81E9-196A3BD19EBD}"/>
              </a:ext>
            </a:extLst>
          </p:cNvPr>
          <p:cNvGrpSpPr/>
          <p:nvPr/>
        </p:nvGrpSpPr>
        <p:grpSpPr>
          <a:xfrm>
            <a:off x="226788" y="-2"/>
            <a:ext cx="11447503" cy="6858000"/>
            <a:chOff x="213096" y="0"/>
            <a:chExt cx="11447503"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05834"/>
              <a:ext cx="1992086" cy="646331"/>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history</a:t>
              </a: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96" name="Group 95">
            <a:extLst>
              <a:ext uri="{FF2B5EF4-FFF2-40B4-BE49-F238E27FC236}">
                <a16:creationId xmlns:a16="http://schemas.microsoft.com/office/drawing/2014/main" id="{183EA2CA-A17F-4A6A-AC3E-6F8757F77880}"/>
              </a:ext>
            </a:extLst>
          </p:cNvPr>
          <p:cNvGrpSpPr/>
          <p:nvPr/>
        </p:nvGrpSpPr>
        <p:grpSpPr>
          <a:xfrm>
            <a:off x="7976170" y="1491437"/>
            <a:ext cx="1805441" cy="1894017"/>
            <a:chOff x="6381342" y="2182683"/>
            <a:chExt cx="1805441" cy="1894017"/>
          </a:xfrm>
        </p:grpSpPr>
        <p:sp>
          <p:nvSpPr>
            <p:cNvPr id="97"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D9A6427C-7201-480C-B8BA-C01C9BCA7B52}"/>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2018</a:t>
              </a:r>
            </a:p>
          </p:txBody>
        </p:sp>
        <p:sp>
          <p:nvSpPr>
            <p:cNvPr id="99" name="TextBox 98">
              <a:extLst>
                <a:ext uri="{FF2B5EF4-FFF2-40B4-BE49-F238E27FC236}">
                  <a16:creationId xmlns:a16="http://schemas.microsoft.com/office/drawing/2014/main" id="{74F68486-5533-4B47-B6BA-92533CBB4036}"/>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100" name="Group 99">
            <a:extLst>
              <a:ext uri="{FF2B5EF4-FFF2-40B4-BE49-F238E27FC236}">
                <a16:creationId xmlns:a16="http://schemas.microsoft.com/office/drawing/2014/main" id="{12310FCA-56F2-4778-94B7-C1B5FD53AE20}"/>
              </a:ext>
            </a:extLst>
          </p:cNvPr>
          <p:cNvGrpSpPr/>
          <p:nvPr/>
        </p:nvGrpSpPr>
        <p:grpSpPr>
          <a:xfrm>
            <a:off x="5479293" y="1491437"/>
            <a:ext cx="1805441" cy="1894017"/>
            <a:chOff x="3884465" y="2182683"/>
            <a:chExt cx="1805441" cy="1894017"/>
          </a:xfrm>
        </p:grpSpPr>
        <p:sp>
          <p:nvSpPr>
            <p:cNvPr id="101" name="Rectangle: Top Corners Rounded 100">
              <a:extLst>
                <a:ext uri="{FF2B5EF4-FFF2-40B4-BE49-F238E27FC236}">
                  <a16:creationId xmlns:a16="http://schemas.microsoft.com/office/drawing/2014/main" id="{E792FABC-AA8F-4748-B8FA-DBB9112863AC}"/>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3919267-9DA5-4811-B4F4-94D72398E7FD}"/>
                </a:ext>
              </a:extLst>
            </p:cNvPr>
            <p:cNvSpPr txBox="1"/>
            <p:nvPr/>
          </p:nvSpPr>
          <p:spPr>
            <a:xfrm>
              <a:off x="3884465"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2014</a:t>
              </a:r>
            </a:p>
          </p:txBody>
        </p:sp>
        <p:sp>
          <p:nvSpPr>
            <p:cNvPr id="103" name="TextBox 102">
              <a:extLst>
                <a:ext uri="{FF2B5EF4-FFF2-40B4-BE49-F238E27FC236}">
                  <a16:creationId xmlns:a16="http://schemas.microsoft.com/office/drawing/2014/main" id="{FECB41C1-3E79-45AA-B100-38C9E092C776}"/>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104" name="Group 103">
            <a:extLst>
              <a:ext uri="{FF2B5EF4-FFF2-40B4-BE49-F238E27FC236}">
                <a16:creationId xmlns:a16="http://schemas.microsoft.com/office/drawing/2014/main" id="{A87830BE-EEF7-4034-8ABE-3212DB467DB4}"/>
              </a:ext>
            </a:extLst>
          </p:cNvPr>
          <p:cNvGrpSpPr/>
          <p:nvPr/>
        </p:nvGrpSpPr>
        <p:grpSpPr>
          <a:xfrm>
            <a:off x="2982416" y="1491437"/>
            <a:ext cx="1805441" cy="1894017"/>
            <a:chOff x="1387588" y="2182683"/>
            <a:chExt cx="1805441" cy="1894017"/>
          </a:xfrm>
        </p:grpSpPr>
        <p:sp>
          <p:nvSpPr>
            <p:cNvPr id="105"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5D8301A0-49D9-41A5-A227-2E35458E6401}"/>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a:solidFill>
                    <a:srgbClr val="E6E7E9"/>
                  </a:solidFill>
                  <a:latin typeface="Tw Cen MT" panose="020B0602020104020603" pitchFamily="34" charset="0"/>
                </a:rPr>
                <a:t>2010</a:t>
              </a:r>
            </a:p>
          </p:txBody>
        </p:sp>
        <p:sp>
          <p:nvSpPr>
            <p:cNvPr id="107" name="TextBox 106">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108" name="Freeform: Shape 107">
            <a:extLst>
              <a:ext uri="{FF2B5EF4-FFF2-40B4-BE49-F238E27FC236}">
                <a16:creationId xmlns:a16="http://schemas.microsoft.com/office/drawing/2014/main" id="{48958204-CE05-4E79-AC55-C76FBB79E37F}"/>
              </a:ext>
            </a:extLst>
          </p:cNvPr>
          <p:cNvSpPr/>
          <p:nvPr/>
        </p:nvSpPr>
        <p:spPr>
          <a:xfrm flipV="1">
            <a:off x="3089346"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406A5A75-24F0-496A-82D6-E2B37B100BBD}"/>
              </a:ext>
            </a:extLst>
          </p:cNvPr>
          <p:cNvSpPr/>
          <p:nvPr/>
        </p:nvSpPr>
        <p:spPr>
          <a:xfrm flipV="1">
            <a:off x="5586223"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B8C3E14B-EBB2-49A7-9A4E-9C6AFAF9A364}"/>
              </a:ext>
            </a:extLst>
          </p:cNvPr>
          <p:cNvSpPr/>
          <p:nvPr/>
        </p:nvSpPr>
        <p:spPr>
          <a:xfrm flipV="1">
            <a:off x="8083100"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8D94F991-2744-4D5C-BE57-A0C261539D2C}"/>
              </a:ext>
            </a:extLst>
          </p:cNvPr>
          <p:cNvGrpSpPr/>
          <p:nvPr/>
        </p:nvGrpSpPr>
        <p:grpSpPr>
          <a:xfrm>
            <a:off x="3083677" y="3146196"/>
            <a:ext cx="1591582" cy="832605"/>
            <a:chOff x="1488849" y="3837442"/>
            <a:chExt cx="1591582" cy="832605"/>
          </a:xfrm>
        </p:grpSpPr>
        <p:sp>
          <p:nvSpPr>
            <p:cNvPr id="115" name="TextBox 114">
              <a:extLst>
                <a:ext uri="{FF2B5EF4-FFF2-40B4-BE49-F238E27FC236}">
                  <a16:creationId xmlns:a16="http://schemas.microsoft.com/office/drawing/2014/main" id="{8721CE74-40AC-4223-B129-B3A270C7429B}"/>
                </a:ext>
              </a:extLst>
            </p:cNvPr>
            <p:cNvSpPr txBox="1"/>
            <p:nvPr/>
          </p:nvSpPr>
          <p:spPr>
            <a:xfrm>
              <a:off x="1488849" y="3837442"/>
              <a:ext cx="1591582" cy="369332"/>
            </a:xfrm>
            <a:prstGeom prst="rect">
              <a:avLst/>
            </a:prstGeom>
            <a:noFill/>
          </p:spPr>
          <p:txBody>
            <a:bodyPr wrap="square" rtlCol="0">
              <a:spAutoFit/>
            </a:bodyPr>
            <a:lstStyle/>
            <a:p>
              <a:pPr algn="ctr"/>
              <a:r>
                <a:rPr lang="en-US" b="1" dirty="0">
                  <a:solidFill>
                    <a:srgbClr val="FF5969"/>
                  </a:solidFill>
                  <a:latin typeface="Tw Cen MT" panose="020B0602020104020603" pitchFamily="34" charset="0"/>
                </a:rPr>
                <a:t>HEADING</a:t>
              </a:r>
            </a:p>
          </p:txBody>
        </p:sp>
        <p:sp>
          <p:nvSpPr>
            <p:cNvPr id="116" name="TextBox 115">
              <a:extLst>
                <a:ext uri="{FF2B5EF4-FFF2-40B4-BE49-F238E27FC236}">
                  <a16:creationId xmlns:a16="http://schemas.microsoft.com/office/drawing/2014/main" id="{FC94FF53-E358-452A-A5CE-3296318ABBE9}"/>
                </a:ext>
              </a:extLst>
            </p:cNvPr>
            <p:cNvSpPr txBox="1"/>
            <p:nvPr/>
          </p:nvSpPr>
          <p:spPr>
            <a:xfrm>
              <a:off x="1488849" y="4146827"/>
              <a:ext cx="1591582" cy="523220"/>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Here Add Some Own Text of Yours</a:t>
              </a:r>
            </a:p>
          </p:txBody>
        </p:sp>
      </p:grpSp>
      <p:grpSp>
        <p:nvGrpSpPr>
          <p:cNvPr id="117" name="Group 116">
            <a:extLst>
              <a:ext uri="{FF2B5EF4-FFF2-40B4-BE49-F238E27FC236}">
                <a16:creationId xmlns:a16="http://schemas.microsoft.com/office/drawing/2014/main" id="{860A9D1F-EDAE-418D-A3C8-F8109A2B052A}"/>
              </a:ext>
            </a:extLst>
          </p:cNvPr>
          <p:cNvGrpSpPr/>
          <p:nvPr/>
        </p:nvGrpSpPr>
        <p:grpSpPr>
          <a:xfrm>
            <a:off x="5572502" y="3146196"/>
            <a:ext cx="1591582" cy="832605"/>
            <a:chOff x="3977674" y="3837442"/>
            <a:chExt cx="1591582" cy="832605"/>
          </a:xfrm>
        </p:grpSpPr>
        <p:sp>
          <p:nvSpPr>
            <p:cNvPr id="118" name="TextBox 117">
              <a:extLst>
                <a:ext uri="{FF2B5EF4-FFF2-40B4-BE49-F238E27FC236}">
                  <a16:creationId xmlns:a16="http://schemas.microsoft.com/office/drawing/2014/main" id="{91705BAF-DCDA-4FDC-8DA1-1FBA870AE5C8}"/>
                </a:ext>
              </a:extLst>
            </p:cNvPr>
            <p:cNvSpPr txBox="1"/>
            <p:nvPr/>
          </p:nvSpPr>
          <p:spPr>
            <a:xfrm>
              <a:off x="3977674" y="3837442"/>
              <a:ext cx="1591582" cy="369332"/>
            </a:xfrm>
            <a:prstGeom prst="rect">
              <a:avLst/>
            </a:prstGeom>
            <a:noFill/>
          </p:spPr>
          <p:txBody>
            <a:bodyPr wrap="square" rtlCol="0">
              <a:spAutoFit/>
            </a:bodyPr>
            <a:lstStyle/>
            <a:p>
              <a:pPr algn="ctr"/>
              <a:r>
                <a:rPr lang="en-US" b="1" dirty="0">
                  <a:solidFill>
                    <a:srgbClr val="52CBBE"/>
                  </a:solidFill>
                  <a:latin typeface="Tw Cen MT" panose="020B0602020104020603" pitchFamily="34" charset="0"/>
                </a:rPr>
                <a:t>HEADING</a:t>
              </a:r>
            </a:p>
          </p:txBody>
        </p:sp>
        <p:sp>
          <p:nvSpPr>
            <p:cNvPr id="119" name="TextBox 118">
              <a:extLst>
                <a:ext uri="{FF2B5EF4-FFF2-40B4-BE49-F238E27FC236}">
                  <a16:creationId xmlns:a16="http://schemas.microsoft.com/office/drawing/2014/main" id="{BBD17202-B0A7-4912-9A5D-8F55518824B3}"/>
                </a:ext>
              </a:extLst>
            </p:cNvPr>
            <p:cNvSpPr txBox="1"/>
            <p:nvPr/>
          </p:nvSpPr>
          <p:spPr>
            <a:xfrm>
              <a:off x="3977674" y="4146827"/>
              <a:ext cx="1591582" cy="523220"/>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Here Add Some Own Text of Yours</a:t>
              </a:r>
            </a:p>
          </p:txBody>
        </p:sp>
      </p:grpSp>
      <p:grpSp>
        <p:nvGrpSpPr>
          <p:cNvPr id="120" name="Group 119">
            <a:extLst>
              <a:ext uri="{FF2B5EF4-FFF2-40B4-BE49-F238E27FC236}">
                <a16:creationId xmlns:a16="http://schemas.microsoft.com/office/drawing/2014/main" id="{1F66AC79-730F-4E07-974E-4F08542F2C4A}"/>
              </a:ext>
            </a:extLst>
          </p:cNvPr>
          <p:cNvGrpSpPr/>
          <p:nvPr/>
        </p:nvGrpSpPr>
        <p:grpSpPr>
          <a:xfrm>
            <a:off x="8083100" y="3146196"/>
            <a:ext cx="1591582" cy="832605"/>
            <a:chOff x="6488272" y="3837442"/>
            <a:chExt cx="1591582" cy="832605"/>
          </a:xfrm>
        </p:grpSpPr>
        <p:sp>
          <p:nvSpPr>
            <p:cNvPr id="121" name="TextBox 120">
              <a:extLst>
                <a:ext uri="{FF2B5EF4-FFF2-40B4-BE49-F238E27FC236}">
                  <a16:creationId xmlns:a16="http://schemas.microsoft.com/office/drawing/2014/main" id="{D025EBC6-5731-4D97-B58C-0E0C20D47817}"/>
                </a:ext>
              </a:extLst>
            </p:cNvPr>
            <p:cNvSpPr txBox="1"/>
            <p:nvPr/>
          </p:nvSpPr>
          <p:spPr>
            <a:xfrm>
              <a:off x="6488272" y="3837442"/>
              <a:ext cx="1591582" cy="369332"/>
            </a:xfrm>
            <a:prstGeom prst="rect">
              <a:avLst/>
            </a:prstGeom>
            <a:noFill/>
          </p:spPr>
          <p:txBody>
            <a:bodyPr wrap="square" rtlCol="0">
              <a:spAutoFit/>
            </a:bodyPr>
            <a:lstStyle/>
            <a:p>
              <a:pPr algn="ctr"/>
              <a:r>
                <a:rPr lang="en-US" b="1" dirty="0">
                  <a:solidFill>
                    <a:srgbClr val="FEC630"/>
                  </a:solidFill>
                  <a:latin typeface="Tw Cen MT" panose="020B0602020104020603" pitchFamily="34" charset="0"/>
                </a:rPr>
                <a:t>HEADING</a:t>
              </a:r>
            </a:p>
          </p:txBody>
        </p:sp>
        <p:sp>
          <p:nvSpPr>
            <p:cNvPr id="122" name="TextBox 121">
              <a:extLst>
                <a:ext uri="{FF2B5EF4-FFF2-40B4-BE49-F238E27FC236}">
                  <a16:creationId xmlns:a16="http://schemas.microsoft.com/office/drawing/2014/main" id="{B38973E8-8FEC-48EF-89C3-A1086AD31515}"/>
                </a:ext>
              </a:extLst>
            </p:cNvPr>
            <p:cNvSpPr txBox="1"/>
            <p:nvPr/>
          </p:nvSpPr>
          <p:spPr>
            <a:xfrm>
              <a:off x="6488272" y="4146827"/>
              <a:ext cx="1591582" cy="523220"/>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Here Add Some Own Text of Yours</a:t>
              </a:r>
            </a:p>
          </p:txBody>
        </p:sp>
      </p:grpSp>
      <p:pic>
        <p:nvPicPr>
          <p:cNvPr id="3" name="Picture 2">
            <a:extLst>
              <a:ext uri="{FF2B5EF4-FFF2-40B4-BE49-F238E27FC236}">
                <a16:creationId xmlns:a16="http://schemas.microsoft.com/office/drawing/2014/main" id="{D1E1EB09-3B7F-4AD1-85F5-A963B8B7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659" y="4229239"/>
            <a:ext cx="894354" cy="894352"/>
          </a:xfrm>
          <a:prstGeom prst="rect">
            <a:avLst/>
          </a:prstGeom>
        </p:spPr>
      </p:pic>
      <p:pic>
        <p:nvPicPr>
          <p:cNvPr id="7" name="Picture 6">
            <a:extLst>
              <a:ext uri="{FF2B5EF4-FFF2-40B4-BE49-F238E27FC236}">
                <a16:creationId xmlns:a16="http://schemas.microsoft.com/office/drawing/2014/main" id="{14331A99-A934-4099-9190-67078252B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947" y="4229326"/>
            <a:ext cx="897858" cy="897856"/>
          </a:xfrm>
          <a:prstGeom prst="rect">
            <a:avLst/>
          </a:prstGeom>
        </p:spPr>
      </p:pic>
      <p:pic>
        <p:nvPicPr>
          <p:cNvPr id="9" name="Picture 8">
            <a:extLst>
              <a:ext uri="{FF2B5EF4-FFF2-40B4-BE49-F238E27FC236}">
                <a16:creationId xmlns:a16="http://schemas.microsoft.com/office/drawing/2014/main" id="{F5285DFE-7CB0-4F85-899B-F151E785F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1674" y="4229239"/>
            <a:ext cx="907482" cy="907480"/>
          </a:xfrm>
          <a:prstGeom prst="rect">
            <a:avLst/>
          </a:prstGeom>
        </p:spPr>
      </p:pic>
      <p:grpSp>
        <p:nvGrpSpPr>
          <p:cNvPr id="60" name="Group 59">
            <a:extLst>
              <a:ext uri="{FF2B5EF4-FFF2-40B4-BE49-F238E27FC236}">
                <a16:creationId xmlns:a16="http://schemas.microsoft.com/office/drawing/2014/main" id="{7728BA24-99D1-4E44-98AC-50745A94AD6C}"/>
              </a:ext>
            </a:extLst>
          </p:cNvPr>
          <p:cNvGrpSpPr/>
          <p:nvPr/>
        </p:nvGrpSpPr>
        <p:grpSpPr>
          <a:xfrm>
            <a:off x="121792" y="0"/>
            <a:ext cx="11953627" cy="6858000"/>
            <a:chOff x="491575" y="0"/>
            <a:chExt cx="9961092"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DB4514-65BA-420D-BBB3-CCF0A5B397CB}"/>
                </a:ext>
              </a:extLst>
            </p:cNvPr>
            <p:cNvSpPr/>
            <p:nvPr/>
          </p:nvSpPr>
          <p:spPr>
            <a:xfrm>
              <a:off x="9456448" y="2137769"/>
              <a:ext cx="996218" cy="284631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TextBox 62">
              <a:extLst>
                <a:ext uri="{FF2B5EF4-FFF2-40B4-BE49-F238E27FC236}">
                  <a16:creationId xmlns:a16="http://schemas.microsoft.com/office/drawing/2014/main" id="{F86CE46E-7143-4535-BF09-36D36B082851}"/>
                </a:ext>
              </a:extLst>
            </p:cNvPr>
            <p:cNvSpPr txBox="1"/>
            <p:nvPr/>
          </p:nvSpPr>
          <p:spPr>
            <a:xfrm rot="16200000">
              <a:off x="8765234" y="3301584"/>
              <a:ext cx="2695877" cy="538595"/>
            </a:xfrm>
            <a:prstGeom prst="rect">
              <a:avLst/>
            </a:prstGeom>
            <a:noFill/>
          </p:spPr>
          <p:txBody>
            <a:bodyPr wrap="square" rtlCol="0">
              <a:spAutoFit/>
            </a:bodyPr>
            <a:lstStyle/>
            <a:p>
              <a:pPr algn="ctr"/>
              <a:r>
                <a:rPr lang="en-US" sz="3600" b="1" dirty="0">
                  <a:solidFill>
                    <a:srgbClr val="F0EEF0"/>
                  </a:solidFill>
                  <a:latin typeface="Tw Cen MT" panose="020B0602020104020603" pitchFamily="34" charset="0"/>
                </a:rPr>
                <a:t>OBJECTIVES</a:t>
              </a:r>
            </a:p>
          </p:txBody>
        </p:sp>
        <p:pic>
          <p:nvPicPr>
            <p:cNvPr id="64" name="Picture 63">
              <a:extLst>
                <a:ext uri="{FF2B5EF4-FFF2-40B4-BE49-F238E27FC236}">
                  <a16:creationId xmlns:a16="http://schemas.microsoft.com/office/drawing/2014/main" id="{4E9D2CC3-AE8C-4CF7-AC14-0BF3748D63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cxnSp>
        <p:nvCxnSpPr>
          <p:cNvPr id="67" name="Straight Connector 66">
            <a:extLst>
              <a:ext uri="{FF2B5EF4-FFF2-40B4-BE49-F238E27FC236}">
                <a16:creationId xmlns:a16="http://schemas.microsoft.com/office/drawing/2014/main" id="{1FB1D66C-A675-4E89-AF22-1BE0E407A08D}"/>
              </a:ext>
            </a:extLst>
          </p:cNvPr>
          <p:cNvCxnSpPr>
            <a:cxnSpLocks/>
          </p:cNvCxnSpPr>
          <p:nvPr/>
        </p:nvCxnSpPr>
        <p:spPr>
          <a:xfrm flipV="1">
            <a:off x="7640704" y="4129337"/>
            <a:ext cx="1751286" cy="1216614"/>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D1B375-3CBB-4F31-BF6F-2530FCADC84D}"/>
              </a:ext>
            </a:extLst>
          </p:cNvPr>
          <p:cNvCxnSpPr>
            <a:cxnSpLocks/>
          </p:cNvCxnSpPr>
          <p:nvPr/>
        </p:nvCxnSpPr>
        <p:spPr>
          <a:xfrm flipH="1" flipV="1">
            <a:off x="5130773" y="4286953"/>
            <a:ext cx="2024836" cy="1086833"/>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5F893E3-9E92-4678-BAE1-ABE84AFE8FA3}"/>
              </a:ext>
            </a:extLst>
          </p:cNvPr>
          <p:cNvCxnSpPr>
            <a:cxnSpLocks/>
            <a:stCxn id="79" idx="6"/>
            <a:endCxn id="95" idx="2"/>
          </p:cNvCxnSpPr>
          <p:nvPr/>
        </p:nvCxnSpPr>
        <p:spPr>
          <a:xfrm flipV="1">
            <a:off x="2514659" y="4236153"/>
            <a:ext cx="2016459" cy="988338"/>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E8AA9BD-5B28-4BB1-803B-54BB6E1B0DE1}"/>
              </a:ext>
            </a:extLst>
          </p:cNvPr>
          <p:cNvSpPr txBox="1"/>
          <p:nvPr/>
        </p:nvSpPr>
        <p:spPr>
          <a:xfrm>
            <a:off x="944753" y="838473"/>
            <a:ext cx="10307704" cy="1138773"/>
          </a:xfrm>
          <a:prstGeom prst="rect">
            <a:avLst/>
          </a:prstGeom>
          <a:noFill/>
        </p:spPr>
        <p:txBody>
          <a:bodyPr wrap="square" rtlCol="0" anchor="ctr">
            <a:spAutoFit/>
          </a:bodyPr>
          <a:lstStyle/>
          <a:p>
            <a:pPr algn="just"/>
            <a:r>
              <a:rPr lang="en-US" sz="2400" dirty="0">
                <a:solidFill>
                  <a:schemeClr val="accent1">
                    <a:lumMod val="75000"/>
                  </a:schemeClr>
                </a:solidFill>
                <a:latin typeface="Tw Cen MT" panose="020B0602020104020603" pitchFamily="34" charset="0"/>
              </a:rPr>
              <a:t>GENERAL OBJECTIVE: </a:t>
            </a:r>
            <a:r>
              <a:rPr lang="en-US" sz="2000" dirty="0">
                <a:latin typeface="Times New Roman" panose="02020603050405020304" pitchFamily="18" charset="0"/>
                <a:ea typeface="Calibri" panose="020F0502020204030204" pitchFamily="34" charset="0"/>
                <a:cs typeface="Times New Roman" panose="02020603050405020304" pitchFamily="18" charset="0"/>
              </a:rPr>
              <a:t>To evaluate the impact of a lifestyle intervention program on Clinical and behaviors outcomes of lifestyle disease among the employees.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solidFill>
                <a:schemeClr val="bg1">
                  <a:lumMod val="65000"/>
                </a:schemeClr>
              </a:solidFill>
              <a:latin typeface="Tw Cen MT" panose="020B0602020104020603" pitchFamily="34" charset="0"/>
            </a:endParaRPr>
          </a:p>
        </p:txBody>
      </p:sp>
      <p:grpSp>
        <p:nvGrpSpPr>
          <p:cNvPr id="73" name="Group 72">
            <a:extLst>
              <a:ext uri="{FF2B5EF4-FFF2-40B4-BE49-F238E27FC236}">
                <a16:creationId xmlns:a16="http://schemas.microsoft.com/office/drawing/2014/main" id="{7D884BCA-1978-49CC-8588-5399D7CABDE7}"/>
              </a:ext>
            </a:extLst>
          </p:cNvPr>
          <p:cNvGrpSpPr/>
          <p:nvPr/>
        </p:nvGrpSpPr>
        <p:grpSpPr>
          <a:xfrm>
            <a:off x="5289296" y="1754645"/>
            <a:ext cx="1434489" cy="190500"/>
            <a:chOff x="4679586" y="878988"/>
            <a:chExt cx="1434489" cy="190500"/>
          </a:xfrm>
        </p:grpSpPr>
        <p:sp>
          <p:nvSpPr>
            <p:cNvPr id="74" name="Oval 73">
              <a:extLst>
                <a:ext uri="{FF2B5EF4-FFF2-40B4-BE49-F238E27FC236}">
                  <a16:creationId xmlns:a16="http://schemas.microsoft.com/office/drawing/2014/main" id="{3701A590-ABA9-4BD2-BD64-376A4C227798}"/>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E53B434-A2A6-4C16-99DD-292CE4FD62C4}"/>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3E5BC96-17A2-4BD5-BA51-10270687E851}"/>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A06ACCC-548D-4873-BD3B-AD3CA2C095B0}"/>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CBDE4C1-DAF9-476F-B807-27BE954F6C82}"/>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a:extLst>
              <a:ext uri="{FF2B5EF4-FFF2-40B4-BE49-F238E27FC236}">
                <a16:creationId xmlns:a16="http://schemas.microsoft.com/office/drawing/2014/main" id="{555FC8F4-43EE-43E4-BBBC-49434B3A520A}"/>
              </a:ext>
            </a:extLst>
          </p:cNvPr>
          <p:cNvSpPr/>
          <p:nvPr/>
        </p:nvSpPr>
        <p:spPr>
          <a:xfrm>
            <a:off x="1926179" y="4930251"/>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4C20B305-6275-48E1-8946-A32347CB376F}"/>
              </a:ext>
            </a:extLst>
          </p:cNvPr>
          <p:cNvSpPr txBox="1"/>
          <p:nvPr/>
        </p:nvSpPr>
        <p:spPr>
          <a:xfrm>
            <a:off x="2034690" y="4761360"/>
            <a:ext cx="383303" cy="1200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a:t>
            </a:r>
          </a:p>
          <a:p>
            <a:pPr algn="ctr"/>
            <a:endParaRPr lang="en-US" sz="3600" b="1" dirty="0">
              <a:solidFill>
                <a:srgbClr val="E3E3E3"/>
              </a:solidFill>
              <a:latin typeface="Tw Cen MT" panose="020B0602020104020603" pitchFamily="34" charset="0"/>
            </a:endParaRPr>
          </a:p>
        </p:txBody>
      </p:sp>
      <p:sp>
        <p:nvSpPr>
          <p:cNvPr id="95" name="Oval 94">
            <a:extLst>
              <a:ext uri="{FF2B5EF4-FFF2-40B4-BE49-F238E27FC236}">
                <a16:creationId xmlns:a16="http://schemas.microsoft.com/office/drawing/2014/main" id="{BE4AD99A-076B-4B78-BBFD-38BC498DCCBC}"/>
              </a:ext>
            </a:extLst>
          </p:cNvPr>
          <p:cNvSpPr/>
          <p:nvPr/>
        </p:nvSpPr>
        <p:spPr>
          <a:xfrm>
            <a:off x="4531118" y="3941913"/>
            <a:ext cx="588480" cy="588480"/>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1A6BC045-9DFF-42FD-8C36-FC34502A7320}"/>
              </a:ext>
            </a:extLst>
          </p:cNvPr>
          <p:cNvSpPr txBox="1"/>
          <p:nvPr/>
        </p:nvSpPr>
        <p:spPr>
          <a:xfrm>
            <a:off x="4653878" y="3778071"/>
            <a:ext cx="383303" cy="1200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a:t>
            </a:r>
          </a:p>
          <a:p>
            <a:pPr algn="ctr"/>
            <a:endParaRPr lang="en-US" sz="3600" b="1" dirty="0">
              <a:solidFill>
                <a:srgbClr val="E3E3E3"/>
              </a:solidFill>
              <a:latin typeface="Tw Cen MT" panose="020B0602020104020603" pitchFamily="34" charset="0"/>
            </a:endParaRPr>
          </a:p>
        </p:txBody>
      </p:sp>
      <p:sp>
        <p:nvSpPr>
          <p:cNvPr id="112" name="Oval 111">
            <a:extLst>
              <a:ext uri="{FF2B5EF4-FFF2-40B4-BE49-F238E27FC236}">
                <a16:creationId xmlns:a16="http://schemas.microsoft.com/office/drawing/2014/main" id="{D32467DC-68B2-4A06-97DB-38EF79A869C1}"/>
              </a:ext>
            </a:extLst>
          </p:cNvPr>
          <p:cNvSpPr/>
          <p:nvPr/>
        </p:nvSpPr>
        <p:spPr>
          <a:xfrm>
            <a:off x="7098751" y="4891641"/>
            <a:ext cx="588480" cy="588480"/>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FFCACAA9-3503-46C8-A54E-799F4E9E55B9}"/>
              </a:ext>
            </a:extLst>
          </p:cNvPr>
          <p:cNvSpPr/>
          <p:nvPr/>
        </p:nvSpPr>
        <p:spPr>
          <a:xfrm>
            <a:off x="9388894" y="3698473"/>
            <a:ext cx="588480" cy="588480"/>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6F7E7550-521F-446A-9A97-DDE94285DD11}"/>
              </a:ext>
            </a:extLst>
          </p:cNvPr>
          <p:cNvSpPr txBox="1"/>
          <p:nvPr/>
        </p:nvSpPr>
        <p:spPr>
          <a:xfrm>
            <a:off x="9491193" y="3640622"/>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a:t>
            </a:r>
          </a:p>
        </p:txBody>
      </p:sp>
      <p:sp>
        <p:nvSpPr>
          <p:cNvPr id="131" name="TextBox 130">
            <a:extLst>
              <a:ext uri="{FF2B5EF4-FFF2-40B4-BE49-F238E27FC236}">
                <a16:creationId xmlns:a16="http://schemas.microsoft.com/office/drawing/2014/main" id="{8B01F7DF-B788-4309-835E-848C5261CE4F}"/>
              </a:ext>
            </a:extLst>
          </p:cNvPr>
          <p:cNvSpPr txBox="1"/>
          <p:nvPr/>
        </p:nvSpPr>
        <p:spPr>
          <a:xfrm>
            <a:off x="944753" y="3753151"/>
            <a:ext cx="2505049" cy="1077218"/>
          </a:xfrm>
          <a:prstGeom prst="rect">
            <a:avLst/>
          </a:prstGeom>
          <a:noFill/>
        </p:spPr>
        <p:txBody>
          <a:bodyPr wrap="square" rtlCol="0">
            <a:spAutoFit/>
          </a:bodyPr>
          <a:lstStyle/>
          <a:p>
            <a:pPr algn="just"/>
            <a:r>
              <a:rPr lang="en-US" sz="1600" dirty="0">
                <a:latin typeface="Times New Roman" panose="02020603050405020304" pitchFamily="18" charset="0"/>
                <a:ea typeface="Calibri" panose="020F0502020204030204" pitchFamily="34" charset="0"/>
                <a:cs typeface="Times New Roman" panose="02020603050405020304" pitchFamily="18" charset="0"/>
              </a:rPr>
              <a:t>To Identify employee population at risk for developing chronic diseases and conditions</a:t>
            </a:r>
            <a:endParaRPr lang="en-US" sz="1600" b="1" dirty="0">
              <a:solidFill>
                <a:srgbClr val="A6A6A6"/>
              </a:solidFill>
              <a:latin typeface="Tw Cen MT" panose="020B0602020104020603" pitchFamily="34" charset="0"/>
            </a:endParaRPr>
          </a:p>
        </p:txBody>
      </p:sp>
      <p:sp>
        <p:nvSpPr>
          <p:cNvPr id="134" name="TextBox 133">
            <a:extLst>
              <a:ext uri="{FF2B5EF4-FFF2-40B4-BE49-F238E27FC236}">
                <a16:creationId xmlns:a16="http://schemas.microsoft.com/office/drawing/2014/main" id="{4128FC70-EC87-4505-B103-CC8A34AD5B99}"/>
              </a:ext>
            </a:extLst>
          </p:cNvPr>
          <p:cNvSpPr txBox="1"/>
          <p:nvPr/>
        </p:nvSpPr>
        <p:spPr>
          <a:xfrm>
            <a:off x="3845632" y="2634995"/>
            <a:ext cx="2867389" cy="1224951"/>
          </a:xfrm>
          <a:prstGeom prst="rect">
            <a:avLst/>
          </a:prstGeom>
          <a:noFill/>
        </p:spPr>
        <p:txBody>
          <a:bodyPr wrap="square" rtlCol="0">
            <a:spAutoFit/>
          </a:bodyPr>
          <a:lstStyle/>
          <a:p>
            <a:pPr marR="0" lvl="0" algn="just">
              <a:lnSpc>
                <a:spcPct val="115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To evaluate the impact of a lifestyle intervention program on HbA1c, BMI, Blood pressure and total cholesterol</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7" name="TextBox 136">
            <a:extLst>
              <a:ext uri="{FF2B5EF4-FFF2-40B4-BE49-F238E27FC236}">
                <a16:creationId xmlns:a16="http://schemas.microsoft.com/office/drawing/2014/main" id="{CE4AF30C-47B9-42F2-BAAB-C5E9143AD766}"/>
              </a:ext>
            </a:extLst>
          </p:cNvPr>
          <p:cNvSpPr txBox="1"/>
          <p:nvPr/>
        </p:nvSpPr>
        <p:spPr>
          <a:xfrm>
            <a:off x="5130773" y="5471551"/>
            <a:ext cx="3351106" cy="941796"/>
          </a:xfrm>
          <a:prstGeom prst="rect">
            <a:avLst/>
          </a:prstGeom>
          <a:noFill/>
        </p:spPr>
        <p:txBody>
          <a:bodyPr wrap="square" rtlCol="0">
            <a:spAutoFit/>
          </a:bodyPr>
          <a:lstStyle/>
          <a:p>
            <a:pPr marR="0" lvl="0" algn="just">
              <a:lnSpc>
                <a:spcPct val="115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To assess the impact of program on self reported level of physical activity and healthier food choices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0" name="TextBox 139">
            <a:extLst>
              <a:ext uri="{FF2B5EF4-FFF2-40B4-BE49-F238E27FC236}">
                <a16:creationId xmlns:a16="http://schemas.microsoft.com/office/drawing/2014/main" id="{1EFAF46B-A1C3-45A8-A052-22BF454E6E76}"/>
              </a:ext>
            </a:extLst>
          </p:cNvPr>
          <p:cNvSpPr txBox="1"/>
          <p:nvPr/>
        </p:nvSpPr>
        <p:spPr>
          <a:xfrm>
            <a:off x="7747415" y="2704367"/>
            <a:ext cx="2424127" cy="941796"/>
          </a:xfrm>
          <a:prstGeom prst="rect">
            <a:avLst/>
          </a:prstGeom>
          <a:noFill/>
        </p:spPr>
        <p:txBody>
          <a:bodyPr wrap="square" rtlCol="0">
            <a:spAutoFit/>
          </a:bodyPr>
          <a:lstStyle/>
          <a:p>
            <a:pPr marR="0" lvl="0" algn="just">
              <a:lnSpc>
                <a:spcPct val="115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To assess the impact of the program on the self efficacy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Box 146">
            <a:extLst>
              <a:ext uri="{FF2B5EF4-FFF2-40B4-BE49-F238E27FC236}">
                <a16:creationId xmlns:a16="http://schemas.microsoft.com/office/drawing/2014/main" id="{1A6BC045-9DFF-42FD-8C36-FC34502A7320}"/>
              </a:ext>
            </a:extLst>
          </p:cNvPr>
          <p:cNvSpPr txBox="1"/>
          <p:nvPr/>
        </p:nvSpPr>
        <p:spPr>
          <a:xfrm>
            <a:off x="7229236" y="4737442"/>
            <a:ext cx="383303" cy="1200329"/>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a:t>
            </a:r>
          </a:p>
          <a:p>
            <a:pPr algn="ctr"/>
            <a:endParaRPr lang="en-US" sz="3600" b="1" dirty="0">
              <a:solidFill>
                <a:srgbClr val="E3E3E3"/>
              </a:solidFill>
              <a:latin typeface="Tw Cen MT" panose="020B0602020104020603" pitchFamily="34" charset="0"/>
            </a:endParaRPr>
          </a:p>
        </p:txBody>
      </p:sp>
    </p:spTree>
    <p:extLst>
      <p:ext uri="{BB962C8B-B14F-4D97-AF65-F5344CB8AC3E}">
        <p14:creationId xmlns:p14="http://schemas.microsoft.com/office/powerpoint/2010/main" val="8190877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anim calcmode="lin" valueType="num">
                                      <p:cBhvr>
                                        <p:cTn id="8" dur="500" fill="hold"/>
                                        <p:tgtEl>
                                          <p:spTgt spid="108"/>
                                        </p:tgtEl>
                                        <p:attrNameLst>
                                          <p:attrName>ppt_x</p:attrName>
                                        </p:attrNameLst>
                                      </p:cBhvr>
                                      <p:tavLst>
                                        <p:tav tm="0">
                                          <p:val>
                                            <p:strVal val="#ppt_x"/>
                                          </p:val>
                                        </p:tav>
                                        <p:tav tm="100000">
                                          <p:val>
                                            <p:strVal val="#ppt_x"/>
                                          </p:val>
                                        </p:tav>
                                      </p:tavLst>
                                    </p:anim>
                                    <p:anim calcmode="lin" valueType="num">
                                      <p:cBhvr>
                                        <p:cTn id="9" dur="500" fill="hold"/>
                                        <p:tgtEl>
                                          <p:spTgt spid="10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anim calcmode="lin" valueType="num">
                                      <p:cBhvr>
                                        <p:cTn id="14" dur="500" fill="hold"/>
                                        <p:tgtEl>
                                          <p:spTgt spid="104"/>
                                        </p:tgtEl>
                                        <p:attrNameLst>
                                          <p:attrName>ppt_x</p:attrName>
                                        </p:attrNameLst>
                                      </p:cBhvr>
                                      <p:tavLst>
                                        <p:tav tm="0">
                                          <p:val>
                                            <p:strVal val="#ppt_x"/>
                                          </p:val>
                                        </p:tav>
                                        <p:tav tm="100000">
                                          <p:val>
                                            <p:strVal val="#ppt_x"/>
                                          </p:val>
                                        </p:tav>
                                      </p:tavLst>
                                    </p:anim>
                                    <p:anim calcmode="lin" valueType="num">
                                      <p:cBhvr>
                                        <p:cTn id="15" dur="500" fill="hold"/>
                                        <p:tgtEl>
                                          <p:spTgt spid="104"/>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animEffect transition="in" filter="fade">
                                      <p:cBhvr>
                                        <p:cTn id="21" dur="500"/>
                                        <p:tgtEl>
                                          <p:spTgt spid="114"/>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anim calcmode="lin" valueType="num">
                                      <p:cBhvr>
                                        <p:cTn id="31" dur="500" fill="hold"/>
                                        <p:tgtEl>
                                          <p:spTgt spid="109"/>
                                        </p:tgtEl>
                                        <p:attrNameLst>
                                          <p:attrName>ppt_x</p:attrName>
                                        </p:attrNameLst>
                                      </p:cBhvr>
                                      <p:tavLst>
                                        <p:tav tm="0">
                                          <p:val>
                                            <p:strVal val="#ppt_x"/>
                                          </p:val>
                                        </p:tav>
                                        <p:tav tm="100000">
                                          <p:val>
                                            <p:strVal val="#ppt_x"/>
                                          </p:val>
                                        </p:tav>
                                      </p:tavLst>
                                    </p:anim>
                                    <p:anim calcmode="lin" valueType="num">
                                      <p:cBhvr>
                                        <p:cTn id="32" dur="500" fill="hold"/>
                                        <p:tgtEl>
                                          <p:spTgt spid="10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25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anim calcmode="lin" valueType="num">
                                      <p:cBhvr>
                                        <p:cTn id="37" dur="500" fill="hold"/>
                                        <p:tgtEl>
                                          <p:spTgt spid="100"/>
                                        </p:tgtEl>
                                        <p:attrNameLst>
                                          <p:attrName>ppt_x</p:attrName>
                                        </p:attrNameLst>
                                      </p:cBhvr>
                                      <p:tavLst>
                                        <p:tav tm="0">
                                          <p:val>
                                            <p:strVal val="#ppt_x"/>
                                          </p:val>
                                        </p:tav>
                                        <p:tav tm="100000">
                                          <p:val>
                                            <p:strVal val="#ppt_x"/>
                                          </p:val>
                                        </p:tav>
                                      </p:tavLst>
                                    </p:anim>
                                    <p:anim calcmode="lin" valueType="num">
                                      <p:cBhvr>
                                        <p:cTn id="38" dur="500" fill="hold"/>
                                        <p:tgtEl>
                                          <p:spTgt spid="100"/>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3" presetClass="entr" presetSubtype="16"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 calcmode="lin" valueType="num">
                                      <p:cBhvr>
                                        <p:cTn id="42" dur="500" fill="hold"/>
                                        <p:tgtEl>
                                          <p:spTgt spid="117"/>
                                        </p:tgtEl>
                                        <p:attrNameLst>
                                          <p:attrName>ppt_w</p:attrName>
                                        </p:attrNameLst>
                                      </p:cBhvr>
                                      <p:tavLst>
                                        <p:tav tm="0">
                                          <p:val>
                                            <p:fltVal val="0"/>
                                          </p:val>
                                        </p:tav>
                                        <p:tav tm="100000">
                                          <p:val>
                                            <p:strVal val="#ppt_w"/>
                                          </p:val>
                                        </p:tav>
                                      </p:tavLst>
                                    </p:anim>
                                    <p:anim calcmode="lin" valueType="num">
                                      <p:cBhvr>
                                        <p:cTn id="43" dur="500" fill="hold"/>
                                        <p:tgtEl>
                                          <p:spTgt spid="117"/>
                                        </p:tgtEl>
                                        <p:attrNameLst>
                                          <p:attrName>ppt_h</p:attrName>
                                        </p:attrNameLst>
                                      </p:cBhvr>
                                      <p:tavLst>
                                        <p:tav tm="0">
                                          <p:val>
                                            <p:fltVal val="0"/>
                                          </p:val>
                                        </p:tav>
                                        <p:tav tm="100000">
                                          <p:val>
                                            <p:strVal val="#ppt_h"/>
                                          </p:val>
                                        </p:tav>
                                      </p:tavLst>
                                    </p:anim>
                                    <p:animEffect transition="in" filter="fade">
                                      <p:cBhvr>
                                        <p:cTn id="44" dur="500"/>
                                        <p:tgtEl>
                                          <p:spTgt spid="117"/>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3750"/>
                            </p:stCondLst>
                            <p:childTnLst>
                              <p:par>
                                <p:cTn id="51" presetID="42" presetClass="entr" presetSubtype="0" fill="hold" grpId="0" nodeType="afterEffect">
                                  <p:stCondLst>
                                    <p:cond delay="25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anim calcmode="lin" valueType="num">
                                      <p:cBhvr>
                                        <p:cTn id="54" dur="500" fill="hold"/>
                                        <p:tgtEl>
                                          <p:spTgt spid="110"/>
                                        </p:tgtEl>
                                        <p:attrNameLst>
                                          <p:attrName>ppt_x</p:attrName>
                                        </p:attrNameLst>
                                      </p:cBhvr>
                                      <p:tavLst>
                                        <p:tav tm="0">
                                          <p:val>
                                            <p:strVal val="#ppt_x"/>
                                          </p:val>
                                        </p:tav>
                                        <p:tav tm="100000">
                                          <p:val>
                                            <p:strVal val="#ppt_x"/>
                                          </p:val>
                                        </p:tav>
                                      </p:tavLst>
                                    </p:anim>
                                    <p:anim calcmode="lin" valueType="num">
                                      <p:cBhvr>
                                        <p:cTn id="55" dur="500" fill="hold"/>
                                        <p:tgtEl>
                                          <p:spTgt spid="110"/>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25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anim calcmode="lin" valueType="num">
                                      <p:cBhvr>
                                        <p:cTn id="60" dur="500" fill="hold"/>
                                        <p:tgtEl>
                                          <p:spTgt spid="96"/>
                                        </p:tgtEl>
                                        <p:attrNameLst>
                                          <p:attrName>ppt_x</p:attrName>
                                        </p:attrNameLst>
                                      </p:cBhvr>
                                      <p:tavLst>
                                        <p:tav tm="0">
                                          <p:val>
                                            <p:strVal val="#ppt_x"/>
                                          </p:val>
                                        </p:tav>
                                        <p:tav tm="100000">
                                          <p:val>
                                            <p:strVal val="#ppt_x"/>
                                          </p:val>
                                        </p:tav>
                                      </p:tavLst>
                                    </p:anim>
                                    <p:anim calcmode="lin" valueType="num">
                                      <p:cBhvr>
                                        <p:cTn id="61" dur="500" fill="hold"/>
                                        <p:tgtEl>
                                          <p:spTgt spid="96"/>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53" presetClass="entr" presetSubtype="16" fill="hold" nodeType="afterEffect">
                                  <p:stCondLst>
                                    <p:cond delay="0"/>
                                  </p:stCondLst>
                                  <p:childTnLst>
                                    <p:set>
                                      <p:cBhvr>
                                        <p:cTn id="64" dur="1" fill="hold">
                                          <p:stCondLst>
                                            <p:cond delay="0"/>
                                          </p:stCondLst>
                                        </p:cTn>
                                        <p:tgtEl>
                                          <p:spTgt spid="120"/>
                                        </p:tgtEl>
                                        <p:attrNameLst>
                                          <p:attrName>style.visibility</p:attrName>
                                        </p:attrNameLst>
                                      </p:cBhvr>
                                      <p:to>
                                        <p:strVal val="visible"/>
                                      </p:to>
                                    </p:set>
                                    <p:anim calcmode="lin" valueType="num">
                                      <p:cBhvr>
                                        <p:cTn id="65" dur="500" fill="hold"/>
                                        <p:tgtEl>
                                          <p:spTgt spid="120"/>
                                        </p:tgtEl>
                                        <p:attrNameLst>
                                          <p:attrName>ppt_w</p:attrName>
                                        </p:attrNameLst>
                                      </p:cBhvr>
                                      <p:tavLst>
                                        <p:tav tm="0">
                                          <p:val>
                                            <p:fltVal val="0"/>
                                          </p:val>
                                        </p:tav>
                                        <p:tav tm="100000">
                                          <p:val>
                                            <p:strVal val="#ppt_w"/>
                                          </p:val>
                                        </p:tav>
                                      </p:tavLst>
                                    </p:anim>
                                    <p:anim calcmode="lin" valueType="num">
                                      <p:cBhvr>
                                        <p:cTn id="66" dur="500" fill="hold"/>
                                        <p:tgtEl>
                                          <p:spTgt spid="120"/>
                                        </p:tgtEl>
                                        <p:attrNameLst>
                                          <p:attrName>ppt_h</p:attrName>
                                        </p:attrNameLst>
                                      </p:cBhvr>
                                      <p:tavLst>
                                        <p:tav tm="0">
                                          <p:val>
                                            <p:fltVal val="0"/>
                                          </p:val>
                                        </p:tav>
                                        <p:tav tm="100000">
                                          <p:val>
                                            <p:strVal val="#ppt_h"/>
                                          </p:val>
                                        </p:tav>
                                      </p:tavLst>
                                    </p:anim>
                                    <p:animEffect transition="in" filter="fade">
                                      <p:cBhvr>
                                        <p:cTn id="67" dur="500"/>
                                        <p:tgtEl>
                                          <p:spTgt spid="120"/>
                                        </p:tgtEl>
                                      </p:cBhvr>
                                    </p:animEffect>
                                  </p:childTnLst>
                                </p:cTn>
                              </p:par>
                              <p:par>
                                <p:cTn id="68" presetID="53" presetClass="entr" presetSubtype="16"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par>
                                <p:cTn id="73" presetID="53" presetClass="entr" presetSubtype="16" fill="hold" grpId="0" nodeType="withEffect">
                                  <p:stCondLst>
                                    <p:cond delay="25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 calcmode="lin" valueType="num">
                                      <p:cBhvr>
                                        <p:cTn id="81" dur="500" fill="hold"/>
                                        <p:tgtEl>
                                          <p:spTgt spid="80"/>
                                        </p:tgtEl>
                                        <p:attrNameLst>
                                          <p:attrName>ppt_w</p:attrName>
                                        </p:attrNameLst>
                                      </p:cBhvr>
                                      <p:tavLst>
                                        <p:tav tm="0">
                                          <p:val>
                                            <p:fltVal val="0"/>
                                          </p:val>
                                        </p:tav>
                                        <p:tav tm="100000">
                                          <p:val>
                                            <p:strVal val="#ppt_w"/>
                                          </p:val>
                                        </p:tav>
                                      </p:tavLst>
                                    </p:anim>
                                    <p:anim calcmode="lin" valueType="num">
                                      <p:cBhvr>
                                        <p:cTn id="82" dur="500" fill="hold"/>
                                        <p:tgtEl>
                                          <p:spTgt spid="80"/>
                                        </p:tgtEl>
                                        <p:attrNameLst>
                                          <p:attrName>ppt_h</p:attrName>
                                        </p:attrNameLst>
                                      </p:cBhvr>
                                      <p:tavLst>
                                        <p:tav tm="0">
                                          <p:val>
                                            <p:fltVal val="0"/>
                                          </p:val>
                                        </p:tav>
                                        <p:tav tm="100000">
                                          <p:val>
                                            <p:strVal val="#ppt_h"/>
                                          </p:val>
                                        </p:tav>
                                      </p:tavLst>
                                    </p:anim>
                                    <p:animEffect transition="in" filter="fade">
                                      <p:cBhvr>
                                        <p:cTn id="83" dur="500"/>
                                        <p:tgtEl>
                                          <p:spTgt spid="80"/>
                                        </p:tgtEl>
                                      </p:cBhvr>
                                    </p:animEffect>
                                  </p:childTnLst>
                                </p:cTn>
                              </p:par>
                              <p:par>
                                <p:cTn id="84" presetID="22" presetClass="entr" presetSubtype="4" fill="hold" nodeType="withEffect">
                                  <p:stCondLst>
                                    <p:cond delay="250"/>
                                  </p:stCondLst>
                                  <p:childTnLst>
                                    <p:set>
                                      <p:cBhvr>
                                        <p:cTn id="85" dur="1" fill="hold">
                                          <p:stCondLst>
                                            <p:cond delay="0"/>
                                          </p:stCondLst>
                                        </p:cTn>
                                        <p:tgtEl>
                                          <p:spTgt spid="71"/>
                                        </p:tgtEl>
                                        <p:attrNameLst>
                                          <p:attrName>style.visibility</p:attrName>
                                        </p:attrNameLst>
                                      </p:cBhvr>
                                      <p:to>
                                        <p:strVal val="visible"/>
                                      </p:to>
                                    </p:set>
                                    <p:animEffect transition="in" filter="wipe(down)">
                                      <p:cBhvr>
                                        <p:cTn id="86" dur="500"/>
                                        <p:tgtEl>
                                          <p:spTgt spid="71"/>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95"/>
                                        </p:tgtEl>
                                        <p:attrNameLst>
                                          <p:attrName>style.visibility</p:attrName>
                                        </p:attrNameLst>
                                      </p:cBhvr>
                                      <p:to>
                                        <p:strVal val="visible"/>
                                      </p:to>
                                    </p:set>
                                    <p:anim calcmode="lin" valueType="num">
                                      <p:cBhvr>
                                        <p:cTn id="89" dur="500" fill="hold"/>
                                        <p:tgtEl>
                                          <p:spTgt spid="95"/>
                                        </p:tgtEl>
                                        <p:attrNameLst>
                                          <p:attrName>ppt_w</p:attrName>
                                        </p:attrNameLst>
                                      </p:cBhvr>
                                      <p:tavLst>
                                        <p:tav tm="0">
                                          <p:val>
                                            <p:fltVal val="0"/>
                                          </p:val>
                                        </p:tav>
                                        <p:tav tm="100000">
                                          <p:val>
                                            <p:strVal val="#ppt_w"/>
                                          </p:val>
                                        </p:tav>
                                      </p:tavLst>
                                    </p:anim>
                                    <p:anim calcmode="lin" valueType="num">
                                      <p:cBhvr>
                                        <p:cTn id="90" dur="500" fill="hold"/>
                                        <p:tgtEl>
                                          <p:spTgt spid="95"/>
                                        </p:tgtEl>
                                        <p:attrNameLst>
                                          <p:attrName>ppt_h</p:attrName>
                                        </p:attrNameLst>
                                      </p:cBhvr>
                                      <p:tavLst>
                                        <p:tav tm="0">
                                          <p:val>
                                            <p:fltVal val="0"/>
                                          </p:val>
                                        </p:tav>
                                        <p:tav tm="100000">
                                          <p:val>
                                            <p:strVal val="#ppt_h"/>
                                          </p:val>
                                        </p:tav>
                                      </p:tavLst>
                                    </p:anim>
                                    <p:animEffect transition="in" filter="fade">
                                      <p:cBhvr>
                                        <p:cTn id="91" dur="500"/>
                                        <p:tgtEl>
                                          <p:spTgt spid="95"/>
                                        </p:tgtEl>
                                      </p:cBhvr>
                                    </p:animEffect>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p:cTn id="95" dur="500" fill="hold"/>
                                        <p:tgtEl>
                                          <p:spTgt spid="111"/>
                                        </p:tgtEl>
                                        <p:attrNameLst>
                                          <p:attrName>ppt_w</p:attrName>
                                        </p:attrNameLst>
                                      </p:cBhvr>
                                      <p:tavLst>
                                        <p:tav tm="0">
                                          <p:val>
                                            <p:fltVal val="0"/>
                                          </p:val>
                                        </p:tav>
                                        <p:tav tm="100000">
                                          <p:val>
                                            <p:strVal val="#ppt_w"/>
                                          </p:val>
                                        </p:tav>
                                      </p:tavLst>
                                    </p:anim>
                                    <p:anim calcmode="lin" valueType="num">
                                      <p:cBhvr>
                                        <p:cTn id="96" dur="500" fill="hold"/>
                                        <p:tgtEl>
                                          <p:spTgt spid="111"/>
                                        </p:tgtEl>
                                        <p:attrNameLst>
                                          <p:attrName>ppt_h</p:attrName>
                                        </p:attrNameLst>
                                      </p:cBhvr>
                                      <p:tavLst>
                                        <p:tav tm="0">
                                          <p:val>
                                            <p:fltVal val="0"/>
                                          </p:val>
                                        </p:tav>
                                        <p:tav tm="100000">
                                          <p:val>
                                            <p:strVal val="#ppt_h"/>
                                          </p:val>
                                        </p:tav>
                                      </p:tavLst>
                                    </p:anim>
                                    <p:animEffect transition="in" filter="fade">
                                      <p:cBhvr>
                                        <p:cTn id="97" dur="500"/>
                                        <p:tgtEl>
                                          <p:spTgt spid="111"/>
                                        </p:tgtEl>
                                      </p:cBhvr>
                                    </p:animEffect>
                                  </p:childTnLst>
                                </p:cTn>
                              </p:par>
                              <p:par>
                                <p:cTn id="98" presetID="22" presetClass="entr" presetSubtype="8" fill="hold" nodeType="withEffect">
                                  <p:stCondLst>
                                    <p:cond delay="500"/>
                                  </p:stCondLst>
                                  <p:childTnLst>
                                    <p:set>
                                      <p:cBhvr>
                                        <p:cTn id="99" dur="1" fill="hold">
                                          <p:stCondLst>
                                            <p:cond delay="0"/>
                                          </p:stCondLst>
                                        </p:cTn>
                                        <p:tgtEl>
                                          <p:spTgt spid="70"/>
                                        </p:tgtEl>
                                        <p:attrNameLst>
                                          <p:attrName>style.visibility</p:attrName>
                                        </p:attrNameLst>
                                      </p:cBhvr>
                                      <p:to>
                                        <p:strVal val="visible"/>
                                      </p:to>
                                    </p:set>
                                    <p:animEffect transition="in" filter="wipe(left)">
                                      <p:cBhvr>
                                        <p:cTn id="100" dur="500"/>
                                        <p:tgtEl>
                                          <p:spTgt spid="70"/>
                                        </p:tgtEl>
                                      </p:cBhvr>
                                    </p:animEffect>
                                  </p:childTnLst>
                                </p:cTn>
                              </p:par>
                              <p:par>
                                <p:cTn id="101" presetID="53" presetClass="entr" presetSubtype="16" fill="hold" grpId="0" nodeType="withEffect">
                                  <p:stCondLst>
                                    <p:cond delay="750"/>
                                  </p:stCondLst>
                                  <p:childTnLst>
                                    <p:set>
                                      <p:cBhvr>
                                        <p:cTn id="102" dur="1" fill="hold">
                                          <p:stCondLst>
                                            <p:cond delay="0"/>
                                          </p:stCondLst>
                                        </p:cTn>
                                        <p:tgtEl>
                                          <p:spTgt spid="112"/>
                                        </p:tgtEl>
                                        <p:attrNameLst>
                                          <p:attrName>style.visibility</p:attrName>
                                        </p:attrNameLst>
                                      </p:cBhvr>
                                      <p:to>
                                        <p:strVal val="visible"/>
                                      </p:to>
                                    </p:set>
                                    <p:anim calcmode="lin" valueType="num">
                                      <p:cBhvr>
                                        <p:cTn id="103" dur="500" fill="hold"/>
                                        <p:tgtEl>
                                          <p:spTgt spid="112"/>
                                        </p:tgtEl>
                                        <p:attrNameLst>
                                          <p:attrName>ppt_w</p:attrName>
                                        </p:attrNameLst>
                                      </p:cBhvr>
                                      <p:tavLst>
                                        <p:tav tm="0">
                                          <p:val>
                                            <p:fltVal val="0"/>
                                          </p:val>
                                        </p:tav>
                                        <p:tav tm="100000">
                                          <p:val>
                                            <p:strVal val="#ppt_w"/>
                                          </p:val>
                                        </p:tav>
                                      </p:tavLst>
                                    </p:anim>
                                    <p:anim calcmode="lin" valueType="num">
                                      <p:cBhvr>
                                        <p:cTn id="104" dur="500" fill="hold"/>
                                        <p:tgtEl>
                                          <p:spTgt spid="112"/>
                                        </p:tgtEl>
                                        <p:attrNameLst>
                                          <p:attrName>ppt_h</p:attrName>
                                        </p:attrNameLst>
                                      </p:cBhvr>
                                      <p:tavLst>
                                        <p:tav tm="0">
                                          <p:val>
                                            <p:fltVal val="0"/>
                                          </p:val>
                                        </p:tav>
                                        <p:tav tm="100000">
                                          <p:val>
                                            <p:strVal val="#ppt_h"/>
                                          </p:val>
                                        </p:tav>
                                      </p:tavLst>
                                    </p:anim>
                                    <p:animEffect transition="in" filter="fade">
                                      <p:cBhvr>
                                        <p:cTn id="105" dur="500"/>
                                        <p:tgtEl>
                                          <p:spTgt spid="112"/>
                                        </p:tgtEl>
                                      </p:cBhvr>
                                    </p:animEffect>
                                  </p:childTnLst>
                                </p:cTn>
                              </p:par>
                              <p:par>
                                <p:cTn id="106" presetID="22" presetClass="entr" presetSubtype="4" fill="hold" nodeType="withEffect">
                                  <p:stCondLst>
                                    <p:cond delay="25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123"/>
                                        </p:tgtEl>
                                        <p:attrNameLst>
                                          <p:attrName>style.visibility</p:attrName>
                                        </p:attrNameLst>
                                      </p:cBhvr>
                                      <p:to>
                                        <p:strVal val="visible"/>
                                      </p:to>
                                    </p:set>
                                    <p:anim calcmode="lin" valueType="num">
                                      <p:cBhvr>
                                        <p:cTn id="111" dur="500" fill="hold"/>
                                        <p:tgtEl>
                                          <p:spTgt spid="123"/>
                                        </p:tgtEl>
                                        <p:attrNameLst>
                                          <p:attrName>ppt_w</p:attrName>
                                        </p:attrNameLst>
                                      </p:cBhvr>
                                      <p:tavLst>
                                        <p:tav tm="0">
                                          <p:val>
                                            <p:fltVal val="0"/>
                                          </p:val>
                                        </p:tav>
                                        <p:tav tm="100000">
                                          <p:val>
                                            <p:strVal val="#ppt_w"/>
                                          </p:val>
                                        </p:tav>
                                      </p:tavLst>
                                    </p:anim>
                                    <p:anim calcmode="lin" valueType="num">
                                      <p:cBhvr>
                                        <p:cTn id="112" dur="500" fill="hold"/>
                                        <p:tgtEl>
                                          <p:spTgt spid="123"/>
                                        </p:tgtEl>
                                        <p:attrNameLst>
                                          <p:attrName>ppt_h</p:attrName>
                                        </p:attrNameLst>
                                      </p:cBhvr>
                                      <p:tavLst>
                                        <p:tav tm="0">
                                          <p:val>
                                            <p:fltVal val="0"/>
                                          </p:val>
                                        </p:tav>
                                        <p:tav tm="100000">
                                          <p:val>
                                            <p:strVal val="#ppt_h"/>
                                          </p:val>
                                        </p:tav>
                                      </p:tavLst>
                                    </p:anim>
                                    <p:animEffect transition="in" filter="fade">
                                      <p:cBhvr>
                                        <p:cTn id="113" dur="500"/>
                                        <p:tgtEl>
                                          <p:spTgt spid="123"/>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124"/>
                                        </p:tgtEl>
                                        <p:attrNameLst>
                                          <p:attrName>style.visibility</p:attrName>
                                        </p:attrNameLst>
                                      </p:cBhvr>
                                      <p:to>
                                        <p:strVal val="visible"/>
                                      </p:to>
                                    </p:set>
                                    <p:anim calcmode="lin" valueType="num">
                                      <p:cBhvr>
                                        <p:cTn id="117" dur="500" fill="hold"/>
                                        <p:tgtEl>
                                          <p:spTgt spid="124"/>
                                        </p:tgtEl>
                                        <p:attrNameLst>
                                          <p:attrName>ppt_w</p:attrName>
                                        </p:attrNameLst>
                                      </p:cBhvr>
                                      <p:tavLst>
                                        <p:tav tm="0">
                                          <p:val>
                                            <p:fltVal val="0"/>
                                          </p:val>
                                        </p:tav>
                                        <p:tav tm="100000">
                                          <p:val>
                                            <p:strVal val="#ppt_w"/>
                                          </p:val>
                                        </p:tav>
                                      </p:tavLst>
                                    </p:anim>
                                    <p:anim calcmode="lin" valueType="num">
                                      <p:cBhvr>
                                        <p:cTn id="118" dur="500" fill="hold"/>
                                        <p:tgtEl>
                                          <p:spTgt spid="124"/>
                                        </p:tgtEl>
                                        <p:attrNameLst>
                                          <p:attrName>ppt_h</p:attrName>
                                        </p:attrNameLst>
                                      </p:cBhvr>
                                      <p:tavLst>
                                        <p:tav tm="0">
                                          <p:val>
                                            <p:fltVal val="0"/>
                                          </p:val>
                                        </p:tav>
                                        <p:tav tm="100000">
                                          <p:val>
                                            <p:strVal val="#ppt_h"/>
                                          </p:val>
                                        </p:tav>
                                      </p:tavLst>
                                    </p:anim>
                                    <p:animEffect transition="in" filter="fade">
                                      <p:cBhvr>
                                        <p:cTn id="119" dur="500"/>
                                        <p:tgtEl>
                                          <p:spTgt spid="124"/>
                                        </p:tgtEl>
                                      </p:cBhvr>
                                    </p:animEffect>
                                  </p:childTnLst>
                                </p:cTn>
                              </p:par>
                            </p:childTnLst>
                          </p:cTn>
                        </p:par>
                        <p:par>
                          <p:cTn id="120" fill="hold">
                            <p:stCondLst>
                              <p:cond delay="8750"/>
                            </p:stCondLst>
                            <p:childTnLst>
                              <p:par>
                                <p:cTn id="121" presetID="53" presetClass="entr" presetSubtype="16" fill="hold" grpId="0" nodeType="afterEffect">
                                  <p:stCondLst>
                                    <p:cond delay="0"/>
                                  </p:stCondLst>
                                  <p:childTnLst>
                                    <p:set>
                                      <p:cBhvr>
                                        <p:cTn id="122" dur="1" fill="hold">
                                          <p:stCondLst>
                                            <p:cond delay="0"/>
                                          </p:stCondLst>
                                        </p:cTn>
                                        <p:tgtEl>
                                          <p:spTgt spid="147"/>
                                        </p:tgtEl>
                                        <p:attrNameLst>
                                          <p:attrName>style.visibility</p:attrName>
                                        </p:attrNameLst>
                                      </p:cBhvr>
                                      <p:to>
                                        <p:strVal val="visible"/>
                                      </p:to>
                                    </p:set>
                                    <p:anim calcmode="lin" valueType="num">
                                      <p:cBhvr>
                                        <p:cTn id="123" dur="500" fill="hold"/>
                                        <p:tgtEl>
                                          <p:spTgt spid="147"/>
                                        </p:tgtEl>
                                        <p:attrNameLst>
                                          <p:attrName>ppt_w</p:attrName>
                                        </p:attrNameLst>
                                      </p:cBhvr>
                                      <p:tavLst>
                                        <p:tav tm="0">
                                          <p:val>
                                            <p:fltVal val="0"/>
                                          </p:val>
                                        </p:tav>
                                        <p:tav tm="100000">
                                          <p:val>
                                            <p:strVal val="#ppt_w"/>
                                          </p:val>
                                        </p:tav>
                                      </p:tavLst>
                                    </p:anim>
                                    <p:anim calcmode="lin" valueType="num">
                                      <p:cBhvr>
                                        <p:cTn id="124" dur="500" fill="hold"/>
                                        <p:tgtEl>
                                          <p:spTgt spid="147"/>
                                        </p:tgtEl>
                                        <p:attrNameLst>
                                          <p:attrName>ppt_h</p:attrName>
                                        </p:attrNameLst>
                                      </p:cBhvr>
                                      <p:tavLst>
                                        <p:tav tm="0">
                                          <p:val>
                                            <p:fltVal val="0"/>
                                          </p:val>
                                        </p:tav>
                                        <p:tav tm="100000">
                                          <p:val>
                                            <p:strVal val="#ppt_h"/>
                                          </p:val>
                                        </p:tav>
                                      </p:tavLst>
                                    </p:anim>
                                    <p:animEffect transition="in" filter="fade">
                                      <p:cBhvr>
                                        <p:cTn id="12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79" grpId="0" animBg="1"/>
      <p:bldP spid="80" grpId="0"/>
      <p:bldP spid="95" grpId="0" animBg="1"/>
      <p:bldP spid="111" grpId="0"/>
      <p:bldP spid="112" grpId="0" animBg="1"/>
      <p:bldP spid="123" grpId="0" animBg="1"/>
      <p:bldP spid="124" grpId="0"/>
      <p:bldP spid="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728BA24-99D1-4E44-98AC-50745A94AD6C}"/>
              </a:ext>
            </a:extLst>
          </p:cNvPr>
          <p:cNvGrpSpPr/>
          <p:nvPr/>
        </p:nvGrpSpPr>
        <p:grpSpPr>
          <a:xfrm>
            <a:off x="232154" y="0"/>
            <a:ext cx="11978317" cy="6858000"/>
            <a:chOff x="491575" y="0"/>
            <a:chExt cx="9981667"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DB4514-65BA-420D-BBB3-CCF0A5B397CB}"/>
                </a:ext>
              </a:extLst>
            </p:cNvPr>
            <p:cNvSpPr/>
            <p:nvPr/>
          </p:nvSpPr>
          <p:spPr>
            <a:xfrm>
              <a:off x="9628344" y="2337440"/>
              <a:ext cx="824322"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F86CE46E-7143-4535-BF09-36D36B082851}"/>
                </a:ext>
              </a:extLst>
            </p:cNvPr>
            <p:cNvSpPr txBox="1"/>
            <p:nvPr/>
          </p:nvSpPr>
          <p:spPr>
            <a:xfrm rot="16200000">
              <a:off x="8892838" y="3238334"/>
              <a:ext cx="2673508" cy="487300"/>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Methodology</a:t>
              </a:r>
            </a:p>
          </p:txBody>
        </p:sp>
        <p:pic>
          <p:nvPicPr>
            <p:cNvPr id="64" name="Picture 63">
              <a:extLst>
                <a:ext uri="{FF2B5EF4-FFF2-40B4-BE49-F238E27FC236}">
                  <a16:creationId xmlns:a16="http://schemas.microsoft.com/office/drawing/2014/main" id="{4E9D2CC3-AE8C-4CF7-AC14-0BF3748D6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cxnSp>
        <p:nvCxnSpPr>
          <p:cNvPr id="81" name="Straight Connector 80">
            <a:extLst>
              <a:ext uri="{FF2B5EF4-FFF2-40B4-BE49-F238E27FC236}">
                <a16:creationId xmlns:a16="http://schemas.microsoft.com/office/drawing/2014/main" id="{F272CB9A-11DA-403F-8A2C-8ACABB9E55E3}"/>
              </a:ext>
            </a:extLst>
          </p:cNvPr>
          <p:cNvCxnSpPr/>
          <p:nvPr/>
        </p:nvCxnSpPr>
        <p:spPr>
          <a:xfrm>
            <a:off x="6711132"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E87360-F24A-47BA-928F-2F0179FA8620}"/>
              </a:ext>
            </a:extLst>
          </p:cNvPr>
          <p:cNvCxnSpPr/>
          <p:nvPr/>
        </p:nvCxnSpPr>
        <p:spPr>
          <a:xfrm>
            <a:off x="833418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346D99-21A2-4F27-AB30-6BF25A60C3AC}"/>
              </a:ext>
            </a:extLst>
          </p:cNvPr>
          <p:cNvCxnSpPr>
            <a:cxnSpLocks/>
          </p:cNvCxnSpPr>
          <p:nvPr/>
        </p:nvCxnSpPr>
        <p:spPr>
          <a:xfrm>
            <a:off x="1058705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92DD698-41EA-44B3-A338-53428D7D5050}"/>
              </a:ext>
            </a:extLst>
          </p:cNvPr>
          <p:cNvCxnSpPr/>
          <p:nvPr/>
        </p:nvCxnSpPr>
        <p:spPr>
          <a:xfrm>
            <a:off x="4746937"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41C71E-E08E-4C35-AF33-12A46FFB4E28}"/>
              </a:ext>
            </a:extLst>
          </p:cNvPr>
          <p:cNvCxnSpPr/>
          <p:nvPr/>
        </p:nvCxnSpPr>
        <p:spPr>
          <a:xfrm>
            <a:off x="2619632"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AF54DAFC-72BF-4C18-B451-30110FC8EBCC}"/>
              </a:ext>
            </a:extLst>
          </p:cNvPr>
          <p:cNvSpPr/>
          <p:nvPr/>
        </p:nvSpPr>
        <p:spPr>
          <a:xfrm>
            <a:off x="24591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7" name="Straight Connector 86">
            <a:extLst>
              <a:ext uri="{FF2B5EF4-FFF2-40B4-BE49-F238E27FC236}">
                <a16:creationId xmlns:a16="http://schemas.microsoft.com/office/drawing/2014/main" id="{6AB54977-33F8-4105-824C-3D0C493D5B00}"/>
              </a:ext>
            </a:extLst>
          </p:cNvPr>
          <p:cNvCxnSpPr>
            <a:cxnSpLocks/>
          </p:cNvCxnSpPr>
          <p:nvPr/>
        </p:nvCxnSpPr>
        <p:spPr>
          <a:xfrm>
            <a:off x="1308578"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BADB8234-7655-4312-99D5-ACC91B4B894B}"/>
              </a:ext>
            </a:extLst>
          </p:cNvPr>
          <p:cNvSpPr/>
          <p:nvPr/>
        </p:nvSpPr>
        <p:spPr>
          <a:xfrm>
            <a:off x="2823506"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9" name="Circle: Hollow 8">
            <a:extLst>
              <a:ext uri="{FF2B5EF4-FFF2-40B4-BE49-F238E27FC236}">
                <a16:creationId xmlns:a16="http://schemas.microsoft.com/office/drawing/2014/main" id="{868629C6-9D56-44C4-A90C-D16F2E7AA94B}"/>
              </a:ext>
            </a:extLst>
          </p:cNvPr>
          <p:cNvSpPr/>
          <p:nvPr/>
        </p:nvSpPr>
        <p:spPr>
          <a:xfrm>
            <a:off x="2704443"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90" name="Circle: Hollow 9">
            <a:extLst>
              <a:ext uri="{FF2B5EF4-FFF2-40B4-BE49-F238E27FC236}">
                <a16:creationId xmlns:a16="http://schemas.microsoft.com/office/drawing/2014/main" id="{1E0E5245-3E9D-45CB-A2A2-78E37536928E}"/>
              </a:ext>
            </a:extLst>
          </p:cNvPr>
          <p:cNvSpPr/>
          <p:nvPr/>
        </p:nvSpPr>
        <p:spPr>
          <a:xfrm>
            <a:off x="25715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B8353AA-1A28-4FAD-AF44-130B899BAAE4}"/>
              </a:ext>
            </a:extLst>
          </p:cNvPr>
          <p:cNvCxnSpPr>
            <a:cxnSpLocks/>
          </p:cNvCxnSpPr>
          <p:nvPr/>
        </p:nvCxnSpPr>
        <p:spPr>
          <a:xfrm flipV="1">
            <a:off x="2918757"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36B49B4F-63E8-4430-9059-553CBCA3AB43}"/>
              </a:ext>
            </a:extLst>
          </p:cNvPr>
          <p:cNvSpPr/>
          <p:nvPr/>
        </p:nvSpPr>
        <p:spPr>
          <a:xfrm>
            <a:off x="2856636"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E959B938-7387-4E6C-B81C-CA1B61488588}"/>
              </a:ext>
            </a:extLst>
          </p:cNvPr>
          <p:cNvSpPr txBox="1"/>
          <p:nvPr/>
        </p:nvSpPr>
        <p:spPr>
          <a:xfrm>
            <a:off x="2179307" y="3126180"/>
            <a:ext cx="1515386" cy="584775"/>
          </a:xfrm>
          <a:prstGeom prst="rect">
            <a:avLst/>
          </a:prstGeom>
          <a:noFill/>
        </p:spPr>
        <p:txBody>
          <a:bodyPr wrap="square" rtlCol="0">
            <a:spAutoFit/>
          </a:bodyPr>
          <a:lstStyle/>
          <a:p>
            <a:pPr algn="ctr"/>
            <a:r>
              <a:rPr lang="en-US" sz="1600" b="1" dirty="0">
                <a:solidFill>
                  <a:srgbClr val="03A1A4"/>
                </a:solidFill>
                <a:latin typeface="Times New Roman" panose="02020603050405020304" pitchFamily="18" charset="0"/>
                <a:cs typeface="Times New Roman" panose="02020603050405020304" pitchFamily="18" charset="0"/>
              </a:rPr>
              <a:t>Study Location</a:t>
            </a:r>
          </a:p>
          <a:p>
            <a:pPr algn="ctr"/>
            <a:endParaRPr lang="en-US" sz="1600" b="1" dirty="0">
              <a:solidFill>
                <a:srgbClr val="03A1A4"/>
              </a:solidFill>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E623F98E-5FFF-4701-A99F-87B202C66033}"/>
              </a:ext>
            </a:extLst>
          </p:cNvPr>
          <p:cNvSpPr txBox="1"/>
          <p:nvPr/>
        </p:nvSpPr>
        <p:spPr>
          <a:xfrm>
            <a:off x="1704589" y="5474999"/>
            <a:ext cx="3201043" cy="830997"/>
          </a:xfrm>
          <a:prstGeom prst="rect">
            <a:avLst/>
          </a:prstGeom>
          <a:noFill/>
        </p:spPr>
        <p:txBody>
          <a:bodyPr wrap="square" rtlCol="0">
            <a:spAutoFit/>
          </a:bodyPr>
          <a:lstStyle/>
          <a:p>
            <a:r>
              <a:rPr lang="en-US" sz="1600" dirty="0">
                <a:latin typeface="Times New Roman" panose="02020603050405020304" pitchFamily="18" charset="0"/>
                <a:ea typeface="Calibri" panose="020F0502020204030204" pitchFamily="34" charset="0"/>
                <a:cs typeface="Times New Roman" panose="02020603050405020304" pitchFamily="18" charset="0"/>
              </a:rPr>
              <a:t>5 Head corporate offices (at Delhi-NCR, Bangalore, Chennai, Kolkata, Ahmedabad) of  a MNC </a:t>
            </a:r>
            <a:r>
              <a:rPr lang="en-US" sz="1600" dirty="0">
                <a:latin typeface="Times New Roman" panose="02020603050405020304" pitchFamily="18" charset="0"/>
                <a:cs typeface="Times New Roman" panose="02020603050405020304" pitchFamily="18" charset="0"/>
              </a:rPr>
              <a:t>Sample</a:t>
            </a:r>
          </a:p>
        </p:txBody>
      </p:sp>
      <p:sp>
        <p:nvSpPr>
          <p:cNvPr id="95" name="Arc 94">
            <a:extLst>
              <a:ext uri="{FF2B5EF4-FFF2-40B4-BE49-F238E27FC236}">
                <a16:creationId xmlns:a16="http://schemas.microsoft.com/office/drawing/2014/main" id="{B54B9C7B-4DA7-40E1-B723-68758EB971FE}"/>
              </a:ext>
            </a:extLst>
          </p:cNvPr>
          <p:cNvSpPr/>
          <p:nvPr/>
        </p:nvSpPr>
        <p:spPr>
          <a:xfrm rot="5400000">
            <a:off x="4350801"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9" name="Oval 118">
            <a:extLst>
              <a:ext uri="{FF2B5EF4-FFF2-40B4-BE49-F238E27FC236}">
                <a16:creationId xmlns:a16="http://schemas.microsoft.com/office/drawing/2014/main" id="{037A3CB3-AA60-41C6-B92B-B84EC0A87E61}"/>
              </a:ext>
            </a:extLst>
          </p:cNvPr>
          <p:cNvSpPr/>
          <p:nvPr/>
        </p:nvSpPr>
        <p:spPr>
          <a:xfrm>
            <a:off x="4715132"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2" name="Circle: Hollow 20">
            <a:extLst>
              <a:ext uri="{FF2B5EF4-FFF2-40B4-BE49-F238E27FC236}">
                <a16:creationId xmlns:a16="http://schemas.microsoft.com/office/drawing/2014/main" id="{5AB77009-91CD-4089-A339-205E1FD860BA}"/>
              </a:ext>
            </a:extLst>
          </p:cNvPr>
          <p:cNvSpPr/>
          <p:nvPr/>
        </p:nvSpPr>
        <p:spPr>
          <a:xfrm>
            <a:off x="4596069"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23" name="Circle: Hollow 21">
            <a:extLst>
              <a:ext uri="{FF2B5EF4-FFF2-40B4-BE49-F238E27FC236}">
                <a16:creationId xmlns:a16="http://schemas.microsoft.com/office/drawing/2014/main" id="{EB4F978A-6973-4038-9D44-C992F6903D28}"/>
              </a:ext>
            </a:extLst>
          </p:cNvPr>
          <p:cNvSpPr/>
          <p:nvPr/>
        </p:nvSpPr>
        <p:spPr>
          <a:xfrm>
            <a:off x="4463197"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7982AF7D-7FF0-494C-891D-C601C69FAD64}"/>
              </a:ext>
            </a:extLst>
          </p:cNvPr>
          <p:cNvCxnSpPr>
            <a:cxnSpLocks/>
          </p:cNvCxnSpPr>
          <p:nvPr/>
        </p:nvCxnSpPr>
        <p:spPr>
          <a:xfrm flipV="1">
            <a:off x="4810383"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26033AC-E99E-4309-BD9B-47A98BA0DEA7}"/>
              </a:ext>
            </a:extLst>
          </p:cNvPr>
          <p:cNvSpPr/>
          <p:nvPr/>
        </p:nvSpPr>
        <p:spPr>
          <a:xfrm>
            <a:off x="4748262"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0" name="TextBox 129">
            <a:extLst>
              <a:ext uri="{FF2B5EF4-FFF2-40B4-BE49-F238E27FC236}">
                <a16:creationId xmlns:a16="http://schemas.microsoft.com/office/drawing/2014/main" id="{D297ECE7-7E0E-48D0-9C27-6FB0E3DB79DD}"/>
              </a:ext>
            </a:extLst>
          </p:cNvPr>
          <p:cNvSpPr txBox="1"/>
          <p:nvPr/>
        </p:nvSpPr>
        <p:spPr>
          <a:xfrm>
            <a:off x="4052689" y="4382611"/>
            <a:ext cx="1515386" cy="338554"/>
          </a:xfrm>
          <a:prstGeom prst="rect">
            <a:avLst/>
          </a:prstGeom>
          <a:noFill/>
        </p:spPr>
        <p:txBody>
          <a:bodyPr wrap="square" rtlCol="0">
            <a:spAutoFit/>
          </a:bodyPr>
          <a:lstStyle/>
          <a:p>
            <a:pPr algn="ctr"/>
            <a:r>
              <a:rPr lang="en-US" sz="1600" b="1" dirty="0">
                <a:solidFill>
                  <a:srgbClr val="03A1A4"/>
                </a:solidFill>
                <a:latin typeface="Times New Roman" panose="02020603050405020304" pitchFamily="18" charset="0"/>
                <a:cs typeface="Times New Roman" panose="02020603050405020304" pitchFamily="18" charset="0"/>
              </a:rPr>
              <a:t>Sample</a:t>
            </a:r>
          </a:p>
        </p:txBody>
      </p:sp>
      <p:sp>
        <p:nvSpPr>
          <p:cNvPr id="134" name="TextBox 133">
            <a:extLst>
              <a:ext uri="{FF2B5EF4-FFF2-40B4-BE49-F238E27FC236}">
                <a16:creationId xmlns:a16="http://schemas.microsoft.com/office/drawing/2014/main" id="{7DEA27D8-0CF3-496D-AD7D-2076231DE52C}"/>
              </a:ext>
            </a:extLst>
          </p:cNvPr>
          <p:cNvSpPr txBox="1"/>
          <p:nvPr/>
        </p:nvSpPr>
        <p:spPr>
          <a:xfrm>
            <a:off x="3611907" y="1891793"/>
            <a:ext cx="2890071" cy="1070037"/>
          </a:xfrm>
          <a:prstGeom prst="rect">
            <a:avLst/>
          </a:prstGeom>
          <a:noFill/>
        </p:spPr>
        <p:txBody>
          <a:bodyPr wrap="square" rtlCol="0">
            <a:spAutoFit/>
          </a:bodyPr>
          <a:lstStyle/>
          <a:p>
            <a:pPr algn="just">
              <a:lnSpc>
                <a:spcPct val="115000"/>
              </a:lnSpc>
              <a:spcAft>
                <a:spcPts val="1000"/>
              </a:spcAft>
            </a:pPr>
            <a:r>
              <a:rPr lang="en-US" sz="1600" dirty="0">
                <a:latin typeface="Times New Roman" panose="02020603050405020304" pitchFamily="18" charset="0"/>
                <a:cs typeface="Times New Roman" panose="02020603050405020304" pitchFamily="18" charset="0"/>
              </a:rPr>
              <a:t>Sample size of 262 corporate employees, Purposive sampling</a:t>
            </a:r>
          </a:p>
          <a:p>
            <a:pPr algn="just">
              <a:lnSpc>
                <a:spcPct val="115000"/>
              </a:lnSpc>
              <a:spcAft>
                <a:spcPts val="10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Arc 134">
            <a:extLst>
              <a:ext uri="{FF2B5EF4-FFF2-40B4-BE49-F238E27FC236}">
                <a16:creationId xmlns:a16="http://schemas.microsoft.com/office/drawing/2014/main" id="{A2636062-43D3-463C-B6BD-741D547DE965}"/>
              </a:ext>
            </a:extLst>
          </p:cNvPr>
          <p:cNvSpPr/>
          <p:nvPr/>
        </p:nvSpPr>
        <p:spPr>
          <a:xfrm>
            <a:off x="6478106"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6" name="Oval 135">
            <a:extLst>
              <a:ext uri="{FF2B5EF4-FFF2-40B4-BE49-F238E27FC236}">
                <a16:creationId xmlns:a16="http://schemas.microsoft.com/office/drawing/2014/main" id="{CDCB9A2B-6699-4804-99AE-7A924FDA4340}"/>
              </a:ext>
            </a:extLst>
          </p:cNvPr>
          <p:cNvSpPr/>
          <p:nvPr/>
        </p:nvSpPr>
        <p:spPr>
          <a:xfrm>
            <a:off x="6842437"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7" name="Circle: Hollow 29">
            <a:extLst>
              <a:ext uri="{FF2B5EF4-FFF2-40B4-BE49-F238E27FC236}">
                <a16:creationId xmlns:a16="http://schemas.microsoft.com/office/drawing/2014/main" id="{3A6CDF07-EF0B-4379-8FBF-3718BD896047}"/>
              </a:ext>
            </a:extLst>
          </p:cNvPr>
          <p:cNvSpPr/>
          <p:nvPr/>
        </p:nvSpPr>
        <p:spPr>
          <a:xfrm>
            <a:off x="6723374"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38" name="Circle: Hollow 30">
            <a:extLst>
              <a:ext uri="{FF2B5EF4-FFF2-40B4-BE49-F238E27FC236}">
                <a16:creationId xmlns:a16="http://schemas.microsoft.com/office/drawing/2014/main" id="{FB3E2DCF-4068-4715-BD27-13370B541EAC}"/>
              </a:ext>
            </a:extLst>
          </p:cNvPr>
          <p:cNvSpPr/>
          <p:nvPr/>
        </p:nvSpPr>
        <p:spPr>
          <a:xfrm>
            <a:off x="6590502"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EA49CDC4-E9AD-4789-BEA6-BFF07A73111B}"/>
              </a:ext>
            </a:extLst>
          </p:cNvPr>
          <p:cNvCxnSpPr>
            <a:cxnSpLocks/>
          </p:cNvCxnSpPr>
          <p:nvPr/>
        </p:nvCxnSpPr>
        <p:spPr>
          <a:xfrm flipV="1">
            <a:off x="6937688"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140" name="Oval 139">
            <a:extLst>
              <a:ext uri="{FF2B5EF4-FFF2-40B4-BE49-F238E27FC236}">
                <a16:creationId xmlns:a16="http://schemas.microsoft.com/office/drawing/2014/main" id="{DD4A8794-EADF-4527-95C6-C9D6781E9C8E}"/>
              </a:ext>
            </a:extLst>
          </p:cNvPr>
          <p:cNvSpPr/>
          <p:nvPr/>
        </p:nvSpPr>
        <p:spPr>
          <a:xfrm>
            <a:off x="6875567"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1" name="TextBox 140">
            <a:extLst>
              <a:ext uri="{FF2B5EF4-FFF2-40B4-BE49-F238E27FC236}">
                <a16:creationId xmlns:a16="http://schemas.microsoft.com/office/drawing/2014/main" id="{4BE7D141-E60D-4B00-AA4B-1F588212DCAD}"/>
              </a:ext>
            </a:extLst>
          </p:cNvPr>
          <p:cNvSpPr txBox="1"/>
          <p:nvPr/>
        </p:nvSpPr>
        <p:spPr>
          <a:xfrm>
            <a:off x="6179994" y="2961830"/>
            <a:ext cx="1515386" cy="584775"/>
          </a:xfrm>
          <a:prstGeom prst="rect">
            <a:avLst/>
          </a:prstGeom>
          <a:noFill/>
        </p:spPr>
        <p:txBody>
          <a:bodyPr wrap="square" rtlCol="0">
            <a:spAutoFit/>
          </a:bodyPr>
          <a:lstStyle/>
          <a:p>
            <a:pPr lvl="0" algn="ctr"/>
            <a:r>
              <a:rPr lang="en-US" sz="1600" b="1" dirty="0">
                <a:solidFill>
                  <a:srgbClr val="03A1A4"/>
                </a:solidFill>
                <a:latin typeface="Times New Roman" panose="02020603050405020304" pitchFamily="18" charset="0"/>
                <a:cs typeface="Times New Roman" panose="02020603050405020304" pitchFamily="18" charset="0"/>
              </a:rPr>
              <a:t>Study Population</a:t>
            </a:r>
          </a:p>
        </p:txBody>
      </p:sp>
      <p:sp>
        <p:nvSpPr>
          <p:cNvPr id="142" name="TextBox 141">
            <a:extLst>
              <a:ext uri="{FF2B5EF4-FFF2-40B4-BE49-F238E27FC236}">
                <a16:creationId xmlns:a16="http://schemas.microsoft.com/office/drawing/2014/main" id="{0A5C5A36-EC92-462F-BB70-6A797D63B1DD}"/>
              </a:ext>
            </a:extLst>
          </p:cNvPr>
          <p:cNvSpPr txBox="1"/>
          <p:nvPr/>
        </p:nvSpPr>
        <p:spPr>
          <a:xfrm>
            <a:off x="5749497" y="5350610"/>
            <a:ext cx="2938072" cy="1599412"/>
          </a:xfrm>
          <a:prstGeom prst="rect">
            <a:avLst/>
          </a:prstGeom>
          <a:noFill/>
        </p:spPr>
        <p:txBody>
          <a:bodyPr wrap="square" rtlCol="0">
            <a:spAutoFit/>
          </a:bodyPr>
          <a:lstStyle/>
          <a:p>
            <a:pPr algn="just">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Inclusion criteria: </a:t>
            </a:r>
            <a:r>
              <a:rPr lang="en-US" sz="1600" dirty="0">
                <a:latin typeface="Times New Roman" panose="02020603050405020304" pitchFamily="18" charset="0"/>
                <a:ea typeface="Calibri" panose="020F0502020204030204" pitchFamily="34" charset="0"/>
                <a:cs typeface="Times New Roman" panose="02020603050405020304" pitchFamily="18" charset="0"/>
              </a:rPr>
              <a:t>Working in MNC, Diabetics/Hypertensive or both, Apollo Munich Health Insurance policyholder</a:t>
            </a:r>
          </a:p>
          <a:p>
            <a:endParaRPr lang="en-US" sz="1600" dirty="0">
              <a:latin typeface="Times New Roman" panose="02020603050405020304" pitchFamily="18" charset="0"/>
              <a:cs typeface="Times New Roman" panose="02020603050405020304" pitchFamily="18" charset="0"/>
            </a:endParaRPr>
          </a:p>
        </p:txBody>
      </p:sp>
      <p:sp>
        <p:nvSpPr>
          <p:cNvPr id="143" name="Arc 142">
            <a:extLst>
              <a:ext uri="{FF2B5EF4-FFF2-40B4-BE49-F238E27FC236}">
                <a16:creationId xmlns:a16="http://schemas.microsoft.com/office/drawing/2014/main" id="{E3730103-7F8D-4792-83EE-5FFC4A5D2274}"/>
              </a:ext>
            </a:extLst>
          </p:cNvPr>
          <p:cNvSpPr/>
          <p:nvPr/>
        </p:nvSpPr>
        <p:spPr>
          <a:xfrm rot="5400000">
            <a:off x="8442301"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4" name="Oval 143">
            <a:extLst>
              <a:ext uri="{FF2B5EF4-FFF2-40B4-BE49-F238E27FC236}">
                <a16:creationId xmlns:a16="http://schemas.microsoft.com/office/drawing/2014/main" id="{86694F26-80D5-467D-94C4-C9C860517F5F}"/>
              </a:ext>
            </a:extLst>
          </p:cNvPr>
          <p:cNvSpPr/>
          <p:nvPr/>
        </p:nvSpPr>
        <p:spPr>
          <a:xfrm>
            <a:off x="8806632"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5" name="Circle: Hollow 46">
            <a:extLst>
              <a:ext uri="{FF2B5EF4-FFF2-40B4-BE49-F238E27FC236}">
                <a16:creationId xmlns:a16="http://schemas.microsoft.com/office/drawing/2014/main" id="{B0789B4A-0620-4211-9109-6DBE9A07FE51}"/>
              </a:ext>
            </a:extLst>
          </p:cNvPr>
          <p:cNvSpPr/>
          <p:nvPr/>
        </p:nvSpPr>
        <p:spPr>
          <a:xfrm>
            <a:off x="8687569"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46" name="Circle: Hollow 47">
            <a:extLst>
              <a:ext uri="{FF2B5EF4-FFF2-40B4-BE49-F238E27FC236}">
                <a16:creationId xmlns:a16="http://schemas.microsoft.com/office/drawing/2014/main" id="{9C63B36C-028C-4461-9179-02E81EA9B830}"/>
              </a:ext>
            </a:extLst>
          </p:cNvPr>
          <p:cNvSpPr/>
          <p:nvPr/>
        </p:nvSpPr>
        <p:spPr>
          <a:xfrm>
            <a:off x="8554697"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15E6C7CE-0DCB-4A82-B08E-519AC3270B85}"/>
              </a:ext>
            </a:extLst>
          </p:cNvPr>
          <p:cNvCxnSpPr>
            <a:cxnSpLocks/>
          </p:cNvCxnSpPr>
          <p:nvPr/>
        </p:nvCxnSpPr>
        <p:spPr>
          <a:xfrm flipV="1">
            <a:off x="8901883"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4CFE38F3-7830-46D8-95EE-69DB62ED465D}"/>
              </a:ext>
            </a:extLst>
          </p:cNvPr>
          <p:cNvSpPr/>
          <p:nvPr/>
        </p:nvSpPr>
        <p:spPr>
          <a:xfrm>
            <a:off x="8839762"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65F62DC2-C651-4B22-B4CB-1846861868F6}"/>
              </a:ext>
            </a:extLst>
          </p:cNvPr>
          <p:cNvSpPr txBox="1"/>
          <p:nvPr/>
        </p:nvSpPr>
        <p:spPr>
          <a:xfrm>
            <a:off x="8144189" y="4382611"/>
            <a:ext cx="1515386" cy="658642"/>
          </a:xfrm>
          <a:prstGeom prst="rect">
            <a:avLst/>
          </a:prstGeom>
          <a:noFill/>
        </p:spPr>
        <p:txBody>
          <a:bodyPr wrap="square" rtlCol="0">
            <a:spAutoFit/>
          </a:bodyPr>
          <a:lstStyle/>
          <a:p>
            <a:pPr algn="just">
              <a:lnSpc>
                <a:spcPct val="115000"/>
              </a:lnSpc>
              <a:spcAft>
                <a:spcPts val="1000"/>
              </a:spcAft>
            </a:pPr>
            <a:r>
              <a:rPr lang="en-US" sz="1600" b="1" dirty="0">
                <a:solidFill>
                  <a:srgbClr val="03A1A4"/>
                </a:solidFill>
                <a:latin typeface="Times New Roman" panose="02020603050405020304" pitchFamily="18" charset="0"/>
                <a:cs typeface="Times New Roman" panose="02020603050405020304" pitchFamily="18" charset="0"/>
              </a:rPr>
              <a:t>Study Duration:</a:t>
            </a:r>
          </a:p>
        </p:txBody>
      </p:sp>
      <p:sp>
        <p:nvSpPr>
          <p:cNvPr id="150" name="TextBox 149">
            <a:extLst>
              <a:ext uri="{FF2B5EF4-FFF2-40B4-BE49-F238E27FC236}">
                <a16:creationId xmlns:a16="http://schemas.microsoft.com/office/drawing/2014/main" id="{44337E62-7F21-4CD3-9B0D-507A64DF7728}"/>
              </a:ext>
            </a:extLst>
          </p:cNvPr>
          <p:cNvSpPr txBox="1"/>
          <p:nvPr/>
        </p:nvSpPr>
        <p:spPr>
          <a:xfrm>
            <a:off x="7753748" y="1926108"/>
            <a:ext cx="3201043" cy="375487"/>
          </a:xfrm>
          <a:prstGeom prst="rect">
            <a:avLst/>
          </a:prstGeom>
          <a:noFill/>
        </p:spPr>
        <p:txBody>
          <a:bodyPr wrap="square" rtlCol="0">
            <a:spAutoFit/>
          </a:bodyPr>
          <a:lstStyle/>
          <a:p>
            <a:pPr algn="just">
              <a:lnSpc>
                <a:spcPct val="115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January, 2019 to May, 2019</a:t>
            </a:r>
          </a:p>
        </p:txBody>
      </p:sp>
      <p:sp>
        <p:nvSpPr>
          <p:cNvPr id="151" name="Arc 150">
            <a:extLst>
              <a:ext uri="{FF2B5EF4-FFF2-40B4-BE49-F238E27FC236}">
                <a16:creationId xmlns:a16="http://schemas.microsoft.com/office/drawing/2014/main" id="{FC85B459-7BA2-4C61-9178-E1CE5EFAEC56}"/>
              </a:ext>
            </a:extLst>
          </p:cNvPr>
          <p:cNvSpPr/>
          <p:nvPr/>
        </p:nvSpPr>
        <p:spPr>
          <a:xfrm>
            <a:off x="1006535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2" name="Oval 151">
            <a:extLst>
              <a:ext uri="{FF2B5EF4-FFF2-40B4-BE49-F238E27FC236}">
                <a16:creationId xmlns:a16="http://schemas.microsoft.com/office/drawing/2014/main" id="{4A6EEA54-5314-432F-B5DF-B223248AB8AA}"/>
              </a:ext>
            </a:extLst>
          </p:cNvPr>
          <p:cNvSpPr/>
          <p:nvPr/>
        </p:nvSpPr>
        <p:spPr>
          <a:xfrm>
            <a:off x="1042968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3" name="Circle: Hollow 55">
            <a:extLst>
              <a:ext uri="{FF2B5EF4-FFF2-40B4-BE49-F238E27FC236}">
                <a16:creationId xmlns:a16="http://schemas.microsoft.com/office/drawing/2014/main" id="{0C983C23-7914-456E-AA37-90FEEBD851C0}"/>
              </a:ext>
            </a:extLst>
          </p:cNvPr>
          <p:cNvSpPr/>
          <p:nvPr/>
        </p:nvSpPr>
        <p:spPr>
          <a:xfrm>
            <a:off x="1031062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4" name="Circle: Hollow 56">
            <a:extLst>
              <a:ext uri="{FF2B5EF4-FFF2-40B4-BE49-F238E27FC236}">
                <a16:creationId xmlns:a16="http://schemas.microsoft.com/office/drawing/2014/main" id="{CD810234-B3DF-4AE8-B7F5-9B91C3FEE8A3}"/>
              </a:ext>
            </a:extLst>
          </p:cNvPr>
          <p:cNvSpPr/>
          <p:nvPr/>
        </p:nvSpPr>
        <p:spPr>
          <a:xfrm>
            <a:off x="1017775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A61A79A1-830D-43A5-991E-41089FE309F5}"/>
              </a:ext>
            </a:extLst>
          </p:cNvPr>
          <p:cNvCxnSpPr>
            <a:cxnSpLocks/>
          </p:cNvCxnSpPr>
          <p:nvPr/>
        </p:nvCxnSpPr>
        <p:spPr>
          <a:xfrm flipV="1">
            <a:off x="1052493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91D217BA-6735-41FC-ADDE-ADA84BF5E891}"/>
              </a:ext>
            </a:extLst>
          </p:cNvPr>
          <p:cNvSpPr/>
          <p:nvPr/>
        </p:nvSpPr>
        <p:spPr>
          <a:xfrm>
            <a:off x="1046281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7" name="TextBox 156">
            <a:extLst>
              <a:ext uri="{FF2B5EF4-FFF2-40B4-BE49-F238E27FC236}">
                <a16:creationId xmlns:a16="http://schemas.microsoft.com/office/drawing/2014/main" id="{493BBA26-6FB6-4EDA-AE7C-332D388F6619}"/>
              </a:ext>
            </a:extLst>
          </p:cNvPr>
          <p:cNvSpPr txBox="1"/>
          <p:nvPr/>
        </p:nvSpPr>
        <p:spPr>
          <a:xfrm>
            <a:off x="9767242" y="2961830"/>
            <a:ext cx="1515386" cy="338554"/>
          </a:xfrm>
          <a:prstGeom prst="rect">
            <a:avLst/>
          </a:prstGeom>
          <a:noFill/>
        </p:spPr>
        <p:txBody>
          <a:bodyPr wrap="square" rtlCol="0">
            <a:spAutoFit/>
          </a:bodyPr>
          <a:lstStyle/>
          <a:p>
            <a:pPr algn="ctr"/>
            <a:r>
              <a:rPr lang="en-US" sz="1600" b="1" dirty="0">
                <a:solidFill>
                  <a:srgbClr val="03A1A4"/>
                </a:solidFill>
                <a:latin typeface="Times New Roman" panose="02020603050405020304" pitchFamily="18" charset="0"/>
                <a:cs typeface="Times New Roman" panose="02020603050405020304" pitchFamily="18" charset="0"/>
              </a:rPr>
              <a:t>Data Analysis:</a:t>
            </a:r>
          </a:p>
        </p:txBody>
      </p:sp>
      <p:sp>
        <p:nvSpPr>
          <p:cNvPr id="158" name="TextBox 157">
            <a:extLst>
              <a:ext uri="{FF2B5EF4-FFF2-40B4-BE49-F238E27FC236}">
                <a16:creationId xmlns:a16="http://schemas.microsoft.com/office/drawing/2014/main" id="{8710CEB2-4E11-44C6-A201-5DCB3EA9A265}"/>
              </a:ext>
            </a:extLst>
          </p:cNvPr>
          <p:cNvSpPr txBox="1"/>
          <p:nvPr/>
        </p:nvSpPr>
        <p:spPr>
          <a:xfrm>
            <a:off x="9462663" y="5602985"/>
            <a:ext cx="320104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Microsoft excel, SPSS</a:t>
            </a:r>
          </a:p>
        </p:txBody>
      </p:sp>
      <p:cxnSp>
        <p:nvCxnSpPr>
          <p:cNvPr id="159" name="Straight Connector 158">
            <a:extLst>
              <a:ext uri="{FF2B5EF4-FFF2-40B4-BE49-F238E27FC236}">
                <a16:creationId xmlns:a16="http://schemas.microsoft.com/office/drawing/2014/main" id="{5CE23E97-80CA-4DCE-905B-0371552128FB}"/>
              </a:ext>
            </a:extLst>
          </p:cNvPr>
          <p:cNvCxnSpPr>
            <a:cxnSpLocks/>
          </p:cNvCxnSpPr>
          <p:nvPr/>
        </p:nvCxnSpPr>
        <p:spPr>
          <a:xfrm>
            <a:off x="1989573" y="6322738"/>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7FD0854-B613-4503-8F9F-7EBA21977DB6}"/>
              </a:ext>
            </a:extLst>
          </p:cNvPr>
          <p:cNvCxnSpPr>
            <a:cxnSpLocks/>
          </p:cNvCxnSpPr>
          <p:nvPr/>
        </p:nvCxnSpPr>
        <p:spPr>
          <a:xfrm>
            <a:off x="957627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7D5D77-7183-46A2-913A-91854EB46B5B}"/>
              </a:ext>
            </a:extLst>
          </p:cNvPr>
          <p:cNvCxnSpPr>
            <a:cxnSpLocks/>
          </p:cNvCxnSpPr>
          <p:nvPr/>
        </p:nvCxnSpPr>
        <p:spPr>
          <a:xfrm>
            <a:off x="3769695"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FE4C8AC-856E-47A1-86C3-D3143F6DF56B}"/>
              </a:ext>
            </a:extLst>
          </p:cNvPr>
          <p:cNvCxnSpPr>
            <a:cxnSpLocks/>
          </p:cNvCxnSpPr>
          <p:nvPr/>
        </p:nvCxnSpPr>
        <p:spPr>
          <a:xfrm>
            <a:off x="7864071"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AC17817C-AF36-4468-94FC-44DCFF825290}"/>
              </a:ext>
            </a:extLst>
          </p:cNvPr>
          <p:cNvSpPr txBox="1"/>
          <p:nvPr/>
        </p:nvSpPr>
        <p:spPr>
          <a:xfrm>
            <a:off x="2456543" y="131812"/>
            <a:ext cx="7278915" cy="707886"/>
          </a:xfrm>
          <a:prstGeom prst="rect">
            <a:avLst/>
          </a:prstGeom>
          <a:noFill/>
        </p:spPr>
        <p:txBody>
          <a:bodyPr wrap="square" rtlCol="0">
            <a:spAutoFit/>
          </a:bodyPr>
          <a:lstStyle/>
          <a:p>
            <a:pPr algn="ctr"/>
            <a:r>
              <a:rPr lang="en-US" sz="4000" b="1" dirty="0">
                <a:solidFill>
                  <a:schemeClr val="bg1">
                    <a:lumMod val="65000"/>
                  </a:schemeClr>
                </a:solidFill>
                <a:latin typeface="Times New Roman" panose="02020603050405020304" pitchFamily="18" charset="0"/>
                <a:cs typeface="Times New Roman" panose="02020603050405020304" pitchFamily="18" charset="0"/>
              </a:rPr>
              <a:t>Methodology</a:t>
            </a:r>
          </a:p>
        </p:txBody>
      </p:sp>
      <p:grpSp>
        <p:nvGrpSpPr>
          <p:cNvPr id="165" name="Group 164">
            <a:extLst>
              <a:ext uri="{FF2B5EF4-FFF2-40B4-BE49-F238E27FC236}">
                <a16:creationId xmlns:a16="http://schemas.microsoft.com/office/drawing/2014/main" id="{B347FCAE-CD51-47C1-A0E5-7FE287A79E42}"/>
              </a:ext>
            </a:extLst>
          </p:cNvPr>
          <p:cNvGrpSpPr/>
          <p:nvPr/>
        </p:nvGrpSpPr>
        <p:grpSpPr>
          <a:xfrm>
            <a:off x="5378756" y="878988"/>
            <a:ext cx="1434489" cy="190500"/>
            <a:chOff x="4679586" y="878988"/>
            <a:chExt cx="1434489" cy="190500"/>
          </a:xfrm>
        </p:grpSpPr>
        <p:sp>
          <p:nvSpPr>
            <p:cNvPr id="166" name="Oval 165">
              <a:extLst>
                <a:ext uri="{FF2B5EF4-FFF2-40B4-BE49-F238E27FC236}">
                  <a16:creationId xmlns:a16="http://schemas.microsoft.com/office/drawing/2014/main"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7" name="Oval 166">
              <a:extLst>
                <a:ext uri="{FF2B5EF4-FFF2-40B4-BE49-F238E27FC236}">
                  <a16:creationId xmlns:a16="http://schemas.microsoft.com/office/drawing/2014/main"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8" name="Oval 167">
              <a:extLst>
                <a:ext uri="{FF2B5EF4-FFF2-40B4-BE49-F238E27FC236}">
                  <a16:creationId xmlns:a16="http://schemas.microsoft.com/office/drawing/2014/main"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9" name="Oval 168">
              <a:extLst>
                <a:ext uri="{FF2B5EF4-FFF2-40B4-BE49-F238E27FC236}">
                  <a16:creationId xmlns:a16="http://schemas.microsoft.com/office/drawing/2014/main"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0" name="Oval 169">
              <a:extLst>
                <a:ext uri="{FF2B5EF4-FFF2-40B4-BE49-F238E27FC236}">
                  <a16:creationId xmlns:a16="http://schemas.microsoft.com/office/drawing/2014/main"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71" name="Arc 170">
            <a:extLst>
              <a:ext uri="{FF2B5EF4-FFF2-40B4-BE49-F238E27FC236}">
                <a16:creationId xmlns:a16="http://schemas.microsoft.com/office/drawing/2014/main" id="{B54B9C7B-4DA7-40E1-B723-68758EB971FE}"/>
              </a:ext>
            </a:extLst>
          </p:cNvPr>
          <p:cNvSpPr/>
          <p:nvPr/>
        </p:nvSpPr>
        <p:spPr>
          <a:xfrm rot="5400000">
            <a:off x="955851" y="353047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2" name="Oval 171">
            <a:extLst>
              <a:ext uri="{FF2B5EF4-FFF2-40B4-BE49-F238E27FC236}">
                <a16:creationId xmlns:a16="http://schemas.microsoft.com/office/drawing/2014/main" id="{037A3CB3-AA60-41C6-B92B-B84EC0A87E61}"/>
              </a:ext>
            </a:extLst>
          </p:cNvPr>
          <p:cNvSpPr/>
          <p:nvPr/>
        </p:nvSpPr>
        <p:spPr>
          <a:xfrm>
            <a:off x="1320182" y="389480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3" name="Circle: Hollow 21">
            <a:extLst>
              <a:ext uri="{FF2B5EF4-FFF2-40B4-BE49-F238E27FC236}">
                <a16:creationId xmlns:a16="http://schemas.microsoft.com/office/drawing/2014/main" id="{EB4F978A-6973-4038-9D44-C992F6903D28}"/>
              </a:ext>
            </a:extLst>
          </p:cNvPr>
          <p:cNvSpPr/>
          <p:nvPr/>
        </p:nvSpPr>
        <p:spPr>
          <a:xfrm>
            <a:off x="1068247" y="364287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cxnSp>
        <p:nvCxnSpPr>
          <p:cNvPr id="174" name="Straight Connector 173">
            <a:extLst>
              <a:ext uri="{FF2B5EF4-FFF2-40B4-BE49-F238E27FC236}">
                <a16:creationId xmlns:a16="http://schemas.microsoft.com/office/drawing/2014/main" id="{7982AF7D-7FF0-494C-891D-C601C69FAD64}"/>
              </a:ext>
            </a:extLst>
          </p:cNvPr>
          <p:cNvCxnSpPr>
            <a:cxnSpLocks/>
          </p:cNvCxnSpPr>
          <p:nvPr/>
        </p:nvCxnSpPr>
        <p:spPr>
          <a:xfrm flipV="1">
            <a:off x="1415433" y="260948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D297ECE7-7E0E-48D0-9C27-6FB0E3DB79DD}"/>
              </a:ext>
            </a:extLst>
          </p:cNvPr>
          <p:cNvSpPr txBox="1"/>
          <p:nvPr/>
        </p:nvSpPr>
        <p:spPr>
          <a:xfrm>
            <a:off x="657739" y="4377351"/>
            <a:ext cx="1515386" cy="338554"/>
          </a:xfrm>
          <a:prstGeom prst="rect">
            <a:avLst/>
          </a:prstGeom>
          <a:noFill/>
        </p:spPr>
        <p:txBody>
          <a:bodyPr wrap="square" rtlCol="0">
            <a:spAutoFit/>
          </a:bodyPr>
          <a:lstStyle/>
          <a:p>
            <a:pPr algn="ctr"/>
            <a:r>
              <a:rPr lang="en-US" sz="1600" b="1" dirty="0">
                <a:solidFill>
                  <a:srgbClr val="03A1A4"/>
                </a:solidFill>
                <a:latin typeface="Times New Roman" panose="02020603050405020304" pitchFamily="18" charset="0"/>
                <a:cs typeface="Times New Roman" panose="02020603050405020304" pitchFamily="18" charset="0"/>
              </a:rPr>
              <a:t>Study Design </a:t>
            </a:r>
          </a:p>
        </p:txBody>
      </p:sp>
      <p:sp>
        <p:nvSpPr>
          <p:cNvPr id="176" name="Circle: Hollow 20">
            <a:extLst>
              <a:ext uri="{FF2B5EF4-FFF2-40B4-BE49-F238E27FC236}">
                <a16:creationId xmlns:a16="http://schemas.microsoft.com/office/drawing/2014/main" id="{5AB77009-91CD-4089-A339-205E1FD860BA}"/>
              </a:ext>
            </a:extLst>
          </p:cNvPr>
          <p:cNvSpPr/>
          <p:nvPr/>
        </p:nvSpPr>
        <p:spPr>
          <a:xfrm>
            <a:off x="1201120"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77" name="TextBox 176">
            <a:extLst>
              <a:ext uri="{FF2B5EF4-FFF2-40B4-BE49-F238E27FC236}">
                <a16:creationId xmlns:a16="http://schemas.microsoft.com/office/drawing/2014/main" id="{E623F98E-5FFF-4701-A99F-87B202C66033}"/>
              </a:ext>
            </a:extLst>
          </p:cNvPr>
          <p:cNvSpPr txBox="1"/>
          <p:nvPr/>
        </p:nvSpPr>
        <p:spPr>
          <a:xfrm>
            <a:off x="477313" y="1970565"/>
            <a:ext cx="3201043" cy="584775"/>
          </a:xfrm>
          <a:prstGeom prst="rect">
            <a:avLst/>
          </a:prstGeom>
          <a:noFill/>
        </p:spPr>
        <p:txBody>
          <a:bodyPr wrap="square" rtlCol="0">
            <a:spAutoFit/>
          </a:bodyPr>
          <a:lstStyle/>
          <a:p>
            <a:r>
              <a:rPr lang="en-US" sz="1600" dirty="0">
                <a:latin typeface="Times New Roman" panose="02020603050405020304" pitchFamily="18" charset="0"/>
                <a:ea typeface="Calibri" panose="020F0502020204030204" pitchFamily="34" charset="0"/>
                <a:cs typeface="Times New Roman" panose="02020603050405020304" pitchFamily="18" charset="0"/>
              </a:rPr>
              <a:t>one-group pre-post Quasi experimental design</a:t>
            </a:r>
            <a:endParaRPr lang="en-US" sz="1600" dirty="0">
              <a:solidFill>
                <a:schemeClr val="bg2">
                  <a:lumMod val="50000"/>
                </a:schemeClr>
              </a:solidFill>
              <a:latin typeface="Times New Roman" panose="02020603050405020304" pitchFamily="18" charset="0"/>
              <a:cs typeface="Times New Roman" panose="02020603050405020304" pitchFamily="18" charset="0"/>
            </a:endParaRPr>
          </a:p>
        </p:txBody>
      </p:sp>
      <p:cxnSp>
        <p:nvCxnSpPr>
          <p:cNvPr id="178" name="Straight Connector 177">
            <a:extLst>
              <a:ext uri="{FF2B5EF4-FFF2-40B4-BE49-F238E27FC236}">
                <a16:creationId xmlns:a16="http://schemas.microsoft.com/office/drawing/2014/main" id="{267D5D77-7183-46A2-913A-91854EB46B5B}"/>
              </a:ext>
            </a:extLst>
          </p:cNvPr>
          <p:cNvCxnSpPr>
            <a:cxnSpLocks/>
          </p:cNvCxnSpPr>
          <p:nvPr/>
        </p:nvCxnSpPr>
        <p:spPr>
          <a:xfrm>
            <a:off x="522706" y="1883865"/>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1155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animEffect transition="in" filter="fade">
                                      <p:cBhvr>
                                        <p:cTn id="19" dur="500"/>
                                        <p:tgtEl>
                                          <p:spTgt spid="8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p:cTn id="23" dur="500" fill="hold"/>
                                        <p:tgtEl>
                                          <p:spTgt spid="90"/>
                                        </p:tgtEl>
                                        <p:attrNameLst>
                                          <p:attrName>ppt_w</p:attrName>
                                        </p:attrNameLst>
                                      </p:cBhvr>
                                      <p:tavLst>
                                        <p:tav tm="0">
                                          <p:val>
                                            <p:fltVal val="0"/>
                                          </p:val>
                                        </p:tav>
                                        <p:tav tm="100000">
                                          <p:val>
                                            <p:strVal val="#ppt_w"/>
                                          </p:val>
                                        </p:tav>
                                      </p:tavLst>
                                    </p:anim>
                                    <p:anim calcmode="lin" valueType="num">
                                      <p:cBhvr>
                                        <p:cTn id="24" dur="500" fill="hold"/>
                                        <p:tgtEl>
                                          <p:spTgt spid="90"/>
                                        </p:tgtEl>
                                        <p:attrNameLst>
                                          <p:attrName>ppt_h</p:attrName>
                                        </p:attrNameLst>
                                      </p:cBhvr>
                                      <p:tavLst>
                                        <p:tav tm="0">
                                          <p:val>
                                            <p:fltVal val="0"/>
                                          </p:val>
                                        </p:tav>
                                        <p:tav tm="100000">
                                          <p:val>
                                            <p:strVal val="#ppt_h"/>
                                          </p:val>
                                        </p:tav>
                                      </p:tavLst>
                                    </p:anim>
                                    <p:animEffect transition="in" filter="fade">
                                      <p:cBhvr>
                                        <p:cTn id="25" dur="500"/>
                                        <p:tgtEl>
                                          <p:spTgt spid="9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up)">
                                      <p:cBhvr>
                                        <p:cTn id="29" dur="500"/>
                                        <p:tgtEl>
                                          <p:spTgt spid="9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p:cTn id="33" dur="500" fill="hold"/>
                                        <p:tgtEl>
                                          <p:spTgt spid="92"/>
                                        </p:tgtEl>
                                        <p:attrNameLst>
                                          <p:attrName>ppt_w</p:attrName>
                                        </p:attrNameLst>
                                      </p:cBhvr>
                                      <p:tavLst>
                                        <p:tav tm="0">
                                          <p:val>
                                            <p:fltVal val="0"/>
                                          </p:val>
                                        </p:tav>
                                        <p:tav tm="100000">
                                          <p:val>
                                            <p:strVal val="#ppt_w"/>
                                          </p:val>
                                        </p:tav>
                                      </p:tavLst>
                                    </p:anim>
                                    <p:anim calcmode="lin" valueType="num">
                                      <p:cBhvr>
                                        <p:cTn id="34" dur="500" fill="hold"/>
                                        <p:tgtEl>
                                          <p:spTgt spid="92"/>
                                        </p:tgtEl>
                                        <p:attrNameLst>
                                          <p:attrName>ppt_h</p:attrName>
                                        </p:attrNameLst>
                                      </p:cBhvr>
                                      <p:tavLst>
                                        <p:tav tm="0">
                                          <p:val>
                                            <p:fltVal val="0"/>
                                          </p:val>
                                        </p:tav>
                                        <p:tav tm="100000">
                                          <p:val>
                                            <p:strVal val="#ppt_h"/>
                                          </p:val>
                                        </p:tav>
                                      </p:tavLst>
                                    </p:anim>
                                    <p:animEffect transition="in" filter="fade">
                                      <p:cBhvr>
                                        <p:cTn id="35" dur="500"/>
                                        <p:tgtEl>
                                          <p:spTgt spid="9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p:cTn id="39" dur="500" fill="hold"/>
                                        <p:tgtEl>
                                          <p:spTgt spid="86"/>
                                        </p:tgtEl>
                                        <p:attrNameLst>
                                          <p:attrName>ppt_w</p:attrName>
                                        </p:attrNameLst>
                                      </p:cBhvr>
                                      <p:tavLst>
                                        <p:tav tm="0">
                                          <p:val>
                                            <p:fltVal val="0"/>
                                          </p:val>
                                        </p:tav>
                                        <p:tav tm="100000">
                                          <p:val>
                                            <p:strVal val="#ppt_w"/>
                                          </p:val>
                                        </p:tav>
                                      </p:tavLst>
                                    </p:anim>
                                    <p:anim calcmode="lin" valueType="num">
                                      <p:cBhvr>
                                        <p:cTn id="40" dur="500" fill="hold"/>
                                        <p:tgtEl>
                                          <p:spTgt spid="86"/>
                                        </p:tgtEl>
                                        <p:attrNameLst>
                                          <p:attrName>ppt_h</p:attrName>
                                        </p:attrNameLst>
                                      </p:cBhvr>
                                      <p:tavLst>
                                        <p:tav tm="0">
                                          <p:val>
                                            <p:fltVal val="0"/>
                                          </p:val>
                                        </p:tav>
                                        <p:tav tm="100000">
                                          <p:val>
                                            <p:strVal val="#ppt_h"/>
                                          </p:val>
                                        </p:tav>
                                      </p:tavLst>
                                    </p:anim>
                                    <p:animEffect transition="in" filter="fade">
                                      <p:cBhvr>
                                        <p:cTn id="41" dur="500"/>
                                        <p:tgtEl>
                                          <p:spTgt spid="86"/>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500"/>
                                        <p:tgtEl>
                                          <p:spTgt spid="93"/>
                                        </p:tgtEl>
                                      </p:cBhvr>
                                    </p:animEffect>
                                    <p:anim calcmode="lin" valueType="num">
                                      <p:cBhvr>
                                        <p:cTn id="45" dur="500" fill="hold"/>
                                        <p:tgtEl>
                                          <p:spTgt spid="93"/>
                                        </p:tgtEl>
                                        <p:attrNameLst>
                                          <p:attrName>ppt_x</p:attrName>
                                        </p:attrNameLst>
                                      </p:cBhvr>
                                      <p:tavLst>
                                        <p:tav tm="0">
                                          <p:val>
                                            <p:strVal val="#ppt_x"/>
                                          </p:val>
                                        </p:tav>
                                        <p:tav tm="100000">
                                          <p:val>
                                            <p:strVal val="#ppt_x"/>
                                          </p:val>
                                        </p:tav>
                                      </p:tavLst>
                                    </p:anim>
                                    <p:anim calcmode="lin" valueType="num">
                                      <p:cBhvr>
                                        <p:cTn id="46" dur="500" fill="hold"/>
                                        <p:tgtEl>
                                          <p:spTgt spid="9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anim calcmode="lin" valueType="num">
                                      <p:cBhvr>
                                        <p:cTn id="50" dur="500" fill="hold"/>
                                        <p:tgtEl>
                                          <p:spTgt spid="94"/>
                                        </p:tgtEl>
                                        <p:attrNameLst>
                                          <p:attrName>ppt_x</p:attrName>
                                        </p:attrNameLst>
                                      </p:cBhvr>
                                      <p:tavLst>
                                        <p:tav tm="0">
                                          <p:val>
                                            <p:strVal val="#ppt_x"/>
                                          </p:val>
                                        </p:tav>
                                        <p:tav tm="100000">
                                          <p:val>
                                            <p:strVal val="#ppt_x"/>
                                          </p:val>
                                        </p:tav>
                                      </p:tavLst>
                                    </p:anim>
                                    <p:anim calcmode="lin" valueType="num">
                                      <p:cBhvr>
                                        <p:cTn id="51" dur="500" fill="hold"/>
                                        <p:tgtEl>
                                          <p:spTgt spid="94"/>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wipe(left)">
                                      <p:cBhvr>
                                        <p:cTn id="55" dur="500"/>
                                        <p:tgtEl>
                                          <p:spTgt spid="159"/>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wipe(left)">
                                      <p:cBhvr>
                                        <p:cTn id="59" dur="500"/>
                                        <p:tgtEl>
                                          <p:spTgt spid="85"/>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500" fill="hold"/>
                                        <p:tgtEl>
                                          <p:spTgt spid="119"/>
                                        </p:tgtEl>
                                        <p:attrNameLst>
                                          <p:attrName>ppt_w</p:attrName>
                                        </p:attrNameLst>
                                      </p:cBhvr>
                                      <p:tavLst>
                                        <p:tav tm="0">
                                          <p:val>
                                            <p:fltVal val="0"/>
                                          </p:val>
                                        </p:tav>
                                        <p:tav tm="100000">
                                          <p:val>
                                            <p:strVal val="#ppt_w"/>
                                          </p:val>
                                        </p:tav>
                                      </p:tavLst>
                                    </p:anim>
                                    <p:anim calcmode="lin" valueType="num">
                                      <p:cBhvr>
                                        <p:cTn id="64" dur="500" fill="hold"/>
                                        <p:tgtEl>
                                          <p:spTgt spid="119"/>
                                        </p:tgtEl>
                                        <p:attrNameLst>
                                          <p:attrName>ppt_h</p:attrName>
                                        </p:attrNameLst>
                                      </p:cBhvr>
                                      <p:tavLst>
                                        <p:tav tm="0">
                                          <p:val>
                                            <p:fltVal val="0"/>
                                          </p:val>
                                        </p:tav>
                                        <p:tav tm="100000">
                                          <p:val>
                                            <p:strVal val="#ppt_h"/>
                                          </p:val>
                                        </p:tav>
                                      </p:tavLst>
                                    </p:anim>
                                    <p:animEffect transition="in" filter="fade">
                                      <p:cBhvr>
                                        <p:cTn id="65" dur="500"/>
                                        <p:tgtEl>
                                          <p:spTgt spid="119"/>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p:cTn id="69" dur="500" fill="hold"/>
                                        <p:tgtEl>
                                          <p:spTgt spid="122"/>
                                        </p:tgtEl>
                                        <p:attrNameLst>
                                          <p:attrName>ppt_w</p:attrName>
                                        </p:attrNameLst>
                                      </p:cBhvr>
                                      <p:tavLst>
                                        <p:tav tm="0">
                                          <p:val>
                                            <p:fltVal val="0"/>
                                          </p:val>
                                        </p:tav>
                                        <p:tav tm="100000">
                                          <p:val>
                                            <p:strVal val="#ppt_w"/>
                                          </p:val>
                                        </p:tav>
                                      </p:tavLst>
                                    </p:anim>
                                    <p:anim calcmode="lin" valueType="num">
                                      <p:cBhvr>
                                        <p:cTn id="70" dur="500" fill="hold"/>
                                        <p:tgtEl>
                                          <p:spTgt spid="122"/>
                                        </p:tgtEl>
                                        <p:attrNameLst>
                                          <p:attrName>ppt_h</p:attrName>
                                        </p:attrNameLst>
                                      </p:cBhvr>
                                      <p:tavLst>
                                        <p:tav tm="0">
                                          <p:val>
                                            <p:fltVal val="0"/>
                                          </p:val>
                                        </p:tav>
                                        <p:tav tm="100000">
                                          <p:val>
                                            <p:strVal val="#ppt_h"/>
                                          </p:val>
                                        </p:tav>
                                      </p:tavLst>
                                    </p:anim>
                                    <p:animEffect transition="in" filter="fade">
                                      <p:cBhvr>
                                        <p:cTn id="71" dur="500"/>
                                        <p:tgtEl>
                                          <p:spTgt spid="122"/>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23"/>
                                        </p:tgtEl>
                                        <p:attrNameLst>
                                          <p:attrName>style.visibility</p:attrName>
                                        </p:attrNameLst>
                                      </p:cBhvr>
                                      <p:to>
                                        <p:strVal val="visible"/>
                                      </p:to>
                                    </p:set>
                                    <p:anim calcmode="lin" valueType="num">
                                      <p:cBhvr>
                                        <p:cTn id="75" dur="500" fill="hold"/>
                                        <p:tgtEl>
                                          <p:spTgt spid="123"/>
                                        </p:tgtEl>
                                        <p:attrNameLst>
                                          <p:attrName>ppt_w</p:attrName>
                                        </p:attrNameLst>
                                      </p:cBhvr>
                                      <p:tavLst>
                                        <p:tav tm="0">
                                          <p:val>
                                            <p:fltVal val="0"/>
                                          </p:val>
                                        </p:tav>
                                        <p:tav tm="100000">
                                          <p:val>
                                            <p:strVal val="#ppt_w"/>
                                          </p:val>
                                        </p:tav>
                                      </p:tavLst>
                                    </p:anim>
                                    <p:anim calcmode="lin" valueType="num">
                                      <p:cBhvr>
                                        <p:cTn id="76" dur="500" fill="hold"/>
                                        <p:tgtEl>
                                          <p:spTgt spid="123"/>
                                        </p:tgtEl>
                                        <p:attrNameLst>
                                          <p:attrName>ppt_h</p:attrName>
                                        </p:attrNameLst>
                                      </p:cBhvr>
                                      <p:tavLst>
                                        <p:tav tm="0">
                                          <p:val>
                                            <p:fltVal val="0"/>
                                          </p:val>
                                        </p:tav>
                                        <p:tav tm="100000">
                                          <p:val>
                                            <p:strVal val="#ppt_h"/>
                                          </p:val>
                                        </p:tav>
                                      </p:tavLst>
                                    </p:anim>
                                    <p:animEffect transition="in" filter="fade">
                                      <p:cBhvr>
                                        <p:cTn id="77" dur="500"/>
                                        <p:tgtEl>
                                          <p:spTgt spid="123"/>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wipe(down)">
                                      <p:cBhvr>
                                        <p:cTn id="81" dur="500"/>
                                        <p:tgtEl>
                                          <p:spTgt spid="126"/>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27"/>
                                        </p:tgtEl>
                                        <p:attrNameLst>
                                          <p:attrName>style.visibility</p:attrName>
                                        </p:attrNameLst>
                                      </p:cBhvr>
                                      <p:to>
                                        <p:strVal val="visible"/>
                                      </p:to>
                                    </p:set>
                                    <p:anim calcmode="lin" valueType="num">
                                      <p:cBhvr>
                                        <p:cTn id="85" dur="500" fill="hold"/>
                                        <p:tgtEl>
                                          <p:spTgt spid="127"/>
                                        </p:tgtEl>
                                        <p:attrNameLst>
                                          <p:attrName>ppt_w</p:attrName>
                                        </p:attrNameLst>
                                      </p:cBhvr>
                                      <p:tavLst>
                                        <p:tav tm="0">
                                          <p:val>
                                            <p:fltVal val="0"/>
                                          </p:val>
                                        </p:tav>
                                        <p:tav tm="100000">
                                          <p:val>
                                            <p:strVal val="#ppt_w"/>
                                          </p:val>
                                        </p:tav>
                                      </p:tavLst>
                                    </p:anim>
                                    <p:anim calcmode="lin" valueType="num">
                                      <p:cBhvr>
                                        <p:cTn id="86" dur="500" fill="hold"/>
                                        <p:tgtEl>
                                          <p:spTgt spid="127"/>
                                        </p:tgtEl>
                                        <p:attrNameLst>
                                          <p:attrName>ppt_h</p:attrName>
                                        </p:attrNameLst>
                                      </p:cBhvr>
                                      <p:tavLst>
                                        <p:tav tm="0">
                                          <p:val>
                                            <p:fltVal val="0"/>
                                          </p:val>
                                        </p:tav>
                                        <p:tav tm="100000">
                                          <p:val>
                                            <p:strVal val="#ppt_h"/>
                                          </p:val>
                                        </p:tav>
                                      </p:tavLst>
                                    </p:anim>
                                    <p:animEffect transition="in" filter="fade">
                                      <p:cBhvr>
                                        <p:cTn id="87" dur="500"/>
                                        <p:tgtEl>
                                          <p:spTgt spid="12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130"/>
                                        </p:tgtEl>
                                        <p:attrNameLst>
                                          <p:attrName>style.visibility</p:attrName>
                                        </p:attrNameLst>
                                      </p:cBhvr>
                                      <p:to>
                                        <p:strVal val="visible"/>
                                      </p:to>
                                    </p:set>
                                    <p:animEffect transition="in" filter="fade">
                                      <p:cBhvr>
                                        <p:cTn id="96" dur="500"/>
                                        <p:tgtEl>
                                          <p:spTgt spid="130"/>
                                        </p:tgtEl>
                                      </p:cBhvr>
                                    </p:animEffect>
                                    <p:anim calcmode="lin" valueType="num">
                                      <p:cBhvr>
                                        <p:cTn id="97" dur="500" fill="hold"/>
                                        <p:tgtEl>
                                          <p:spTgt spid="130"/>
                                        </p:tgtEl>
                                        <p:attrNameLst>
                                          <p:attrName>ppt_x</p:attrName>
                                        </p:attrNameLst>
                                      </p:cBhvr>
                                      <p:tavLst>
                                        <p:tav tm="0">
                                          <p:val>
                                            <p:strVal val="#ppt_x"/>
                                          </p:val>
                                        </p:tav>
                                        <p:tav tm="100000">
                                          <p:val>
                                            <p:strVal val="#ppt_x"/>
                                          </p:val>
                                        </p:tav>
                                      </p:tavLst>
                                    </p:anim>
                                    <p:anim calcmode="lin" valueType="num">
                                      <p:cBhvr>
                                        <p:cTn id="98" dur="500" fill="hold"/>
                                        <p:tgtEl>
                                          <p:spTgt spid="130"/>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fade">
                                      <p:cBhvr>
                                        <p:cTn id="101" dur="500"/>
                                        <p:tgtEl>
                                          <p:spTgt spid="134"/>
                                        </p:tgtEl>
                                      </p:cBhvr>
                                    </p:animEffect>
                                    <p:anim calcmode="lin" valueType="num">
                                      <p:cBhvr>
                                        <p:cTn id="102" dur="500" fill="hold"/>
                                        <p:tgtEl>
                                          <p:spTgt spid="134"/>
                                        </p:tgtEl>
                                        <p:attrNameLst>
                                          <p:attrName>ppt_x</p:attrName>
                                        </p:attrNameLst>
                                      </p:cBhvr>
                                      <p:tavLst>
                                        <p:tav tm="0">
                                          <p:val>
                                            <p:strVal val="#ppt_x"/>
                                          </p:val>
                                        </p:tav>
                                        <p:tav tm="100000">
                                          <p:val>
                                            <p:strVal val="#ppt_x"/>
                                          </p:val>
                                        </p:tav>
                                      </p:tavLst>
                                    </p:anim>
                                    <p:anim calcmode="lin" valueType="num">
                                      <p:cBhvr>
                                        <p:cTn id="103" dur="500" fill="hold"/>
                                        <p:tgtEl>
                                          <p:spTgt spid="134"/>
                                        </p:tgtEl>
                                        <p:attrNameLst>
                                          <p:attrName>ppt_y</p:attrName>
                                        </p:attrNameLst>
                                      </p:cBhvr>
                                      <p:tavLst>
                                        <p:tav tm="0">
                                          <p:val>
                                            <p:strVal val="#ppt_y-.1"/>
                                          </p:val>
                                        </p:tav>
                                        <p:tav tm="100000">
                                          <p:val>
                                            <p:strVal val="#ppt_y"/>
                                          </p:val>
                                        </p:tav>
                                      </p:tavLst>
                                    </p:anim>
                                  </p:childTnLst>
                                </p:cTn>
                              </p:par>
                            </p:childTnLst>
                          </p:cTn>
                        </p:par>
                        <p:par>
                          <p:cTn id="104" fill="hold">
                            <p:stCondLst>
                              <p:cond delay="7500"/>
                            </p:stCondLst>
                            <p:childTnLst>
                              <p:par>
                                <p:cTn id="105" presetID="22" presetClass="entr" presetSubtype="8" fill="hold" nodeType="afterEffect">
                                  <p:stCondLst>
                                    <p:cond delay="0"/>
                                  </p:stCondLst>
                                  <p:childTnLst>
                                    <p:set>
                                      <p:cBhvr>
                                        <p:cTn id="106" dur="1" fill="hold">
                                          <p:stCondLst>
                                            <p:cond delay="0"/>
                                          </p:stCondLst>
                                        </p:cTn>
                                        <p:tgtEl>
                                          <p:spTgt spid="162"/>
                                        </p:tgtEl>
                                        <p:attrNameLst>
                                          <p:attrName>style.visibility</p:attrName>
                                        </p:attrNameLst>
                                      </p:cBhvr>
                                      <p:to>
                                        <p:strVal val="visible"/>
                                      </p:to>
                                    </p:set>
                                    <p:animEffect transition="in" filter="wipe(left)">
                                      <p:cBhvr>
                                        <p:cTn id="107" dur="500"/>
                                        <p:tgtEl>
                                          <p:spTgt spid="162"/>
                                        </p:tgtEl>
                                      </p:cBhvr>
                                    </p:animEffect>
                                  </p:childTnLst>
                                </p:cTn>
                              </p:par>
                            </p:childTnLst>
                          </p:cTn>
                        </p:par>
                        <p:par>
                          <p:cTn id="108" fill="hold">
                            <p:stCondLst>
                              <p:cond delay="8000"/>
                            </p:stCondLst>
                            <p:childTnLst>
                              <p:par>
                                <p:cTn id="109" presetID="22" presetClass="entr" presetSubtype="8"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left)">
                                      <p:cBhvr>
                                        <p:cTn id="111" dur="500"/>
                                        <p:tgtEl>
                                          <p:spTgt spid="84"/>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136"/>
                                        </p:tgtEl>
                                        <p:attrNameLst>
                                          <p:attrName>style.visibility</p:attrName>
                                        </p:attrNameLst>
                                      </p:cBhvr>
                                      <p:to>
                                        <p:strVal val="visible"/>
                                      </p:to>
                                    </p:set>
                                    <p:anim calcmode="lin" valueType="num">
                                      <p:cBhvr>
                                        <p:cTn id="115" dur="500" fill="hold"/>
                                        <p:tgtEl>
                                          <p:spTgt spid="136"/>
                                        </p:tgtEl>
                                        <p:attrNameLst>
                                          <p:attrName>ppt_w</p:attrName>
                                        </p:attrNameLst>
                                      </p:cBhvr>
                                      <p:tavLst>
                                        <p:tav tm="0">
                                          <p:val>
                                            <p:fltVal val="0"/>
                                          </p:val>
                                        </p:tav>
                                        <p:tav tm="100000">
                                          <p:val>
                                            <p:strVal val="#ppt_w"/>
                                          </p:val>
                                        </p:tav>
                                      </p:tavLst>
                                    </p:anim>
                                    <p:anim calcmode="lin" valueType="num">
                                      <p:cBhvr>
                                        <p:cTn id="116" dur="500" fill="hold"/>
                                        <p:tgtEl>
                                          <p:spTgt spid="136"/>
                                        </p:tgtEl>
                                        <p:attrNameLst>
                                          <p:attrName>ppt_h</p:attrName>
                                        </p:attrNameLst>
                                      </p:cBhvr>
                                      <p:tavLst>
                                        <p:tav tm="0">
                                          <p:val>
                                            <p:fltVal val="0"/>
                                          </p:val>
                                        </p:tav>
                                        <p:tav tm="100000">
                                          <p:val>
                                            <p:strVal val="#ppt_h"/>
                                          </p:val>
                                        </p:tav>
                                      </p:tavLst>
                                    </p:anim>
                                    <p:animEffect transition="in" filter="fade">
                                      <p:cBhvr>
                                        <p:cTn id="117" dur="500"/>
                                        <p:tgtEl>
                                          <p:spTgt spid="136"/>
                                        </p:tgtEl>
                                      </p:cBhvr>
                                    </p:animEffect>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137"/>
                                        </p:tgtEl>
                                        <p:attrNameLst>
                                          <p:attrName>style.visibility</p:attrName>
                                        </p:attrNameLst>
                                      </p:cBhvr>
                                      <p:to>
                                        <p:strVal val="visible"/>
                                      </p:to>
                                    </p:set>
                                    <p:anim calcmode="lin" valueType="num">
                                      <p:cBhvr>
                                        <p:cTn id="121" dur="500" fill="hold"/>
                                        <p:tgtEl>
                                          <p:spTgt spid="137"/>
                                        </p:tgtEl>
                                        <p:attrNameLst>
                                          <p:attrName>ppt_w</p:attrName>
                                        </p:attrNameLst>
                                      </p:cBhvr>
                                      <p:tavLst>
                                        <p:tav tm="0">
                                          <p:val>
                                            <p:fltVal val="0"/>
                                          </p:val>
                                        </p:tav>
                                        <p:tav tm="100000">
                                          <p:val>
                                            <p:strVal val="#ppt_w"/>
                                          </p:val>
                                        </p:tav>
                                      </p:tavLst>
                                    </p:anim>
                                    <p:anim calcmode="lin" valueType="num">
                                      <p:cBhvr>
                                        <p:cTn id="122" dur="500" fill="hold"/>
                                        <p:tgtEl>
                                          <p:spTgt spid="137"/>
                                        </p:tgtEl>
                                        <p:attrNameLst>
                                          <p:attrName>ppt_h</p:attrName>
                                        </p:attrNameLst>
                                      </p:cBhvr>
                                      <p:tavLst>
                                        <p:tav tm="0">
                                          <p:val>
                                            <p:fltVal val="0"/>
                                          </p:val>
                                        </p:tav>
                                        <p:tav tm="100000">
                                          <p:val>
                                            <p:strVal val="#ppt_h"/>
                                          </p:val>
                                        </p:tav>
                                      </p:tavLst>
                                    </p:anim>
                                    <p:animEffect transition="in" filter="fade">
                                      <p:cBhvr>
                                        <p:cTn id="123" dur="500"/>
                                        <p:tgtEl>
                                          <p:spTgt spid="137"/>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138"/>
                                        </p:tgtEl>
                                        <p:attrNameLst>
                                          <p:attrName>style.visibility</p:attrName>
                                        </p:attrNameLst>
                                      </p:cBhvr>
                                      <p:to>
                                        <p:strVal val="visible"/>
                                      </p:to>
                                    </p:set>
                                    <p:anim calcmode="lin" valueType="num">
                                      <p:cBhvr>
                                        <p:cTn id="127" dur="500" fill="hold"/>
                                        <p:tgtEl>
                                          <p:spTgt spid="138"/>
                                        </p:tgtEl>
                                        <p:attrNameLst>
                                          <p:attrName>ppt_w</p:attrName>
                                        </p:attrNameLst>
                                      </p:cBhvr>
                                      <p:tavLst>
                                        <p:tav tm="0">
                                          <p:val>
                                            <p:fltVal val="0"/>
                                          </p:val>
                                        </p:tav>
                                        <p:tav tm="100000">
                                          <p:val>
                                            <p:strVal val="#ppt_w"/>
                                          </p:val>
                                        </p:tav>
                                      </p:tavLst>
                                    </p:anim>
                                    <p:anim calcmode="lin" valueType="num">
                                      <p:cBhvr>
                                        <p:cTn id="128" dur="500" fill="hold"/>
                                        <p:tgtEl>
                                          <p:spTgt spid="138"/>
                                        </p:tgtEl>
                                        <p:attrNameLst>
                                          <p:attrName>ppt_h</p:attrName>
                                        </p:attrNameLst>
                                      </p:cBhvr>
                                      <p:tavLst>
                                        <p:tav tm="0">
                                          <p:val>
                                            <p:fltVal val="0"/>
                                          </p:val>
                                        </p:tav>
                                        <p:tav tm="100000">
                                          <p:val>
                                            <p:strVal val="#ppt_h"/>
                                          </p:val>
                                        </p:tav>
                                      </p:tavLst>
                                    </p:anim>
                                    <p:animEffect transition="in" filter="fade">
                                      <p:cBhvr>
                                        <p:cTn id="129" dur="500"/>
                                        <p:tgtEl>
                                          <p:spTgt spid="138"/>
                                        </p:tgtEl>
                                      </p:cBhvr>
                                    </p:animEffect>
                                  </p:childTnLst>
                                </p:cTn>
                              </p:par>
                            </p:childTnLst>
                          </p:cTn>
                        </p:par>
                        <p:par>
                          <p:cTn id="130" fill="hold">
                            <p:stCondLst>
                              <p:cond delay="10000"/>
                            </p:stCondLst>
                            <p:childTnLst>
                              <p:par>
                                <p:cTn id="131" presetID="22" presetClass="entr" presetSubtype="1" fill="hold" nodeType="afterEffect">
                                  <p:stCondLst>
                                    <p:cond delay="0"/>
                                  </p:stCondLst>
                                  <p:childTnLst>
                                    <p:set>
                                      <p:cBhvr>
                                        <p:cTn id="132" dur="1" fill="hold">
                                          <p:stCondLst>
                                            <p:cond delay="0"/>
                                          </p:stCondLst>
                                        </p:cTn>
                                        <p:tgtEl>
                                          <p:spTgt spid="139"/>
                                        </p:tgtEl>
                                        <p:attrNameLst>
                                          <p:attrName>style.visibility</p:attrName>
                                        </p:attrNameLst>
                                      </p:cBhvr>
                                      <p:to>
                                        <p:strVal val="visible"/>
                                      </p:to>
                                    </p:set>
                                    <p:animEffect transition="in" filter="wipe(up)">
                                      <p:cBhvr>
                                        <p:cTn id="133" dur="500"/>
                                        <p:tgtEl>
                                          <p:spTgt spid="139"/>
                                        </p:tgtEl>
                                      </p:cBhvr>
                                    </p:animEffect>
                                  </p:childTnLst>
                                </p:cTn>
                              </p:par>
                            </p:childTnLst>
                          </p:cTn>
                        </p:par>
                        <p:par>
                          <p:cTn id="134" fill="hold">
                            <p:stCondLst>
                              <p:cond delay="10500"/>
                            </p:stCondLst>
                            <p:childTnLst>
                              <p:par>
                                <p:cTn id="135" presetID="53" presetClass="entr" presetSubtype="16" fill="hold" grpId="0" nodeType="afterEffect">
                                  <p:stCondLst>
                                    <p:cond delay="0"/>
                                  </p:stCondLst>
                                  <p:childTnLst>
                                    <p:set>
                                      <p:cBhvr>
                                        <p:cTn id="136" dur="1" fill="hold">
                                          <p:stCondLst>
                                            <p:cond delay="0"/>
                                          </p:stCondLst>
                                        </p:cTn>
                                        <p:tgtEl>
                                          <p:spTgt spid="140"/>
                                        </p:tgtEl>
                                        <p:attrNameLst>
                                          <p:attrName>style.visibility</p:attrName>
                                        </p:attrNameLst>
                                      </p:cBhvr>
                                      <p:to>
                                        <p:strVal val="visible"/>
                                      </p:to>
                                    </p:set>
                                    <p:anim calcmode="lin" valueType="num">
                                      <p:cBhvr>
                                        <p:cTn id="137" dur="500" fill="hold"/>
                                        <p:tgtEl>
                                          <p:spTgt spid="140"/>
                                        </p:tgtEl>
                                        <p:attrNameLst>
                                          <p:attrName>ppt_w</p:attrName>
                                        </p:attrNameLst>
                                      </p:cBhvr>
                                      <p:tavLst>
                                        <p:tav tm="0">
                                          <p:val>
                                            <p:fltVal val="0"/>
                                          </p:val>
                                        </p:tav>
                                        <p:tav tm="100000">
                                          <p:val>
                                            <p:strVal val="#ppt_w"/>
                                          </p:val>
                                        </p:tav>
                                      </p:tavLst>
                                    </p:anim>
                                    <p:anim calcmode="lin" valueType="num">
                                      <p:cBhvr>
                                        <p:cTn id="138" dur="500" fill="hold"/>
                                        <p:tgtEl>
                                          <p:spTgt spid="140"/>
                                        </p:tgtEl>
                                        <p:attrNameLst>
                                          <p:attrName>ppt_h</p:attrName>
                                        </p:attrNameLst>
                                      </p:cBhvr>
                                      <p:tavLst>
                                        <p:tav tm="0">
                                          <p:val>
                                            <p:fltVal val="0"/>
                                          </p:val>
                                        </p:tav>
                                        <p:tav tm="100000">
                                          <p:val>
                                            <p:strVal val="#ppt_h"/>
                                          </p:val>
                                        </p:tav>
                                      </p:tavLst>
                                    </p:anim>
                                    <p:animEffect transition="in" filter="fade">
                                      <p:cBhvr>
                                        <p:cTn id="139" dur="500"/>
                                        <p:tgtEl>
                                          <p:spTgt spid="140"/>
                                        </p:tgtEl>
                                      </p:cBhvr>
                                    </p:animEffect>
                                  </p:childTnLst>
                                </p:cTn>
                              </p:par>
                            </p:childTnLst>
                          </p:cTn>
                        </p:par>
                        <p:par>
                          <p:cTn id="140" fill="hold">
                            <p:stCondLst>
                              <p:cond delay="11000"/>
                            </p:stCondLst>
                            <p:childTnLst>
                              <p:par>
                                <p:cTn id="141" presetID="53" presetClass="entr" presetSubtype="16" fill="hold" grpId="0" nodeType="afterEffect">
                                  <p:stCondLst>
                                    <p:cond delay="0"/>
                                  </p:stCondLst>
                                  <p:childTnLst>
                                    <p:set>
                                      <p:cBhvr>
                                        <p:cTn id="142" dur="1" fill="hold">
                                          <p:stCondLst>
                                            <p:cond delay="0"/>
                                          </p:stCondLst>
                                        </p:cTn>
                                        <p:tgtEl>
                                          <p:spTgt spid="135"/>
                                        </p:tgtEl>
                                        <p:attrNameLst>
                                          <p:attrName>style.visibility</p:attrName>
                                        </p:attrNameLst>
                                      </p:cBhvr>
                                      <p:to>
                                        <p:strVal val="visible"/>
                                      </p:to>
                                    </p:set>
                                    <p:anim calcmode="lin" valueType="num">
                                      <p:cBhvr>
                                        <p:cTn id="143" dur="500" fill="hold"/>
                                        <p:tgtEl>
                                          <p:spTgt spid="135"/>
                                        </p:tgtEl>
                                        <p:attrNameLst>
                                          <p:attrName>ppt_w</p:attrName>
                                        </p:attrNameLst>
                                      </p:cBhvr>
                                      <p:tavLst>
                                        <p:tav tm="0">
                                          <p:val>
                                            <p:fltVal val="0"/>
                                          </p:val>
                                        </p:tav>
                                        <p:tav tm="100000">
                                          <p:val>
                                            <p:strVal val="#ppt_w"/>
                                          </p:val>
                                        </p:tav>
                                      </p:tavLst>
                                    </p:anim>
                                    <p:anim calcmode="lin" valueType="num">
                                      <p:cBhvr>
                                        <p:cTn id="144" dur="500" fill="hold"/>
                                        <p:tgtEl>
                                          <p:spTgt spid="135"/>
                                        </p:tgtEl>
                                        <p:attrNameLst>
                                          <p:attrName>ppt_h</p:attrName>
                                        </p:attrNameLst>
                                      </p:cBhvr>
                                      <p:tavLst>
                                        <p:tav tm="0">
                                          <p:val>
                                            <p:fltVal val="0"/>
                                          </p:val>
                                        </p:tav>
                                        <p:tav tm="100000">
                                          <p:val>
                                            <p:strVal val="#ppt_h"/>
                                          </p:val>
                                        </p:tav>
                                      </p:tavLst>
                                    </p:anim>
                                    <p:animEffect transition="in" filter="fade">
                                      <p:cBhvr>
                                        <p:cTn id="145" dur="500"/>
                                        <p:tgtEl>
                                          <p:spTgt spid="135"/>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141"/>
                                        </p:tgtEl>
                                        <p:attrNameLst>
                                          <p:attrName>style.visibility</p:attrName>
                                        </p:attrNameLst>
                                      </p:cBhvr>
                                      <p:to>
                                        <p:strVal val="visible"/>
                                      </p:to>
                                    </p:set>
                                    <p:animEffect transition="in" filter="fade">
                                      <p:cBhvr>
                                        <p:cTn id="148" dur="500"/>
                                        <p:tgtEl>
                                          <p:spTgt spid="141"/>
                                        </p:tgtEl>
                                      </p:cBhvr>
                                    </p:animEffect>
                                    <p:anim calcmode="lin" valueType="num">
                                      <p:cBhvr>
                                        <p:cTn id="149" dur="500" fill="hold"/>
                                        <p:tgtEl>
                                          <p:spTgt spid="141"/>
                                        </p:tgtEl>
                                        <p:attrNameLst>
                                          <p:attrName>ppt_x</p:attrName>
                                        </p:attrNameLst>
                                      </p:cBhvr>
                                      <p:tavLst>
                                        <p:tav tm="0">
                                          <p:val>
                                            <p:strVal val="#ppt_x"/>
                                          </p:val>
                                        </p:tav>
                                        <p:tav tm="100000">
                                          <p:val>
                                            <p:strVal val="#ppt_x"/>
                                          </p:val>
                                        </p:tav>
                                      </p:tavLst>
                                    </p:anim>
                                    <p:anim calcmode="lin" valueType="num">
                                      <p:cBhvr>
                                        <p:cTn id="150" dur="500" fill="hold"/>
                                        <p:tgtEl>
                                          <p:spTgt spid="141"/>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fade">
                                      <p:cBhvr>
                                        <p:cTn id="153" dur="500"/>
                                        <p:tgtEl>
                                          <p:spTgt spid="142"/>
                                        </p:tgtEl>
                                      </p:cBhvr>
                                    </p:animEffect>
                                    <p:anim calcmode="lin" valueType="num">
                                      <p:cBhvr>
                                        <p:cTn id="154" dur="500" fill="hold"/>
                                        <p:tgtEl>
                                          <p:spTgt spid="142"/>
                                        </p:tgtEl>
                                        <p:attrNameLst>
                                          <p:attrName>ppt_x</p:attrName>
                                        </p:attrNameLst>
                                      </p:cBhvr>
                                      <p:tavLst>
                                        <p:tav tm="0">
                                          <p:val>
                                            <p:strVal val="#ppt_x"/>
                                          </p:val>
                                        </p:tav>
                                        <p:tav tm="100000">
                                          <p:val>
                                            <p:strVal val="#ppt_x"/>
                                          </p:val>
                                        </p:tav>
                                      </p:tavLst>
                                    </p:anim>
                                    <p:anim calcmode="lin" valueType="num">
                                      <p:cBhvr>
                                        <p:cTn id="155" dur="500" fill="hold"/>
                                        <p:tgtEl>
                                          <p:spTgt spid="142"/>
                                        </p:tgtEl>
                                        <p:attrNameLst>
                                          <p:attrName>ppt_y</p:attrName>
                                        </p:attrNameLst>
                                      </p:cBhvr>
                                      <p:tavLst>
                                        <p:tav tm="0">
                                          <p:val>
                                            <p:strVal val="#ppt_y+.1"/>
                                          </p:val>
                                        </p:tav>
                                        <p:tav tm="100000">
                                          <p:val>
                                            <p:strVal val="#ppt_y"/>
                                          </p:val>
                                        </p:tav>
                                      </p:tavLst>
                                    </p:anim>
                                  </p:childTnLst>
                                </p:cTn>
                              </p:par>
                            </p:childTnLst>
                          </p:cTn>
                        </p:par>
                        <p:par>
                          <p:cTn id="156" fill="hold">
                            <p:stCondLst>
                              <p:cond delay="11500"/>
                            </p:stCondLst>
                            <p:childTnLst>
                              <p:par>
                                <p:cTn id="157" presetID="22" presetClass="entr" presetSubtype="8" fill="hold" nodeType="afterEffect">
                                  <p:stCondLst>
                                    <p:cond delay="0"/>
                                  </p:stCondLst>
                                  <p:childTnLst>
                                    <p:set>
                                      <p:cBhvr>
                                        <p:cTn id="158" dur="1" fill="hold">
                                          <p:stCondLst>
                                            <p:cond delay="0"/>
                                          </p:stCondLst>
                                        </p:cTn>
                                        <p:tgtEl>
                                          <p:spTgt spid="81"/>
                                        </p:tgtEl>
                                        <p:attrNameLst>
                                          <p:attrName>style.visibility</p:attrName>
                                        </p:attrNameLst>
                                      </p:cBhvr>
                                      <p:to>
                                        <p:strVal val="visible"/>
                                      </p:to>
                                    </p:set>
                                    <p:animEffect transition="in" filter="wipe(left)">
                                      <p:cBhvr>
                                        <p:cTn id="159" dur="500"/>
                                        <p:tgtEl>
                                          <p:spTgt spid="81"/>
                                        </p:tgtEl>
                                      </p:cBhvr>
                                    </p:animEffect>
                                  </p:childTnLst>
                                </p:cTn>
                              </p:par>
                            </p:childTnLst>
                          </p:cTn>
                        </p:par>
                        <p:par>
                          <p:cTn id="160" fill="hold">
                            <p:stCondLst>
                              <p:cond delay="12000"/>
                            </p:stCondLst>
                            <p:childTnLst>
                              <p:par>
                                <p:cTn id="161" presetID="53" presetClass="entr" presetSubtype="16" fill="hold" grpId="0" nodeType="afterEffect">
                                  <p:stCondLst>
                                    <p:cond delay="0"/>
                                  </p:stCondLst>
                                  <p:childTnLst>
                                    <p:set>
                                      <p:cBhvr>
                                        <p:cTn id="162" dur="1" fill="hold">
                                          <p:stCondLst>
                                            <p:cond delay="0"/>
                                          </p:stCondLst>
                                        </p:cTn>
                                        <p:tgtEl>
                                          <p:spTgt spid="144"/>
                                        </p:tgtEl>
                                        <p:attrNameLst>
                                          <p:attrName>style.visibility</p:attrName>
                                        </p:attrNameLst>
                                      </p:cBhvr>
                                      <p:to>
                                        <p:strVal val="visible"/>
                                      </p:to>
                                    </p:set>
                                    <p:anim calcmode="lin" valueType="num">
                                      <p:cBhvr>
                                        <p:cTn id="163" dur="500" fill="hold"/>
                                        <p:tgtEl>
                                          <p:spTgt spid="144"/>
                                        </p:tgtEl>
                                        <p:attrNameLst>
                                          <p:attrName>ppt_w</p:attrName>
                                        </p:attrNameLst>
                                      </p:cBhvr>
                                      <p:tavLst>
                                        <p:tav tm="0">
                                          <p:val>
                                            <p:fltVal val="0"/>
                                          </p:val>
                                        </p:tav>
                                        <p:tav tm="100000">
                                          <p:val>
                                            <p:strVal val="#ppt_w"/>
                                          </p:val>
                                        </p:tav>
                                      </p:tavLst>
                                    </p:anim>
                                    <p:anim calcmode="lin" valueType="num">
                                      <p:cBhvr>
                                        <p:cTn id="164" dur="500" fill="hold"/>
                                        <p:tgtEl>
                                          <p:spTgt spid="144"/>
                                        </p:tgtEl>
                                        <p:attrNameLst>
                                          <p:attrName>ppt_h</p:attrName>
                                        </p:attrNameLst>
                                      </p:cBhvr>
                                      <p:tavLst>
                                        <p:tav tm="0">
                                          <p:val>
                                            <p:fltVal val="0"/>
                                          </p:val>
                                        </p:tav>
                                        <p:tav tm="100000">
                                          <p:val>
                                            <p:strVal val="#ppt_h"/>
                                          </p:val>
                                        </p:tav>
                                      </p:tavLst>
                                    </p:anim>
                                    <p:animEffect transition="in" filter="fade">
                                      <p:cBhvr>
                                        <p:cTn id="165" dur="500"/>
                                        <p:tgtEl>
                                          <p:spTgt spid="144"/>
                                        </p:tgtEl>
                                      </p:cBhvr>
                                    </p:animEffect>
                                  </p:childTnLst>
                                </p:cTn>
                              </p:par>
                            </p:childTnLst>
                          </p:cTn>
                        </p:par>
                        <p:par>
                          <p:cTn id="166" fill="hold">
                            <p:stCondLst>
                              <p:cond delay="12500"/>
                            </p:stCondLst>
                            <p:childTnLst>
                              <p:par>
                                <p:cTn id="167" presetID="53" presetClass="entr" presetSubtype="16" fill="hold" grpId="0" nodeType="afterEffect">
                                  <p:stCondLst>
                                    <p:cond delay="0"/>
                                  </p:stCondLst>
                                  <p:childTnLst>
                                    <p:set>
                                      <p:cBhvr>
                                        <p:cTn id="168" dur="1" fill="hold">
                                          <p:stCondLst>
                                            <p:cond delay="0"/>
                                          </p:stCondLst>
                                        </p:cTn>
                                        <p:tgtEl>
                                          <p:spTgt spid="145"/>
                                        </p:tgtEl>
                                        <p:attrNameLst>
                                          <p:attrName>style.visibility</p:attrName>
                                        </p:attrNameLst>
                                      </p:cBhvr>
                                      <p:to>
                                        <p:strVal val="visible"/>
                                      </p:to>
                                    </p:set>
                                    <p:anim calcmode="lin" valueType="num">
                                      <p:cBhvr>
                                        <p:cTn id="169" dur="500" fill="hold"/>
                                        <p:tgtEl>
                                          <p:spTgt spid="145"/>
                                        </p:tgtEl>
                                        <p:attrNameLst>
                                          <p:attrName>ppt_w</p:attrName>
                                        </p:attrNameLst>
                                      </p:cBhvr>
                                      <p:tavLst>
                                        <p:tav tm="0">
                                          <p:val>
                                            <p:fltVal val="0"/>
                                          </p:val>
                                        </p:tav>
                                        <p:tav tm="100000">
                                          <p:val>
                                            <p:strVal val="#ppt_w"/>
                                          </p:val>
                                        </p:tav>
                                      </p:tavLst>
                                    </p:anim>
                                    <p:anim calcmode="lin" valueType="num">
                                      <p:cBhvr>
                                        <p:cTn id="170" dur="500" fill="hold"/>
                                        <p:tgtEl>
                                          <p:spTgt spid="145"/>
                                        </p:tgtEl>
                                        <p:attrNameLst>
                                          <p:attrName>ppt_h</p:attrName>
                                        </p:attrNameLst>
                                      </p:cBhvr>
                                      <p:tavLst>
                                        <p:tav tm="0">
                                          <p:val>
                                            <p:fltVal val="0"/>
                                          </p:val>
                                        </p:tav>
                                        <p:tav tm="100000">
                                          <p:val>
                                            <p:strVal val="#ppt_h"/>
                                          </p:val>
                                        </p:tav>
                                      </p:tavLst>
                                    </p:anim>
                                    <p:animEffect transition="in" filter="fade">
                                      <p:cBhvr>
                                        <p:cTn id="171" dur="500"/>
                                        <p:tgtEl>
                                          <p:spTgt spid="145"/>
                                        </p:tgtEl>
                                      </p:cBhvr>
                                    </p:animEffect>
                                  </p:childTnLst>
                                </p:cTn>
                              </p:par>
                            </p:childTnLst>
                          </p:cTn>
                        </p:par>
                        <p:par>
                          <p:cTn id="172" fill="hold">
                            <p:stCondLst>
                              <p:cond delay="13000"/>
                            </p:stCondLst>
                            <p:childTnLst>
                              <p:par>
                                <p:cTn id="173" presetID="53" presetClass="entr" presetSubtype="16" fill="hold" grpId="0" nodeType="afterEffect">
                                  <p:stCondLst>
                                    <p:cond delay="0"/>
                                  </p:stCondLst>
                                  <p:childTnLst>
                                    <p:set>
                                      <p:cBhvr>
                                        <p:cTn id="174" dur="1" fill="hold">
                                          <p:stCondLst>
                                            <p:cond delay="0"/>
                                          </p:stCondLst>
                                        </p:cTn>
                                        <p:tgtEl>
                                          <p:spTgt spid="146"/>
                                        </p:tgtEl>
                                        <p:attrNameLst>
                                          <p:attrName>style.visibility</p:attrName>
                                        </p:attrNameLst>
                                      </p:cBhvr>
                                      <p:to>
                                        <p:strVal val="visible"/>
                                      </p:to>
                                    </p:set>
                                    <p:anim calcmode="lin" valueType="num">
                                      <p:cBhvr>
                                        <p:cTn id="175" dur="500" fill="hold"/>
                                        <p:tgtEl>
                                          <p:spTgt spid="146"/>
                                        </p:tgtEl>
                                        <p:attrNameLst>
                                          <p:attrName>ppt_w</p:attrName>
                                        </p:attrNameLst>
                                      </p:cBhvr>
                                      <p:tavLst>
                                        <p:tav tm="0">
                                          <p:val>
                                            <p:fltVal val="0"/>
                                          </p:val>
                                        </p:tav>
                                        <p:tav tm="100000">
                                          <p:val>
                                            <p:strVal val="#ppt_w"/>
                                          </p:val>
                                        </p:tav>
                                      </p:tavLst>
                                    </p:anim>
                                    <p:anim calcmode="lin" valueType="num">
                                      <p:cBhvr>
                                        <p:cTn id="176" dur="500" fill="hold"/>
                                        <p:tgtEl>
                                          <p:spTgt spid="146"/>
                                        </p:tgtEl>
                                        <p:attrNameLst>
                                          <p:attrName>ppt_h</p:attrName>
                                        </p:attrNameLst>
                                      </p:cBhvr>
                                      <p:tavLst>
                                        <p:tav tm="0">
                                          <p:val>
                                            <p:fltVal val="0"/>
                                          </p:val>
                                        </p:tav>
                                        <p:tav tm="100000">
                                          <p:val>
                                            <p:strVal val="#ppt_h"/>
                                          </p:val>
                                        </p:tav>
                                      </p:tavLst>
                                    </p:anim>
                                    <p:animEffect transition="in" filter="fade">
                                      <p:cBhvr>
                                        <p:cTn id="177" dur="500"/>
                                        <p:tgtEl>
                                          <p:spTgt spid="146"/>
                                        </p:tgtEl>
                                      </p:cBhvr>
                                    </p:animEffect>
                                  </p:childTnLst>
                                </p:cTn>
                              </p:par>
                            </p:childTnLst>
                          </p:cTn>
                        </p:par>
                        <p:par>
                          <p:cTn id="178" fill="hold">
                            <p:stCondLst>
                              <p:cond delay="13500"/>
                            </p:stCondLst>
                            <p:childTnLst>
                              <p:par>
                                <p:cTn id="179" presetID="22" presetClass="entr" presetSubtype="4"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down)">
                                      <p:cBhvr>
                                        <p:cTn id="181" dur="500"/>
                                        <p:tgtEl>
                                          <p:spTgt spid="147"/>
                                        </p:tgtEl>
                                      </p:cBhvr>
                                    </p:animEffect>
                                  </p:childTnLst>
                                </p:cTn>
                              </p:par>
                            </p:childTnLst>
                          </p:cTn>
                        </p:par>
                        <p:par>
                          <p:cTn id="182" fill="hold">
                            <p:stCondLst>
                              <p:cond delay="14000"/>
                            </p:stCondLst>
                            <p:childTnLst>
                              <p:par>
                                <p:cTn id="183" presetID="53" presetClass="entr" presetSubtype="16" fill="hold" grpId="0" nodeType="afterEffect">
                                  <p:stCondLst>
                                    <p:cond delay="0"/>
                                  </p:stCondLst>
                                  <p:childTnLst>
                                    <p:set>
                                      <p:cBhvr>
                                        <p:cTn id="184" dur="1" fill="hold">
                                          <p:stCondLst>
                                            <p:cond delay="0"/>
                                          </p:stCondLst>
                                        </p:cTn>
                                        <p:tgtEl>
                                          <p:spTgt spid="148"/>
                                        </p:tgtEl>
                                        <p:attrNameLst>
                                          <p:attrName>style.visibility</p:attrName>
                                        </p:attrNameLst>
                                      </p:cBhvr>
                                      <p:to>
                                        <p:strVal val="visible"/>
                                      </p:to>
                                    </p:set>
                                    <p:anim calcmode="lin" valueType="num">
                                      <p:cBhvr>
                                        <p:cTn id="185" dur="500" fill="hold"/>
                                        <p:tgtEl>
                                          <p:spTgt spid="148"/>
                                        </p:tgtEl>
                                        <p:attrNameLst>
                                          <p:attrName>ppt_w</p:attrName>
                                        </p:attrNameLst>
                                      </p:cBhvr>
                                      <p:tavLst>
                                        <p:tav tm="0">
                                          <p:val>
                                            <p:fltVal val="0"/>
                                          </p:val>
                                        </p:tav>
                                        <p:tav tm="100000">
                                          <p:val>
                                            <p:strVal val="#ppt_w"/>
                                          </p:val>
                                        </p:tav>
                                      </p:tavLst>
                                    </p:anim>
                                    <p:anim calcmode="lin" valueType="num">
                                      <p:cBhvr>
                                        <p:cTn id="186" dur="500" fill="hold"/>
                                        <p:tgtEl>
                                          <p:spTgt spid="148"/>
                                        </p:tgtEl>
                                        <p:attrNameLst>
                                          <p:attrName>ppt_h</p:attrName>
                                        </p:attrNameLst>
                                      </p:cBhvr>
                                      <p:tavLst>
                                        <p:tav tm="0">
                                          <p:val>
                                            <p:fltVal val="0"/>
                                          </p:val>
                                        </p:tav>
                                        <p:tav tm="100000">
                                          <p:val>
                                            <p:strVal val="#ppt_h"/>
                                          </p:val>
                                        </p:tav>
                                      </p:tavLst>
                                    </p:anim>
                                    <p:animEffect transition="in" filter="fade">
                                      <p:cBhvr>
                                        <p:cTn id="187" dur="500"/>
                                        <p:tgtEl>
                                          <p:spTgt spid="148"/>
                                        </p:tgtEl>
                                      </p:cBhvr>
                                    </p:animEffect>
                                  </p:childTnLst>
                                </p:cTn>
                              </p:par>
                            </p:childTnLst>
                          </p:cTn>
                        </p:par>
                        <p:par>
                          <p:cTn id="188" fill="hold">
                            <p:stCondLst>
                              <p:cond delay="14500"/>
                            </p:stCondLst>
                            <p:childTnLst>
                              <p:par>
                                <p:cTn id="189" presetID="53" presetClass="entr" presetSubtype="16" fill="hold" grpId="0" nodeType="afterEffect">
                                  <p:stCondLst>
                                    <p:cond delay="0"/>
                                  </p:stCondLst>
                                  <p:childTnLst>
                                    <p:set>
                                      <p:cBhvr>
                                        <p:cTn id="190" dur="1" fill="hold">
                                          <p:stCondLst>
                                            <p:cond delay="0"/>
                                          </p:stCondLst>
                                        </p:cTn>
                                        <p:tgtEl>
                                          <p:spTgt spid="143"/>
                                        </p:tgtEl>
                                        <p:attrNameLst>
                                          <p:attrName>style.visibility</p:attrName>
                                        </p:attrNameLst>
                                      </p:cBhvr>
                                      <p:to>
                                        <p:strVal val="visible"/>
                                      </p:to>
                                    </p:set>
                                    <p:anim calcmode="lin" valueType="num">
                                      <p:cBhvr>
                                        <p:cTn id="191" dur="500" fill="hold"/>
                                        <p:tgtEl>
                                          <p:spTgt spid="143"/>
                                        </p:tgtEl>
                                        <p:attrNameLst>
                                          <p:attrName>ppt_w</p:attrName>
                                        </p:attrNameLst>
                                      </p:cBhvr>
                                      <p:tavLst>
                                        <p:tav tm="0">
                                          <p:val>
                                            <p:fltVal val="0"/>
                                          </p:val>
                                        </p:tav>
                                        <p:tav tm="100000">
                                          <p:val>
                                            <p:strVal val="#ppt_w"/>
                                          </p:val>
                                        </p:tav>
                                      </p:tavLst>
                                    </p:anim>
                                    <p:anim calcmode="lin" valueType="num">
                                      <p:cBhvr>
                                        <p:cTn id="192" dur="500" fill="hold"/>
                                        <p:tgtEl>
                                          <p:spTgt spid="143"/>
                                        </p:tgtEl>
                                        <p:attrNameLst>
                                          <p:attrName>ppt_h</p:attrName>
                                        </p:attrNameLst>
                                      </p:cBhvr>
                                      <p:tavLst>
                                        <p:tav tm="0">
                                          <p:val>
                                            <p:fltVal val="0"/>
                                          </p:val>
                                        </p:tav>
                                        <p:tav tm="100000">
                                          <p:val>
                                            <p:strVal val="#ppt_h"/>
                                          </p:val>
                                        </p:tav>
                                      </p:tavLst>
                                    </p:anim>
                                    <p:animEffect transition="in" filter="fade">
                                      <p:cBhvr>
                                        <p:cTn id="193" dur="500"/>
                                        <p:tgtEl>
                                          <p:spTgt spid="143"/>
                                        </p:tgtEl>
                                      </p:cBhvr>
                                    </p:animEffect>
                                  </p:childTnLst>
                                </p:cTn>
                              </p:par>
                              <p:par>
                                <p:cTn id="194" presetID="42" presetClass="entr" presetSubtype="0" fill="hold" grpId="0" nodeType="withEffect">
                                  <p:stCondLst>
                                    <p:cond delay="0"/>
                                  </p:stCondLst>
                                  <p:childTnLst>
                                    <p:set>
                                      <p:cBhvr>
                                        <p:cTn id="195" dur="1" fill="hold">
                                          <p:stCondLst>
                                            <p:cond delay="0"/>
                                          </p:stCondLst>
                                        </p:cTn>
                                        <p:tgtEl>
                                          <p:spTgt spid="149"/>
                                        </p:tgtEl>
                                        <p:attrNameLst>
                                          <p:attrName>style.visibility</p:attrName>
                                        </p:attrNameLst>
                                      </p:cBhvr>
                                      <p:to>
                                        <p:strVal val="visible"/>
                                      </p:to>
                                    </p:set>
                                    <p:animEffect transition="in" filter="fade">
                                      <p:cBhvr>
                                        <p:cTn id="196" dur="500"/>
                                        <p:tgtEl>
                                          <p:spTgt spid="149"/>
                                        </p:tgtEl>
                                      </p:cBhvr>
                                    </p:animEffect>
                                    <p:anim calcmode="lin" valueType="num">
                                      <p:cBhvr>
                                        <p:cTn id="197" dur="500" fill="hold"/>
                                        <p:tgtEl>
                                          <p:spTgt spid="149"/>
                                        </p:tgtEl>
                                        <p:attrNameLst>
                                          <p:attrName>ppt_x</p:attrName>
                                        </p:attrNameLst>
                                      </p:cBhvr>
                                      <p:tavLst>
                                        <p:tav tm="0">
                                          <p:val>
                                            <p:strVal val="#ppt_x"/>
                                          </p:val>
                                        </p:tav>
                                        <p:tav tm="100000">
                                          <p:val>
                                            <p:strVal val="#ppt_x"/>
                                          </p:val>
                                        </p:tav>
                                      </p:tavLst>
                                    </p:anim>
                                    <p:anim calcmode="lin" valueType="num">
                                      <p:cBhvr>
                                        <p:cTn id="198" dur="500" fill="hold"/>
                                        <p:tgtEl>
                                          <p:spTgt spid="149"/>
                                        </p:tgtEl>
                                        <p:attrNameLst>
                                          <p:attrName>ppt_y</p:attrName>
                                        </p:attrNameLst>
                                      </p:cBhvr>
                                      <p:tavLst>
                                        <p:tav tm="0">
                                          <p:val>
                                            <p:strVal val="#ppt_y+.1"/>
                                          </p:val>
                                        </p:tav>
                                        <p:tav tm="100000">
                                          <p:val>
                                            <p:strVal val="#ppt_y"/>
                                          </p:val>
                                        </p:tav>
                                      </p:tavLst>
                                    </p:anim>
                                  </p:childTnLst>
                                </p:cTn>
                              </p:par>
                              <p:par>
                                <p:cTn id="199" presetID="47" presetClass="entr" presetSubtype="0" fill="hold" grpId="0"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anim calcmode="lin" valueType="num">
                                      <p:cBhvr>
                                        <p:cTn id="202" dur="500" fill="hold"/>
                                        <p:tgtEl>
                                          <p:spTgt spid="150"/>
                                        </p:tgtEl>
                                        <p:attrNameLst>
                                          <p:attrName>ppt_x</p:attrName>
                                        </p:attrNameLst>
                                      </p:cBhvr>
                                      <p:tavLst>
                                        <p:tav tm="0">
                                          <p:val>
                                            <p:strVal val="#ppt_x"/>
                                          </p:val>
                                        </p:tav>
                                        <p:tav tm="100000">
                                          <p:val>
                                            <p:strVal val="#ppt_x"/>
                                          </p:val>
                                        </p:tav>
                                      </p:tavLst>
                                    </p:anim>
                                    <p:anim calcmode="lin" valueType="num">
                                      <p:cBhvr>
                                        <p:cTn id="203" dur="500" fill="hold"/>
                                        <p:tgtEl>
                                          <p:spTgt spid="150"/>
                                        </p:tgtEl>
                                        <p:attrNameLst>
                                          <p:attrName>ppt_y</p:attrName>
                                        </p:attrNameLst>
                                      </p:cBhvr>
                                      <p:tavLst>
                                        <p:tav tm="0">
                                          <p:val>
                                            <p:strVal val="#ppt_y-.1"/>
                                          </p:val>
                                        </p:tav>
                                        <p:tav tm="100000">
                                          <p:val>
                                            <p:strVal val="#ppt_y"/>
                                          </p:val>
                                        </p:tav>
                                      </p:tavLst>
                                    </p:anim>
                                  </p:childTnLst>
                                </p:cTn>
                              </p:par>
                            </p:childTnLst>
                          </p:cTn>
                        </p:par>
                        <p:par>
                          <p:cTn id="204" fill="hold">
                            <p:stCondLst>
                              <p:cond delay="15000"/>
                            </p:stCondLst>
                            <p:childTnLst>
                              <p:par>
                                <p:cTn id="205" presetID="22" presetClass="entr" presetSubtype="8" fill="hold" nodeType="afterEffect">
                                  <p:stCondLst>
                                    <p:cond delay="0"/>
                                  </p:stCondLst>
                                  <p:childTnLst>
                                    <p:set>
                                      <p:cBhvr>
                                        <p:cTn id="206" dur="1" fill="hold">
                                          <p:stCondLst>
                                            <p:cond delay="0"/>
                                          </p:stCondLst>
                                        </p:cTn>
                                        <p:tgtEl>
                                          <p:spTgt spid="163"/>
                                        </p:tgtEl>
                                        <p:attrNameLst>
                                          <p:attrName>style.visibility</p:attrName>
                                        </p:attrNameLst>
                                      </p:cBhvr>
                                      <p:to>
                                        <p:strVal val="visible"/>
                                      </p:to>
                                    </p:set>
                                    <p:animEffect transition="in" filter="wipe(left)">
                                      <p:cBhvr>
                                        <p:cTn id="207" dur="500"/>
                                        <p:tgtEl>
                                          <p:spTgt spid="163"/>
                                        </p:tgtEl>
                                      </p:cBhvr>
                                    </p:animEffect>
                                  </p:childTnLst>
                                </p:cTn>
                              </p:par>
                            </p:childTnLst>
                          </p:cTn>
                        </p:par>
                        <p:par>
                          <p:cTn id="208" fill="hold">
                            <p:stCondLst>
                              <p:cond delay="15500"/>
                            </p:stCondLst>
                            <p:childTnLst>
                              <p:par>
                                <p:cTn id="209" presetID="22" presetClass="entr" presetSubtype="8" fill="hold" nodeType="after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wipe(left)">
                                      <p:cBhvr>
                                        <p:cTn id="211" dur="500"/>
                                        <p:tgtEl>
                                          <p:spTgt spid="82"/>
                                        </p:tgtEl>
                                      </p:cBhvr>
                                    </p:animEffect>
                                  </p:childTnLst>
                                </p:cTn>
                              </p:par>
                            </p:childTnLst>
                          </p:cTn>
                        </p:par>
                        <p:par>
                          <p:cTn id="212" fill="hold">
                            <p:stCondLst>
                              <p:cond delay="16000"/>
                            </p:stCondLst>
                            <p:childTnLst>
                              <p:par>
                                <p:cTn id="213" presetID="53" presetClass="entr" presetSubtype="16" fill="hold" grpId="0" nodeType="afterEffect">
                                  <p:stCondLst>
                                    <p:cond delay="0"/>
                                  </p:stCondLst>
                                  <p:childTnLst>
                                    <p:set>
                                      <p:cBhvr>
                                        <p:cTn id="214" dur="1" fill="hold">
                                          <p:stCondLst>
                                            <p:cond delay="0"/>
                                          </p:stCondLst>
                                        </p:cTn>
                                        <p:tgtEl>
                                          <p:spTgt spid="152"/>
                                        </p:tgtEl>
                                        <p:attrNameLst>
                                          <p:attrName>style.visibility</p:attrName>
                                        </p:attrNameLst>
                                      </p:cBhvr>
                                      <p:to>
                                        <p:strVal val="visible"/>
                                      </p:to>
                                    </p:set>
                                    <p:anim calcmode="lin" valueType="num">
                                      <p:cBhvr>
                                        <p:cTn id="215" dur="500" fill="hold"/>
                                        <p:tgtEl>
                                          <p:spTgt spid="152"/>
                                        </p:tgtEl>
                                        <p:attrNameLst>
                                          <p:attrName>ppt_w</p:attrName>
                                        </p:attrNameLst>
                                      </p:cBhvr>
                                      <p:tavLst>
                                        <p:tav tm="0">
                                          <p:val>
                                            <p:fltVal val="0"/>
                                          </p:val>
                                        </p:tav>
                                        <p:tav tm="100000">
                                          <p:val>
                                            <p:strVal val="#ppt_w"/>
                                          </p:val>
                                        </p:tav>
                                      </p:tavLst>
                                    </p:anim>
                                    <p:anim calcmode="lin" valueType="num">
                                      <p:cBhvr>
                                        <p:cTn id="216" dur="500" fill="hold"/>
                                        <p:tgtEl>
                                          <p:spTgt spid="152"/>
                                        </p:tgtEl>
                                        <p:attrNameLst>
                                          <p:attrName>ppt_h</p:attrName>
                                        </p:attrNameLst>
                                      </p:cBhvr>
                                      <p:tavLst>
                                        <p:tav tm="0">
                                          <p:val>
                                            <p:fltVal val="0"/>
                                          </p:val>
                                        </p:tav>
                                        <p:tav tm="100000">
                                          <p:val>
                                            <p:strVal val="#ppt_h"/>
                                          </p:val>
                                        </p:tav>
                                      </p:tavLst>
                                    </p:anim>
                                    <p:animEffect transition="in" filter="fade">
                                      <p:cBhvr>
                                        <p:cTn id="217" dur="500"/>
                                        <p:tgtEl>
                                          <p:spTgt spid="152"/>
                                        </p:tgtEl>
                                      </p:cBhvr>
                                    </p:animEffect>
                                  </p:childTnLst>
                                </p:cTn>
                              </p:par>
                            </p:childTnLst>
                          </p:cTn>
                        </p:par>
                        <p:par>
                          <p:cTn id="218" fill="hold">
                            <p:stCondLst>
                              <p:cond delay="16500"/>
                            </p:stCondLst>
                            <p:childTnLst>
                              <p:par>
                                <p:cTn id="219" presetID="53" presetClass="entr" presetSubtype="16" fill="hold" grpId="0" nodeType="afterEffect">
                                  <p:stCondLst>
                                    <p:cond delay="0"/>
                                  </p:stCondLst>
                                  <p:childTnLst>
                                    <p:set>
                                      <p:cBhvr>
                                        <p:cTn id="220" dur="1" fill="hold">
                                          <p:stCondLst>
                                            <p:cond delay="0"/>
                                          </p:stCondLst>
                                        </p:cTn>
                                        <p:tgtEl>
                                          <p:spTgt spid="153"/>
                                        </p:tgtEl>
                                        <p:attrNameLst>
                                          <p:attrName>style.visibility</p:attrName>
                                        </p:attrNameLst>
                                      </p:cBhvr>
                                      <p:to>
                                        <p:strVal val="visible"/>
                                      </p:to>
                                    </p:set>
                                    <p:anim calcmode="lin" valueType="num">
                                      <p:cBhvr>
                                        <p:cTn id="221" dur="500" fill="hold"/>
                                        <p:tgtEl>
                                          <p:spTgt spid="153"/>
                                        </p:tgtEl>
                                        <p:attrNameLst>
                                          <p:attrName>ppt_w</p:attrName>
                                        </p:attrNameLst>
                                      </p:cBhvr>
                                      <p:tavLst>
                                        <p:tav tm="0">
                                          <p:val>
                                            <p:fltVal val="0"/>
                                          </p:val>
                                        </p:tav>
                                        <p:tav tm="100000">
                                          <p:val>
                                            <p:strVal val="#ppt_w"/>
                                          </p:val>
                                        </p:tav>
                                      </p:tavLst>
                                    </p:anim>
                                    <p:anim calcmode="lin" valueType="num">
                                      <p:cBhvr>
                                        <p:cTn id="222" dur="500" fill="hold"/>
                                        <p:tgtEl>
                                          <p:spTgt spid="153"/>
                                        </p:tgtEl>
                                        <p:attrNameLst>
                                          <p:attrName>ppt_h</p:attrName>
                                        </p:attrNameLst>
                                      </p:cBhvr>
                                      <p:tavLst>
                                        <p:tav tm="0">
                                          <p:val>
                                            <p:fltVal val="0"/>
                                          </p:val>
                                        </p:tav>
                                        <p:tav tm="100000">
                                          <p:val>
                                            <p:strVal val="#ppt_h"/>
                                          </p:val>
                                        </p:tav>
                                      </p:tavLst>
                                    </p:anim>
                                    <p:animEffect transition="in" filter="fade">
                                      <p:cBhvr>
                                        <p:cTn id="223" dur="500"/>
                                        <p:tgtEl>
                                          <p:spTgt spid="153"/>
                                        </p:tgtEl>
                                      </p:cBhvr>
                                    </p:animEffect>
                                  </p:childTnLst>
                                </p:cTn>
                              </p:par>
                            </p:childTnLst>
                          </p:cTn>
                        </p:par>
                        <p:par>
                          <p:cTn id="224" fill="hold">
                            <p:stCondLst>
                              <p:cond delay="17000"/>
                            </p:stCondLst>
                            <p:childTnLst>
                              <p:par>
                                <p:cTn id="225" presetID="53" presetClass="entr" presetSubtype="16" fill="hold" grpId="0" nodeType="afterEffect">
                                  <p:stCondLst>
                                    <p:cond delay="0"/>
                                  </p:stCondLst>
                                  <p:childTnLst>
                                    <p:set>
                                      <p:cBhvr>
                                        <p:cTn id="226" dur="1" fill="hold">
                                          <p:stCondLst>
                                            <p:cond delay="0"/>
                                          </p:stCondLst>
                                        </p:cTn>
                                        <p:tgtEl>
                                          <p:spTgt spid="154"/>
                                        </p:tgtEl>
                                        <p:attrNameLst>
                                          <p:attrName>style.visibility</p:attrName>
                                        </p:attrNameLst>
                                      </p:cBhvr>
                                      <p:to>
                                        <p:strVal val="visible"/>
                                      </p:to>
                                    </p:set>
                                    <p:anim calcmode="lin" valueType="num">
                                      <p:cBhvr>
                                        <p:cTn id="227" dur="500" fill="hold"/>
                                        <p:tgtEl>
                                          <p:spTgt spid="154"/>
                                        </p:tgtEl>
                                        <p:attrNameLst>
                                          <p:attrName>ppt_w</p:attrName>
                                        </p:attrNameLst>
                                      </p:cBhvr>
                                      <p:tavLst>
                                        <p:tav tm="0">
                                          <p:val>
                                            <p:fltVal val="0"/>
                                          </p:val>
                                        </p:tav>
                                        <p:tav tm="100000">
                                          <p:val>
                                            <p:strVal val="#ppt_w"/>
                                          </p:val>
                                        </p:tav>
                                      </p:tavLst>
                                    </p:anim>
                                    <p:anim calcmode="lin" valueType="num">
                                      <p:cBhvr>
                                        <p:cTn id="228" dur="500" fill="hold"/>
                                        <p:tgtEl>
                                          <p:spTgt spid="154"/>
                                        </p:tgtEl>
                                        <p:attrNameLst>
                                          <p:attrName>ppt_h</p:attrName>
                                        </p:attrNameLst>
                                      </p:cBhvr>
                                      <p:tavLst>
                                        <p:tav tm="0">
                                          <p:val>
                                            <p:fltVal val="0"/>
                                          </p:val>
                                        </p:tav>
                                        <p:tav tm="100000">
                                          <p:val>
                                            <p:strVal val="#ppt_h"/>
                                          </p:val>
                                        </p:tav>
                                      </p:tavLst>
                                    </p:anim>
                                    <p:animEffect transition="in" filter="fade">
                                      <p:cBhvr>
                                        <p:cTn id="229" dur="500"/>
                                        <p:tgtEl>
                                          <p:spTgt spid="154"/>
                                        </p:tgtEl>
                                      </p:cBhvr>
                                    </p:animEffect>
                                  </p:childTnLst>
                                </p:cTn>
                              </p:par>
                            </p:childTnLst>
                          </p:cTn>
                        </p:par>
                        <p:par>
                          <p:cTn id="230" fill="hold">
                            <p:stCondLst>
                              <p:cond delay="17500"/>
                            </p:stCondLst>
                            <p:childTnLst>
                              <p:par>
                                <p:cTn id="231" presetID="22" presetClass="entr" presetSubtype="1" fill="hold" nodeType="afterEffect">
                                  <p:stCondLst>
                                    <p:cond delay="0"/>
                                  </p:stCondLst>
                                  <p:childTnLst>
                                    <p:set>
                                      <p:cBhvr>
                                        <p:cTn id="232" dur="1" fill="hold">
                                          <p:stCondLst>
                                            <p:cond delay="0"/>
                                          </p:stCondLst>
                                        </p:cTn>
                                        <p:tgtEl>
                                          <p:spTgt spid="155"/>
                                        </p:tgtEl>
                                        <p:attrNameLst>
                                          <p:attrName>style.visibility</p:attrName>
                                        </p:attrNameLst>
                                      </p:cBhvr>
                                      <p:to>
                                        <p:strVal val="visible"/>
                                      </p:to>
                                    </p:set>
                                    <p:animEffect transition="in" filter="wipe(up)">
                                      <p:cBhvr>
                                        <p:cTn id="233" dur="500"/>
                                        <p:tgtEl>
                                          <p:spTgt spid="155"/>
                                        </p:tgtEl>
                                      </p:cBhvr>
                                    </p:animEffect>
                                  </p:childTnLst>
                                </p:cTn>
                              </p:par>
                            </p:childTnLst>
                          </p:cTn>
                        </p:par>
                        <p:par>
                          <p:cTn id="234" fill="hold">
                            <p:stCondLst>
                              <p:cond delay="18000"/>
                            </p:stCondLst>
                            <p:childTnLst>
                              <p:par>
                                <p:cTn id="235" presetID="53" presetClass="entr" presetSubtype="16" fill="hold" grpId="0" nodeType="afterEffect">
                                  <p:stCondLst>
                                    <p:cond delay="0"/>
                                  </p:stCondLst>
                                  <p:childTnLst>
                                    <p:set>
                                      <p:cBhvr>
                                        <p:cTn id="236" dur="1" fill="hold">
                                          <p:stCondLst>
                                            <p:cond delay="0"/>
                                          </p:stCondLst>
                                        </p:cTn>
                                        <p:tgtEl>
                                          <p:spTgt spid="156"/>
                                        </p:tgtEl>
                                        <p:attrNameLst>
                                          <p:attrName>style.visibility</p:attrName>
                                        </p:attrNameLst>
                                      </p:cBhvr>
                                      <p:to>
                                        <p:strVal val="visible"/>
                                      </p:to>
                                    </p:set>
                                    <p:anim calcmode="lin" valueType="num">
                                      <p:cBhvr>
                                        <p:cTn id="237" dur="500" fill="hold"/>
                                        <p:tgtEl>
                                          <p:spTgt spid="156"/>
                                        </p:tgtEl>
                                        <p:attrNameLst>
                                          <p:attrName>ppt_w</p:attrName>
                                        </p:attrNameLst>
                                      </p:cBhvr>
                                      <p:tavLst>
                                        <p:tav tm="0">
                                          <p:val>
                                            <p:fltVal val="0"/>
                                          </p:val>
                                        </p:tav>
                                        <p:tav tm="100000">
                                          <p:val>
                                            <p:strVal val="#ppt_w"/>
                                          </p:val>
                                        </p:tav>
                                      </p:tavLst>
                                    </p:anim>
                                    <p:anim calcmode="lin" valueType="num">
                                      <p:cBhvr>
                                        <p:cTn id="238" dur="500" fill="hold"/>
                                        <p:tgtEl>
                                          <p:spTgt spid="156"/>
                                        </p:tgtEl>
                                        <p:attrNameLst>
                                          <p:attrName>ppt_h</p:attrName>
                                        </p:attrNameLst>
                                      </p:cBhvr>
                                      <p:tavLst>
                                        <p:tav tm="0">
                                          <p:val>
                                            <p:fltVal val="0"/>
                                          </p:val>
                                        </p:tav>
                                        <p:tav tm="100000">
                                          <p:val>
                                            <p:strVal val="#ppt_h"/>
                                          </p:val>
                                        </p:tav>
                                      </p:tavLst>
                                    </p:anim>
                                    <p:animEffect transition="in" filter="fade">
                                      <p:cBhvr>
                                        <p:cTn id="239" dur="500"/>
                                        <p:tgtEl>
                                          <p:spTgt spid="156"/>
                                        </p:tgtEl>
                                      </p:cBhvr>
                                    </p:animEffect>
                                  </p:childTnLst>
                                </p:cTn>
                              </p:par>
                            </p:childTnLst>
                          </p:cTn>
                        </p:par>
                        <p:par>
                          <p:cTn id="240" fill="hold">
                            <p:stCondLst>
                              <p:cond delay="18500"/>
                            </p:stCondLst>
                            <p:childTnLst>
                              <p:par>
                                <p:cTn id="241" presetID="53" presetClass="entr" presetSubtype="16" fill="hold" grpId="0" nodeType="afterEffect">
                                  <p:stCondLst>
                                    <p:cond delay="0"/>
                                  </p:stCondLst>
                                  <p:childTnLst>
                                    <p:set>
                                      <p:cBhvr>
                                        <p:cTn id="242" dur="1" fill="hold">
                                          <p:stCondLst>
                                            <p:cond delay="0"/>
                                          </p:stCondLst>
                                        </p:cTn>
                                        <p:tgtEl>
                                          <p:spTgt spid="151"/>
                                        </p:tgtEl>
                                        <p:attrNameLst>
                                          <p:attrName>style.visibility</p:attrName>
                                        </p:attrNameLst>
                                      </p:cBhvr>
                                      <p:to>
                                        <p:strVal val="visible"/>
                                      </p:to>
                                    </p:set>
                                    <p:anim calcmode="lin" valueType="num">
                                      <p:cBhvr>
                                        <p:cTn id="243" dur="500" fill="hold"/>
                                        <p:tgtEl>
                                          <p:spTgt spid="151"/>
                                        </p:tgtEl>
                                        <p:attrNameLst>
                                          <p:attrName>ppt_w</p:attrName>
                                        </p:attrNameLst>
                                      </p:cBhvr>
                                      <p:tavLst>
                                        <p:tav tm="0">
                                          <p:val>
                                            <p:fltVal val="0"/>
                                          </p:val>
                                        </p:tav>
                                        <p:tav tm="100000">
                                          <p:val>
                                            <p:strVal val="#ppt_w"/>
                                          </p:val>
                                        </p:tav>
                                      </p:tavLst>
                                    </p:anim>
                                    <p:anim calcmode="lin" valueType="num">
                                      <p:cBhvr>
                                        <p:cTn id="244" dur="500" fill="hold"/>
                                        <p:tgtEl>
                                          <p:spTgt spid="151"/>
                                        </p:tgtEl>
                                        <p:attrNameLst>
                                          <p:attrName>ppt_h</p:attrName>
                                        </p:attrNameLst>
                                      </p:cBhvr>
                                      <p:tavLst>
                                        <p:tav tm="0">
                                          <p:val>
                                            <p:fltVal val="0"/>
                                          </p:val>
                                        </p:tav>
                                        <p:tav tm="100000">
                                          <p:val>
                                            <p:strVal val="#ppt_h"/>
                                          </p:val>
                                        </p:tav>
                                      </p:tavLst>
                                    </p:anim>
                                    <p:animEffect transition="in" filter="fade">
                                      <p:cBhvr>
                                        <p:cTn id="245" dur="500"/>
                                        <p:tgtEl>
                                          <p:spTgt spid="151"/>
                                        </p:tgtEl>
                                      </p:cBhvr>
                                    </p:animEffect>
                                  </p:childTnLst>
                                </p:cTn>
                              </p:par>
                              <p:par>
                                <p:cTn id="246" presetID="47" presetClass="entr" presetSubtype="0" fill="hold" grpId="0" nodeType="withEffect">
                                  <p:stCondLst>
                                    <p:cond delay="0"/>
                                  </p:stCondLst>
                                  <p:childTnLst>
                                    <p:set>
                                      <p:cBhvr>
                                        <p:cTn id="247" dur="1" fill="hold">
                                          <p:stCondLst>
                                            <p:cond delay="0"/>
                                          </p:stCondLst>
                                        </p:cTn>
                                        <p:tgtEl>
                                          <p:spTgt spid="157"/>
                                        </p:tgtEl>
                                        <p:attrNameLst>
                                          <p:attrName>style.visibility</p:attrName>
                                        </p:attrNameLst>
                                      </p:cBhvr>
                                      <p:to>
                                        <p:strVal val="visible"/>
                                      </p:to>
                                    </p:set>
                                    <p:animEffect transition="in" filter="fade">
                                      <p:cBhvr>
                                        <p:cTn id="248" dur="1000"/>
                                        <p:tgtEl>
                                          <p:spTgt spid="157"/>
                                        </p:tgtEl>
                                      </p:cBhvr>
                                    </p:animEffect>
                                    <p:anim calcmode="lin" valueType="num">
                                      <p:cBhvr>
                                        <p:cTn id="249" dur="1000" fill="hold"/>
                                        <p:tgtEl>
                                          <p:spTgt spid="157"/>
                                        </p:tgtEl>
                                        <p:attrNameLst>
                                          <p:attrName>ppt_x</p:attrName>
                                        </p:attrNameLst>
                                      </p:cBhvr>
                                      <p:tavLst>
                                        <p:tav tm="0">
                                          <p:val>
                                            <p:strVal val="#ppt_x"/>
                                          </p:val>
                                        </p:tav>
                                        <p:tav tm="100000">
                                          <p:val>
                                            <p:strVal val="#ppt_x"/>
                                          </p:val>
                                        </p:tav>
                                      </p:tavLst>
                                    </p:anim>
                                    <p:anim calcmode="lin" valueType="num">
                                      <p:cBhvr>
                                        <p:cTn id="250" dur="1000" fill="hold"/>
                                        <p:tgtEl>
                                          <p:spTgt spid="157"/>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158"/>
                                        </p:tgtEl>
                                        <p:attrNameLst>
                                          <p:attrName>style.visibility</p:attrName>
                                        </p:attrNameLst>
                                      </p:cBhvr>
                                      <p:to>
                                        <p:strVal val="visible"/>
                                      </p:to>
                                    </p:set>
                                    <p:animEffect transition="in" filter="fade">
                                      <p:cBhvr>
                                        <p:cTn id="253" dur="500"/>
                                        <p:tgtEl>
                                          <p:spTgt spid="158"/>
                                        </p:tgtEl>
                                      </p:cBhvr>
                                    </p:animEffect>
                                    <p:anim calcmode="lin" valueType="num">
                                      <p:cBhvr>
                                        <p:cTn id="254" dur="500" fill="hold"/>
                                        <p:tgtEl>
                                          <p:spTgt spid="158"/>
                                        </p:tgtEl>
                                        <p:attrNameLst>
                                          <p:attrName>ppt_x</p:attrName>
                                        </p:attrNameLst>
                                      </p:cBhvr>
                                      <p:tavLst>
                                        <p:tav tm="0">
                                          <p:val>
                                            <p:strVal val="#ppt_x"/>
                                          </p:val>
                                        </p:tav>
                                        <p:tav tm="100000">
                                          <p:val>
                                            <p:strVal val="#ppt_x"/>
                                          </p:val>
                                        </p:tav>
                                      </p:tavLst>
                                    </p:anim>
                                    <p:anim calcmode="lin" valueType="num">
                                      <p:cBhvr>
                                        <p:cTn id="255" dur="500" fill="hold"/>
                                        <p:tgtEl>
                                          <p:spTgt spid="158"/>
                                        </p:tgtEl>
                                        <p:attrNameLst>
                                          <p:attrName>ppt_y</p:attrName>
                                        </p:attrNameLst>
                                      </p:cBhvr>
                                      <p:tavLst>
                                        <p:tav tm="0">
                                          <p:val>
                                            <p:strVal val="#ppt_y+.1"/>
                                          </p:val>
                                        </p:tav>
                                        <p:tav tm="100000">
                                          <p:val>
                                            <p:strVal val="#ppt_y"/>
                                          </p:val>
                                        </p:tav>
                                      </p:tavLst>
                                    </p:anim>
                                  </p:childTnLst>
                                </p:cTn>
                              </p:par>
                            </p:childTnLst>
                          </p:cTn>
                        </p:par>
                        <p:par>
                          <p:cTn id="256" fill="hold">
                            <p:stCondLst>
                              <p:cond delay="19500"/>
                            </p:stCondLst>
                            <p:childTnLst>
                              <p:par>
                                <p:cTn id="257" presetID="22" presetClass="entr" presetSubtype="8" fill="hold" nodeType="afterEffect">
                                  <p:stCondLst>
                                    <p:cond delay="0"/>
                                  </p:stCondLst>
                                  <p:childTnLst>
                                    <p:set>
                                      <p:cBhvr>
                                        <p:cTn id="258" dur="1" fill="hold">
                                          <p:stCondLst>
                                            <p:cond delay="0"/>
                                          </p:stCondLst>
                                        </p:cTn>
                                        <p:tgtEl>
                                          <p:spTgt spid="161"/>
                                        </p:tgtEl>
                                        <p:attrNameLst>
                                          <p:attrName>style.visibility</p:attrName>
                                        </p:attrNameLst>
                                      </p:cBhvr>
                                      <p:to>
                                        <p:strVal val="visible"/>
                                      </p:to>
                                    </p:set>
                                    <p:animEffect transition="in" filter="wipe(left)">
                                      <p:cBhvr>
                                        <p:cTn id="259" dur="500"/>
                                        <p:tgtEl>
                                          <p:spTgt spid="161"/>
                                        </p:tgtEl>
                                      </p:cBhvr>
                                    </p:animEffect>
                                  </p:childTnLst>
                                </p:cTn>
                              </p:par>
                            </p:childTnLst>
                          </p:cTn>
                        </p:par>
                        <p:par>
                          <p:cTn id="260" fill="hold">
                            <p:stCondLst>
                              <p:cond delay="20000"/>
                            </p:stCondLst>
                            <p:childTnLst>
                              <p:par>
                                <p:cTn id="261" presetID="22" presetClass="entr" presetSubtype="8" fill="hold" nodeType="afterEffect">
                                  <p:stCondLst>
                                    <p:cond delay="0"/>
                                  </p:stCondLst>
                                  <p:childTnLst>
                                    <p:set>
                                      <p:cBhvr>
                                        <p:cTn id="262" dur="1" fill="hold">
                                          <p:stCondLst>
                                            <p:cond delay="0"/>
                                          </p:stCondLst>
                                        </p:cTn>
                                        <p:tgtEl>
                                          <p:spTgt spid="83"/>
                                        </p:tgtEl>
                                        <p:attrNameLst>
                                          <p:attrName>style.visibility</p:attrName>
                                        </p:attrNameLst>
                                      </p:cBhvr>
                                      <p:to>
                                        <p:strVal val="visible"/>
                                      </p:to>
                                    </p:set>
                                    <p:animEffect transition="in" filter="wipe(left)">
                                      <p:cBhvr>
                                        <p:cTn id="263" dur="500"/>
                                        <p:tgtEl>
                                          <p:spTgt spid="83"/>
                                        </p:tgtEl>
                                      </p:cBhvr>
                                    </p:animEffect>
                                  </p:childTnLst>
                                </p:cTn>
                              </p:par>
                            </p:childTnLst>
                          </p:cTn>
                        </p:par>
                        <p:par>
                          <p:cTn id="264" fill="hold">
                            <p:stCondLst>
                              <p:cond delay="20500"/>
                            </p:stCondLst>
                            <p:childTnLst>
                              <p:par>
                                <p:cTn id="265" presetID="53" presetClass="entr" presetSubtype="16" fill="hold" grpId="0" nodeType="afterEffect">
                                  <p:stCondLst>
                                    <p:cond delay="0"/>
                                  </p:stCondLst>
                                  <p:childTnLst>
                                    <p:set>
                                      <p:cBhvr>
                                        <p:cTn id="266" dur="1" fill="hold">
                                          <p:stCondLst>
                                            <p:cond delay="0"/>
                                          </p:stCondLst>
                                        </p:cTn>
                                        <p:tgtEl>
                                          <p:spTgt spid="172"/>
                                        </p:tgtEl>
                                        <p:attrNameLst>
                                          <p:attrName>style.visibility</p:attrName>
                                        </p:attrNameLst>
                                      </p:cBhvr>
                                      <p:to>
                                        <p:strVal val="visible"/>
                                      </p:to>
                                    </p:set>
                                    <p:anim calcmode="lin" valueType="num">
                                      <p:cBhvr>
                                        <p:cTn id="267" dur="500" fill="hold"/>
                                        <p:tgtEl>
                                          <p:spTgt spid="172"/>
                                        </p:tgtEl>
                                        <p:attrNameLst>
                                          <p:attrName>ppt_w</p:attrName>
                                        </p:attrNameLst>
                                      </p:cBhvr>
                                      <p:tavLst>
                                        <p:tav tm="0">
                                          <p:val>
                                            <p:fltVal val="0"/>
                                          </p:val>
                                        </p:tav>
                                        <p:tav tm="100000">
                                          <p:val>
                                            <p:strVal val="#ppt_w"/>
                                          </p:val>
                                        </p:tav>
                                      </p:tavLst>
                                    </p:anim>
                                    <p:anim calcmode="lin" valueType="num">
                                      <p:cBhvr>
                                        <p:cTn id="268" dur="500" fill="hold"/>
                                        <p:tgtEl>
                                          <p:spTgt spid="172"/>
                                        </p:tgtEl>
                                        <p:attrNameLst>
                                          <p:attrName>ppt_h</p:attrName>
                                        </p:attrNameLst>
                                      </p:cBhvr>
                                      <p:tavLst>
                                        <p:tav tm="0">
                                          <p:val>
                                            <p:fltVal val="0"/>
                                          </p:val>
                                        </p:tav>
                                        <p:tav tm="100000">
                                          <p:val>
                                            <p:strVal val="#ppt_h"/>
                                          </p:val>
                                        </p:tav>
                                      </p:tavLst>
                                    </p:anim>
                                    <p:animEffect transition="in" filter="fade">
                                      <p:cBhvr>
                                        <p:cTn id="269" dur="500"/>
                                        <p:tgtEl>
                                          <p:spTgt spid="172"/>
                                        </p:tgtEl>
                                      </p:cBhvr>
                                    </p:animEffect>
                                  </p:childTnLst>
                                </p:cTn>
                              </p:par>
                            </p:childTnLst>
                          </p:cTn>
                        </p:par>
                        <p:par>
                          <p:cTn id="270" fill="hold">
                            <p:stCondLst>
                              <p:cond delay="21000"/>
                            </p:stCondLst>
                            <p:childTnLst>
                              <p:par>
                                <p:cTn id="271" presetID="53" presetClass="entr" presetSubtype="16" fill="hold" grpId="0" nodeType="afterEffect">
                                  <p:stCondLst>
                                    <p:cond delay="0"/>
                                  </p:stCondLst>
                                  <p:childTnLst>
                                    <p:set>
                                      <p:cBhvr>
                                        <p:cTn id="272" dur="1" fill="hold">
                                          <p:stCondLst>
                                            <p:cond delay="0"/>
                                          </p:stCondLst>
                                        </p:cTn>
                                        <p:tgtEl>
                                          <p:spTgt spid="173"/>
                                        </p:tgtEl>
                                        <p:attrNameLst>
                                          <p:attrName>style.visibility</p:attrName>
                                        </p:attrNameLst>
                                      </p:cBhvr>
                                      <p:to>
                                        <p:strVal val="visible"/>
                                      </p:to>
                                    </p:set>
                                    <p:anim calcmode="lin" valueType="num">
                                      <p:cBhvr>
                                        <p:cTn id="273" dur="500" fill="hold"/>
                                        <p:tgtEl>
                                          <p:spTgt spid="173"/>
                                        </p:tgtEl>
                                        <p:attrNameLst>
                                          <p:attrName>ppt_w</p:attrName>
                                        </p:attrNameLst>
                                      </p:cBhvr>
                                      <p:tavLst>
                                        <p:tav tm="0">
                                          <p:val>
                                            <p:fltVal val="0"/>
                                          </p:val>
                                        </p:tav>
                                        <p:tav tm="100000">
                                          <p:val>
                                            <p:strVal val="#ppt_w"/>
                                          </p:val>
                                        </p:tav>
                                      </p:tavLst>
                                    </p:anim>
                                    <p:anim calcmode="lin" valueType="num">
                                      <p:cBhvr>
                                        <p:cTn id="274" dur="500" fill="hold"/>
                                        <p:tgtEl>
                                          <p:spTgt spid="173"/>
                                        </p:tgtEl>
                                        <p:attrNameLst>
                                          <p:attrName>ppt_h</p:attrName>
                                        </p:attrNameLst>
                                      </p:cBhvr>
                                      <p:tavLst>
                                        <p:tav tm="0">
                                          <p:val>
                                            <p:fltVal val="0"/>
                                          </p:val>
                                        </p:tav>
                                        <p:tav tm="100000">
                                          <p:val>
                                            <p:strVal val="#ppt_h"/>
                                          </p:val>
                                        </p:tav>
                                      </p:tavLst>
                                    </p:anim>
                                    <p:animEffect transition="in" filter="fade">
                                      <p:cBhvr>
                                        <p:cTn id="275" dur="500"/>
                                        <p:tgtEl>
                                          <p:spTgt spid="173"/>
                                        </p:tgtEl>
                                      </p:cBhvr>
                                    </p:animEffect>
                                  </p:childTnLst>
                                </p:cTn>
                              </p:par>
                            </p:childTnLst>
                          </p:cTn>
                        </p:par>
                        <p:par>
                          <p:cTn id="276" fill="hold">
                            <p:stCondLst>
                              <p:cond delay="21500"/>
                            </p:stCondLst>
                            <p:childTnLst>
                              <p:par>
                                <p:cTn id="277" presetID="22" presetClass="entr" presetSubtype="4" fill="hold" nodeType="afterEffect">
                                  <p:stCondLst>
                                    <p:cond delay="0"/>
                                  </p:stCondLst>
                                  <p:childTnLst>
                                    <p:set>
                                      <p:cBhvr>
                                        <p:cTn id="278" dur="1" fill="hold">
                                          <p:stCondLst>
                                            <p:cond delay="0"/>
                                          </p:stCondLst>
                                        </p:cTn>
                                        <p:tgtEl>
                                          <p:spTgt spid="174"/>
                                        </p:tgtEl>
                                        <p:attrNameLst>
                                          <p:attrName>style.visibility</p:attrName>
                                        </p:attrNameLst>
                                      </p:cBhvr>
                                      <p:to>
                                        <p:strVal val="visible"/>
                                      </p:to>
                                    </p:set>
                                    <p:animEffect transition="in" filter="wipe(down)">
                                      <p:cBhvr>
                                        <p:cTn id="279" dur="500"/>
                                        <p:tgtEl>
                                          <p:spTgt spid="174"/>
                                        </p:tgtEl>
                                      </p:cBhvr>
                                    </p:animEffect>
                                  </p:childTnLst>
                                </p:cTn>
                              </p:par>
                            </p:childTnLst>
                          </p:cTn>
                        </p:par>
                        <p:par>
                          <p:cTn id="280" fill="hold">
                            <p:stCondLst>
                              <p:cond delay="22000"/>
                            </p:stCondLst>
                            <p:childTnLst>
                              <p:par>
                                <p:cTn id="281" presetID="53" presetClass="entr" presetSubtype="16" fill="hold" grpId="0" nodeType="afterEffect">
                                  <p:stCondLst>
                                    <p:cond delay="0"/>
                                  </p:stCondLst>
                                  <p:childTnLst>
                                    <p:set>
                                      <p:cBhvr>
                                        <p:cTn id="282" dur="1" fill="hold">
                                          <p:stCondLst>
                                            <p:cond delay="0"/>
                                          </p:stCondLst>
                                        </p:cTn>
                                        <p:tgtEl>
                                          <p:spTgt spid="171"/>
                                        </p:tgtEl>
                                        <p:attrNameLst>
                                          <p:attrName>style.visibility</p:attrName>
                                        </p:attrNameLst>
                                      </p:cBhvr>
                                      <p:to>
                                        <p:strVal val="visible"/>
                                      </p:to>
                                    </p:set>
                                    <p:anim calcmode="lin" valueType="num">
                                      <p:cBhvr>
                                        <p:cTn id="283" dur="500" fill="hold"/>
                                        <p:tgtEl>
                                          <p:spTgt spid="171"/>
                                        </p:tgtEl>
                                        <p:attrNameLst>
                                          <p:attrName>ppt_w</p:attrName>
                                        </p:attrNameLst>
                                      </p:cBhvr>
                                      <p:tavLst>
                                        <p:tav tm="0">
                                          <p:val>
                                            <p:fltVal val="0"/>
                                          </p:val>
                                        </p:tav>
                                        <p:tav tm="100000">
                                          <p:val>
                                            <p:strVal val="#ppt_w"/>
                                          </p:val>
                                        </p:tav>
                                      </p:tavLst>
                                    </p:anim>
                                    <p:anim calcmode="lin" valueType="num">
                                      <p:cBhvr>
                                        <p:cTn id="284" dur="500" fill="hold"/>
                                        <p:tgtEl>
                                          <p:spTgt spid="171"/>
                                        </p:tgtEl>
                                        <p:attrNameLst>
                                          <p:attrName>ppt_h</p:attrName>
                                        </p:attrNameLst>
                                      </p:cBhvr>
                                      <p:tavLst>
                                        <p:tav tm="0">
                                          <p:val>
                                            <p:fltVal val="0"/>
                                          </p:val>
                                        </p:tav>
                                        <p:tav tm="100000">
                                          <p:val>
                                            <p:strVal val="#ppt_h"/>
                                          </p:val>
                                        </p:tav>
                                      </p:tavLst>
                                    </p:anim>
                                    <p:animEffect transition="in" filter="fade">
                                      <p:cBhvr>
                                        <p:cTn id="285" dur="500"/>
                                        <p:tgtEl>
                                          <p:spTgt spid="171"/>
                                        </p:tgtEl>
                                      </p:cBhvr>
                                    </p:animEffect>
                                  </p:childTnLst>
                                </p:cTn>
                              </p:par>
                              <p:par>
                                <p:cTn id="286" presetID="42" presetClass="entr" presetSubtype="0" fill="hold" grpId="0" nodeType="withEffect">
                                  <p:stCondLst>
                                    <p:cond delay="0"/>
                                  </p:stCondLst>
                                  <p:childTnLst>
                                    <p:set>
                                      <p:cBhvr>
                                        <p:cTn id="287" dur="1" fill="hold">
                                          <p:stCondLst>
                                            <p:cond delay="0"/>
                                          </p:stCondLst>
                                        </p:cTn>
                                        <p:tgtEl>
                                          <p:spTgt spid="175"/>
                                        </p:tgtEl>
                                        <p:attrNameLst>
                                          <p:attrName>style.visibility</p:attrName>
                                        </p:attrNameLst>
                                      </p:cBhvr>
                                      <p:to>
                                        <p:strVal val="visible"/>
                                      </p:to>
                                    </p:set>
                                    <p:animEffect transition="in" filter="fade">
                                      <p:cBhvr>
                                        <p:cTn id="288" dur="500"/>
                                        <p:tgtEl>
                                          <p:spTgt spid="175"/>
                                        </p:tgtEl>
                                      </p:cBhvr>
                                    </p:animEffect>
                                    <p:anim calcmode="lin" valueType="num">
                                      <p:cBhvr>
                                        <p:cTn id="289" dur="500" fill="hold"/>
                                        <p:tgtEl>
                                          <p:spTgt spid="175"/>
                                        </p:tgtEl>
                                        <p:attrNameLst>
                                          <p:attrName>ppt_x</p:attrName>
                                        </p:attrNameLst>
                                      </p:cBhvr>
                                      <p:tavLst>
                                        <p:tav tm="0">
                                          <p:val>
                                            <p:strVal val="#ppt_x"/>
                                          </p:val>
                                        </p:tav>
                                        <p:tav tm="100000">
                                          <p:val>
                                            <p:strVal val="#ppt_x"/>
                                          </p:val>
                                        </p:tav>
                                      </p:tavLst>
                                    </p:anim>
                                    <p:anim calcmode="lin" valueType="num">
                                      <p:cBhvr>
                                        <p:cTn id="290" dur="500" fill="hold"/>
                                        <p:tgtEl>
                                          <p:spTgt spid="175"/>
                                        </p:tgtEl>
                                        <p:attrNameLst>
                                          <p:attrName>ppt_y</p:attrName>
                                        </p:attrNameLst>
                                      </p:cBhvr>
                                      <p:tavLst>
                                        <p:tav tm="0">
                                          <p:val>
                                            <p:strVal val="#ppt_y+.1"/>
                                          </p:val>
                                        </p:tav>
                                        <p:tav tm="100000">
                                          <p:val>
                                            <p:strVal val="#ppt_y"/>
                                          </p:val>
                                        </p:tav>
                                      </p:tavLst>
                                    </p:anim>
                                  </p:childTnLst>
                                </p:cTn>
                              </p:par>
                            </p:childTnLst>
                          </p:cTn>
                        </p:par>
                        <p:par>
                          <p:cTn id="291" fill="hold">
                            <p:stCondLst>
                              <p:cond delay="22500"/>
                            </p:stCondLst>
                            <p:childTnLst>
                              <p:par>
                                <p:cTn id="292" presetID="53" presetClass="entr" presetSubtype="16" fill="hold" grpId="0" nodeType="afterEffect">
                                  <p:stCondLst>
                                    <p:cond delay="0"/>
                                  </p:stCondLst>
                                  <p:childTnLst>
                                    <p:set>
                                      <p:cBhvr>
                                        <p:cTn id="293" dur="1" fill="hold">
                                          <p:stCondLst>
                                            <p:cond delay="0"/>
                                          </p:stCondLst>
                                        </p:cTn>
                                        <p:tgtEl>
                                          <p:spTgt spid="176"/>
                                        </p:tgtEl>
                                        <p:attrNameLst>
                                          <p:attrName>style.visibility</p:attrName>
                                        </p:attrNameLst>
                                      </p:cBhvr>
                                      <p:to>
                                        <p:strVal val="visible"/>
                                      </p:to>
                                    </p:set>
                                    <p:anim calcmode="lin" valueType="num">
                                      <p:cBhvr>
                                        <p:cTn id="294" dur="500" fill="hold"/>
                                        <p:tgtEl>
                                          <p:spTgt spid="176"/>
                                        </p:tgtEl>
                                        <p:attrNameLst>
                                          <p:attrName>ppt_w</p:attrName>
                                        </p:attrNameLst>
                                      </p:cBhvr>
                                      <p:tavLst>
                                        <p:tav tm="0">
                                          <p:val>
                                            <p:fltVal val="0"/>
                                          </p:val>
                                        </p:tav>
                                        <p:tav tm="100000">
                                          <p:val>
                                            <p:strVal val="#ppt_w"/>
                                          </p:val>
                                        </p:tav>
                                      </p:tavLst>
                                    </p:anim>
                                    <p:anim calcmode="lin" valueType="num">
                                      <p:cBhvr>
                                        <p:cTn id="295" dur="500" fill="hold"/>
                                        <p:tgtEl>
                                          <p:spTgt spid="176"/>
                                        </p:tgtEl>
                                        <p:attrNameLst>
                                          <p:attrName>ppt_h</p:attrName>
                                        </p:attrNameLst>
                                      </p:cBhvr>
                                      <p:tavLst>
                                        <p:tav tm="0">
                                          <p:val>
                                            <p:fltVal val="0"/>
                                          </p:val>
                                        </p:tav>
                                        <p:tav tm="100000">
                                          <p:val>
                                            <p:strVal val="#ppt_h"/>
                                          </p:val>
                                        </p:tav>
                                      </p:tavLst>
                                    </p:anim>
                                    <p:animEffect transition="in" filter="fade">
                                      <p:cBhvr>
                                        <p:cTn id="296" dur="500"/>
                                        <p:tgtEl>
                                          <p:spTgt spid="176"/>
                                        </p:tgtEl>
                                      </p:cBhvr>
                                    </p:animEffect>
                                  </p:childTnLst>
                                </p:cTn>
                              </p:par>
                              <p:par>
                                <p:cTn id="297" presetID="42" presetClass="entr" presetSubtype="0" fill="hold" grpId="0" nodeType="withEffect">
                                  <p:stCondLst>
                                    <p:cond delay="0"/>
                                  </p:stCondLst>
                                  <p:childTnLst>
                                    <p:set>
                                      <p:cBhvr>
                                        <p:cTn id="298" dur="1" fill="hold">
                                          <p:stCondLst>
                                            <p:cond delay="0"/>
                                          </p:stCondLst>
                                        </p:cTn>
                                        <p:tgtEl>
                                          <p:spTgt spid="177"/>
                                        </p:tgtEl>
                                        <p:attrNameLst>
                                          <p:attrName>style.visibility</p:attrName>
                                        </p:attrNameLst>
                                      </p:cBhvr>
                                      <p:to>
                                        <p:strVal val="visible"/>
                                      </p:to>
                                    </p:set>
                                    <p:animEffect transition="in" filter="fade">
                                      <p:cBhvr>
                                        <p:cTn id="299" dur="500"/>
                                        <p:tgtEl>
                                          <p:spTgt spid="177"/>
                                        </p:tgtEl>
                                      </p:cBhvr>
                                    </p:animEffect>
                                    <p:anim calcmode="lin" valueType="num">
                                      <p:cBhvr>
                                        <p:cTn id="300" dur="500" fill="hold"/>
                                        <p:tgtEl>
                                          <p:spTgt spid="177"/>
                                        </p:tgtEl>
                                        <p:attrNameLst>
                                          <p:attrName>ppt_x</p:attrName>
                                        </p:attrNameLst>
                                      </p:cBhvr>
                                      <p:tavLst>
                                        <p:tav tm="0">
                                          <p:val>
                                            <p:strVal val="#ppt_x"/>
                                          </p:val>
                                        </p:tav>
                                        <p:tav tm="100000">
                                          <p:val>
                                            <p:strVal val="#ppt_x"/>
                                          </p:val>
                                        </p:tav>
                                      </p:tavLst>
                                    </p:anim>
                                    <p:anim calcmode="lin" valueType="num">
                                      <p:cBhvr>
                                        <p:cTn id="301" dur="500" fill="hold"/>
                                        <p:tgtEl>
                                          <p:spTgt spid="177"/>
                                        </p:tgtEl>
                                        <p:attrNameLst>
                                          <p:attrName>ppt_y</p:attrName>
                                        </p:attrNameLst>
                                      </p:cBhvr>
                                      <p:tavLst>
                                        <p:tav tm="0">
                                          <p:val>
                                            <p:strVal val="#ppt_y+.1"/>
                                          </p:val>
                                        </p:tav>
                                        <p:tav tm="100000">
                                          <p:val>
                                            <p:strVal val="#ppt_y"/>
                                          </p:val>
                                        </p:tav>
                                      </p:tavLst>
                                    </p:anim>
                                  </p:childTnLst>
                                </p:cTn>
                              </p:par>
                            </p:childTnLst>
                          </p:cTn>
                        </p:par>
                        <p:par>
                          <p:cTn id="302" fill="hold">
                            <p:stCondLst>
                              <p:cond delay="23000"/>
                            </p:stCondLst>
                            <p:childTnLst>
                              <p:par>
                                <p:cTn id="303" presetID="22" presetClass="entr" presetSubtype="8" fill="hold" nodeType="afterEffect">
                                  <p:stCondLst>
                                    <p:cond delay="0"/>
                                  </p:stCondLst>
                                  <p:childTnLst>
                                    <p:set>
                                      <p:cBhvr>
                                        <p:cTn id="304" dur="1" fill="hold">
                                          <p:stCondLst>
                                            <p:cond delay="0"/>
                                          </p:stCondLst>
                                        </p:cTn>
                                        <p:tgtEl>
                                          <p:spTgt spid="178"/>
                                        </p:tgtEl>
                                        <p:attrNameLst>
                                          <p:attrName>style.visibility</p:attrName>
                                        </p:attrNameLst>
                                      </p:cBhvr>
                                      <p:to>
                                        <p:strVal val="visible"/>
                                      </p:to>
                                    </p:set>
                                    <p:animEffect transition="in" filter="wipe(left)">
                                      <p:cBhvr>
                                        <p:cTn id="30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89" grpId="0" animBg="1"/>
      <p:bldP spid="90" grpId="0" animBg="1"/>
      <p:bldP spid="92" grpId="0" animBg="1"/>
      <p:bldP spid="93" grpId="0"/>
      <p:bldP spid="94" grpId="0"/>
      <p:bldP spid="95" grpId="0" animBg="1"/>
      <p:bldP spid="119" grpId="0" animBg="1"/>
      <p:bldP spid="122" grpId="0" animBg="1"/>
      <p:bldP spid="123" grpId="0" animBg="1"/>
      <p:bldP spid="127" grpId="0" animBg="1"/>
      <p:bldP spid="130" grpId="0"/>
      <p:bldP spid="134" grpId="0"/>
      <p:bldP spid="135" grpId="0" animBg="1"/>
      <p:bldP spid="136" grpId="0" animBg="1"/>
      <p:bldP spid="137" grpId="0" animBg="1"/>
      <p:bldP spid="138" grpId="0" animBg="1"/>
      <p:bldP spid="140" grpId="0" animBg="1"/>
      <p:bldP spid="141" grpId="0"/>
      <p:bldP spid="142" grpId="0"/>
      <p:bldP spid="143" grpId="0" animBg="1"/>
      <p:bldP spid="144" grpId="0" animBg="1"/>
      <p:bldP spid="145" grpId="0" animBg="1"/>
      <p:bldP spid="146" grpId="0" animBg="1"/>
      <p:bldP spid="148" grpId="0" animBg="1"/>
      <p:bldP spid="149" grpId="0"/>
      <p:bldP spid="150" grpId="0"/>
      <p:bldP spid="151" grpId="0" animBg="1"/>
      <p:bldP spid="152" grpId="0" animBg="1"/>
      <p:bldP spid="153" grpId="0" animBg="1"/>
      <p:bldP spid="154" grpId="0" animBg="1"/>
      <p:bldP spid="156" grpId="0" animBg="1"/>
      <p:bldP spid="157" grpId="0"/>
      <p:bldP spid="158" grpId="0"/>
      <p:bldP spid="171" grpId="0" animBg="1"/>
      <p:bldP spid="172" grpId="0" animBg="1"/>
      <p:bldP spid="173" grpId="0" animBg="1"/>
      <p:bldP spid="175" grpId="0"/>
      <p:bldP spid="176" grpId="0" animBg="1"/>
      <p:bldP spid="1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4910" y="1453478"/>
            <a:ext cx="1773381" cy="4849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Pretest</a:t>
            </a:r>
          </a:p>
        </p:txBody>
      </p:sp>
      <p:sp>
        <p:nvSpPr>
          <p:cNvPr id="13" name="Rectangle 12"/>
          <p:cNvSpPr/>
          <p:nvPr/>
        </p:nvSpPr>
        <p:spPr>
          <a:xfrm>
            <a:off x="2715493" y="1460839"/>
            <a:ext cx="1773381" cy="4849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Input</a:t>
            </a:r>
          </a:p>
          <a:p>
            <a:pPr algn="ctr"/>
            <a:r>
              <a:rPr lang="en-US" dirty="0"/>
              <a:t>(Intervention)</a:t>
            </a:r>
          </a:p>
        </p:txBody>
      </p:sp>
      <p:sp>
        <p:nvSpPr>
          <p:cNvPr id="14" name="Rectangle 13"/>
          <p:cNvSpPr/>
          <p:nvPr/>
        </p:nvSpPr>
        <p:spPr>
          <a:xfrm>
            <a:off x="4987637" y="1460839"/>
            <a:ext cx="1773381" cy="4849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Throughput</a:t>
            </a:r>
          </a:p>
        </p:txBody>
      </p:sp>
      <p:sp>
        <p:nvSpPr>
          <p:cNvPr id="15" name="Rectangle 14"/>
          <p:cNvSpPr/>
          <p:nvPr/>
        </p:nvSpPr>
        <p:spPr>
          <a:xfrm>
            <a:off x="7232074" y="1453913"/>
            <a:ext cx="1773381" cy="4849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Post test</a:t>
            </a:r>
          </a:p>
        </p:txBody>
      </p:sp>
      <p:sp>
        <p:nvSpPr>
          <p:cNvPr id="16" name="Rectangle 15"/>
          <p:cNvSpPr/>
          <p:nvPr/>
        </p:nvSpPr>
        <p:spPr>
          <a:xfrm>
            <a:off x="9421092" y="1453479"/>
            <a:ext cx="1773381" cy="4849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Output</a:t>
            </a:r>
          </a:p>
        </p:txBody>
      </p:sp>
      <p:sp>
        <p:nvSpPr>
          <p:cNvPr id="2" name="Rectangle 1"/>
          <p:cNvSpPr/>
          <p:nvPr/>
        </p:nvSpPr>
        <p:spPr>
          <a:xfrm>
            <a:off x="484910" y="2869323"/>
            <a:ext cx="1773381" cy="2900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Assess the anthropometric, clinical and behavioral variable</a:t>
            </a:r>
            <a:endParaRPr lang="hi-IN" dirty="0"/>
          </a:p>
        </p:txBody>
      </p:sp>
      <p:sp>
        <p:nvSpPr>
          <p:cNvPr id="9" name="Rectangle 8"/>
          <p:cNvSpPr/>
          <p:nvPr/>
        </p:nvSpPr>
        <p:spPr>
          <a:xfrm>
            <a:off x="9452623" y="2869323"/>
            <a:ext cx="1773381" cy="290085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Improved Clinical and behavioral outcomes</a:t>
            </a:r>
            <a:endParaRPr lang="hi-IN" dirty="0"/>
          </a:p>
        </p:txBody>
      </p:sp>
      <p:sp>
        <p:nvSpPr>
          <p:cNvPr id="10" name="Rectangle 9"/>
          <p:cNvSpPr/>
          <p:nvPr/>
        </p:nvSpPr>
        <p:spPr>
          <a:xfrm>
            <a:off x="7314724" y="2869323"/>
            <a:ext cx="1773381" cy="29008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Evaluate effectiveness of the Health coaching intervention</a:t>
            </a:r>
            <a:endParaRPr lang="hi-IN" dirty="0"/>
          </a:p>
        </p:txBody>
      </p:sp>
      <p:sp>
        <p:nvSpPr>
          <p:cNvPr id="11" name="Rectangle 10"/>
          <p:cNvSpPr/>
          <p:nvPr/>
        </p:nvSpPr>
        <p:spPr>
          <a:xfrm>
            <a:off x="5104207" y="2869323"/>
            <a:ext cx="1773381" cy="29008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Process of Improving self care management and healthy behaviour  by patient centered health coaching</a:t>
            </a:r>
            <a:endParaRPr lang="hi-IN" dirty="0"/>
          </a:p>
        </p:txBody>
      </p:sp>
      <p:sp>
        <p:nvSpPr>
          <p:cNvPr id="12" name="Rectangle 11"/>
          <p:cNvSpPr/>
          <p:nvPr/>
        </p:nvSpPr>
        <p:spPr>
          <a:xfrm>
            <a:off x="2500745" y="2869323"/>
            <a:ext cx="2439594" cy="29008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Health Coaching</a:t>
            </a:r>
          </a:p>
          <a:p>
            <a:r>
              <a:rPr lang="en-US" dirty="0"/>
              <a:t>- Goal setting</a:t>
            </a:r>
          </a:p>
          <a:p>
            <a:r>
              <a:rPr lang="en-US" dirty="0"/>
              <a:t>- Barrier identification</a:t>
            </a:r>
          </a:p>
          <a:p>
            <a:r>
              <a:rPr lang="en-US" dirty="0"/>
              <a:t>- Health Pal</a:t>
            </a:r>
          </a:p>
          <a:p>
            <a:r>
              <a:rPr lang="en-US" dirty="0"/>
              <a:t>- Motivational interviewing</a:t>
            </a:r>
          </a:p>
          <a:p>
            <a:r>
              <a:rPr lang="en-US" dirty="0"/>
              <a:t>- Medication adherence</a:t>
            </a:r>
          </a:p>
          <a:p>
            <a:r>
              <a:rPr lang="en-US" dirty="0"/>
              <a:t>- Diet and physical activity counselling</a:t>
            </a:r>
          </a:p>
        </p:txBody>
      </p:sp>
      <p:cxnSp>
        <p:nvCxnSpPr>
          <p:cNvPr id="4" name="Straight Arrow Connector 3"/>
          <p:cNvCxnSpPr>
            <a:endCxn id="13" idx="1"/>
          </p:cNvCxnSpPr>
          <p:nvPr/>
        </p:nvCxnSpPr>
        <p:spPr>
          <a:xfrm>
            <a:off x="2380593" y="1703293"/>
            <a:ext cx="3349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240221" y="1945748"/>
            <a:ext cx="0" cy="92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9005455" y="1703294"/>
            <a:ext cx="3349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761018" y="1703293"/>
            <a:ext cx="3349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488874" y="1696367"/>
            <a:ext cx="3349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1529848" y="1695932"/>
            <a:ext cx="0" cy="45472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0307782" y="1945748"/>
            <a:ext cx="0" cy="92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8118764" y="1935904"/>
            <a:ext cx="0" cy="92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5911114" y="1945748"/>
            <a:ext cx="0" cy="92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3602183" y="1938387"/>
            <a:ext cx="0" cy="92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1226004" y="1703293"/>
            <a:ext cx="303844"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484910" y="6243145"/>
            <a:ext cx="110449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5155087" y="6000690"/>
            <a:ext cx="1773381" cy="4849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Feedback</a:t>
            </a:r>
          </a:p>
        </p:txBody>
      </p:sp>
      <p:cxnSp>
        <p:nvCxnSpPr>
          <p:cNvPr id="37" name="Straight Connector 36"/>
          <p:cNvCxnSpPr/>
          <p:nvPr/>
        </p:nvCxnSpPr>
        <p:spPr>
          <a:xfrm>
            <a:off x="252248" y="1695932"/>
            <a:ext cx="0" cy="4547212"/>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52248" y="6243145"/>
            <a:ext cx="2250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4843" y="1698040"/>
            <a:ext cx="225014" cy="1"/>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231940" y="409907"/>
            <a:ext cx="5269028" cy="461665"/>
          </a:xfrm>
          <a:prstGeom prst="rect">
            <a:avLst/>
          </a:prstGeom>
          <a:noFill/>
        </p:spPr>
        <p:txBody>
          <a:bodyPr wrap="square" rtlCol="0">
            <a:spAutoFit/>
          </a:bodyPr>
          <a:lstStyle/>
          <a:p>
            <a:r>
              <a:rPr lang="en-US" sz="2400" b="1" dirty="0"/>
              <a:t>PROGRAM FRAMEWORK</a:t>
            </a:r>
            <a:endParaRPr lang="hi-IN" sz="2400" b="1" dirty="0"/>
          </a:p>
        </p:txBody>
      </p:sp>
    </p:spTree>
    <p:extLst>
      <p:ext uri="{BB962C8B-B14F-4D97-AF65-F5344CB8AC3E}">
        <p14:creationId xmlns:p14="http://schemas.microsoft.com/office/powerpoint/2010/main" val="69104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 name="Rounded Rectangle 61"/>
          <p:cNvSpPr/>
          <p:nvPr/>
        </p:nvSpPr>
        <p:spPr>
          <a:xfrm>
            <a:off x="1190434" y="2101273"/>
            <a:ext cx="4258920" cy="11971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45"/>
          <p:cNvSpPr/>
          <p:nvPr/>
        </p:nvSpPr>
        <p:spPr>
          <a:xfrm>
            <a:off x="1401716" y="2472751"/>
            <a:ext cx="8805057" cy="457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7" name="Rectangle 46"/>
          <p:cNvSpPr/>
          <p:nvPr/>
        </p:nvSpPr>
        <p:spPr>
          <a:xfrm>
            <a:off x="1581315" y="3897808"/>
            <a:ext cx="9862539" cy="535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ectangle 34"/>
          <p:cNvSpPr/>
          <p:nvPr/>
        </p:nvSpPr>
        <p:spPr>
          <a:xfrm>
            <a:off x="1401715" y="2472250"/>
            <a:ext cx="8805057" cy="457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Block Arc 29"/>
          <p:cNvSpPr/>
          <p:nvPr/>
        </p:nvSpPr>
        <p:spPr>
          <a:xfrm rot="5400000">
            <a:off x="9932371" y="799407"/>
            <a:ext cx="1495108" cy="1949136"/>
          </a:xfrm>
          <a:prstGeom prst="blockArc">
            <a:avLst>
              <a:gd name="adj1" fmla="val 10642690"/>
              <a:gd name="adj2" fmla="val 21431497"/>
              <a:gd name="adj3" fmla="val 38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29" name="Rectangle 28"/>
          <p:cNvSpPr/>
          <p:nvPr/>
        </p:nvSpPr>
        <p:spPr>
          <a:xfrm>
            <a:off x="833565" y="1026417"/>
            <a:ext cx="9210980" cy="636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3"/>
          <a:srcRect l="14192" t="16339" r="49766" b="17232"/>
          <a:stretch/>
        </p:blipFill>
        <p:spPr>
          <a:xfrm>
            <a:off x="404949" y="804349"/>
            <a:ext cx="428616" cy="444137"/>
          </a:xfrm>
          <a:prstGeom prst="rect">
            <a:avLst/>
          </a:prstGeom>
        </p:spPr>
      </p:pic>
      <p:pic>
        <p:nvPicPr>
          <p:cNvPr id="4" name="Picture 3"/>
          <p:cNvPicPr>
            <a:picLocks noChangeAspect="1"/>
          </p:cNvPicPr>
          <p:nvPr/>
        </p:nvPicPr>
        <p:blipFill rotWithShape="1">
          <a:blip r:embed="rId4"/>
          <a:srcRect l="15396" t="16875" r="50670" b="17232"/>
          <a:stretch/>
        </p:blipFill>
        <p:spPr>
          <a:xfrm>
            <a:off x="3283868" y="710986"/>
            <a:ext cx="458802" cy="500881"/>
          </a:xfrm>
          <a:prstGeom prst="rect">
            <a:avLst/>
          </a:prstGeom>
        </p:spPr>
      </p:pic>
      <p:pic>
        <p:nvPicPr>
          <p:cNvPr id="5" name="Picture 4"/>
          <p:cNvPicPr>
            <a:picLocks noChangeAspect="1"/>
          </p:cNvPicPr>
          <p:nvPr/>
        </p:nvPicPr>
        <p:blipFill rotWithShape="1">
          <a:blip r:embed="rId5"/>
          <a:srcRect l="16701" t="22411" r="52476" b="24018"/>
          <a:stretch/>
        </p:blipFill>
        <p:spPr>
          <a:xfrm>
            <a:off x="1566531" y="789937"/>
            <a:ext cx="424544" cy="414864"/>
          </a:xfrm>
          <a:prstGeom prst="rect">
            <a:avLst/>
          </a:prstGeom>
        </p:spPr>
      </p:pic>
      <p:pic>
        <p:nvPicPr>
          <p:cNvPr id="6" name="Picture 5"/>
          <p:cNvPicPr>
            <a:picLocks noChangeAspect="1"/>
          </p:cNvPicPr>
          <p:nvPr/>
        </p:nvPicPr>
        <p:blipFill rotWithShape="1">
          <a:blip r:embed="rId6"/>
          <a:srcRect l="18193" t="17694" r="53380" b="34911"/>
          <a:stretch/>
        </p:blipFill>
        <p:spPr>
          <a:xfrm>
            <a:off x="4911894" y="780628"/>
            <a:ext cx="508280" cy="471886"/>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25938" t="33482" r="61914" b="36697"/>
          <a:stretch/>
        </p:blipFill>
        <p:spPr>
          <a:xfrm>
            <a:off x="7955719" y="804724"/>
            <a:ext cx="496033" cy="561703"/>
          </a:xfrm>
          <a:prstGeom prst="rect">
            <a:avLst/>
          </a:prstGeom>
        </p:spPr>
      </p:pic>
      <p:sp>
        <p:nvSpPr>
          <p:cNvPr id="10" name="Rectangle 9"/>
          <p:cNvSpPr/>
          <p:nvPr/>
        </p:nvSpPr>
        <p:spPr>
          <a:xfrm>
            <a:off x="293422" y="1366287"/>
            <a:ext cx="791743" cy="261610"/>
          </a:xfrm>
          <a:prstGeom prst="rect">
            <a:avLst/>
          </a:prstGeom>
        </p:spPr>
        <p:txBody>
          <a:bodyPr wrap="square">
            <a:spAutoFit/>
          </a:bodyPr>
          <a:lstStyle/>
          <a:p>
            <a:r>
              <a:rPr lang="en-US" sz="1100" dirty="0"/>
              <a:t>consent</a:t>
            </a:r>
          </a:p>
        </p:txBody>
      </p:sp>
      <p:sp>
        <p:nvSpPr>
          <p:cNvPr id="11" name="Rectangle 10"/>
          <p:cNvSpPr/>
          <p:nvPr/>
        </p:nvSpPr>
        <p:spPr>
          <a:xfrm>
            <a:off x="1401716" y="1252514"/>
            <a:ext cx="1082879" cy="600164"/>
          </a:xfrm>
          <a:prstGeom prst="rect">
            <a:avLst/>
          </a:prstGeom>
        </p:spPr>
        <p:txBody>
          <a:bodyPr wrap="square">
            <a:spAutoFit/>
          </a:bodyPr>
          <a:lstStyle/>
          <a:p>
            <a:r>
              <a:rPr lang="en-US" sz="1100" dirty="0"/>
              <a:t>call from Lab partner for appointment</a:t>
            </a:r>
          </a:p>
        </p:txBody>
      </p:sp>
      <p:sp>
        <p:nvSpPr>
          <p:cNvPr id="12" name="Rectangle 11"/>
          <p:cNvSpPr/>
          <p:nvPr/>
        </p:nvSpPr>
        <p:spPr>
          <a:xfrm>
            <a:off x="2921841" y="1283180"/>
            <a:ext cx="1282152" cy="261610"/>
          </a:xfrm>
          <a:prstGeom prst="rect">
            <a:avLst/>
          </a:prstGeom>
        </p:spPr>
        <p:txBody>
          <a:bodyPr wrap="square">
            <a:spAutoFit/>
          </a:bodyPr>
          <a:lstStyle/>
          <a:p>
            <a:r>
              <a:rPr lang="en-US" sz="1100" dirty="0"/>
              <a:t>WT1 collection</a:t>
            </a:r>
          </a:p>
        </p:txBody>
      </p:sp>
      <p:sp>
        <p:nvSpPr>
          <p:cNvPr id="13" name="Rectangle 12"/>
          <p:cNvSpPr/>
          <p:nvPr/>
        </p:nvSpPr>
        <p:spPr>
          <a:xfrm>
            <a:off x="4904714" y="1319765"/>
            <a:ext cx="1836029" cy="600164"/>
          </a:xfrm>
          <a:prstGeom prst="rect">
            <a:avLst/>
          </a:prstGeom>
        </p:spPr>
        <p:txBody>
          <a:bodyPr wrap="square">
            <a:spAutoFit/>
          </a:bodyPr>
          <a:lstStyle/>
          <a:p>
            <a:r>
              <a:rPr lang="en-US" sz="1100" dirty="0"/>
              <a:t>welcome call + introduction to WhatsApp and consent for the same</a:t>
            </a:r>
          </a:p>
        </p:txBody>
      </p:sp>
      <p:sp>
        <p:nvSpPr>
          <p:cNvPr id="14" name="Rectangle 13"/>
          <p:cNvSpPr/>
          <p:nvPr/>
        </p:nvSpPr>
        <p:spPr>
          <a:xfrm>
            <a:off x="7852903" y="1339073"/>
            <a:ext cx="907621" cy="261610"/>
          </a:xfrm>
          <a:prstGeom prst="rect">
            <a:avLst/>
          </a:prstGeom>
        </p:spPr>
        <p:txBody>
          <a:bodyPr wrap="none">
            <a:spAutoFit/>
          </a:bodyPr>
          <a:lstStyle/>
          <a:p>
            <a:r>
              <a:rPr lang="en-US" sz="1100" dirty="0"/>
              <a:t>Reports sent</a:t>
            </a:r>
          </a:p>
        </p:txBody>
      </p:sp>
      <p:pic>
        <p:nvPicPr>
          <p:cNvPr id="19" name="Picture 18"/>
          <p:cNvPicPr>
            <a:picLocks noChangeAspect="1"/>
          </p:cNvPicPr>
          <p:nvPr/>
        </p:nvPicPr>
        <p:blipFill rotWithShape="1">
          <a:blip r:embed="rId9">
            <a:extLst>
              <a:ext uri="{BEBA8EAE-BF5A-486C-A8C5-ECC9F3942E4B}">
                <a14:imgProps xmlns:a14="http://schemas.microsoft.com/office/drawing/2010/main">
                  <a14:imgLayer r:embed="rId10">
                    <a14:imgEffect>
                      <a14:saturation sat="400000"/>
                    </a14:imgEffect>
                  </a14:imgLayer>
                </a14:imgProps>
              </a:ext>
            </a:extLst>
          </a:blip>
          <a:srcRect l="24657" t="51041" r="52130" b="29640"/>
          <a:stretch/>
        </p:blipFill>
        <p:spPr>
          <a:xfrm>
            <a:off x="7912940" y="2240981"/>
            <a:ext cx="1172082" cy="548406"/>
          </a:xfrm>
          <a:prstGeom prst="rect">
            <a:avLst/>
          </a:prstGeom>
        </p:spPr>
      </p:pic>
      <p:sp>
        <p:nvSpPr>
          <p:cNvPr id="20" name="Rectangle 19"/>
          <p:cNvSpPr/>
          <p:nvPr/>
        </p:nvSpPr>
        <p:spPr>
          <a:xfrm>
            <a:off x="9548634" y="1409452"/>
            <a:ext cx="2155630" cy="261610"/>
          </a:xfrm>
          <a:prstGeom prst="rect">
            <a:avLst/>
          </a:prstGeom>
        </p:spPr>
        <p:txBody>
          <a:bodyPr wrap="square">
            <a:spAutoFit/>
          </a:bodyPr>
          <a:lstStyle/>
          <a:p>
            <a:r>
              <a:rPr lang="en-US" sz="1100" dirty="0"/>
              <a:t>Call to health pal</a:t>
            </a:r>
          </a:p>
        </p:txBody>
      </p:sp>
      <p:sp>
        <p:nvSpPr>
          <p:cNvPr id="23" name="Rectangle 22"/>
          <p:cNvSpPr/>
          <p:nvPr/>
        </p:nvSpPr>
        <p:spPr>
          <a:xfrm>
            <a:off x="9601724" y="2915374"/>
            <a:ext cx="2100255" cy="261610"/>
          </a:xfrm>
          <a:prstGeom prst="rect">
            <a:avLst/>
          </a:prstGeom>
        </p:spPr>
        <p:txBody>
          <a:bodyPr wrap="none">
            <a:spAutoFit/>
          </a:bodyPr>
          <a:lstStyle/>
          <a:p>
            <a:pPr algn="ctr"/>
            <a:r>
              <a:rPr lang="en-US" sz="1100" dirty="0"/>
              <a:t>SMS with Link for communication</a:t>
            </a:r>
          </a:p>
        </p:txBody>
      </p:sp>
      <p:pic>
        <p:nvPicPr>
          <p:cNvPr id="24" name="Picture 23"/>
          <p:cNvPicPr>
            <a:picLocks noChangeAspect="1"/>
          </p:cNvPicPr>
          <p:nvPr/>
        </p:nvPicPr>
        <p:blipFill rotWithShape="1">
          <a:blip r:embed="rId11"/>
          <a:srcRect l="14116" t="25283" r="49361" b="21686"/>
          <a:stretch/>
        </p:blipFill>
        <p:spPr>
          <a:xfrm>
            <a:off x="10141274" y="2216215"/>
            <a:ext cx="678873" cy="554182"/>
          </a:xfrm>
          <a:prstGeom prst="rect">
            <a:avLst/>
          </a:prstGeom>
        </p:spPr>
      </p:pic>
      <p:sp>
        <p:nvSpPr>
          <p:cNvPr id="33" name="Rectangle 32"/>
          <p:cNvSpPr/>
          <p:nvPr/>
        </p:nvSpPr>
        <p:spPr>
          <a:xfrm>
            <a:off x="5905208" y="2853616"/>
            <a:ext cx="1196735" cy="261610"/>
          </a:xfrm>
          <a:prstGeom prst="rect">
            <a:avLst/>
          </a:prstGeom>
        </p:spPr>
        <p:txBody>
          <a:bodyPr wrap="square">
            <a:spAutoFit/>
          </a:bodyPr>
          <a:lstStyle/>
          <a:p>
            <a:r>
              <a:rPr lang="en-US" sz="1100" dirty="0"/>
              <a:t>Follow up call </a:t>
            </a:r>
          </a:p>
        </p:txBody>
      </p:sp>
      <p:pic>
        <p:nvPicPr>
          <p:cNvPr id="34" name="Picture 33"/>
          <p:cNvPicPr>
            <a:picLocks noChangeAspect="1"/>
          </p:cNvPicPr>
          <p:nvPr/>
        </p:nvPicPr>
        <p:blipFill rotWithShape="1">
          <a:blip r:embed="rId12"/>
          <a:srcRect l="20718" t="34186" r="55963" b="18654"/>
          <a:stretch/>
        </p:blipFill>
        <p:spPr>
          <a:xfrm>
            <a:off x="6217390" y="2216215"/>
            <a:ext cx="426486" cy="484909"/>
          </a:xfrm>
          <a:prstGeom prst="rect">
            <a:avLst/>
          </a:prstGeom>
        </p:spPr>
      </p:pic>
      <p:sp>
        <p:nvSpPr>
          <p:cNvPr id="37" name="Rectangle 36"/>
          <p:cNvSpPr/>
          <p:nvPr/>
        </p:nvSpPr>
        <p:spPr>
          <a:xfrm>
            <a:off x="2184405" y="4209896"/>
            <a:ext cx="1390124" cy="261610"/>
          </a:xfrm>
          <a:prstGeom prst="rect">
            <a:avLst/>
          </a:prstGeom>
        </p:spPr>
        <p:txBody>
          <a:bodyPr wrap="none">
            <a:spAutoFit/>
          </a:bodyPr>
          <a:lstStyle/>
          <a:p>
            <a:r>
              <a:rPr lang="en-US" sz="1100" dirty="0"/>
              <a:t>medication reminder</a:t>
            </a:r>
          </a:p>
        </p:txBody>
      </p:sp>
      <p:sp>
        <p:nvSpPr>
          <p:cNvPr id="41" name="Right Arrow 40"/>
          <p:cNvSpPr/>
          <p:nvPr/>
        </p:nvSpPr>
        <p:spPr>
          <a:xfrm>
            <a:off x="46561" y="403697"/>
            <a:ext cx="978408"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Month one</a:t>
            </a:r>
          </a:p>
        </p:txBody>
      </p:sp>
      <p:sp>
        <p:nvSpPr>
          <p:cNvPr id="42" name="Block Arc 41"/>
          <p:cNvSpPr/>
          <p:nvPr/>
        </p:nvSpPr>
        <p:spPr>
          <a:xfrm rot="16200000">
            <a:off x="818379" y="2231381"/>
            <a:ext cx="1495108" cy="1949136"/>
          </a:xfrm>
          <a:prstGeom prst="blockArc">
            <a:avLst>
              <a:gd name="adj1" fmla="val 10642690"/>
              <a:gd name="adj2" fmla="val 21431497"/>
              <a:gd name="adj3" fmla="val 38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pic>
        <p:nvPicPr>
          <p:cNvPr id="36" name="Picture 35"/>
          <p:cNvPicPr>
            <a:picLocks noChangeAspect="1"/>
          </p:cNvPicPr>
          <p:nvPr/>
        </p:nvPicPr>
        <p:blipFill rotWithShape="1">
          <a:blip r:embed="rId13"/>
          <a:srcRect l="36158" t="31534" r="49680" b="43466"/>
          <a:stretch/>
        </p:blipFill>
        <p:spPr>
          <a:xfrm>
            <a:off x="2303711" y="3594791"/>
            <a:ext cx="631686" cy="696538"/>
          </a:xfrm>
          <a:prstGeom prst="rect">
            <a:avLst/>
          </a:prstGeom>
        </p:spPr>
      </p:pic>
      <p:sp>
        <p:nvSpPr>
          <p:cNvPr id="43" name="Right Arrow 42"/>
          <p:cNvSpPr/>
          <p:nvPr/>
        </p:nvSpPr>
        <p:spPr>
          <a:xfrm>
            <a:off x="35329" y="3735190"/>
            <a:ext cx="978408" cy="48463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Month 2</a:t>
            </a:r>
          </a:p>
        </p:txBody>
      </p:sp>
      <p:sp>
        <p:nvSpPr>
          <p:cNvPr id="44" name="Rectangle 43"/>
          <p:cNvSpPr/>
          <p:nvPr/>
        </p:nvSpPr>
        <p:spPr>
          <a:xfrm>
            <a:off x="7734871" y="4119856"/>
            <a:ext cx="1302960" cy="430887"/>
          </a:xfrm>
          <a:prstGeom prst="rect">
            <a:avLst/>
          </a:prstGeom>
        </p:spPr>
        <p:txBody>
          <a:bodyPr wrap="square">
            <a:spAutoFit/>
          </a:bodyPr>
          <a:lstStyle/>
          <a:p>
            <a:pPr algn="ctr"/>
            <a:r>
              <a:rPr lang="en-US" sz="1100" dirty="0"/>
              <a:t>24/7Live chat with health coaches</a:t>
            </a:r>
          </a:p>
        </p:txBody>
      </p:sp>
      <p:sp>
        <p:nvSpPr>
          <p:cNvPr id="48" name="Rectangle 47"/>
          <p:cNvSpPr/>
          <p:nvPr/>
        </p:nvSpPr>
        <p:spPr>
          <a:xfrm>
            <a:off x="6024557" y="3747327"/>
            <a:ext cx="1051145"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dirty="0"/>
              <a:t>If any query</a:t>
            </a:r>
          </a:p>
        </p:txBody>
      </p:sp>
      <p:pic>
        <p:nvPicPr>
          <p:cNvPr id="49" name="Picture 48"/>
          <p:cNvPicPr>
            <a:picLocks noChangeAspect="1"/>
          </p:cNvPicPr>
          <p:nvPr/>
        </p:nvPicPr>
        <p:blipFill rotWithShape="1">
          <a:blip r:embed="rId12"/>
          <a:srcRect l="20718" t="34186" r="55963" b="18654"/>
          <a:stretch/>
        </p:blipFill>
        <p:spPr>
          <a:xfrm>
            <a:off x="10125487" y="844211"/>
            <a:ext cx="500962" cy="484909"/>
          </a:xfrm>
          <a:prstGeom prst="rect">
            <a:avLst/>
          </a:prstGeom>
        </p:spPr>
      </p:pic>
      <p:sp>
        <p:nvSpPr>
          <p:cNvPr id="52" name="Oval 51"/>
          <p:cNvSpPr/>
          <p:nvPr/>
        </p:nvSpPr>
        <p:spPr>
          <a:xfrm>
            <a:off x="4364172" y="2261241"/>
            <a:ext cx="513714" cy="464130"/>
          </a:xfrm>
          <a:prstGeom prst="ellipse">
            <a:avLst/>
          </a:prstGeom>
          <a:blipFill rotWithShape="1">
            <a:blip r:embed="rId14"/>
            <a:stretch>
              <a:fillRect/>
            </a:stretch>
          </a:blipFill>
          <a:ln w="28575">
            <a:prstDash val="dash"/>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Rectangle 52"/>
          <p:cNvSpPr/>
          <p:nvPr/>
        </p:nvSpPr>
        <p:spPr>
          <a:xfrm>
            <a:off x="4102611" y="2839784"/>
            <a:ext cx="1477418" cy="430887"/>
          </a:xfrm>
          <a:prstGeom prst="rect">
            <a:avLst/>
          </a:prstGeom>
        </p:spPr>
        <p:txBody>
          <a:bodyPr wrap="square">
            <a:spAutoFit/>
          </a:bodyPr>
          <a:lstStyle/>
          <a:p>
            <a:r>
              <a:rPr lang="en-US" sz="1100" dirty="0"/>
              <a:t>Customer introduced to app over the call</a:t>
            </a:r>
          </a:p>
        </p:txBody>
      </p:sp>
      <p:pic>
        <p:nvPicPr>
          <p:cNvPr id="54" name="Picture 53"/>
          <p:cNvPicPr>
            <a:picLocks noChangeAspect="1"/>
          </p:cNvPicPr>
          <p:nvPr/>
        </p:nvPicPr>
        <p:blipFill rotWithShape="1">
          <a:blip r:embed="rId15"/>
          <a:srcRect l="15819" t="19791" r="50852" b="18276"/>
          <a:stretch/>
        </p:blipFill>
        <p:spPr>
          <a:xfrm>
            <a:off x="3185357" y="2229294"/>
            <a:ext cx="582059" cy="608094"/>
          </a:xfrm>
          <a:prstGeom prst="rect">
            <a:avLst/>
          </a:prstGeom>
        </p:spPr>
      </p:pic>
      <p:sp>
        <p:nvSpPr>
          <p:cNvPr id="57" name="Rectangle 56"/>
          <p:cNvSpPr/>
          <p:nvPr/>
        </p:nvSpPr>
        <p:spPr>
          <a:xfrm>
            <a:off x="4102611" y="2841352"/>
            <a:ext cx="1477418" cy="430887"/>
          </a:xfrm>
          <a:prstGeom prst="rect">
            <a:avLst/>
          </a:prstGeom>
        </p:spPr>
        <p:txBody>
          <a:bodyPr wrap="square">
            <a:spAutoFit/>
          </a:bodyPr>
          <a:lstStyle/>
          <a:p>
            <a:r>
              <a:rPr lang="en-US" sz="1100" dirty="0"/>
              <a:t>Customer introduced to app over the call</a:t>
            </a:r>
          </a:p>
        </p:txBody>
      </p:sp>
      <p:sp>
        <p:nvSpPr>
          <p:cNvPr id="58" name="Rectangle 57"/>
          <p:cNvSpPr/>
          <p:nvPr/>
        </p:nvSpPr>
        <p:spPr>
          <a:xfrm>
            <a:off x="3070826" y="2760925"/>
            <a:ext cx="954375" cy="600164"/>
          </a:xfrm>
          <a:prstGeom prst="rect">
            <a:avLst/>
          </a:prstGeom>
        </p:spPr>
        <p:txBody>
          <a:bodyPr wrap="square">
            <a:spAutoFit/>
          </a:bodyPr>
          <a:lstStyle/>
          <a:p>
            <a:r>
              <a:rPr lang="en-US" sz="1100" dirty="0"/>
              <a:t>If customer downloads the app</a:t>
            </a:r>
          </a:p>
        </p:txBody>
      </p:sp>
      <p:pic>
        <p:nvPicPr>
          <p:cNvPr id="59" name="Picture 58"/>
          <p:cNvPicPr>
            <a:picLocks noChangeAspect="1"/>
          </p:cNvPicPr>
          <p:nvPr/>
        </p:nvPicPr>
        <p:blipFill rotWithShape="1">
          <a:blip r:embed="rId16"/>
          <a:srcRect l="27426" t="41572" r="66718" b="37974"/>
          <a:stretch/>
        </p:blipFill>
        <p:spPr>
          <a:xfrm>
            <a:off x="2146169" y="2175839"/>
            <a:ext cx="408720" cy="802578"/>
          </a:xfrm>
          <a:prstGeom prst="rect">
            <a:avLst/>
          </a:prstGeom>
        </p:spPr>
      </p:pic>
      <p:sp>
        <p:nvSpPr>
          <p:cNvPr id="60" name="Rectangle 59"/>
          <p:cNvSpPr/>
          <p:nvPr/>
        </p:nvSpPr>
        <p:spPr>
          <a:xfrm>
            <a:off x="1190434" y="2483677"/>
            <a:ext cx="1131433" cy="430887"/>
          </a:xfrm>
          <a:prstGeom prst="rect">
            <a:avLst/>
          </a:prstGeom>
        </p:spPr>
        <p:txBody>
          <a:bodyPr wrap="square">
            <a:spAutoFit/>
          </a:bodyPr>
          <a:lstStyle/>
          <a:p>
            <a:r>
              <a:rPr lang="en-US" sz="1100" dirty="0"/>
              <a:t>customer uses the app</a:t>
            </a:r>
          </a:p>
        </p:txBody>
      </p:sp>
      <p:pic>
        <p:nvPicPr>
          <p:cNvPr id="66" name="Picture 65"/>
          <p:cNvPicPr>
            <a:picLocks noChangeAspect="1"/>
          </p:cNvPicPr>
          <p:nvPr/>
        </p:nvPicPr>
        <p:blipFill rotWithShape="1">
          <a:blip r:embed="rId17" cstate="print">
            <a:extLst>
              <a:ext uri="{28A0092B-C50C-407E-A947-70E740481C1C}">
                <a14:useLocalDpi xmlns:a14="http://schemas.microsoft.com/office/drawing/2010/main" val="0"/>
              </a:ext>
            </a:extLst>
          </a:blip>
          <a:srcRect l="6680" t="7608" r="81974" b="78415"/>
          <a:stretch/>
        </p:blipFill>
        <p:spPr>
          <a:xfrm>
            <a:off x="5913849" y="867049"/>
            <a:ext cx="754398" cy="376215"/>
          </a:xfrm>
          <a:prstGeom prst="rect">
            <a:avLst/>
          </a:prstGeom>
        </p:spPr>
      </p:pic>
      <p:sp>
        <p:nvSpPr>
          <p:cNvPr id="67" name="Right Arrow 66"/>
          <p:cNvSpPr/>
          <p:nvPr/>
        </p:nvSpPr>
        <p:spPr>
          <a:xfrm>
            <a:off x="61976" y="4369557"/>
            <a:ext cx="978675" cy="48463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Month 3</a:t>
            </a:r>
          </a:p>
        </p:txBody>
      </p:sp>
      <p:sp>
        <p:nvSpPr>
          <p:cNvPr id="68" name="Right Arrow 67"/>
          <p:cNvSpPr/>
          <p:nvPr/>
        </p:nvSpPr>
        <p:spPr>
          <a:xfrm>
            <a:off x="46561" y="5011985"/>
            <a:ext cx="978675" cy="48463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Month 4</a:t>
            </a:r>
          </a:p>
        </p:txBody>
      </p:sp>
      <p:sp>
        <p:nvSpPr>
          <p:cNvPr id="70" name="Right Arrow 69"/>
          <p:cNvSpPr/>
          <p:nvPr/>
        </p:nvSpPr>
        <p:spPr>
          <a:xfrm>
            <a:off x="61975" y="5783125"/>
            <a:ext cx="978675" cy="484632"/>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b="1" dirty="0"/>
              <a:t>Month 5</a:t>
            </a:r>
          </a:p>
        </p:txBody>
      </p:sp>
      <p:cxnSp>
        <p:nvCxnSpPr>
          <p:cNvPr id="72" name="Straight Connector 71"/>
          <p:cNvCxnSpPr/>
          <p:nvPr/>
        </p:nvCxnSpPr>
        <p:spPr>
          <a:xfrm>
            <a:off x="1401715" y="4530947"/>
            <a:ext cx="0" cy="1634326"/>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085165" y="4530947"/>
            <a:ext cx="316550"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085165" y="6165273"/>
            <a:ext cx="316550" cy="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p:cNvSpPr/>
          <p:nvPr/>
        </p:nvSpPr>
        <p:spPr>
          <a:xfrm>
            <a:off x="1452725" y="4992854"/>
            <a:ext cx="1051145"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Similar as in month 2</a:t>
            </a:r>
          </a:p>
        </p:txBody>
      </p:sp>
      <p:cxnSp>
        <p:nvCxnSpPr>
          <p:cNvPr id="78" name="Straight Connector 77"/>
          <p:cNvCxnSpPr/>
          <p:nvPr/>
        </p:nvCxnSpPr>
        <p:spPr>
          <a:xfrm>
            <a:off x="1013737" y="5649794"/>
            <a:ext cx="191816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Rectangle 78"/>
          <p:cNvSpPr/>
          <p:nvPr/>
        </p:nvSpPr>
        <p:spPr>
          <a:xfrm>
            <a:off x="2935397" y="6281998"/>
            <a:ext cx="1051145"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WT 2</a:t>
            </a:r>
          </a:p>
        </p:txBody>
      </p:sp>
      <p:sp>
        <p:nvSpPr>
          <p:cNvPr id="71" name="TextBox 70"/>
          <p:cNvSpPr txBox="1"/>
          <p:nvPr/>
        </p:nvSpPr>
        <p:spPr>
          <a:xfrm>
            <a:off x="3767416" y="1116"/>
            <a:ext cx="3979936" cy="461665"/>
          </a:xfrm>
          <a:prstGeom prst="rect">
            <a:avLst/>
          </a:prstGeom>
          <a:solidFill>
            <a:schemeClr val="accent4">
              <a:lumMod val="40000"/>
              <a:lumOff val="6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6">
                    <a:lumMod val="75000"/>
                  </a:schemeClr>
                </a:solidFill>
                <a:effectLst>
                  <a:outerShdw blurRad="38100" dist="38100" dir="2700000" algn="tl">
                    <a:srgbClr val="000000">
                      <a:alpha val="43137"/>
                    </a:srgbClr>
                  </a:outerShdw>
                </a:effectLst>
              </a:rPr>
              <a:t>Customer Journey</a:t>
            </a:r>
          </a:p>
        </p:txBody>
      </p:sp>
      <p:sp>
        <p:nvSpPr>
          <p:cNvPr id="73" name="TextBox 72"/>
          <p:cNvSpPr txBox="1"/>
          <p:nvPr/>
        </p:nvSpPr>
        <p:spPr>
          <a:xfrm>
            <a:off x="256902" y="1755075"/>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1</a:t>
            </a:r>
          </a:p>
        </p:txBody>
      </p:sp>
      <p:sp>
        <p:nvSpPr>
          <p:cNvPr id="77" name="TextBox 76"/>
          <p:cNvSpPr txBox="1"/>
          <p:nvPr/>
        </p:nvSpPr>
        <p:spPr>
          <a:xfrm>
            <a:off x="1531424" y="1772006"/>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2</a:t>
            </a:r>
          </a:p>
        </p:txBody>
      </p:sp>
      <p:sp>
        <p:nvSpPr>
          <p:cNvPr id="87" name="TextBox 86"/>
          <p:cNvSpPr txBox="1"/>
          <p:nvPr/>
        </p:nvSpPr>
        <p:spPr>
          <a:xfrm>
            <a:off x="2694733" y="1781931"/>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3</a:t>
            </a:r>
          </a:p>
        </p:txBody>
      </p:sp>
      <p:sp>
        <p:nvSpPr>
          <p:cNvPr id="88" name="TextBox 87"/>
          <p:cNvSpPr txBox="1"/>
          <p:nvPr/>
        </p:nvSpPr>
        <p:spPr>
          <a:xfrm>
            <a:off x="6170624" y="1737745"/>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6 </a:t>
            </a:r>
          </a:p>
        </p:txBody>
      </p:sp>
      <p:sp>
        <p:nvSpPr>
          <p:cNvPr id="89" name="TextBox 88"/>
          <p:cNvSpPr txBox="1"/>
          <p:nvPr/>
        </p:nvSpPr>
        <p:spPr>
          <a:xfrm>
            <a:off x="7932683" y="1710869"/>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7</a:t>
            </a:r>
          </a:p>
        </p:txBody>
      </p:sp>
      <p:sp>
        <p:nvSpPr>
          <p:cNvPr id="90" name="TextBox 89"/>
          <p:cNvSpPr txBox="1"/>
          <p:nvPr/>
        </p:nvSpPr>
        <p:spPr>
          <a:xfrm>
            <a:off x="10125487" y="1684917"/>
            <a:ext cx="588819"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Day 8</a:t>
            </a:r>
          </a:p>
        </p:txBody>
      </p:sp>
      <p:sp>
        <p:nvSpPr>
          <p:cNvPr id="100" name="Rectangle 99"/>
          <p:cNvSpPr/>
          <p:nvPr/>
        </p:nvSpPr>
        <p:spPr>
          <a:xfrm>
            <a:off x="2931903" y="5518989"/>
            <a:ext cx="1471720"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WT 2 reminder</a:t>
            </a:r>
          </a:p>
        </p:txBody>
      </p:sp>
      <p:cxnSp>
        <p:nvCxnSpPr>
          <p:cNvPr id="101" name="Straight Connector 100"/>
          <p:cNvCxnSpPr>
            <a:endCxn id="106" idx="1"/>
          </p:cNvCxnSpPr>
          <p:nvPr/>
        </p:nvCxnSpPr>
        <p:spPr>
          <a:xfrm>
            <a:off x="1342834" y="6148535"/>
            <a:ext cx="5597869" cy="2400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4" name="TextBox 103"/>
          <p:cNvSpPr txBox="1"/>
          <p:nvPr/>
        </p:nvSpPr>
        <p:spPr>
          <a:xfrm>
            <a:off x="1656081" y="5562761"/>
            <a:ext cx="852685"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Last week</a:t>
            </a:r>
          </a:p>
        </p:txBody>
      </p:sp>
      <p:sp>
        <p:nvSpPr>
          <p:cNvPr id="106" name="Rectangle 105"/>
          <p:cNvSpPr/>
          <p:nvPr/>
        </p:nvSpPr>
        <p:spPr>
          <a:xfrm>
            <a:off x="6940703" y="5957098"/>
            <a:ext cx="2097128"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100" dirty="0"/>
              <a:t>Based on analysis Advice or intervene</a:t>
            </a:r>
          </a:p>
        </p:txBody>
      </p:sp>
      <p:pic>
        <p:nvPicPr>
          <p:cNvPr id="107" name="Picture 106"/>
          <p:cNvPicPr>
            <a:picLocks noChangeAspect="1"/>
          </p:cNvPicPr>
          <p:nvPr/>
        </p:nvPicPr>
        <p:blipFill rotWithShape="1">
          <a:blip r:embed="rId4"/>
          <a:srcRect l="15396" t="16875" r="50670" b="17232"/>
          <a:stretch/>
        </p:blipFill>
        <p:spPr>
          <a:xfrm>
            <a:off x="3079418" y="5826026"/>
            <a:ext cx="458802" cy="500881"/>
          </a:xfrm>
          <a:prstGeom prst="rect">
            <a:avLst/>
          </a:prstGeom>
        </p:spPr>
      </p:pic>
      <p:sp>
        <p:nvSpPr>
          <p:cNvPr id="108" name="TextBox 107"/>
          <p:cNvSpPr txBox="1"/>
          <p:nvPr/>
        </p:nvSpPr>
        <p:spPr>
          <a:xfrm>
            <a:off x="6163077" y="6134855"/>
            <a:ext cx="852685" cy="276999"/>
          </a:xfrm>
          <a:prstGeom prst="rect">
            <a:avLst/>
          </a:prstGeom>
          <a:noFill/>
        </p:spPr>
        <p:txBody>
          <a:bodyPr wrap="square" rtlCol="0">
            <a:spAutoFit/>
          </a:bodyPr>
          <a:lstStyle/>
          <a:p>
            <a:r>
              <a:rPr lang="en-US" sz="1200" dirty="0">
                <a:ln w="0"/>
                <a:solidFill>
                  <a:schemeClr val="accent2">
                    <a:lumMod val="75000"/>
                  </a:schemeClr>
                </a:solidFill>
                <a:effectLst>
                  <a:outerShdw blurRad="38100" dist="25400" dir="5400000" algn="ctr" rotWithShape="0">
                    <a:srgbClr val="6E747A">
                      <a:alpha val="43000"/>
                    </a:srgbClr>
                  </a:outerShdw>
                </a:effectLst>
              </a:rPr>
              <a:t>Last week</a:t>
            </a:r>
          </a:p>
        </p:txBody>
      </p:sp>
      <p:sp>
        <p:nvSpPr>
          <p:cNvPr id="80" name="Rectangle 79"/>
          <p:cNvSpPr/>
          <p:nvPr/>
        </p:nvSpPr>
        <p:spPr>
          <a:xfrm>
            <a:off x="4989346" y="6017730"/>
            <a:ext cx="1051145"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Incentivization</a:t>
            </a:r>
          </a:p>
        </p:txBody>
      </p:sp>
      <p:sp>
        <p:nvSpPr>
          <p:cNvPr id="92" name="Rectangle 91"/>
          <p:cNvSpPr/>
          <p:nvPr/>
        </p:nvSpPr>
        <p:spPr>
          <a:xfrm>
            <a:off x="9602875" y="2914564"/>
            <a:ext cx="2100255" cy="261610"/>
          </a:xfrm>
          <a:prstGeom prst="rect">
            <a:avLst/>
          </a:prstGeom>
        </p:spPr>
        <p:txBody>
          <a:bodyPr wrap="none">
            <a:spAutoFit/>
          </a:bodyPr>
          <a:lstStyle/>
          <a:p>
            <a:pPr algn="ctr"/>
            <a:r>
              <a:rPr lang="en-US" sz="1100" dirty="0"/>
              <a:t>SMS with Link for communication</a:t>
            </a:r>
          </a:p>
        </p:txBody>
      </p:sp>
      <p:sp>
        <p:nvSpPr>
          <p:cNvPr id="95" name="Rectangle 94"/>
          <p:cNvSpPr/>
          <p:nvPr/>
        </p:nvSpPr>
        <p:spPr>
          <a:xfrm>
            <a:off x="7563263" y="2914564"/>
            <a:ext cx="1276311" cy="261610"/>
          </a:xfrm>
          <a:prstGeom prst="rect">
            <a:avLst/>
          </a:prstGeom>
        </p:spPr>
        <p:txBody>
          <a:bodyPr wrap="none">
            <a:spAutoFit/>
          </a:bodyPr>
          <a:lstStyle/>
          <a:p>
            <a:pPr algn="ctr"/>
            <a:r>
              <a:rPr lang="en-US" sz="1100" dirty="0"/>
              <a:t>Introduction to IHP</a:t>
            </a:r>
          </a:p>
        </p:txBody>
      </p:sp>
      <p:pic>
        <p:nvPicPr>
          <p:cNvPr id="102" name="Picture 101"/>
          <p:cNvPicPr>
            <a:picLocks noChangeAspect="1"/>
          </p:cNvPicPr>
          <p:nvPr/>
        </p:nvPicPr>
        <p:blipFill rotWithShape="1">
          <a:blip r:embed="rId3"/>
          <a:srcRect l="14192" t="16339" r="49766" b="17232"/>
          <a:stretch/>
        </p:blipFill>
        <p:spPr>
          <a:xfrm>
            <a:off x="4449270" y="3662491"/>
            <a:ext cx="428616" cy="444137"/>
          </a:xfrm>
          <a:prstGeom prst="rect">
            <a:avLst/>
          </a:prstGeom>
        </p:spPr>
      </p:pic>
      <p:sp>
        <p:nvSpPr>
          <p:cNvPr id="103" name="Rectangle 102"/>
          <p:cNvSpPr/>
          <p:nvPr/>
        </p:nvSpPr>
        <p:spPr>
          <a:xfrm>
            <a:off x="4242320" y="4211602"/>
            <a:ext cx="1196735" cy="261610"/>
          </a:xfrm>
          <a:prstGeom prst="rect">
            <a:avLst/>
          </a:prstGeom>
        </p:spPr>
        <p:txBody>
          <a:bodyPr wrap="square">
            <a:spAutoFit/>
          </a:bodyPr>
          <a:lstStyle/>
          <a:p>
            <a:r>
              <a:rPr lang="en-US" sz="1100" dirty="0"/>
              <a:t>Follow up call </a:t>
            </a:r>
          </a:p>
        </p:txBody>
      </p:sp>
      <p:pic>
        <p:nvPicPr>
          <p:cNvPr id="105" name="Picture 104"/>
          <p:cNvPicPr>
            <a:picLocks noChangeAspect="1"/>
          </p:cNvPicPr>
          <p:nvPr/>
        </p:nvPicPr>
        <p:blipFill rotWithShape="1">
          <a:blip r:embed="rId17" cstate="print">
            <a:extLst>
              <a:ext uri="{28A0092B-C50C-407E-A947-70E740481C1C}">
                <a14:useLocalDpi xmlns:a14="http://schemas.microsoft.com/office/drawing/2010/main" val="0"/>
              </a:ext>
            </a:extLst>
          </a:blip>
          <a:srcRect l="6680" t="7608" r="81974" b="78415"/>
          <a:stretch/>
        </p:blipFill>
        <p:spPr>
          <a:xfrm>
            <a:off x="7909650" y="3650901"/>
            <a:ext cx="754398" cy="376215"/>
          </a:xfrm>
          <a:prstGeom prst="rect">
            <a:avLst/>
          </a:prstGeom>
        </p:spPr>
      </p:pic>
      <p:cxnSp>
        <p:nvCxnSpPr>
          <p:cNvPr id="111" name="Straight Connector 110"/>
          <p:cNvCxnSpPr/>
          <p:nvPr/>
        </p:nvCxnSpPr>
        <p:spPr>
          <a:xfrm>
            <a:off x="1003675" y="4787516"/>
            <a:ext cx="191816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2" name="Rectangle 111"/>
          <p:cNvSpPr/>
          <p:nvPr/>
        </p:nvSpPr>
        <p:spPr>
          <a:xfrm>
            <a:off x="2931903" y="4674933"/>
            <a:ext cx="3231174"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Program Assessment and modifications</a:t>
            </a:r>
          </a:p>
        </p:txBody>
      </p:sp>
      <p:sp>
        <p:nvSpPr>
          <p:cNvPr id="113" name="Rectangle 112"/>
          <p:cNvSpPr/>
          <p:nvPr/>
        </p:nvSpPr>
        <p:spPr>
          <a:xfrm>
            <a:off x="7245334" y="4673600"/>
            <a:ext cx="1839688"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b="1" dirty="0"/>
              <a:t>Random Call quality audit</a:t>
            </a:r>
          </a:p>
        </p:txBody>
      </p:sp>
      <p:sp>
        <p:nvSpPr>
          <p:cNvPr id="114" name="Plus 113"/>
          <p:cNvSpPr/>
          <p:nvPr/>
        </p:nvSpPr>
        <p:spPr>
          <a:xfrm>
            <a:off x="6578394" y="4691832"/>
            <a:ext cx="208753" cy="17004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83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D3EE0D-FD02-4885-9AC0-03F414A9888F}"/>
              </a:ext>
            </a:extLst>
          </p:cNvPr>
          <p:cNvGrpSpPr/>
          <p:nvPr/>
        </p:nvGrpSpPr>
        <p:grpSpPr>
          <a:xfrm>
            <a:off x="0" y="52166"/>
            <a:ext cx="12474686" cy="6858000"/>
            <a:chOff x="718505" y="-1"/>
            <a:chExt cx="8899598" cy="6858000"/>
          </a:xfrm>
        </p:grpSpPr>
        <p:sp>
          <p:nvSpPr>
            <p:cNvPr id="15" name="Rectangle 14">
              <a:extLst>
                <a:ext uri="{FF2B5EF4-FFF2-40B4-BE49-F238E27FC236}">
                  <a16:creationId xmlns:a16="http://schemas.microsoft.com/office/drawing/2014/main" id="{60A9D552-2EF0-4DB4-9DC6-F52F2FD55E3C}"/>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41">
              <a:extLst>
                <a:ext uri="{FF2B5EF4-FFF2-40B4-BE49-F238E27FC236}">
                  <a16:creationId xmlns:a16="http://schemas.microsoft.com/office/drawing/2014/main" id="{DA27D1F1-923F-4591-A07A-39E775B734F9}"/>
                </a:ext>
              </a:extLst>
            </p:cNvPr>
            <p:cNvSpPr/>
            <p:nvPr/>
          </p:nvSpPr>
          <p:spPr>
            <a:xfrm>
              <a:off x="8764510" y="2015172"/>
              <a:ext cx="646325"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E895421-2372-4C7F-93D2-3B0353A6E7BD}"/>
                </a:ext>
              </a:extLst>
            </p:cNvPr>
            <p:cNvSpPr txBox="1"/>
            <p:nvPr/>
          </p:nvSpPr>
          <p:spPr>
            <a:xfrm rot="16200000">
              <a:off x="8240026" y="2921918"/>
              <a:ext cx="2171380" cy="584775"/>
            </a:xfrm>
            <a:prstGeom prst="rect">
              <a:avLst/>
            </a:prstGeom>
            <a:noFill/>
          </p:spPr>
          <p:txBody>
            <a:bodyPr wrap="square" rtlCol="0">
              <a:spAutoFit/>
            </a:bodyPr>
            <a:lstStyle/>
            <a:p>
              <a:pPr algn="ctr"/>
              <a:r>
                <a:rPr lang="en-US" sz="3200" b="1" dirty="0">
                  <a:solidFill>
                    <a:srgbClr val="F0EEF0"/>
                  </a:solidFill>
                  <a:latin typeface="Tw Cen MT" panose="020B0602020104020603" pitchFamily="34" charset="0"/>
                </a:rPr>
                <a:t>Results</a:t>
              </a:r>
            </a:p>
          </p:txBody>
        </p:sp>
        <p:pic>
          <p:nvPicPr>
            <p:cNvPr id="18" name="Picture 17">
              <a:extLst>
                <a:ext uri="{FF2B5EF4-FFF2-40B4-BE49-F238E27FC236}">
                  <a16:creationId xmlns:a16="http://schemas.microsoft.com/office/drawing/2014/main" id="{1A9D6167-F7B8-4BFF-8BC5-2D13EF0CFF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670825" y="3125689"/>
              <a:ext cx="530600" cy="530600"/>
            </a:xfrm>
            <a:prstGeom prst="rect">
              <a:avLst/>
            </a:prstGeom>
          </p:spPr>
        </p:pic>
      </p:grpSp>
      <p:sp>
        <p:nvSpPr>
          <p:cNvPr id="2" name="TextBox 1"/>
          <p:cNvSpPr txBox="1"/>
          <p:nvPr/>
        </p:nvSpPr>
        <p:spPr>
          <a:xfrm>
            <a:off x="2435128" y="346364"/>
            <a:ext cx="6099272" cy="523220"/>
          </a:xfrm>
          <a:prstGeom prst="rect">
            <a:avLst/>
          </a:prstGeom>
          <a:noFill/>
          <a:ln>
            <a:noFill/>
          </a:ln>
        </p:spPr>
        <p:txBody>
          <a:bodyPr wrap="square" rtlCol="0">
            <a:spAutoFit/>
          </a:bodyPr>
          <a:lstStyle/>
          <a:p>
            <a:pPr algn="ctr"/>
            <a:r>
              <a:rPr lang="en-US" sz="2800" b="1" dirty="0"/>
              <a:t>DEMOGRAPHIC CHARACTERSTICS</a:t>
            </a:r>
          </a:p>
        </p:txBody>
      </p:sp>
      <p:graphicFrame>
        <p:nvGraphicFramePr>
          <p:cNvPr id="3" name="Table 2"/>
          <p:cNvGraphicFramePr>
            <a:graphicFrameLocks noGrp="1"/>
          </p:cNvGraphicFramePr>
          <p:nvPr>
            <p:extLst>
              <p:ext uri="{D42A27DB-BD31-4B8C-83A1-F6EECF244321}">
                <p14:modId xmlns:p14="http://schemas.microsoft.com/office/powerpoint/2010/main" val="4240994643"/>
              </p:ext>
            </p:extLst>
          </p:nvPr>
        </p:nvGraphicFramePr>
        <p:xfrm>
          <a:off x="2221577" y="1065173"/>
          <a:ext cx="7725988" cy="3286990"/>
        </p:xfrm>
        <a:graphic>
          <a:graphicData uri="http://schemas.openxmlformats.org/drawingml/2006/table">
            <a:tbl>
              <a:tblPr firstRow="1" bandRow="1">
                <a:tableStyleId>{5C22544A-7EE6-4342-B048-85BDC9FD1C3A}</a:tableStyleId>
              </a:tblPr>
              <a:tblGrid>
                <a:gridCol w="3862994">
                  <a:extLst>
                    <a:ext uri="{9D8B030D-6E8A-4147-A177-3AD203B41FA5}">
                      <a16:colId xmlns:a16="http://schemas.microsoft.com/office/drawing/2014/main" val="2304609760"/>
                    </a:ext>
                  </a:extLst>
                </a:gridCol>
                <a:gridCol w="3862994">
                  <a:extLst>
                    <a:ext uri="{9D8B030D-6E8A-4147-A177-3AD203B41FA5}">
                      <a16:colId xmlns:a16="http://schemas.microsoft.com/office/drawing/2014/main" val="2432372226"/>
                    </a:ext>
                  </a:extLst>
                </a:gridCol>
              </a:tblGrid>
              <a:tr h="415858">
                <a:tc>
                  <a:txBody>
                    <a:bodyPr/>
                    <a:lstStyle/>
                    <a:p>
                      <a:r>
                        <a:rPr lang="en-US" dirty="0"/>
                        <a:t>Variable</a:t>
                      </a:r>
                    </a:p>
                  </a:txBody>
                  <a:tcPr/>
                </a:tc>
                <a:tc>
                  <a:txBody>
                    <a:bodyPr/>
                    <a:lstStyle/>
                    <a:p>
                      <a:endParaRPr lang="en-US" dirty="0"/>
                    </a:p>
                  </a:txBody>
                  <a:tcPr/>
                </a:tc>
                <a:extLst>
                  <a:ext uri="{0D108BD9-81ED-4DB2-BD59-A6C34878D82A}">
                    <a16:rowId xmlns:a16="http://schemas.microsoft.com/office/drawing/2014/main" val="586890831"/>
                  </a:ext>
                </a:extLst>
              </a:tr>
              <a:tr h="717783">
                <a:tc>
                  <a:txBody>
                    <a:bodyPr/>
                    <a:lstStyle/>
                    <a:p>
                      <a:r>
                        <a:rPr lang="en-US" dirty="0"/>
                        <a:t> Age </a:t>
                      </a:r>
                    </a:p>
                    <a:p>
                      <a:r>
                        <a:rPr lang="en-US" baseline="0" dirty="0"/>
                        <a:t> </a:t>
                      </a:r>
                      <a:r>
                        <a:rPr lang="en-US" dirty="0"/>
                        <a:t>Mean (SD)</a:t>
                      </a:r>
                    </a:p>
                  </a:txBody>
                  <a:tcPr/>
                </a:tc>
                <a:tc>
                  <a:txBody>
                    <a:bodyPr/>
                    <a:lstStyle/>
                    <a:p>
                      <a:r>
                        <a:rPr lang="en-US" dirty="0"/>
                        <a:t>34.2 (SD 13.5)</a:t>
                      </a:r>
                    </a:p>
                  </a:txBody>
                  <a:tcPr/>
                </a:tc>
                <a:extLst>
                  <a:ext uri="{0D108BD9-81ED-4DB2-BD59-A6C34878D82A}">
                    <a16:rowId xmlns:a16="http://schemas.microsoft.com/office/drawing/2014/main" val="1734241500"/>
                  </a:ext>
                </a:extLst>
              </a:tr>
              <a:tr h="717783">
                <a:tc>
                  <a:txBody>
                    <a:bodyPr/>
                    <a:lstStyle/>
                    <a:p>
                      <a:r>
                        <a:rPr lang="en-US" dirty="0"/>
                        <a:t>Gender</a:t>
                      </a:r>
                    </a:p>
                  </a:txBody>
                  <a:tcPr/>
                </a:tc>
                <a:tc>
                  <a:txBody>
                    <a:bodyPr/>
                    <a:lstStyle/>
                    <a:p>
                      <a:r>
                        <a:rPr lang="en-US" dirty="0"/>
                        <a:t>M (69.3 %) </a:t>
                      </a:r>
                    </a:p>
                    <a:p>
                      <a:r>
                        <a:rPr lang="en-US" dirty="0"/>
                        <a:t>F (30.7%)</a:t>
                      </a:r>
                    </a:p>
                  </a:txBody>
                  <a:tcPr/>
                </a:tc>
                <a:extLst>
                  <a:ext uri="{0D108BD9-81ED-4DB2-BD59-A6C34878D82A}">
                    <a16:rowId xmlns:a16="http://schemas.microsoft.com/office/drawing/2014/main" val="1249063748"/>
                  </a:ext>
                </a:extLst>
              </a:tr>
              <a:tr h="717783">
                <a:tc>
                  <a:txBody>
                    <a:bodyPr/>
                    <a:lstStyle/>
                    <a:p>
                      <a:r>
                        <a:rPr lang="en-US" dirty="0"/>
                        <a:t>Co-habitation</a:t>
                      </a:r>
                    </a:p>
                  </a:txBody>
                  <a:tcPr/>
                </a:tc>
                <a:tc>
                  <a:txBody>
                    <a:bodyPr/>
                    <a:lstStyle/>
                    <a:p>
                      <a:r>
                        <a:rPr lang="en-US" dirty="0"/>
                        <a:t>Single</a:t>
                      </a:r>
                      <a:r>
                        <a:rPr lang="en-US" baseline="0" dirty="0"/>
                        <a:t> (35.2 %), </a:t>
                      </a:r>
                    </a:p>
                    <a:p>
                      <a:r>
                        <a:rPr lang="en-US" baseline="0" dirty="0"/>
                        <a:t>With Family (64.8 %)</a:t>
                      </a:r>
                      <a:endParaRPr lang="en-US" dirty="0"/>
                    </a:p>
                  </a:txBody>
                  <a:tcPr/>
                </a:tc>
                <a:extLst>
                  <a:ext uri="{0D108BD9-81ED-4DB2-BD59-A6C34878D82A}">
                    <a16:rowId xmlns:a16="http://schemas.microsoft.com/office/drawing/2014/main" val="369144609"/>
                  </a:ext>
                </a:extLst>
              </a:tr>
              <a:tr h="717783">
                <a:tc>
                  <a:txBody>
                    <a:bodyPr/>
                    <a:lstStyle/>
                    <a:p>
                      <a:r>
                        <a:rPr lang="en-US" dirty="0"/>
                        <a:t>Smoking</a:t>
                      </a:r>
                    </a:p>
                  </a:txBody>
                  <a:tcPr/>
                </a:tc>
                <a:tc>
                  <a:txBody>
                    <a:bodyPr/>
                    <a:lstStyle/>
                    <a:p>
                      <a:r>
                        <a:rPr lang="en-US" dirty="0"/>
                        <a:t>Smoker (29.9 %) </a:t>
                      </a:r>
                    </a:p>
                    <a:p>
                      <a:r>
                        <a:rPr lang="en-US" dirty="0"/>
                        <a:t>Non-Smoker</a:t>
                      </a:r>
                      <a:r>
                        <a:rPr lang="en-US" baseline="0" dirty="0"/>
                        <a:t> (70.1 %)</a:t>
                      </a:r>
                      <a:endParaRPr lang="en-US" dirty="0"/>
                    </a:p>
                  </a:txBody>
                  <a:tcPr/>
                </a:tc>
                <a:extLst>
                  <a:ext uri="{0D108BD9-81ED-4DB2-BD59-A6C34878D82A}">
                    <a16:rowId xmlns:a16="http://schemas.microsoft.com/office/drawing/2014/main" val="3607212689"/>
                  </a:ext>
                </a:extLst>
              </a:tr>
            </a:tbl>
          </a:graphicData>
        </a:graphic>
      </p:graphicFrame>
      <p:graphicFrame>
        <p:nvGraphicFramePr>
          <p:cNvPr id="6" name="Chart 5"/>
          <p:cNvGraphicFramePr/>
          <p:nvPr>
            <p:extLst>
              <p:ext uri="{D42A27DB-BD31-4B8C-83A1-F6EECF244321}">
                <p14:modId xmlns:p14="http://schemas.microsoft.com/office/powerpoint/2010/main" val="3856960138"/>
              </p:ext>
            </p:extLst>
          </p:nvPr>
        </p:nvGraphicFramePr>
        <p:xfrm>
          <a:off x="4585970" y="4428257"/>
          <a:ext cx="2997201" cy="2313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890107458"/>
              </p:ext>
            </p:extLst>
          </p:nvPr>
        </p:nvGraphicFramePr>
        <p:xfrm>
          <a:off x="554413" y="4428257"/>
          <a:ext cx="2997201" cy="2313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854921906"/>
              </p:ext>
            </p:extLst>
          </p:nvPr>
        </p:nvGraphicFramePr>
        <p:xfrm>
          <a:off x="8499989" y="4428257"/>
          <a:ext cx="2997201" cy="2313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916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1762852"/>
              </p:ext>
            </p:extLst>
          </p:nvPr>
        </p:nvGraphicFramePr>
        <p:xfrm>
          <a:off x="236643" y="135395"/>
          <a:ext cx="7128242" cy="6441437"/>
        </p:xfrm>
        <a:graphic>
          <a:graphicData uri="http://schemas.openxmlformats.org/drawingml/2006/table">
            <a:tbl>
              <a:tblPr firstRow="1" bandRow="1">
                <a:tableStyleId>{5C22544A-7EE6-4342-B048-85BDC9FD1C3A}</a:tableStyleId>
              </a:tblPr>
              <a:tblGrid>
                <a:gridCol w="1326532">
                  <a:extLst>
                    <a:ext uri="{9D8B030D-6E8A-4147-A177-3AD203B41FA5}">
                      <a16:colId xmlns:a16="http://schemas.microsoft.com/office/drawing/2014/main" val="272877622"/>
                    </a:ext>
                  </a:extLst>
                </a:gridCol>
                <a:gridCol w="1655379">
                  <a:extLst>
                    <a:ext uri="{9D8B030D-6E8A-4147-A177-3AD203B41FA5}">
                      <a16:colId xmlns:a16="http://schemas.microsoft.com/office/drawing/2014/main" val="2899167437"/>
                    </a:ext>
                  </a:extLst>
                </a:gridCol>
                <a:gridCol w="1497725">
                  <a:extLst>
                    <a:ext uri="{9D8B030D-6E8A-4147-A177-3AD203B41FA5}">
                      <a16:colId xmlns:a16="http://schemas.microsoft.com/office/drawing/2014/main" val="3881980336"/>
                    </a:ext>
                  </a:extLst>
                </a:gridCol>
                <a:gridCol w="1623848">
                  <a:extLst>
                    <a:ext uri="{9D8B030D-6E8A-4147-A177-3AD203B41FA5}">
                      <a16:colId xmlns:a16="http://schemas.microsoft.com/office/drawing/2014/main" val="342663691"/>
                    </a:ext>
                  </a:extLst>
                </a:gridCol>
                <a:gridCol w="1024758">
                  <a:extLst>
                    <a:ext uri="{9D8B030D-6E8A-4147-A177-3AD203B41FA5}">
                      <a16:colId xmlns:a16="http://schemas.microsoft.com/office/drawing/2014/main" val="20004"/>
                    </a:ext>
                  </a:extLst>
                </a:gridCol>
              </a:tblGrid>
              <a:tr h="370840">
                <a:tc>
                  <a:txBody>
                    <a:bodyPr/>
                    <a:lstStyle/>
                    <a:p>
                      <a:endParaRPr lang="en-US" sz="1600" dirty="0"/>
                    </a:p>
                  </a:txBody>
                  <a:tcPr/>
                </a:tc>
                <a:tc>
                  <a:txBody>
                    <a:bodyPr/>
                    <a:lstStyle/>
                    <a:p>
                      <a:r>
                        <a:rPr lang="en-US" sz="1600" dirty="0"/>
                        <a:t>Base line</a:t>
                      </a:r>
                    </a:p>
                    <a:p>
                      <a:r>
                        <a:rPr lang="en-US" sz="1600" dirty="0"/>
                        <a:t>Mean (SD)</a:t>
                      </a:r>
                    </a:p>
                  </a:txBody>
                  <a:tcPr/>
                </a:tc>
                <a:tc>
                  <a:txBody>
                    <a:bodyPr/>
                    <a:lstStyle/>
                    <a:p>
                      <a:r>
                        <a:rPr lang="en-US" sz="1600" dirty="0"/>
                        <a:t>At 6</a:t>
                      </a:r>
                      <a:r>
                        <a:rPr lang="en-US" sz="1600" baseline="30000" dirty="0"/>
                        <a:t>th</a:t>
                      </a:r>
                      <a:r>
                        <a:rPr lang="en-US" sz="1600" dirty="0"/>
                        <a:t> month</a:t>
                      </a:r>
                    </a:p>
                  </a:txBody>
                  <a:tcPr/>
                </a:tc>
                <a:tc>
                  <a:txBody>
                    <a:bodyPr/>
                    <a:lstStyle/>
                    <a:p>
                      <a:r>
                        <a:rPr lang="en-US" sz="1600" dirty="0"/>
                        <a:t>% Improvement</a:t>
                      </a:r>
                    </a:p>
                  </a:txBody>
                  <a:tcPr/>
                </a:tc>
                <a:tc>
                  <a:txBody>
                    <a:bodyPr/>
                    <a:lstStyle/>
                    <a:p>
                      <a:r>
                        <a:rPr lang="en-US" sz="1600" dirty="0"/>
                        <a:t>P value</a:t>
                      </a:r>
                    </a:p>
                  </a:txBody>
                  <a:tcPr/>
                </a:tc>
                <a:extLst>
                  <a:ext uri="{0D108BD9-81ED-4DB2-BD59-A6C34878D82A}">
                    <a16:rowId xmlns:a16="http://schemas.microsoft.com/office/drawing/2014/main" val="768700073"/>
                  </a:ext>
                </a:extLst>
              </a:tr>
              <a:tr h="880414">
                <a:tc>
                  <a:txBody>
                    <a:bodyPr/>
                    <a:lstStyle/>
                    <a:p>
                      <a:endParaRPr lang="en-US" sz="1600" dirty="0"/>
                    </a:p>
                    <a:p>
                      <a:r>
                        <a:rPr lang="en-US" sz="1600" dirty="0"/>
                        <a:t>HbA1c</a:t>
                      </a:r>
                    </a:p>
                  </a:txBody>
                  <a:tcPr/>
                </a:tc>
                <a:tc>
                  <a:txBody>
                    <a:bodyPr/>
                    <a:lstStyle/>
                    <a:p>
                      <a:endParaRPr lang="en-US" sz="1600" dirty="0"/>
                    </a:p>
                    <a:p>
                      <a:r>
                        <a:rPr lang="en-US" sz="1600" dirty="0"/>
                        <a:t>6.96 (SD</a:t>
                      </a:r>
                      <a:r>
                        <a:rPr lang="en-US" sz="1600" baseline="0" dirty="0"/>
                        <a:t> 1.63</a:t>
                      </a:r>
                      <a:r>
                        <a:rPr lang="en-US" sz="1600" dirty="0"/>
                        <a:t>)</a:t>
                      </a:r>
                    </a:p>
                  </a:txBody>
                  <a:tcPr/>
                </a:tc>
                <a:tc>
                  <a:txBody>
                    <a:bodyPr/>
                    <a:lstStyle/>
                    <a:p>
                      <a:endParaRPr lang="en-US" sz="1600" dirty="0"/>
                    </a:p>
                    <a:p>
                      <a:r>
                        <a:rPr lang="en-US" sz="1600" dirty="0"/>
                        <a:t>6.37 (SD 1.18)</a:t>
                      </a:r>
                    </a:p>
                  </a:txBody>
                  <a:tcPr/>
                </a:tc>
                <a:tc>
                  <a:txBody>
                    <a:bodyPr/>
                    <a:lstStyle/>
                    <a:p>
                      <a:endParaRPr lang="en-US" sz="1600" dirty="0"/>
                    </a:p>
                    <a:p>
                      <a:r>
                        <a:rPr lang="en-US" sz="1600" baseline="0" dirty="0"/>
                        <a:t>8.5 %</a:t>
                      </a:r>
                      <a:endParaRPr lang="en-US" sz="1600" dirty="0"/>
                    </a:p>
                  </a:txBody>
                  <a:tcPr/>
                </a:tc>
                <a:tc>
                  <a:txBody>
                    <a:bodyPr/>
                    <a:lstStyle/>
                    <a:p>
                      <a:endParaRPr lang="en-US" sz="1600" dirty="0"/>
                    </a:p>
                    <a:p>
                      <a:r>
                        <a:rPr lang="en-US" sz="1600" dirty="0"/>
                        <a:t>0.00</a:t>
                      </a:r>
                    </a:p>
                  </a:txBody>
                  <a:tcPr>
                    <a:solidFill>
                      <a:schemeClr val="accent6"/>
                    </a:solidFill>
                  </a:tcPr>
                </a:tc>
                <a:extLst>
                  <a:ext uri="{0D108BD9-81ED-4DB2-BD59-A6C34878D82A}">
                    <a16:rowId xmlns:a16="http://schemas.microsoft.com/office/drawing/2014/main" val="2030635143"/>
                  </a:ext>
                </a:extLst>
              </a:tr>
              <a:tr h="819807">
                <a:tc>
                  <a:txBody>
                    <a:bodyPr/>
                    <a:lstStyle/>
                    <a:p>
                      <a:endParaRPr lang="en-US" sz="1600" dirty="0"/>
                    </a:p>
                    <a:p>
                      <a:r>
                        <a:rPr lang="en-US" sz="1600" dirty="0"/>
                        <a:t>BMI</a:t>
                      </a:r>
                    </a:p>
                  </a:txBody>
                  <a:tcPr/>
                </a:tc>
                <a:tc>
                  <a:txBody>
                    <a:bodyPr/>
                    <a:lstStyle/>
                    <a:p>
                      <a:endParaRPr lang="en-US" sz="1600" dirty="0"/>
                    </a:p>
                    <a:p>
                      <a:r>
                        <a:rPr lang="en-US" sz="1600" dirty="0"/>
                        <a:t>25.2</a:t>
                      </a:r>
                      <a:r>
                        <a:rPr lang="en-US" sz="1600" baseline="0" dirty="0"/>
                        <a:t> (SD 4.1)</a:t>
                      </a:r>
                      <a:endParaRPr lang="en-US" sz="1600" dirty="0"/>
                    </a:p>
                  </a:txBody>
                  <a:tcPr/>
                </a:tc>
                <a:tc>
                  <a:txBody>
                    <a:bodyPr/>
                    <a:lstStyle/>
                    <a:p>
                      <a:endParaRPr lang="en-US" sz="1600" dirty="0"/>
                    </a:p>
                    <a:p>
                      <a:r>
                        <a:rPr lang="en-US" sz="1600" dirty="0"/>
                        <a:t>24.9 (SD 3.94)</a:t>
                      </a:r>
                    </a:p>
                  </a:txBody>
                  <a:tcPr/>
                </a:tc>
                <a:tc>
                  <a:txBody>
                    <a:bodyPr/>
                    <a:lstStyle/>
                    <a:p>
                      <a:endParaRPr lang="en-US" sz="1600" dirty="0"/>
                    </a:p>
                    <a:p>
                      <a:r>
                        <a:rPr lang="en-US" sz="1600" dirty="0"/>
                        <a:t>0.8 %</a:t>
                      </a:r>
                    </a:p>
                  </a:txBody>
                  <a:tcPr/>
                </a:tc>
                <a:tc>
                  <a:txBody>
                    <a:bodyPr/>
                    <a:lstStyle/>
                    <a:p>
                      <a:endParaRPr lang="en-US" sz="1600" dirty="0"/>
                    </a:p>
                    <a:p>
                      <a:r>
                        <a:rPr lang="en-US" sz="1600" dirty="0"/>
                        <a:t>0.69</a:t>
                      </a:r>
                    </a:p>
                  </a:txBody>
                  <a:tcPr>
                    <a:solidFill>
                      <a:srgbClr val="FFC000"/>
                    </a:solidFill>
                  </a:tcPr>
                </a:tc>
                <a:extLst>
                  <a:ext uri="{0D108BD9-81ED-4DB2-BD59-A6C34878D82A}">
                    <a16:rowId xmlns:a16="http://schemas.microsoft.com/office/drawing/2014/main" val="206095773"/>
                  </a:ext>
                </a:extLst>
              </a:tr>
              <a:tr h="882869">
                <a:tc>
                  <a:txBody>
                    <a:bodyPr/>
                    <a:lstStyle/>
                    <a:p>
                      <a:endParaRPr lang="en-US" sz="1600" dirty="0"/>
                    </a:p>
                    <a:p>
                      <a:r>
                        <a:rPr lang="en-US" sz="1600" dirty="0"/>
                        <a:t>LDL</a:t>
                      </a:r>
                    </a:p>
                  </a:txBody>
                  <a:tcPr/>
                </a:tc>
                <a:tc>
                  <a:txBody>
                    <a:bodyPr/>
                    <a:lstStyle/>
                    <a:p>
                      <a:endParaRPr lang="en-US" sz="1600" dirty="0"/>
                    </a:p>
                    <a:p>
                      <a:r>
                        <a:rPr lang="en-US" sz="1600" dirty="0"/>
                        <a:t>142.6 (SD 25.7) </a:t>
                      </a:r>
                    </a:p>
                  </a:txBody>
                  <a:tcPr/>
                </a:tc>
                <a:tc>
                  <a:txBody>
                    <a:bodyPr/>
                    <a:lstStyle/>
                    <a:p>
                      <a:endParaRPr lang="en-US" sz="1600" dirty="0"/>
                    </a:p>
                    <a:p>
                      <a:r>
                        <a:rPr lang="en-US" sz="1600" dirty="0"/>
                        <a:t>130.7 (SD 24.8)</a:t>
                      </a:r>
                    </a:p>
                  </a:txBody>
                  <a:tcPr/>
                </a:tc>
                <a:tc>
                  <a:txBody>
                    <a:bodyPr/>
                    <a:lstStyle/>
                    <a:p>
                      <a:endParaRPr lang="en-US" sz="1600" dirty="0"/>
                    </a:p>
                    <a:p>
                      <a:r>
                        <a:rPr lang="en-US" sz="1600" dirty="0"/>
                        <a:t>8.2 %</a:t>
                      </a:r>
                    </a:p>
                  </a:txBody>
                  <a:tcPr/>
                </a:tc>
                <a:tc>
                  <a:txBody>
                    <a:bodyPr/>
                    <a:lstStyle/>
                    <a:p>
                      <a:endParaRPr lang="en-US" sz="1600" dirty="0"/>
                    </a:p>
                    <a:p>
                      <a:r>
                        <a:rPr lang="en-US" sz="1600" dirty="0"/>
                        <a:t>0.00</a:t>
                      </a:r>
                    </a:p>
                  </a:txBody>
                  <a:tcPr>
                    <a:solidFill>
                      <a:schemeClr val="accent6"/>
                    </a:solidFill>
                  </a:tcPr>
                </a:tc>
                <a:extLst>
                  <a:ext uri="{0D108BD9-81ED-4DB2-BD59-A6C34878D82A}">
                    <a16:rowId xmlns:a16="http://schemas.microsoft.com/office/drawing/2014/main" val="1193070808"/>
                  </a:ext>
                </a:extLst>
              </a:tr>
              <a:tr h="851338">
                <a:tc>
                  <a:txBody>
                    <a:bodyPr/>
                    <a:lstStyle/>
                    <a:p>
                      <a:endParaRPr lang="en-US" sz="1600" dirty="0"/>
                    </a:p>
                    <a:p>
                      <a:r>
                        <a:rPr lang="en-US" sz="1600" dirty="0"/>
                        <a:t>HDL</a:t>
                      </a:r>
                    </a:p>
                  </a:txBody>
                  <a:tcPr/>
                </a:tc>
                <a:tc>
                  <a:txBody>
                    <a:bodyPr/>
                    <a:lstStyle/>
                    <a:p>
                      <a:endParaRPr lang="en-US" sz="1600" dirty="0"/>
                    </a:p>
                    <a:p>
                      <a:r>
                        <a:rPr lang="en-US" sz="1600" dirty="0"/>
                        <a:t>39.3 (SD 8.47)</a:t>
                      </a:r>
                    </a:p>
                  </a:txBody>
                  <a:tcPr/>
                </a:tc>
                <a:tc>
                  <a:txBody>
                    <a:bodyPr/>
                    <a:lstStyle/>
                    <a:p>
                      <a:endParaRPr lang="en-US" sz="1600" dirty="0"/>
                    </a:p>
                    <a:p>
                      <a:r>
                        <a:rPr lang="en-US" sz="1600" dirty="0"/>
                        <a:t>40.9 (SD 11.4)</a:t>
                      </a:r>
                    </a:p>
                  </a:txBody>
                  <a:tcPr/>
                </a:tc>
                <a:tc>
                  <a:txBody>
                    <a:bodyPr/>
                    <a:lstStyle/>
                    <a:p>
                      <a:endParaRPr lang="en-US" sz="1600" dirty="0"/>
                    </a:p>
                    <a:p>
                      <a:r>
                        <a:rPr lang="en-US" sz="1600" dirty="0"/>
                        <a:t>3.9 %</a:t>
                      </a:r>
                    </a:p>
                  </a:txBody>
                  <a:tcPr/>
                </a:tc>
                <a:tc>
                  <a:txBody>
                    <a:bodyPr/>
                    <a:lstStyle/>
                    <a:p>
                      <a:endParaRPr lang="en-US" sz="1600" dirty="0"/>
                    </a:p>
                    <a:p>
                      <a:r>
                        <a:rPr lang="en-US" sz="1600" dirty="0"/>
                        <a:t>0.01</a:t>
                      </a:r>
                    </a:p>
                  </a:txBody>
                  <a:tcPr>
                    <a:solidFill>
                      <a:schemeClr val="accent6"/>
                    </a:solidFill>
                  </a:tcPr>
                </a:tc>
                <a:extLst>
                  <a:ext uri="{0D108BD9-81ED-4DB2-BD59-A6C34878D82A}">
                    <a16:rowId xmlns:a16="http://schemas.microsoft.com/office/drawing/2014/main" val="334433834"/>
                  </a:ext>
                </a:extLst>
              </a:tr>
              <a:tr h="835572">
                <a:tc>
                  <a:txBody>
                    <a:bodyPr/>
                    <a:lstStyle/>
                    <a:p>
                      <a:r>
                        <a:rPr lang="en-US" sz="1600" dirty="0"/>
                        <a:t>Total Cholesterol</a:t>
                      </a:r>
                    </a:p>
                  </a:txBody>
                  <a:tcPr/>
                </a:tc>
                <a:tc>
                  <a:txBody>
                    <a:bodyPr/>
                    <a:lstStyle/>
                    <a:p>
                      <a:endParaRPr lang="en-US" sz="1600" dirty="0"/>
                    </a:p>
                    <a:p>
                      <a:r>
                        <a:rPr lang="en-US" sz="1600" dirty="0"/>
                        <a:t>213.1 (SD 39.1)</a:t>
                      </a:r>
                    </a:p>
                  </a:txBody>
                  <a:tcPr/>
                </a:tc>
                <a:tc>
                  <a:txBody>
                    <a:bodyPr/>
                    <a:lstStyle/>
                    <a:p>
                      <a:endParaRPr lang="en-US" sz="1600" dirty="0"/>
                    </a:p>
                    <a:p>
                      <a:r>
                        <a:rPr lang="en-US" sz="1600" dirty="0"/>
                        <a:t>203.4 (SD 36.3)</a:t>
                      </a:r>
                    </a:p>
                  </a:txBody>
                  <a:tcPr/>
                </a:tc>
                <a:tc>
                  <a:txBody>
                    <a:bodyPr/>
                    <a:lstStyle/>
                    <a:p>
                      <a:endParaRPr lang="en-US" sz="1600" dirty="0"/>
                    </a:p>
                    <a:p>
                      <a:r>
                        <a:rPr lang="en-US" sz="1600" dirty="0"/>
                        <a:t>4.5 %</a:t>
                      </a:r>
                    </a:p>
                  </a:txBody>
                  <a:tcPr/>
                </a:tc>
                <a:tc>
                  <a:txBody>
                    <a:bodyPr/>
                    <a:lstStyle/>
                    <a:p>
                      <a:endParaRPr lang="en-US" sz="1600" dirty="0"/>
                    </a:p>
                    <a:p>
                      <a:r>
                        <a:rPr lang="en-US" sz="1600" dirty="0"/>
                        <a:t>0.00</a:t>
                      </a:r>
                    </a:p>
                  </a:txBody>
                  <a:tcPr>
                    <a:solidFill>
                      <a:schemeClr val="accent6"/>
                    </a:solidFill>
                  </a:tcPr>
                </a:tc>
                <a:extLst>
                  <a:ext uri="{0D108BD9-81ED-4DB2-BD59-A6C34878D82A}">
                    <a16:rowId xmlns:a16="http://schemas.microsoft.com/office/drawing/2014/main" val="4023802497"/>
                  </a:ext>
                </a:extLst>
              </a:tr>
              <a:tr h="772510">
                <a:tc>
                  <a:txBody>
                    <a:bodyPr/>
                    <a:lstStyle/>
                    <a:p>
                      <a:endParaRPr lang="en-US" sz="1600" dirty="0"/>
                    </a:p>
                    <a:p>
                      <a:r>
                        <a:rPr lang="en-US" sz="1600" dirty="0"/>
                        <a:t>Systolic BP</a:t>
                      </a:r>
                    </a:p>
                  </a:txBody>
                  <a:tcPr/>
                </a:tc>
                <a:tc>
                  <a:txBody>
                    <a:bodyPr/>
                    <a:lstStyle/>
                    <a:p>
                      <a:r>
                        <a:rPr lang="en-US" sz="1600" dirty="0"/>
                        <a:t>146.3</a:t>
                      </a:r>
                      <a:r>
                        <a:rPr lang="en-US" sz="1600" baseline="0" dirty="0"/>
                        <a:t> </a:t>
                      </a:r>
                    </a:p>
                    <a:p>
                      <a:r>
                        <a:rPr lang="en-US" sz="1600" baseline="0" dirty="0"/>
                        <a:t>(SD 18.0)</a:t>
                      </a:r>
                      <a:endParaRPr lang="en-US" sz="1600" dirty="0"/>
                    </a:p>
                  </a:txBody>
                  <a:tcPr/>
                </a:tc>
                <a:tc>
                  <a:txBody>
                    <a:bodyPr/>
                    <a:lstStyle/>
                    <a:p>
                      <a:r>
                        <a:rPr lang="en-US" sz="1600" dirty="0"/>
                        <a:t>140.5 </a:t>
                      </a:r>
                    </a:p>
                    <a:p>
                      <a:r>
                        <a:rPr lang="en-US" sz="1600" dirty="0"/>
                        <a:t>(SD 19.2)</a:t>
                      </a:r>
                    </a:p>
                  </a:txBody>
                  <a:tcPr/>
                </a:tc>
                <a:tc>
                  <a:txBody>
                    <a:bodyPr/>
                    <a:lstStyle/>
                    <a:p>
                      <a:endParaRPr lang="en-US" sz="1600" dirty="0"/>
                    </a:p>
                    <a:p>
                      <a:r>
                        <a:rPr lang="en-US" sz="1600" dirty="0"/>
                        <a:t>3.9 %</a:t>
                      </a:r>
                    </a:p>
                  </a:txBody>
                  <a:tcPr/>
                </a:tc>
                <a:tc>
                  <a:txBody>
                    <a:bodyPr/>
                    <a:lstStyle/>
                    <a:p>
                      <a:endParaRPr lang="en-US" sz="1600" dirty="0"/>
                    </a:p>
                    <a:p>
                      <a:r>
                        <a:rPr lang="en-US" sz="1600" dirty="0"/>
                        <a:t>0.001</a:t>
                      </a:r>
                    </a:p>
                  </a:txBody>
                  <a:tcPr>
                    <a:solidFill>
                      <a:schemeClr val="accent6"/>
                    </a:solidFill>
                  </a:tcPr>
                </a:tc>
                <a:extLst>
                  <a:ext uri="{0D108BD9-81ED-4DB2-BD59-A6C34878D82A}">
                    <a16:rowId xmlns:a16="http://schemas.microsoft.com/office/drawing/2014/main" val="10006"/>
                  </a:ext>
                </a:extLst>
              </a:tr>
              <a:tr h="819807">
                <a:tc>
                  <a:txBody>
                    <a:bodyPr/>
                    <a:lstStyle/>
                    <a:p>
                      <a:endParaRPr lang="en-US" sz="1600" dirty="0"/>
                    </a:p>
                    <a:p>
                      <a:r>
                        <a:rPr lang="en-US" sz="1600" dirty="0"/>
                        <a:t>Diastolic BP</a:t>
                      </a:r>
                    </a:p>
                  </a:txBody>
                  <a:tcPr/>
                </a:tc>
                <a:tc>
                  <a:txBody>
                    <a:bodyPr/>
                    <a:lstStyle/>
                    <a:p>
                      <a:r>
                        <a:rPr lang="en-US" sz="1600" dirty="0"/>
                        <a:t>77.65</a:t>
                      </a:r>
                    </a:p>
                    <a:p>
                      <a:r>
                        <a:rPr lang="en-US" sz="1600" dirty="0"/>
                        <a:t>(SD 10.25)</a:t>
                      </a:r>
                    </a:p>
                  </a:txBody>
                  <a:tcPr/>
                </a:tc>
                <a:tc>
                  <a:txBody>
                    <a:bodyPr/>
                    <a:lstStyle/>
                    <a:p>
                      <a:r>
                        <a:rPr lang="en-US" sz="1600" dirty="0"/>
                        <a:t>76.5</a:t>
                      </a:r>
                    </a:p>
                    <a:p>
                      <a:r>
                        <a:rPr lang="en-US" sz="1600" dirty="0"/>
                        <a:t>(SD 9.2)</a:t>
                      </a:r>
                    </a:p>
                  </a:txBody>
                  <a:tcPr/>
                </a:tc>
                <a:tc>
                  <a:txBody>
                    <a:bodyPr/>
                    <a:lstStyle/>
                    <a:p>
                      <a:endParaRPr lang="en-US" sz="1600" dirty="0"/>
                    </a:p>
                    <a:p>
                      <a:r>
                        <a:rPr lang="en-US" sz="1600" dirty="0"/>
                        <a:t>1.5%</a:t>
                      </a:r>
                    </a:p>
                  </a:txBody>
                  <a:tcPr/>
                </a:tc>
                <a:tc>
                  <a:txBody>
                    <a:bodyPr/>
                    <a:lstStyle/>
                    <a:p>
                      <a:endParaRPr lang="en-US" sz="1600" dirty="0"/>
                    </a:p>
                    <a:p>
                      <a:r>
                        <a:rPr lang="en-US" sz="1600" dirty="0"/>
                        <a:t>0.128</a:t>
                      </a:r>
                    </a:p>
                  </a:txBody>
                  <a:tcPr>
                    <a:solidFill>
                      <a:schemeClr val="accent6"/>
                    </a:solidFill>
                  </a:tcPr>
                </a:tc>
                <a:extLst>
                  <a:ext uri="{0D108BD9-81ED-4DB2-BD59-A6C34878D82A}">
                    <a16:rowId xmlns:a16="http://schemas.microsoft.com/office/drawing/2014/main" val="10007"/>
                  </a:ext>
                </a:extLst>
              </a:tr>
            </a:tbl>
          </a:graphicData>
        </a:graphic>
      </p:graphicFrame>
      <p:graphicFrame>
        <p:nvGraphicFramePr>
          <p:cNvPr id="4" name="Chart 3"/>
          <p:cNvGraphicFramePr/>
          <p:nvPr>
            <p:extLst>
              <p:ext uri="{D42A27DB-BD31-4B8C-83A1-F6EECF244321}">
                <p14:modId xmlns:p14="http://schemas.microsoft.com/office/powerpoint/2010/main" val="2420459777"/>
              </p:ext>
            </p:extLst>
          </p:nvPr>
        </p:nvGraphicFramePr>
        <p:xfrm>
          <a:off x="7236370" y="565616"/>
          <a:ext cx="3964150" cy="1182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739053584"/>
              </p:ext>
            </p:extLst>
          </p:nvPr>
        </p:nvGraphicFramePr>
        <p:xfrm>
          <a:off x="7220604" y="1458995"/>
          <a:ext cx="3974660" cy="12034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1594065002"/>
              </p:ext>
            </p:extLst>
          </p:nvPr>
        </p:nvGraphicFramePr>
        <p:xfrm>
          <a:off x="7189072" y="2404926"/>
          <a:ext cx="3990427" cy="12034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465066718"/>
              </p:ext>
            </p:extLst>
          </p:nvPr>
        </p:nvGraphicFramePr>
        <p:xfrm>
          <a:off x="7173306" y="3356114"/>
          <a:ext cx="3995683" cy="11824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extLst>
              <p:ext uri="{D42A27DB-BD31-4B8C-83A1-F6EECF244321}">
                <p14:modId xmlns:p14="http://schemas.microsoft.com/office/powerpoint/2010/main" val="514992746"/>
              </p:ext>
            </p:extLst>
          </p:nvPr>
        </p:nvGraphicFramePr>
        <p:xfrm>
          <a:off x="7078712" y="4191683"/>
          <a:ext cx="3995683" cy="11824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extLst>
              <p:ext uri="{D42A27DB-BD31-4B8C-83A1-F6EECF244321}">
                <p14:modId xmlns:p14="http://schemas.microsoft.com/office/powerpoint/2010/main" val="1959622951"/>
              </p:ext>
            </p:extLst>
          </p:nvPr>
        </p:nvGraphicFramePr>
        <p:xfrm>
          <a:off x="7078711" y="5074552"/>
          <a:ext cx="3995683" cy="118241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extLst>
              <p:ext uri="{D42A27DB-BD31-4B8C-83A1-F6EECF244321}">
                <p14:modId xmlns:p14="http://schemas.microsoft.com/office/powerpoint/2010/main" val="3049388473"/>
              </p:ext>
            </p:extLst>
          </p:nvPr>
        </p:nvGraphicFramePr>
        <p:xfrm>
          <a:off x="7126012" y="5941687"/>
          <a:ext cx="3964150" cy="1182413"/>
        </p:xfrm>
        <a:graphic>
          <a:graphicData uri="http://schemas.openxmlformats.org/drawingml/2006/chart">
            <c:chart xmlns:c="http://schemas.openxmlformats.org/drawingml/2006/chart" xmlns:r="http://schemas.openxmlformats.org/officeDocument/2006/relationships" r:id="rId9"/>
          </a:graphicData>
        </a:graphic>
      </p:graphicFrame>
      <p:sp>
        <p:nvSpPr>
          <p:cNvPr id="12" name="TextBox 11"/>
          <p:cNvSpPr txBox="1"/>
          <p:nvPr/>
        </p:nvSpPr>
        <p:spPr>
          <a:xfrm>
            <a:off x="236643" y="6581859"/>
            <a:ext cx="4813659" cy="276999"/>
          </a:xfrm>
          <a:prstGeom prst="rect">
            <a:avLst/>
          </a:prstGeom>
          <a:noFill/>
        </p:spPr>
        <p:txBody>
          <a:bodyPr wrap="square" rtlCol="0">
            <a:spAutoFit/>
          </a:bodyPr>
          <a:lstStyle/>
          <a:p>
            <a:r>
              <a:rPr lang="en-US" sz="1200" dirty="0"/>
              <a:t>P value &lt;0.05 statistically significant, Student’s t-test is used</a:t>
            </a:r>
          </a:p>
        </p:txBody>
      </p:sp>
    </p:spTree>
    <p:extLst>
      <p:ext uri="{BB962C8B-B14F-4D97-AF65-F5344CB8AC3E}">
        <p14:creationId xmlns:p14="http://schemas.microsoft.com/office/powerpoint/2010/main" val="21381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10683</TotalTime>
  <Words>1317</Words>
  <Application>Microsoft Office PowerPoint</Application>
  <PresentationFormat>Widescreen</PresentationFormat>
  <Paragraphs>340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Laxmi Verma</dc:creator>
  <cp:lastModifiedBy>laxmi verma</cp:lastModifiedBy>
  <cp:revision>78</cp:revision>
  <dcterms:created xsi:type="dcterms:W3CDTF">2019-05-23T07:37:28Z</dcterms:created>
  <dcterms:modified xsi:type="dcterms:W3CDTF">2019-06-20T07:34:54Z</dcterms:modified>
</cp:coreProperties>
</file>