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9" r:id="rId1"/>
  </p:sldMasterIdLst>
  <p:sldIdLst>
    <p:sldId id="256" r:id="rId2"/>
    <p:sldId id="260" r:id="rId3"/>
    <p:sldId id="257" r:id="rId4"/>
    <p:sldId id="259" r:id="rId5"/>
    <p:sldId id="279" r:id="rId6"/>
    <p:sldId id="277" r:id="rId7"/>
    <p:sldId id="307" r:id="rId8"/>
    <p:sldId id="275" r:id="rId9"/>
    <p:sldId id="274" r:id="rId10"/>
    <p:sldId id="280" r:id="rId11"/>
    <p:sldId id="281" r:id="rId12"/>
    <p:sldId id="282" r:id="rId13"/>
    <p:sldId id="283" r:id="rId14"/>
    <p:sldId id="284" r:id="rId15"/>
    <p:sldId id="285" r:id="rId16"/>
    <p:sldId id="286" r:id="rId17"/>
    <p:sldId id="287" r:id="rId18"/>
    <p:sldId id="288" r:id="rId19"/>
    <p:sldId id="289" r:id="rId20"/>
    <p:sldId id="290" r:id="rId21"/>
    <p:sldId id="291" r:id="rId22"/>
    <p:sldId id="292" r:id="rId23"/>
    <p:sldId id="293" r:id="rId24"/>
    <p:sldId id="294" r:id="rId25"/>
    <p:sldId id="295" r:id="rId26"/>
    <p:sldId id="298" r:id="rId27"/>
    <p:sldId id="296" r:id="rId28"/>
    <p:sldId id="304" r:id="rId29"/>
    <p:sldId id="297" r:id="rId30"/>
    <p:sldId id="306" r:id="rId31"/>
    <p:sldId id="299" r:id="rId32"/>
    <p:sldId id="305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7" autoAdjust="0"/>
    <p:restoredTop sz="94660"/>
  </p:normalViewPr>
  <p:slideViewPr>
    <p:cSldViewPr snapToGrid="0">
      <p:cViewPr>
        <p:scale>
          <a:sx n="44" d="100"/>
          <a:sy n="44" d="100"/>
        </p:scale>
        <p:origin x="1614" y="7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G:\DATA%20ENTRIE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G:\DATA%20ENTRIES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G:\DATA%20ENTRIES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G:\DATA%20ENTRIES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G:\DATA%20ENTRIES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G:\DATA%20ENTRIES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G:\DATA%20ENTRIES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G:\DATA%20ENTRIES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G:\DATA%20ENTRIES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G:\DATA%20ENTRIES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G:\DATA%20ENTRIES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G:\DATA%20ENTRIE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G:\DATA%20ENTRIE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G:\DATA%20ENTRIE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G:\DATA%20ENTRIE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G:\DATA%20ENTRIE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G:\DATA%20ENTRIES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G:\DATA%20ENTRIES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G:\DATA%20ENTRIES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Sheet5!$B$8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Sheet5!$A$9:$A$11</c:f>
              <c:strCache>
                <c:ptCount val="3"/>
                <c:pt idx="0">
                  <c:v>PREGNANT WOMEN WAS CONTACTED BY DOCTOR/ NURSE IF THEY MISS A CHECK UP</c:v>
                </c:pt>
                <c:pt idx="1">
                  <c:v>PREGNANT WOMEN IS SPOKEN IN A LANGUAGE THEY UNDERSTAND</c:v>
                </c:pt>
                <c:pt idx="2">
                  <c:v>HAVE CONFIDENCE AND TRUST IN THE STAFF CARING</c:v>
                </c:pt>
              </c:strCache>
            </c:strRef>
          </c:cat>
          <c:val>
            <c:numRef>
              <c:f>Sheet5!$B$9:$B$11</c:f>
              <c:numCache>
                <c:formatCode>0</c:formatCode>
                <c:ptCount val="3"/>
                <c:pt idx="0">
                  <c:v>0</c:v>
                </c:pt>
                <c:pt idx="1">
                  <c:v>93.84615384615384</c:v>
                </c:pt>
                <c:pt idx="2" formatCode="General">
                  <c:v>100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691-4066-B1FC-EC8945921328}"/>
            </c:ext>
          </c:extLst>
        </c:ser>
        <c:ser>
          <c:idx val="1"/>
          <c:order val="1"/>
          <c:tx>
            <c:strRef>
              <c:f>Sheet5!$C$8</c:f>
              <c:strCache>
                <c:ptCount val="1"/>
                <c:pt idx="0">
                  <c:v>NO 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Sheet5!$A$9:$A$11</c:f>
              <c:strCache>
                <c:ptCount val="3"/>
                <c:pt idx="0">
                  <c:v>PREGNANT WOMEN WAS CONTACTED BY DOCTOR/ NURSE IF THEY MISS A CHECK UP</c:v>
                </c:pt>
                <c:pt idx="1">
                  <c:v>PREGNANT WOMEN IS SPOKEN IN A LANGUAGE THEY UNDERSTAND</c:v>
                </c:pt>
                <c:pt idx="2">
                  <c:v>HAVE CONFIDENCE AND TRUST IN THE STAFF CARING</c:v>
                </c:pt>
              </c:strCache>
            </c:strRef>
          </c:cat>
          <c:val>
            <c:numRef>
              <c:f>Sheet5!$C$9:$C$11</c:f>
              <c:numCache>
                <c:formatCode>0</c:formatCode>
                <c:ptCount val="3"/>
                <c:pt idx="0">
                  <c:v>100</c:v>
                </c:pt>
                <c:pt idx="1">
                  <c:v>6.1538461538461542</c:v>
                </c:pt>
                <c:pt idx="2" formatCode="General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691-4066-B1FC-EC894592132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-776334384"/>
        <c:axId val="-776333840"/>
      </c:barChart>
      <c:catAx>
        <c:axId val="-7763343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-776333840"/>
        <c:crosses val="autoZero"/>
        <c:auto val="1"/>
        <c:lblAlgn val="ctr"/>
        <c:lblOffset val="100"/>
        <c:noMultiLvlLbl val="0"/>
      </c:catAx>
      <c:valAx>
        <c:axId val="-7763338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-7763343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Sheet6!$B$52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Sheet6!$A$53:$A$56</c:f>
              <c:strCache>
                <c:ptCount val="4"/>
                <c:pt idx="0">
                  <c:v>PREGNANT WOMAN TREATED WITH RESPECT AND DIGNITY</c:v>
                </c:pt>
                <c:pt idx="1">
                  <c:v>WOMAN RECEIVE APPROPRIATE WRITTEN INFORMATION ABOUT THE LIKELY NUMBER, TIMING AND CONTENT OF ANTENATAL APPOINTMENTS</c:v>
                </c:pt>
                <c:pt idx="2">
                  <c:v>EACH ANTENATAL APPOINTMENT HAS STRUCTURED AND  FOCUSED CONTENT.</c:v>
                </c:pt>
                <c:pt idx="3">
                  <c:v>PREGNANT WOMEN  INFORMED OF THEIR MATERNITY RIGHTS AND BENEFITS.</c:v>
                </c:pt>
              </c:strCache>
            </c:strRef>
          </c:cat>
          <c:val>
            <c:numRef>
              <c:f>Sheet6!$B$53:$B$56</c:f>
              <c:numCache>
                <c:formatCode>0</c:formatCode>
                <c:ptCount val="4"/>
                <c:pt idx="0" formatCode="General">
                  <c:v>100</c:v>
                </c:pt>
                <c:pt idx="1">
                  <c:v>13.076923076923078</c:v>
                </c:pt>
                <c:pt idx="2" formatCode="General">
                  <c:v>0</c:v>
                </c:pt>
                <c:pt idx="3" formatCode="General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834-455D-90D2-174C9897DB84}"/>
            </c:ext>
          </c:extLst>
        </c:ser>
        <c:ser>
          <c:idx val="1"/>
          <c:order val="1"/>
          <c:tx>
            <c:strRef>
              <c:f>Sheet6!$C$52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Sheet6!$A$53:$A$56</c:f>
              <c:strCache>
                <c:ptCount val="4"/>
                <c:pt idx="0">
                  <c:v>PREGNANT WOMAN TREATED WITH RESPECT AND DIGNITY</c:v>
                </c:pt>
                <c:pt idx="1">
                  <c:v>WOMAN RECEIVE APPROPRIATE WRITTEN INFORMATION ABOUT THE LIKELY NUMBER, TIMING AND CONTENT OF ANTENATAL APPOINTMENTS</c:v>
                </c:pt>
                <c:pt idx="2">
                  <c:v>EACH ANTENATAL APPOINTMENT HAS STRUCTURED AND  FOCUSED CONTENT.</c:v>
                </c:pt>
                <c:pt idx="3">
                  <c:v>PREGNANT WOMEN  INFORMED OF THEIR MATERNITY RIGHTS AND BENEFITS.</c:v>
                </c:pt>
              </c:strCache>
            </c:strRef>
          </c:cat>
          <c:val>
            <c:numRef>
              <c:f>Sheet6!$C$53:$C$56</c:f>
              <c:numCache>
                <c:formatCode>0</c:formatCode>
                <c:ptCount val="4"/>
                <c:pt idx="0" formatCode="General">
                  <c:v>0</c:v>
                </c:pt>
                <c:pt idx="1">
                  <c:v>86.92307692307692</c:v>
                </c:pt>
                <c:pt idx="2" formatCode="General">
                  <c:v>100</c:v>
                </c:pt>
                <c:pt idx="3" formatCode="General">
                  <c:v>100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834-455D-90D2-174C9897DB8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-742157840"/>
        <c:axId val="-742158384"/>
      </c:barChart>
      <c:catAx>
        <c:axId val="-74215784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-742158384"/>
        <c:crosses val="autoZero"/>
        <c:auto val="1"/>
        <c:lblAlgn val="ctr"/>
        <c:lblOffset val="100"/>
        <c:noMultiLvlLbl val="0"/>
      </c:catAx>
      <c:valAx>
        <c:axId val="-7421583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-7421578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Sheet6!$B$57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Sheet6!$A$58:$A$62</c:f>
              <c:strCache>
                <c:ptCount val="5"/>
                <c:pt idx="0">
                  <c:v>WOMEN CARRY THEIR OWN CASE NOTES</c:v>
                </c:pt>
                <c:pt idx="1">
                  <c:v>INFORMED ABOUT THE CORRECT USE OF SEATBELTS</c:v>
                </c:pt>
                <c:pt idx="2">
                  <c:v>INFORMED THAT MOST COMMON AILMENTS IN PREGNANCY WILL RESOLVE SPONTANEOUSLY </c:v>
                </c:pt>
                <c:pt idx="3">
                  <c:v>GIVEN INFORMATION ABOUT  SELF‑HELP AND NON‑PHARMACOLOGICAL TREATMENTS</c:v>
                </c:pt>
                <c:pt idx="4">
                  <c:v>MATERNAL WEIGHT AND HEIGHT IS MEASURED AND THE WOMAN'S BODY MASS INDEX IS CALCULATED </c:v>
                </c:pt>
              </c:strCache>
            </c:strRef>
          </c:cat>
          <c:val>
            <c:numRef>
              <c:f>Sheet6!$B$58:$B$62</c:f>
              <c:numCache>
                <c:formatCode>0</c:formatCode>
                <c:ptCount val="5"/>
                <c:pt idx="0" formatCode="General">
                  <c:v>100</c:v>
                </c:pt>
                <c:pt idx="1">
                  <c:v>6.9230769230769234</c:v>
                </c:pt>
                <c:pt idx="2">
                  <c:v>85.384615384615387</c:v>
                </c:pt>
                <c:pt idx="3">
                  <c:v>85.384615384615387</c:v>
                </c:pt>
                <c:pt idx="4" formatCode="General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1BE-4FE7-8A78-0FE5C491D0DE}"/>
            </c:ext>
          </c:extLst>
        </c:ser>
        <c:ser>
          <c:idx val="1"/>
          <c:order val="1"/>
          <c:tx>
            <c:strRef>
              <c:f>Sheet6!$C$57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Sheet6!$A$58:$A$62</c:f>
              <c:strCache>
                <c:ptCount val="5"/>
                <c:pt idx="0">
                  <c:v>WOMEN CARRY THEIR OWN CASE NOTES</c:v>
                </c:pt>
                <c:pt idx="1">
                  <c:v>INFORMED ABOUT THE CORRECT USE OF SEATBELTS</c:v>
                </c:pt>
                <c:pt idx="2">
                  <c:v>INFORMED THAT MOST COMMON AILMENTS IN PREGNANCY WILL RESOLVE SPONTANEOUSLY </c:v>
                </c:pt>
                <c:pt idx="3">
                  <c:v>GIVEN INFORMATION ABOUT  SELF‑HELP AND NON‑PHARMACOLOGICAL TREATMENTS</c:v>
                </c:pt>
                <c:pt idx="4">
                  <c:v>MATERNAL WEIGHT AND HEIGHT IS MEASURED AND THE WOMAN'S BODY MASS INDEX IS CALCULATED </c:v>
                </c:pt>
              </c:strCache>
            </c:strRef>
          </c:cat>
          <c:val>
            <c:numRef>
              <c:f>Sheet6!$C$58:$C$62</c:f>
              <c:numCache>
                <c:formatCode>0</c:formatCode>
                <c:ptCount val="5"/>
                <c:pt idx="0" formatCode="General">
                  <c:v>0</c:v>
                </c:pt>
                <c:pt idx="1">
                  <c:v>93.07692307692308</c:v>
                </c:pt>
                <c:pt idx="2">
                  <c:v>14.615384615384617</c:v>
                </c:pt>
                <c:pt idx="3">
                  <c:v>14.615384615384617</c:v>
                </c:pt>
                <c:pt idx="4" formatCode="General">
                  <c:v>100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1BE-4FE7-8A78-0FE5C491D0D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-742153488"/>
        <c:axId val="-742162192"/>
      </c:barChart>
      <c:catAx>
        <c:axId val="-7421534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-742162192"/>
        <c:crosses val="autoZero"/>
        <c:auto val="1"/>
        <c:lblAlgn val="ctr"/>
        <c:lblOffset val="100"/>
        <c:noMultiLvlLbl val="0"/>
      </c:catAx>
      <c:valAx>
        <c:axId val="-7421621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-742153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Sheet6!$B$63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Sheet6!$A$64:$A$67</c:f>
              <c:strCache>
                <c:ptCount val="4"/>
                <c:pt idx="0">
                  <c:v>INFORMATION GIVEN ABOUT FOLIC ACID SUPPLEMENTATION AT FIRST CONTACT</c:v>
                </c:pt>
                <c:pt idx="1">
                  <c:v>INFORMATION GIVEN ABOUT FOOD HYGIENE</c:v>
                </c:pt>
                <c:pt idx="2">
                  <c:v>INFORMATION GIVEN ABOUT LIFESTYLE</c:v>
                </c:pt>
                <c:pt idx="3">
                  <c:v>INFORMATION GIVEN ABOUT ALL ANTENATAL SCREENING</c:v>
                </c:pt>
              </c:strCache>
            </c:strRef>
          </c:cat>
          <c:val>
            <c:numRef>
              <c:f>Sheet6!$B$64:$B$67</c:f>
              <c:numCache>
                <c:formatCode>0</c:formatCode>
                <c:ptCount val="4"/>
                <c:pt idx="0" formatCode="General">
                  <c:v>100</c:v>
                </c:pt>
                <c:pt idx="1">
                  <c:v>64.615384615384613</c:v>
                </c:pt>
                <c:pt idx="2">
                  <c:v>28.46153846153846</c:v>
                </c:pt>
                <c:pt idx="3">
                  <c:v>37.692307692307693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DD1-4C12-AE18-289F647567E6}"/>
            </c:ext>
          </c:extLst>
        </c:ser>
        <c:ser>
          <c:idx val="1"/>
          <c:order val="1"/>
          <c:tx>
            <c:strRef>
              <c:f>Sheet6!$C$63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Sheet6!$A$64:$A$67</c:f>
              <c:strCache>
                <c:ptCount val="4"/>
                <c:pt idx="0">
                  <c:v>INFORMATION GIVEN ABOUT FOLIC ACID SUPPLEMENTATION AT FIRST CONTACT</c:v>
                </c:pt>
                <c:pt idx="1">
                  <c:v>INFORMATION GIVEN ABOUT FOOD HYGIENE</c:v>
                </c:pt>
                <c:pt idx="2">
                  <c:v>INFORMATION GIVEN ABOUT LIFESTYLE</c:v>
                </c:pt>
                <c:pt idx="3">
                  <c:v>INFORMATION GIVEN ABOUT ALL ANTENATAL SCREENING</c:v>
                </c:pt>
              </c:strCache>
            </c:strRef>
          </c:cat>
          <c:val>
            <c:numRef>
              <c:f>Sheet6!$C$64:$C$67</c:f>
              <c:numCache>
                <c:formatCode>0</c:formatCode>
                <c:ptCount val="4"/>
                <c:pt idx="0" formatCode="General">
                  <c:v>0</c:v>
                </c:pt>
                <c:pt idx="1">
                  <c:v>35.384615384615387</c:v>
                </c:pt>
                <c:pt idx="2">
                  <c:v>71.538461538461533</c:v>
                </c:pt>
                <c:pt idx="3">
                  <c:v>62.307692307692307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DD1-4C12-AE18-289F647567E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-742156208"/>
        <c:axId val="-742148048"/>
      </c:barChart>
      <c:catAx>
        <c:axId val="-7421562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-742148048"/>
        <c:crosses val="autoZero"/>
        <c:auto val="1"/>
        <c:lblAlgn val="ctr"/>
        <c:lblOffset val="100"/>
        <c:noMultiLvlLbl val="0"/>
      </c:catAx>
      <c:valAx>
        <c:axId val="-7421480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-7421562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Sheet6!$B$68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Sheet6!$A$69:$A$72</c:f>
              <c:strCache>
                <c:ptCount val="4"/>
                <c:pt idx="0">
                  <c:v>INFORMATION GIVEN ABOUT HOW THE BABY DEVELOPS DURING PREGNANCY</c:v>
                </c:pt>
                <c:pt idx="1">
                  <c:v>INFORMATION IS GIVEN ABOUT NUTRITION AND DIET</c:v>
                </c:pt>
                <c:pt idx="2">
                  <c:v>PREGNANT WOMEN OFFERED SCREENING FOR ANAEMIA AT THE BOOKING APPOINTMENT</c:v>
                </c:pt>
                <c:pt idx="3">
                  <c:v>SCREENING FOR SICKLE CELL DISEASES AND THALASSAEMIAS OFFERED TO ALL WOMEN AS EARLY AS POSSIBLE IN PREGNANCY.</c:v>
                </c:pt>
              </c:strCache>
            </c:strRef>
          </c:cat>
          <c:val>
            <c:numRef>
              <c:f>Sheet6!$B$69:$B$72</c:f>
              <c:numCache>
                <c:formatCode>General</c:formatCode>
                <c:ptCount val="4"/>
                <c:pt idx="0" formatCode="0">
                  <c:v>9.2307692307692317</c:v>
                </c:pt>
                <c:pt idx="1">
                  <c:v>100</c:v>
                </c:pt>
                <c:pt idx="2" formatCode="0">
                  <c:v>100</c:v>
                </c:pt>
                <c:pt idx="3">
                  <c:v>100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2B2-4C66-8A11-F3446C3EBA29}"/>
            </c:ext>
          </c:extLst>
        </c:ser>
        <c:ser>
          <c:idx val="1"/>
          <c:order val="1"/>
          <c:tx>
            <c:strRef>
              <c:f>Sheet6!$C$68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Sheet6!$A$69:$A$72</c:f>
              <c:strCache>
                <c:ptCount val="4"/>
                <c:pt idx="0">
                  <c:v>INFORMATION GIVEN ABOUT HOW THE BABY DEVELOPS DURING PREGNANCY</c:v>
                </c:pt>
                <c:pt idx="1">
                  <c:v>INFORMATION IS GIVEN ABOUT NUTRITION AND DIET</c:v>
                </c:pt>
                <c:pt idx="2">
                  <c:v>PREGNANT WOMEN OFFERED SCREENING FOR ANAEMIA AT THE BOOKING APPOINTMENT</c:v>
                </c:pt>
                <c:pt idx="3">
                  <c:v>SCREENING FOR SICKLE CELL DISEASES AND THALASSAEMIAS OFFERED TO ALL WOMEN AS EARLY AS POSSIBLE IN PREGNANCY.</c:v>
                </c:pt>
              </c:strCache>
            </c:strRef>
          </c:cat>
          <c:val>
            <c:numRef>
              <c:f>Sheet6!$C$69:$C$72</c:f>
              <c:numCache>
                <c:formatCode>General</c:formatCode>
                <c:ptCount val="4"/>
                <c:pt idx="0" formatCode="0">
                  <c:v>90.769230769230774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2B2-4C66-8A11-F3446C3EBA2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-742160016"/>
        <c:axId val="-742152944"/>
      </c:barChart>
      <c:catAx>
        <c:axId val="-7421600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-742152944"/>
        <c:crosses val="autoZero"/>
        <c:auto val="1"/>
        <c:lblAlgn val="ctr"/>
        <c:lblOffset val="100"/>
        <c:noMultiLvlLbl val="0"/>
      </c:catAx>
      <c:valAx>
        <c:axId val="-7421529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-7421600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5911511710799413"/>
          <c:y val="0.10121895576303312"/>
          <c:w val="0.39938207944324039"/>
          <c:h val="0.80336457863415023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Sheet6!$B$73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Sheet6!$A$74:$A$76</c:f>
              <c:strCache>
                <c:ptCount val="3"/>
                <c:pt idx="0">
                  <c:v>IRON SUPPLEMENTATION OFFERED ROUTINELY TO ALL PREGNANT WOMEN</c:v>
                </c:pt>
                <c:pt idx="1">
                  <c:v>WHEN Hb LEVELS ARE OUTSIDE THE NORMAL RANGE , CAUSE IS INVESTIGATED AND IRON SUPPLEMENTATION  IS CONSIDERED</c:v>
                </c:pt>
                <c:pt idx="2">
                  <c:v>WOMEN OFFERED TESTING FOR BLOOD GROUP AND RHESUS D STATUS IN EARLY PREGNANCY.</c:v>
                </c:pt>
              </c:strCache>
            </c:strRef>
          </c:cat>
          <c:val>
            <c:numRef>
              <c:f>Sheet6!$B$74:$B$76</c:f>
              <c:numCache>
                <c:formatCode>General</c:formatCode>
                <c:ptCount val="3"/>
                <c:pt idx="0" formatCode="0">
                  <c:v>92.307692307692307</c:v>
                </c:pt>
                <c:pt idx="1">
                  <c:v>100</c:v>
                </c:pt>
                <c:pt idx="2">
                  <c:v>100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CE3-4C73-90C9-ED59B3DD6899}"/>
            </c:ext>
          </c:extLst>
        </c:ser>
        <c:ser>
          <c:idx val="1"/>
          <c:order val="1"/>
          <c:tx>
            <c:strRef>
              <c:f>Sheet6!$C$73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Sheet6!$A$74:$A$76</c:f>
              <c:strCache>
                <c:ptCount val="3"/>
                <c:pt idx="0">
                  <c:v>IRON SUPPLEMENTATION OFFERED ROUTINELY TO ALL PREGNANT WOMEN</c:v>
                </c:pt>
                <c:pt idx="1">
                  <c:v>WHEN Hb LEVELS ARE OUTSIDE THE NORMAL RANGE , CAUSE IS INVESTIGATED AND IRON SUPPLEMENTATION  IS CONSIDERED</c:v>
                </c:pt>
                <c:pt idx="2">
                  <c:v>WOMEN OFFERED TESTING FOR BLOOD GROUP AND RHESUS D STATUS IN EARLY PREGNANCY.</c:v>
                </c:pt>
              </c:strCache>
            </c:strRef>
          </c:cat>
          <c:val>
            <c:numRef>
              <c:f>Sheet6!$C$74:$C$76</c:f>
              <c:numCache>
                <c:formatCode>General</c:formatCode>
                <c:ptCount val="3"/>
                <c:pt idx="0" formatCode="0">
                  <c:v>7.6923076923076925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CE3-4C73-90C9-ED59B3DD689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-742151856"/>
        <c:axId val="-742159472"/>
      </c:barChart>
      <c:catAx>
        <c:axId val="-7421518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-742159472"/>
        <c:crosses val="autoZero"/>
        <c:auto val="1"/>
        <c:lblAlgn val="ctr"/>
        <c:lblOffset val="100"/>
        <c:noMultiLvlLbl val="0"/>
      </c:catAx>
      <c:valAx>
        <c:axId val="-74215947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-7421518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Sheet6!$B$78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Sheet6!$A$79:$A$83</c:f>
              <c:strCache>
                <c:ptCount val="5"/>
                <c:pt idx="0">
                  <c:v>PREGNANT WOMEN GIVEN A CHOICE ABOUT PLACE OF BIRTH </c:v>
                </c:pt>
                <c:pt idx="1">
                  <c:v>SCREENING FOR DOWN'S SYNDROME OFFERED BY THE END OF THE FIRST TRIMESTER 13 WEEKS 6 DAYS</c:v>
                </c:pt>
                <c:pt idx="2">
                  <c:v>PREGNANT WOMEN IS OFFERED AN EARLY ULTRASOUND SCAN BETWEEN 10 WEEKS 0 DAYS AND 13 WEEKS 6 DAYS </c:v>
                </c:pt>
                <c:pt idx="3">
                  <c:v>75 G 2‑HOUR OGTT OFFERED AS SOON AS POSSIBLE  IN THE FIRST OR SECOND TRIMESTER.</c:v>
                </c:pt>
                <c:pt idx="4">
                  <c:v>PREGNANT WOMEN SHOULD BE OFFERED SCREENING FOR ANAEMIA AT 28 WEEKS.</c:v>
                </c:pt>
              </c:strCache>
            </c:strRef>
          </c:cat>
          <c:val>
            <c:numRef>
              <c:f>Sheet6!$B$79:$B$83</c:f>
              <c:numCache>
                <c:formatCode>General</c:formatCode>
                <c:ptCount val="5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5E0-41A2-ADA0-3C8EAC20F91C}"/>
            </c:ext>
          </c:extLst>
        </c:ser>
        <c:ser>
          <c:idx val="1"/>
          <c:order val="1"/>
          <c:tx>
            <c:strRef>
              <c:f>Sheet6!$C$78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Sheet6!$A$79:$A$83</c:f>
              <c:strCache>
                <c:ptCount val="5"/>
                <c:pt idx="0">
                  <c:v>PREGNANT WOMEN GIVEN A CHOICE ABOUT PLACE OF BIRTH </c:v>
                </c:pt>
                <c:pt idx="1">
                  <c:v>SCREENING FOR DOWN'S SYNDROME OFFERED BY THE END OF THE FIRST TRIMESTER 13 WEEKS 6 DAYS</c:v>
                </c:pt>
                <c:pt idx="2">
                  <c:v>PREGNANT WOMEN IS OFFERED AN EARLY ULTRASOUND SCAN BETWEEN 10 WEEKS 0 DAYS AND 13 WEEKS 6 DAYS </c:v>
                </c:pt>
                <c:pt idx="3">
                  <c:v>75 G 2‑HOUR OGTT OFFERED AS SOON AS POSSIBLE  IN THE FIRST OR SECOND TRIMESTER.</c:v>
                </c:pt>
                <c:pt idx="4">
                  <c:v>PREGNANT WOMEN SHOULD BE OFFERED SCREENING FOR ANAEMIA AT 28 WEEKS.</c:v>
                </c:pt>
              </c:strCache>
            </c:strRef>
          </c:cat>
          <c:val>
            <c:numRef>
              <c:f>Sheet6!$C$79:$C$83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5E0-41A2-ADA0-3C8EAC20F91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-742151312"/>
        <c:axId val="-742150768"/>
      </c:barChart>
      <c:catAx>
        <c:axId val="-742151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742150768"/>
        <c:crosses val="autoZero"/>
        <c:auto val="1"/>
        <c:lblAlgn val="ctr"/>
        <c:lblOffset val="100"/>
        <c:noMultiLvlLbl val="0"/>
      </c:catAx>
      <c:valAx>
        <c:axId val="-7421507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7421513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Sheet6!$B$84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Sheet6!$A$85:$A$88</c:f>
              <c:strCache>
                <c:ptCount val="4"/>
                <c:pt idx="0">
                  <c:v>75 G 2‑HOUR OGTT OFFERED AT 24–28 WEEKS EVEN IF THE RESULTS OF THE FIRST OGTT ARE NORMAL.</c:v>
                </c:pt>
                <c:pt idx="1">
                  <c:v>MENTAL HEALTH ISSUES DISCUSSED. </c:v>
                </c:pt>
                <c:pt idx="2">
                  <c:v>BEFORE OR AT 36 WEEKS DID PREGNANT WOMEN RECEIVED INFORMATION  ABOUT BREASTFEEDING </c:v>
                </c:pt>
                <c:pt idx="3">
                  <c:v>BEFORE OR AT 36 WEEKS DID PREGNANT WOMAN GIVEN INFORMATION ABOUT PREPARATION FOR LABOUR AND BIRTH</c:v>
                </c:pt>
              </c:strCache>
            </c:strRef>
          </c:cat>
          <c:val>
            <c:numRef>
              <c:f>Sheet6!$B$85:$B$88</c:f>
              <c:numCache>
                <c:formatCode>General</c:formatCode>
                <c:ptCount val="4"/>
                <c:pt idx="0" formatCode="0">
                  <c:v>25.531914893617021</c:v>
                </c:pt>
                <c:pt idx="1">
                  <c:v>0</c:v>
                </c:pt>
                <c:pt idx="2" formatCode="0">
                  <c:v>14.893617021276595</c:v>
                </c:pt>
                <c:pt idx="3" formatCode="0">
                  <c:v>14.893617021276595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EC9-44FA-A520-92C28117F191}"/>
            </c:ext>
          </c:extLst>
        </c:ser>
        <c:ser>
          <c:idx val="1"/>
          <c:order val="1"/>
          <c:tx>
            <c:strRef>
              <c:f>Sheet6!$C$84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Sheet6!$A$85:$A$88</c:f>
              <c:strCache>
                <c:ptCount val="4"/>
                <c:pt idx="0">
                  <c:v>75 G 2‑HOUR OGTT OFFERED AT 24–28 WEEKS EVEN IF THE RESULTS OF THE FIRST OGTT ARE NORMAL.</c:v>
                </c:pt>
                <c:pt idx="1">
                  <c:v>MENTAL HEALTH ISSUES DISCUSSED. </c:v>
                </c:pt>
                <c:pt idx="2">
                  <c:v>BEFORE OR AT 36 WEEKS DID PREGNANT WOMEN RECEIVED INFORMATION  ABOUT BREASTFEEDING </c:v>
                </c:pt>
                <c:pt idx="3">
                  <c:v>BEFORE OR AT 36 WEEKS DID PREGNANT WOMAN GIVEN INFORMATION ABOUT PREPARATION FOR LABOUR AND BIRTH</c:v>
                </c:pt>
              </c:strCache>
            </c:strRef>
          </c:cat>
          <c:val>
            <c:numRef>
              <c:f>Sheet6!$C$85:$C$88</c:f>
              <c:numCache>
                <c:formatCode>General</c:formatCode>
                <c:ptCount val="4"/>
                <c:pt idx="0" formatCode="0">
                  <c:v>74.468085106382972</c:v>
                </c:pt>
                <c:pt idx="1">
                  <c:v>100</c:v>
                </c:pt>
                <c:pt idx="2" formatCode="0">
                  <c:v>85.106382978723403</c:v>
                </c:pt>
                <c:pt idx="3" formatCode="0">
                  <c:v>85.106382978723403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EC9-44FA-A520-92C28117F19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-742147504"/>
        <c:axId val="-741759072"/>
      </c:barChart>
      <c:catAx>
        <c:axId val="-7421475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-741759072"/>
        <c:crosses val="autoZero"/>
        <c:auto val="1"/>
        <c:lblAlgn val="ctr"/>
        <c:lblOffset val="100"/>
        <c:noMultiLvlLbl val="0"/>
      </c:catAx>
      <c:valAx>
        <c:axId val="-74175907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-7421475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Sheet6!$B$89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Sheet6!$A$90:$A$92</c:f>
              <c:strCache>
                <c:ptCount val="3"/>
                <c:pt idx="0">
                  <c:v>BEFORE OR AT 36 WEEKS IS WOMAN GIVEN INFORMATION ON RECOGNITION OF ACTIVE LABOUR </c:v>
                </c:pt>
                <c:pt idx="1">
                  <c:v>BEFORE OR AT 36 WEEKS IS WOMAN GIVEN INFORMATION REGARDING CARE OF NEW BABY </c:v>
                </c:pt>
                <c:pt idx="2">
                  <c:v>BEFORE OR AT 36 WEEKS IS WOMAN GIVEN INFORMATION ABOUT VITAMIN K PROPHYLAXIS </c:v>
                </c:pt>
              </c:strCache>
            </c:strRef>
          </c:cat>
          <c:val>
            <c:numRef>
              <c:f>Sheet6!$B$90:$B$92</c:f>
              <c:numCache>
                <c:formatCode>0</c:formatCode>
                <c:ptCount val="3"/>
                <c:pt idx="0">
                  <c:v>14.893617021276595</c:v>
                </c:pt>
                <c:pt idx="1">
                  <c:v>14.893617021276595</c:v>
                </c:pt>
                <c:pt idx="2" formatCode="General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B1D-4328-9451-E0C60C76CE20}"/>
            </c:ext>
          </c:extLst>
        </c:ser>
        <c:ser>
          <c:idx val="1"/>
          <c:order val="1"/>
          <c:tx>
            <c:strRef>
              <c:f>Sheet6!$C$89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Sheet6!$A$90:$A$92</c:f>
              <c:strCache>
                <c:ptCount val="3"/>
                <c:pt idx="0">
                  <c:v>BEFORE OR AT 36 WEEKS IS WOMAN GIVEN INFORMATION ON RECOGNITION OF ACTIVE LABOUR </c:v>
                </c:pt>
                <c:pt idx="1">
                  <c:v>BEFORE OR AT 36 WEEKS IS WOMAN GIVEN INFORMATION REGARDING CARE OF NEW BABY </c:v>
                </c:pt>
                <c:pt idx="2">
                  <c:v>BEFORE OR AT 36 WEEKS IS WOMAN GIVEN INFORMATION ABOUT VITAMIN K PROPHYLAXIS </c:v>
                </c:pt>
              </c:strCache>
            </c:strRef>
          </c:cat>
          <c:val>
            <c:numRef>
              <c:f>Sheet6!$C$90:$C$92</c:f>
              <c:numCache>
                <c:formatCode>0</c:formatCode>
                <c:ptCount val="3"/>
                <c:pt idx="0">
                  <c:v>85.106382978723403</c:v>
                </c:pt>
                <c:pt idx="1">
                  <c:v>85.106382978723403</c:v>
                </c:pt>
                <c:pt idx="2" formatCode="General">
                  <c:v>100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B1D-4328-9451-E0C60C76CE2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-741765056"/>
        <c:axId val="-741759616"/>
      </c:barChart>
      <c:catAx>
        <c:axId val="-7417650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-741759616"/>
        <c:crosses val="autoZero"/>
        <c:auto val="1"/>
        <c:lblAlgn val="ctr"/>
        <c:lblOffset val="100"/>
        <c:noMultiLvlLbl val="0"/>
      </c:catAx>
      <c:valAx>
        <c:axId val="-74175961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-7417650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Sheet6!$B$93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Sheet6!$A$94:$A$97</c:f>
              <c:strCache>
                <c:ptCount val="4"/>
                <c:pt idx="0">
                  <c:v>BEFORE OR AT 36 WEEKS IS WOMAN GIVEN INFORMATION ABOUT NEWBORN SCREENING TESTS </c:v>
                </c:pt>
                <c:pt idx="1">
                  <c:v>BEFORE OR AT 36 WEEKS IS WOMAN GIVEN INFORMATION ABOUT POSTNATAL SELF‑CARE </c:v>
                </c:pt>
                <c:pt idx="2">
                  <c:v>BEFORE OR AT 36 WEEKS IS WOMAN MADE AWARE OF 'BABY BLUES' AND POSTNATAL DEPRESSION </c:v>
                </c:pt>
                <c:pt idx="3">
                  <c:v>CONTINUITY OF CARE THROUGHOUT </c:v>
                </c:pt>
              </c:strCache>
            </c:strRef>
          </c:cat>
          <c:val>
            <c:numRef>
              <c:f>Sheet6!$B$94:$B$97</c:f>
              <c:numCache>
                <c:formatCode>0</c:formatCode>
                <c:ptCount val="4"/>
                <c:pt idx="0" formatCode="General">
                  <c:v>0</c:v>
                </c:pt>
                <c:pt idx="1">
                  <c:v>14.893617021276595</c:v>
                </c:pt>
                <c:pt idx="2" formatCode="General">
                  <c:v>0</c:v>
                </c:pt>
                <c:pt idx="3">
                  <c:v>68.461538461538467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342-4AD2-8D5A-E222ACD91061}"/>
            </c:ext>
          </c:extLst>
        </c:ser>
        <c:ser>
          <c:idx val="1"/>
          <c:order val="1"/>
          <c:tx>
            <c:strRef>
              <c:f>Sheet6!$C$93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Sheet6!$A$94:$A$97</c:f>
              <c:strCache>
                <c:ptCount val="4"/>
                <c:pt idx="0">
                  <c:v>BEFORE OR AT 36 WEEKS IS WOMAN GIVEN INFORMATION ABOUT NEWBORN SCREENING TESTS </c:v>
                </c:pt>
                <c:pt idx="1">
                  <c:v>BEFORE OR AT 36 WEEKS IS WOMAN GIVEN INFORMATION ABOUT POSTNATAL SELF‑CARE </c:v>
                </c:pt>
                <c:pt idx="2">
                  <c:v>BEFORE OR AT 36 WEEKS IS WOMAN MADE AWARE OF 'BABY BLUES' AND POSTNATAL DEPRESSION </c:v>
                </c:pt>
                <c:pt idx="3">
                  <c:v>CONTINUITY OF CARE THROUGHOUT </c:v>
                </c:pt>
              </c:strCache>
            </c:strRef>
          </c:cat>
          <c:val>
            <c:numRef>
              <c:f>Sheet6!$C$94:$C$97</c:f>
              <c:numCache>
                <c:formatCode>0</c:formatCode>
                <c:ptCount val="4"/>
                <c:pt idx="0" formatCode="General">
                  <c:v>100</c:v>
                </c:pt>
                <c:pt idx="1">
                  <c:v>85.106382978723403</c:v>
                </c:pt>
                <c:pt idx="2" formatCode="General">
                  <c:v>100</c:v>
                </c:pt>
                <c:pt idx="3">
                  <c:v>31.538461538461537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342-4AD2-8D5A-E222ACD9106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-741760160"/>
        <c:axId val="-741766144"/>
      </c:barChart>
      <c:catAx>
        <c:axId val="-7417601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-741766144"/>
        <c:crosses val="autoZero"/>
        <c:auto val="1"/>
        <c:lblAlgn val="ctr"/>
        <c:lblOffset val="100"/>
        <c:noMultiLvlLbl val="0"/>
      </c:catAx>
      <c:valAx>
        <c:axId val="-7417661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-7417601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chemeClr val="accent6">
                <a:lumMod val="75000"/>
              </a:schemeClr>
            </a:solidFill>
          </c:spPr>
          <c:dPt>
            <c:idx val="0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250-4D98-A982-61D1C4AC30F7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250-4D98-A982-61D1C4AC30F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lnSpc>
                    <a:spcPct val="150000"/>
                  </a:lnSpc>
                  <a:defRPr sz="1400" b="1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Sheet2!$B$74:$C$74</c:f>
              <c:strCache>
                <c:ptCount val="2"/>
                <c:pt idx="0">
                  <c:v>FOLLOWED </c:v>
                </c:pt>
                <c:pt idx="1">
                  <c:v>NOT FOLLOWED</c:v>
                </c:pt>
              </c:strCache>
            </c:strRef>
          </c:cat>
          <c:val>
            <c:numRef>
              <c:f>Sheet2!$B$75:$C$75</c:f>
              <c:numCache>
                <c:formatCode>General</c:formatCode>
                <c:ptCount val="2"/>
                <c:pt idx="0">
                  <c:v>57</c:v>
                </c:pt>
                <c:pt idx="1">
                  <c:v>43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A250-4D98-A982-61D1C4AC30F7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Sheet5!$B$15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Sheet5!$A$16:$A$17</c:f>
              <c:strCache>
                <c:ptCount val="2"/>
                <c:pt idx="0">
                  <c:v>PREGNANT WOMEN SHOULD BE INFORMED ABOUT THE PURPOSE OF ANY TEST BEFORE IT IS PERFORMED</c:v>
                </c:pt>
                <c:pt idx="1">
                  <c:v>GIVEN AN OPPORTUNITY TO DISCUSS APPOINTMENT SCHEDULE WITH THEIR MIDWIFE OR DOCTOR.</c:v>
                </c:pt>
              </c:strCache>
            </c:strRef>
          </c:cat>
          <c:val>
            <c:numRef>
              <c:f>Sheet5!$B$16:$B$17</c:f>
              <c:numCache>
                <c:formatCode>0</c:formatCode>
                <c:ptCount val="2"/>
                <c:pt idx="0">
                  <c:v>42</c:v>
                </c:pt>
                <c:pt idx="1">
                  <c:v>30.76923076923077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BF8-4E36-A4D7-234B9C7B7FC3}"/>
            </c:ext>
          </c:extLst>
        </c:ser>
        <c:ser>
          <c:idx val="1"/>
          <c:order val="1"/>
          <c:tx>
            <c:strRef>
              <c:f>Sheet5!$C$15</c:f>
              <c:strCache>
                <c:ptCount val="1"/>
                <c:pt idx="0">
                  <c:v>NO 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Sheet5!$A$16:$A$17</c:f>
              <c:strCache>
                <c:ptCount val="2"/>
                <c:pt idx="0">
                  <c:v>PREGNANT WOMEN SHOULD BE INFORMED ABOUT THE PURPOSE OF ANY TEST BEFORE IT IS PERFORMED</c:v>
                </c:pt>
                <c:pt idx="1">
                  <c:v>GIVEN AN OPPORTUNITY TO DISCUSS APPOINTMENT SCHEDULE WITH THEIR MIDWIFE OR DOCTOR.</c:v>
                </c:pt>
              </c:strCache>
            </c:strRef>
          </c:cat>
          <c:val>
            <c:numRef>
              <c:f>Sheet5!$C$16:$C$17</c:f>
              <c:numCache>
                <c:formatCode>0</c:formatCode>
                <c:ptCount val="2"/>
                <c:pt idx="0">
                  <c:v>58</c:v>
                </c:pt>
                <c:pt idx="1">
                  <c:v>69.230769230769226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BF8-4E36-A4D7-234B9C7B7F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-774288272"/>
        <c:axId val="-774295888"/>
      </c:barChart>
      <c:catAx>
        <c:axId val="-7742882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-774295888"/>
        <c:crosses val="autoZero"/>
        <c:auto val="1"/>
        <c:lblAlgn val="ctr"/>
        <c:lblOffset val="100"/>
        <c:noMultiLvlLbl val="0"/>
      </c:catAx>
      <c:valAx>
        <c:axId val="-77429588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-7742882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Sheet6!$B$2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Sheet6!$A$3:$A$6</c:f>
              <c:strCache>
                <c:ptCount val="4"/>
                <c:pt idx="0">
                  <c:v>NO ROUTINE DOPPLER US</c:v>
                </c:pt>
                <c:pt idx="1">
                  <c:v>CROWN–RUMP LENGTH TO DETERMINE GESTATIONAL AGE</c:v>
                </c:pt>
                <c:pt idx="2">
                  <c:v>CROWN–RUMP LENGTH &gt;84 MM,USE HEAD CIRCUMFERENCE</c:v>
                </c:pt>
                <c:pt idx="3">
                  <c:v>NO ROUTINE FORMAL FETAL‑MOVEMENT COUNTING </c:v>
                </c:pt>
              </c:strCache>
            </c:strRef>
          </c:cat>
          <c:val>
            <c:numRef>
              <c:f>Sheet6!$B$3:$B$6</c:f>
              <c:numCache>
                <c:formatCode>General</c:formatCode>
                <c:ptCount val="4"/>
                <c:pt idx="0">
                  <c:v>0</c:v>
                </c:pt>
                <c:pt idx="1">
                  <c:v>100</c:v>
                </c:pt>
                <c:pt idx="2">
                  <c:v>100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96C-43C9-BE97-EAF981B0D061}"/>
            </c:ext>
          </c:extLst>
        </c:ser>
        <c:ser>
          <c:idx val="1"/>
          <c:order val="1"/>
          <c:tx>
            <c:strRef>
              <c:f>Sheet6!$C$2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Sheet6!$A$3:$A$6</c:f>
              <c:strCache>
                <c:ptCount val="4"/>
                <c:pt idx="0">
                  <c:v>NO ROUTINE DOPPLER US</c:v>
                </c:pt>
                <c:pt idx="1">
                  <c:v>CROWN–RUMP LENGTH TO DETERMINE GESTATIONAL AGE</c:v>
                </c:pt>
                <c:pt idx="2">
                  <c:v>CROWN–RUMP LENGTH &gt;84 MM,USE HEAD CIRCUMFERENCE</c:v>
                </c:pt>
                <c:pt idx="3">
                  <c:v>NO ROUTINE FORMAL FETAL‑MOVEMENT COUNTING </c:v>
                </c:pt>
              </c:strCache>
            </c:strRef>
          </c:cat>
          <c:val>
            <c:numRef>
              <c:f>Sheet6!$C$3:$C$6</c:f>
              <c:numCache>
                <c:formatCode>General</c:formatCode>
                <c:ptCount val="4"/>
                <c:pt idx="0">
                  <c:v>100</c:v>
                </c:pt>
                <c:pt idx="1">
                  <c:v>0</c:v>
                </c:pt>
                <c:pt idx="2">
                  <c:v>0</c:v>
                </c:pt>
                <c:pt idx="3">
                  <c:v>100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96C-43C9-BE97-EAF981B0D06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-774303504"/>
        <c:axId val="-774299152"/>
      </c:barChart>
      <c:catAx>
        <c:axId val="-7743035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-774299152"/>
        <c:crosses val="autoZero"/>
        <c:auto val="1"/>
        <c:lblAlgn val="ctr"/>
        <c:lblOffset val="100"/>
        <c:noMultiLvlLbl val="0"/>
      </c:catAx>
      <c:valAx>
        <c:axId val="-7742991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-7743035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Sheet6!$B$7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Sheet6!$A$8:$A$11</c:f>
              <c:strCache>
                <c:ptCount val="4"/>
                <c:pt idx="0">
                  <c:v>SINGLETON BREECH PREGNANCY AT 36 WKS OFFERED EXTERNAL CEPHALIC VERSION</c:v>
                </c:pt>
                <c:pt idx="1">
                  <c:v>NO ROUTINE USE OF ELECTRONIC FETAL HR MONITORING </c:v>
                </c:pt>
                <c:pt idx="2">
                  <c:v>NO ROUTINE USE OF US SCANNING AFTER 24 WKS</c:v>
                </c:pt>
                <c:pt idx="3">
                  <c:v>WOMEN WITH UNCOMPLICATED PREGNANCIES IS OFFERED INDUCTION OF LABOUR BEYOND 41 WKS.</c:v>
                </c:pt>
              </c:strCache>
            </c:strRef>
          </c:cat>
          <c:val>
            <c:numRef>
              <c:f>Sheet6!$B$8:$B$11</c:f>
              <c:numCache>
                <c:formatCode>General</c:formatCode>
                <c:ptCount val="4"/>
                <c:pt idx="0">
                  <c:v>25</c:v>
                </c:pt>
                <c:pt idx="1">
                  <c:v>0</c:v>
                </c:pt>
                <c:pt idx="2">
                  <c:v>0</c:v>
                </c:pt>
                <c:pt idx="3">
                  <c:v>75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313-4A88-952D-39F4AD1D4370}"/>
            </c:ext>
          </c:extLst>
        </c:ser>
        <c:ser>
          <c:idx val="1"/>
          <c:order val="1"/>
          <c:tx>
            <c:strRef>
              <c:f>Sheet6!$C$7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Sheet6!$A$8:$A$11</c:f>
              <c:strCache>
                <c:ptCount val="4"/>
                <c:pt idx="0">
                  <c:v>SINGLETON BREECH PREGNANCY AT 36 WKS OFFERED EXTERNAL CEPHALIC VERSION</c:v>
                </c:pt>
                <c:pt idx="1">
                  <c:v>NO ROUTINE USE OF ELECTRONIC FETAL HR MONITORING </c:v>
                </c:pt>
                <c:pt idx="2">
                  <c:v>NO ROUTINE USE OF US SCANNING AFTER 24 WKS</c:v>
                </c:pt>
                <c:pt idx="3">
                  <c:v>WOMEN WITH UNCOMPLICATED PREGNANCIES IS OFFERED INDUCTION OF LABOUR BEYOND 41 WKS.</c:v>
                </c:pt>
              </c:strCache>
            </c:strRef>
          </c:cat>
          <c:val>
            <c:numRef>
              <c:f>Sheet6!$C$8:$C$11</c:f>
              <c:numCache>
                <c:formatCode>General</c:formatCode>
                <c:ptCount val="4"/>
                <c:pt idx="0">
                  <c:v>75</c:v>
                </c:pt>
                <c:pt idx="1">
                  <c:v>100</c:v>
                </c:pt>
                <c:pt idx="2">
                  <c:v>100</c:v>
                </c:pt>
                <c:pt idx="3">
                  <c:v>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313-4A88-952D-39F4AD1D437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-774288816"/>
        <c:axId val="-774292624"/>
      </c:barChart>
      <c:catAx>
        <c:axId val="-77428881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-774292624"/>
        <c:crosses val="autoZero"/>
        <c:auto val="1"/>
        <c:lblAlgn val="ctr"/>
        <c:lblOffset val="100"/>
        <c:noMultiLvlLbl val="0"/>
      </c:catAx>
      <c:valAx>
        <c:axId val="-7742926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-774288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Sheet6!$B$12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Sheet6!$A$13:$A$15</c:f>
              <c:strCache>
                <c:ptCount val="3"/>
                <c:pt idx="0">
                  <c:v>PRIOR TO FORMAL LABOUR INDUCTION, VAGINAL EXAMINATION FOR MEMBRANE SWEEPING DONE</c:v>
                </c:pt>
                <c:pt idx="1">
                  <c:v>FROM 42 WKS IN DECLINED INDUCTION OF LABOUR INCREASED ANTENATAL MONITORING DONE</c:v>
                </c:pt>
                <c:pt idx="2">
                  <c:v>NO ROUTINE SCREENING FOR CARDIAC ANOMALIES </c:v>
                </c:pt>
              </c:strCache>
            </c:strRef>
          </c:cat>
          <c:val>
            <c:numRef>
              <c:f>Sheet6!$B$13:$B$15</c:f>
              <c:numCache>
                <c:formatCode>General</c:formatCode>
                <c:ptCount val="3"/>
                <c:pt idx="0">
                  <c:v>100</c:v>
                </c:pt>
                <c:pt idx="1">
                  <c:v>75</c:v>
                </c:pt>
                <c:pt idx="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50C-498C-BD08-7A210843D62D}"/>
            </c:ext>
          </c:extLst>
        </c:ser>
        <c:ser>
          <c:idx val="1"/>
          <c:order val="1"/>
          <c:tx>
            <c:strRef>
              <c:f>Sheet6!$C$12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Sheet6!$A$13:$A$15</c:f>
              <c:strCache>
                <c:ptCount val="3"/>
                <c:pt idx="0">
                  <c:v>PRIOR TO FORMAL LABOUR INDUCTION, VAGINAL EXAMINATION FOR MEMBRANE SWEEPING DONE</c:v>
                </c:pt>
                <c:pt idx="1">
                  <c:v>FROM 42 WKS IN DECLINED INDUCTION OF LABOUR INCREASED ANTENATAL MONITORING DONE</c:v>
                </c:pt>
                <c:pt idx="2">
                  <c:v>NO ROUTINE SCREENING FOR CARDIAC ANOMALIES </c:v>
                </c:pt>
              </c:strCache>
            </c:strRef>
          </c:cat>
          <c:val>
            <c:numRef>
              <c:f>Sheet6!$C$13:$C$15</c:f>
              <c:numCache>
                <c:formatCode>General</c:formatCode>
                <c:ptCount val="3"/>
                <c:pt idx="0">
                  <c:v>0</c:v>
                </c:pt>
                <c:pt idx="1">
                  <c:v>25</c:v>
                </c:pt>
                <c:pt idx="2">
                  <c:v>100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50C-498C-BD08-7A210843D6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-774294800"/>
        <c:axId val="-774302960"/>
      </c:barChart>
      <c:catAx>
        <c:axId val="-7742948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-774302960"/>
        <c:crosses val="autoZero"/>
        <c:auto val="1"/>
        <c:lblAlgn val="ctr"/>
        <c:lblOffset val="100"/>
        <c:noMultiLvlLbl val="0"/>
      </c:catAx>
      <c:valAx>
        <c:axId val="-77430296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-774294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Sheet6!$B$16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Sheet6!$A$17:$A$21</c:f>
              <c:strCache>
                <c:ptCount val="5"/>
                <c:pt idx="0">
                  <c:v>COMBINED TEST OFFERED </c:v>
                </c:pt>
                <c:pt idx="1">
                  <c:v>WHEN NUCHAL TRANSLUCENCYIS NOT POSSIBLE, SERUM SCREENING IS DONE</c:v>
                </c:pt>
                <c:pt idx="2">
                  <c:v>ATYPICAL RED‑CELL ALLOANTIBODIES SCREENING AGAIN AT 28 WEEKS</c:v>
                </c:pt>
                <c:pt idx="3">
                  <c:v> SYPHILIS SCREENING AT EARLY STAGE</c:v>
                </c:pt>
                <c:pt idx="4">
                  <c:v>US SCREENING ROUTINELY OFFERED BTW 18 WKS &amp; 20 WKS</c:v>
                </c:pt>
              </c:strCache>
            </c:strRef>
          </c:cat>
          <c:val>
            <c:numRef>
              <c:f>Sheet6!$B$17:$B$21</c:f>
              <c:numCache>
                <c:formatCode>General</c:formatCode>
                <c:ptCount val="5"/>
                <c:pt idx="0">
                  <c:v>100</c:v>
                </c:pt>
                <c:pt idx="1">
                  <c:v>100</c:v>
                </c:pt>
                <c:pt idx="2">
                  <c:v>25</c:v>
                </c:pt>
                <c:pt idx="3">
                  <c:v>100</c:v>
                </c:pt>
                <c:pt idx="4">
                  <c:v>100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4F7-435F-94B8-FB0729979E50}"/>
            </c:ext>
          </c:extLst>
        </c:ser>
        <c:ser>
          <c:idx val="1"/>
          <c:order val="1"/>
          <c:tx>
            <c:strRef>
              <c:f>Sheet6!$C$16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Sheet6!$A$17:$A$21</c:f>
              <c:strCache>
                <c:ptCount val="5"/>
                <c:pt idx="0">
                  <c:v>COMBINED TEST OFFERED </c:v>
                </c:pt>
                <c:pt idx="1">
                  <c:v>WHEN NUCHAL TRANSLUCENCYIS NOT POSSIBLE, SERUM SCREENING IS DONE</c:v>
                </c:pt>
                <c:pt idx="2">
                  <c:v>ATYPICAL RED‑CELL ALLOANTIBODIES SCREENING AGAIN AT 28 WEEKS</c:v>
                </c:pt>
                <c:pt idx="3">
                  <c:v> SYPHILIS SCREENING AT EARLY STAGE</c:v>
                </c:pt>
                <c:pt idx="4">
                  <c:v>US SCREENING ROUTINELY OFFERED BTW 18 WKS &amp; 20 WKS</c:v>
                </c:pt>
              </c:strCache>
            </c:strRef>
          </c:cat>
          <c:val>
            <c:numRef>
              <c:f>Sheet6!$C$17:$C$21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75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64F7-435F-94B8-FB0729979E5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-774293712"/>
        <c:axId val="-774301872"/>
      </c:barChart>
      <c:catAx>
        <c:axId val="-7742937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-774301872"/>
        <c:crosses val="autoZero"/>
        <c:auto val="1"/>
        <c:lblAlgn val="ctr"/>
        <c:lblOffset val="100"/>
        <c:noMultiLvlLbl val="0"/>
      </c:catAx>
      <c:valAx>
        <c:axId val="-77430187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-7742937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Sheet6!$B$27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Sheet6!$A$28:$A$30</c:f>
              <c:strCache>
                <c:ptCount val="3"/>
                <c:pt idx="0">
                  <c:v>ROUTINE ANTENATAL ANTI‑D PROPHYLAXIS TO ALL  WHO ARE RHESUS D‑NEGATIVE</c:v>
                </c:pt>
                <c:pt idx="1">
                  <c:v>ATYPICAL RED‑CELL ALLOANTIBODIES SCREENING IN EARLY PREGNANCY REGARDLESS OF RHESUS D STATUS.</c:v>
                </c:pt>
                <c:pt idx="2">
                  <c:v>IF A PREGNANT WOMAN IS RHESUS D‑NEGATIVE, OFFER PARTNER TESTING </c:v>
                </c:pt>
              </c:strCache>
            </c:strRef>
          </c:cat>
          <c:val>
            <c:numRef>
              <c:f>Sheet6!$B$28:$B$30</c:f>
              <c:numCache>
                <c:formatCode>General</c:formatCode>
                <c:ptCount val="3"/>
                <c:pt idx="0">
                  <c:v>100</c:v>
                </c:pt>
                <c:pt idx="1">
                  <c:v>25</c:v>
                </c:pt>
                <c:pt idx="2">
                  <c:v>100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B96-4037-BE6B-5F2734809C87}"/>
            </c:ext>
          </c:extLst>
        </c:ser>
        <c:ser>
          <c:idx val="1"/>
          <c:order val="1"/>
          <c:tx>
            <c:strRef>
              <c:f>Sheet6!$C$27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Sheet6!$A$28:$A$30</c:f>
              <c:strCache>
                <c:ptCount val="3"/>
                <c:pt idx="0">
                  <c:v>ROUTINE ANTENATAL ANTI‑D PROPHYLAXIS TO ALL  WHO ARE RHESUS D‑NEGATIVE</c:v>
                </c:pt>
                <c:pt idx="1">
                  <c:v>ATYPICAL RED‑CELL ALLOANTIBODIES SCREENING IN EARLY PREGNANCY REGARDLESS OF RHESUS D STATUS.</c:v>
                </c:pt>
                <c:pt idx="2">
                  <c:v>IF A PREGNANT WOMAN IS RHESUS D‑NEGATIVE, OFFER PARTNER TESTING </c:v>
                </c:pt>
              </c:strCache>
            </c:strRef>
          </c:cat>
          <c:val>
            <c:numRef>
              <c:f>Sheet6!$C$28:$C$30</c:f>
              <c:numCache>
                <c:formatCode>General</c:formatCode>
                <c:ptCount val="3"/>
                <c:pt idx="0">
                  <c:v>0</c:v>
                </c:pt>
                <c:pt idx="1">
                  <c:v>75</c:v>
                </c:pt>
                <c:pt idx="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B96-4037-BE6B-5F2734809C8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-774293168"/>
        <c:axId val="-774300240"/>
      </c:barChart>
      <c:catAx>
        <c:axId val="-7742931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-774300240"/>
        <c:crosses val="autoZero"/>
        <c:auto val="1"/>
        <c:lblAlgn val="ctr"/>
        <c:lblOffset val="100"/>
        <c:noMultiLvlLbl val="0"/>
      </c:catAx>
      <c:valAx>
        <c:axId val="-7743002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-774293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Sheet6!$B$22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Sheet6!$A$23:$A$26</c:f>
              <c:strCache>
                <c:ptCount val="4"/>
                <c:pt idx="0">
                  <c:v>PARTICIPANT‑LED ANTENATAL CLASSES</c:v>
                </c:pt>
                <c:pt idx="1">
                  <c:v>SYMPHYSIS–FUNDAL HEIGHT MEASURED &amp; RECORDED AT EACH ANC VISIT FROM 24 WKS</c:v>
                </c:pt>
                <c:pt idx="2">
                  <c:v>FETAL PRESENTATION ASSESSED BY ABDOMINAL PALPATION AT 36 WEEKS OR LATER</c:v>
                </c:pt>
                <c:pt idx="3">
                  <c:v>SUSPECTED FETAL MALPRESENTATION IS CONFIRMED BY US ASSESSMENT.</c:v>
                </c:pt>
              </c:strCache>
            </c:strRef>
          </c:cat>
          <c:val>
            <c:numRef>
              <c:f>Sheet6!$B$23:$B$26</c:f>
              <c:numCache>
                <c:formatCode>General</c:formatCode>
                <c:ptCount val="4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407-4E19-A354-305D9764F692}"/>
            </c:ext>
          </c:extLst>
        </c:ser>
        <c:ser>
          <c:idx val="1"/>
          <c:order val="1"/>
          <c:tx>
            <c:strRef>
              <c:f>Sheet6!$C$22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Sheet6!$A$23:$A$26</c:f>
              <c:strCache>
                <c:ptCount val="4"/>
                <c:pt idx="0">
                  <c:v>PARTICIPANT‑LED ANTENATAL CLASSES</c:v>
                </c:pt>
                <c:pt idx="1">
                  <c:v>SYMPHYSIS–FUNDAL HEIGHT MEASURED &amp; RECORDED AT EACH ANC VISIT FROM 24 WKS</c:v>
                </c:pt>
                <c:pt idx="2">
                  <c:v>FETAL PRESENTATION ASSESSED BY ABDOMINAL PALPATION AT 36 WEEKS OR LATER</c:v>
                </c:pt>
                <c:pt idx="3">
                  <c:v>SUSPECTED FETAL MALPRESENTATION IS CONFIRMED BY US ASSESSMENT.</c:v>
                </c:pt>
              </c:strCache>
            </c:strRef>
          </c:cat>
          <c:val>
            <c:numRef>
              <c:f>Sheet6!$C$23:$C$26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407-4E19-A354-305D9764F69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-774298608"/>
        <c:axId val="-774290992"/>
      </c:barChart>
      <c:catAx>
        <c:axId val="-7742986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-774290992"/>
        <c:crosses val="autoZero"/>
        <c:auto val="1"/>
        <c:lblAlgn val="ctr"/>
        <c:lblOffset val="100"/>
        <c:noMultiLvlLbl val="0"/>
      </c:catAx>
      <c:valAx>
        <c:axId val="-7742909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-7742986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Sheet6!$B$47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Sheet6!$A$48:$A$51</c:f>
              <c:strCache>
                <c:ptCount val="4"/>
                <c:pt idx="0">
                  <c:v>PREGNANT WOMEN ASSESSING ANC BY 10TH WEEK O DAYS </c:v>
                </c:pt>
                <c:pt idx="1">
                  <c:v>A SCHEDULE OF 10 APPOINTMENTS:NULLIPAROUS WITH UNCOMPLICATED PREGNANCY</c:v>
                </c:pt>
                <c:pt idx="2">
                  <c:v> A SCHEDULE OF 7 APPOINTMENTS: PAROUS WITH UNCOMPLICATED PREGNANCY</c:v>
                </c:pt>
                <c:pt idx="3">
                  <c:v>INFORMATION ABOUT ANTENATAL SCREENING  PROVIDED ON A ONE‑TO‑ONE BASIS. </c:v>
                </c:pt>
              </c:strCache>
            </c:strRef>
          </c:cat>
          <c:val>
            <c:numRef>
              <c:f>Sheet6!$B$48:$B$51</c:f>
              <c:numCache>
                <c:formatCode>General</c:formatCode>
                <c:ptCount val="4"/>
                <c:pt idx="0">
                  <c:v>100</c:v>
                </c:pt>
                <c:pt idx="1">
                  <c:v>0</c:v>
                </c:pt>
                <c:pt idx="2">
                  <c:v>0</c:v>
                </c:pt>
                <c:pt idx="3">
                  <c:v>100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93F-4879-A5E3-1FCA1101B249}"/>
            </c:ext>
          </c:extLst>
        </c:ser>
        <c:ser>
          <c:idx val="1"/>
          <c:order val="1"/>
          <c:tx>
            <c:strRef>
              <c:f>Sheet6!$C$47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Sheet6!$A$48:$A$51</c:f>
              <c:strCache>
                <c:ptCount val="4"/>
                <c:pt idx="0">
                  <c:v>PREGNANT WOMEN ASSESSING ANC BY 10TH WEEK O DAYS </c:v>
                </c:pt>
                <c:pt idx="1">
                  <c:v>A SCHEDULE OF 10 APPOINTMENTS:NULLIPAROUS WITH UNCOMPLICATED PREGNANCY</c:v>
                </c:pt>
                <c:pt idx="2">
                  <c:v> A SCHEDULE OF 7 APPOINTMENTS: PAROUS WITH UNCOMPLICATED PREGNANCY</c:v>
                </c:pt>
                <c:pt idx="3">
                  <c:v>INFORMATION ABOUT ANTENATAL SCREENING  PROVIDED ON A ONE‑TO‑ONE BASIS. </c:v>
                </c:pt>
              </c:strCache>
            </c:strRef>
          </c:cat>
          <c:val>
            <c:numRef>
              <c:f>Sheet6!$C$48:$C$51</c:f>
              <c:numCache>
                <c:formatCode>General</c:formatCode>
                <c:ptCount val="4"/>
                <c:pt idx="0">
                  <c:v>0</c:v>
                </c:pt>
                <c:pt idx="1">
                  <c:v>100</c:v>
                </c:pt>
                <c:pt idx="2">
                  <c:v>100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93F-4879-A5E3-1FCA1101B24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-774289360"/>
        <c:axId val="-742161104"/>
      </c:barChart>
      <c:catAx>
        <c:axId val="-7742893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-742161104"/>
        <c:crosses val="autoZero"/>
        <c:auto val="1"/>
        <c:lblAlgn val="ctr"/>
        <c:lblOffset val="100"/>
        <c:noMultiLvlLbl val="0"/>
      </c:catAx>
      <c:valAx>
        <c:axId val="-7421611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774289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92E95-484D-431B-B956-53F8210552A6}" type="datetimeFigureOut">
              <a:rPr lang="en-US" smtClean="0"/>
              <a:t>6/1/2019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F756D-325E-49FD-8BA3-A18313323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78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92E95-484D-431B-B956-53F8210552A6}" type="datetimeFigureOut">
              <a:rPr lang="en-US" smtClean="0"/>
              <a:t>6/1/2019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F756D-325E-49FD-8BA3-A18313323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145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92E95-484D-431B-B956-53F8210552A6}" type="datetimeFigureOut">
              <a:rPr lang="en-US" smtClean="0"/>
              <a:t>6/1/2019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F756D-325E-49FD-8BA3-A18313323AB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830707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92E95-484D-431B-B956-53F8210552A6}" type="datetimeFigureOut">
              <a:rPr lang="en-US" smtClean="0"/>
              <a:t>6/1/2019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F756D-325E-49FD-8BA3-A18313323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3143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92E95-484D-431B-B956-53F8210552A6}" type="datetimeFigureOut">
              <a:rPr lang="en-US" smtClean="0"/>
              <a:t>6/1/2019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F756D-325E-49FD-8BA3-A18313323AB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803466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92E95-484D-431B-B956-53F8210552A6}" type="datetimeFigureOut">
              <a:rPr lang="en-US" smtClean="0"/>
              <a:t>6/1/2019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F756D-325E-49FD-8BA3-A18313323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448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92E95-484D-431B-B956-53F8210552A6}" type="datetimeFigureOut">
              <a:rPr lang="en-US" smtClean="0"/>
              <a:t>6/1/2019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F756D-325E-49FD-8BA3-A18313323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5574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92E95-484D-431B-B956-53F8210552A6}" type="datetimeFigureOut">
              <a:rPr lang="en-US" smtClean="0"/>
              <a:t>6/1/2019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F756D-325E-49FD-8BA3-A18313323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851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92E95-484D-431B-B956-53F8210552A6}" type="datetimeFigureOut">
              <a:rPr lang="en-US" smtClean="0"/>
              <a:t>6/1/2019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F756D-325E-49FD-8BA3-A18313323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273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92E95-484D-431B-B956-53F8210552A6}" type="datetimeFigureOut">
              <a:rPr lang="en-US" smtClean="0"/>
              <a:t>6/1/2019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F756D-325E-49FD-8BA3-A18313323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0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92E95-484D-431B-B956-53F8210552A6}" type="datetimeFigureOut">
              <a:rPr lang="en-US" smtClean="0"/>
              <a:t>6/1/2019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F756D-325E-49FD-8BA3-A18313323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992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92E95-484D-431B-B956-53F8210552A6}" type="datetimeFigureOut">
              <a:rPr lang="en-US" smtClean="0"/>
              <a:t>6/1/2019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F756D-325E-49FD-8BA3-A18313323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294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92E95-484D-431B-B956-53F8210552A6}" type="datetimeFigureOut">
              <a:rPr lang="en-US" smtClean="0"/>
              <a:t>6/1/2019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F756D-325E-49FD-8BA3-A18313323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274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92E95-484D-431B-B956-53F8210552A6}" type="datetimeFigureOut">
              <a:rPr lang="en-US" smtClean="0"/>
              <a:t>6/1/2019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F756D-325E-49FD-8BA3-A18313323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179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92E95-484D-431B-B956-53F8210552A6}" type="datetimeFigureOut">
              <a:rPr lang="en-US" smtClean="0"/>
              <a:t>6/1/2019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F756D-325E-49FD-8BA3-A18313323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239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92E95-484D-431B-B956-53F8210552A6}" type="datetimeFigureOut">
              <a:rPr lang="en-US" smtClean="0"/>
              <a:t>6/1/2019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F756D-325E-49FD-8BA3-A18313323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397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84000">
              <a:schemeClr val="accent1">
                <a:lumMod val="45000"/>
                <a:lumOff val="55000"/>
              </a:schemeClr>
            </a:gs>
            <a:gs pos="89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92E95-484D-431B-B956-53F8210552A6}" type="datetimeFigureOut">
              <a:rPr lang="en-US" smtClean="0"/>
              <a:t>6/1/2019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D8F756D-325E-49FD-8BA3-A18313323A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988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  <p:sldLayoutId id="2147483809" r:id="rId10"/>
    <p:sldLayoutId id="2147483810" r:id="rId11"/>
    <p:sldLayoutId id="2147483811" r:id="rId12"/>
    <p:sldLayoutId id="2147483812" r:id="rId13"/>
    <p:sldLayoutId id="2147483813" r:id="rId14"/>
    <p:sldLayoutId id="2147483814" r:id="rId15"/>
    <p:sldLayoutId id="214748381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en-IN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CLINICAL AUDIT ON ANTENATAL CARE PROVIDED FOR UNCOMPLICATED PREGNANCIES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478073" y="4050833"/>
            <a:ext cx="3850783" cy="2324209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PRESENTED BY</a:t>
            </a:r>
            <a:r>
              <a:rPr lang="en-US" b="1" dirty="0" smtClean="0">
                <a:solidFill>
                  <a:schemeClr val="tx1"/>
                </a:solidFill>
              </a:rPr>
              <a:t>: </a:t>
            </a:r>
          </a:p>
          <a:p>
            <a:pPr lvl="2" algn="l">
              <a:lnSpc>
                <a:spcPct val="150000"/>
              </a:lnSpc>
            </a:pPr>
            <a:r>
              <a:rPr lang="en-US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DR.SNEHA SINGH</a:t>
            </a:r>
          </a:p>
          <a:p>
            <a:pPr lvl="2" algn="l">
              <a:lnSpc>
                <a:spcPct val="150000"/>
              </a:lnSpc>
            </a:pPr>
            <a:r>
              <a:rPr lang="en-US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ROLL NO. 68</a:t>
            </a:r>
          </a:p>
          <a:p>
            <a:pPr lvl="2" algn="l">
              <a:lnSpc>
                <a:spcPct val="150000"/>
              </a:lnSpc>
            </a:pPr>
            <a:r>
              <a:rPr lang="en-US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PGDHM 2017-19</a:t>
            </a:r>
            <a:endParaRPr lang="en-US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53451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728849" y="300507"/>
            <a:ext cx="10630317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CLINICAL EXAMINATION AND SCREENING COMPLIANCE </a:t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599497721"/>
              </p:ext>
            </p:extLst>
          </p:nvPr>
        </p:nvGraphicFramePr>
        <p:xfrm>
          <a:off x="381119" y="1621307"/>
          <a:ext cx="6367410" cy="48939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3"/>
          <p:cNvSpPr>
            <a:spLocks noGrp="1"/>
          </p:cNvSpPr>
          <p:nvPr>
            <p:ph sz="half" idx="2"/>
          </p:nvPr>
        </p:nvSpPr>
        <p:spPr>
          <a:xfrm>
            <a:off x="7109138" y="1787102"/>
            <a:ext cx="4932607" cy="4742487"/>
          </a:xfrm>
        </p:spPr>
        <p:txBody>
          <a:bodyPr>
            <a:noAutofit/>
          </a:bodyPr>
          <a:lstStyle/>
          <a:p>
            <a:pPr lvl="0"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Formal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fetal- movement and routine D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oppler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ultrasound are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being routinely offered- not recommended</a:t>
            </a:r>
          </a:p>
          <a:p>
            <a:pPr lvl="0"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care provider determine gestational age by Crown-Rump length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in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case where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its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more than 88mm then head circumference is used. </a:t>
            </a:r>
          </a:p>
        </p:txBody>
      </p:sp>
    </p:spTree>
    <p:extLst>
      <p:ext uri="{BB962C8B-B14F-4D97-AF65-F5344CB8AC3E}">
        <p14:creationId xmlns:p14="http://schemas.microsoft.com/office/powerpoint/2010/main" val="28062359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74303" y="120203"/>
            <a:ext cx="10862136" cy="1320800"/>
          </a:xfrm>
        </p:spPr>
        <p:txBody>
          <a:bodyPr/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MONITORING GROWTH AND FETAL WELLBEING COMPLIANCE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888806497"/>
              </p:ext>
            </p:extLst>
          </p:nvPr>
        </p:nvGraphicFramePr>
        <p:xfrm>
          <a:off x="231819" y="1582672"/>
          <a:ext cx="6993229" cy="49855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3"/>
          <p:cNvSpPr>
            <a:spLocks noGrp="1"/>
          </p:cNvSpPr>
          <p:nvPr>
            <p:ph sz="half" idx="2"/>
          </p:nvPr>
        </p:nvSpPr>
        <p:spPr>
          <a:xfrm>
            <a:off x="7547021" y="1661375"/>
            <a:ext cx="4520484" cy="4675031"/>
          </a:xfrm>
        </p:spPr>
        <p:txBody>
          <a:bodyPr>
            <a:noAutofit/>
          </a:bodyPr>
          <a:lstStyle/>
          <a:p>
            <a:pPr lvl="0"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Majority does not offer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External  Cephalic Version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single breech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pregnancy- contrast to recommendation.</a:t>
            </a:r>
          </a:p>
          <a:p>
            <a:pPr lvl="0"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Electronic Fetal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Heart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Rate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Ultrasound Scanning after 24 weeks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done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routinely- not recommended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30386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22787" y="62963"/>
            <a:ext cx="11055320" cy="13208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MONITORING GROWTH AND FETAL WELLBEING COMPLIANCE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005290584"/>
              </p:ext>
            </p:extLst>
          </p:nvPr>
        </p:nvGraphicFramePr>
        <p:xfrm>
          <a:off x="244699" y="1531155"/>
          <a:ext cx="7000336" cy="49726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3"/>
          <p:cNvSpPr>
            <a:spLocks noGrp="1"/>
          </p:cNvSpPr>
          <p:nvPr>
            <p:ph sz="half" idx="2"/>
          </p:nvPr>
        </p:nvSpPr>
        <p:spPr>
          <a:xfrm>
            <a:off x="7495504" y="1898203"/>
            <a:ext cx="4696496" cy="4959797"/>
          </a:xfrm>
        </p:spPr>
        <p:txBody>
          <a:bodyPr>
            <a:noAutofit/>
          </a:bodyPr>
          <a:lstStyle/>
          <a:p>
            <a:pPr lvl="0">
              <a:lnSpc>
                <a:spcPct val="150000"/>
              </a:lnSpc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creening for cardiac anomalies offered routinely-not recommended </a:t>
            </a:r>
          </a:p>
          <a:p>
            <a:pPr lvl="0"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Increase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monitoring in case pregnant women decline induction of labor from 42weeks 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Membrane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sweeping is done prior to formal induction of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labor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5842585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274314" y="145961"/>
            <a:ext cx="8596668" cy="1320800"/>
          </a:xfrm>
        </p:spPr>
        <p:txBody>
          <a:bodyPr/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SCREENING COMPLIANCES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083291158"/>
              </p:ext>
            </p:extLst>
          </p:nvPr>
        </p:nvGraphicFramePr>
        <p:xfrm>
          <a:off x="283335" y="1094703"/>
          <a:ext cx="6903076" cy="55250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3"/>
          <p:cNvSpPr>
            <a:spLocks noGrp="1"/>
          </p:cNvSpPr>
          <p:nvPr>
            <p:ph sz="half" idx="2"/>
          </p:nvPr>
        </p:nvSpPr>
        <p:spPr>
          <a:xfrm>
            <a:off x="7340958" y="1094704"/>
            <a:ext cx="4739425" cy="5537916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Mostly atypical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red-cell alloantibodies screening again at 28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week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 offered- against recommendation</a:t>
            </a:r>
          </a:p>
          <a:p>
            <a:pPr lvl="0"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Ultrasound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screening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offered routinely </a:t>
            </a:r>
          </a:p>
          <a:p>
            <a:pPr lvl="0"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Syphilis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screening and combined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offered routinely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Serum screening offered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nuchal translucency is not possible.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767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883653" y="0"/>
            <a:ext cx="8596668" cy="13208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SCREENING COMPLIANCES</a:t>
            </a:r>
            <a:b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638513438"/>
              </p:ext>
            </p:extLst>
          </p:nvPr>
        </p:nvGraphicFramePr>
        <p:xfrm>
          <a:off x="334851" y="875763"/>
          <a:ext cx="6847136" cy="55636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3"/>
          <p:cNvSpPr>
            <a:spLocks noGrp="1"/>
          </p:cNvSpPr>
          <p:nvPr>
            <p:ph sz="half" idx="2"/>
          </p:nvPr>
        </p:nvSpPr>
        <p:spPr>
          <a:xfrm>
            <a:off x="7366716" y="1004552"/>
            <a:ext cx="4825284" cy="5486400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typical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red-cell alloantibodies screening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 offered- non compliance</a:t>
            </a:r>
          </a:p>
          <a:p>
            <a:pPr lvl="0">
              <a:lnSpc>
                <a:spcPct val="150000"/>
              </a:lnSpc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artner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testing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offered in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case a pregnant women is Rhesus-D negative. 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Antenatal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anti-D prophylaxis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offered to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pregnant women who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Rhesus-D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negative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4378430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365161" y="128789"/>
            <a:ext cx="9454306" cy="1320800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MONITORING GROWTH AND FETAL WELLBEING COMPLIANCE</a:t>
            </a:r>
            <a:b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67494715"/>
              </p:ext>
            </p:extLst>
          </p:nvPr>
        </p:nvGraphicFramePr>
        <p:xfrm>
          <a:off x="476519" y="1359437"/>
          <a:ext cx="6555346" cy="50902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3"/>
          <p:cNvSpPr>
            <a:spLocks noGrp="1"/>
          </p:cNvSpPr>
          <p:nvPr>
            <p:ph sz="half" idx="2"/>
          </p:nvPr>
        </p:nvSpPr>
        <p:spPr>
          <a:xfrm>
            <a:off x="7340957" y="1359437"/>
            <a:ext cx="4713668" cy="5408411"/>
          </a:xfrm>
        </p:spPr>
        <p:txBody>
          <a:bodyPr>
            <a:normAutofit fontScale="85000" lnSpcReduction="10000"/>
          </a:bodyPr>
          <a:lstStyle/>
          <a:p>
            <a:pPr lvl="0">
              <a:lnSpc>
                <a:spcPct val="170000"/>
              </a:lnSpc>
            </a:pPr>
            <a:r>
              <a:rPr lang="en-IN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Fetal</a:t>
            </a:r>
            <a:r>
              <a:rPr lang="en-I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presentations </a:t>
            </a:r>
            <a:r>
              <a:rPr lang="en-I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assessed by </a:t>
            </a:r>
            <a:r>
              <a:rPr lang="en-I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abdominal palpation </a:t>
            </a:r>
            <a:r>
              <a:rPr lang="en-I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suspected </a:t>
            </a:r>
            <a:r>
              <a:rPr lang="en-IN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fetal</a:t>
            </a:r>
            <a:r>
              <a:rPr lang="en-I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malpresentations</a:t>
            </a:r>
            <a:r>
              <a:rPr lang="en-I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confirmed by </a:t>
            </a:r>
            <a:r>
              <a:rPr lang="en-I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ultrasound assessment.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70000"/>
              </a:lnSpc>
            </a:pPr>
            <a:r>
              <a:rPr lang="en-I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are recording the </a:t>
            </a:r>
            <a:r>
              <a:rPr lang="en-IN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Symphysis</a:t>
            </a:r>
            <a:r>
              <a:rPr lang="en-I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Fundal height at each antenatal visit from 24</a:t>
            </a:r>
            <a:r>
              <a:rPr lang="en-IN" sz="2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IN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week and are organising participant led antenatal classes. 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5773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094010" y="120202"/>
            <a:ext cx="859666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SCHEDULE OF APPOINTMENT COMPLIANCE</a:t>
            </a:r>
            <a:b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034070928"/>
              </p:ext>
            </p:extLst>
          </p:nvPr>
        </p:nvGraphicFramePr>
        <p:xfrm>
          <a:off x="321972" y="1440338"/>
          <a:ext cx="6851560" cy="5024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3"/>
          <p:cNvSpPr>
            <a:spLocks noGrp="1"/>
          </p:cNvSpPr>
          <p:nvPr>
            <p:ph sz="half" idx="2"/>
          </p:nvPr>
        </p:nvSpPr>
        <p:spPr>
          <a:xfrm>
            <a:off x="7431110" y="1943278"/>
            <a:ext cx="4571999" cy="388077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umber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 appointment 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 as the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recommended 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pregnant women does assessed antenatal care by the 10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week.</a:t>
            </a:r>
          </a:p>
          <a:p>
            <a:pPr lvl="0"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Antenatal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screening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 provided on one to one basis.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3597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029616" y="171718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 AND RECORD COMPLIANCE</a:t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100048324"/>
              </p:ext>
            </p:extLst>
          </p:nvPr>
        </p:nvGraphicFramePr>
        <p:xfrm>
          <a:off x="334850" y="1313646"/>
          <a:ext cx="6593983" cy="51257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3"/>
          <p:cNvSpPr>
            <a:spLocks noGrp="1"/>
          </p:cNvSpPr>
          <p:nvPr>
            <p:ph sz="half" idx="2"/>
          </p:nvPr>
        </p:nvSpPr>
        <p:spPr>
          <a:xfrm>
            <a:off x="7328079" y="1326524"/>
            <a:ext cx="4700788" cy="5138670"/>
          </a:xfrm>
        </p:spPr>
        <p:txBody>
          <a:bodyPr>
            <a:normAutofit fontScale="92500"/>
          </a:bodyPr>
          <a:lstStyle/>
          <a:p>
            <a:pPr lvl="0">
              <a:lnSpc>
                <a:spcPct val="150000"/>
              </a:lnSpc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 informed about their maternity rights and benefits- non compliance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structured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focused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content- non compliance </a:t>
            </a:r>
          </a:p>
          <a:p>
            <a:pPr lvl="0">
              <a:lnSpc>
                <a:spcPct val="150000"/>
              </a:lnSpc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written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 about likely number, timing or content of these appointments- non compliance </a:t>
            </a:r>
          </a:p>
          <a:p>
            <a:pPr lvl="0"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the pregnant females were treated with respect and dignity.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3940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798490" y="145961"/>
            <a:ext cx="10033856" cy="13208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CLINICAL EXAMINATION AND INFORMATION COMPLIANCE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818694155"/>
              </p:ext>
            </p:extLst>
          </p:nvPr>
        </p:nvGraphicFramePr>
        <p:xfrm>
          <a:off x="283334" y="1313645"/>
          <a:ext cx="7018987" cy="53576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3"/>
          <p:cNvSpPr>
            <a:spLocks noGrp="1"/>
          </p:cNvSpPr>
          <p:nvPr>
            <p:ph sz="half" idx="2"/>
          </p:nvPr>
        </p:nvSpPr>
        <p:spPr>
          <a:xfrm>
            <a:off x="7691503" y="1609859"/>
            <a:ext cx="4184034" cy="5087155"/>
          </a:xfrm>
        </p:spPr>
        <p:txBody>
          <a:bodyPr>
            <a:normAutofit fontScale="85000" lnSpcReduction="10000"/>
          </a:bodyPr>
          <a:lstStyle/>
          <a:p>
            <a:pPr lvl="0">
              <a:lnSpc>
                <a:spcPct val="160000"/>
              </a:lnSpc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Body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mass index was not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calculated- non compliance</a:t>
            </a:r>
          </a:p>
          <a:p>
            <a:pPr lvl="0">
              <a:lnSpc>
                <a:spcPct val="160000"/>
              </a:lnSpc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Almost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93% of women were not informed about the correct use of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seatbelts- non compliance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60000"/>
              </a:lnSpc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Informed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about common ailments and corresponding self-help and non-pharmacological treatments.</a:t>
            </a:r>
          </a:p>
          <a:p>
            <a:pPr lvl="0">
              <a:lnSpc>
                <a:spcPct val="160000"/>
              </a:lnSpc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Women carry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their own case notes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6343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931137" y="90152"/>
            <a:ext cx="8596668" cy="1320800"/>
          </a:xfrm>
        </p:spPr>
        <p:txBody>
          <a:bodyPr/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 COMPLIANCE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670715113"/>
              </p:ext>
            </p:extLst>
          </p:nvPr>
        </p:nvGraphicFramePr>
        <p:xfrm>
          <a:off x="450761" y="1107584"/>
          <a:ext cx="6546890" cy="53704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3"/>
          <p:cNvSpPr>
            <a:spLocks noGrp="1"/>
          </p:cNvSpPr>
          <p:nvPr>
            <p:ph sz="half" idx="2"/>
          </p:nvPr>
        </p:nvSpPr>
        <p:spPr>
          <a:xfrm>
            <a:off x="7328079" y="1107584"/>
            <a:ext cx="4687910" cy="5589430"/>
          </a:xfrm>
        </p:spPr>
        <p:txBody>
          <a:bodyPr>
            <a:normAutofit lnSpcReduction="10000"/>
          </a:bodyPr>
          <a:lstStyle/>
          <a:p>
            <a:pPr lvl="0" algn="just">
              <a:lnSpc>
                <a:spcPct val="16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About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62% of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women not information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about antenatal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screenings- non compliance </a:t>
            </a:r>
          </a:p>
          <a:p>
            <a:pPr lvl="0" algn="just">
              <a:lnSpc>
                <a:spcPct val="16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72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informed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about any lifestyle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considerations- non compliance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6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Food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hygiene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 received by majority of women</a:t>
            </a:r>
          </a:p>
          <a:p>
            <a:pPr lvl="0" algn="just">
              <a:lnSpc>
                <a:spcPct val="16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Almost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pregnant female were given information about folic acid at first contact.</a:t>
            </a:r>
          </a:p>
          <a:p>
            <a:pPr>
              <a:lnSpc>
                <a:spcPct val="150000"/>
              </a:lnSpc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90734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3260" y="184597"/>
            <a:ext cx="8596668" cy="13208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851" y="695460"/>
            <a:ext cx="11397803" cy="616254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Common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belief that maternal health can be improved by enhancing the coverage of reproductive health service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ignores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importance of quality of care provided. 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Antenatal care not only takes into considerations the medical care but also the social and mental aspects of maternal health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REVIEW OF </a:t>
            </a: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LITERATURE</a:t>
            </a:r>
          </a:p>
          <a:p>
            <a:pPr>
              <a:lnSpc>
                <a:spcPct val="150000"/>
              </a:lnSpc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 Antenatal care randomised controlled trial</a:t>
            </a:r>
            <a:endParaRPr lang="en-US" sz="2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clinical detriment</a:t>
            </a:r>
          </a:p>
          <a:p>
            <a:pPr lvl="1">
              <a:lnSpc>
                <a:spcPct val="150000"/>
              </a:lnSpc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Clinically and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economically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justified</a:t>
            </a:r>
          </a:p>
          <a:p>
            <a:pPr>
              <a:lnSpc>
                <a:spcPct val="150000"/>
              </a:lnSpc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Antenatal care thus helps in birth preparedness and complication readiness.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2811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128095" y="94445"/>
            <a:ext cx="9612886" cy="1320800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SCREENING AND INFORMATION COMPLIANCE</a:t>
            </a:r>
            <a:b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774855647"/>
              </p:ext>
            </p:extLst>
          </p:nvPr>
        </p:nvGraphicFramePr>
        <p:xfrm>
          <a:off x="536195" y="1159099"/>
          <a:ext cx="6611579" cy="53060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3"/>
          <p:cNvSpPr>
            <a:spLocks noGrp="1"/>
          </p:cNvSpPr>
          <p:nvPr>
            <p:ph sz="half" idx="2"/>
          </p:nvPr>
        </p:nvSpPr>
        <p:spPr>
          <a:xfrm>
            <a:off x="7289442" y="1506829"/>
            <a:ext cx="4649274" cy="5164428"/>
          </a:xfrm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91% women not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given information about how baby develops during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pregnancy- non compliance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all pregnant women screening for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anemia,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sickle cell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disease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thalassemia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offered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pregnant women were given information about diet and nutrition.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9935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145525" y="0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SCREENING COMPLIANCE</a:t>
            </a:r>
            <a:b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167301682"/>
              </p:ext>
            </p:extLst>
          </p:nvPr>
        </p:nvGraphicFramePr>
        <p:xfrm>
          <a:off x="373486" y="1320800"/>
          <a:ext cx="6828617" cy="51959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3"/>
          <p:cNvSpPr>
            <a:spLocks noGrp="1"/>
          </p:cNvSpPr>
          <p:nvPr>
            <p:ph sz="half" idx="2"/>
          </p:nvPr>
        </p:nvSpPr>
        <p:spPr>
          <a:xfrm>
            <a:off x="7482625" y="1320800"/>
            <a:ext cx="4457305" cy="5000065"/>
          </a:xfrm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Almost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women were offered routinely iron supplementation, testing for blood grouping and Rhesus –D.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the </a:t>
            </a:r>
            <a:r>
              <a:rPr lang="en-IN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Hb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level were outside normal range for pregnancy then further investigations were offered to determine the cause and iron supplementation was given.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56713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64455" y="107324"/>
            <a:ext cx="11055320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SCREENING AND PLACE OF BIRTH </a:t>
            </a:r>
            <a:b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COMPLIANCE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0543830"/>
              </p:ext>
            </p:extLst>
          </p:nvPr>
        </p:nvGraphicFramePr>
        <p:xfrm>
          <a:off x="484679" y="1236372"/>
          <a:ext cx="7075220" cy="52932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3"/>
          <p:cNvSpPr>
            <a:spLocks noGrp="1"/>
          </p:cNvSpPr>
          <p:nvPr>
            <p:ph sz="half" idx="2"/>
          </p:nvPr>
        </p:nvSpPr>
        <p:spPr>
          <a:xfrm>
            <a:off x="7691501" y="1545466"/>
            <a:ext cx="4388881" cy="466215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pregnant women were offered screening for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Anemia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again at 28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week, an early ultrasound scan, screening for down’s syndrome.</a:t>
            </a:r>
          </a:p>
          <a:p>
            <a:pPr lvl="0" algn="just">
              <a:lnSpc>
                <a:spcPct val="150000"/>
              </a:lnSpc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pregnant women were given choice about the place of birth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87698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750833" y="107323"/>
            <a:ext cx="8596668" cy="1320800"/>
          </a:xfrm>
        </p:spPr>
        <p:txBody>
          <a:bodyPr/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 COMPLIANCE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622709744"/>
              </p:ext>
            </p:extLst>
          </p:nvPr>
        </p:nvGraphicFramePr>
        <p:xfrm>
          <a:off x="497558" y="1117399"/>
          <a:ext cx="6791883" cy="53220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3"/>
          <p:cNvSpPr>
            <a:spLocks noGrp="1"/>
          </p:cNvSpPr>
          <p:nvPr>
            <p:ph sz="half" idx="2"/>
          </p:nvPr>
        </p:nvSpPr>
        <p:spPr>
          <a:xfrm>
            <a:off x="7469746" y="1287887"/>
            <a:ext cx="4722253" cy="5138671"/>
          </a:xfrm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Before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at 36 week majority of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women no information given about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preparation for labor and birth or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breastfeeding- non compliance</a:t>
            </a:r>
          </a:p>
          <a:p>
            <a:pPr algn="just"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mental health issues discussed-non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compliance 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majority of women OGTT was not offered again at 24-28 weeks.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0007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883653" y="133082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 COMPLIANCE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065397027"/>
              </p:ext>
            </p:extLst>
          </p:nvPr>
        </p:nvGraphicFramePr>
        <p:xfrm>
          <a:off x="463639" y="1120462"/>
          <a:ext cx="6718348" cy="54091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3"/>
          <p:cNvSpPr>
            <a:spLocks noGrp="1"/>
          </p:cNvSpPr>
          <p:nvPr>
            <p:ph sz="half" idx="2"/>
          </p:nvPr>
        </p:nvSpPr>
        <p:spPr>
          <a:xfrm>
            <a:off x="7521262" y="1375178"/>
            <a:ext cx="4418669" cy="4816698"/>
          </a:xfrm>
        </p:spPr>
        <p:txBody>
          <a:bodyPr/>
          <a:lstStyle/>
          <a:p>
            <a:pPr lvl="0" algn="just"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Before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at 36 week majority of women were not given any information about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Vit.K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prophylaxis- non compliance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Majority of women were not given any information about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recognition of active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labour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care of new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baby- non compliance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2843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883653" y="133082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 COMPLIANCE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152009438"/>
              </p:ext>
            </p:extLst>
          </p:nvPr>
        </p:nvGraphicFramePr>
        <p:xfrm>
          <a:off x="450762" y="1030310"/>
          <a:ext cx="6568224" cy="54348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3"/>
          <p:cNvSpPr>
            <a:spLocks noGrp="1"/>
          </p:cNvSpPr>
          <p:nvPr>
            <p:ph sz="half" idx="2"/>
          </p:nvPr>
        </p:nvSpPr>
        <p:spPr>
          <a:xfrm>
            <a:off x="7160654" y="1146221"/>
            <a:ext cx="4790940" cy="5422004"/>
          </a:xfrm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given regarding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newborn screening test neither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about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baby blues and post natal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depression- non compliance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majority of case there no postnatal self care information was given-non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compliance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majority there was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continuity of care throughout the antenatal period.</a:t>
            </a:r>
          </a:p>
          <a:p>
            <a:pPr>
              <a:lnSpc>
                <a:spcPct val="150000"/>
              </a:lnSpc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60834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8252" y="158839"/>
            <a:ext cx="8596668" cy="1320800"/>
          </a:xfrm>
        </p:spPr>
        <p:txBody>
          <a:bodyPr/>
          <a:lstStyle/>
          <a:p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NICE </a:t>
            </a:r>
            <a:r>
              <a:rPr lang="en-I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GUIDELINES COMPLIANCE RATE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0315167"/>
              </p:ext>
            </p:extLst>
          </p:nvPr>
        </p:nvGraphicFramePr>
        <p:xfrm>
          <a:off x="1720879" y="1133341"/>
          <a:ext cx="8596312" cy="50613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387888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95332" y="107325"/>
            <a:ext cx="8596668" cy="1320800"/>
          </a:xfrm>
        </p:spPr>
        <p:txBody>
          <a:bodyPr>
            <a:normAutofit/>
          </a:bodyPr>
          <a:lstStyle/>
          <a:p>
            <a:r>
              <a:rPr lang="en-I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GAPS IDENTIFIED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9397" y="901521"/>
            <a:ext cx="11320529" cy="5859887"/>
          </a:xfrm>
        </p:spPr>
        <p:txBody>
          <a:bodyPr>
            <a:noAutofit/>
          </a:bodyPr>
          <a:lstStyle/>
          <a:p>
            <a:pPr lvl="0" algn="just"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structured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focused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content</a:t>
            </a:r>
          </a:p>
          <a:p>
            <a:pPr lvl="0" algn="just"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written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 about likely number, timing or content of these appointments. </a:t>
            </a:r>
          </a:p>
          <a:p>
            <a:pPr lvl="0" algn="just"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Frequency 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 appointment  are not as per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NICE recommendations.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regnant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women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 contacted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they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miss appointment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Body mass index was not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calculated</a:t>
            </a:r>
          </a:p>
          <a:p>
            <a:pPr lvl="0" algn="just">
              <a:lnSpc>
                <a:spcPct val="150000"/>
              </a:lnSpc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Majority no information about </a:t>
            </a:r>
          </a:p>
          <a:p>
            <a:pPr lvl="1" algn="just">
              <a:lnSpc>
                <a:spcPct val="150000"/>
              </a:lnSpc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Antenatal screenings </a:t>
            </a:r>
          </a:p>
          <a:p>
            <a:pPr lvl="1" algn="just">
              <a:lnSpc>
                <a:spcPct val="150000"/>
              </a:lnSpc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Lifestyle considerations.</a:t>
            </a:r>
          </a:p>
          <a:p>
            <a:pPr lvl="1" algn="just">
              <a:lnSpc>
                <a:spcPct val="150000"/>
              </a:lnSpc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correct use of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seatbelts</a:t>
            </a:r>
          </a:p>
          <a:p>
            <a:pPr>
              <a:lnSpc>
                <a:spcPct val="150000"/>
              </a:lnSpc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81350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360609"/>
            <a:ext cx="11106835" cy="5975798"/>
          </a:xfrm>
        </p:spPr>
        <p:txBody>
          <a:bodyPr>
            <a:noAutofit/>
          </a:bodyPr>
          <a:lstStyle/>
          <a:p>
            <a:pPr lvl="0" algn="just"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information regarding</a:t>
            </a:r>
          </a:p>
          <a:p>
            <a:pPr lvl="1" algn="just"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baby develops during pregnancy.</a:t>
            </a:r>
          </a:p>
          <a:p>
            <a:pPr lvl="1" algn="just">
              <a:lnSpc>
                <a:spcPct val="150000"/>
              </a:lnSpc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Maternity rights and benefits.</a:t>
            </a:r>
          </a:p>
          <a:p>
            <a:pPr lvl="1" algn="just">
              <a:lnSpc>
                <a:spcPct val="150000"/>
              </a:lnSpc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Recognition of active </a:t>
            </a:r>
            <a:r>
              <a:rPr lang="en-US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labour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1" algn="just">
              <a:lnSpc>
                <a:spcPct val="150000"/>
              </a:lnSpc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Care of new baby.  </a:t>
            </a:r>
          </a:p>
          <a:p>
            <a:pPr lvl="1" algn="just">
              <a:lnSpc>
                <a:spcPct val="150000"/>
              </a:lnSpc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Preparation for labor and birth or breastfeeding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 algn="just"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Newborn screening test </a:t>
            </a:r>
          </a:p>
          <a:p>
            <a:pPr lvl="1" algn="just"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Baby blues and post natal depression.</a:t>
            </a:r>
          </a:p>
          <a:p>
            <a:pPr lvl="1" algn="just"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Postnatal self care </a:t>
            </a:r>
          </a:p>
          <a:p>
            <a:pPr lvl="1" algn="just">
              <a:lnSpc>
                <a:spcPct val="150000"/>
              </a:lnSpc>
            </a:pP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Vit.K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prohylaxis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81552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4455" y="798490"/>
            <a:ext cx="11029562" cy="6581105"/>
          </a:xfrm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Majority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care providers do not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offer: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50000"/>
              </a:lnSpc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Atypical red-cell alloantibodies screening 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OGTT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 not offered again at 24-28 weeks.</a:t>
            </a:r>
          </a:p>
          <a:p>
            <a:pPr lvl="1" algn="just">
              <a:lnSpc>
                <a:spcPct val="150000"/>
              </a:lnSpc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Atypical red-cell alloantibodies screening again at 28</a:t>
            </a:r>
            <a:r>
              <a:rPr lang="en-US" sz="22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week</a:t>
            </a:r>
          </a:p>
          <a:p>
            <a:pPr lvl="0" algn="just">
              <a:lnSpc>
                <a:spcPct val="150000"/>
              </a:lnSpc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mental health issues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discussed </a:t>
            </a:r>
          </a:p>
          <a:p>
            <a:pPr lvl="0" algn="just"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Majority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care providers were not offering that External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Cephalic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Version to single breech pregnancy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8361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8697" y="339143"/>
            <a:ext cx="10398103" cy="706016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7910" y="888642"/>
            <a:ext cx="11407840" cy="5969357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70000"/>
              </a:lnSpc>
            </a:pPr>
            <a:r>
              <a:rPr lang="en-I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improve the antenatal care provided for uncomplicated pregnancies in healthcare organisation.</a:t>
            </a:r>
          </a:p>
          <a:p>
            <a:pPr marL="0" indent="0" algn="ctr">
              <a:lnSpc>
                <a:spcPct val="170000"/>
              </a:lnSpc>
              <a:buNone/>
            </a:pPr>
            <a:r>
              <a:rPr lang="en-IN" sz="58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OBJECTIVE</a:t>
            </a:r>
          </a:p>
          <a:p>
            <a:pPr lvl="0">
              <a:lnSpc>
                <a:spcPct val="170000"/>
              </a:lnSpc>
            </a:pPr>
            <a:r>
              <a:rPr lang="en-I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ensure that the antenatal care provided is compliant with the evidence based guidelines.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70000"/>
              </a:lnSpc>
            </a:pPr>
            <a:r>
              <a:rPr lang="en-I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assess the content of the antenatal care.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70000"/>
              </a:lnSpc>
            </a:pPr>
            <a:r>
              <a:rPr lang="en-I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identify the gaps and areas of improvement in the antenatal care provided.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200000"/>
              </a:lnSpc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</a:pP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7322528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656823"/>
            <a:ext cx="8596668" cy="5384539"/>
          </a:xfrm>
        </p:spPr>
        <p:txBody>
          <a:bodyPr/>
          <a:lstStyle/>
          <a:p>
            <a:pPr lvl="0" algn="just">
              <a:lnSpc>
                <a:spcPct val="150000"/>
              </a:lnSpc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Routinely offered screening that are not recommended:</a:t>
            </a:r>
          </a:p>
          <a:p>
            <a:pPr lvl="1" algn="just">
              <a:lnSpc>
                <a:spcPct val="150000"/>
              </a:lnSpc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Formal fetal- movement </a:t>
            </a:r>
          </a:p>
          <a:p>
            <a:pPr lvl="1" algn="just">
              <a:lnSpc>
                <a:spcPct val="150000"/>
              </a:lnSpc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Doppler ultrasound</a:t>
            </a:r>
          </a:p>
          <a:p>
            <a:pPr lvl="1" algn="just">
              <a:lnSpc>
                <a:spcPct val="150000"/>
              </a:lnSpc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Cardiac anomalies</a:t>
            </a:r>
          </a:p>
          <a:p>
            <a:pPr lvl="1" algn="just">
              <a:lnSpc>
                <a:spcPct val="150000"/>
              </a:lnSpc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Electronic monitoring of fetal heart rate</a:t>
            </a:r>
          </a:p>
          <a:p>
            <a:pPr lvl="1" algn="just">
              <a:lnSpc>
                <a:spcPct val="150000"/>
              </a:lnSpc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24 weeks Ultrasound Scanning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94325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59925" y="0"/>
            <a:ext cx="8596668" cy="1320800"/>
          </a:xfrm>
        </p:spPr>
        <p:txBody>
          <a:bodyPr>
            <a:normAutofit/>
          </a:bodyPr>
          <a:lstStyle/>
          <a:p>
            <a:r>
              <a:rPr lang="en-I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RECOMMENDATIONS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70457" y="1036749"/>
            <a:ext cx="11518969" cy="6014434"/>
          </a:xfrm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well structured antenatal card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first contact which has a detailed plan about the schedule, frequency and content of each appointment.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frequency of appointment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 NICE guidelines. 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proper record of all the pregnant women should be maintained wherein if a women skips an appointment she can be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contacted.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medical committee should  be constituted that may review the routinely offered screenings that are not recommended by NICE guidelines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also establish counselling plan for all pregnant women and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establish a protocol for the department based on best evidence based practices.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Mental health issues should be given their due importance.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593966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-1" y="2485623"/>
            <a:ext cx="12080383" cy="1582670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6265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7B2E6C6-F60A-4348-8151-AF2AE5465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2489" y="189624"/>
            <a:ext cx="8596668" cy="687355"/>
          </a:xfrm>
        </p:spPr>
        <p:txBody>
          <a:bodyPr>
            <a:normAutofit fontScale="90000"/>
          </a:bodyPr>
          <a:lstStyle/>
          <a:p>
            <a:pPr algn="ctr"/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882" y="1044404"/>
            <a:ext cx="11421326" cy="5665489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I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STUDY DESIGN: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Descriptive Study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I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STUDY AREA: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MKW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Hospital, Delhi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IN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STUDY </a:t>
            </a:r>
            <a:r>
              <a:rPr lang="en-I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PERIOD:</a:t>
            </a:r>
          </a:p>
          <a:p>
            <a:pPr>
              <a:lnSpc>
                <a:spcPct val="150000"/>
              </a:lnSpc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Orientation for NABH standards – February 2019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was collected over a period of 2 months – March and April.2019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analysis and report writing – May 2019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I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SAMPLING TECHNIQUE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>
              <a:lnSpc>
                <a:spcPct val="150000"/>
              </a:lnSpc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Convenience Sampling</a:t>
            </a:r>
          </a:p>
          <a:p>
            <a:pPr>
              <a:lnSpc>
                <a:spcPct val="200000"/>
              </a:lnSpc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7717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6100" y="292100"/>
            <a:ext cx="11366499" cy="6324600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I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STUDY POPULATION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Pregnant women coming to Obstetrics and Gynaecology OPD of the hospital. </a:t>
            </a:r>
          </a:p>
          <a:p>
            <a:pPr>
              <a:lnSpc>
                <a:spcPct val="150000"/>
              </a:lnSpc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Uncomplicated pregnancy refers to pregnancy with no known antenatal complications and no hospitalization during pregnancy. </a:t>
            </a:r>
          </a:p>
          <a:p>
            <a:pPr>
              <a:lnSpc>
                <a:spcPct val="150000"/>
              </a:lnSpc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Antenatal complications includes gestational diabetes mellitus, pre-eclampsia, hypertensive disorders, antepartum haemorrhage, placental abruption, venous thromboembolism. 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I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SAMPLE POPULATION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130  Patient Observation And Record Reviews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130  Patient Interviews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Care Provider Interviews 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85813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423" y="489397"/>
            <a:ext cx="10982098" cy="6368603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I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STUDY INSTRUMENT: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Clinical audit based on NICE(National Institute for Health and Care Excellence) guidelines .</a:t>
            </a:r>
          </a:p>
          <a:p>
            <a:pPr marL="342900" lvl="1" indent="-342900">
              <a:lnSpc>
                <a:spcPct val="150000"/>
              </a:lnSpc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data is collected through a structured questionnaire comprising of 68 questions.</a:t>
            </a:r>
          </a:p>
          <a:p>
            <a:pPr marL="0" indent="0">
              <a:lnSpc>
                <a:spcPct val="150000"/>
              </a:lnSpc>
              <a:buNone/>
            </a:pP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50564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798573" y="2644462"/>
            <a:ext cx="8596668" cy="1320800"/>
          </a:xfrm>
        </p:spPr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0443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15982" y="197476"/>
            <a:ext cx="8596668" cy="1320800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PRINCIPLE OF CARE COMPLIANCE </a:t>
            </a:r>
          </a:p>
        </p:txBody>
      </p:sp>
      <p:graphicFrame>
        <p:nvGraphicFramePr>
          <p:cNvPr id="5" name="Content Placeholder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255751749"/>
              </p:ext>
            </p:extLst>
          </p:nvPr>
        </p:nvGraphicFramePr>
        <p:xfrm>
          <a:off x="265738" y="1378040"/>
          <a:ext cx="6405518" cy="49970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3"/>
          <p:cNvSpPr>
            <a:spLocks noGrp="1"/>
          </p:cNvSpPr>
          <p:nvPr>
            <p:ph sz="half" idx="2"/>
          </p:nvPr>
        </p:nvSpPr>
        <p:spPr>
          <a:xfrm>
            <a:off x="7083380" y="1378039"/>
            <a:ext cx="5009882" cy="4997003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None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patient was contacted when they missed their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appointment- non compliance</a:t>
            </a:r>
          </a:p>
          <a:p>
            <a:pPr lvl="0">
              <a:lnSpc>
                <a:spcPct val="150000"/>
              </a:lnSpc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Majority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pregnant women were spoken in language they would understand. 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the pregnant women had confidence and trust in the staff caring for them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97861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1630371" y="184597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 AND SUPPORT COMPLIANCE 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Content Placeholder 12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802881544"/>
              </p:ext>
            </p:extLst>
          </p:nvPr>
        </p:nvGraphicFramePr>
        <p:xfrm>
          <a:off x="355890" y="1262129"/>
          <a:ext cx="6482792" cy="52159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Text Placeholder 11"/>
          <p:cNvSpPr>
            <a:spLocks noGrp="1"/>
          </p:cNvSpPr>
          <p:nvPr>
            <p:ph sz="half" idx="2"/>
          </p:nvPr>
        </p:nvSpPr>
        <p:spPr>
          <a:xfrm>
            <a:off x="7134896" y="1833809"/>
            <a:ext cx="5057104" cy="4945487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Most 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women were not given an opportunity to discuss their appointment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schedule-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 compliance</a:t>
            </a:r>
          </a:p>
          <a:p>
            <a:pPr lvl="0"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58</a:t>
            </a: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of the pregnant women were not given information about the test before they were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performed-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 compliance</a:t>
            </a:r>
          </a:p>
          <a:p>
            <a:pPr>
              <a:lnSpc>
                <a:spcPct val="150000"/>
              </a:lnSpc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972058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796</TotalTime>
  <Words>1335</Words>
  <Application>Microsoft Office PowerPoint</Application>
  <PresentationFormat>Widescreen</PresentationFormat>
  <Paragraphs>151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Arial</vt:lpstr>
      <vt:lpstr>Times New Roman</vt:lpstr>
      <vt:lpstr>Trebuchet MS</vt:lpstr>
      <vt:lpstr>Wingdings 3</vt:lpstr>
      <vt:lpstr>Facet</vt:lpstr>
      <vt:lpstr>CLINICAL AUDIT ON ANTENATAL CARE PROVIDED FOR UNCOMPLICATED PREGNANCIES </vt:lpstr>
      <vt:lpstr>     INTRODUCTION</vt:lpstr>
      <vt:lpstr>AIM</vt:lpstr>
      <vt:lpstr>METHODOLOGY </vt:lpstr>
      <vt:lpstr>PowerPoint Presentation</vt:lpstr>
      <vt:lpstr>PowerPoint Presentation</vt:lpstr>
      <vt:lpstr>RESULTS</vt:lpstr>
      <vt:lpstr>PRINCIPLE OF CARE COMPLIANCE </vt:lpstr>
      <vt:lpstr>INFORMATION AND SUPPORT COMPLIANCE  </vt:lpstr>
      <vt:lpstr>CLINICAL EXAMINATION AND SCREENING COMPLIANCE  </vt:lpstr>
      <vt:lpstr>MONITORING GROWTH AND FETAL WELLBEING COMPLIANCE</vt:lpstr>
      <vt:lpstr>MONITORING GROWTH AND FETAL WELLBEING COMPLIANCE</vt:lpstr>
      <vt:lpstr>   SCREENING COMPLIANCES </vt:lpstr>
      <vt:lpstr>SCREENING COMPLIANCES </vt:lpstr>
      <vt:lpstr>MONITORING GROWTH AND FETAL WELLBEING COMPLIANCE </vt:lpstr>
      <vt:lpstr>SCHEDULE OF APPOINTMENT COMPLIANCE </vt:lpstr>
      <vt:lpstr>INFORMATION AND RECORD COMPLIANCE </vt:lpstr>
      <vt:lpstr>CLINICAL EXAMINATION AND INFORMATION COMPLIANCE</vt:lpstr>
      <vt:lpstr>INFORMATION COMPLIANCE </vt:lpstr>
      <vt:lpstr>SCREENING AND INFORMATION COMPLIANCE </vt:lpstr>
      <vt:lpstr>SCREENING COMPLIANCE </vt:lpstr>
      <vt:lpstr>SCREENING AND PLACE OF BIRTH  COMPLIANCE </vt:lpstr>
      <vt:lpstr>INFORMATION COMPLIANCE </vt:lpstr>
      <vt:lpstr>INFORMATION COMPLIANCE  </vt:lpstr>
      <vt:lpstr>INFORMATION COMPLIANCE  </vt:lpstr>
      <vt:lpstr>NICE GUIDELINES COMPLIANCE RATE</vt:lpstr>
      <vt:lpstr>GAPS IDENTIFIED </vt:lpstr>
      <vt:lpstr>PowerPoint Presentation</vt:lpstr>
      <vt:lpstr>PowerPoint Presentation</vt:lpstr>
      <vt:lpstr>PowerPoint Presentation</vt:lpstr>
      <vt:lpstr>RECOMMENDATIONS </vt:lpstr>
      <vt:lpstr>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Clinical Audit On Antenatal Care Provided For Uncomplicated Pregnancies</dc:title>
  <dc:creator>Dell</dc:creator>
  <cp:lastModifiedBy>Abhinav Parihar</cp:lastModifiedBy>
  <cp:revision>43</cp:revision>
  <dcterms:created xsi:type="dcterms:W3CDTF">2019-05-24T16:24:36Z</dcterms:created>
  <dcterms:modified xsi:type="dcterms:W3CDTF">2019-06-01T02:28:09Z</dcterms:modified>
</cp:coreProperties>
</file>