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Ex1.xml" ContentType="application/vnd.ms-office.chartex+xml"/>
  <Override PartName="/ppt/charts/style3.xml" ContentType="application/vnd.ms-office.chartstyle+xml"/>
  <Override PartName="/ppt/charts/colors3.xml" ContentType="application/vnd.ms-office.chartcolorstyle+xml"/>
  <Override PartName="/ppt/charts/chartEx2.xml" ContentType="application/vnd.ms-office.chartex+xml"/>
  <Override PartName="/ppt/charts/style4.xml" ContentType="application/vnd.ms-office.chartstyle+xml"/>
  <Override PartName="/ppt/charts/colors4.xml" ContentType="application/vnd.ms-office.chartcolorstyle+xml"/>
  <Override PartName="/ppt/charts/chartEx3.xml" ContentType="application/vnd.ms-office.chartex+xml"/>
  <Override PartName="/ppt/charts/style5.xml" ContentType="application/vnd.ms-office.chartstyle+xml"/>
  <Override PartName="/ppt/charts/colors5.xml" ContentType="application/vnd.ms-office.chartcolorstyle+xml"/>
  <Override PartName="/ppt/charts/chartEx4.xml" ContentType="application/vnd.ms-office.chartex+xml"/>
  <Override PartName="/ppt/charts/style6.xml" ContentType="application/vnd.ms-office.chartstyle+xml"/>
  <Override PartName="/ppt/charts/colors6.xml" ContentType="application/vnd.ms-office.chartcolorstyle+xml"/>
  <Override PartName="/ppt/charts/chartEx5.xml" ContentType="application/vnd.ms-office.chartex+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Ex6.xml" ContentType="application/vnd.ms-office.chartex+xml"/>
  <Override PartName="/ppt/charts/style8.xml" ContentType="application/vnd.ms-office.chartstyle+xml"/>
  <Override PartName="/ppt/charts/colors8.xml" ContentType="application/vnd.ms-office.chartcolorstyle+xml"/>
  <Override PartName="/ppt/charts/chart3.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22"/>
  </p:notesMasterIdLst>
  <p:sldIdLst>
    <p:sldId id="257" r:id="rId2"/>
    <p:sldId id="258" r:id="rId3"/>
    <p:sldId id="259" r:id="rId4"/>
    <p:sldId id="260" r:id="rId5"/>
    <p:sldId id="261" r:id="rId6"/>
    <p:sldId id="262" r:id="rId7"/>
    <p:sldId id="263" r:id="rId8"/>
    <p:sldId id="264" r:id="rId9"/>
    <p:sldId id="266" r:id="rId10"/>
    <p:sldId id="267" r:id="rId11"/>
    <p:sldId id="268" r:id="rId12"/>
    <p:sldId id="269" r:id="rId13"/>
    <p:sldId id="270" r:id="rId14"/>
    <p:sldId id="271" r:id="rId15"/>
    <p:sldId id="265" r:id="rId16"/>
    <p:sldId id="272" r:id="rId17"/>
    <p:sldId id="275" r:id="rId18"/>
    <p:sldId id="276" r:id="rId19"/>
    <p:sldId id="274" r:id="rId20"/>
    <p:sldId id="27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F6FA"/>
    <a:srgbClr val="FED582"/>
    <a:srgbClr val="E1EAFF"/>
    <a:srgbClr val="93E3FF"/>
    <a:srgbClr val="F9FC92"/>
    <a:srgbClr val="FCE6AE"/>
    <a:srgbClr val="C2D9FE"/>
    <a:srgbClr val="EBFFFF"/>
    <a:srgbClr val="FFEE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1529" autoAdjust="0"/>
  </p:normalViewPr>
  <p:slideViewPr>
    <p:cSldViewPr snapToGrid="0">
      <p:cViewPr varScale="1">
        <p:scale>
          <a:sx n="66" d="100"/>
          <a:sy n="66" d="100"/>
        </p:scale>
        <p:origin x="90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E:\Radhika\IIHMR\2nd%20Year\Dissertation\Data\Complete%20Consolidated%20Data%20(Blank%20Columns%20Removed).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adhika\IIHMR\2nd%20Year\Dissertation\Data\Complete%20Consolidated%20Data%20(Blank%20Columns%20Removed).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adhika\IIHMR\2nd%20Year\Dissertation\Data\Complete%20Consolidated%20Data%20(Blank%20Columns%20Removed).xlsx" TargetMode="External"/><Relationship Id="rId2" Type="http://schemas.microsoft.com/office/2011/relationships/chartColorStyle" Target="colors9.xml"/><Relationship Id="rId1" Type="http://schemas.microsoft.com/office/2011/relationships/chartStyle" Target="style9.xml"/></Relationships>
</file>

<file path=ppt/charts/_rels/chartEx1.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file:///E:\Radhika\IIHMR\2nd%20Year\Dissertation\Data\Complete%20Consolidated%20Data%20(Blank%20Columns%20Removed).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oleObject" Target="file:///E:\Radhika\IIHMR\2nd%20Year\Dissertation\Data\Complete%20Consolidated%20Data%20(Blank%20Columns%20Removed).xlsx" TargetMode="External"/></Relationships>
</file>

<file path=ppt/charts/_rels/chartEx3.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oleObject" Target="file:///E:\Radhika\IIHMR\2nd%20Year\Dissertation\Data\Complete%20Consolidated%20Data%20(Blank%20Columns%20Removed).xlsx" TargetMode="External"/></Relationships>
</file>

<file path=ppt/charts/_rels/chartEx4.xml.rels><?xml version="1.0" encoding="UTF-8" standalone="yes"?>
<Relationships xmlns="http://schemas.openxmlformats.org/package/2006/relationships"><Relationship Id="rId3" Type="http://schemas.microsoft.com/office/2011/relationships/chartColorStyle" Target="colors6.xml"/><Relationship Id="rId2" Type="http://schemas.microsoft.com/office/2011/relationships/chartStyle" Target="style6.xml"/><Relationship Id="rId1" Type="http://schemas.openxmlformats.org/officeDocument/2006/relationships/oleObject" Target="file:///E:\Radhika\IIHMR\2nd%20Year\Dissertation\Data\Complete%20Consolidated%20Data%20(Blank%20Columns%20Removed).xlsx" TargetMode="External"/></Relationships>
</file>

<file path=ppt/charts/_rels/chartEx5.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oleObject" Target="file:///E:\Radhika\IIHMR\2nd%20Year\Dissertation\Data\Complete%20Consolidated%20Data%20(Blank%20Columns%20Removed).xlsx" TargetMode="External"/></Relationships>
</file>

<file path=ppt/charts/_rels/chartEx6.xml.rels><?xml version="1.0" encoding="UTF-8" standalone="yes"?>
<Relationships xmlns="http://schemas.openxmlformats.org/package/2006/relationships"><Relationship Id="rId3" Type="http://schemas.microsoft.com/office/2011/relationships/chartColorStyle" Target="colors8.xml"/><Relationship Id="rId2" Type="http://schemas.microsoft.com/office/2011/relationships/chartStyle" Target="style8.xml"/><Relationship Id="rId1" Type="http://schemas.openxmlformats.org/officeDocument/2006/relationships/oleObject" Target="file:///E:\Radhika\IIHMR\2nd%20Year\Dissertation\Data\Complete%20Consolidated%20Data%20(Blank%20Columns%20Remove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a:t>PAYOR</a:t>
            </a:r>
            <a:r>
              <a:rPr lang="en-US" sz="2400" b="1" baseline="0"/>
              <a:t> TYPE</a:t>
            </a:r>
            <a:endParaRPr lang="en-US" sz="2400" b="1"/>
          </a:p>
        </c:rich>
      </c:tx>
      <c:layout>
        <c:manualLayout>
          <c:xMode val="edge"/>
          <c:yMode val="edge"/>
          <c:x val="0.38712551101554243"/>
          <c:y val="0"/>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'Payor Type'!$F$1</c:f>
              <c:strCache>
                <c:ptCount val="1"/>
                <c:pt idx="0">
                  <c:v>NUMBER</c:v>
                </c:pt>
              </c:strCache>
            </c:strRef>
          </c:tx>
          <c:spPr>
            <a:solidFill>
              <a:schemeClr val="accent1">
                <a:lumMod val="60000"/>
                <a:lumOff val="40000"/>
              </a:schemeClr>
            </a:solidFill>
          </c:spPr>
          <c:dPt>
            <c:idx val="0"/>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1-BC0A-424B-8F08-6AE700AEF93F}"/>
              </c:ext>
            </c:extLst>
          </c:dPt>
          <c:dPt>
            <c:idx val="1"/>
            <c:bubble3D val="0"/>
            <c:spPr>
              <a:solidFill>
                <a:schemeClr val="accent3">
                  <a:lumMod val="60000"/>
                  <a:lumOff val="40000"/>
                </a:schemeClr>
              </a:solidFill>
              <a:ln w="19050">
                <a:solidFill>
                  <a:schemeClr val="lt1"/>
                </a:solidFill>
              </a:ln>
              <a:effectLst/>
            </c:spPr>
            <c:extLst>
              <c:ext xmlns:c16="http://schemas.microsoft.com/office/drawing/2014/chart" uri="{C3380CC4-5D6E-409C-BE32-E72D297353CC}">
                <c16:uniqueId val="{00000003-BC0A-424B-8F08-6AE700AEF93F}"/>
              </c:ext>
            </c:extLst>
          </c:dPt>
          <c:dPt>
            <c:idx val="2"/>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5-BC0A-424B-8F08-6AE700AEF93F}"/>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'Payor Type'!$E$2:$E$4</c:f>
              <c:strCache>
                <c:ptCount val="3"/>
                <c:pt idx="0">
                  <c:v>Cash</c:v>
                </c:pt>
                <c:pt idx="1">
                  <c:v>Credit</c:v>
                </c:pt>
                <c:pt idx="2">
                  <c:v>TPA</c:v>
                </c:pt>
              </c:strCache>
            </c:strRef>
          </c:cat>
          <c:val>
            <c:numRef>
              <c:f>'Payor Type'!$F$2:$F$4</c:f>
              <c:numCache>
                <c:formatCode>General</c:formatCode>
                <c:ptCount val="3"/>
                <c:pt idx="0">
                  <c:v>67</c:v>
                </c:pt>
                <c:pt idx="1">
                  <c:v>90</c:v>
                </c:pt>
                <c:pt idx="2">
                  <c:v>78</c:v>
                </c:pt>
              </c:numCache>
            </c:numRef>
          </c:val>
          <c:extLst>
            <c:ext xmlns:c16="http://schemas.microsoft.com/office/drawing/2014/chart" uri="{C3380CC4-5D6E-409C-BE32-E72D297353CC}">
              <c16:uniqueId val="{00000006-BC0A-424B-8F08-6AE700AEF93F}"/>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19050" cap="flat" cmpd="sng" algn="ctr">
      <a:solidFill>
        <a:schemeClr val="accent2">
          <a:lumMod val="60000"/>
          <a:lumOff val="40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a:t>PLANNED</a:t>
            </a:r>
            <a:r>
              <a:rPr lang="en-US" sz="2400" b="1" baseline="0"/>
              <a:t> VS UNPLANNED DISCHARGES</a:t>
            </a:r>
            <a:endParaRPr lang="en-US" sz="2400" b="1"/>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'Planned-Unplanned'!$H$20</c:f>
              <c:strCache>
                <c:ptCount val="1"/>
                <c:pt idx="0">
                  <c:v>Number</c:v>
                </c:pt>
              </c:strCache>
            </c:strRef>
          </c:tx>
          <c:spPr>
            <a:solidFill>
              <a:schemeClr val="accent1">
                <a:lumMod val="60000"/>
                <a:lumOff val="40000"/>
              </a:schemeClr>
            </a:solidFill>
          </c:spPr>
          <c:dPt>
            <c:idx val="0"/>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1-4E1D-4658-B41D-ED622081C715}"/>
              </c:ext>
            </c:extLst>
          </c:dPt>
          <c:dPt>
            <c:idx val="1"/>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3-4E1D-4658-B41D-ED622081C715}"/>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'Planned-Unplanned'!$G$21:$G$22</c:f>
              <c:strCache>
                <c:ptCount val="2"/>
                <c:pt idx="0">
                  <c:v>Planned</c:v>
                </c:pt>
                <c:pt idx="1">
                  <c:v>Unplanned</c:v>
                </c:pt>
              </c:strCache>
            </c:strRef>
          </c:cat>
          <c:val>
            <c:numRef>
              <c:f>'Planned-Unplanned'!$H$21:$H$22</c:f>
              <c:numCache>
                <c:formatCode>General</c:formatCode>
                <c:ptCount val="2"/>
                <c:pt idx="0">
                  <c:v>61</c:v>
                </c:pt>
                <c:pt idx="1">
                  <c:v>174</c:v>
                </c:pt>
              </c:numCache>
            </c:numRef>
          </c:val>
          <c:extLst>
            <c:ext xmlns:c16="http://schemas.microsoft.com/office/drawing/2014/chart" uri="{C3380CC4-5D6E-409C-BE32-E72D297353CC}">
              <c16:uniqueId val="{00000004-4E1D-4658-B41D-ED622081C715}"/>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19050" cap="flat" cmpd="sng" algn="ctr">
      <a:solidFill>
        <a:schemeClr val="accent2">
          <a:lumMod val="60000"/>
          <a:lumOff val="40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a:t>CAUSES FOR DELAYED DISCHARGES</a:t>
            </a:r>
          </a:p>
        </c:rich>
      </c:tx>
      <c:layout>
        <c:manualLayout>
          <c:xMode val="edge"/>
          <c:yMode val="edge"/>
          <c:x val="0.34223958333333337"/>
          <c:y val="2.5925925925925925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'Pareto Chart'!$C$1</c:f>
              <c:strCache>
                <c:ptCount val="1"/>
                <c:pt idx="0">
                  <c:v>No. of Cases</c:v>
                </c:pt>
              </c:strCache>
            </c:strRef>
          </c:tx>
          <c:spPr>
            <a:solidFill>
              <a:schemeClr val="accent1">
                <a:lumMod val="20000"/>
                <a:lumOff val="80000"/>
              </a:schemeClr>
            </a:solidFill>
            <a:ln w="12700">
              <a:solidFill>
                <a:schemeClr val="accent5"/>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'Pareto Chart'!$B$2:$B$11</c:f>
              <c:strCache>
                <c:ptCount val="10"/>
                <c:pt idx="0">
                  <c:v>Delay in Summary Finalization</c:v>
                </c:pt>
                <c:pt idx="1">
                  <c:v>Delay in Pharmacy Clearance  </c:v>
                </c:pt>
                <c:pt idx="2">
                  <c:v>Delay in Financial Clearance by Attendant</c:v>
                </c:pt>
                <c:pt idx="3">
                  <c:v>Delay in Pharmacy Return by Nursing Staff</c:v>
                </c:pt>
                <c:pt idx="4">
                  <c:v>Delay in Vacating Room</c:v>
                </c:pt>
                <c:pt idx="5">
                  <c:v>GDA Unavailability</c:v>
                </c:pt>
                <c:pt idx="6">
                  <c:v>Delay in Bill Preparation </c:v>
                </c:pt>
                <c:pt idx="7">
                  <c:v>Delay in Summary Preparation</c:v>
                </c:pt>
                <c:pt idx="8">
                  <c:v>Delay in TPA Approval</c:v>
                </c:pt>
                <c:pt idx="9">
                  <c:v>Delay in References </c:v>
                </c:pt>
              </c:strCache>
            </c:strRef>
          </c:cat>
          <c:val>
            <c:numRef>
              <c:f>'Pareto Chart'!$C$2:$C$11</c:f>
              <c:numCache>
                <c:formatCode>General</c:formatCode>
                <c:ptCount val="10"/>
                <c:pt idx="0">
                  <c:v>145</c:v>
                </c:pt>
                <c:pt idx="1">
                  <c:v>110</c:v>
                </c:pt>
                <c:pt idx="2">
                  <c:v>83</c:v>
                </c:pt>
                <c:pt idx="3">
                  <c:v>72</c:v>
                </c:pt>
                <c:pt idx="4">
                  <c:v>34</c:v>
                </c:pt>
                <c:pt idx="5">
                  <c:v>25</c:v>
                </c:pt>
                <c:pt idx="6">
                  <c:v>22</c:v>
                </c:pt>
                <c:pt idx="7">
                  <c:v>16</c:v>
                </c:pt>
                <c:pt idx="8">
                  <c:v>15</c:v>
                </c:pt>
                <c:pt idx="9">
                  <c:v>13</c:v>
                </c:pt>
              </c:numCache>
            </c:numRef>
          </c:val>
          <c:extLst>
            <c:ext xmlns:c16="http://schemas.microsoft.com/office/drawing/2014/chart" uri="{C3380CC4-5D6E-409C-BE32-E72D297353CC}">
              <c16:uniqueId val="{00000000-127B-438A-A7B6-74277BE83F2B}"/>
            </c:ext>
          </c:extLst>
        </c:ser>
        <c:dLbls>
          <c:showLegendKey val="0"/>
          <c:showVal val="0"/>
          <c:showCatName val="0"/>
          <c:showSerName val="0"/>
          <c:showPercent val="0"/>
          <c:showBubbleSize val="0"/>
        </c:dLbls>
        <c:gapWidth val="80"/>
        <c:overlap val="-15"/>
        <c:axId val="331166296"/>
        <c:axId val="331167608"/>
      </c:barChart>
      <c:lineChart>
        <c:grouping val="standard"/>
        <c:varyColors val="0"/>
        <c:ser>
          <c:idx val="1"/>
          <c:order val="1"/>
          <c:tx>
            <c:strRef>
              <c:f>'Pareto Chart'!$E$1</c:f>
              <c:strCache>
                <c:ptCount val="1"/>
                <c:pt idx="0">
                  <c:v>Percent</c:v>
                </c:pt>
              </c:strCache>
            </c:strRef>
          </c:tx>
          <c:spPr>
            <a:ln w="19050" cap="rnd">
              <a:solidFill>
                <a:srgbClr val="00B0F0"/>
              </a:solidFill>
              <a:round/>
            </a:ln>
            <a:effectLst/>
          </c:spPr>
          <c:marker>
            <c:symbol val="none"/>
          </c:marker>
          <c:dLbls>
            <c:dLbl>
              <c:idx val="9"/>
              <c:layout>
                <c:manualLayout>
                  <c:x val="-1.1299435028248588E-2"/>
                  <c:y val="0"/>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27B-438A-A7B6-74277BE83F2B}"/>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'Pareto Chart'!$B$2:$B$11</c:f>
              <c:strCache>
                <c:ptCount val="10"/>
                <c:pt idx="0">
                  <c:v>Delay in Summary Finalization</c:v>
                </c:pt>
                <c:pt idx="1">
                  <c:v>Delay in Pharmacy Clearance  </c:v>
                </c:pt>
                <c:pt idx="2">
                  <c:v>Delay in Financial Clearance by Attendant</c:v>
                </c:pt>
                <c:pt idx="3">
                  <c:v>Delay in Pharmacy Return by Nursing Staff</c:v>
                </c:pt>
                <c:pt idx="4">
                  <c:v>Delay in Vacating Room</c:v>
                </c:pt>
                <c:pt idx="5">
                  <c:v>GDA Unavailability</c:v>
                </c:pt>
                <c:pt idx="6">
                  <c:v>Delay in Bill Preparation </c:v>
                </c:pt>
                <c:pt idx="7">
                  <c:v>Delay in Summary Preparation</c:v>
                </c:pt>
                <c:pt idx="8">
                  <c:v>Delay in TPA Approval</c:v>
                </c:pt>
                <c:pt idx="9">
                  <c:v>Delay in References </c:v>
                </c:pt>
              </c:strCache>
            </c:strRef>
          </c:cat>
          <c:val>
            <c:numRef>
              <c:f>'Pareto Chart'!$E$2:$E$11</c:f>
              <c:numCache>
                <c:formatCode>0%</c:formatCode>
                <c:ptCount val="10"/>
                <c:pt idx="0">
                  <c:v>0.27102803738317754</c:v>
                </c:pt>
                <c:pt idx="1">
                  <c:v>0.47663551401869159</c:v>
                </c:pt>
                <c:pt idx="2">
                  <c:v>0.63177570093457946</c:v>
                </c:pt>
                <c:pt idx="3">
                  <c:v>0.76635514018691586</c:v>
                </c:pt>
                <c:pt idx="4">
                  <c:v>0.82990654205607473</c:v>
                </c:pt>
                <c:pt idx="5">
                  <c:v>0.87663551401869155</c:v>
                </c:pt>
                <c:pt idx="6">
                  <c:v>0.91775700934579441</c:v>
                </c:pt>
                <c:pt idx="7">
                  <c:v>0.9476635514018692</c:v>
                </c:pt>
                <c:pt idx="8">
                  <c:v>0.97570093457943929</c:v>
                </c:pt>
                <c:pt idx="9">
                  <c:v>1</c:v>
                </c:pt>
              </c:numCache>
            </c:numRef>
          </c:val>
          <c:smooth val="0"/>
          <c:extLst>
            <c:ext xmlns:c16="http://schemas.microsoft.com/office/drawing/2014/chart" uri="{C3380CC4-5D6E-409C-BE32-E72D297353CC}">
              <c16:uniqueId val="{00000002-127B-438A-A7B6-74277BE83F2B}"/>
            </c:ext>
          </c:extLst>
        </c:ser>
        <c:dLbls>
          <c:showLegendKey val="0"/>
          <c:showVal val="0"/>
          <c:showCatName val="0"/>
          <c:showSerName val="0"/>
          <c:showPercent val="0"/>
          <c:showBubbleSize val="0"/>
        </c:dLbls>
        <c:marker val="1"/>
        <c:smooth val="0"/>
        <c:axId val="325643872"/>
        <c:axId val="325644200"/>
      </c:lineChart>
      <c:catAx>
        <c:axId val="331166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31167608"/>
        <c:crosses val="autoZero"/>
        <c:auto val="1"/>
        <c:lblAlgn val="ctr"/>
        <c:lblOffset val="100"/>
        <c:noMultiLvlLbl val="0"/>
      </c:catAx>
      <c:valAx>
        <c:axId val="3311676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n-US" sz="2400"/>
                  <a:t>No. of Cases</a:t>
                </a:r>
              </a:p>
            </c:rich>
          </c:tx>
          <c:layout>
            <c:manualLayout>
              <c:xMode val="edge"/>
              <c:yMode val="edge"/>
              <c:x val="1.1238483853485925E-2"/>
              <c:y val="0.3650642863190488"/>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31166296"/>
        <c:crosses val="autoZero"/>
        <c:crossBetween val="between"/>
      </c:valAx>
      <c:valAx>
        <c:axId val="325644200"/>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25643872"/>
        <c:crosses val="max"/>
        <c:crossBetween val="between"/>
      </c:valAx>
      <c:catAx>
        <c:axId val="325643872"/>
        <c:scaling>
          <c:orientation val="minMax"/>
        </c:scaling>
        <c:delete val="1"/>
        <c:axPos val="b"/>
        <c:numFmt formatCode="General" sourceLinked="1"/>
        <c:majorTickMark val="none"/>
        <c:minorTickMark val="none"/>
        <c:tickLblPos val="nextTo"/>
        <c:crossAx val="32564420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w="19050" cap="flat" cmpd="sng" algn="ctr">
      <a:solidFill>
        <a:schemeClr val="accent2"/>
      </a:solidFill>
      <a:round/>
    </a:ln>
    <a:effectLst/>
  </c:spPr>
  <c:txPr>
    <a:bodyPr/>
    <a:lstStyle/>
    <a:p>
      <a:pPr>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'Planned-Unplanned'!$B$2:$B$175</cx:f>
        <cx:lvl ptCount="174" formatCode="[mm]">
          <cx:pt idx="0">0.25902777777777775</cx:pt>
          <cx:pt idx="1">0.18055555555555564</cx:pt>
          <cx:pt idx="2">0.087500000000000022</cx:pt>
          <cx:pt idx="3">0.077777777777777779</cx:pt>
          <cx:pt idx="4">0.0625</cx:pt>
          <cx:pt idx="5">0.038194444444444531</cx:pt>
          <cx:pt idx="6">0.065277777777777823</cx:pt>
          <cx:pt idx="7">0.078472222222222221</cx:pt>
          <cx:pt idx="8">0.16319444444444436</cx:pt>
          <cx:pt idx="9">0.0625</cx:pt>
          <cx:pt idx="10">0.02083333333333337</cx:pt>
          <cx:pt idx="11">0.048611111111111105</cx:pt>
          <cx:pt idx="12">0.11180555555555555</cx:pt>
          <cx:pt idx="13">0.098611111111111094</cx:pt>
          <cx:pt idx="14">0.08333333333333337</cx:pt>
          <cx:pt idx="15">0.0034722222222222099</cx:pt>
          <cx:pt idx="16">0.043055555555555569</cx:pt>
          <cx:pt idx="17">0.038194444444444475</cx:pt>
          <cx:pt idx="18">0.097222222222222321</cx:pt>
          <cx:pt idx="19">0.11458333333333331</cx:pt>
          <cx:pt idx="20">0.020833333333333315</cx:pt>
          <cx:pt idx="21">0.020138888888888873</cx:pt>
          <cx:pt idx="22">0.044444444444444509</cx:pt>
          <cx:pt idx="23">0.022916666666666585</cx:pt>
          <cx:pt idx="24">0.02083333333333337</cx:pt>
          <cx:pt idx="25">0.093749999999999944</cx:pt>
          <cx:pt idx="26">0.055555555555555525</cx:pt>
          <cx:pt idx="27">0.038194444444444531</cx:pt>
          <cx:pt idx="28">0.013888888888888895</cx:pt>
          <cx:pt idx="29">0.125</cx:pt>
          <cx:pt idx="30">0.019444444444444375</cx:pt>
          <cx:pt idx="31">0.11805555555555564</cx:pt>
          <cx:pt idx="32">0.050694444444444486</cx:pt>
          <cx:pt idx="33">0.16666666666666669</cx:pt>
          <cx:pt idx="34">0.013888888888888951</cx:pt>
          <cx:pt idx="35">0.098611111111111149</cx:pt>
          <cx:pt idx="36">0.02083333333333337</cx:pt>
          <cx:pt idx="37">0.03819444444444442</cx:pt>
          <cx:pt idx="38">0.02083333333333337</cx:pt>
          <cx:pt idx="39">0.072916666666666741</cx:pt>
          <cx:pt idx="40">0.070138888888888862</cx:pt>
          <cx:pt idx="41">0.097222222222222265</cx:pt>
          <cx:pt idx="42">0.027777777777777735</cx:pt>
          <cx:pt idx="43">0.057638888888888851</cx:pt>
          <cx:pt idx="44">0.099305555555555536</cx:pt>
          <cx:pt idx="45">0.13263888888888892</cx:pt>
          <cx:pt idx="46">0.027777777777777735</cx:pt>
          <cx:pt idx="47">0.054166666666666696</cx:pt>
          <cx:pt idx="48">0.074305555555555569</cx:pt>
          <cx:pt idx="49">0.0034722222222221544</cx:pt>
          <cx:pt idx="50">0</cx:pt>
          <cx:pt idx="51">0.034722222222222265</cx:pt>
          <cx:pt idx="52">0.097916666666666707</cx:pt>
          <cx:pt idx="53">0.041666666666666685</cx:pt>
          <cx:pt idx="54">0.14930555555555552</cx:pt>
          <cx:pt idx="55">0.086805555555555636</cx:pt>
          <cx:pt idx="56">0.042361111111111072</cx:pt>
          <cx:pt idx="57">0.088888888888888906</cx:pt>
          <cx:pt idx="58">0.027083333333333293</cx:pt>
          <cx:pt idx="59">0.0034722222222222099</cx:pt>
          <cx:pt idx="60">0.081944444444444486</cx:pt>
        </cx:lvl>
      </cx:numDim>
    </cx:data>
    <cx:data id="1">
      <cx:numDim type="val">
        <cx:f>'Planned-Unplanned'!$E$2:$E$175</cx:f>
        <cx:lvl ptCount="174" formatCode="[mm]">
          <cx:pt idx="0">0.072916666666666685</cx:pt>
          <cx:pt idx="1">0.059027777777777846</cx:pt>
          <cx:pt idx="2">0.070833333333333304</cx:pt>
          <cx:pt idx="3">0.063888888888888884</cx:pt>
          <cx:pt idx="4">0.047916666666666718</cx:pt>
          <cx:pt idx="5">0.12361111111111112</cx:pt>
          <cx:pt idx="6">0.027083333333333348</cx:pt>
          <cx:pt idx="7">0.022916666666666696</cx:pt>
          <cx:pt idx="8">0.022916666666666696</cx:pt>
          <cx:pt idx="9">0.14722222222222225</cx:pt>
          <cx:pt idx="10">0.049305555555555602</cx:pt>
          <cx:pt idx="11">0.068055555555555536</cx:pt>
          <cx:pt idx="12">0.069444444444444531</cx:pt>
          <cx:pt idx="13">0.029861111111111116</cx:pt>
          <cx:pt idx="14">0.030555555555555503</cx:pt>
          <cx:pt idx="15">0.047222222222222165</cx:pt>
          <cx:pt idx="16">0.072916666666666685</cx:pt>
          <cx:pt idx="17">0.024999999999999967</cx:pt>
          <cx:pt idx="18">0.014583333333333337</cx:pt>
          <cx:pt idx="19">0.14583333333333337</cx:pt>
          <cx:pt idx="20">0.1243055555555555</cx:pt>
          <cx:pt idx="21">0.034027777777777768</cx:pt>
          <cx:pt idx="22">0.088888888888888851</cx:pt>
          <cx:pt idx="23">0.125</cx:pt>
          <cx:pt idx="24">0.071527777777777801</cx:pt>
          <cx:pt idx="25">0.0069444444444445308</cx:pt>
          <cx:pt idx="26">0.11458333333333331</cx:pt>
          <cx:pt idx="27">0.076388888888888951</cx:pt>
          <cx:pt idx="28">0.084722222222222199</cx:pt>
          <cx:pt idx="29">0.15625</cx:pt>
          <cx:pt idx="30">0.093055555555555558</cx:pt>
          <cx:pt idx="31">0.01041666666666663</cx:pt>
          <cx:pt idx="32">0.20277777777777778</cx:pt>
          <cx:pt idx="33">0.088888888888888851</cx:pt>
          <cx:pt idx="34">0.043055555555555569</cx:pt>
          <cx:pt idx="35">0.0048611111111111494</cx:pt>
          <cx:pt idx="36">0.11180555555555555</cx:pt>
          <cx:pt idx="37">0.063194444444444442</cx:pt>
          <cx:pt idx="38">0.045138888888888951</cx:pt>
          <cx:pt idx="39">0.024999999999999967</cx:pt>
          <cx:pt idx="40">0.15416666666666667</cx:pt>
          <cx:pt idx="41">0.072916666666666741</cx:pt>
          <cx:pt idx="42">0.097916666666666652</cx:pt>
          <cx:pt idx="43">0.050000000000000044</cx:pt>
          <cx:pt idx="44">0.054166666666666752</cx:pt>
          <cx:pt idx="45">0.050000000000000044</cx:pt>
          <cx:pt idx="46">0.067361111111111038</cx:pt>
          <cx:pt idx="47">0.067361111111111038</cx:pt>
          <cx:pt idx="48">0.048611111111111049</cx:pt>
          <cx:pt idx="49">0.079861111111111105</cx:pt>
          <cx:pt idx="50">0.063194444444444497</cx:pt>
          <cx:pt idx="51">0.065972222222222265</cx:pt>
          <cx:pt idx="52">0.086805555555555636</cx:pt>
          <cx:pt idx="53">0.12500000000000006</cx:pt>
          <cx:pt idx="54">0.036805555555555536</cx:pt>
          <cx:pt idx="55">0.098611111111111149</cx:pt>
          <cx:pt idx="56">0.054166666666666696</cx:pt>
          <cx:pt idx="57">0.059027777777777735</cx:pt>
          <cx:pt idx="58">0.15625</cx:pt>
          <cx:pt idx="59">0.020833333333333315</cx:pt>
          <cx:pt idx="60">0.097222222222222265</cx:pt>
          <cx:pt idx="61">0.075000000000000067</cx:pt>
          <cx:pt idx="62">0.13124999999999992</cx:pt>
          <cx:pt idx="63">0.019444444444444431</cx:pt>
          <cx:pt idx="64">0.03819444444444442</cx:pt>
          <cx:pt idx="65">0.12152777777777779</cx:pt>
          <cx:pt idx="66">0.019444444444444431</cx:pt>
          <cx:pt idx="67">0.10000000000000003</cx:pt>
          <cx:pt idx="68">0.055555555555555525</cx:pt>
          <cx:pt idx="69">0.12291666666666673</cx:pt>
          <cx:pt idx="70">0.033333333333333381</cx:pt>
          <cx:pt idx="71">0.082638888888888873</cx:pt>
          <cx:pt idx="72">0.036111111111111149</cx:pt>
          <cx:pt idx="73">0.03125</cx:pt>
          <cx:pt idx="74">0.15416666666666662</cx:pt>
          <cx:pt idx="75">0.045833333333333337</cx:pt>
          <cx:pt idx="76">0.04166666666666663</cx:pt>
          <cx:pt idx="77">0.1875</cx:pt>
          <cx:pt idx="78">0.02777777777777779</cx:pt>
          <cx:pt idx="79">0.02083333333333337</cx:pt>
          <cx:pt idx="80">0.12847222222222215</cx:pt>
          <cx:pt idx="81">0.056944444444444353</cx:pt>
          <cx:pt idx="82">0.14930555555555552</cx:pt>
          <cx:pt idx="83">0.058333333333333293</cx:pt>
          <cx:pt idx="84">0.10416666666666663</cx:pt>
          <cx:pt idx="85">0.16666666666666663</cx:pt>
          <cx:pt idx="86">0.1875</cx:pt>
          <cx:pt idx="87">0.065277777777777768</cx:pt>
          <cx:pt idx="88">0.010416666666666741</cx:pt>
          <cx:pt idx="89">0.03819444444444442</cx:pt>
          <cx:pt idx="90">0.054166666666666696</cx:pt>
          <cx:pt idx="91">0.059027777777777846</cx:pt>
          <cx:pt idx="92">0.1340277777777778</cx:pt>
          <cx:pt idx="93">0.14444444444444443</cx:pt>
          <cx:pt idx="94">0.054166666666666696</cx:pt>
          <cx:pt idx="95">0.12638888888888888</cx:pt>
          <cx:pt idx="96">0.053472222222222199</cx:pt>
          <cx:pt idx="97">0.049305555555555547</cx:pt>
          <cx:pt idx="98">0.11458333333333331</cx:pt>
          <cx:pt idx="99">0.040972222222222132</cx:pt>
          <cx:pt idx="100">0.1430555555555556</cx:pt>
          <cx:pt idx="101">0.043750000000000067</cx:pt>
          <cx:pt idx="102">0.079861111111111105</cx:pt>
          <cx:pt idx="103">0.057638888888888906</cx:pt>
          <cx:pt idx="104">0.12361111111111106</cx:pt>
          <cx:pt idx="105">0.1076388888888889</cx:pt>
          <cx:pt idx="106">0.10069444444444442</cx:pt>
          <cx:pt idx="107">0.020833333333333315</cx:pt>
          <cx:pt idx="108">0.13611111111111118</cx:pt>
          <cx:pt idx="109">0.034027777777777768</cx:pt>
          <cx:pt idx="110">0.05902777777777779</cx:pt>
          <cx:pt idx="111">0.034722222222222321</cx:pt>
          <cx:pt idx="112">0.13263888888888892</cx:pt>
          <cx:pt idx="113">0.11458333333333331</cx:pt>
          <cx:pt idx="114">0.03125</cx:pt>
          <cx:pt idx="115">0.035416666666666596</cx:pt>
          <cx:pt idx="116">0.082638888888888817</cx:pt>
          <cx:pt idx="117">0.054166666666666696</cx:pt>
          <cx:pt idx="118">0.04166666666666663</cx:pt>
          <cx:pt idx="119">0.0625</cx:pt>
          <cx:pt idx="120">0.026388888888888906</cx:pt>
          <cx:pt idx="121">0.013888888888888895</cx:pt>
          <cx:pt idx="122">0.059722222222222232</cx:pt>
          <cx:pt idx="123">0.063888888888888884</cx:pt>
          <cx:pt idx="124">0.072916666666666685</cx:pt>
          <cx:pt idx="125">0.056250000000000022</cx:pt>
          <cx:pt idx="126">0.1111111111111111</cx:pt>
          <cx:pt idx="127">0.0625</cx:pt>
          <cx:pt idx="128">0.070138888888888917</cx:pt>
          <cx:pt idx="129">0.090277777777777846</cx:pt>
          <cx:pt idx="130">0.093749999999999944</cx:pt>
          <cx:pt idx="131">0.020833333333333315</cx:pt>
          <cx:pt idx="132">0.04166666666666663</cx:pt>
          <cx:pt idx="133">0.08680555555555558</cx:pt>
          <cx:pt idx="134">0.16041666666666676</cx:pt>
          <cx:pt idx="135">0.021527777777777812</cx:pt>
          <cx:pt idx="136">0.14374999999999993</cx:pt>
          <cx:pt idx="137">0.017361111111111049</cx:pt>
          <cx:pt idx="138">0.017361111111111049</cx:pt>
          <cx:pt idx="139">0.010416666666666685</cx:pt>
          <cx:pt idx="140">0.027083333333333293</cx:pt>
          <cx:pt idx="141">0.025694444444444464</cx:pt>
          <cx:pt idx="142">0.010416666666666685</cx:pt>
          <cx:pt idx="143">0.045138888888888951</cx:pt>
          <cx:pt idx="144">0.02430555555555558</cx:pt>
          <cx:pt idx="145">0.07291666666666663</cx:pt>
          <cx:pt idx="146">0.077083333333333393</cx:pt>
          <cx:pt idx="147">0.010416666666666685</cx:pt>
          <cx:pt idx="148">0.0097222222222221877</cx:pt>
          <cx:pt idx="149">0.057638888888888851</cx:pt>
          <cx:pt idx="150">0.072222222222222132</cx:pt>
          <cx:pt idx="151">0.070833333333333304</cx:pt>
          <cx:pt idx="152">0.049999999999999933</cx:pt>
          <cx:pt idx="153">0.02083333333333337</cx:pt>
          <cx:pt idx="154">0.11805555555555552</cx:pt>
          <cx:pt idx="155">0.024999999999999967</cx:pt>
          <cx:pt idx="156">0.12986111111111109</cx:pt>
          <cx:pt idx="157">0.13194444444444448</cx:pt>
          <cx:pt idx="158">0.059722222222222232</cx:pt>
          <cx:pt idx="159">0.07638888888888884</cx:pt>
          <cx:pt idx="160">0.1027777777777778</cx:pt>
          <cx:pt idx="161">0.12847222222222227</cx:pt>
          <cx:pt idx="162">0.040972222222222188</cx:pt>
          <cx:pt idx="163">0.029166666666666674</cx:pt>
          <cx:pt idx="164">0.16249999999999998</cx:pt>
          <cx:pt idx="165">0.029861111111111116</cx:pt>
          <cx:pt idx="166">0.16666666666666669</cx:pt>
          <cx:pt idx="167">0.099305555555555536</cx:pt>
          <cx:pt idx="168">0.21388888888888885</cx:pt>
          <cx:pt idx="169">0.13402777777777775</cx:pt>
          <cx:pt idx="170">0.13680555555555551</cx:pt>
          <cx:pt idx="171">0.13958333333333334</cx:pt>
          <cx:pt idx="172">0.16041666666666671</cx:pt>
          <cx:pt idx="173">0.084027777777777812</cx:pt>
        </cx:lvl>
      </cx:numDim>
    </cx:data>
  </cx:chartData>
  <cx:chart>
    <cx:title pos="t" align="ctr" overlay="0">
      <cx:tx>
        <cx:txData>
          <cx:v>TAT- SUMMARY FINALIZATION</cx:v>
        </cx:txData>
      </cx:tx>
      <cx:txPr>
        <a:bodyPr spcFirstLastPara="1" vertOverflow="ellipsis" horzOverflow="overflow" wrap="square" lIns="0" tIns="0" rIns="0" bIns="0" anchor="ctr" anchorCtr="1"/>
        <a:lstStyle/>
        <a:p>
          <a:pPr algn="ctr" rtl="0">
            <a:defRPr sz="2400" b="1"/>
          </a:pPr>
          <a:r>
            <a:rPr lang="en-US" sz="2400" b="1" i="0" u="none" strike="noStrike" baseline="0">
              <a:solidFill>
                <a:sysClr val="windowText" lastClr="000000">
                  <a:lumMod val="65000"/>
                  <a:lumOff val="35000"/>
                </a:sysClr>
              </a:solidFill>
              <a:latin typeface="Calibri" panose="020F0502020204030204"/>
            </a:rPr>
            <a:t>TAT- SUMMARY FINALIZATION</a:t>
          </a:r>
        </a:p>
      </cx:txPr>
    </cx:title>
    <cx:plotArea>
      <cx:plotAreaRegion>
        <cx:series layoutId="boxWhisker" uniqueId="{8206E192-3642-4E1B-A5E6-80CC5CD0A92F}">
          <cx:tx>
            <cx:txData>
              <cx:f>'Planned-Unplanned'!$B$1</cx:f>
              <cx:v>Planned</cx:v>
            </cx:txData>
          </cx:tx>
          <cx:spPr>
            <a:solidFill>
              <a:schemeClr val="accent1">
                <a:lumMod val="20000"/>
                <a:lumOff val="80000"/>
              </a:schemeClr>
            </a:solidFill>
            <a:ln>
              <a:solidFill>
                <a:srgbClr val="00B0F0"/>
              </a:solidFill>
            </a:ln>
          </cx:spPr>
          <cx:dataLabels>
            <cx:txPr>
              <a:bodyPr spcFirstLastPara="1" vertOverflow="ellipsis" horzOverflow="overflow" wrap="square" lIns="0" tIns="0" rIns="0" bIns="0" anchor="ctr" anchorCtr="1"/>
              <a:lstStyle/>
              <a:p>
                <a:pPr algn="ctr" rtl="0">
                  <a:defRPr sz="1800"/>
                </a:pPr>
                <a:endParaRPr lang="en-US" sz="1800" b="0" i="0" u="none" strike="noStrike" baseline="0">
                  <a:solidFill>
                    <a:prstClr val="black">
                      <a:lumMod val="65000"/>
                      <a:lumOff val="35000"/>
                    </a:prstClr>
                  </a:solidFill>
                  <a:latin typeface="Calibri" panose="020F0502020204030204"/>
                </a:endParaRPr>
              </a:p>
            </cx:txPr>
            <cx:visibility seriesName="0" categoryName="0" value="1"/>
            <cx:separator>, </cx:separator>
          </cx:dataLabels>
          <cx:dataId val="0"/>
          <cx:layoutPr>
            <cx:visibility meanLine="1" meanMarker="1" nonoutliers="0" outliers="1"/>
            <cx:statistics quartileMethod="exclusive"/>
          </cx:layoutPr>
        </cx:series>
        <cx:series layoutId="boxWhisker" uniqueId="{F688B2B4-B81F-4D49-AAE9-B57831D680A0}">
          <cx:tx>
            <cx:txData>
              <cx:f>'Planned-Unplanned'!$E$1</cx:f>
              <cx:v>Unplanned</cx:v>
            </cx:txData>
          </cx:tx>
          <cx:spPr>
            <a:solidFill>
              <a:srgbClr val="E1EAFF"/>
            </a:solidFill>
            <a:ln>
              <a:solidFill>
                <a:schemeClr val="accent1"/>
              </a:solidFill>
            </a:ln>
          </cx:spPr>
          <cx:dataLabels>
            <cx:txPr>
              <a:bodyPr spcFirstLastPara="1" vertOverflow="ellipsis" horzOverflow="overflow" wrap="square" lIns="0" tIns="0" rIns="0" bIns="0" anchor="ctr" anchorCtr="1"/>
              <a:lstStyle/>
              <a:p>
                <a:pPr algn="ctr" rtl="0">
                  <a:defRPr sz="1800"/>
                </a:pPr>
                <a:endParaRPr lang="en-US" sz="1800" b="0" i="0" u="none" strike="noStrike" baseline="0">
                  <a:solidFill>
                    <a:prstClr val="black">
                      <a:lumMod val="65000"/>
                      <a:lumOff val="35000"/>
                    </a:prstClr>
                  </a:solidFill>
                  <a:latin typeface="Calibri" panose="020F0502020204030204"/>
                </a:endParaRPr>
              </a:p>
            </cx:txPr>
          </cx:dataLabels>
          <cx:dataId val="1"/>
          <cx:layoutPr>
            <cx:visibility meanLine="0" meanMarker="1" nonoutliers="0" outliers="1"/>
            <cx:statistics quartileMethod="exclusive"/>
          </cx:layoutPr>
        </cx:series>
      </cx:plotAreaRegion>
      <cx:axis id="0">
        <cx:catScaling gapWidth="0.230000004"/>
        <cx:tickLabels/>
      </cx:axis>
      <cx:axis id="1">
        <cx:valScaling/>
        <cx:title>
          <cx:tx>
            <cx:txData>
              <cx:v>Time (min)</cx:v>
            </cx:txData>
          </cx:tx>
          <cx:txPr>
            <a:bodyPr spcFirstLastPara="1" vertOverflow="ellipsis" horzOverflow="overflow" wrap="square" lIns="0" tIns="0" rIns="0" bIns="0" anchor="ctr" anchorCtr="1"/>
            <a:lstStyle/>
            <a:p>
              <a:pPr algn="ctr" rtl="0">
                <a:defRPr sz="2400"/>
              </a:pPr>
              <a:r>
                <a:rPr lang="en-US" sz="2400" b="0" i="0" u="none" strike="noStrike" baseline="0">
                  <a:solidFill>
                    <a:sysClr val="windowText" lastClr="000000">
                      <a:lumMod val="65000"/>
                      <a:lumOff val="35000"/>
                    </a:sysClr>
                  </a:solidFill>
                  <a:latin typeface="Calibri" panose="020F0502020204030204"/>
                </a:rPr>
                <a:t>Time (min)</a:t>
              </a:r>
            </a:p>
          </cx:txPr>
        </cx:title>
        <cx:majorGridlines/>
        <cx:tickLabels/>
        <cx:txPr>
          <a:bodyPr spcFirstLastPara="1" vertOverflow="ellipsis" horzOverflow="overflow" wrap="square" lIns="0" tIns="0" rIns="0" bIns="0" anchor="ctr" anchorCtr="1"/>
          <a:lstStyle/>
          <a:p>
            <a:pPr algn="ctr" rtl="0">
              <a:defRPr sz="1800"/>
            </a:pPr>
            <a:endParaRPr lang="en-US" sz="1800" b="0" i="0" u="none" strike="noStrike" baseline="0">
              <a:solidFill>
                <a:prstClr val="black">
                  <a:lumMod val="65000"/>
                  <a:lumOff val="35000"/>
                </a:prstClr>
              </a:solidFill>
              <a:latin typeface="Calibri" panose="020F0502020204030204"/>
            </a:endParaRPr>
          </a:p>
        </cx:txPr>
      </cx:axis>
    </cx:plotArea>
    <cx:legend pos="b" align="ctr" overlay="0">
      <cx:txPr>
        <a:bodyPr spcFirstLastPara="1" vertOverflow="ellipsis" horzOverflow="overflow" wrap="square" lIns="0" tIns="0" rIns="0" bIns="0" anchor="ctr" anchorCtr="1"/>
        <a:lstStyle/>
        <a:p>
          <a:pPr algn="ctr" rtl="0">
            <a:defRPr sz="2000"/>
          </a:pPr>
          <a:endParaRPr lang="en-US" sz="2000" b="0" i="0" u="none" strike="noStrike" baseline="0">
            <a:solidFill>
              <a:prstClr val="black">
                <a:lumMod val="65000"/>
                <a:lumOff val="35000"/>
              </a:prstClr>
            </a:solidFill>
            <a:latin typeface="Calibri" panose="020F0502020204030204"/>
          </a:endParaRPr>
        </a:p>
      </cx:txPr>
    </cx:legend>
  </cx:chart>
  <cx:spPr>
    <a:ln w="19050">
      <a:solidFill>
        <a:schemeClr val="accent2"/>
      </a:solidFill>
    </a:ln>
  </cx:spPr>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'TAT for Pharmacy Return'!$D$2:$D$236</cx:f>
        <cx:lvl ptCount="235" formatCode="[mm]">
          <cx:pt idx="0">0.018749999999999999</cx:pt>
          <cx:pt idx="1">0.013194444444444453</cx:pt>
          <cx:pt idx="2">0.0027777777777777679</cx:pt>
          <cx:pt idx="3">0.018055555555555602</cx:pt>
          <cx:pt idx="4">0.001388888888888884</cx:pt>
          <cx:pt idx="5">0.025694444444444464</cx:pt>
          <cx:pt idx="6">0.054166666666666696</cx:pt>
          <cx:pt idx="7">0.040972222222222188</cx:pt>
          <cx:pt idx="8">0.041666666666666685</cx:pt>
          <cx:pt idx="9">0.019444444444444486</cx:pt>
          <cx:pt idx="10">0.0055555555555555358</cx:pt>
          <cx:pt idx="11">0.026388888888888851</cx:pt>
          <cx:pt idx="12">0.016666666666666718</cx:pt>
          <cx:pt idx="13">0.023611111111111138</cx:pt>
          <cx:pt idx="14">0.010416666666666685</cx:pt>
          <cx:pt idx="15">0.0062500000000000333</cx:pt>
          <cx:pt idx="16">0.0076388888888889173</cx:pt>
          <cx:pt idx="17">0.02777777777777779</cx:pt>
          <cx:pt idx="18">0.015277777777777835</cx:pt>
          <cx:pt idx="19">0.00069444444444444198</cx:pt>
          <cx:pt idx="20">0.026388888888888962</cx:pt>
          <cx:pt idx="21">0.0034722222222222099</cx:pt>
          <cx:pt idx="22">0.095138888888888884</cx:pt>
          <cx:pt idx="23">0.0048611111111111494</cx:pt>
          <cx:pt idx="24">0.012500000000000011</cx:pt>
          <cx:pt idx="25">0.024999999999999967</cx:pt>
          <cx:pt idx="26">0.0041666666666666519</cx:pt>
          <cx:pt idx="27">0.020833333333333315</cx:pt>
          <cx:pt idx="28">0.02777777777777779</cx:pt>
          <cx:pt idx="29">0.016666666666666718</cx:pt>
          <cx:pt idx="30">0.020833333333333315</cx:pt>
          <cx:pt idx="31">0.077777777777777835</cx:pt>
          <cx:pt idx="32">0.01736111111111116</cx:pt>
          <cx:pt idx="33">0.013194444444444398</cx:pt>
          <cx:pt idx="34">0.0097222222222222432</cx:pt>
          <cx:pt idx="35">0.0076388888888888618</cx:pt>
          <cx:pt idx="36">0.039583333333333304</cx:pt>
          <cx:pt idx="37">0.022916666666666696</cx:pt>
          <cx:pt idx="38">0.013888888888888895</cx:pt>
          <cx:pt idx="39">0.028472222222222232</cx:pt>
          <cx:pt idx="40">0.079861111111111105</cx:pt>
          <cx:pt idx="41">0.024999999999999967</cx:pt>
          <cx:pt idx="42">0.0034722222222222099</cx:pt>
          <cx:pt idx="43">0.0083333333333333037</cx:pt>
          <cx:pt idx="44">0.011111111111111183</cx:pt>
          <cx:pt idx="45">0.02916666666666673</cx:pt>
          <cx:pt idx="46">0.0090277777777778012</cx:pt>
          <cx:pt idx="47">0.0041666666666666519</cx:pt>
          <cx:pt idx="48">0.019444444444444486</cx:pt>
          <cx:pt idx="49">0.0041666666666666519</cx:pt>
          <cx:pt idx="50">0.01041666666666663</cx:pt>
          <cx:pt idx="51">0.0020833333333333814</cx:pt>
          <cx:pt idx="52">0.0020833333333332704</cx:pt>
          <cx:pt idx="53">0.036805555555555591</cx:pt>
          <cx:pt idx="54">0.0083333333333333037</cx:pt>
          <cx:pt idx="55">0.0027777777777778234</cx:pt>
          <cx:pt idx="56">0.013888888888888895</cx:pt>
          <cx:pt idx="57">0.1479166666666667</cx:pt>
          <cx:pt idx="58">0.15972222222222227</cx:pt>
          <cx:pt idx="59">0.0048611111111111494</cx:pt>
          <cx:pt idx="60">0.015972222222222276</cx:pt>
          <cx:pt idx="61">0.025694444444444464</cx:pt>
          <cx:pt idx="62">0.028472222222222232</cx:pt>
          <cx:pt idx="63">0.036111111111111094</cx:pt>
          <cx:pt idx="64">0.0034722222222222099</cx:pt>
          <cx:pt idx="65">0.0055555555555555358</cx:pt>
          <cx:pt idx="66">0.0076388888888889173</cx:pt>
          <cx:pt idx="67">0.0062500000000000333</cx:pt>
          <cx:pt idx="68">0.0069444444444444198</cx:pt>
          <cx:pt idx="69">0.015277777777777724</cx:pt>
          <cx:pt idx="70">0.0027777777777777679</cx:pt>
          <cx:pt idx="71">0.030555555555555558</cx:pt>
          <cx:pt idx="72">0.0097222222222221877</cx:pt>
          <cx:pt idx="73">0.10902777777777778</cx:pt>
          <cx:pt idx="74">0.013194444444444509</cx:pt>
          <cx:pt idx="75">0.0076388888888889173</cx:pt>
          <cx:pt idx="76">0.001388888888888884</cx:pt>
          <cx:pt idx="77">0.03333333333333327</cx:pt>
          <cx:pt idx="78">0.0076388888888888062</cx:pt>
          <cx:pt idx="79">0.014583333333333337</cx:pt>
          <cx:pt idx="80">0.013194444444444398</cx:pt>
          <cx:pt idx="81">0.0097222222222221877</cx:pt>
          <cx:pt idx="82">0.0090277777777778567</cx:pt>
          <cx:pt idx="83">0.011111111111111106</cx:pt>
          <cx:pt idx="84">0.0069444444444444198</cx:pt>
          <cx:pt idx="85">0.021527777777777812</cx:pt>
          <cx:pt idx="86">0.0076388888888889173</cx:pt>
          <cx:pt idx="87">0.001388888888888884</cx:pt>
          <cx:pt idx="88">0.0097222222222221877</cx:pt>
          <cx:pt idx="89">0.0055555555555555358</cx:pt>
          <cx:pt idx="90">0.018055555555555547</cx:pt>
          <cx:pt idx="91">0.011805555555555569</cx:pt>
          <cx:pt idx="92">0.033333333333333381</cx:pt>
          <cx:pt idx="93">0.015972222222222221</cx:pt>
          <cx:pt idx="94">0.0097222222222221877</cx:pt>
          <cx:pt idx="95">0.021527777777777812</cx:pt>
          <cx:pt idx="96">0.0083333333333333037</cx:pt>
          <cx:pt idx="97">0.035416666666666652</cx:pt>
          <cx:pt idx="98">0.11597222222222225</cx:pt>
          <cx:pt idx="99">0.11805555555555558</cx:pt>
          <cx:pt idx="100">0.12847222222222227</cx:pt>
          <cx:pt idx="101">0.14236111111111116</cx:pt>
          <cx:pt idx="102">0.093055555555555614</cx:pt>
          <cx:pt idx="103">0.077777777777777835</cx:pt>
          <cx:pt idx="104">0.085416666666666696</cx:pt>
          <cx:pt idx="105">0.0083333333333333037</cx:pt>
          <cx:pt idx="106">0.14027777777777778</cx:pt>
          <cx:pt idx="107">0.0020833333333333814</cx:pt>
          <cx:pt idx="108">0.0097222222222221877</cx:pt>
          <cx:pt idx="109">0.0041666666666666519</cx:pt>
          <cx:pt idx="110">0.013888888888888951</cx:pt>
          <cx:pt idx="111">0.05555555555555558</cx:pt>
          <cx:pt idx="112">0.0076388888888889173</cx:pt>
          <cx:pt idx="113">0.0048611111111111494</cx:pt>
          <cx:pt idx="114">0.012500000000000067</cx:pt>
          <cx:pt idx="115">0.014583333333333393</cx:pt>
          <cx:pt idx="116">0.001388888888888884</cx:pt>
          <cx:pt idx="117">0.0048611111111110938</cx:pt>
          <cx:pt idx="118">0.014583333333333393</cx:pt>
          <cx:pt idx="119">0.068749999999999978</cx:pt>
          <cx:pt idx="120">0.033333333333333326</cx:pt>
          <cx:pt idx="121">0.015277777777777724</cx:pt>
          <cx:pt idx="122">0.016666666666666607</cx:pt>
          <cx:pt idx="123">0.0027777777777777679</cx:pt>
          <cx:pt idx="124">0.0069444444444444198</cx:pt>
          <cx:pt idx="125">0.011111111111111127</cx:pt>
          <cx:pt idx="126">0.023611111111111083</cx:pt>
          <cx:pt idx="127">0.029861111111111116</cx:pt>
          <cx:pt idx="128">0.018055555555555547</cx:pt>
          <cx:pt idx="129">0.031944444444444386</cx:pt>
          <cx:pt idx="130">0.0055555555555555358</cx:pt>
          <cx:pt idx="131">0.028472222222222288</cx:pt>
          <cx:pt idx="132">0.015972222222222165</cx:pt>
          <cx:pt idx="133">0.017361111111111049</cx:pt>
          <cx:pt idx="134">0.0076388888888889173</cx:pt>
          <cx:pt idx="135">0.0034722222222221544</cx:pt>
          <cx:pt idx="136">0.020138888888888817</cx:pt>
          <cx:pt idx="137">0.015972222222222165</cx:pt>
          <cx:pt idx="138">0.0020833333333333814</cx:pt>
          <cx:pt idx="139">0.0048611111111111494</cx:pt>
          <cx:pt idx="140">0.0062500000000000333</cx:pt>
          <cx:pt idx="141">0.00069444444444449749</cx:pt>
          <cx:pt idx="142">0.013888888888888895</cx:pt>
          <cx:pt idx="143">0.012500000000000067</cx:pt>
          <cx:pt idx="144">0.024999999999999967</cx:pt>
          <cx:pt idx="145">0.063888888888888884</cx:pt>
          <cx:pt idx="146">0.010416666666666685</cx:pt>
          <cx:pt idx="147">0.010416666666666685</cx:pt>
          <cx:pt idx="148">0.015972222222222276</cx:pt>
          <cx:pt idx="149">0.0055555555555555358</cx:pt>
          <cx:pt idx="150">0.049305555555555547</cx:pt>
          <cx:pt idx="151">0.012499999999999956</cx:pt>
          <cx:pt idx="152">0.0083333333333333037</cx:pt>
          <cx:pt idx="153">0.03333333333333327</cx:pt>
          <cx:pt idx="154">0.17986111111111108</cx:pt>
          <cx:pt idx="155">0.10833333333333334</cx:pt>
          <cx:pt idx="156">0.021527777777777812</cx:pt>
          <cx:pt idx="157">0.013194444444444453</cx:pt>
          <cx:pt idx="158">0.024999999999999967</cx:pt>
          <cx:pt idx="159">0.012499999999999956</cx:pt>
          <cx:pt idx="160">0.0034722222222221544</cx:pt>
          <cx:pt idx="161">0.0027777777777777679</cx:pt>
          <cx:pt idx="162">0.0069444444444444198</cx:pt>
          <cx:pt idx="163">0.0027777777777777679</cx:pt>
          <cx:pt idx="164">0.016666666666666663</cx:pt>
          <cx:pt idx="165">0.0090277777777777457</cx:pt>
          <cx:pt idx="166">0.011111111111111072</cx:pt>
          <cx:pt idx="167">0.015277777777777724</cx:pt>
          <cx:pt idx="168">0.0048611111111110938</cx:pt>
          <cx:pt idx="169">0.00069444444444444198</cx:pt>
          <cx:pt idx="170">0.0076388888888888618</cx:pt>
          <cx:pt idx="171">0.0097222222222221877</cx:pt>
          <cx:pt idx="172">0.22777777777777777</cx:pt>
          <cx:pt idx="173">0.23194444444444443</cx:pt>
          <cx:pt idx="174">0.036111111111111094</cx:pt>
          <cx:pt idx="175">0.0048611111111110938</cx:pt>
          <cx:pt idx="176">0.0069444444444444198</cx:pt>
          <cx:pt idx="177">0.010416666666666685</cx:pt>
          <cx:pt idx="178">0.02430555555555558</cx:pt>
          <cx:pt idx="179">0.0062499999999999223</cx:pt>
          <cx:pt idx="180">0.0062499999999999223</cx:pt>
          <cx:pt idx="181">0.0069444444444444198</cx:pt>
          <cx:pt idx="182">0.073611111111111072</cx:pt>
          <cx:pt idx="183">0.0069444444444444198</cx:pt>
          <cx:pt idx="184">0.034722222222222265</cx:pt>
          <cx:pt idx="185">0.028472222222222232</cx:pt>
          <cx:pt idx="186">0.030555555555555614</cx:pt>
          <cx:pt idx="187">0.034027777777777768</cx:pt>
          <cx:pt idx="188">0.0090277777777777457</cx:pt>
          <cx:pt idx="189">0.0048611111111110938</cx:pt>
          <cx:pt idx="190">0.0048611111111112049</cx:pt>
          <cx:pt idx="191">0.028472222222222232</cx:pt>
          <cx:pt idx="192">0.013888888888888951</cx:pt>
          <cx:pt idx="193">0.21458333333333329</cx:pt>
          <cx:pt idx="194">0.0041666666666666519</cx:pt>
          <cx:pt idx="195">0.017361111111111105</cx:pt>
          <cx:pt idx="196">0.092361111111111172</cx:pt>
          <cx:pt idx="197">0.013888888888888895</cx:pt>
          <cx:pt idx="198">0.1854166666666667</cx:pt>
          <cx:pt idx="199">0.082638888888888928</cx:pt>
          <cx:pt idx="200">0.077777777777777779</cx:pt>
          <cx:pt idx="201">0.0020833333333333259</cx:pt>
          <cx:pt idx="202">0.1569444444444445</cx:pt>
          <cx:pt idx="203">0.019444444444444486</cx:pt>
          <cx:pt idx="204">0.022916666666666696</cx:pt>
          <cx:pt idx="205">0.0055555555555555358</cx:pt>
          <cx:pt idx="206">0.0069444444444444198</cx:pt>
          <cx:pt idx="207">0.022916666666666696</cx:pt>
          <cx:pt idx="208">0.029166666666666619</cx:pt>
          <cx:pt idx="209">0.030555555555555503</cx:pt>
          <cx:pt idx="210">0.012500000000000067</cx:pt>
          <cx:pt idx="211">0.0034722222222221544</cx:pt>
          <cx:pt idx="212">0.0090277777777778012</cx:pt>
          <cx:pt idx="213">0.015972222222222221</cx:pt>
          <cx:pt idx="214">0.0041666666666666519</cx:pt>
          <cx:pt idx="215">0.002083333333333437</cx:pt>
          <cx:pt idx="216">0.057638888888888962</cx:pt>
          <cx:pt idx="217">0.12430555555555556</cx:pt>
          <cx:pt idx="218">0.0055555555555555358</cx:pt>
          <cx:pt idx="219">0.00069444444444449749</cx:pt>
          <cx:pt idx="220">0.067361111111111149</cx:pt>
          <cx:pt idx="221">0.013194444444444398</cx:pt>
          <cx:pt idx="222">0.03333333333333327</cx:pt>
          <cx:pt idx="223">0.015972222222222165</cx:pt>
          <cx:pt idx="224">0.018055555555555547</cx:pt>
          <cx:pt idx="225">0.028472222222222232</cx:pt>
          <cx:pt idx="226">0.035416666666666652</cx:pt>
          <cx:pt idx="227">0.022222222222222254</cx:pt>
          <cx:pt idx="228">0.034027777777777768</cx:pt>
          <cx:pt idx="229">0.031944444444444386</cx:pt>
          <cx:pt idx="230">0.074999999999999956</cx:pt>
          <cx:pt idx="231">0.0097222222222222432</cx:pt>
          <cx:pt idx="232">0.063888888888888884</cx:pt>
          <cx:pt idx="233">0.035416666666666652</cx:pt>
          <cx:pt idx="234">0.001388888888888884</cx:pt>
        </cx:lvl>
      </cx:numDim>
    </cx:data>
  </cx:chartData>
  <cx:chart>
    <cx:title pos="t" align="ctr" overlay="0">
      <cx:tx>
        <cx:txData>
          <cx:v>TAT- PHARMACY RETURN</cx:v>
        </cx:txData>
      </cx:tx>
      <cx:txPr>
        <a:bodyPr spcFirstLastPara="1" vertOverflow="ellipsis" horzOverflow="overflow" wrap="square" lIns="0" tIns="0" rIns="0" bIns="0" anchor="ctr" anchorCtr="1"/>
        <a:lstStyle/>
        <a:p>
          <a:pPr algn="ctr" rtl="0">
            <a:defRPr sz="2400" b="1"/>
          </a:pPr>
          <a:r>
            <a:rPr lang="en-US" sz="2400" b="1" i="0" u="none" strike="noStrike" baseline="0">
              <a:solidFill>
                <a:sysClr val="windowText" lastClr="000000">
                  <a:lumMod val="65000"/>
                  <a:lumOff val="35000"/>
                </a:sysClr>
              </a:solidFill>
              <a:latin typeface="Calibri" panose="020F0502020204030204"/>
            </a:rPr>
            <a:t>TAT- PHARMACY RETURN</a:t>
          </a:r>
        </a:p>
      </cx:txPr>
    </cx:title>
    <cx:plotArea>
      <cx:plotAreaRegion>
        <cx:series layoutId="boxWhisker" uniqueId="{4765C4FB-BA55-4A46-80B8-D291D320D26C}" formatIdx="0">
          <cx:tx>
            <cx:txData>
              <cx:f>'TAT for Pharmacy Return'!$D$1</cx:f>
              <cx:v>TAT FOR PHARMACY RETURN</cx:v>
            </cx:txData>
          </cx:tx>
          <cx:spPr>
            <a:solidFill>
              <a:srgbClr val="E1EAFF"/>
            </a:solidFill>
            <a:ln>
              <a:solidFill>
                <a:schemeClr val="accent1"/>
              </a:solidFill>
            </a:ln>
          </cx:spPr>
          <cx:dataLabels>
            <cx:txPr>
              <a:bodyPr spcFirstLastPara="1" vertOverflow="ellipsis" horzOverflow="overflow" wrap="square" lIns="0" tIns="0" rIns="0" bIns="0" anchor="ctr" anchorCtr="1"/>
              <a:lstStyle/>
              <a:p>
                <a:pPr algn="ctr" rtl="0">
                  <a:defRPr sz="1800"/>
                </a:pPr>
                <a:endParaRPr lang="en-US" sz="1800" b="0" i="0" u="none" strike="noStrike" baseline="0">
                  <a:solidFill>
                    <a:prstClr val="black">
                      <a:lumMod val="65000"/>
                      <a:lumOff val="35000"/>
                    </a:prstClr>
                  </a:solidFill>
                  <a:latin typeface="Calibri" panose="020F0502020204030204"/>
                </a:endParaRPr>
              </a:p>
            </cx:txPr>
            <cx:dataLabelHidden idx="206"/>
            <cx:dataLabelHidden idx="210"/>
            <cx:dataLabelHidden idx="213"/>
            <cx:dataLabelHidden idx="214"/>
            <cx:dataLabelHidden idx="215"/>
            <cx:dataLabelHidden idx="218"/>
            <cx:dataLabelHidden idx="222"/>
            <cx:dataLabelHidden idx="224"/>
            <cx:dataLabelHidden idx="226"/>
            <cx:dataLabelHidden idx="229"/>
            <cx:dataLabelHidden idx="230"/>
            <cx:dataLabelHidden idx="233"/>
          </cx:dataLabels>
          <cx:dataId val="0"/>
          <cx:layoutPr>
            <cx:visibility meanLine="0" meanMarker="1" nonoutliers="0" outliers="1"/>
            <cx:statistics quartileMethod="exclusive"/>
          </cx:layoutPr>
        </cx:series>
      </cx:plotAreaRegion>
      <cx:axis id="0">
        <cx:catScaling gapWidth="1"/>
        <cx:tickLabels/>
      </cx:axis>
      <cx:axis id="1">
        <cx:valScaling/>
        <cx:title>
          <cx:tx>
            <cx:txData>
              <cx:v>Time (min)</cx:v>
            </cx:txData>
          </cx:tx>
          <cx:txPr>
            <a:bodyPr spcFirstLastPara="1" vertOverflow="ellipsis" horzOverflow="overflow" wrap="square" lIns="0" tIns="0" rIns="0" bIns="0" anchor="ctr" anchorCtr="1"/>
            <a:lstStyle/>
            <a:p>
              <a:pPr algn="ctr" rtl="0">
                <a:defRPr sz="2400"/>
              </a:pPr>
              <a:r>
                <a:rPr lang="en-US" sz="2400" b="0" i="0" u="none" strike="noStrike" baseline="0">
                  <a:solidFill>
                    <a:sysClr val="windowText" lastClr="000000">
                      <a:lumMod val="65000"/>
                      <a:lumOff val="35000"/>
                    </a:sysClr>
                  </a:solidFill>
                  <a:latin typeface="Calibri" panose="020F0502020204030204"/>
                </a:rPr>
                <a:t>Time (min)</a:t>
              </a:r>
            </a:p>
          </cx:txPr>
        </cx:title>
        <cx:majorGridlines/>
        <cx:tickLabels/>
        <cx:txPr>
          <a:bodyPr spcFirstLastPara="1" vertOverflow="ellipsis" horzOverflow="overflow" wrap="square" lIns="0" tIns="0" rIns="0" bIns="0" anchor="ctr" anchorCtr="1"/>
          <a:lstStyle/>
          <a:p>
            <a:pPr algn="ctr" rtl="0">
              <a:defRPr sz="2000"/>
            </a:pPr>
            <a:endParaRPr lang="en-US" sz="2000" b="0" i="0" u="none" strike="noStrike" baseline="0">
              <a:solidFill>
                <a:prstClr val="black">
                  <a:lumMod val="65000"/>
                  <a:lumOff val="35000"/>
                </a:prstClr>
              </a:solidFill>
              <a:latin typeface="Calibri" panose="020F0502020204030204"/>
            </a:endParaRPr>
          </a:p>
        </cx:txPr>
      </cx:axis>
    </cx:plotArea>
  </cx:chart>
  <cx:spPr>
    <a:ln>
      <a:solidFill>
        <a:schemeClr val="accent2">
          <a:lumMod val="60000"/>
          <a:lumOff val="40000"/>
        </a:schemeClr>
      </a:solidFill>
    </a:ln>
  </cx:spPr>
</cx:chartSpace>
</file>

<file path=ppt/charts/chartEx3.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'TAT for Pharmacy Clearance'!$C$2:$C$236</cx:f>
        <cx:lvl ptCount="235" formatCode="[mm]">
          <cx:pt idx="0">0.071527777777777801</cx:pt>
          <cx:pt idx="1">0.10555555555555557</cx:pt>
          <cx:pt idx="2">0.070833333333333248</cx:pt>
          <cx:pt idx="3">0.072222222222222132</cx:pt>
          <cx:pt idx="4">0.031944444444444442</cx:pt>
          <cx:pt idx="5">0.026388888888888851</cx:pt>
          <cx:pt idx="6">0.027083333333333348</cx:pt>
          <cx:pt idx="7">0.0069444444444444198</cx:pt>
          <cx:pt idx="8">0.027083333333333348</cx:pt>
          <cx:pt idx="9">0.081249999999999989</cx:pt>
          <cx:pt idx="10">0.15277777777777773</cx:pt>
          <cx:pt idx="11">0.018749999999999933</cx:pt>
          <cx:pt idx="12">0.016666666666666663</cx:pt>
          <cx:pt idx="13">0.016666666666666663</cx:pt>
          <cx:pt idx="14">0.017361111111111105</cx:pt>
          <cx:pt idx="15">0.017361111111111105</cx:pt>
          <cx:pt idx="16">0.075694444444444453</cx:pt>
          <cx:pt idx="17">0.034722222222222265</cx:pt>
          <cx:pt idx="18">0.034722222222222265</cx:pt>
          <cx:pt idx="19">0.034722222222222265</cx:pt>
          <cx:pt idx="20">0.030555555555555558</cx:pt>
          <cx:pt idx="21">0.023611111111111138</cx:pt>
          <cx:pt idx="22">0.020833333333333315</cx:pt>
          <cx:pt idx="23">0.035416666666666652</cx:pt>
          <cx:pt idx="24">0.024305555555555525</cx:pt>
          <cx:pt idx="25">0.020833333333333315</cx:pt>
          <cx:pt idx="26">0.020833333333333315</cx:pt>
          <cx:pt idx="27">0.0034722222222222099</cx:pt>
          <cx:pt idx="28">0.026388888888888906</cx:pt>
          <cx:pt idx="29">0.022222222222222199</cx:pt>
          <cx:pt idx="30">0.001388888888888884</cx:pt>
          <cx:pt idx="31">0.051388888888888928</cx:pt>
          <cx:pt idx="32">0.027083333333333348</cx:pt>
          <cx:pt idx="33">0.027083333333333348</cx:pt>
          <cx:pt idx="34">0.029166666666666674</cx:pt>
          <cx:pt idx="35">0.02777777777777779</cx:pt>
          <cx:pt idx="36">0.030555555555555558</cx:pt>
          <cx:pt idx="37">0.13472222222222219</cx:pt>
          <cx:pt idx="38">0.03125</cx:pt>
          <cx:pt idx="39">0.038888888888888917</cx:pt>
          <cx:pt idx="40">0.026388888888888795</cx:pt>
          <cx:pt idx="41">0.0097222222222222432</cx:pt>
          <cx:pt idx="42">0.0097222222222221877</cx:pt>
          <cx:pt idx="43">0.0090277777777778012</cx:pt>
          <cx:pt idx="44">0.05555555555555558</cx:pt>
          <cx:pt idx="45">0.013194444444444453</cx:pt>
          <cx:pt idx="46">0.012499999999999956</cx:pt>
          <cx:pt idx="47">0.0020833333333332704</cx:pt>
          <cx:pt idx="48">0.032638888888888884</cx:pt>
          <cx:pt idx="49">0.0076388888888889173</cx:pt>
          <cx:pt idx="50">0.016666666666666718</cx:pt>
          <cx:pt idx="51">0.033333333333333326</cx:pt>
          <cx:pt idx="52">0.014583333333333337</cx:pt>
          <cx:pt idx="53">0.0083333333333333037</cx:pt>
          <cx:pt idx="54">0.05208333333333337</cx:pt>
          <cx:pt idx="55">0.0090277777777778567</cx:pt>
          <cx:pt idx="56">0.017361111111111105</cx:pt>
          <cx:pt idx="57">0.01388888888888884</cx:pt>
          <cx:pt idx="58">0.079166666666666552</cx:pt>
          <cx:pt idx="59">0.01388888888888884</cx:pt>
          <cx:pt idx="60">0.014583333333333282</cx:pt>
          <cx:pt idx="61">0.01388888888888884</cx:pt>
          <cx:pt idx="62">0.01388888888888884</cx:pt>
          <cx:pt idx="63">0.0027777777777777679</cx:pt>
          <cx:pt idx="64">0.016666666666666607</cx:pt>
          <cx:pt idx="65">0.045833333333333393</cx:pt>
          <cx:pt idx="66">0.054861111111111083</cx:pt>
          <cx:pt idx="67">0.0090277777777778012</cx:pt>
          <cx:pt idx="68">0.0034722222222222099</cx:pt>
          <cx:pt idx="69">0.0020833333333333259</cx:pt>
          <cx:pt idx="70">0.0083333333333334147</cx:pt>
          <cx:pt idx="71">0.052083333333333315</cx:pt>
          <cx:pt idx="72">0.026388888888888906</cx:pt>
          <cx:pt idx="73">0.029166666666666674</cx:pt>
          <cx:pt idx="74">0.022222222222222254</cx:pt>
          <cx:pt idx="75">0.0090277777777778012</cx:pt>
          <cx:pt idx="76">0.0034722222222222654</cx:pt>
          <cx:pt idx="77">0.048611111111111216</cx:pt>
          <cx:pt idx="78">0.11458333333333331</cx:pt>
          <cx:pt idx="79">0.088194444444444353</cx:pt>
          <cx:pt idx="80">0.013194444444444453</cx:pt>
          <cx:pt idx="81">0.022916666666666752</cx:pt>
          <cx:pt idx="82">0.0097222222222221877</cx:pt>
          <cx:pt idx="83">0.50069444444444444</cx:pt>
          <cx:pt idx="84">0.035416666666666652</cx:pt>
          <cx:pt idx="85">0.013194444444444453</cx:pt>
          <cx:pt idx="86">0.035416666666666652</cx:pt>
          <cx:pt idx="87">0.035416666666666652</cx:pt>
          <cx:pt idx="88">0.013888888888888895</cx:pt>
          <cx:pt idx="89">0.013194444444444453</cx:pt>
          <cx:pt idx="90">0.017361111111111105</cx:pt>
          <cx:pt idx="91">0</cx:pt>
          <cx:pt idx="92">0.0097222222222221877</cx:pt>
          <cx:pt idx="93">0.0090277777777778012</cx:pt>
          <cx:pt idx="94">0.0090277777777778012</cx:pt>
          <cx:pt idx="95">0.0027777777777777679</cx:pt>
          <cx:pt idx="96">0.082638888888888817</cx:pt>
          <cx:pt idx="97">0.024999999999999967</cx:pt>
          <cx:pt idx="98">0.18055555555555552</cx:pt>
          <cx:pt idx="99">0.11180555555555544</cx:pt>
          <cx:pt idx="100">0.04166666666666663</cx:pt>
          <cx:pt idx="101">0.11319444444444432</cx:pt>
          <cx:pt idx="102">0.11319444444444432</cx:pt>
          <cx:pt idx="103">0.057638888888888851</cx:pt>
          <cx:pt idx="104">0.036111111111111094</cx:pt>
          <cx:pt idx="105">0.011111111111111072</cx:pt>
          <cx:pt idx="106">0.010416666666666685</cx:pt>
          <cx:pt idx="107">0.0083333333333333037</cx:pt>
          <cx:pt idx="108">0.046527777777777779</cx:pt>
          <cx:pt idx="109">0</cx:pt>
          <cx:pt idx="110">0.026388888888888851</cx:pt>
          <cx:pt idx="111">0.0048611111111110383</cx:pt>
          <cx:pt idx="112">0.0048611111111110383</cx:pt>
          <cx:pt idx="113">0.0069444444444444198</cx:pt>
          <cx:pt idx="114">0.082638888888888817</cx:pt>
          <cx:pt idx="115">0.036111111111111094</cx:pt>
          <cx:pt idx="116">0.022222222222222143</cx:pt>
          <cx:pt idx="117">0.15902777777777766</cx:pt>
          <cx:pt idx="118">0.021527777777777701</cx:pt>
          <cx:pt idx="119">0.2048611111111111</cx:pt>
          <cx:pt idx="120">0.012500000000000011</cx:pt>
          <cx:pt idx="121">0.023611111111111083</cx:pt>
          <cx:pt idx="122">0.011111111111111127</cx:pt>
          <cx:pt idx="123">0.02430555555555558</cx:pt>
          <cx:pt idx="124">0.021527777777777757</cx:pt>
          <cx:pt idx="125">0.02083333333333337</cx:pt>
          <cx:pt idx="126">0.013888888888888951</cx:pt>
          <cx:pt idx="127">0.090277777777777846</cx:pt>
          <cx:pt idx="128">0.014583333333333337</cx:pt>
          <cx:pt idx="129">0.014583333333333337</cx:pt>
          <cx:pt idx="130">0.027083333333333348</cx:pt>
          <cx:pt idx="131">0.0097222222222221877</cx:pt>
          <cx:pt idx="132">0.0041666666666667629</cx:pt>
          <cx:pt idx="133">0.0097222222222221877</cx:pt>
          <cx:pt idx="134">0.025694444444444353</cx:pt>
          <cx:pt idx="135">0.015277777777777779</cx:pt>
          <cx:pt idx="136">0.076388888888889117</cx:pt>
          <cx:pt idx="137">0.025000000000000022</cx:pt>
          <cx:pt idx="138">0.071527777777777746</cx:pt>
          <cx:pt idx="139">0.024305555555555525</cx:pt>
          <cx:pt idx="140">0.070138888888888862</cx:pt>
          <cx:pt idx="141">0.07291666666666663</cx:pt>
          <cx:pt idx="142">0.024305555555555525</cx:pt>
          <cx:pt idx="143">0.014583333333333282</cx:pt>
          <cx:pt idx="144">0.018750000000000044</cx:pt>
          <cx:pt idx="145">0.040972222222222299</cx:pt>
          <cx:pt idx="146">0.01388888888888884</cx:pt>
          <cx:pt idx="147">0.01388888888888884</cx:pt>
          <cx:pt idx="148">0.022916666666666585</cx:pt>
          <cx:pt idx="149">0.038888888888888917</cx:pt>
          <cx:pt idx="150">0.041666666666666741</cx:pt>
          <cx:pt idx="151">0.0097222222222221877</cx:pt>
          <cx:pt idx="152">0.084027777777777812</cx:pt>
          <cx:pt idx="153">0.01736111111111116</cx:pt>
          <cx:pt idx="154">0.27361111111111108</cx:pt>
          <cx:pt idx="155">0.020833333333333315</cx:pt>
          <cx:pt idx="156">0.028472222222222232</cx:pt>
          <cx:pt idx="157">0.011111111111111072</cx:pt>
          <cx:pt idx="158">0.06944444444444442</cx:pt>
          <cx:pt idx="159">0.0055555555555555913</cx:pt>
          <cx:pt idx="160">0.0048611111111111494</cx:pt>
          <cx:pt idx="161">0.0625</cx:pt>
          <cx:pt idx="162">0.018055555555555547</cx:pt>
          <cx:pt idx="163">0.034027777777777768</cx:pt>
          <cx:pt idx="164">0.038888888888888917</cx:pt>
          <cx:pt idx="165">0.038888888888888917</cx:pt>
          <cx:pt idx="166">0.016666666666666718</cx:pt>
          <cx:pt idx="167">0.0076388888888889173</cx:pt>
          <cx:pt idx="168">0.0083333333333333037</cx:pt>
          <cx:pt idx="169">0.026388888888888906</cx:pt>
          <cx:pt idx="170">0.016666666666666718</cx:pt>
          <cx:pt idx="171">0.029861111111111061</cx:pt>
          <cx:pt idx="172">0.018749999999999989</cx:pt>
          <cx:pt idx="173">0.0090277777777778012</cx:pt>
          <cx:pt idx="174">0.0090277777777778012</cx:pt>
          <cx:pt idx="175">0.035416666666666652</cx:pt>
          <cx:pt idx="176">0.024999999999999967</cx:pt>
          <cx:pt idx="177">0.014583333333333337</cx:pt>
          <cx:pt idx="178">0.079861111111111049</cx:pt>
          <cx:pt idx="179">0.012500000000000067</cx:pt>
          <cx:pt idx="180">0.025694444444444464</cx:pt>
          <cx:pt idx="181">0.01736111111111116</cx:pt>
          <cx:pt idx="182">0.01736111111111116</cx:pt>
          <cx:pt idx="183">0.01736111111111116</cx:pt>
          <cx:pt idx="184">0.031944444444444386</cx:pt>
          <cx:pt idx="185">0.029166666666666619</cx:pt>
          <cx:pt idx="186">0.031944444444444386</cx:pt>
          <cx:pt idx="187">0.031249999999999944</cx:pt>
          <cx:pt idx="188">0.011805555555555569</cx:pt>
          <cx:pt idx="189">0.011111111111111072</cx:pt>
          <cx:pt idx="190">0.033333333333333215</cx:pt>
          <cx:pt idx="191">0.012499999999999956</cx:pt>
          <cx:pt idx="192">0.014583333333333282</cx:pt>
          <cx:pt idx="193">0.063888888888888995</cx:pt>
          <cx:pt idx="194">0.052777777777777812</cx:pt>
          <cx:pt idx="195">0.015972222222222276</cx:pt>
          <cx:pt idx="196">0.04513888888888884</cx:pt>
          <cx:pt idx="197">0.015277777777777724</cx:pt>
          <cx:pt idx="198">0.097222222222222154</cx:pt>
          <cx:pt idx="199">0.097222222222222154</cx:pt>
          <cx:pt idx="200">0.026388888888888906</cx:pt>
          <cx:pt idx="201">0.03819444444444442</cx:pt>
          <cx:pt idx="202">0.10833333333333334</cx:pt>
          <cx:pt idx="203">0.021527777777777701</cx:pt>
          <cx:pt idx="204">0.2708333333333332</cx:pt>
          <cx:pt idx="205">0.074305555555555569</cx:pt>
          <cx:pt idx="206">0.012499999999999956</cx:pt>
          <cx:pt idx="207">0.0041666666666666519</cx:pt>
          <cx:pt idx="208">0.012500000000000067</cx:pt>
          <cx:pt idx="209">0.011805555555555514</cx:pt>
          <cx:pt idx="210">0.011805555555555514</cx:pt>
          <cx:pt idx="211">0.025694444444444464</cx:pt>
          <cx:pt idx="212">0.2055555555555556</cx:pt>
          <cx:pt idx="213">0.074305555555555514</cx:pt>
          <cx:pt idx="214">0.022916666666666585</cx:pt>
          <cx:pt idx="215">0.035416666666666652</cx:pt>
          <cx:pt idx="216">0.063194444444444331</cx:pt>
          <cx:pt idx="217">0.016666666666666607</cx:pt>
          <cx:pt idx="218">0.0069444444444444198</cx:pt>
          <cx:pt idx="219">0.15000000000000002</cx:pt>
          <cx:pt idx="220">0.081944444444444431</cx:pt>
          <cx:pt idx="221">0.095138888888888939</cx:pt>
          <cx:pt idx="222">0.021527777777777812</cx:pt>
          <cx:pt idx="223">0.0076388888888889173</cx:pt>
          <cx:pt idx="224">0.057638888888888962</cx:pt>
          <cx:pt idx="225">0.021527777777777812</cx:pt>
          <cx:pt idx="226">0.025694444444444464</cx:pt>
          <cx:pt idx="227">0.0062499999999999778</cx:pt>
          <cx:pt idx="228">0.027777777777777846</cx:pt>
          <cx:pt idx="229">0.020138888888888984</cx:pt>
          <cx:pt idx="230">0.020138888888888984</cx:pt>
          <cx:pt idx="231">0.10902777777777772</cx:pt>
          <cx:pt idx="232">0.14861111111111114</cx:pt>
          <cx:pt idx="233">0.040972222222222188</cx:pt>
          <cx:pt idx="234">0.041666666666666685</cx:pt>
        </cx:lvl>
      </cx:numDim>
    </cx:data>
  </cx:chartData>
  <cx:chart>
    <cx:title pos="t" align="ctr" overlay="0">
      <cx:tx>
        <cx:txData>
          <cx:v>TAT- PHARMACY CLEARANCE</cx:v>
        </cx:txData>
      </cx:tx>
      <cx:txPr>
        <a:bodyPr spcFirstLastPara="1" vertOverflow="ellipsis" horzOverflow="overflow" wrap="square" lIns="0" tIns="0" rIns="0" bIns="0" anchor="ctr" anchorCtr="1"/>
        <a:lstStyle/>
        <a:p>
          <a:pPr algn="ctr" rtl="0">
            <a:defRPr sz="2400" b="1"/>
          </a:pPr>
          <a:r>
            <a:rPr lang="en-US" sz="2400" b="1" i="0" u="none" strike="noStrike" baseline="0">
              <a:solidFill>
                <a:sysClr val="windowText" lastClr="000000">
                  <a:lumMod val="65000"/>
                  <a:lumOff val="35000"/>
                </a:sysClr>
              </a:solidFill>
              <a:latin typeface="Calibri" panose="020F0502020204030204"/>
            </a:rPr>
            <a:t>TAT- PHARMACY CLEARANCE</a:t>
          </a:r>
        </a:p>
      </cx:txPr>
    </cx:title>
    <cx:plotArea>
      <cx:plotAreaRegion>
        <cx:series layoutId="boxWhisker" uniqueId="{CB895CBB-05FE-4740-8DA1-736EF0E65921}">
          <cx:tx>
            <cx:txData>
              <cx:f>'TAT for Pharmacy Clearance'!$C$1</cx:f>
              <cx:v>TAT FOR PHARMACY CLEARANCE (T6-T5)</cx:v>
            </cx:txData>
          </cx:tx>
          <cx:spPr>
            <a:solidFill>
              <a:srgbClr val="E1EAFF"/>
            </a:solidFill>
            <a:ln>
              <a:solidFill>
                <a:schemeClr val="accent1"/>
              </a:solidFill>
            </a:ln>
          </cx:spPr>
          <cx:dataLabels>
            <cx:txPr>
              <a:bodyPr spcFirstLastPara="1" vertOverflow="ellipsis" horzOverflow="overflow" wrap="square" lIns="0" tIns="0" rIns="0" bIns="0" anchor="ctr" anchorCtr="1"/>
              <a:lstStyle/>
              <a:p>
                <a:pPr algn="ctr" rtl="0">
                  <a:defRPr sz="1800"/>
                </a:pPr>
                <a:endParaRPr lang="en-US" sz="1800" b="0" i="0" u="none" strike="noStrike" baseline="0">
                  <a:solidFill>
                    <a:prstClr val="black">
                      <a:lumMod val="65000"/>
                      <a:lumOff val="35000"/>
                    </a:prstClr>
                  </a:solidFill>
                  <a:latin typeface="Calibri" panose="020F0502020204030204"/>
                </a:endParaRPr>
              </a:p>
            </cx:txPr>
            <cx:visibility seriesName="0" categoryName="0" value="1"/>
            <cx:separator>, </cx:separator>
            <cx:dataLabelHidden idx="214"/>
            <cx:dataLabelHidden idx="217"/>
            <cx:dataLabelHidden idx="220"/>
            <cx:dataLabelHidden idx="224"/>
            <cx:dataLabelHidden idx="225"/>
            <cx:dataLabelHidden idx="228"/>
            <cx:dataLabelHidden idx="229"/>
          </cx:dataLabels>
          <cx:dataId val="0"/>
          <cx:layoutPr>
            <cx:visibility meanLine="0" meanMarker="1" nonoutliers="0" outliers="1"/>
            <cx:statistics quartileMethod="exclusive"/>
          </cx:layoutPr>
        </cx:series>
      </cx:plotAreaRegion>
      <cx:axis id="0">
        <cx:catScaling gapWidth="1.41999996"/>
        <cx:tickLabels/>
      </cx:axis>
      <cx:axis id="1">
        <cx:valScaling/>
        <cx:title>
          <cx:tx>
            <cx:txData>
              <cx:v>Time (min)</cx:v>
            </cx:txData>
          </cx:tx>
          <cx:txPr>
            <a:bodyPr spcFirstLastPara="1" vertOverflow="ellipsis" horzOverflow="overflow" wrap="square" lIns="0" tIns="0" rIns="0" bIns="0" anchor="ctr" anchorCtr="1"/>
            <a:lstStyle/>
            <a:p>
              <a:pPr algn="ctr" rtl="0">
                <a:defRPr sz="2400"/>
              </a:pPr>
              <a:r>
                <a:rPr lang="en-US" sz="2400" b="0" i="0" u="none" strike="noStrike" baseline="0">
                  <a:solidFill>
                    <a:sysClr val="windowText" lastClr="000000">
                      <a:lumMod val="65000"/>
                      <a:lumOff val="35000"/>
                    </a:sysClr>
                  </a:solidFill>
                  <a:latin typeface="Calibri" panose="020F0502020204030204"/>
                </a:rPr>
                <a:t>Time (min)</a:t>
              </a:r>
            </a:p>
          </cx:txPr>
        </cx:title>
        <cx:majorGridlines/>
        <cx:tickLabels/>
        <cx:txPr>
          <a:bodyPr spcFirstLastPara="1" vertOverflow="ellipsis" horzOverflow="overflow" wrap="square" lIns="0" tIns="0" rIns="0" bIns="0" anchor="ctr" anchorCtr="1"/>
          <a:lstStyle/>
          <a:p>
            <a:pPr algn="ctr" rtl="0">
              <a:defRPr sz="1800"/>
            </a:pPr>
            <a:endParaRPr lang="en-US" sz="1800" b="0" i="0" u="none" strike="noStrike" baseline="0">
              <a:solidFill>
                <a:prstClr val="black">
                  <a:lumMod val="65000"/>
                  <a:lumOff val="35000"/>
                </a:prstClr>
              </a:solidFill>
              <a:latin typeface="Calibri" panose="020F0502020204030204"/>
            </a:endParaRPr>
          </a:p>
        </cx:txPr>
      </cx:axis>
    </cx:plotArea>
  </cx:chart>
  <cx:spPr>
    <a:ln w="19050">
      <a:solidFill>
        <a:schemeClr val="accent2">
          <a:lumMod val="60000"/>
          <a:lumOff val="40000"/>
        </a:schemeClr>
      </a:solidFill>
    </a:ln>
  </cx:spPr>
</cx:chartSpace>
</file>

<file path=ppt/charts/chartEx4.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'TAT for Bill Initiation'!$C$2:$C$236</cx:f>
        <cx:lvl ptCount="235" formatCode="[mm]">
          <cx:pt idx="0">0.025694444444444464</cx:pt>
          <cx:pt idx="1">0.03472222222222221</cx:pt>
          <cx:pt idx="2">0.02430555555555558</cx:pt>
          <cx:pt idx="3">0.020138888888888817</cx:pt>
          <cx:pt idx="4">0.034027777777777823</cx:pt>
          <cx:pt idx="5">0.00069444444444444198</cx:pt>
          <cx:pt idx="6">0.0034722222222222099</cx:pt>
          <cx:pt idx="7">0.011805555555555514</cx:pt>
          <cx:pt idx="8">0.011111111111111072</cx:pt>
          <cx:pt idx="9">0.01388888888888884</cx:pt>
          <cx:pt idx="10">0.027083333333333348</cx:pt>
          <cx:pt idx="11">0.015972222222222165</cx:pt>
          <cx:pt idx="12">0.0083333333333333592</cx:pt>
          <cx:pt idx="13">0.001388888888888884</cx:pt>
          <cx:pt idx="14">0.0041666666666666519</cx:pt>
          <cx:pt idx="15">0.00069444444444438647</cx:pt>
          <cx:pt idx="16">0.0020833333333333259</cx:pt>
          <cx:pt idx="17">0.001388888888888884</cx:pt>
          <cx:pt idx="18">0.058333333333333348</cx:pt>
          <cx:pt idx="19">0.015972222222222165</cx:pt>
          <cx:pt idx="20">0.054166666666666696</cx:pt>
          <cx:pt idx="21">0.031944444444444442</cx:pt>
          <cx:pt idx="22">0.01041666666666663</cx:pt>
          <cx:pt idx="23">0.02777777777777779</cx:pt>
          <cx:pt idx="24">0.013888888888888951</cx:pt>
          <cx:pt idx="25">0.0027777777777777679</cx:pt>
          <cx:pt idx="26">0.022916666666666696</cx:pt>
          <cx:pt idx="27">0.043750000000000011</cx:pt>
          <cx:pt idx="28">0.0069444444444444753</cx:pt>
          <cx:pt idx="29">0.052083333333333315</cx:pt>
          <cx:pt idx="30">0.011111111111111183</cx:pt>
          <cx:pt idx="31">0.064583333333333326</cx:pt>
          <cx:pt idx="32">0.0034722222222223209</cx:pt>
          <cx:pt idx="33">0.027777777777777735</cx:pt>
          <cx:pt idx="34">0.011111111111111183</cx:pt>
          <cx:pt idx="35">0.014583333333333282</cx:pt>
          <cx:pt idx="36">0.0027777777777777679</cx:pt>
          <cx:pt idx="37">0.011111111111111072</cx:pt>
          <cx:pt idx="38">0.072222222222222188</cx:pt>
          <cx:pt idx="39">0.02777777777777779</cx:pt>
          <cx:pt idx="40">0.0062499999999999778</cx:pt>
          <cx:pt idx="41">0.023611111111111138</cx:pt>
          <cx:pt idx="42">0.023611111111111138</cx:pt>
          <cx:pt idx="43">0.044444444444444509</cx:pt>
          <cx:pt idx="44">0.018055555555555491</cx:pt>
          <cx:pt idx="45">0.0048611111111111494</cx:pt>
          <cx:pt idx="46">0.01041666666666663</cx:pt>
          <cx:pt idx="47">0.0062499999999999223</cx:pt>
          <cx:pt idx="48">0.025000000000000078</cx:pt>
          <cx:pt idx="49">0.037499999999999867</cx:pt>
          <cx:pt idx="50">0.022222222222222199</cx:pt>
          <cx:pt idx="51">0.020833333333333315</cx:pt>
          <cx:pt idx="52">0.050694444444444486</cx:pt>
          <cx:pt idx="53">0.027777777777777901</cx:pt>
          <cx:pt idx="54">0.034027777777777879</cx:pt>
          <cx:pt idx="55">0.051388888888888928</cx:pt>
          <cx:pt idx="56">0.013194444444444509</cx:pt>
          <cx:pt idx="57">0.025694444444444464</cx:pt>
          <cx:pt idx="58">0.043750000000000011</cx:pt>
          <cx:pt idx="59">0.025694444444444464</cx:pt>
          <cx:pt idx="60">0.011805555555555569</cx:pt>
          <cx:pt idx="61">0.022916666666666641</cx:pt>
          <cx:pt idx="62">0.032638888888888884</cx:pt>
          <cx:pt idx="63">0.001388888888888884</cx:pt>
          <cx:pt idx="64">0.0034722222222222099</cx:pt>
          <cx:pt idx="65">0.043055555555555569</cx:pt>
          <cx:pt idx="66">0.01041666666666663</cx:pt>
          <cx:pt idx="67">0.084722222222222199</cx:pt>
          <cx:pt idx="68">0.022222222222222254</cx:pt>
          <cx:pt idx="69">0.021527777777777812</cx:pt>
          <cx:pt idx="70">0.0034722222222223209</cx:pt>
          <cx:pt idx="71">0.042361111111111127</cx:pt>
          <cx:pt idx="72">0.023611111111111083</cx:pt>
          <cx:pt idx="73">0.036111111111111094</cx:pt>
          <cx:pt idx="74">0.03819444444444442</cx:pt>
          <cx:pt idx="75">0.034027777777777823</cx:pt>
          <cx:pt idx="76">0.025694444444444353</cx:pt>
          <cx:pt idx="77">0.022916666666666696</cx:pt>
          <cx:pt idx="78">0.05555555555555558</cx:pt>
          <cx:pt idx="79">0.002083333333333437</cx:pt>
          <cx:pt idx="80">0.0083333333333334147</cx:pt>
          <cx:pt idx="81">0.001388888888888884</cx:pt>
          <cx:pt idx="82">0.001388888888888995</cx:pt>
          <cx:pt idx="83">0.027083333333333348</cx:pt>
          <cx:pt idx="84">0.0069444444444444198</cx:pt>
          <cx:pt idx="85">0.046527777777777779</cx:pt>
          <cx:pt idx="86">0.037499999999999978</cx:pt>
          <cx:pt idx="87">0.036111111111111094</cx:pt>
          <cx:pt idx="88">0.020138888888888873</cx:pt>
          <cx:pt idx="89">0.07638888888888884</cx:pt>
          <cx:pt idx="90">0.0041666666666667074</cx:pt>
          <cx:pt idx="91">0.0097222222222221877</cx:pt>
          <cx:pt idx="92">0.024305555555555636</cx:pt>
          <cx:pt idx="93">0.025000000000000078</cx:pt>
          <cx:pt idx="94">0.015277777777777835</cx:pt>
          <cx:pt idx="95">0.085416666666666752</cx:pt>
          <cx:pt idx="96">0.001388888888888884</cx:pt>
          <cx:pt idx="97">0.0062499999999999778</cx:pt>
          <cx:pt idx="98">0.0083333333333333037</cx:pt>
          <cx:pt idx="99">0.012499999999999956</cx:pt>
          <cx:pt idx="100">0.020138888888888928</cx:pt>
          <cx:pt idx="101">0.001388888888888884</cx:pt>
          <cx:pt idx="102">0.010416666666666741</cx:pt>
          <cx:pt idx="103">0.050000000000000044</cx:pt>
          <cx:pt idx="104">0.014583333333333393</cx:pt>
          <cx:pt idx="105">0.00069444444444444198</cx:pt>
          <cx:pt idx="106">0.034027777777777823</cx:pt>
          <cx:pt idx="107">0.00069444444444444198</cx:pt>
          <cx:pt idx="108">0.00069444444444449749</cx:pt>
          <cx:pt idx="109">0.043055555555555514</cx:pt>
          <cx:pt idx="110">0.0034722222222222099</cx:pt>
          <cx:pt idx="111">0.0069444444444444198</cx:pt>
          <cx:pt idx="112">0.014583333333333393</cx:pt>
          <cx:pt idx="113">0.0062500000000000888</cx:pt>
          <cx:pt idx="114">0.001388888888888884</cx:pt>
          <cx:pt idx="115">0.023611111111111027</cx:pt>
          <cx:pt idx="116">0.0062500000000000888</cx:pt>
          <cx:pt idx="117">0.0048611111111112049</cx:pt>
          <cx:pt idx="118">0.00069444444444444198</cx:pt>
          <cx:pt idx="119">0.0041666666666666519</cx:pt>
          <cx:pt idx="120">0.027777777777777846</cx:pt>
          <cx:pt idx="121">0.014583333333333282</cx:pt>
          <cx:pt idx="122">0.0048611111111110383</cx:pt>
          <cx:pt idx="123">0.040972222222222188</cx:pt>
          <cx:pt idx="124">0.015972222222222221</cx:pt>
          <cx:pt idx="125">0.013194444444444509</cx:pt>
          <cx:pt idx="126">0.034722222222222265</cx:pt>
          <cx:pt idx="127">0.014583333333333282</cx:pt>
          <cx:pt idx="128">0.02430555555555558</cx:pt>
          <cx:pt idx="129">0.015972222222222165</cx:pt>
          <cx:pt idx="130">0.0034722222222221544</cx:pt>
          <cx:pt idx="131">0.001388888888888884</cx:pt>
          <cx:pt idx="132">0.015277777777777724</cx:pt>
          <cx:pt idx="133">0.0048611111111110938</cx:pt>
          <cx:pt idx="134">0.015277777777777835</cx:pt>
          <cx:pt idx="135">0.054166666666666696</cx:pt>
          <cx:pt idx="136">0.063194444444444497</cx:pt>
          <cx:pt idx="137">0.020138888888888873</cx:pt>
          <cx:pt idx="138">0.039583333333333415</cx:pt>
          <cx:pt idx="139">0.033333333333333381</cx:pt>
          <cx:pt idx="140">0.0076388888888889728</cx:pt>
          <cx:pt idx="141">0.063194444444444442</cx:pt>
          <cx:pt idx="142">0.0069444444444444753</cx:pt>
          <cx:pt idx="143">0.076388888888888895</cx:pt>
          <cx:pt idx="144">0.014583333333333393</cx:pt>
          <cx:pt idx="145">0.065277777777777823</cx:pt>
          <cx:pt idx="146">0.02916666666666673</cx:pt>
          <cx:pt idx="147">0.028472222222222232</cx:pt>
          <cx:pt idx="148">0.0069444444444444753</cx:pt>
          <cx:pt idx="149">0.0034722222222222099</cx:pt>
          <cx:pt idx="150">0.026388888888888795</cx:pt>
          <cx:pt idx="151">0.022222222222222143</cx:pt>
          <cx:pt idx="152">0.0020833333333332149</cx:pt>
          <cx:pt idx="153">0.02430555555555558</cx:pt>
          <cx:pt idx="154">0.013194444444444398</cx:pt>
          <cx:pt idx="155">0.017361111111111105</cx:pt>
          <cx:pt idx="156">0.00069444444444449749</cx:pt>
          <cx:pt idx="157">0.016666666666666607</cx:pt>
          <cx:pt idx="158">0.0625</cx:pt>
          <cx:pt idx="159">0.02430555555555558</cx:pt>
          <cx:pt idx="160">0.019444444444444486</cx:pt>
          <cx:pt idx="161">0.0083333333333334147</cx:pt>
          <cx:pt idx="162">0.0069444444444444198</cx:pt>
          <cx:pt idx="163">0.00069444444444444198</cx:pt>
          <cx:pt idx="164">0.010416666666666685</cx:pt>
          <cx:pt idx="165">0.0062500000000000333</cx:pt>
          <cx:pt idx="166">0.0062499999999999778</cx:pt>
          <cx:pt idx="167">0.016666666666666663</cx:pt>
          <cx:pt idx="168">0.0034722222222221544</cx:pt>
          <cx:pt idx="169">0.012499999999999956</cx:pt>
          <cx:pt idx="170">0.0083333333333333592</cx:pt>
          <cx:pt idx="171">0.00069444444444433095</cx:pt>
          <cx:pt idx="172">0.0083333333333333037</cx:pt>
          <cx:pt idx="173">0.0055555555555555358</cx:pt>
          <cx:pt idx="174">0.0041666666666667074</cx:pt>
          <cx:pt idx="175">0.001388888888888884</cx:pt>
          <cx:pt idx="176">0.0062499999999999223</cx:pt>
          <cx:pt idx="177">0.011805555555555569</cx:pt>
          <cx:pt idx="178">0.015972222222222165</cx:pt>
          <cx:pt idx="179">0.001388888888888884</cx:pt>
          <cx:pt idx="180">0.020138888888888817</cx:pt>
          <cx:pt idx="181">0.001388888888888884</cx:pt>
          <cx:pt idx="182">0.04513888888888884</cx:pt>
          <cx:pt idx="183">0.051388888888888984</cx:pt>
          <cx:pt idx="184">0.013194444444444509</cx:pt>
          <cx:pt idx="185">0.0041666666666666519</cx:pt>
          <cx:pt idx="186">0.011805555555555625</cx:pt>
          <cx:pt idx="187">0.0041666666666666519</cx:pt>
          <cx:pt idx="188">0.015972222222222221</cx:pt>
          <cx:pt idx="189">0.025694444444444353</cx:pt>
          <cx:pt idx="190">0.0090277777777778567</cx:pt>
          <cx:pt idx="191">0.03125</cx:pt>
          <cx:pt idx="192">0.00069444444444444198</cx:pt>
          <cx:pt idx="193">0.05208333333333337</cx:pt>
          <cx:pt idx="194">0.0048611111111111494</cx:pt>
          <cx:pt idx="195">0.0041666666666666519</cx:pt>
          <cx:pt idx="196">0.027083333333333348</cx:pt>
          <cx:pt idx="197">0.025694444444444464</cx:pt>
          <cx:pt idx="198">0.0034722222222222099</cx:pt>
          <cx:pt idx="199">0.0034722222222222099</cx:pt>
          <cx:pt idx="200">0.023611111111111138</cx:pt>
          <cx:pt idx="201">0.011111111111111183</cx:pt>
          <cx:pt idx="202">0.033333333333333326</cx:pt>
          <cx:pt idx="203">0.021527777777777701</cx:pt>
          <cx:pt idx="204">0.001388888888888995</cx:pt>
          <cx:pt idx="205">0.018750000000000044</cx:pt>
          <cx:pt idx="206">0.070833333333333359</cx:pt>
          <cx:pt idx="207">0.0083333333333333037</cx:pt>
          <cx:pt idx="208">0.02777777777777779</cx:pt>
          <cx:pt idx="209">0.011805555555555625</cx:pt>
          <cx:pt idx="210">0.02777777777777779</cx:pt>
          <cx:pt idx="211">0.015972222222222276</cx:pt>
          <cx:pt idx="212">0.1118055555555556</cx:pt>
          <cx:pt idx="213">0.001388888888888884</cx:pt>
          <cx:pt idx="214">0.011111111111111127</cx:pt>
          <cx:pt idx="215">0.011805555555555514</cx:pt>
          <cx:pt idx="216">0.036805555555555536</cx:pt>
          <cx:pt idx="217">0.013888888888889062</cx:pt>
          <cx:pt idx="218">0.032638888888888884</cx:pt>
          <cx:pt idx="219">0.0020833333333333259</cx:pt>
          <cx:pt idx="220">0.036805555555555536</cx:pt>
          <cx:pt idx="221">0.018055555555555602</cx:pt>
          <cx:pt idx="222">0.039583333333333359</cx:pt>
          <cx:pt idx="223">0.00069444444444444198</cx:pt>
          <cx:pt idx="224">0.030555555555555558</cx:pt>
          <cx:pt idx="225">0.01041666666666663</cx:pt>
          <cx:pt idx="226">0.020833333333333315</cx:pt>
          <cx:pt idx="227">0.0055555555555555358</cx:pt>
          <cx:pt idx="228">0.01388888888888884</cx:pt>
          <cx:pt idx="229">0.0041666666666665408</cx:pt>
          <cx:pt idx="230">0.022222222222222199</cx:pt>
          <cx:pt idx="231">0.001388888888888884</cx:pt>
          <cx:pt idx="232">0.012499999999999956</cx:pt>
          <cx:pt idx="233">0.0048611111111110938</cx:pt>
          <cx:pt idx="234">0.012500000000000011</cx:pt>
        </cx:lvl>
      </cx:numDim>
    </cx:data>
  </cx:chartData>
  <cx:chart>
    <cx:title pos="t" align="ctr" overlay="0">
      <cx:tx>
        <cx:txData>
          <cx:v>TAT- INITIATION OF BILL PREPARATION</cx:v>
        </cx:txData>
      </cx:tx>
      <cx:txPr>
        <a:bodyPr spcFirstLastPara="1" vertOverflow="ellipsis" horzOverflow="overflow" wrap="square" lIns="0" tIns="0" rIns="0" bIns="0" anchor="ctr" anchorCtr="1"/>
        <a:lstStyle/>
        <a:p>
          <a:pPr algn="ctr" rtl="0">
            <a:defRPr sz="2400" b="1"/>
          </a:pPr>
          <a:r>
            <a:rPr lang="en-US" sz="2400" b="1" i="0" u="none" strike="noStrike" baseline="0">
              <a:solidFill>
                <a:sysClr val="windowText" lastClr="000000">
                  <a:lumMod val="65000"/>
                  <a:lumOff val="35000"/>
                </a:sysClr>
              </a:solidFill>
              <a:latin typeface="Calibri" panose="020F0502020204030204"/>
            </a:rPr>
            <a:t>TAT- INITIATION OF BILL PREPARATION</a:t>
          </a:r>
        </a:p>
      </cx:txPr>
    </cx:title>
    <cx:plotArea>
      <cx:plotAreaRegion>
        <cx:series layoutId="boxWhisker" uniqueId="{FEE5D2D2-15C2-4A5B-BF7A-EA0233871244}">
          <cx:tx>
            <cx:txData>
              <cx:f>'TAT for Bill Initiation'!$C$1</cx:f>
              <cx:v>TAT FOR INITIATION OF BILL PREPARATION (T8-T7)</cx:v>
            </cx:txData>
          </cx:tx>
          <cx:spPr>
            <a:solidFill>
              <a:srgbClr val="E1EAFF"/>
            </a:solidFill>
            <a:ln>
              <a:solidFill>
                <a:schemeClr val="accent1"/>
              </a:solidFill>
            </a:ln>
          </cx:spPr>
          <cx:dataLabels>
            <cx:txPr>
              <a:bodyPr spcFirstLastPara="1" vertOverflow="ellipsis" horzOverflow="overflow" wrap="square" lIns="0" tIns="0" rIns="0" bIns="0" anchor="ctr" anchorCtr="1"/>
              <a:lstStyle/>
              <a:p>
                <a:pPr algn="ctr" rtl="0">
                  <a:defRPr sz="1800"/>
                </a:pPr>
                <a:endParaRPr lang="en-US" sz="1800" b="0" i="0" u="none" strike="noStrike" baseline="0">
                  <a:solidFill>
                    <a:prstClr val="black">
                      <a:lumMod val="65000"/>
                      <a:lumOff val="35000"/>
                    </a:prstClr>
                  </a:solidFill>
                  <a:latin typeface="Calibri" panose="020F0502020204030204"/>
                </a:endParaRPr>
              </a:p>
            </cx:txPr>
            <cx:dataLabelHidden idx="226"/>
            <cx:dataLabelHidden idx="229"/>
          </cx:dataLabels>
          <cx:dataId val="0"/>
          <cx:layoutPr>
            <cx:visibility meanLine="0" meanMarker="1" nonoutliers="0" outliers="1"/>
            <cx:statistics quartileMethod="exclusive"/>
          </cx:layoutPr>
        </cx:series>
      </cx:plotAreaRegion>
      <cx:axis id="0">
        <cx:catScaling gapWidth="1"/>
        <cx:tickLabels/>
      </cx:axis>
      <cx:axis id="1">
        <cx:valScaling/>
        <cx:title>
          <cx:tx>
            <cx:txData>
              <cx:v>Time (min)</cx:v>
            </cx:txData>
          </cx:tx>
          <cx:txPr>
            <a:bodyPr spcFirstLastPara="1" vertOverflow="ellipsis" horzOverflow="overflow" wrap="square" lIns="0" tIns="0" rIns="0" bIns="0" anchor="ctr" anchorCtr="1"/>
            <a:lstStyle/>
            <a:p>
              <a:pPr algn="ctr" rtl="0">
                <a:defRPr sz="2400"/>
              </a:pPr>
              <a:r>
                <a:rPr lang="en-US" sz="2400" b="0" i="0" u="none" strike="noStrike" baseline="0">
                  <a:solidFill>
                    <a:sysClr val="windowText" lastClr="000000">
                      <a:lumMod val="65000"/>
                      <a:lumOff val="35000"/>
                    </a:sysClr>
                  </a:solidFill>
                  <a:latin typeface="Calibri" panose="020F0502020204030204"/>
                </a:rPr>
                <a:t>Time (min)</a:t>
              </a:r>
            </a:p>
          </cx:txPr>
        </cx:title>
        <cx:majorGridlines/>
        <cx:tickLabels/>
        <cx:txPr>
          <a:bodyPr spcFirstLastPara="1" vertOverflow="ellipsis" horzOverflow="overflow" wrap="square" lIns="0" tIns="0" rIns="0" bIns="0" anchor="ctr" anchorCtr="1"/>
          <a:lstStyle/>
          <a:p>
            <a:pPr algn="ctr" rtl="0">
              <a:defRPr sz="1800"/>
            </a:pPr>
            <a:endParaRPr lang="en-US" sz="1800" b="0" i="0" u="none" strike="noStrike" baseline="0">
              <a:solidFill>
                <a:prstClr val="black">
                  <a:lumMod val="65000"/>
                  <a:lumOff val="35000"/>
                </a:prstClr>
              </a:solidFill>
              <a:latin typeface="Calibri" panose="020F0502020204030204"/>
            </a:endParaRPr>
          </a:p>
        </cx:txPr>
      </cx:axis>
    </cx:plotArea>
  </cx:chart>
  <cx:spPr>
    <a:ln w="19050">
      <a:solidFill>
        <a:schemeClr val="accent2">
          <a:lumMod val="60000"/>
          <a:lumOff val="40000"/>
        </a:schemeClr>
      </a:solidFill>
    </a:ln>
  </cx:spPr>
</cx:chartSpace>
</file>

<file path=ppt/charts/chartEx5.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'TAT for Bill Closure'!$C$2:$C$236</cx:f>
        <cx:lvl ptCount="235" formatCode="[mm]">
          <cx:pt idx="0">0.011805555555555625</cx:pt>
          <cx:pt idx="1">0.011111111111111183</cx:pt>
          <cx:pt idx="2">0.025694444444444464</cx:pt>
          <cx:pt idx="3">0.015972222222222165</cx:pt>
          <cx:pt idx="4">0.0076388888888888618</cx:pt>
          <cx:pt idx="5">0.098611111111111149</cx:pt>
          <cx:pt idx="6">0.084722222222222199</cx:pt>
          <cx:pt idx="7">0.074305555555555514</cx:pt>
          <cx:pt idx="8">0.043055555555555514</cx:pt>
          <cx:pt idx="9">0.070138888888888862</cx:pt>
          <cx:pt idx="10">0.29236111111111118</cx:pt>
          <cx:pt idx="11">0.0041666666666666519</cx:pt>
          <cx:pt idx="12">0.012499999999999956</cx:pt>
          <cx:pt idx="13">0.11805555555555552</cx:pt>
          <cx:pt idx="14">0.15763888888888894</cx:pt>
          <cx:pt idx="15">0.038888888888888862</cx:pt>
          <cx:pt idx="16">0.055555555555555469</cx:pt>
          <cx:pt idx="17">0.14861111111111103</cx:pt>
          <cx:pt idx="18">0.038888888888888862</cx:pt>
          <cx:pt idx="19">0.0048611111111112049</cx:pt>
          <cx:pt idx="20">0.013194444444444509</cx:pt>
          <cx:pt idx="21">0.03125</cx:pt>
          <cx:pt idx="22">0.084027777777777701</cx:pt>
          <cx:pt idx="23">0.001388888888888884</cx:pt>
          <cx:pt idx="24">0.12638888888888888</cx:pt>
          <cx:pt idx="25">0.0083333333333333037</cx:pt>
          <cx:pt idx="26">0.15625</cx:pt>
          <cx:pt idx="27">0.05902777777777779</cx:pt>
          <cx:pt idx="28">0.0090277777777778012</cx:pt>
          <cx:pt idx="29">0.024305555555555636</cx:pt>
          <cx:pt idx="30">0.0097222222222221877</cx:pt>
          <cx:pt idx="31">0.12638888888888888</cx:pt>
          <cx:pt idx="32">0.092361111111111116</cx:pt>
          <cx:pt idx="33">0.037499999999999978</cx:pt>
          <cx:pt idx="34">0.0034722222222222099</cx:pt>
          <cx:pt idx="35">0.02083333333333337</cx:pt>
          <cx:pt idx="36">0.019444444444444486</cx:pt>
          <cx:pt idx="37">0.0090277777777778567</cx:pt>
          <cx:pt idx="38">0.0097222222222221877</cx:pt>
          <cx:pt idx="39">0.33680555555555552</cx:pt>
          <cx:pt idx="40">0.03125</cx:pt>
          <cx:pt idx="41">0.15972222222222221</cx:pt>
          <cx:pt idx="42">0.019444444444444431</cx:pt>
          <cx:pt idx="43">0.13680555555555551</cx:pt>
          <cx:pt idx="44">0.14097222222222217</cx:pt>
          <cx:pt idx="45">0.2895833333333333</cx:pt>
          <cx:pt idx="46">0.061111111111111116</cx:pt>
          <cx:pt idx="47">0.061805555555555669</cx:pt>
          <cx:pt idx="48">0.11736111111111103</cx:pt>
          <cx:pt idx="49">0.02430555555555558</cx:pt>
          <cx:pt idx="50">0.22430555555555542</cx:pt>
          <cx:pt idx="51">0.0055555555555555358</cx:pt>
          <cx:pt idx="52">0.18402777777777779</cx:pt>
          <cx:pt idx="53">0.028472222222222232</cx:pt>
          <cx:pt idx="54">0.018749999999999933</cx:pt>
          <cx:pt idx="55">0.03125</cx:pt>
          <cx:pt idx="56">0.04861111111111116</cx:pt>
          <cx:pt idx="57">0.016666666666666663</cx:pt>
          <cx:pt idx="58">0.0083333333333333037</cx:pt>
          <cx:pt idx="59">0.016666666666666663</cx:pt>
          <cx:pt idx="60">0.012500000000000011</cx:pt>
          <cx:pt idx="61">0.12777777777777782</cx:pt>
          <cx:pt idx="62">0.075694444444444453</cx:pt>
          <cx:pt idx="63">0.21527777777777768</cx:pt>
          <cx:pt idx="64">0</cx:pt>
          <cx:pt idx="65">0.1340277777777778</cx:pt>
          <cx:pt idx="66">0.11875000000000002</cx:pt>
          <cx:pt idx="67">0.14513888888888893</cx:pt>
          <cx:pt idx="68">0.01388888888888884</cx:pt>
          <cx:pt idx="69">0.034027777777777768</cx:pt>
          <cx:pt idx="70">0.05208333333333337</cx:pt>
          <cx:pt idx="71">0.05208333333333337</cx:pt>
          <cx:pt idx="72">0.020833333333333315</cx:pt>
          <cx:pt idx="73">0.051388888888888928</cx:pt>
          <cx:pt idx="74">0.038888888888888973</cx:pt>
          <cx:pt idx="75">0.001388888888888884</cx:pt>
          <cx:pt idx="76">0.18680555555555567</cx:pt>
          <cx:pt idx="77">0.0083333333333334147</cx:pt>
          <cx:pt idx="78">0.17013888888888884</cx:pt>
          <cx:pt idx="79">0.014583333333333282</cx:pt>
          <cx:pt idx="80">0.0055555555555556468</cx:pt>
          <cx:pt idx="81">0.019444444444444486</cx:pt>
          <cx:pt idx="82">0.14097222222222217</cx:pt>
          <cx:pt idx="83">0.036111111111111094</cx:pt>
          <cx:pt idx="84">0.00069444444444433095</cx:pt>
          <cx:pt idx="85">0.014583333333333282</cx:pt>
          <cx:pt idx="86">0.14305555555555549</cx:pt>
          <cx:pt idx="87">0.043750000000000067</cx:pt>
          <cx:pt idx="88">0.086111111111111083</cx:pt>
          <cx:pt idx="89">0.079166666666666718</cx:pt>
          <cx:pt idx="90">0.0034722222222222654</cx:pt>
          <cx:pt idx="91">0.0034722222222222099</cx:pt>
          <cx:pt idx="92">0.08680555555555558</cx:pt>
          <cx:pt idx="93">0.068055555555555536</cx:pt>
          <cx:pt idx="94">0.033333333333333437</cx:pt>
          <cx:pt idx="95">0.00069444444444444198</cx:pt>
          <cx:pt idx="96">0.12777777777777777</cx:pt>
          <cx:pt idx="97">0.019444444444444431</cx:pt>
          <cx:pt idx="98">0.0034722222222222099</cx:pt>
          <cx:pt idx="99">0.019444444444444486</cx:pt>
          <cx:pt idx="100">0.012499999999999956</cx:pt>
          <cx:pt idx="101">0.034722222222222321</cx:pt>
          <cx:pt idx="102">0.0055555555555555358</cx:pt>
          <cx:pt idx="103">0.033333333333333326</cx:pt>
          <cx:pt idx="104">0.049305555555555547</cx:pt>
          <cx:pt idx="105">0.070833333333333304</cx:pt>
          <cx:pt idx="106">0.0090277777777777457</cx:pt>
          <cx:pt idx="107">0.070833333333333304</cx:pt>
          <cx:pt idx="108">0.02430555555555558</cx:pt>
          <cx:pt idx="109">0.09027777777777779</cx:pt>
          <cx:pt idx="110">0.012500000000000067</cx:pt>
          <cx:pt idx="111">0.067361111111111094</cx:pt>
          <cx:pt idx="112">0.23333333333333339</cx:pt>
          <cx:pt idx="113">0.079861111111111049</cx:pt>
          <cx:pt idx="114">0.1333333333333333</cx:pt>
          <cx:pt idx="115">0.0034722222222220989</cx:pt>
          <cx:pt idx="116">0.012500000000000067</cx:pt>
          <cx:pt idx="117">0.0069444444444444198</cx:pt>
          <cx:pt idx="118">0.15486111111111112</cx:pt>
          <cx:pt idx="119">0.24861111111111112</cx:pt>
          <cx:pt idx="120">0.18263888888888896</cx:pt>
          <cx:pt idx="121">0.097222222222222265</cx:pt>
          <cx:pt idx="122">0.012499999999999956</cx:pt>
          <cx:pt idx="123">0.093750000000000056</cx:pt>
          <cx:pt idx="124">0.10277777777777786</cx:pt>
          <cx:pt idx="125">0.047222222222222165</cx:pt>
          <cx:pt idx="126">0.046527777777777835</cx:pt>
          <cx:pt idx="127">0.1479166666666667</cx:pt>
          <cx:pt idx="128">0.15763888888888899</cx:pt>
          <cx:pt idx="129">0.013888888888888951</cx:pt>
          <cx:pt idx="130">0.26319444444444451</cx:pt>
          <cx:pt idx="131">0.0076388888888889728</cx:pt>
          <cx:pt idx="132">0.10000000000000009</cx:pt>
          <cx:pt idx="133">0</cx:pt>
          <cx:pt idx="134">0</cx:pt>
          <cx:pt idx="135">0.098611111111111149</cx:pt>
          <cx:pt idx="136">0.18055555555555547</cx:pt>
          <cx:pt idx="137">0.026388888888888851</cx:pt>
          <cx:pt idx="138">0.040277777777777746</cx:pt>
          <cx:pt idx="139">0.033333333333333326</cx:pt>
          <cx:pt idx="140">0.084722222222222254</cx:pt>
          <cx:pt idx="141">0.025000000000000022</cx:pt>
          <cx:pt idx="142">0.0020833333333333259</cx:pt>
          <cx:pt idx="143">0.0097222222222221877</cx:pt>
          <cx:pt idx="144">0.014583333333333393</cx:pt>
          <cx:pt idx="145">0.17500000000000004</cx:pt>
          <cx:pt idx="146">0.21666666666666667</cx:pt>
          <cx:pt idx="147">0.13680555555555551</cx:pt>
          <cx:pt idx="148">0.050000000000000044</cx:pt>
          <cx:pt idx="149">0.068055555555555536</cx:pt>
          <cx:pt idx="150">0.037500000000000089</cx:pt>
          <cx:pt idx="151">0.019444444444444375</cx:pt>
          <cx:pt idx="152">0.022222222222222254</cx:pt>
          <cx:pt idx="153">0.013194444444444453</cx:pt>
          <cx:pt idx="154">0.02430555555555558</cx:pt>
          <cx:pt idx="155">0.013194444444444509</cx:pt>
          <cx:pt idx="156">0.038194444444444364</cx:pt>
          <cx:pt idx="157">0.015972222222222276</cx:pt>
          <cx:pt idx="158">0.011805555555555625</cx:pt>
          <cx:pt idx="159">0.022916666666666696</cx:pt>
          <cx:pt idx="160">0.0069444444444444198</cx:pt>
          <cx:pt idx="161">0.011111111111111072</cx:pt>
          <cx:pt idx="162">0.045833333333333393</cx:pt>
          <cx:pt idx="163">0.028472222222222232</cx:pt>
          <cx:pt idx="164">0.047222222222222221</cx:pt>
          <cx:pt idx="165">0.061805555555555614</cx:pt>
          <cx:pt idx="166">0.10972222222222222</cx:pt>
          <cx:pt idx="167">0.038888888888888917</cx:pt>
          <cx:pt idx="168">0.057638888888888906</cx:pt>
          <cx:pt idx="169">0.001388888888888884</cx:pt>
          <cx:pt idx="170">0.001388888888888884</cx:pt>
          <cx:pt idx="171">0.10833333333333328</cx:pt>
          <cx:pt idx="172">0.025694444444444464</cx:pt>
          <cx:pt idx="173">0.2770833333333334</cx:pt>
          <cx:pt idx="174">0.10625000000000001</cx:pt>
          <cx:pt idx="175">0.062499999999999944</cx:pt>
          <cx:pt idx="176">0.0048611111111110938</cx:pt>
          <cx:pt idx="177">0.011111111111111072</cx:pt>
          <cx:pt idx="178">0.16875000000000007</cx:pt>
          <cx:pt idx="179">0.021527777777777812</cx:pt>
          <cx:pt idx="180">0.027777777777777679</cx:pt>
          <cx:pt idx="181">0.041666666666666685</cx:pt>
          <cx:pt idx="182">0.022916666666666696</cx:pt>
          <cx:pt idx="183">0.097916666666666652</cx:pt>
          <cx:pt idx="184">0.047222222222222165</cx:pt>
          <cx:pt idx="185">0.18125000000000002</cx:pt>
          <cx:pt idx="186">0.0055555555555555358</cx:pt>
          <cx:pt idx="187">0.086111111111111138</cx:pt>
          <cx:pt idx="188">0.027083333333333237</cx:pt>
          <cx:pt idx="189">0.0020833333333333259</cx:pt>
          <cx:pt idx="190">0.042361111111111072</cx:pt>
          <cx:pt idx="191">0.12430555555555545</cx:pt>
          <cx:pt idx="192">0.037500000000000089</cx:pt>
          <cx:pt idx="193">0.11736111111111103</cx:pt>
          <cx:pt idx="194">0.013194444444444453</cx:pt>
          <cx:pt idx="195">0.11805555555555558</cx:pt>
          <cx:pt idx="196">0.079166666666666663</cx:pt>
          <cx:pt idx="197">0.023611111111111083</cx:pt>
          <cx:pt idx="198">0.041666666666666741</cx:pt>
          <cx:pt idx="199">0.041666666666666741</cx:pt>
          <cx:pt idx="200">0.015972222222222165</cx:pt>
          <cx:pt idx="201">0.090277777777777735</cx:pt>
          <cx:pt idx="202">0.025694444444444464</cx:pt>
          <cx:pt idx="203">0.014583333333333282</cx:pt>
          <cx:pt idx="204">0.11458333333333326</cx:pt>
          <cx:pt idx="205">0.30138888888888893</cx:pt>
          <cx:pt idx="206">0.027083333333333348</cx:pt>
          <cx:pt idx="207">0.0055555555555556468</cx:pt>
          <cx:pt idx="208">0.025000000000000022</cx:pt>
          <cx:pt idx="209">0.30416666666666659</cx:pt>
          <cx:pt idx="210">0.012500000000000011</cx:pt>
          <cx:pt idx="211">0.23749999999999999</cx:pt>
          <cx:pt idx="212">0</cx:pt>
          <cx:pt idx="213">0.087499999999999911</cx:pt>
          <cx:pt idx="214">0.0041666666666666519</cx:pt>
          <cx:pt idx="215">0.02777777777777779</cx:pt>
          <cx:pt idx="216">0.038888888888888973</cx:pt>
          <cx:pt idx="217">0.013194444444444398</cx:pt>
          <cx:pt idx="218">0.12916666666666665</cx:pt>
          <cx:pt idx="219">0.05208333333333337</cx:pt>
          <cx:pt idx="220">0.087500000000000022</cx:pt>
          <cx:pt idx="221">0.037500000000000089</cx:pt>
          <cx:pt idx="222">0.0041666666666666519</cx:pt>
          <cx:pt idx="223">0.032638888888888884</cx:pt>
          <cx:pt idx="224">0.00069444444444444198</cx:pt>
          <cx:pt idx="225">0.03819444444444442</cx:pt>
          <cx:pt idx="226">0.0069444444444445308</cx:pt>
          <cx:pt idx="227">0.001388888888888884</cx:pt>
          <cx:pt idx="228">0.025694444444444464</cx:pt>
          <cx:pt idx="229">0.050694444444444486</cx:pt>
          <cx:pt idx="230">0.060416666666666563</cx:pt>
          <cx:pt idx="231">0.012500000000000067</cx:pt>
          <cx:pt idx="232">0.0062499999999999778</cx:pt>
          <cx:pt idx="233">0.12638888888888888</cx:pt>
          <cx:pt idx="234">0.10347222222222219</cx:pt>
        </cx:lvl>
      </cx:numDim>
    </cx:data>
  </cx:chartData>
  <cx:chart>
    <cx:title pos="t" align="ctr" overlay="0">
      <cx:tx>
        <cx:txData>
          <cx:v>TAT- BILL CLOSURE</cx:v>
        </cx:txData>
      </cx:tx>
      <cx:txPr>
        <a:bodyPr spcFirstLastPara="1" vertOverflow="ellipsis" horzOverflow="overflow" wrap="square" lIns="0" tIns="0" rIns="0" bIns="0" anchor="ctr" anchorCtr="1"/>
        <a:lstStyle/>
        <a:p>
          <a:pPr algn="ctr" rtl="0">
            <a:defRPr sz="2400" b="1"/>
          </a:pPr>
          <a:r>
            <a:rPr lang="en-US" sz="2400" b="1" i="0" u="none" strike="noStrike" baseline="0">
              <a:solidFill>
                <a:sysClr val="windowText" lastClr="000000">
                  <a:lumMod val="65000"/>
                  <a:lumOff val="35000"/>
                </a:sysClr>
              </a:solidFill>
              <a:latin typeface="Calibri" panose="020F0502020204030204"/>
            </a:rPr>
            <a:t>TAT- BILL CLOSURE</a:t>
          </a:r>
        </a:p>
      </cx:txPr>
    </cx:title>
    <cx:plotArea>
      <cx:plotAreaRegion>
        <cx:series layoutId="boxWhisker" uniqueId="{1A0F80D8-1B43-4C44-9FF6-5BE1E95BDFB7}">
          <cx:tx>
            <cx:txData>
              <cx:f>'TAT for Bill Closure'!$C$1</cx:f>
              <cx:v>TAT FOR BILL CLOSURE
(T10-T9)</cx:v>
            </cx:txData>
          </cx:tx>
          <cx:spPr>
            <a:solidFill>
              <a:srgbClr val="E1EAFF"/>
            </a:solidFill>
            <a:ln>
              <a:solidFill>
                <a:schemeClr val="accent1"/>
              </a:solidFill>
            </a:ln>
          </cx:spPr>
          <cx:dataLabels>
            <cx:txPr>
              <a:bodyPr spcFirstLastPara="1" vertOverflow="ellipsis" horzOverflow="overflow" wrap="square" lIns="0" tIns="0" rIns="0" bIns="0" anchor="ctr" anchorCtr="1"/>
              <a:lstStyle/>
              <a:p>
                <a:pPr algn="ctr" rtl="0">
                  <a:defRPr sz="1800"/>
                </a:pPr>
                <a:endParaRPr lang="en-US" sz="1800" b="0" i="0" u="none" strike="noStrike" baseline="0">
                  <a:solidFill>
                    <a:prstClr val="black">
                      <a:lumMod val="65000"/>
                      <a:lumOff val="35000"/>
                    </a:prstClr>
                  </a:solidFill>
                  <a:latin typeface="Calibri" panose="020F0502020204030204"/>
                </a:endParaRPr>
              </a:p>
            </cx:txPr>
            <cx:dataLabelHidden idx="225"/>
            <cx:dataLabelHidden idx="231"/>
            <cx:dataLabelHidden idx="233"/>
          </cx:dataLabels>
          <cx:dataId val="0"/>
          <cx:layoutPr>
            <cx:visibility meanLine="0" meanMarker="1" nonoutliers="0" outliers="1"/>
            <cx:statistics quartileMethod="exclusive"/>
          </cx:layoutPr>
        </cx:series>
      </cx:plotAreaRegion>
      <cx:axis id="0">
        <cx:catScaling gapWidth="1"/>
        <cx:tickLabels/>
      </cx:axis>
      <cx:axis id="1">
        <cx:valScaling/>
        <cx:title>
          <cx:tx>
            <cx:txData>
              <cx:v>Time (min)</cx:v>
            </cx:txData>
          </cx:tx>
          <cx:txPr>
            <a:bodyPr spcFirstLastPara="1" vertOverflow="ellipsis" horzOverflow="overflow" wrap="square" lIns="0" tIns="0" rIns="0" bIns="0" anchor="ctr" anchorCtr="1"/>
            <a:lstStyle/>
            <a:p>
              <a:pPr algn="ctr" rtl="0">
                <a:defRPr sz="2400"/>
              </a:pPr>
              <a:r>
                <a:rPr lang="en-US" sz="2400" b="0" i="0" u="none" strike="noStrike" baseline="0">
                  <a:solidFill>
                    <a:sysClr val="windowText" lastClr="000000">
                      <a:lumMod val="65000"/>
                      <a:lumOff val="35000"/>
                    </a:sysClr>
                  </a:solidFill>
                  <a:latin typeface="Calibri" panose="020F0502020204030204"/>
                </a:rPr>
                <a:t>Time (min)</a:t>
              </a:r>
            </a:p>
          </cx:txPr>
        </cx:title>
        <cx:majorGridlines/>
        <cx:tickLabels/>
        <cx:txPr>
          <a:bodyPr spcFirstLastPara="1" vertOverflow="ellipsis" horzOverflow="overflow" wrap="square" lIns="0" tIns="0" rIns="0" bIns="0" anchor="ctr" anchorCtr="1"/>
          <a:lstStyle/>
          <a:p>
            <a:pPr algn="ctr" rtl="0">
              <a:defRPr sz="1800"/>
            </a:pPr>
            <a:endParaRPr lang="en-US" sz="1800" b="0" i="0" u="none" strike="noStrike" baseline="0">
              <a:solidFill>
                <a:prstClr val="black">
                  <a:lumMod val="65000"/>
                  <a:lumOff val="35000"/>
                </a:prstClr>
              </a:solidFill>
              <a:latin typeface="Calibri" panose="020F0502020204030204"/>
            </a:endParaRPr>
          </a:p>
        </cx:txPr>
      </cx:axis>
    </cx:plotArea>
  </cx:chart>
  <cx:spPr>
    <a:ln w="19050">
      <a:solidFill>
        <a:schemeClr val="accent2">
          <a:lumMod val="60000"/>
          <a:lumOff val="40000"/>
        </a:schemeClr>
      </a:solidFill>
    </a:ln>
  </cx:spPr>
</cx:chartSpace>
</file>

<file path=ppt/charts/chartEx6.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'TAT- For Complete Process'!$B$2:$B$68</cx:f>
        <cx:lvl ptCount="67" formatCode="[mm]">
          <cx:pt idx="0">0.14097222222222222</cx:pt>
          <cx:pt idx="1">0.15416666666666662</cx:pt>
          <cx:pt idx="2">0.072222222222222188</cx:pt>
          <cx:pt idx="3">0.11874999999999997</cx:pt>
          <cx:pt idx="4">0.13611111111111113</cx:pt>
          <cx:pt idx="5">0.13055555555555559</cx:pt>
          <cx:pt idx="6">0.10972222222222228</cx:pt>
          <cx:pt idx="7">0.21666666666666673</cx:pt>
          <cx:pt idx="8">0.17708333333333331</cx:pt>
          <cx:pt idx="9">0.10486111111111107</cx:pt>
          <cx:pt idx="10">0.12569444444444444</cx:pt>
          <cx:pt idx="11">0.23888888888888887</cx:pt>
          <cx:pt idx="12">0.12916666666666665</cx:pt>
          <cx:pt idx="13">0.078472222222222165</cx:pt>
          <cx:pt idx="14">0.16111111111111104</cx:pt>
          <cx:pt idx="15">0.10902777777777778</cx:pt>
          <cx:pt idx="16">0.25208333333333333</cx:pt>
          <cx:pt idx="17">0.057638888888888851</cx:pt>
          <cx:pt idx="18">0.093055555555555558</cx:pt>
          <cx:pt idx="19">0.11736111111111114</cx:pt>
          <cx:pt idx="20">0.14513888888888887</cx:pt>
          <cx:pt idx="21">0.084722222222222254</cx:pt>
          <cx:pt idx="22">0.050694444444444431</cx:pt>
          <cx:pt idx="23">0.12291666666666667</cx:pt>
          <cx:pt idx="24">0.11458333333333331</cx:pt>
          <cx:pt idx="25">0.11041666666666666</cx:pt>
          <cx:pt idx="26">0.18888888888888894</cx:pt>
          <cx:pt idx="27">0.081944444444444431</cx:pt>
          <cx:pt idx="28">0.068749999999999978</cx:pt>
          <cx:pt idx="29">0.065972222222222265</cx:pt>
          <cx:pt idx="30">0.10069444444444442</cx:pt>
          <cx:pt idx="31">0.14513888888888893</cx:pt>
          <cx:pt idx="32">0.18194444444444452</cx:pt>
          <cx:pt idx="33">0.13472222222222219</cx:pt>
          <cx:pt idx="34">0.082638888888888873</cx:pt>
          <cx:pt idx="35">0.068750000000000033</cx:pt>
          <cx:pt idx="36">0.1701388888888889</cx:pt>
          <cx:pt idx="37">0.23472222222222222</cx:pt>
          <cx:pt idx="38">0.20347222222222222</cx:pt>
          <cx:pt idx="39">0.11458333333333337</cx:pt>
          <cx:pt idx="40">0.12916666666666665</cx:pt>
          <cx:pt idx="41">0.080555555555555602</cx:pt>
          <cx:pt idx="42">0.23194444444444445</cx:pt>
          <cx:pt idx="43">0.10069444444444436</cx:pt>
          <cx:pt idx="44">0.12847222222222227</cx:pt>
          <cx:pt idx="45">0.10347222222222224</cx:pt>
          <cx:pt idx="46">0.061805555555555503</cx:pt>
          <cx:pt idx="47">0.18055555555555552</cx:pt>
          <cx:pt idx="48">0.1479166666666667</cx:pt>
          <cx:pt idx="49">0.12916666666666671</cx:pt>
          <cx:pt idx="50">0.12638888888888888</cx:pt>
          <cx:pt idx="51">0.077777777777777779</cx:pt>
          <cx:pt idx="52">0.14999999999999997</cx:pt>
          <cx:pt idx="53">0.10416666666666663</cx:pt>
          <cx:pt idx="54">0.15625000000000006</cx:pt>
          <cx:pt idx="55">0.1381944444444444</cx:pt>
          <cx:pt idx="56">0.12291666666666662</cx:pt>
          <cx:pt idx="57">0.10069444444444442</cx:pt>
          <cx:pt idx="58">0.13680555555555557</cx:pt>
          <cx:pt idx="59">0.10625000000000001</cx:pt>
          <cx:pt idx="60">0.075694444444444453</cx:pt>
          <cx:pt idx="61">0.22569444444444448</cx:pt>
          <cx:pt idx="62">0.17291666666666666</cx:pt>
          <cx:pt idx="63">0.12291666666666673</cx:pt>
          <cx:pt idx="64">0.2048611111111111</cx:pt>
          <cx:pt idx="65">0.14861111111111108</cx:pt>
          <cx:pt idx="66">0.14097222222222222</cx:pt>
        </cx:lvl>
      </cx:numDim>
    </cx:data>
    <cx:data id="1">
      <cx:numDim type="val">
        <cx:f>'TAT- For Complete Process'!$D$2:$D$91</cx:f>
        <cx:lvl ptCount="90" formatCode="[mm]">
          <cx:pt idx="0">0.22708333333333336</cx:pt>
          <cx:pt idx="1">0.19513888888888892</cx:pt>
          <cx:pt idx="2">0.17986111111111108</cx:pt>
          <cx:pt idx="3">0.14999999999999997</cx:pt>
          <cx:pt idx="4">0.1701388888888889</cx:pt>
          <cx:pt idx="5">0.125</cx:pt>
          <cx:pt idx="6">0.1118055555555556</cx:pt>
          <cx:pt idx="7">0.046527777777777835</cx:pt>
          <cx:pt idx="8">0.087499999999999967</cx:pt>
          <cx:pt idx="9">0.14027777777777783</cx:pt>
          <cx:pt idx="10">0.11805555555555564</cx:pt>
          <cx:pt idx="11">0.11458333333333331</cx:pt>
          <cx:pt idx="12">0.13680555555555557</cx:pt>
          <cx:pt idx="13">0.19652777777777775</cx:pt>
          <cx:pt idx="14">0.076388888888888895</cx:pt>
          <cx:pt idx="15">0.10069444444444442</cx:pt>
          <cx:pt idx="16">0.032638888888888884</cx:pt>
          <cx:pt idx="17">0.1472222222222222</cx:pt>
          <cx:pt idx="18">0.13611111111111113</cx:pt>
          <cx:pt idx="19">0.071527777777777746</cx:pt>
          <cx:pt idx="20">0.1958333333333333</cx:pt>
          <cx:pt idx="21">0.12638888888888894</cx:pt>
          <cx:pt idx="22">0.17222222222222233</cx:pt>
          <cx:pt idx="23">0.26666666666666666</cx:pt>
          <cx:pt idx="24">0.1833333333333334</cx:pt>
          <cx:pt idx="25">0.08680555555555558</cx:pt>
          <cx:pt idx="26">0.070138888888888862</cx:pt>
          <cx:pt idx="27">0.084027777777777757</cx:pt>
          <cx:pt idx="28">0.070138888888888862</cx:pt>
          <cx:pt idx="29">0.08680555555555558</cx:pt>
          <cx:pt idx="30">0.16458333333333336</cx:pt>
          <cx:pt idx="31">0.090277777777777846</cx:pt>
          <cx:pt idx="32">0.14791666666666675</cx:pt>
          <cx:pt idx="33">0.12222222222222218</cx:pt>
          <cx:pt idx="34">0.1388888888888889</cx:pt>
          <cx:pt idx="35">0.18750000000000006</cx:pt>
          <cx:pt idx="36">0.13194444444444448</cx:pt>
          <cx:pt idx="37">0.061111111111111116</cx:pt>
          <cx:pt idx="38">0.04861111111111116</cx:pt>
          <cx:pt idx="39">0.063888888888888884</cx:pt>
          <cx:pt idx="40">0.073611111111111183</cx:pt>
          <cx:pt idx="41">0.17638888888888893</cx:pt>
          <cx:pt idx="42">0.1479166666666667</cx:pt>
          <cx:pt idx="43">0.074305555555555514</cx:pt>
          <cx:pt idx="44">0.10625000000000001</cx:pt>
          <cx:pt idx="45">0.1027777777777778</cx:pt>
          <cx:pt idx="46">0.21458333333333324</cx:pt>
          <cx:pt idx="47">0.22291666666666676</cx:pt>
          <cx:pt idx="48">0.17569444444444438</cx:pt>
          <cx:pt idx="49">0.061805555555555503</cx:pt>
          <cx:pt idx="50">0.14444444444444443</cx:pt>
          <cx:pt idx="51">0.095833333333333381</cx:pt>
          <cx:pt idx="52">0.070138888888888973</cx:pt>
          <cx:pt idx="53">0.090972222222222177</cx:pt>
          <cx:pt idx="54">0.31458333333333338</cx:pt>
          <cx:pt idx="55">0.14097222222222222</cx:pt>
          <cx:pt idx="56">0.1118055555555556</cx:pt>
          <cx:pt idx="57">0.087500000000000022</cx:pt>
          <cx:pt idx="58">0.15138888888888902</cx:pt>
          <cx:pt idx="59">0.010416666666666685</cx:pt>
          <cx:pt idx="60">0.064583333333333381</cx:pt>
          <cx:pt idx="61">0.11319444444444449</cx:pt>
          <cx:pt idx="62">0.088888888888888851</cx:pt>
          <cx:pt idx="63">0.051388888888888817</cx:pt>
          <cx:pt idx="64">0.12986111111111109</cx:pt>
          <cx:pt idx="65">0.090972222222222177</cx:pt>
          <cx:pt idx="66">0.19722222222222224</cx:pt>
          <cx:pt idx="67">0.099305555555555536</cx:pt>
          <cx:pt idx="68">0.15763888888888894</cx:pt>
          <cx:pt idx="69">0.097916666666666707</cx:pt>
          <cx:pt idx="70">0.1159722222222222</cx:pt>
          <cx:pt idx="71">0.08680555555555558</cx:pt>
          <cx:pt idx="72">0.08680555555555558</cx:pt>
          <cx:pt idx="73">0.077083333333333337</cx:pt>
          <cx:pt idx="74">0.13750000000000007</cx:pt>
          <cx:pt idx="75">0.061111111111111116</cx:pt>
          <cx:pt idx="76">0.11875000000000002</cx:pt>
          <cx:pt idx="77">0.071527777777777746</cx:pt>
          <cx:pt idx="78">0.12083333333333335</cx:pt>
          <cx:pt idx="79">0.061111111111111116</cx:pt>
          <cx:pt idx="80">0.21111111111111108</cx:pt>
          <cx:pt idx="81">0.059027777777777735</cx:pt>
          <cx:pt idx="82">0.097916666666666707</cx:pt>
          <cx:pt idx="83">0.043750000000000067</cx:pt>
          <cx:pt idx="84">0.14652777777777787</cx:pt>
          <cx:pt idx="85">0.099305555555555536</cx:pt>
          <cx:pt idx="86">0.11666666666666675</cx:pt>
          <cx:pt idx="87">0.096527777777777768</cx:pt>
          <cx:pt idx="88">0.27222222222222231</cx:pt>
          <cx:pt idx="89">0.15972222222222227</cx:pt>
        </cx:lvl>
      </cx:numDim>
    </cx:data>
    <cx:data id="2">
      <cx:numDim type="val">
        <cx:f>'TAT- For Complete Process'!$F$2:$F$79</cx:f>
        <cx:lvl ptCount="78" formatCode="[mm]">
          <cx:pt idx="0">0.15902777777777777</cx:pt>
          <cx:pt idx="1">0.42083333333333339</cx:pt>
          <cx:pt idx="2">0.1701388888888889</cx:pt>
          <cx:pt idx="3">0.19722222222222224</cx:pt>
          <cx:pt idx="4">0.21736111111111106</cx:pt>
          <cx:pt idx="5">0.17152777777777778</cx:pt>
          <cx:pt idx="6">0.22916666666666669</cx:pt>
          <cx:pt idx="7">0.21041666666666664</cx:pt>
          <cx:pt idx="8">0.2729166666666667</cx:pt>
          <cx:pt idx="9">0.20833333333333331</cx:pt>
          <cx:pt idx="10">0.41597222222222219</cx:pt>
          <cx:pt idx="11">0.23055555555555557</cx:pt>
          <cx:pt idx="12">0.20763888888888887</cx:pt>
          <cx:pt idx="13">0.36041666666666666</cx:pt>
          <cx:pt idx="14">0.13611111111111118</cx:pt>
          <cx:pt idx="15">0.28958333333333325</cx:pt>
          <cx:pt idx="16">0.27291666666666659</cx:pt>
          <cx:pt idx="17">0.17708333333333337</cx:pt>
          <cx:pt idx="18">0.21041666666666664</cx:pt>
          <cx:pt idx="19">0.32013888888888886</cx:pt>
          <cx:pt idx="20">0.22430555555555554</cx:pt>
          <cx:pt idx="21">0.19583333333333336</cx:pt>
          <cx:pt idx="22">0.25416666666666671</cx:pt>
          <cx:pt idx="23">0.37569444444444444</cx:pt>
          <cx:pt idx="24">0.16666666666666663</cx:pt>
          <cx:pt idx="25">0.29999999999999999</cx:pt>
          <cx:pt idx="26">0.14097222222222217</cx:pt>
          <cx:pt idx="27">0.25833333333333336</cx:pt>
          <cx:pt idx="28">0.20902777777777781</cx:pt>
          <cx:pt idx="29">0.14444444444444443</cx:pt>
          <cx:pt idx="30">0.19097222222222221</cx:pt>
          <cx:pt idx="31">0.10625000000000001</cx:pt>
          <cx:pt idx="32">0.1076388888888889</cx:pt>
          <cx:pt idx="33">0.19166666666666665</cx:pt>
          <cx:pt idx="34">0.28819444444444448</cx:pt>
          <cx:pt idx="35">0.18749999999999994</cx:pt>
          <cx:pt idx="36">0.24583333333333324</cx:pt>
          <cx:pt idx="37">0.20416666666666661</cx:pt>
          <cx:pt idx="38">0.28333333333333333</cx:pt>
          <cx:pt idx="39">0.26041666666666669</cx:pt>
          <cx:pt idx="40">0.16111111111111115</cx:pt>
          <cx:pt idx="41">0.20486111111111122</cx:pt>
          <cx:pt idx="42">0.22916666666666674</cx:pt>
          <cx:pt idx="43">0.24444444444444458</cx:pt>
          <cx:pt idx="44">0.32013888888888897</cx:pt>
          <cx:pt idx="45">0.1743055555555556</cx:pt>
          <cx:pt idx="46">0.21319444444444446</cx:pt>
          <cx:pt idx="47">0.32361111111111102</cx:pt>
          <cx:pt idx="48">0.20208333333333334</cx:pt>
          <cx:pt idx="49">0.29652777777777789</cx:pt>
          <cx:pt idx="50">0.27708333333333329</cx:pt>
          <cx:pt idx="51">0.20694444444444443</cx:pt>
          <cx:pt idx="52">0.085416666666666696</cx:pt>
          <cx:pt idx="53">0.13819444444444445</cx:pt>
          <cx:pt idx="54">0.15138888888888896</cx:pt>
          <cx:pt idx="55">0.15416666666666662</cx:pt>
          <cx:pt idx="56">0.19513888888888892</cx:pt>
          <cx:pt idx="57">0.30694444444444452</cx:pt>
          <cx:pt idx="58">0.17291666666666666</cx:pt>
          <cx:pt idx="59">0.27430555555555564</cx:pt>
          <cx:pt idx="60">0.20486111111111105</cx:pt>
          <cx:pt idx="61">0.29722222222222222</cx:pt>
          <cx:pt idx="62">0.2715277777777777</cx:pt>
          <cx:pt idx="63">0.21319444444444435</cx:pt>
          <cx:pt idx="64">0.18472222222222223</cx:pt>
          <cx:pt idx="65">0.15069444444444441</cx:pt>
          <cx:pt idx="66">0.16944444444444445</cx:pt>
          <cx:pt idx="67">0.3569444444444444</cx:pt>
          <cx:pt idx="68">0.34722222222222221</cx:pt>
          <cx:pt idx="69">0.36180555555555544</cx:pt>
          <cx:pt idx="70">0.28888888888888886</cx:pt>
          <cx:pt idx="71">0.19305555555555548</cx:pt>
          <cx:pt idx="72">0.1881944444444445</cx:pt>
          <cx:pt idx="73">0.075694444444444398</cx:pt>
          <cx:pt idx="74">0.18888888888888888</cx:pt>
          <cx:pt idx="75">0.21111111111111108</cx:pt>
          <cx:pt idx="76">0.24166666666666664</cx:pt>
          <cx:pt idx="77">0.21319444444444441</cx:pt>
        </cx:lvl>
      </cx:numDim>
    </cx:data>
  </cx:chartData>
  <cx:chart>
    <cx:title pos="t" align="ctr" overlay="0">
      <cx:tx>
        <cx:txData>
          <cx:v>TAT- COMPLETE DICHARGE PROCESS</cx:v>
        </cx:txData>
      </cx:tx>
      <cx:txPr>
        <a:bodyPr spcFirstLastPara="1" vertOverflow="ellipsis" horzOverflow="overflow" wrap="square" lIns="0" tIns="0" rIns="0" bIns="0" anchor="ctr" anchorCtr="1"/>
        <a:lstStyle/>
        <a:p>
          <a:pPr algn="ctr" rtl="0">
            <a:defRPr sz="2400" b="1"/>
          </a:pPr>
          <a:r>
            <a:rPr lang="en-US" sz="2400" b="1" i="0" u="none" strike="noStrike" baseline="0">
              <a:solidFill>
                <a:sysClr val="windowText" lastClr="000000">
                  <a:lumMod val="65000"/>
                  <a:lumOff val="35000"/>
                </a:sysClr>
              </a:solidFill>
              <a:latin typeface="Calibri" panose="020F0502020204030204"/>
            </a:rPr>
            <a:t>TAT- COMPLETE DICHARGE PROCESS</a:t>
          </a:r>
        </a:p>
      </cx:txPr>
    </cx:title>
    <cx:plotArea>
      <cx:plotAreaRegion>
        <cx:series layoutId="boxWhisker" uniqueId="{D9E07198-0268-4FD0-8E98-B841D0336303}">
          <cx:tx>
            <cx:txData>
              <cx:f>'TAT- For Complete Process'!$B$1</cx:f>
              <cx:v>CASH</cx:v>
            </cx:txData>
          </cx:tx>
          <cx:spPr>
            <a:solidFill>
              <a:srgbClr val="FED582"/>
            </a:solidFill>
            <a:ln>
              <a:solidFill>
                <a:srgbClr val="00B0F0"/>
              </a:solidFill>
            </a:ln>
          </cx:spPr>
          <cx:dataLabels pos="l">
            <cx:txPr>
              <a:bodyPr spcFirstLastPara="1" vertOverflow="ellipsis" horzOverflow="overflow" wrap="square" lIns="0" tIns="0" rIns="0" bIns="0" anchor="ctr" anchorCtr="1"/>
              <a:lstStyle/>
              <a:p>
                <a:pPr algn="ctr" rtl="0">
                  <a:defRPr sz="1800"/>
                </a:pPr>
                <a:endParaRPr lang="en-US" sz="1800" b="0" i="0" u="none" strike="noStrike" baseline="0">
                  <a:solidFill>
                    <a:prstClr val="black">
                      <a:lumMod val="65000"/>
                      <a:lumOff val="35000"/>
                    </a:prstClr>
                  </a:solidFill>
                  <a:latin typeface="Calibri" panose="020F0502020204030204"/>
                </a:endParaRPr>
              </a:p>
            </cx:txPr>
            <cx:visibility seriesName="0" categoryName="0" value="1"/>
            <cx:separator>, </cx:separator>
            <cx:dataLabelHidden idx="64"/>
          </cx:dataLabels>
          <cx:dataId val="0"/>
          <cx:layoutPr>
            <cx:visibility meanLine="0" meanMarker="1" nonoutliers="0" outliers="1"/>
            <cx:statistics quartileMethod="exclusive"/>
          </cx:layoutPr>
        </cx:series>
        <cx:series layoutId="boxWhisker" uniqueId="{00000001-3B08-4747-9540-5FA049F43BCF}">
          <cx:tx>
            <cx:txData>
              <cx:f>'TAT- For Complete Process'!$C$2</cx:f>
              <cx:v>CREDIT</cx:v>
            </cx:txData>
          </cx:tx>
          <cx:spPr>
            <a:solidFill>
              <a:srgbClr val="D2F6FA"/>
            </a:solidFill>
            <a:ln>
              <a:solidFill>
                <a:schemeClr val="accent1"/>
              </a:solidFill>
            </a:ln>
          </cx:spPr>
          <cx:dataLabels>
            <cx:txPr>
              <a:bodyPr spcFirstLastPara="1" vertOverflow="ellipsis" horzOverflow="overflow" wrap="square" lIns="0" tIns="0" rIns="0" bIns="0" anchor="ctr" anchorCtr="1"/>
              <a:lstStyle/>
              <a:p>
                <a:pPr algn="ctr" rtl="0">
                  <a:defRPr sz="1800"/>
                </a:pPr>
                <a:endParaRPr lang="en-US" sz="1800" b="0" i="0" u="none" strike="noStrike" baseline="0">
                  <a:solidFill>
                    <a:prstClr val="black">
                      <a:lumMod val="65000"/>
                      <a:lumOff val="35000"/>
                    </a:prstClr>
                  </a:solidFill>
                  <a:latin typeface="Calibri" panose="020F0502020204030204"/>
                </a:endParaRPr>
              </a:p>
            </cx:txPr>
            <cx:visibility seriesName="0" categoryName="0" value="1"/>
            <cx:dataLabelHidden idx="88"/>
          </cx:dataLabels>
          <cx:dataId val="1"/>
          <cx:layoutPr>
            <cx:visibility nonoutliers="0"/>
            <cx:statistics quartileMethod="exclusive"/>
          </cx:layoutPr>
        </cx:series>
        <cx:series layoutId="boxWhisker" uniqueId="{00000002-3B08-4747-9540-5FA049F43BCF}">
          <cx:tx>
            <cx:txData>
              <cx:f>'TAT- For Complete Process'!$E$2</cx:f>
              <cx:v>TPA</cx:v>
            </cx:txData>
          </cx:tx>
          <cx:spPr>
            <a:solidFill>
              <a:srgbClr val="E1EAFF"/>
            </a:solidFill>
            <a:ln>
              <a:solidFill>
                <a:schemeClr val="accent1"/>
              </a:solidFill>
            </a:ln>
          </cx:spPr>
          <cx:dataLabels>
            <cx:txPr>
              <a:bodyPr spcFirstLastPara="1" vertOverflow="ellipsis" horzOverflow="overflow" wrap="square" lIns="0" tIns="0" rIns="0" bIns="0" anchor="ctr" anchorCtr="1"/>
              <a:lstStyle/>
              <a:p>
                <a:pPr algn="ctr" rtl="0">
                  <a:defRPr sz="1800"/>
                </a:pPr>
                <a:endParaRPr lang="en-US" sz="1800" b="0" i="0" u="none" strike="noStrike" baseline="0">
                  <a:solidFill>
                    <a:prstClr val="black">
                      <a:lumMod val="65000"/>
                      <a:lumOff val="35000"/>
                    </a:prstClr>
                  </a:solidFill>
                  <a:latin typeface="Calibri" panose="020F0502020204030204"/>
                </a:endParaRPr>
              </a:p>
            </cx:txPr>
            <cx:visibility seriesName="0" categoryName="0" value="1"/>
          </cx:dataLabels>
          <cx:dataId val="2"/>
          <cx:layoutPr>
            <cx:visibility nonoutliers="0"/>
            <cx:statistics quartileMethod="exclusive"/>
          </cx:layoutPr>
        </cx:series>
      </cx:plotAreaRegion>
      <cx:axis id="0">
        <cx:catScaling gapWidth="0.140000001"/>
        <cx:tickLabels/>
      </cx:axis>
      <cx:axis id="1">
        <cx:valScaling/>
        <cx:title>
          <cx:tx>
            <cx:txData>
              <cx:v>Time (min)</cx:v>
            </cx:txData>
          </cx:tx>
          <cx:txPr>
            <a:bodyPr spcFirstLastPara="1" vertOverflow="ellipsis" horzOverflow="overflow" wrap="square" lIns="0" tIns="0" rIns="0" bIns="0" anchor="ctr" anchorCtr="1"/>
            <a:lstStyle/>
            <a:p>
              <a:pPr algn="ctr" rtl="0">
                <a:defRPr sz="2400"/>
              </a:pPr>
              <a:r>
                <a:rPr lang="en-US" sz="2400" b="0" i="0" u="none" strike="noStrike" baseline="0">
                  <a:solidFill>
                    <a:sysClr val="windowText" lastClr="000000">
                      <a:lumMod val="65000"/>
                      <a:lumOff val="35000"/>
                    </a:sysClr>
                  </a:solidFill>
                  <a:latin typeface="Calibri" panose="020F0502020204030204"/>
                </a:rPr>
                <a:t>Time (min)</a:t>
              </a:r>
            </a:p>
          </cx:txPr>
        </cx:title>
        <cx:majorGridlines/>
        <cx:tickLabels/>
        <cx:txPr>
          <a:bodyPr spcFirstLastPara="1" vertOverflow="ellipsis" horzOverflow="overflow" wrap="square" lIns="0" tIns="0" rIns="0" bIns="0" anchor="ctr" anchorCtr="1"/>
          <a:lstStyle/>
          <a:p>
            <a:pPr algn="ctr" rtl="0">
              <a:defRPr sz="1800"/>
            </a:pPr>
            <a:endParaRPr lang="en-US" sz="1800" b="0" i="0" u="none" strike="noStrike" baseline="0">
              <a:solidFill>
                <a:prstClr val="black">
                  <a:lumMod val="65000"/>
                  <a:lumOff val="35000"/>
                </a:prstClr>
              </a:solidFill>
              <a:latin typeface="Calibri" panose="020F0502020204030204"/>
            </a:endParaRPr>
          </a:p>
        </cx:txPr>
      </cx:axis>
    </cx:plotArea>
    <cx:legend pos="b" align="ctr" overlay="0">
      <cx:txPr>
        <a:bodyPr spcFirstLastPara="1" vertOverflow="ellipsis" horzOverflow="overflow" wrap="square" lIns="0" tIns="0" rIns="0" bIns="0" anchor="ctr" anchorCtr="1"/>
        <a:lstStyle/>
        <a:p>
          <a:pPr algn="ctr" rtl="0">
            <a:defRPr sz="1800"/>
          </a:pPr>
          <a:endParaRPr lang="en-US" sz="1800" b="0" i="0" u="none" strike="noStrike" baseline="0">
            <a:solidFill>
              <a:prstClr val="black">
                <a:lumMod val="65000"/>
                <a:lumOff val="35000"/>
              </a:prstClr>
            </a:solidFill>
            <a:latin typeface="Calibri" panose="020F0502020204030204"/>
          </a:endParaRPr>
        </a:p>
      </cx:txPr>
    </cx:legend>
  </cx:chart>
  <cx:spPr>
    <a:ln w="19050">
      <a:solidFill>
        <a:schemeClr val="accent2">
          <a:lumMod val="60000"/>
          <a:lumOff val="40000"/>
        </a:schemeClr>
      </a:solidFill>
    </a:ln>
  </cx:spPr>
</cx: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708022-1721-45F7-8EAB-CBEDFD9E3BAD}" type="datetimeFigureOut">
              <a:rPr lang="en-US" smtClean="0"/>
              <a:t>6/20/2019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0010DD-3D22-431C-AD94-2162C19C4475}" type="slidenum">
              <a:rPr lang="en-US" smtClean="0"/>
              <a:t>‹#›</a:t>
            </a:fld>
            <a:endParaRPr lang="en-US"/>
          </a:p>
        </p:txBody>
      </p:sp>
    </p:spTree>
    <p:extLst>
      <p:ext uri="{BB962C8B-B14F-4D97-AF65-F5344CB8AC3E}">
        <p14:creationId xmlns:p14="http://schemas.microsoft.com/office/powerpoint/2010/main" val="151727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percentage of unplanned discharges is remarkably higher than the planned discharges. Planning discharges a day before is a prerequisite and should be in practice as it’ll not only hasten up the discharge process on day of discharge, but will also improve patient satisfaction score. Current data not only delineates poor planning, but also emphasizes on the dire need of strong policy / procedure for discharges.</a:t>
            </a:r>
          </a:p>
          <a:p>
            <a:endParaRPr lang="en-US" dirty="0"/>
          </a:p>
        </p:txBody>
      </p:sp>
      <p:sp>
        <p:nvSpPr>
          <p:cNvPr id="4" name="Slide Number Placeholder 3"/>
          <p:cNvSpPr>
            <a:spLocks noGrp="1"/>
          </p:cNvSpPr>
          <p:nvPr>
            <p:ph type="sldNum" sz="quarter" idx="5"/>
          </p:nvPr>
        </p:nvSpPr>
        <p:spPr/>
        <p:txBody>
          <a:bodyPr/>
          <a:lstStyle/>
          <a:p>
            <a:fld id="{6C0010DD-3D22-431C-AD94-2162C19C4475}" type="slidenum">
              <a:rPr lang="en-US" smtClean="0"/>
              <a:t>8</a:t>
            </a:fld>
            <a:endParaRPr lang="en-US"/>
          </a:p>
        </p:txBody>
      </p:sp>
    </p:spTree>
    <p:extLst>
      <p:ext uri="{BB962C8B-B14F-4D97-AF65-F5344CB8AC3E}">
        <p14:creationId xmlns:p14="http://schemas.microsoft.com/office/powerpoint/2010/main" val="2549296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80.5 % of cases the TAT for cash patient and in 75.5 % of cases the TAT for credit was much higher than standard set by </a:t>
            </a:r>
            <a:r>
              <a:rPr lang="en-US" sz="1200" kern="1200" dirty="0" err="1">
                <a:solidFill>
                  <a:schemeClr val="tx1"/>
                </a:solidFill>
                <a:effectLst/>
                <a:latin typeface="+mn-lt"/>
                <a:ea typeface="+mn-ea"/>
                <a:cs typeface="+mn-cs"/>
              </a:rPr>
              <a:t>Venkateshwar</a:t>
            </a:r>
            <a:r>
              <a:rPr lang="en-US" sz="1200" kern="1200" dirty="0">
                <a:solidFill>
                  <a:schemeClr val="tx1"/>
                </a:solidFill>
                <a:effectLst/>
                <a:latin typeface="+mn-lt"/>
                <a:ea typeface="+mn-ea"/>
                <a:cs typeface="+mn-cs"/>
              </a:rPr>
              <a:t> hospital i.e. 120 mins, also TAT for 52.5 % of TPA patients was much higher than set standard by </a:t>
            </a:r>
            <a:r>
              <a:rPr lang="en-US" sz="1200" kern="1200" dirty="0" err="1">
                <a:solidFill>
                  <a:schemeClr val="tx1"/>
                </a:solidFill>
                <a:effectLst/>
                <a:latin typeface="+mn-lt"/>
                <a:ea typeface="+mn-ea"/>
                <a:cs typeface="+mn-cs"/>
              </a:rPr>
              <a:t>Venkateshwar</a:t>
            </a:r>
            <a:r>
              <a:rPr lang="en-US" sz="1200" kern="1200" dirty="0">
                <a:solidFill>
                  <a:schemeClr val="tx1"/>
                </a:solidFill>
                <a:effectLst/>
                <a:latin typeface="+mn-lt"/>
                <a:ea typeface="+mn-ea"/>
                <a:cs typeface="+mn-cs"/>
              </a:rPr>
              <a:t> hospital i.e. 300mins.</a:t>
            </a:r>
          </a:p>
          <a:p>
            <a:r>
              <a:rPr lang="en-US" sz="1200" kern="1200" dirty="0">
                <a:solidFill>
                  <a:schemeClr val="tx1"/>
                </a:solidFill>
                <a:effectLst/>
                <a:latin typeface="+mn-lt"/>
                <a:ea typeface="+mn-ea"/>
                <a:cs typeface="+mn-cs"/>
              </a:rPr>
              <a:t>NABH has set a standard of 180 mins, so when compared, the TAT is exceeding in 52.2 % of cash patients, 41.1 % of credit patients and 94.8 % of TPA patients. </a:t>
            </a:r>
          </a:p>
          <a:p>
            <a:endParaRPr lang="en-US" dirty="0"/>
          </a:p>
        </p:txBody>
      </p:sp>
      <p:sp>
        <p:nvSpPr>
          <p:cNvPr id="4" name="Slide Number Placeholder 3"/>
          <p:cNvSpPr>
            <a:spLocks noGrp="1"/>
          </p:cNvSpPr>
          <p:nvPr>
            <p:ph type="sldNum" sz="quarter" idx="5"/>
          </p:nvPr>
        </p:nvSpPr>
        <p:spPr/>
        <p:txBody>
          <a:bodyPr/>
          <a:lstStyle/>
          <a:p>
            <a:fld id="{6C0010DD-3D22-431C-AD94-2162C19C4475}" type="slidenum">
              <a:rPr lang="en-US" smtClean="0"/>
              <a:t>14</a:t>
            </a:fld>
            <a:endParaRPr lang="en-US"/>
          </a:p>
        </p:txBody>
      </p:sp>
    </p:spTree>
    <p:extLst>
      <p:ext uri="{BB962C8B-B14F-4D97-AF65-F5344CB8AC3E}">
        <p14:creationId xmlns:p14="http://schemas.microsoft.com/office/powerpoint/2010/main" val="113289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430C0A-5464-4FE4-84EB-FF9C94016DF4}" type="datetimeFigureOut">
              <a:rPr lang="en-US" dirty="0"/>
              <a:t>6/20/2019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6/20/2019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6/20/2019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6/20/2019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0C6404-AD6E-4860-8E75-697CA40B95DA}" type="datetimeFigureOut">
              <a:rPr lang="en-US" dirty="0"/>
              <a:t>6/20/2019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6/20/2019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6/20/2019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6/20/2019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6/20/2019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6/20/2019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6/20/2019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6/20/2019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14/relationships/chartEx" Target="../charts/chartEx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4/relationships/chartEx" Target="../charts/chartEx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microsoft.com/office/2014/relationships/chartEx" Target="../charts/chartEx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microsoft.com/office/2014/relationships/chartEx" Target="../charts/chartEx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14/relationships/chartEx" Target="../charts/chartEx6.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9.png"/><Relationship Id="rId4" Type="http://schemas.openxmlformats.org/officeDocument/2006/relationships/image" Target="../media/image3.emf"/></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9.png"/><Relationship Id="rId4" Type="http://schemas.openxmlformats.org/officeDocument/2006/relationships/image" Target="../media/image10.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microsoft.com/office/2014/relationships/chartEx" Target="../charts/chartEx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DC02D-9B9E-45F7-9BF2-BEE31FFE6BA0}"/>
              </a:ext>
            </a:extLst>
          </p:cNvPr>
          <p:cNvSpPr>
            <a:spLocks noGrp="1"/>
          </p:cNvSpPr>
          <p:nvPr>
            <p:ph type="ctrTitle"/>
          </p:nvPr>
        </p:nvSpPr>
        <p:spPr>
          <a:xfrm>
            <a:off x="0" y="2148974"/>
            <a:ext cx="12192000" cy="2560052"/>
          </a:xfrm>
        </p:spPr>
        <p:txBody>
          <a:bodyPr>
            <a:noAutofit/>
          </a:bodyPr>
          <a:lstStyle/>
          <a:p>
            <a:r>
              <a:rPr lang="en-US" sz="4000" b="1" dirty="0">
                <a:latin typeface="Calibri" panose="020F0502020204030204" pitchFamily="34" charset="0"/>
                <a:cs typeface="Calibri" panose="020F0502020204030204" pitchFamily="34" charset="0"/>
              </a:rPr>
              <a:t>ASSESSMENT OF TURNAROUND TIME FOR DISCHARGE PROCESS IN VENKATESHWAR HOSPITAL, DWARKA, NEW DELHI </a:t>
            </a:r>
          </a:p>
        </p:txBody>
      </p:sp>
      <p:sp>
        <p:nvSpPr>
          <p:cNvPr id="3" name="Subtitle 2">
            <a:extLst>
              <a:ext uri="{FF2B5EF4-FFF2-40B4-BE49-F238E27FC236}">
                <a16:creationId xmlns:a16="http://schemas.microsoft.com/office/drawing/2014/main" id="{51F24C35-B23C-4AEE-8752-BEFAC85EA408}"/>
              </a:ext>
            </a:extLst>
          </p:cNvPr>
          <p:cNvSpPr>
            <a:spLocks noGrp="1"/>
          </p:cNvSpPr>
          <p:nvPr>
            <p:ph type="subTitle" idx="1"/>
          </p:nvPr>
        </p:nvSpPr>
        <p:spPr>
          <a:xfrm>
            <a:off x="6467061" y="5658678"/>
            <a:ext cx="5724939" cy="1199322"/>
          </a:xfrm>
        </p:spPr>
        <p:txBody>
          <a:bodyPr>
            <a:noAutofit/>
          </a:bodyPr>
          <a:lstStyle/>
          <a:p>
            <a:pPr algn="l"/>
            <a:r>
              <a:rPr lang="en-US" sz="3200" b="1" dirty="0">
                <a:latin typeface="Calibri" panose="020F0502020204030204" pitchFamily="34" charset="0"/>
                <a:cs typeface="Calibri" panose="020F0502020204030204" pitchFamily="34" charset="0"/>
              </a:rPr>
              <a:t>Presented by: Radhika Uppal</a:t>
            </a:r>
          </a:p>
          <a:p>
            <a:pPr algn="l"/>
            <a:r>
              <a:rPr lang="en-US" sz="3200" b="1" dirty="0">
                <a:latin typeface="Calibri" panose="020F0502020204030204" pitchFamily="34" charset="0"/>
                <a:cs typeface="Calibri" panose="020F0502020204030204" pitchFamily="34" charset="0"/>
              </a:rPr>
              <a:t>Roll no. PG/17/044</a:t>
            </a:r>
          </a:p>
        </p:txBody>
      </p:sp>
    </p:spTree>
    <p:extLst>
      <p:ext uri="{BB962C8B-B14F-4D97-AF65-F5344CB8AC3E}">
        <p14:creationId xmlns:p14="http://schemas.microsoft.com/office/powerpoint/2010/main" val="2069856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3E029FAC-CF3F-4485-8CF4-0FBD0A54E749}"/>
                  </a:ext>
                </a:extLst>
              </p:cNvPr>
              <p:cNvGraphicFramePr/>
              <p:nvPr>
                <p:extLst>
                  <p:ext uri="{D42A27DB-BD31-4B8C-83A1-F6EECF244321}">
                    <p14:modId xmlns:p14="http://schemas.microsoft.com/office/powerpoint/2010/main" val="2278310816"/>
                  </p:ext>
                </p:extLst>
              </p:nvPr>
            </p:nvGraphicFramePr>
            <p:xfrm>
              <a:off x="0" y="0"/>
              <a:ext cx="12192000" cy="6858000"/>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Chart 3">
                <a:extLst>
                  <a:ext uri="{FF2B5EF4-FFF2-40B4-BE49-F238E27FC236}">
                    <a16:creationId xmlns:a16="http://schemas.microsoft.com/office/drawing/2014/main" id="{3E029FAC-CF3F-4485-8CF4-0FBD0A54E749}"/>
                  </a:ext>
                </a:extLst>
              </p:cNvPr>
              <p:cNvPicPr>
                <a:picLocks noGrp="1" noRot="1" noChangeAspect="1" noMove="1" noResize="1" noEditPoints="1" noAdjustHandles="1" noChangeArrowheads="1" noChangeShapeType="1"/>
              </p:cNvPicPr>
              <p:nvPr/>
            </p:nvPicPr>
            <p:blipFill>
              <a:blip r:embed="rId3"/>
              <a:stretch>
                <a:fillRect/>
              </a:stretch>
            </p:blipFill>
            <p:spPr>
              <a:xfrm>
                <a:off x="0" y="0"/>
                <a:ext cx="12192000" cy="6858000"/>
              </a:xfrm>
              <a:prstGeom prst="rect">
                <a:avLst/>
              </a:prstGeom>
            </p:spPr>
          </p:pic>
        </mc:Fallback>
      </mc:AlternateContent>
    </p:spTree>
    <p:extLst>
      <p:ext uri="{BB962C8B-B14F-4D97-AF65-F5344CB8AC3E}">
        <p14:creationId xmlns:p14="http://schemas.microsoft.com/office/powerpoint/2010/main" val="1790570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010967F4-0317-487B-A19A-A67130231DF7}"/>
                  </a:ext>
                </a:extLst>
              </p:cNvPr>
              <p:cNvGraphicFramePr/>
              <p:nvPr>
                <p:extLst>
                  <p:ext uri="{D42A27DB-BD31-4B8C-83A1-F6EECF244321}">
                    <p14:modId xmlns:p14="http://schemas.microsoft.com/office/powerpoint/2010/main" val="2456501642"/>
                  </p:ext>
                </p:extLst>
              </p:nvPr>
            </p:nvGraphicFramePr>
            <p:xfrm>
              <a:off x="0" y="0"/>
              <a:ext cx="12192000" cy="6858000"/>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Chart 3">
                <a:extLst>
                  <a:ext uri="{FF2B5EF4-FFF2-40B4-BE49-F238E27FC236}">
                    <a16:creationId xmlns:a16="http://schemas.microsoft.com/office/drawing/2014/main" id="{010967F4-0317-487B-A19A-A67130231DF7}"/>
                  </a:ext>
                </a:extLst>
              </p:cNvPr>
              <p:cNvPicPr>
                <a:picLocks noGrp="1" noRot="1" noChangeAspect="1" noMove="1" noResize="1" noEditPoints="1" noAdjustHandles="1" noChangeArrowheads="1" noChangeShapeType="1"/>
              </p:cNvPicPr>
              <p:nvPr/>
            </p:nvPicPr>
            <p:blipFill>
              <a:blip r:embed="rId3"/>
              <a:stretch>
                <a:fillRect/>
              </a:stretch>
            </p:blipFill>
            <p:spPr>
              <a:xfrm>
                <a:off x="0" y="0"/>
                <a:ext cx="12192000" cy="6858000"/>
              </a:xfrm>
              <a:prstGeom prst="rect">
                <a:avLst/>
              </a:prstGeom>
            </p:spPr>
          </p:pic>
        </mc:Fallback>
      </mc:AlternateContent>
    </p:spTree>
    <p:extLst>
      <p:ext uri="{BB962C8B-B14F-4D97-AF65-F5344CB8AC3E}">
        <p14:creationId xmlns:p14="http://schemas.microsoft.com/office/powerpoint/2010/main" val="1901330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6425EC6B-6C7F-42BA-AB0E-BD83168D1E8F}"/>
                  </a:ext>
                </a:extLst>
              </p:cNvPr>
              <p:cNvGraphicFramePr/>
              <p:nvPr>
                <p:extLst>
                  <p:ext uri="{D42A27DB-BD31-4B8C-83A1-F6EECF244321}">
                    <p14:modId xmlns:p14="http://schemas.microsoft.com/office/powerpoint/2010/main" val="462470035"/>
                  </p:ext>
                </p:extLst>
              </p:nvPr>
            </p:nvGraphicFramePr>
            <p:xfrm>
              <a:off x="0" y="1"/>
              <a:ext cx="12192000" cy="6857999"/>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Chart 3">
                <a:extLst>
                  <a:ext uri="{FF2B5EF4-FFF2-40B4-BE49-F238E27FC236}">
                    <a16:creationId xmlns:a16="http://schemas.microsoft.com/office/drawing/2014/main" id="{6425EC6B-6C7F-42BA-AB0E-BD83168D1E8F}"/>
                  </a:ext>
                </a:extLst>
              </p:cNvPr>
              <p:cNvPicPr>
                <a:picLocks noGrp="1" noRot="1" noChangeAspect="1" noMove="1" noResize="1" noEditPoints="1" noAdjustHandles="1" noChangeArrowheads="1" noChangeShapeType="1"/>
              </p:cNvPicPr>
              <p:nvPr/>
            </p:nvPicPr>
            <p:blipFill>
              <a:blip r:embed="rId3"/>
              <a:stretch>
                <a:fillRect/>
              </a:stretch>
            </p:blipFill>
            <p:spPr>
              <a:xfrm>
                <a:off x="0" y="1"/>
                <a:ext cx="12192000" cy="6857999"/>
              </a:xfrm>
              <a:prstGeom prst="rect">
                <a:avLst/>
              </a:prstGeom>
            </p:spPr>
          </p:pic>
        </mc:Fallback>
      </mc:AlternateContent>
    </p:spTree>
    <p:extLst>
      <p:ext uri="{BB962C8B-B14F-4D97-AF65-F5344CB8AC3E}">
        <p14:creationId xmlns:p14="http://schemas.microsoft.com/office/powerpoint/2010/main" val="4179133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1E4C9310-6D59-487C-BB63-A76593C96123}"/>
                  </a:ext>
                </a:extLst>
              </p:cNvPr>
              <p:cNvGraphicFramePr/>
              <p:nvPr>
                <p:extLst>
                  <p:ext uri="{D42A27DB-BD31-4B8C-83A1-F6EECF244321}">
                    <p14:modId xmlns:p14="http://schemas.microsoft.com/office/powerpoint/2010/main" val="2673738500"/>
                  </p:ext>
                </p:extLst>
              </p:nvPr>
            </p:nvGraphicFramePr>
            <p:xfrm>
              <a:off x="0" y="0"/>
              <a:ext cx="12192000" cy="6858000"/>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Chart 3">
                <a:extLst>
                  <a:ext uri="{FF2B5EF4-FFF2-40B4-BE49-F238E27FC236}">
                    <a16:creationId xmlns:a16="http://schemas.microsoft.com/office/drawing/2014/main" id="{1E4C9310-6D59-487C-BB63-A76593C96123}"/>
                  </a:ext>
                </a:extLst>
              </p:cNvPr>
              <p:cNvPicPr>
                <a:picLocks noGrp="1" noRot="1" noChangeAspect="1" noMove="1" noResize="1" noEditPoints="1" noAdjustHandles="1" noChangeArrowheads="1" noChangeShapeType="1"/>
              </p:cNvPicPr>
              <p:nvPr/>
            </p:nvPicPr>
            <p:blipFill>
              <a:blip r:embed="rId3"/>
              <a:stretch>
                <a:fillRect/>
              </a:stretch>
            </p:blipFill>
            <p:spPr>
              <a:xfrm>
                <a:off x="0" y="0"/>
                <a:ext cx="12192000" cy="6858000"/>
              </a:xfrm>
              <a:prstGeom prst="rect">
                <a:avLst/>
              </a:prstGeom>
            </p:spPr>
          </p:pic>
        </mc:Fallback>
      </mc:AlternateContent>
    </p:spTree>
    <p:extLst>
      <p:ext uri="{BB962C8B-B14F-4D97-AF65-F5344CB8AC3E}">
        <p14:creationId xmlns:p14="http://schemas.microsoft.com/office/powerpoint/2010/main" val="14405144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cx1="http://schemas.microsoft.com/office/drawing/2015/9/8/chartex">
        <mc:Choice Requires="cx1">
          <p:graphicFrame>
            <p:nvGraphicFramePr>
              <p:cNvPr id="2" name="Chart 1">
                <a:extLst>
                  <a:ext uri="{FF2B5EF4-FFF2-40B4-BE49-F238E27FC236}">
                    <a16:creationId xmlns:a16="http://schemas.microsoft.com/office/drawing/2014/main" id="{00DF7F92-97F4-4A8B-8F88-3B3C9FC2E419}"/>
                  </a:ext>
                </a:extLst>
              </p:cNvPr>
              <p:cNvGraphicFramePr/>
              <p:nvPr>
                <p:extLst>
                  <p:ext uri="{D42A27DB-BD31-4B8C-83A1-F6EECF244321}">
                    <p14:modId xmlns:p14="http://schemas.microsoft.com/office/powerpoint/2010/main" val="1666416677"/>
                  </p:ext>
                </p:extLst>
              </p:nvPr>
            </p:nvGraphicFramePr>
            <p:xfrm>
              <a:off x="0" y="0"/>
              <a:ext cx="12192000" cy="6858000"/>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2" name="Chart 1">
                <a:extLst>
                  <a:ext uri="{FF2B5EF4-FFF2-40B4-BE49-F238E27FC236}">
                    <a16:creationId xmlns:a16="http://schemas.microsoft.com/office/drawing/2014/main" id="{00DF7F92-97F4-4A8B-8F88-3B3C9FC2E419}"/>
                  </a:ext>
                </a:extLst>
              </p:cNvPr>
              <p:cNvPicPr>
                <a:picLocks noGrp="1" noRot="1" noChangeAspect="1" noMove="1" noResize="1" noEditPoints="1" noAdjustHandles="1" noChangeArrowheads="1" noChangeShapeType="1"/>
              </p:cNvPicPr>
              <p:nvPr/>
            </p:nvPicPr>
            <p:blipFill>
              <a:blip r:embed="rId4"/>
              <a:stretch>
                <a:fillRect/>
              </a:stretch>
            </p:blipFill>
            <p:spPr>
              <a:xfrm>
                <a:off x="0" y="0"/>
                <a:ext cx="12192000" cy="6858000"/>
              </a:xfrm>
              <a:prstGeom prst="rect">
                <a:avLst/>
              </a:prstGeom>
            </p:spPr>
          </p:pic>
        </mc:Fallback>
      </mc:AlternateContent>
    </p:spTree>
    <p:extLst>
      <p:ext uri="{BB962C8B-B14F-4D97-AF65-F5344CB8AC3E}">
        <p14:creationId xmlns:p14="http://schemas.microsoft.com/office/powerpoint/2010/main" val="3433434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8C340C25-D131-490A-9618-5B3FB3F21F8D}"/>
              </a:ext>
            </a:extLst>
          </p:cNvPr>
          <p:cNvGraphicFramePr>
            <a:graphicFrameLocks/>
          </p:cNvGraphicFramePr>
          <p:nvPr>
            <p:extLst>
              <p:ext uri="{D42A27DB-BD31-4B8C-83A1-F6EECF244321}">
                <p14:modId xmlns:p14="http://schemas.microsoft.com/office/powerpoint/2010/main" val="2126429780"/>
              </p:ext>
            </p:extLst>
          </p:nvPr>
        </p:nvGraphicFramePr>
        <p:xfrm>
          <a:off x="0" y="0"/>
          <a:ext cx="12192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87966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4636758F-4423-4509-AA76-5299582FAD95}"/>
              </a:ext>
            </a:extLst>
          </p:cNvPr>
          <p:cNvSpPr/>
          <p:nvPr/>
        </p:nvSpPr>
        <p:spPr>
          <a:xfrm>
            <a:off x="245177" y="1002362"/>
            <a:ext cx="2398643" cy="1895060"/>
          </a:xfrm>
          <a:prstGeom prst="ellipse">
            <a:avLst/>
          </a:prstGeom>
          <a:solidFill>
            <a:schemeClr val="accent1">
              <a:lumMod val="20000"/>
              <a:lumOff val="80000"/>
            </a:schemeClr>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4C9778C-BA2F-408B-8B1D-4713F227B8B9}"/>
              </a:ext>
            </a:extLst>
          </p:cNvPr>
          <p:cNvSpPr txBox="1"/>
          <p:nvPr/>
        </p:nvSpPr>
        <p:spPr>
          <a:xfrm>
            <a:off x="356165" y="1442060"/>
            <a:ext cx="2176668" cy="1323439"/>
          </a:xfrm>
          <a:prstGeom prst="rect">
            <a:avLst/>
          </a:prstGeom>
          <a:noFill/>
          <a:ln w="19050">
            <a:noFill/>
          </a:ln>
        </p:spPr>
        <p:txBody>
          <a:bodyPr wrap="square" rtlCol="0">
            <a:spAutoFit/>
          </a:bodyPr>
          <a:lstStyle/>
          <a:p>
            <a:pPr algn="ctr"/>
            <a:r>
              <a:rPr lang="en-US" sz="2000" dirty="0"/>
              <a:t>Consultant formally approves discharge</a:t>
            </a:r>
          </a:p>
          <a:p>
            <a:pPr algn="ctr"/>
            <a:r>
              <a:rPr lang="en-US" sz="2000" dirty="0"/>
              <a:t>n= 235</a:t>
            </a:r>
          </a:p>
        </p:txBody>
      </p:sp>
      <p:cxnSp>
        <p:nvCxnSpPr>
          <p:cNvPr id="9" name="Straight Arrow Connector 8">
            <a:extLst>
              <a:ext uri="{FF2B5EF4-FFF2-40B4-BE49-F238E27FC236}">
                <a16:creationId xmlns:a16="http://schemas.microsoft.com/office/drawing/2014/main" id="{31ECC4F3-1392-4919-900D-5C34D7B6A43F}"/>
              </a:ext>
            </a:extLst>
          </p:cNvPr>
          <p:cNvCxnSpPr>
            <a:cxnSpLocks/>
            <a:stCxn id="6" idx="6"/>
          </p:cNvCxnSpPr>
          <p:nvPr/>
        </p:nvCxnSpPr>
        <p:spPr>
          <a:xfrm>
            <a:off x="2643820" y="1949892"/>
            <a:ext cx="576470" cy="0"/>
          </a:xfrm>
          <a:prstGeom prst="straightConnector1">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04937002-CB6D-4F57-9528-B125351A1CD5}"/>
              </a:ext>
            </a:extLst>
          </p:cNvPr>
          <p:cNvSpPr txBox="1"/>
          <p:nvPr/>
        </p:nvSpPr>
        <p:spPr>
          <a:xfrm>
            <a:off x="2807811" y="630586"/>
            <a:ext cx="2985052" cy="400110"/>
          </a:xfrm>
          <a:prstGeom prst="rect">
            <a:avLst/>
          </a:prstGeom>
          <a:noFill/>
        </p:spPr>
        <p:txBody>
          <a:bodyPr wrap="square" rtlCol="0">
            <a:spAutoFit/>
          </a:bodyPr>
          <a:lstStyle/>
          <a:p>
            <a:pPr algn="ctr"/>
            <a:r>
              <a:rPr lang="en-US" sz="2000" dirty="0"/>
              <a:t>TAT- Summary Finalization</a:t>
            </a:r>
          </a:p>
        </p:txBody>
      </p:sp>
      <p:sp>
        <p:nvSpPr>
          <p:cNvPr id="14" name="Oval 13">
            <a:extLst>
              <a:ext uri="{FF2B5EF4-FFF2-40B4-BE49-F238E27FC236}">
                <a16:creationId xmlns:a16="http://schemas.microsoft.com/office/drawing/2014/main" id="{8D6286AA-F5C0-44FA-AF49-643230AEB27A}"/>
              </a:ext>
            </a:extLst>
          </p:cNvPr>
          <p:cNvSpPr/>
          <p:nvPr/>
        </p:nvSpPr>
        <p:spPr>
          <a:xfrm>
            <a:off x="3230229" y="1002362"/>
            <a:ext cx="2398643" cy="1895060"/>
          </a:xfrm>
          <a:prstGeom prst="ellipse">
            <a:avLst/>
          </a:prstGeom>
          <a:solidFill>
            <a:schemeClr val="accent1">
              <a:lumMod val="20000"/>
              <a:lumOff val="80000"/>
            </a:schemeClr>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a:extLst>
              <a:ext uri="{FF2B5EF4-FFF2-40B4-BE49-F238E27FC236}">
                <a16:creationId xmlns:a16="http://schemas.microsoft.com/office/drawing/2014/main" id="{7AE779F7-D97B-407D-B687-D1F55C57BC9F}"/>
              </a:ext>
            </a:extLst>
          </p:cNvPr>
          <p:cNvCxnSpPr>
            <a:cxnSpLocks/>
          </p:cNvCxnSpPr>
          <p:nvPr/>
        </p:nvCxnSpPr>
        <p:spPr>
          <a:xfrm>
            <a:off x="5617276" y="1949890"/>
            <a:ext cx="576470" cy="0"/>
          </a:xfrm>
          <a:prstGeom prst="straightConnector1">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01C129A2-EF31-4E9D-8466-5297A77A90EE}"/>
              </a:ext>
            </a:extLst>
          </p:cNvPr>
          <p:cNvSpPr/>
          <p:nvPr/>
        </p:nvSpPr>
        <p:spPr>
          <a:xfrm>
            <a:off x="6215280" y="1002360"/>
            <a:ext cx="2398643" cy="1895060"/>
          </a:xfrm>
          <a:prstGeom prst="ellipse">
            <a:avLst/>
          </a:prstGeom>
          <a:solidFill>
            <a:schemeClr val="accent1">
              <a:lumMod val="20000"/>
              <a:lumOff val="80000"/>
            </a:schemeClr>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5C59FBE1-9223-4498-8867-C9B001816654}"/>
              </a:ext>
            </a:extLst>
          </p:cNvPr>
          <p:cNvSpPr txBox="1"/>
          <p:nvPr/>
        </p:nvSpPr>
        <p:spPr>
          <a:xfrm>
            <a:off x="6096000" y="1749835"/>
            <a:ext cx="2610678" cy="400110"/>
          </a:xfrm>
          <a:prstGeom prst="rect">
            <a:avLst/>
          </a:prstGeom>
          <a:noFill/>
        </p:spPr>
        <p:txBody>
          <a:bodyPr wrap="square" rtlCol="0">
            <a:spAutoFit/>
          </a:bodyPr>
          <a:lstStyle/>
          <a:p>
            <a:pPr algn="ctr"/>
            <a:r>
              <a:rPr lang="en-US" sz="2000" dirty="0"/>
              <a:t>Avg. Time= 41 mins </a:t>
            </a:r>
          </a:p>
        </p:txBody>
      </p:sp>
      <p:sp>
        <p:nvSpPr>
          <p:cNvPr id="18" name="TextBox 17">
            <a:extLst>
              <a:ext uri="{FF2B5EF4-FFF2-40B4-BE49-F238E27FC236}">
                <a16:creationId xmlns:a16="http://schemas.microsoft.com/office/drawing/2014/main" id="{15F5B0AC-E8C5-46DA-B766-9E47CD942D63}"/>
              </a:ext>
            </a:extLst>
          </p:cNvPr>
          <p:cNvSpPr txBox="1"/>
          <p:nvPr/>
        </p:nvSpPr>
        <p:spPr>
          <a:xfrm>
            <a:off x="5956854" y="630586"/>
            <a:ext cx="2804496" cy="400110"/>
          </a:xfrm>
          <a:prstGeom prst="rect">
            <a:avLst/>
          </a:prstGeom>
          <a:noFill/>
        </p:spPr>
        <p:txBody>
          <a:bodyPr wrap="square" rtlCol="0">
            <a:spAutoFit/>
          </a:bodyPr>
          <a:lstStyle/>
          <a:p>
            <a:pPr algn="ctr"/>
            <a:r>
              <a:rPr lang="en-US" sz="2000" dirty="0"/>
              <a:t>TAT- Pharmacy Return</a:t>
            </a:r>
          </a:p>
        </p:txBody>
      </p:sp>
      <p:cxnSp>
        <p:nvCxnSpPr>
          <p:cNvPr id="19" name="Straight Arrow Connector 18">
            <a:extLst>
              <a:ext uri="{FF2B5EF4-FFF2-40B4-BE49-F238E27FC236}">
                <a16:creationId xmlns:a16="http://schemas.microsoft.com/office/drawing/2014/main" id="{59E5E6A6-1E2C-4CC3-A890-96BE11A5303C}"/>
              </a:ext>
            </a:extLst>
          </p:cNvPr>
          <p:cNvCxnSpPr>
            <a:cxnSpLocks/>
          </p:cNvCxnSpPr>
          <p:nvPr/>
        </p:nvCxnSpPr>
        <p:spPr>
          <a:xfrm>
            <a:off x="8613923" y="1930011"/>
            <a:ext cx="576470" cy="0"/>
          </a:xfrm>
          <a:prstGeom prst="straightConnector1">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718D92F4-99A1-4F65-8DFE-3FBF43D4A741}"/>
              </a:ext>
            </a:extLst>
          </p:cNvPr>
          <p:cNvSpPr/>
          <p:nvPr/>
        </p:nvSpPr>
        <p:spPr>
          <a:xfrm>
            <a:off x="9210269" y="982481"/>
            <a:ext cx="2398643" cy="1895060"/>
          </a:xfrm>
          <a:prstGeom prst="ellipse">
            <a:avLst/>
          </a:prstGeom>
          <a:solidFill>
            <a:schemeClr val="accent1">
              <a:lumMod val="20000"/>
              <a:lumOff val="80000"/>
            </a:schemeClr>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15AEEC4-FE1D-45AD-BD79-FD759D8F00B8}"/>
              </a:ext>
            </a:extLst>
          </p:cNvPr>
          <p:cNvSpPr txBox="1"/>
          <p:nvPr/>
        </p:nvSpPr>
        <p:spPr>
          <a:xfrm>
            <a:off x="8902158" y="630586"/>
            <a:ext cx="2985052" cy="400110"/>
          </a:xfrm>
          <a:prstGeom prst="rect">
            <a:avLst/>
          </a:prstGeom>
          <a:noFill/>
        </p:spPr>
        <p:txBody>
          <a:bodyPr wrap="square" rtlCol="0">
            <a:spAutoFit/>
          </a:bodyPr>
          <a:lstStyle/>
          <a:p>
            <a:pPr algn="ctr"/>
            <a:r>
              <a:rPr lang="en-US" sz="2000" dirty="0"/>
              <a:t>TAT- Pharmacy Clearance</a:t>
            </a:r>
          </a:p>
        </p:txBody>
      </p:sp>
      <p:sp>
        <p:nvSpPr>
          <p:cNvPr id="22" name="TextBox 21">
            <a:extLst>
              <a:ext uri="{FF2B5EF4-FFF2-40B4-BE49-F238E27FC236}">
                <a16:creationId xmlns:a16="http://schemas.microsoft.com/office/drawing/2014/main" id="{943716DA-AF57-46B6-9267-66531F52903F}"/>
              </a:ext>
            </a:extLst>
          </p:cNvPr>
          <p:cNvSpPr txBox="1"/>
          <p:nvPr/>
        </p:nvSpPr>
        <p:spPr>
          <a:xfrm>
            <a:off x="9145660" y="1716799"/>
            <a:ext cx="2610678" cy="400110"/>
          </a:xfrm>
          <a:prstGeom prst="rect">
            <a:avLst/>
          </a:prstGeom>
          <a:noFill/>
        </p:spPr>
        <p:txBody>
          <a:bodyPr wrap="square" rtlCol="0">
            <a:spAutoFit/>
          </a:bodyPr>
          <a:lstStyle/>
          <a:p>
            <a:pPr algn="ctr"/>
            <a:r>
              <a:rPr lang="en-US" sz="2000" dirty="0"/>
              <a:t>Avg. Time= 56 mins </a:t>
            </a:r>
          </a:p>
        </p:txBody>
      </p:sp>
      <p:sp>
        <p:nvSpPr>
          <p:cNvPr id="26" name="Oval 25">
            <a:extLst>
              <a:ext uri="{FF2B5EF4-FFF2-40B4-BE49-F238E27FC236}">
                <a16:creationId xmlns:a16="http://schemas.microsoft.com/office/drawing/2014/main" id="{FEA13E8F-0675-41D1-B7D4-E80D7DADA660}"/>
              </a:ext>
            </a:extLst>
          </p:cNvPr>
          <p:cNvSpPr/>
          <p:nvPr/>
        </p:nvSpPr>
        <p:spPr>
          <a:xfrm>
            <a:off x="9316287" y="3892821"/>
            <a:ext cx="2398643" cy="1895060"/>
          </a:xfrm>
          <a:prstGeom prst="ellipse">
            <a:avLst/>
          </a:prstGeom>
          <a:solidFill>
            <a:schemeClr val="accent1">
              <a:lumMod val="20000"/>
              <a:lumOff val="80000"/>
            </a:schemeClr>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EB6CC86C-CB13-4D48-B8B0-B0FE9F4692EA}"/>
              </a:ext>
            </a:extLst>
          </p:cNvPr>
          <p:cNvSpPr txBox="1"/>
          <p:nvPr/>
        </p:nvSpPr>
        <p:spPr>
          <a:xfrm>
            <a:off x="8627182" y="5832443"/>
            <a:ext cx="3564818" cy="400110"/>
          </a:xfrm>
          <a:prstGeom prst="rect">
            <a:avLst/>
          </a:prstGeom>
          <a:noFill/>
        </p:spPr>
        <p:txBody>
          <a:bodyPr wrap="square" rtlCol="0">
            <a:spAutoFit/>
          </a:bodyPr>
          <a:lstStyle/>
          <a:p>
            <a:pPr algn="ctr"/>
            <a:r>
              <a:rPr lang="en-US" sz="2000" dirty="0"/>
              <a:t>TAT- Initiation Of Bill Preparation</a:t>
            </a:r>
          </a:p>
        </p:txBody>
      </p:sp>
      <p:sp>
        <p:nvSpPr>
          <p:cNvPr id="28" name="TextBox 27">
            <a:extLst>
              <a:ext uri="{FF2B5EF4-FFF2-40B4-BE49-F238E27FC236}">
                <a16:creationId xmlns:a16="http://schemas.microsoft.com/office/drawing/2014/main" id="{8B5EDB7F-6977-4455-AC2C-11185B520C67}"/>
              </a:ext>
            </a:extLst>
          </p:cNvPr>
          <p:cNvSpPr txBox="1"/>
          <p:nvPr/>
        </p:nvSpPr>
        <p:spPr>
          <a:xfrm>
            <a:off x="9210269" y="4617108"/>
            <a:ext cx="2610678" cy="400110"/>
          </a:xfrm>
          <a:prstGeom prst="rect">
            <a:avLst/>
          </a:prstGeom>
          <a:noFill/>
        </p:spPr>
        <p:txBody>
          <a:bodyPr wrap="square" rtlCol="0">
            <a:spAutoFit/>
          </a:bodyPr>
          <a:lstStyle/>
          <a:p>
            <a:pPr algn="ctr"/>
            <a:r>
              <a:rPr lang="en-US" sz="2000" dirty="0"/>
              <a:t>Avg. Time= 29 mins </a:t>
            </a:r>
          </a:p>
        </p:txBody>
      </p:sp>
      <p:cxnSp>
        <p:nvCxnSpPr>
          <p:cNvPr id="30" name="Straight Arrow Connector 29">
            <a:extLst>
              <a:ext uri="{FF2B5EF4-FFF2-40B4-BE49-F238E27FC236}">
                <a16:creationId xmlns:a16="http://schemas.microsoft.com/office/drawing/2014/main" id="{AFEAF928-B71E-4D19-B13D-A08A6BE85855}"/>
              </a:ext>
            </a:extLst>
          </p:cNvPr>
          <p:cNvCxnSpPr>
            <a:cxnSpLocks/>
          </p:cNvCxnSpPr>
          <p:nvPr/>
        </p:nvCxnSpPr>
        <p:spPr>
          <a:xfrm flipH="1">
            <a:off x="8761350" y="4840351"/>
            <a:ext cx="554938" cy="0"/>
          </a:xfrm>
          <a:prstGeom prst="straightConnector1">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id="{CB869EF0-C388-4D56-B3AE-DAEB740DAC72}"/>
              </a:ext>
            </a:extLst>
          </p:cNvPr>
          <p:cNvSpPr/>
          <p:nvPr/>
        </p:nvSpPr>
        <p:spPr>
          <a:xfrm>
            <a:off x="6342812" y="3892820"/>
            <a:ext cx="2398643" cy="1895060"/>
          </a:xfrm>
          <a:prstGeom prst="ellipse">
            <a:avLst/>
          </a:prstGeom>
          <a:solidFill>
            <a:schemeClr val="accent1">
              <a:lumMod val="20000"/>
              <a:lumOff val="80000"/>
            </a:schemeClr>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515E9B14-EFA2-46BB-BFAC-42C5A4C98FE4}"/>
              </a:ext>
            </a:extLst>
          </p:cNvPr>
          <p:cNvSpPr txBox="1"/>
          <p:nvPr/>
        </p:nvSpPr>
        <p:spPr>
          <a:xfrm>
            <a:off x="6110903" y="5832445"/>
            <a:ext cx="2453318" cy="400110"/>
          </a:xfrm>
          <a:prstGeom prst="rect">
            <a:avLst/>
          </a:prstGeom>
          <a:noFill/>
        </p:spPr>
        <p:txBody>
          <a:bodyPr wrap="square" rtlCol="0">
            <a:spAutoFit/>
          </a:bodyPr>
          <a:lstStyle/>
          <a:p>
            <a:pPr algn="ctr"/>
            <a:r>
              <a:rPr lang="en-US" sz="2000" dirty="0"/>
              <a:t>TAT- Bill Preparation</a:t>
            </a:r>
          </a:p>
        </p:txBody>
      </p:sp>
      <p:sp>
        <p:nvSpPr>
          <p:cNvPr id="33" name="TextBox 32">
            <a:extLst>
              <a:ext uri="{FF2B5EF4-FFF2-40B4-BE49-F238E27FC236}">
                <a16:creationId xmlns:a16="http://schemas.microsoft.com/office/drawing/2014/main" id="{4F947BC3-B167-4F01-9377-1F756F7890C2}"/>
              </a:ext>
            </a:extLst>
          </p:cNvPr>
          <p:cNvSpPr txBox="1"/>
          <p:nvPr/>
        </p:nvSpPr>
        <p:spPr>
          <a:xfrm>
            <a:off x="6236794" y="4617108"/>
            <a:ext cx="2610678" cy="400110"/>
          </a:xfrm>
          <a:prstGeom prst="rect">
            <a:avLst/>
          </a:prstGeom>
          <a:noFill/>
        </p:spPr>
        <p:txBody>
          <a:bodyPr wrap="square" rtlCol="0">
            <a:spAutoFit/>
          </a:bodyPr>
          <a:lstStyle/>
          <a:p>
            <a:pPr algn="ctr"/>
            <a:r>
              <a:rPr lang="en-US" sz="2000" dirty="0"/>
              <a:t>Avg. Time= 15 mins </a:t>
            </a:r>
          </a:p>
        </p:txBody>
      </p:sp>
      <p:cxnSp>
        <p:nvCxnSpPr>
          <p:cNvPr id="34" name="Straight Arrow Connector 33">
            <a:extLst>
              <a:ext uri="{FF2B5EF4-FFF2-40B4-BE49-F238E27FC236}">
                <a16:creationId xmlns:a16="http://schemas.microsoft.com/office/drawing/2014/main" id="{5F5A8CE2-0FAF-43DE-AC4B-EDC1F0104FB4}"/>
              </a:ext>
            </a:extLst>
          </p:cNvPr>
          <p:cNvCxnSpPr/>
          <p:nvPr/>
        </p:nvCxnSpPr>
        <p:spPr>
          <a:xfrm flipH="1">
            <a:off x="5628850" y="4840350"/>
            <a:ext cx="689105" cy="0"/>
          </a:xfrm>
          <a:prstGeom prst="straightConnector1">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C51311B7-B7A7-445A-A0A0-357B1C8D7D35}"/>
              </a:ext>
            </a:extLst>
          </p:cNvPr>
          <p:cNvSpPr/>
          <p:nvPr/>
        </p:nvSpPr>
        <p:spPr>
          <a:xfrm>
            <a:off x="3205350" y="3892820"/>
            <a:ext cx="2398643" cy="1895060"/>
          </a:xfrm>
          <a:prstGeom prst="ellipse">
            <a:avLst/>
          </a:prstGeom>
          <a:solidFill>
            <a:schemeClr val="accent1">
              <a:lumMod val="20000"/>
              <a:lumOff val="80000"/>
            </a:schemeClr>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45ED7AE7-52A1-4A5E-944B-34FF88A83AFB}"/>
              </a:ext>
            </a:extLst>
          </p:cNvPr>
          <p:cNvSpPr txBox="1"/>
          <p:nvPr/>
        </p:nvSpPr>
        <p:spPr>
          <a:xfrm>
            <a:off x="3148211" y="4617108"/>
            <a:ext cx="2610678" cy="400110"/>
          </a:xfrm>
          <a:prstGeom prst="rect">
            <a:avLst/>
          </a:prstGeom>
          <a:noFill/>
        </p:spPr>
        <p:txBody>
          <a:bodyPr wrap="square" rtlCol="0">
            <a:spAutoFit/>
          </a:bodyPr>
          <a:lstStyle/>
          <a:p>
            <a:pPr algn="ctr"/>
            <a:r>
              <a:rPr lang="en-US" sz="2000" dirty="0"/>
              <a:t>Avg. Time= 92 mins </a:t>
            </a:r>
          </a:p>
        </p:txBody>
      </p:sp>
      <p:cxnSp>
        <p:nvCxnSpPr>
          <p:cNvPr id="37" name="Straight Arrow Connector 36">
            <a:extLst>
              <a:ext uri="{FF2B5EF4-FFF2-40B4-BE49-F238E27FC236}">
                <a16:creationId xmlns:a16="http://schemas.microsoft.com/office/drawing/2014/main" id="{205188E8-500C-4A97-A5AB-2C5D13FFDF6A}"/>
              </a:ext>
            </a:extLst>
          </p:cNvPr>
          <p:cNvCxnSpPr>
            <a:cxnSpLocks/>
          </p:cNvCxnSpPr>
          <p:nvPr/>
        </p:nvCxnSpPr>
        <p:spPr>
          <a:xfrm flipH="1">
            <a:off x="2604018" y="4840350"/>
            <a:ext cx="558245" cy="0"/>
          </a:xfrm>
          <a:prstGeom prst="straightConnector1">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8" name="Oval 37">
            <a:extLst>
              <a:ext uri="{FF2B5EF4-FFF2-40B4-BE49-F238E27FC236}">
                <a16:creationId xmlns:a16="http://schemas.microsoft.com/office/drawing/2014/main" id="{FF1AC2B2-A962-4B47-8941-2A6F11B9C232}"/>
              </a:ext>
            </a:extLst>
          </p:cNvPr>
          <p:cNvSpPr/>
          <p:nvPr/>
        </p:nvSpPr>
        <p:spPr>
          <a:xfrm>
            <a:off x="188737" y="3892820"/>
            <a:ext cx="2398643" cy="1895060"/>
          </a:xfrm>
          <a:prstGeom prst="ellipse">
            <a:avLst/>
          </a:prstGeom>
          <a:solidFill>
            <a:schemeClr val="accent1">
              <a:lumMod val="20000"/>
              <a:lumOff val="80000"/>
            </a:schemeClr>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1977F436-A850-4D4F-8FBE-2E540C279B60}"/>
              </a:ext>
            </a:extLst>
          </p:cNvPr>
          <p:cNvSpPr txBox="1"/>
          <p:nvPr/>
        </p:nvSpPr>
        <p:spPr>
          <a:xfrm>
            <a:off x="3205350" y="5832443"/>
            <a:ext cx="2453318" cy="400110"/>
          </a:xfrm>
          <a:prstGeom prst="rect">
            <a:avLst/>
          </a:prstGeom>
          <a:noFill/>
        </p:spPr>
        <p:txBody>
          <a:bodyPr wrap="square" rtlCol="0">
            <a:spAutoFit/>
          </a:bodyPr>
          <a:lstStyle/>
          <a:p>
            <a:pPr algn="ctr"/>
            <a:r>
              <a:rPr lang="en-US" sz="2000" dirty="0"/>
              <a:t>TAT- Bill Closure</a:t>
            </a:r>
          </a:p>
        </p:txBody>
      </p:sp>
      <p:sp>
        <p:nvSpPr>
          <p:cNvPr id="40" name="TextBox 39">
            <a:extLst>
              <a:ext uri="{FF2B5EF4-FFF2-40B4-BE49-F238E27FC236}">
                <a16:creationId xmlns:a16="http://schemas.microsoft.com/office/drawing/2014/main" id="{31081F8C-2B33-465B-AF1B-A0EC2AC1AAE2}"/>
              </a:ext>
            </a:extLst>
          </p:cNvPr>
          <p:cNvSpPr txBox="1"/>
          <p:nvPr/>
        </p:nvSpPr>
        <p:spPr>
          <a:xfrm>
            <a:off x="163919" y="5830623"/>
            <a:ext cx="2453318" cy="707886"/>
          </a:xfrm>
          <a:prstGeom prst="rect">
            <a:avLst/>
          </a:prstGeom>
          <a:noFill/>
        </p:spPr>
        <p:txBody>
          <a:bodyPr wrap="square" rtlCol="0">
            <a:spAutoFit/>
          </a:bodyPr>
          <a:lstStyle/>
          <a:p>
            <a:pPr algn="ctr"/>
            <a:r>
              <a:rPr lang="en-US" sz="2000" dirty="0"/>
              <a:t>TAT- Complete Discharge Process</a:t>
            </a:r>
          </a:p>
        </p:txBody>
      </p:sp>
      <p:sp>
        <p:nvSpPr>
          <p:cNvPr id="46" name="TextBox 45">
            <a:extLst>
              <a:ext uri="{FF2B5EF4-FFF2-40B4-BE49-F238E27FC236}">
                <a16:creationId xmlns:a16="http://schemas.microsoft.com/office/drawing/2014/main" id="{6157B33D-40E9-4715-A51C-C51750772D33}"/>
              </a:ext>
            </a:extLst>
          </p:cNvPr>
          <p:cNvSpPr txBox="1"/>
          <p:nvPr/>
        </p:nvSpPr>
        <p:spPr>
          <a:xfrm>
            <a:off x="394669" y="4375261"/>
            <a:ext cx="2099657" cy="1015663"/>
          </a:xfrm>
          <a:prstGeom prst="rect">
            <a:avLst/>
          </a:prstGeom>
          <a:noFill/>
        </p:spPr>
        <p:txBody>
          <a:bodyPr wrap="square" rtlCol="0">
            <a:spAutoFit/>
          </a:bodyPr>
          <a:lstStyle/>
          <a:p>
            <a:r>
              <a:rPr lang="en-US" sz="2000" dirty="0"/>
              <a:t>Cash= 189 mins</a:t>
            </a:r>
          </a:p>
          <a:p>
            <a:r>
              <a:rPr lang="en-US" sz="2000" dirty="0"/>
              <a:t>Credit= 175 mins</a:t>
            </a:r>
          </a:p>
          <a:p>
            <a:r>
              <a:rPr lang="en-US" sz="2000" dirty="0"/>
              <a:t>TPA= 326 mins</a:t>
            </a:r>
          </a:p>
        </p:txBody>
      </p:sp>
      <p:cxnSp>
        <p:nvCxnSpPr>
          <p:cNvPr id="48" name="Straight Arrow Connector 47">
            <a:extLst>
              <a:ext uri="{FF2B5EF4-FFF2-40B4-BE49-F238E27FC236}">
                <a16:creationId xmlns:a16="http://schemas.microsoft.com/office/drawing/2014/main" id="{E193B10A-B809-4149-978C-134A5684EFF4}"/>
              </a:ext>
            </a:extLst>
          </p:cNvPr>
          <p:cNvCxnSpPr>
            <a:stCxn id="20" idx="4"/>
          </p:cNvCxnSpPr>
          <p:nvPr/>
        </p:nvCxnSpPr>
        <p:spPr>
          <a:xfrm flipH="1">
            <a:off x="10409590" y="2877541"/>
            <a:ext cx="1" cy="1015279"/>
          </a:xfrm>
          <a:prstGeom prst="straightConnector1">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DAF23709-2DD7-4AC8-A61F-D87966B01C2A}"/>
              </a:ext>
            </a:extLst>
          </p:cNvPr>
          <p:cNvSpPr txBox="1"/>
          <p:nvPr/>
        </p:nvSpPr>
        <p:spPr>
          <a:xfrm>
            <a:off x="3092739" y="1729956"/>
            <a:ext cx="2610678" cy="400110"/>
          </a:xfrm>
          <a:prstGeom prst="rect">
            <a:avLst/>
          </a:prstGeom>
          <a:noFill/>
        </p:spPr>
        <p:txBody>
          <a:bodyPr wrap="square" rtlCol="0">
            <a:spAutoFit/>
          </a:bodyPr>
          <a:lstStyle/>
          <a:p>
            <a:pPr algn="ctr"/>
            <a:r>
              <a:rPr lang="en-US" sz="2000" dirty="0"/>
              <a:t>Avg. Time= 104 mins </a:t>
            </a:r>
          </a:p>
        </p:txBody>
      </p:sp>
    </p:spTree>
    <p:extLst>
      <p:ext uri="{BB962C8B-B14F-4D97-AF65-F5344CB8AC3E}">
        <p14:creationId xmlns:p14="http://schemas.microsoft.com/office/powerpoint/2010/main" val="2870952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C12F305-4391-448B-A56E-72B7CEC7CEB5}"/>
              </a:ext>
            </a:extLst>
          </p:cNvPr>
          <p:cNvSpPr txBox="1">
            <a:spLocks noGrp="1"/>
          </p:cNvSpPr>
          <p:nvPr>
            <p:ph type="title"/>
          </p:nvPr>
        </p:nvSpPr>
        <p:spPr>
          <a:xfrm>
            <a:off x="0" y="0"/>
            <a:ext cx="12192000" cy="1189037"/>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IN" sz="3200" b="1" dirty="0">
                <a:latin typeface="Calibri" panose="020F0502020204030204" pitchFamily="34" charset="0"/>
                <a:cs typeface="Calibri" panose="020F0502020204030204" pitchFamily="34" charset="0"/>
              </a:rPr>
              <a:t>DAY BEFORE DISCHARGE</a:t>
            </a:r>
          </a:p>
        </p:txBody>
      </p:sp>
      <p:graphicFrame>
        <p:nvGraphicFramePr>
          <p:cNvPr id="7" name="Object 6">
            <a:extLst>
              <a:ext uri="{FF2B5EF4-FFF2-40B4-BE49-F238E27FC236}">
                <a16:creationId xmlns:a16="http://schemas.microsoft.com/office/drawing/2014/main" id="{D74DC236-B4FB-41B8-990B-1DA7C3E6EFCD}"/>
              </a:ext>
            </a:extLst>
          </p:cNvPr>
          <p:cNvGraphicFramePr>
            <a:graphicFrameLocks noChangeAspect="1"/>
          </p:cNvGraphicFramePr>
          <p:nvPr>
            <p:extLst>
              <p:ext uri="{D42A27DB-BD31-4B8C-83A1-F6EECF244321}">
                <p14:modId xmlns:p14="http://schemas.microsoft.com/office/powerpoint/2010/main" val="886139283"/>
              </p:ext>
            </p:extLst>
          </p:nvPr>
        </p:nvGraphicFramePr>
        <p:xfrm>
          <a:off x="0" y="1189038"/>
          <a:ext cx="12192000" cy="5668962"/>
        </p:xfrm>
        <a:graphic>
          <a:graphicData uri="http://schemas.openxmlformats.org/presentationml/2006/ole">
            <mc:AlternateContent xmlns:mc="http://schemas.openxmlformats.org/markup-compatibility/2006">
              <mc:Choice xmlns:v="urn:schemas-microsoft-com:vml" Requires="v">
                <p:oleObj spid="_x0000_s1027" name="Document" r:id="rId3" imgW="6577046" imgH="6323522" progId="Word.Document.12">
                  <p:embed/>
                </p:oleObj>
              </mc:Choice>
              <mc:Fallback>
                <p:oleObj name="Document" r:id="rId3" imgW="6577046" imgH="6323522" progId="Word.Document.12">
                  <p:embed/>
                  <p:pic>
                    <p:nvPicPr>
                      <p:cNvPr id="0" name=""/>
                      <p:cNvPicPr/>
                      <p:nvPr/>
                    </p:nvPicPr>
                    <p:blipFill>
                      <a:blip r:embed="rId4"/>
                      <a:stretch>
                        <a:fillRect/>
                      </a:stretch>
                    </p:blipFill>
                    <p:spPr>
                      <a:xfrm>
                        <a:off x="0" y="1189038"/>
                        <a:ext cx="12192000" cy="5668962"/>
                      </a:xfrm>
                      <a:prstGeom prst="rect">
                        <a:avLst/>
                      </a:prstGeom>
                    </p:spPr>
                  </p:pic>
                </p:oleObj>
              </mc:Fallback>
            </mc:AlternateContent>
          </a:graphicData>
        </a:graphic>
      </p:graphicFrame>
      <p:pic>
        <p:nvPicPr>
          <p:cNvPr id="8" name="Picture 7">
            <a:extLst>
              <a:ext uri="{FF2B5EF4-FFF2-40B4-BE49-F238E27FC236}">
                <a16:creationId xmlns:a16="http://schemas.microsoft.com/office/drawing/2014/main" id="{6FD55F4F-9FBB-4BC3-9AAB-711CBD24F959}"/>
              </a:ext>
            </a:extLst>
          </p:cNvPr>
          <p:cNvPicPr/>
          <p:nvPr/>
        </p:nvPicPr>
        <p:blipFill>
          <a:blip r:embed="rId5">
            <a:extLst>
              <a:ext uri="{28A0092B-C50C-407E-A947-70E740481C1C}">
                <a14:useLocalDpi xmlns:a14="http://schemas.microsoft.com/office/drawing/2010/main" val="0"/>
              </a:ext>
            </a:extLst>
          </a:blip>
          <a:stretch>
            <a:fillRect/>
          </a:stretch>
        </p:blipFill>
        <p:spPr>
          <a:xfrm>
            <a:off x="-1" y="6576558"/>
            <a:ext cx="12191999" cy="281441"/>
          </a:xfrm>
          <a:prstGeom prst="rect">
            <a:avLst/>
          </a:prstGeom>
        </p:spPr>
      </p:pic>
    </p:spTree>
    <p:extLst>
      <p:ext uri="{BB962C8B-B14F-4D97-AF65-F5344CB8AC3E}">
        <p14:creationId xmlns:p14="http://schemas.microsoft.com/office/powerpoint/2010/main" val="103354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0E08FF1-0A31-4801-B892-8FDB5736DD1E}"/>
              </a:ext>
            </a:extLst>
          </p:cNvPr>
          <p:cNvSpPr txBox="1">
            <a:spLocks noGrp="1"/>
          </p:cNvSpPr>
          <p:nvPr>
            <p:ph type="title"/>
          </p:nvPr>
        </p:nvSpPr>
        <p:spPr>
          <a:xfrm>
            <a:off x="0" y="0"/>
            <a:ext cx="12192000" cy="1189037"/>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IN" sz="3200" b="1" dirty="0">
                <a:latin typeface="Calibri" panose="020F0502020204030204" pitchFamily="34" charset="0"/>
                <a:cs typeface="Calibri" panose="020F0502020204030204" pitchFamily="34" charset="0"/>
              </a:rPr>
              <a:t>DAY of DISCHARGE</a:t>
            </a:r>
          </a:p>
        </p:txBody>
      </p:sp>
      <p:graphicFrame>
        <p:nvGraphicFramePr>
          <p:cNvPr id="3" name="Object 2">
            <a:extLst>
              <a:ext uri="{FF2B5EF4-FFF2-40B4-BE49-F238E27FC236}">
                <a16:creationId xmlns:a16="http://schemas.microsoft.com/office/drawing/2014/main" id="{7DCEA36A-AD1C-4441-B433-5BC35E41604B}"/>
              </a:ext>
            </a:extLst>
          </p:cNvPr>
          <p:cNvGraphicFramePr>
            <a:graphicFrameLocks noChangeAspect="1"/>
          </p:cNvGraphicFramePr>
          <p:nvPr>
            <p:extLst>
              <p:ext uri="{D42A27DB-BD31-4B8C-83A1-F6EECF244321}">
                <p14:modId xmlns:p14="http://schemas.microsoft.com/office/powerpoint/2010/main" val="2509597170"/>
              </p:ext>
            </p:extLst>
          </p:nvPr>
        </p:nvGraphicFramePr>
        <p:xfrm>
          <a:off x="0" y="1189037"/>
          <a:ext cx="12903200" cy="5668963"/>
        </p:xfrm>
        <a:graphic>
          <a:graphicData uri="http://schemas.openxmlformats.org/presentationml/2006/ole">
            <mc:AlternateContent xmlns:mc="http://schemas.openxmlformats.org/markup-compatibility/2006">
              <mc:Choice xmlns:v="urn:schemas-microsoft-com:vml" Requires="v">
                <p:oleObj spid="_x0000_s2050" name="Document" r:id="rId3" imgW="6592172" imgH="4254620" progId="Word.Document.12">
                  <p:embed/>
                </p:oleObj>
              </mc:Choice>
              <mc:Fallback>
                <p:oleObj name="Document" r:id="rId3" imgW="6592172" imgH="4254620" progId="Word.Document.12">
                  <p:embed/>
                  <p:pic>
                    <p:nvPicPr>
                      <p:cNvPr id="0" name=""/>
                      <p:cNvPicPr/>
                      <p:nvPr/>
                    </p:nvPicPr>
                    <p:blipFill>
                      <a:blip r:embed="rId4"/>
                      <a:stretch>
                        <a:fillRect/>
                      </a:stretch>
                    </p:blipFill>
                    <p:spPr>
                      <a:xfrm>
                        <a:off x="0" y="1189037"/>
                        <a:ext cx="12903200" cy="5668963"/>
                      </a:xfrm>
                      <a:prstGeom prst="rect">
                        <a:avLst/>
                      </a:prstGeom>
                    </p:spPr>
                  </p:pic>
                </p:oleObj>
              </mc:Fallback>
            </mc:AlternateContent>
          </a:graphicData>
        </a:graphic>
      </p:graphicFrame>
      <p:pic>
        <p:nvPicPr>
          <p:cNvPr id="6" name="Picture 5">
            <a:extLst>
              <a:ext uri="{FF2B5EF4-FFF2-40B4-BE49-F238E27FC236}">
                <a16:creationId xmlns:a16="http://schemas.microsoft.com/office/drawing/2014/main" id="{5D9427E8-86B6-45B6-9A8B-F9B4281C7690}"/>
              </a:ext>
            </a:extLst>
          </p:cNvPr>
          <p:cNvPicPr/>
          <p:nvPr/>
        </p:nvPicPr>
        <p:blipFill>
          <a:blip r:embed="rId5">
            <a:extLst>
              <a:ext uri="{28A0092B-C50C-407E-A947-70E740481C1C}">
                <a14:useLocalDpi xmlns:a14="http://schemas.microsoft.com/office/drawing/2010/main" val="0"/>
              </a:ext>
            </a:extLst>
          </a:blip>
          <a:stretch>
            <a:fillRect/>
          </a:stretch>
        </p:blipFill>
        <p:spPr>
          <a:xfrm>
            <a:off x="0" y="6469063"/>
            <a:ext cx="12192000" cy="388937"/>
          </a:xfrm>
          <a:prstGeom prst="rect">
            <a:avLst/>
          </a:prstGeom>
        </p:spPr>
      </p:pic>
    </p:spTree>
    <p:extLst>
      <p:ext uri="{BB962C8B-B14F-4D97-AF65-F5344CB8AC3E}">
        <p14:creationId xmlns:p14="http://schemas.microsoft.com/office/powerpoint/2010/main" val="3243988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D45D57-1EE8-474F-88B8-FD5B3C7F2FA5}"/>
              </a:ext>
            </a:extLst>
          </p:cNvPr>
          <p:cNvSpPr>
            <a:spLocks noGrp="1"/>
          </p:cNvSpPr>
          <p:nvPr>
            <p:ph idx="1"/>
          </p:nvPr>
        </p:nvSpPr>
        <p:spPr>
          <a:xfrm>
            <a:off x="-1" y="1246565"/>
            <a:ext cx="12191999" cy="5591557"/>
          </a:xfrm>
        </p:spPr>
        <p:txBody>
          <a:bodyPr>
            <a:normAutofit/>
          </a:bodyPr>
          <a:lstStyle/>
          <a:p>
            <a:r>
              <a:rPr lang="en-US" sz="2800" dirty="0">
                <a:latin typeface="Calibri" panose="020F0502020204030204" pitchFamily="34" charset="0"/>
                <a:cs typeface="Calibri" panose="020F0502020204030204" pitchFamily="34" charset="0"/>
              </a:rPr>
              <a:t>The study was able to map the whole process of discharge and identify the gaps that caused delay in achieving TAT for discharge process. </a:t>
            </a:r>
          </a:p>
          <a:p>
            <a:r>
              <a:rPr lang="en-US" sz="2800" dirty="0">
                <a:latin typeface="Calibri" panose="020F0502020204030204" pitchFamily="34" charset="0"/>
                <a:cs typeface="Calibri" panose="020F0502020204030204" pitchFamily="34" charset="0"/>
              </a:rPr>
              <a:t>Via careful participation, regular training programs, interdepartmental coordination, rigorous follow up by the management and strong policy / procedures one will be able to significantly reduce the TAT. </a:t>
            </a:r>
          </a:p>
        </p:txBody>
      </p:sp>
      <p:sp>
        <p:nvSpPr>
          <p:cNvPr id="4" name="Title 1">
            <a:extLst>
              <a:ext uri="{FF2B5EF4-FFF2-40B4-BE49-F238E27FC236}">
                <a16:creationId xmlns:a16="http://schemas.microsoft.com/office/drawing/2014/main" id="{84362634-115F-4FC1-BE57-AECA6E0603D5}"/>
              </a:ext>
            </a:extLst>
          </p:cNvPr>
          <p:cNvSpPr>
            <a:spLocks noGrp="1"/>
          </p:cNvSpPr>
          <p:nvPr>
            <p:ph type="title"/>
          </p:nvPr>
        </p:nvSpPr>
        <p:spPr>
          <a:xfrm>
            <a:off x="0" y="39756"/>
            <a:ext cx="12192000" cy="993913"/>
          </a:xfrm>
        </p:spPr>
        <p:txBody>
          <a:bodyPr>
            <a:normAutofit/>
          </a:bodyPr>
          <a:lstStyle/>
          <a:p>
            <a:pPr algn="ctr"/>
            <a:r>
              <a:rPr lang="en-US" sz="3200" b="1" dirty="0">
                <a:latin typeface="Calibri" panose="020F0502020204030204" pitchFamily="34" charset="0"/>
                <a:cs typeface="Calibri" panose="020F0502020204030204" pitchFamily="34" charset="0"/>
              </a:rPr>
              <a:t>CONCLUSION</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4067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F4816-5D00-41F1-99EA-8ADDC108215C}"/>
              </a:ext>
            </a:extLst>
          </p:cNvPr>
          <p:cNvSpPr>
            <a:spLocks noGrp="1"/>
          </p:cNvSpPr>
          <p:nvPr>
            <p:ph type="title"/>
          </p:nvPr>
        </p:nvSpPr>
        <p:spPr>
          <a:xfrm>
            <a:off x="0" y="119270"/>
            <a:ext cx="12192000" cy="874643"/>
          </a:xfrm>
        </p:spPr>
        <p:txBody>
          <a:bodyPr>
            <a:normAutofit/>
          </a:bodyPr>
          <a:lstStyle/>
          <a:p>
            <a:pPr algn="ctr"/>
            <a:r>
              <a:rPr lang="en-US" sz="3200" b="1" dirty="0">
                <a:latin typeface="Calibri" panose="020F0502020204030204" pitchFamily="34" charset="0"/>
                <a:cs typeface="Calibri" panose="020F0502020204030204" pitchFamily="34" charset="0"/>
              </a:rPr>
              <a:t>AIM &amp; OBJECTIVE</a:t>
            </a:r>
          </a:p>
        </p:txBody>
      </p:sp>
      <p:sp>
        <p:nvSpPr>
          <p:cNvPr id="3" name="Content Placeholder 2">
            <a:extLst>
              <a:ext uri="{FF2B5EF4-FFF2-40B4-BE49-F238E27FC236}">
                <a16:creationId xmlns:a16="http://schemas.microsoft.com/office/drawing/2014/main" id="{D92A050D-1086-468F-98A4-AAB1E381D9AB}"/>
              </a:ext>
            </a:extLst>
          </p:cNvPr>
          <p:cNvSpPr>
            <a:spLocks noGrp="1"/>
          </p:cNvSpPr>
          <p:nvPr>
            <p:ph idx="1"/>
          </p:nvPr>
        </p:nvSpPr>
        <p:spPr>
          <a:xfrm>
            <a:off x="0" y="993913"/>
            <a:ext cx="12192000" cy="5864087"/>
          </a:xfrm>
        </p:spPr>
        <p:txBody>
          <a:bodyPr/>
          <a:lstStyle/>
          <a:p>
            <a:r>
              <a:rPr lang="en-US" sz="3000" dirty="0">
                <a:latin typeface="Calibri" panose="020F0502020204030204" pitchFamily="34" charset="0"/>
                <a:cs typeface="Calibri" panose="020F0502020204030204" pitchFamily="34" charset="0"/>
              </a:rPr>
              <a:t>The study was conducted with an aim to first understand the discharge process and then identify various factors causing delay in the same.</a:t>
            </a:r>
          </a:p>
          <a:p>
            <a:pPr marL="0" indent="0">
              <a:buNone/>
            </a:pPr>
            <a:endParaRPr lang="en-US" sz="3000" dirty="0">
              <a:latin typeface="Calibri" panose="020F0502020204030204" pitchFamily="34" charset="0"/>
              <a:cs typeface="Calibri" panose="020F0502020204030204" pitchFamily="34" charset="0"/>
            </a:endParaRPr>
          </a:p>
          <a:p>
            <a:pPr marL="0" indent="0">
              <a:buNone/>
            </a:pPr>
            <a:r>
              <a:rPr lang="en-US" sz="3000" b="1" dirty="0">
                <a:latin typeface="Calibri" panose="020F0502020204030204" pitchFamily="34" charset="0"/>
                <a:cs typeface="Calibri" panose="020F0502020204030204" pitchFamily="34" charset="0"/>
              </a:rPr>
              <a:t>Specific Objectives:</a:t>
            </a:r>
            <a:endParaRPr lang="en-US" sz="3000" dirty="0">
              <a:latin typeface="Calibri" panose="020F0502020204030204" pitchFamily="34" charset="0"/>
              <a:cs typeface="Calibri" panose="020F0502020204030204" pitchFamily="34" charset="0"/>
            </a:endParaRPr>
          </a:p>
          <a:p>
            <a:pPr marL="0" indent="0">
              <a:buNone/>
            </a:pPr>
            <a:endParaRPr lang="en-US" sz="3000" dirty="0">
              <a:latin typeface="Calibri" panose="020F0502020204030204" pitchFamily="34" charset="0"/>
              <a:cs typeface="Calibri" panose="020F0502020204030204" pitchFamily="34" charset="0"/>
            </a:endParaRPr>
          </a:p>
          <a:p>
            <a:pPr lvl="0"/>
            <a:r>
              <a:rPr lang="en-US" sz="3000" dirty="0">
                <a:latin typeface="Calibri" panose="020F0502020204030204" pitchFamily="34" charset="0"/>
                <a:cs typeface="Calibri" panose="020F0502020204030204" pitchFamily="34" charset="0"/>
              </a:rPr>
              <a:t>To evaluate the TAT for discharge process after the consultant formally approves discharge</a:t>
            </a:r>
          </a:p>
          <a:p>
            <a:pPr lvl="0"/>
            <a:r>
              <a:rPr lang="en-US" sz="3000" dirty="0">
                <a:latin typeface="Calibri" panose="020F0502020204030204" pitchFamily="34" charset="0"/>
                <a:cs typeface="Calibri" panose="020F0502020204030204" pitchFamily="34" charset="0"/>
              </a:rPr>
              <a:t>To identify different factors that determine the total discharge time and;</a:t>
            </a:r>
          </a:p>
          <a:p>
            <a:pPr lvl="0"/>
            <a:r>
              <a:rPr lang="en-US" sz="3000" dirty="0">
                <a:latin typeface="Calibri" panose="020F0502020204030204" pitchFamily="34" charset="0"/>
                <a:cs typeface="Calibri" panose="020F0502020204030204" pitchFamily="34" charset="0"/>
              </a:rPr>
              <a:t>To identify different measures that can contribute in reduction of the total discharge time</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42478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303D8E-3532-4FA3-AFF1-90C9A7745FA7}"/>
              </a:ext>
            </a:extLst>
          </p:cNvPr>
          <p:cNvSpPr>
            <a:spLocks noGrp="1"/>
          </p:cNvSpPr>
          <p:nvPr>
            <p:ph type="title"/>
          </p:nvPr>
        </p:nvSpPr>
        <p:spPr>
          <a:xfrm>
            <a:off x="0" y="2766218"/>
            <a:ext cx="12192000" cy="1325563"/>
          </a:xfrm>
        </p:spPr>
        <p:txBody>
          <a:bodyPr>
            <a:normAutofit/>
          </a:bodyPr>
          <a:lstStyle/>
          <a:p>
            <a:pPr algn="ctr"/>
            <a:r>
              <a:rPr lang="en-US" sz="4400" b="1" dirty="0">
                <a:latin typeface="+mn-lt"/>
              </a:rPr>
              <a:t>THANK YOU</a:t>
            </a:r>
          </a:p>
        </p:txBody>
      </p:sp>
    </p:spTree>
    <p:extLst>
      <p:ext uri="{BB962C8B-B14F-4D97-AF65-F5344CB8AC3E}">
        <p14:creationId xmlns:p14="http://schemas.microsoft.com/office/powerpoint/2010/main" val="3466518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9A1A5D2-5049-4C34-B86B-61390CE5DB9E}"/>
              </a:ext>
            </a:extLst>
          </p:cNvPr>
          <p:cNvSpPr>
            <a:spLocks noGrp="1"/>
          </p:cNvSpPr>
          <p:nvPr>
            <p:ph type="title"/>
          </p:nvPr>
        </p:nvSpPr>
        <p:spPr>
          <a:xfrm>
            <a:off x="0" y="92765"/>
            <a:ext cx="12192000" cy="874643"/>
          </a:xfrm>
        </p:spPr>
        <p:txBody>
          <a:bodyPr>
            <a:normAutofit/>
          </a:bodyPr>
          <a:lstStyle/>
          <a:p>
            <a:pPr algn="ctr"/>
            <a:r>
              <a:rPr lang="en-US" sz="3200" b="1" dirty="0">
                <a:latin typeface="Calibri" panose="020F0502020204030204" pitchFamily="34" charset="0"/>
                <a:cs typeface="Calibri" panose="020F0502020204030204" pitchFamily="34" charset="0"/>
              </a:rPr>
              <a:t>METHODOLOGY</a:t>
            </a:r>
            <a:endParaRPr lang="en-US" sz="3200" dirty="0">
              <a:latin typeface="Calibri" panose="020F0502020204030204" pitchFamily="34" charset="0"/>
              <a:cs typeface="Calibri" panose="020F0502020204030204" pitchFamily="34" charset="0"/>
            </a:endParaRPr>
          </a:p>
        </p:txBody>
      </p:sp>
      <p:sp>
        <p:nvSpPr>
          <p:cNvPr id="5" name="Content Placeholder 2">
            <a:extLst>
              <a:ext uri="{FF2B5EF4-FFF2-40B4-BE49-F238E27FC236}">
                <a16:creationId xmlns:a16="http://schemas.microsoft.com/office/drawing/2014/main" id="{4797A484-9D76-4225-8EBD-60657DFEB523}"/>
              </a:ext>
            </a:extLst>
          </p:cNvPr>
          <p:cNvSpPr>
            <a:spLocks noGrp="1"/>
          </p:cNvSpPr>
          <p:nvPr>
            <p:ph idx="1"/>
          </p:nvPr>
        </p:nvSpPr>
        <p:spPr>
          <a:xfrm>
            <a:off x="0" y="662609"/>
            <a:ext cx="12192000" cy="6195391"/>
          </a:xfrm>
        </p:spPr>
        <p:txBody>
          <a:bodyPr>
            <a:noAutofit/>
          </a:bodyPr>
          <a:lstStyle/>
          <a:p>
            <a:pPr>
              <a:buFont typeface="Wingdings" panose="05000000000000000000" pitchFamily="2" charset="2"/>
              <a:buChar char="q"/>
            </a:pPr>
            <a:endParaRPr lang="en-US" sz="2400" b="1" u="sng" dirty="0">
              <a:latin typeface="Calibri" panose="020F0502020204030204" pitchFamily="34" charset="0"/>
              <a:cs typeface="Calibri" panose="020F0502020204030204" pitchFamily="34" charset="0"/>
            </a:endParaRPr>
          </a:p>
          <a:p>
            <a:pPr>
              <a:buFont typeface="Wingdings" panose="05000000000000000000" pitchFamily="2" charset="2"/>
              <a:buChar char="q"/>
            </a:pPr>
            <a:r>
              <a:rPr lang="en-US" sz="2400" b="1" u="sng" dirty="0">
                <a:latin typeface="Calibri" panose="020F0502020204030204" pitchFamily="34" charset="0"/>
                <a:cs typeface="Calibri" panose="020F0502020204030204" pitchFamily="34" charset="0"/>
              </a:rPr>
              <a:t>Study Design: </a:t>
            </a:r>
            <a:r>
              <a:rPr lang="en-US" sz="2400" dirty="0">
                <a:latin typeface="Calibri" panose="020F0502020204030204" pitchFamily="34" charset="0"/>
                <a:cs typeface="Calibri" panose="020F0502020204030204" pitchFamily="34" charset="0"/>
              </a:rPr>
              <a:t>Cross-sectional study</a:t>
            </a:r>
          </a:p>
          <a:p>
            <a:pPr>
              <a:buFont typeface="Wingdings" panose="05000000000000000000" pitchFamily="2" charset="2"/>
              <a:buChar char="q"/>
            </a:pPr>
            <a:r>
              <a:rPr lang="en-US" sz="2400" b="1" u="sng" dirty="0">
                <a:latin typeface="Calibri" panose="020F0502020204030204" pitchFamily="34" charset="0"/>
                <a:cs typeface="Calibri" panose="020F0502020204030204" pitchFamily="34" charset="0"/>
              </a:rPr>
              <a:t>Study Period: </a:t>
            </a:r>
            <a:r>
              <a:rPr lang="en-US" sz="2400" dirty="0">
                <a:latin typeface="Calibri" panose="020F0502020204030204" pitchFamily="34" charset="0"/>
                <a:cs typeface="Calibri" panose="020F0502020204030204" pitchFamily="34" charset="0"/>
              </a:rPr>
              <a:t>1 month, April 2019 – May, 2019</a:t>
            </a:r>
          </a:p>
          <a:p>
            <a:pPr>
              <a:buFont typeface="Wingdings" panose="05000000000000000000" pitchFamily="2" charset="2"/>
              <a:buChar char="q"/>
            </a:pPr>
            <a:r>
              <a:rPr lang="en-US" sz="2400" b="1" u="sng" dirty="0">
                <a:latin typeface="Calibri" panose="020F0502020204030204" pitchFamily="34" charset="0"/>
                <a:cs typeface="Calibri" panose="020F0502020204030204" pitchFamily="34" charset="0"/>
              </a:rPr>
              <a:t>Sampling Technique: </a:t>
            </a:r>
            <a:r>
              <a:rPr lang="en-US" sz="2400" dirty="0">
                <a:latin typeface="Calibri" panose="020F0502020204030204" pitchFamily="34" charset="0"/>
                <a:cs typeface="Calibri" panose="020F0502020204030204" pitchFamily="34" charset="0"/>
              </a:rPr>
              <a:t>Convenience sampling</a:t>
            </a:r>
          </a:p>
          <a:p>
            <a:pPr>
              <a:buFont typeface="Wingdings" panose="05000000000000000000" pitchFamily="2" charset="2"/>
              <a:buChar char="q"/>
            </a:pPr>
            <a:r>
              <a:rPr lang="en-US" sz="2400" b="1" u="sng" dirty="0">
                <a:latin typeface="Calibri" panose="020F0502020204030204" pitchFamily="34" charset="0"/>
                <a:cs typeface="Calibri" panose="020F0502020204030204" pitchFamily="34" charset="0"/>
              </a:rPr>
              <a:t>Sample Size: </a:t>
            </a:r>
            <a:r>
              <a:rPr lang="en-US" sz="2400" dirty="0">
                <a:latin typeface="Calibri" panose="020F0502020204030204" pitchFamily="34" charset="0"/>
                <a:cs typeface="Calibri" panose="020F0502020204030204" pitchFamily="34" charset="0"/>
              </a:rPr>
              <a:t>235 patients. Out of these discharges 67 cases were cash patients, 90 were credit and 78 were TPA / insurance patients</a:t>
            </a:r>
          </a:p>
          <a:p>
            <a:pPr>
              <a:buFont typeface="Wingdings" panose="05000000000000000000" pitchFamily="2" charset="2"/>
              <a:buChar char="q"/>
            </a:pPr>
            <a:r>
              <a:rPr lang="en-US" sz="2400" b="1" u="sng" dirty="0">
                <a:latin typeface="Calibri" panose="020F0502020204030204" pitchFamily="34" charset="0"/>
                <a:cs typeface="Calibri" panose="020F0502020204030204" pitchFamily="34" charset="0"/>
              </a:rPr>
              <a:t>Study Criteria:</a:t>
            </a:r>
          </a:p>
          <a:p>
            <a:pPr>
              <a:buFont typeface="Wingdings" panose="05000000000000000000" pitchFamily="2" charset="2"/>
              <a:buChar char="Ø"/>
            </a:pPr>
            <a:r>
              <a:rPr lang="en-US" sz="2400" b="1" u="sng" dirty="0">
                <a:latin typeface="Calibri" panose="020F0502020204030204" pitchFamily="34" charset="0"/>
                <a:cs typeface="Calibri" panose="020F0502020204030204" pitchFamily="34" charset="0"/>
              </a:rPr>
              <a:t>Inclusion criteria: </a:t>
            </a:r>
            <a:r>
              <a:rPr lang="en-US" sz="2400" dirty="0">
                <a:latin typeface="Calibri" panose="020F0502020204030204" pitchFamily="34" charset="0"/>
                <a:cs typeface="Calibri" panose="020F0502020204030204" pitchFamily="34" charset="0"/>
              </a:rPr>
              <a:t>All planned and unplanned discharges between 9am-2pm</a:t>
            </a:r>
          </a:p>
          <a:p>
            <a:pPr>
              <a:buFont typeface="Wingdings" panose="05000000000000000000" pitchFamily="2" charset="2"/>
              <a:buChar char="Ø"/>
            </a:pPr>
            <a:r>
              <a:rPr lang="en-US" sz="2400" b="1" u="sng" dirty="0">
                <a:latin typeface="Calibri" panose="020F0502020204030204" pitchFamily="34" charset="0"/>
                <a:cs typeface="Calibri" panose="020F0502020204030204" pitchFamily="34" charset="0"/>
              </a:rPr>
              <a:t>Exclusion criteria:</a:t>
            </a:r>
          </a:p>
          <a:p>
            <a:r>
              <a:rPr lang="en-US" sz="2400" b="1"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All those patients / cases were excluded who were planned for discharge after 2pm</a:t>
            </a:r>
          </a:p>
          <a:p>
            <a:pPr lvl="0"/>
            <a:r>
              <a:rPr lang="en-US" sz="2400" dirty="0">
                <a:latin typeface="Calibri" panose="020F0502020204030204" pitchFamily="34" charset="0"/>
                <a:cs typeface="Calibri" panose="020F0502020204030204" pitchFamily="34" charset="0"/>
              </a:rPr>
              <a:t>Day care, Leave Against Medical Advice (LAMA) and Discharge on Request (DOR) cases were excluded from this study</a:t>
            </a:r>
          </a:p>
          <a:p>
            <a:pPr lvl="0"/>
            <a:r>
              <a:rPr lang="en-US" sz="2400" dirty="0">
                <a:latin typeface="Calibri" panose="020F0502020204030204" pitchFamily="34" charset="0"/>
                <a:cs typeface="Calibri" panose="020F0502020204030204" pitchFamily="34" charset="0"/>
              </a:rPr>
              <a:t>Discharges done on Sunday / night discharges</a:t>
            </a: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68572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0AB0625-49BD-49EA-A9BB-2494FFFD9EAC}"/>
              </a:ext>
            </a:extLst>
          </p:cNvPr>
          <p:cNvSpPr>
            <a:spLocks noGrp="1"/>
          </p:cNvSpPr>
          <p:nvPr>
            <p:ph type="title"/>
          </p:nvPr>
        </p:nvSpPr>
        <p:spPr>
          <a:xfrm>
            <a:off x="0" y="39756"/>
            <a:ext cx="12192000" cy="993913"/>
          </a:xfrm>
        </p:spPr>
        <p:txBody>
          <a:bodyPr>
            <a:normAutofit/>
          </a:bodyPr>
          <a:lstStyle/>
          <a:p>
            <a:pPr algn="ctr"/>
            <a:r>
              <a:rPr lang="en-US" sz="3200" b="1" dirty="0">
                <a:latin typeface="Calibri" panose="020F0502020204030204" pitchFamily="34" charset="0"/>
                <a:cs typeface="Calibri" panose="020F0502020204030204" pitchFamily="34" charset="0"/>
              </a:rPr>
              <a:t>METHODOLOGY (CONT.)</a:t>
            </a:r>
            <a:endParaRPr lang="en-US" sz="3200" dirty="0">
              <a:latin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43472202-05EF-479F-AAE9-B99EFE63D00C}"/>
              </a:ext>
            </a:extLst>
          </p:cNvPr>
          <p:cNvSpPr>
            <a:spLocks noGrp="1"/>
          </p:cNvSpPr>
          <p:nvPr>
            <p:ph idx="1"/>
          </p:nvPr>
        </p:nvSpPr>
        <p:spPr>
          <a:xfrm>
            <a:off x="0" y="1099930"/>
            <a:ext cx="12192000" cy="5758070"/>
          </a:xfrm>
        </p:spPr>
        <p:txBody>
          <a:bodyPr>
            <a:normAutofit/>
          </a:bodyPr>
          <a:lstStyle/>
          <a:p>
            <a:pPr>
              <a:buFont typeface="Wingdings" panose="05000000000000000000" pitchFamily="2" charset="2"/>
              <a:buChar char="q"/>
            </a:pPr>
            <a:endParaRPr lang="en-US" sz="2400" b="1" u="sng" dirty="0">
              <a:latin typeface="Calibri" panose="020F0502020204030204" pitchFamily="34" charset="0"/>
              <a:cs typeface="Calibri" panose="020F0502020204030204" pitchFamily="34" charset="0"/>
            </a:endParaRPr>
          </a:p>
          <a:p>
            <a:pPr>
              <a:buFont typeface="Wingdings" panose="05000000000000000000" pitchFamily="2" charset="2"/>
              <a:buChar char="q"/>
            </a:pPr>
            <a:r>
              <a:rPr lang="en-US" sz="2400" b="1" u="sng" dirty="0">
                <a:latin typeface="Calibri" panose="020F0502020204030204" pitchFamily="34" charset="0"/>
                <a:cs typeface="Calibri" panose="020F0502020204030204" pitchFamily="34" charset="0"/>
              </a:rPr>
              <a:t>Source of Data Collection: </a:t>
            </a:r>
            <a:r>
              <a:rPr lang="en-US" sz="2400" dirty="0">
                <a:latin typeface="Calibri" panose="020F0502020204030204" pitchFamily="34" charset="0"/>
                <a:cs typeface="Calibri" panose="020F0502020204030204" pitchFamily="34" charset="0"/>
              </a:rPr>
              <a:t> Primary and secondary </a:t>
            </a:r>
          </a:p>
          <a:p>
            <a:pPr>
              <a:buFont typeface="Wingdings" panose="05000000000000000000" pitchFamily="2" charset="2"/>
              <a:buChar char="q"/>
            </a:pPr>
            <a:r>
              <a:rPr lang="en-US" sz="2400" b="1" u="sng" dirty="0">
                <a:latin typeface="Calibri" panose="020F0502020204030204" pitchFamily="34" charset="0"/>
                <a:cs typeface="Calibri" panose="020F0502020204030204" pitchFamily="34" charset="0"/>
              </a:rPr>
              <a:t>Tools and Techniques: </a:t>
            </a:r>
            <a:r>
              <a:rPr lang="en-US" sz="2400" dirty="0">
                <a:latin typeface="Calibri" panose="020F0502020204030204" pitchFamily="34" charset="0"/>
                <a:cs typeface="Calibri" panose="020F0502020204030204" pitchFamily="34" charset="0"/>
              </a:rPr>
              <a:t>All time intervals for quantitative study were recorded in a track sheet, formulated and entered in an excel spreadsheet and then analyzed to meet set objectives. </a:t>
            </a:r>
          </a:p>
          <a:p>
            <a:pPr marL="0" indent="0">
              <a:buNone/>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31603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53B53-A617-46F6-A943-793417BA4FFA}"/>
              </a:ext>
            </a:extLst>
          </p:cNvPr>
          <p:cNvSpPr>
            <a:spLocks noGrp="1"/>
          </p:cNvSpPr>
          <p:nvPr>
            <p:ph type="title"/>
          </p:nvPr>
        </p:nvSpPr>
        <p:spPr>
          <a:xfrm>
            <a:off x="7898296" y="6411429"/>
            <a:ext cx="4293705" cy="443258"/>
          </a:xfrm>
          <a:ln>
            <a:solidFill>
              <a:schemeClr val="accent1">
                <a:lumMod val="60000"/>
                <a:lumOff val="40000"/>
              </a:schemeClr>
            </a:solidFill>
          </a:ln>
        </p:spPr>
        <p:txBody>
          <a:bodyPr>
            <a:noAutofit/>
          </a:bodyPr>
          <a:lstStyle/>
          <a:p>
            <a:pPr algn="l"/>
            <a:r>
              <a:rPr lang="en-US" sz="1800" b="1" dirty="0">
                <a:latin typeface="Calibri" panose="020F0502020204030204" pitchFamily="34" charset="0"/>
                <a:cs typeface="Calibri" panose="020F0502020204030204" pitchFamily="34" charset="0"/>
              </a:rPr>
              <a:t>Fig 1: Discharge Process Flow Chart</a:t>
            </a:r>
          </a:p>
        </p:txBody>
      </p:sp>
      <p:pic>
        <p:nvPicPr>
          <p:cNvPr id="4" name="Picture 3">
            <a:extLst>
              <a:ext uri="{FF2B5EF4-FFF2-40B4-BE49-F238E27FC236}">
                <a16:creationId xmlns:a16="http://schemas.microsoft.com/office/drawing/2014/main" id="{465A8228-58B6-490A-9EA4-B0C9463B2004}"/>
              </a:ext>
            </a:extLst>
          </p:cNvPr>
          <p:cNvPicPr/>
          <p:nvPr/>
        </p:nvPicPr>
        <p:blipFill rotWithShape="1">
          <a:blip r:embed="rId2">
            <a:extLst>
              <a:ext uri="{28A0092B-C50C-407E-A947-70E740481C1C}">
                <a14:useLocalDpi xmlns:a14="http://schemas.microsoft.com/office/drawing/2010/main" val="0"/>
              </a:ext>
            </a:extLst>
          </a:blip>
          <a:srcRect b="1643"/>
          <a:stretch/>
        </p:blipFill>
        <p:spPr bwMode="auto">
          <a:xfrm>
            <a:off x="2010120" y="-3313"/>
            <a:ext cx="5888176" cy="6858000"/>
          </a:xfrm>
          <a:prstGeom prst="rect">
            <a:avLst/>
          </a:prstGeom>
          <a:noFill/>
          <a:ln>
            <a:noFill/>
          </a:ln>
        </p:spPr>
      </p:pic>
    </p:spTree>
    <p:extLst>
      <p:ext uri="{BB962C8B-B14F-4D97-AF65-F5344CB8AC3E}">
        <p14:creationId xmlns:p14="http://schemas.microsoft.com/office/powerpoint/2010/main" val="3767779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59619-8A98-460E-ACDE-D0582A0EBC4B}"/>
              </a:ext>
            </a:extLst>
          </p:cNvPr>
          <p:cNvSpPr>
            <a:spLocks noGrp="1"/>
          </p:cNvSpPr>
          <p:nvPr>
            <p:ph type="title"/>
          </p:nvPr>
        </p:nvSpPr>
        <p:spPr>
          <a:xfrm>
            <a:off x="0" y="2766218"/>
            <a:ext cx="12192000" cy="1325563"/>
          </a:xfrm>
        </p:spPr>
        <p:txBody>
          <a:bodyPr/>
          <a:lstStyle/>
          <a:p>
            <a:pPr algn="ctr"/>
            <a:r>
              <a:rPr lang="en-US" b="1" dirty="0">
                <a:latin typeface="+mn-lt"/>
              </a:rPr>
              <a:t>RESULT &amp; DISCUSSION</a:t>
            </a:r>
          </a:p>
        </p:txBody>
      </p:sp>
    </p:spTree>
    <p:extLst>
      <p:ext uri="{BB962C8B-B14F-4D97-AF65-F5344CB8AC3E}">
        <p14:creationId xmlns:p14="http://schemas.microsoft.com/office/powerpoint/2010/main" val="2665243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71553EE-107F-4C83-A7FA-9F203FD8CD9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p:spPr>
      </p:pic>
      <p:sp>
        <p:nvSpPr>
          <p:cNvPr id="5" name="Title 1">
            <a:extLst>
              <a:ext uri="{FF2B5EF4-FFF2-40B4-BE49-F238E27FC236}">
                <a16:creationId xmlns:a16="http://schemas.microsoft.com/office/drawing/2014/main" id="{3629537F-49A4-4815-ADAF-5678DC2DC6AF}"/>
              </a:ext>
            </a:extLst>
          </p:cNvPr>
          <p:cNvSpPr>
            <a:spLocks noGrp="1"/>
          </p:cNvSpPr>
          <p:nvPr>
            <p:ph type="title"/>
          </p:nvPr>
        </p:nvSpPr>
        <p:spPr>
          <a:xfrm>
            <a:off x="8428383" y="6414742"/>
            <a:ext cx="3763616" cy="443258"/>
          </a:xfrm>
          <a:ln>
            <a:solidFill>
              <a:schemeClr val="accent1">
                <a:lumMod val="60000"/>
                <a:lumOff val="40000"/>
              </a:schemeClr>
            </a:solidFill>
          </a:ln>
        </p:spPr>
        <p:txBody>
          <a:bodyPr>
            <a:normAutofit fontScale="90000"/>
          </a:bodyPr>
          <a:lstStyle/>
          <a:p>
            <a:r>
              <a:rPr lang="en-US" sz="2000" b="1" dirty="0">
                <a:latin typeface="Calibri" panose="020F0502020204030204" pitchFamily="34" charset="0"/>
                <a:cs typeface="Calibri" panose="020F0502020204030204" pitchFamily="34" charset="0"/>
              </a:rPr>
              <a:t>Fig 2: Cause &amp; Effect Diagram</a:t>
            </a:r>
          </a:p>
        </p:txBody>
      </p:sp>
    </p:spTree>
    <p:extLst>
      <p:ext uri="{BB962C8B-B14F-4D97-AF65-F5344CB8AC3E}">
        <p14:creationId xmlns:p14="http://schemas.microsoft.com/office/powerpoint/2010/main" val="718258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BE191D0A-68AF-497E-A577-C17F98DA6687}"/>
              </a:ext>
            </a:extLst>
          </p:cNvPr>
          <p:cNvGraphicFramePr/>
          <p:nvPr>
            <p:extLst>
              <p:ext uri="{D42A27DB-BD31-4B8C-83A1-F6EECF244321}">
                <p14:modId xmlns:p14="http://schemas.microsoft.com/office/powerpoint/2010/main" val="3283774379"/>
              </p:ext>
            </p:extLst>
          </p:nvPr>
        </p:nvGraphicFramePr>
        <p:xfrm>
          <a:off x="97943" y="1621733"/>
          <a:ext cx="5930348" cy="361453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46A3EADF-33AA-4164-98EB-D65EBC48FB0C}"/>
              </a:ext>
            </a:extLst>
          </p:cNvPr>
          <p:cNvGraphicFramePr/>
          <p:nvPr>
            <p:extLst>
              <p:ext uri="{D42A27DB-BD31-4B8C-83A1-F6EECF244321}">
                <p14:modId xmlns:p14="http://schemas.microsoft.com/office/powerpoint/2010/main" val="1272763757"/>
              </p:ext>
            </p:extLst>
          </p:nvPr>
        </p:nvGraphicFramePr>
        <p:xfrm>
          <a:off x="6096000" y="1621733"/>
          <a:ext cx="6028290" cy="361453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91156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94CE8C7D-A7AD-467E-8BF3-65B14CF48D93}"/>
                  </a:ext>
                </a:extLst>
              </p:cNvPr>
              <p:cNvGraphicFramePr/>
              <p:nvPr>
                <p:extLst>
                  <p:ext uri="{D42A27DB-BD31-4B8C-83A1-F6EECF244321}">
                    <p14:modId xmlns:p14="http://schemas.microsoft.com/office/powerpoint/2010/main" val="3077478602"/>
                  </p:ext>
                </p:extLst>
              </p:nvPr>
            </p:nvGraphicFramePr>
            <p:xfrm>
              <a:off x="0" y="0"/>
              <a:ext cx="12192000" cy="6858000"/>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Chart 3">
                <a:extLst>
                  <a:ext uri="{FF2B5EF4-FFF2-40B4-BE49-F238E27FC236}">
                    <a16:creationId xmlns:a16="http://schemas.microsoft.com/office/drawing/2014/main" id="{94CE8C7D-A7AD-467E-8BF3-65B14CF48D93}"/>
                  </a:ext>
                </a:extLst>
              </p:cNvPr>
              <p:cNvPicPr>
                <a:picLocks noGrp="1" noRot="1" noChangeAspect="1" noMove="1" noResize="1" noEditPoints="1" noAdjustHandles="1" noChangeArrowheads="1" noChangeShapeType="1"/>
              </p:cNvPicPr>
              <p:nvPr/>
            </p:nvPicPr>
            <p:blipFill>
              <a:blip r:embed="rId3"/>
              <a:stretch>
                <a:fillRect/>
              </a:stretch>
            </p:blipFill>
            <p:spPr>
              <a:xfrm>
                <a:off x="0" y="0"/>
                <a:ext cx="12192000" cy="6858000"/>
              </a:xfrm>
              <a:prstGeom prst="rect">
                <a:avLst/>
              </a:prstGeom>
            </p:spPr>
          </p:pic>
        </mc:Fallback>
      </mc:AlternateContent>
      <p:sp>
        <p:nvSpPr>
          <p:cNvPr id="2" name="Oval 1">
            <a:extLst>
              <a:ext uri="{FF2B5EF4-FFF2-40B4-BE49-F238E27FC236}">
                <a16:creationId xmlns:a16="http://schemas.microsoft.com/office/drawing/2014/main" id="{5FB5428A-02A4-4CCA-9E0E-014DF494CCA7}"/>
              </a:ext>
            </a:extLst>
          </p:cNvPr>
          <p:cNvSpPr/>
          <p:nvPr/>
        </p:nvSpPr>
        <p:spPr>
          <a:xfrm>
            <a:off x="4412973" y="5618921"/>
            <a:ext cx="834887" cy="662609"/>
          </a:xfrm>
          <a:prstGeom prst="ellipse">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016CFAA7-3833-44D5-BCB7-74A6F375A4ED}"/>
              </a:ext>
            </a:extLst>
          </p:cNvPr>
          <p:cNvSpPr/>
          <p:nvPr/>
        </p:nvSpPr>
        <p:spPr>
          <a:xfrm>
            <a:off x="4512365" y="2451652"/>
            <a:ext cx="834887" cy="662609"/>
          </a:xfrm>
          <a:prstGeom prst="ellipse">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E2547EAC-332A-4B56-AAD5-CBF56E1C325D}"/>
              </a:ext>
            </a:extLst>
          </p:cNvPr>
          <p:cNvSpPr/>
          <p:nvPr/>
        </p:nvSpPr>
        <p:spPr>
          <a:xfrm>
            <a:off x="3863008" y="1053548"/>
            <a:ext cx="834887" cy="662609"/>
          </a:xfrm>
          <a:prstGeom prst="ellipse">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Left Bracket 2">
            <a:extLst>
              <a:ext uri="{FF2B5EF4-FFF2-40B4-BE49-F238E27FC236}">
                <a16:creationId xmlns:a16="http://schemas.microsoft.com/office/drawing/2014/main" id="{2DECAD3C-03F8-4735-9096-957E37F378D2}"/>
              </a:ext>
            </a:extLst>
          </p:cNvPr>
          <p:cNvSpPr/>
          <p:nvPr/>
        </p:nvSpPr>
        <p:spPr>
          <a:xfrm>
            <a:off x="1858949" y="4280452"/>
            <a:ext cx="45719" cy="1338469"/>
          </a:xfrm>
          <a:prstGeom prst="leftBracket">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Oval 6">
            <a:extLst>
              <a:ext uri="{FF2B5EF4-FFF2-40B4-BE49-F238E27FC236}">
                <a16:creationId xmlns:a16="http://schemas.microsoft.com/office/drawing/2014/main" id="{4A79ADF2-EDC8-41DD-A53F-6EE54359C437}"/>
              </a:ext>
            </a:extLst>
          </p:cNvPr>
          <p:cNvSpPr/>
          <p:nvPr/>
        </p:nvSpPr>
        <p:spPr>
          <a:xfrm>
            <a:off x="3763616" y="4479235"/>
            <a:ext cx="834887" cy="662609"/>
          </a:xfrm>
          <a:prstGeom prst="ellipse">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DA23FA4-D058-419F-AD18-B6A050BD706C}"/>
              </a:ext>
            </a:extLst>
          </p:cNvPr>
          <p:cNvSpPr txBox="1"/>
          <p:nvPr/>
        </p:nvSpPr>
        <p:spPr>
          <a:xfrm>
            <a:off x="5158407" y="793546"/>
            <a:ext cx="937593" cy="369332"/>
          </a:xfrm>
          <a:prstGeom prst="rect">
            <a:avLst/>
          </a:prstGeom>
          <a:noFill/>
        </p:spPr>
        <p:txBody>
          <a:bodyPr wrap="square" rtlCol="0">
            <a:spAutoFit/>
          </a:bodyPr>
          <a:lstStyle/>
          <a:p>
            <a:r>
              <a:rPr lang="en-US" dirty="0"/>
              <a:t>Outlier</a:t>
            </a:r>
          </a:p>
        </p:txBody>
      </p:sp>
      <p:cxnSp>
        <p:nvCxnSpPr>
          <p:cNvPr id="10" name="Straight Arrow Connector 9">
            <a:extLst>
              <a:ext uri="{FF2B5EF4-FFF2-40B4-BE49-F238E27FC236}">
                <a16:creationId xmlns:a16="http://schemas.microsoft.com/office/drawing/2014/main" id="{AE52E557-75A4-4C06-99F7-25AFF8751AB7}"/>
              </a:ext>
            </a:extLst>
          </p:cNvPr>
          <p:cNvCxnSpPr/>
          <p:nvPr/>
        </p:nvCxnSpPr>
        <p:spPr>
          <a:xfrm flipH="1">
            <a:off x="4697895" y="1053548"/>
            <a:ext cx="549965" cy="218661"/>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D3B885C3-B40C-4FBC-9101-334F30B66FAB}"/>
              </a:ext>
            </a:extLst>
          </p:cNvPr>
          <p:cNvCxnSpPr>
            <a:cxnSpLocks/>
          </p:cNvCxnSpPr>
          <p:nvPr/>
        </p:nvCxnSpPr>
        <p:spPr>
          <a:xfrm flipH="1">
            <a:off x="5141843" y="2123660"/>
            <a:ext cx="434008" cy="327992"/>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07E6F69A-F0C0-446A-96AE-ACDEC0A6CF49}"/>
              </a:ext>
            </a:extLst>
          </p:cNvPr>
          <p:cNvSpPr txBox="1"/>
          <p:nvPr/>
        </p:nvSpPr>
        <p:spPr>
          <a:xfrm>
            <a:off x="5461550" y="1829663"/>
            <a:ext cx="1268900" cy="369332"/>
          </a:xfrm>
          <a:prstGeom prst="rect">
            <a:avLst/>
          </a:prstGeom>
          <a:noFill/>
        </p:spPr>
        <p:txBody>
          <a:bodyPr wrap="square" rtlCol="0">
            <a:spAutoFit/>
          </a:bodyPr>
          <a:lstStyle/>
          <a:p>
            <a:r>
              <a:rPr lang="en-US" dirty="0"/>
              <a:t>Max Time</a:t>
            </a:r>
          </a:p>
        </p:txBody>
      </p:sp>
      <p:cxnSp>
        <p:nvCxnSpPr>
          <p:cNvPr id="17" name="Straight Arrow Connector 16">
            <a:extLst>
              <a:ext uri="{FF2B5EF4-FFF2-40B4-BE49-F238E27FC236}">
                <a16:creationId xmlns:a16="http://schemas.microsoft.com/office/drawing/2014/main" id="{0EF8F418-9B05-4932-9728-C45DEDE1D850}"/>
              </a:ext>
            </a:extLst>
          </p:cNvPr>
          <p:cNvCxnSpPr/>
          <p:nvPr/>
        </p:nvCxnSpPr>
        <p:spPr>
          <a:xfrm flipH="1">
            <a:off x="5347252" y="5950225"/>
            <a:ext cx="443948" cy="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ACB6E309-0B3A-4515-B7E0-787A633FD027}"/>
              </a:ext>
            </a:extLst>
          </p:cNvPr>
          <p:cNvSpPr txBox="1"/>
          <p:nvPr/>
        </p:nvSpPr>
        <p:spPr>
          <a:xfrm>
            <a:off x="5766352" y="5765559"/>
            <a:ext cx="1268900" cy="369332"/>
          </a:xfrm>
          <a:prstGeom prst="rect">
            <a:avLst/>
          </a:prstGeom>
          <a:noFill/>
        </p:spPr>
        <p:txBody>
          <a:bodyPr wrap="square" rtlCol="0">
            <a:spAutoFit/>
          </a:bodyPr>
          <a:lstStyle/>
          <a:p>
            <a:r>
              <a:rPr lang="en-US" dirty="0"/>
              <a:t>Min Time</a:t>
            </a:r>
          </a:p>
        </p:txBody>
      </p:sp>
      <p:cxnSp>
        <p:nvCxnSpPr>
          <p:cNvPr id="20" name="Straight Arrow Connector 19">
            <a:extLst>
              <a:ext uri="{FF2B5EF4-FFF2-40B4-BE49-F238E27FC236}">
                <a16:creationId xmlns:a16="http://schemas.microsoft.com/office/drawing/2014/main" id="{C1D05B24-64E6-4594-BFF3-B99458F3353D}"/>
              </a:ext>
            </a:extLst>
          </p:cNvPr>
          <p:cNvCxnSpPr/>
          <p:nvPr/>
        </p:nvCxnSpPr>
        <p:spPr>
          <a:xfrm>
            <a:off x="3273287" y="3975652"/>
            <a:ext cx="589721" cy="596348"/>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3953125-9473-4BDA-9B32-0BAC33C09805}"/>
              </a:ext>
            </a:extLst>
          </p:cNvPr>
          <p:cNvSpPr txBox="1"/>
          <p:nvPr/>
        </p:nvSpPr>
        <p:spPr>
          <a:xfrm>
            <a:off x="2120348" y="3606320"/>
            <a:ext cx="1292088" cy="369332"/>
          </a:xfrm>
          <a:prstGeom prst="rect">
            <a:avLst/>
          </a:prstGeom>
          <a:noFill/>
        </p:spPr>
        <p:txBody>
          <a:bodyPr wrap="square" rtlCol="0">
            <a:spAutoFit/>
          </a:bodyPr>
          <a:lstStyle/>
          <a:p>
            <a:r>
              <a:rPr lang="en-US" dirty="0"/>
              <a:t>Mean Time</a:t>
            </a:r>
          </a:p>
        </p:txBody>
      </p:sp>
      <p:sp>
        <p:nvSpPr>
          <p:cNvPr id="22" name="TextBox 21">
            <a:extLst>
              <a:ext uri="{FF2B5EF4-FFF2-40B4-BE49-F238E27FC236}">
                <a16:creationId xmlns:a16="http://schemas.microsoft.com/office/drawing/2014/main" id="{520FBED8-C106-4824-BE47-FD83DEAA53C7}"/>
              </a:ext>
            </a:extLst>
          </p:cNvPr>
          <p:cNvSpPr txBox="1"/>
          <p:nvPr/>
        </p:nvSpPr>
        <p:spPr>
          <a:xfrm>
            <a:off x="990600" y="4280452"/>
            <a:ext cx="914068" cy="923330"/>
          </a:xfrm>
          <a:prstGeom prst="rect">
            <a:avLst/>
          </a:prstGeom>
          <a:noFill/>
        </p:spPr>
        <p:txBody>
          <a:bodyPr wrap="square" rtlCol="0">
            <a:spAutoFit/>
          </a:bodyPr>
          <a:lstStyle/>
          <a:p>
            <a:pPr algn="ctr"/>
            <a:r>
              <a:rPr lang="en-US" dirty="0"/>
              <a:t>Inter quartile range</a:t>
            </a:r>
          </a:p>
        </p:txBody>
      </p:sp>
    </p:spTree>
    <p:extLst>
      <p:ext uri="{BB962C8B-B14F-4D97-AF65-F5344CB8AC3E}">
        <p14:creationId xmlns:p14="http://schemas.microsoft.com/office/powerpoint/2010/main" val="126446788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74</TotalTime>
  <Words>604</Words>
  <Application>Microsoft Office PowerPoint</Application>
  <PresentationFormat>Widescreen</PresentationFormat>
  <Paragraphs>81</Paragraphs>
  <Slides>20</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Gill Sans MT</vt:lpstr>
      <vt:lpstr>Wingdings</vt:lpstr>
      <vt:lpstr>Parcel</vt:lpstr>
      <vt:lpstr>Microsoft Word Document</vt:lpstr>
      <vt:lpstr>ASSESSMENT OF TURNAROUND TIME FOR DISCHARGE PROCESS IN VENKATESHWAR HOSPITAL, DWARKA, NEW DELHI </vt:lpstr>
      <vt:lpstr>AIM &amp; OBJECTIVE</vt:lpstr>
      <vt:lpstr>METHODOLOGY</vt:lpstr>
      <vt:lpstr>METHODOLOGY (CONT.)</vt:lpstr>
      <vt:lpstr>Fig 1: Discharge Process Flow Chart</vt:lpstr>
      <vt:lpstr>RESULT &amp; DISCUSSION</vt:lpstr>
      <vt:lpstr>Fig 2: Cause &amp; Effect Diagram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DAY BEFORE DISCHARGE</vt:lpstr>
      <vt:lpstr>DAY of DISCHARGE</vt:lpstr>
      <vt:lpstr>CONCLUSION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TURNAROUND TIME FOR DISCHARGE PROCESS IN VENKATESHWAR HOSPITAL, DWARKA, NEW DELHI </dc:title>
  <dc:creator>Radhika Uppal</dc:creator>
  <cp:lastModifiedBy>Radhika Uppal</cp:lastModifiedBy>
  <cp:revision>18</cp:revision>
  <dcterms:created xsi:type="dcterms:W3CDTF">2019-05-30T17:38:27Z</dcterms:created>
  <dcterms:modified xsi:type="dcterms:W3CDTF">2019-06-20T02:11:17Z</dcterms:modified>
</cp:coreProperties>
</file>