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1pPr>
    <a:lvl2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2pPr>
    <a:lvl3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3pPr>
    <a:lvl4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4pPr>
    <a:lvl5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5pPr>
    <a:lvl6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6pPr>
    <a:lvl7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7pPr>
    <a:lvl8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8pPr>
    <a:lvl9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a:tcStyle>
        <a:tcBdr/>
        <a:fill>
          <a:solidFill>
            <a:srgbClr val="FCE9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Neue Medium"/>
          <a:ea typeface="Helvetica Neue Medium"/>
          <a:cs typeface="Helvetica Neue Medium"/>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Neue Medium"/>
          <a:ea typeface="Helvetica Neue Medium"/>
          <a:cs typeface="Helvetica Neue Medium"/>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8" d="100"/>
          <a:sy n="48" d="100"/>
        </p:scale>
        <p:origin x="-564" y="-90"/>
      </p:cViewPr>
      <p:guideLst>
        <p:guide orient="horz" pos="3072"/>
        <p:guide pos="409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image" Target="../media/image2.png"/></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rot="0"/>
          <a:lstStyle/>
          <a:p>
            <a:pPr>
              <a:defRPr sz="1800" b="1" i="0" u="none" strike="noStrike">
                <a:solidFill>
                  <a:srgbClr val="595959"/>
                </a:solidFill>
                <a:latin typeface="Calibri"/>
              </a:defRPr>
            </a:pPr>
            <a:r>
              <a:rPr lang="en-US" sz="1800" b="1" i="0" u="none" strike="noStrike">
                <a:solidFill>
                  <a:srgbClr val="595959"/>
                </a:solidFill>
                <a:latin typeface="Calibri"/>
              </a:rPr>
              <a:t>Fig.1. Case Management Outcome</a:t>
            </a:r>
          </a:p>
        </c:rich>
      </c:tx>
      <c:layout>
        <c:manualLayout>
          <c:xMode val="edge"/>
          <c:yMode val="edge"/>
          <c:x val="0.11423700000000002"/>
          <c:y val="0"/>
          <c:w val="0.66654500000000017"/>
          <c:h val="4.7486E-2"/>
        </c:manualLayout>
      </c:layout>
      <c:overlay val="1"/>
      <c:spPr>
        <a:noFill/>
        <a:effectLst/>
      </c:spPr>
    </c:title>
    <c:autoTitleDeleted val="1"/>
    <c:view3D>
      <c:rotX val="52"/>
      <c:hPercent val="22"/>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4.904300000000001E-2"/>
          <c:y val="4.2785000000000004E-2"/>
          <c:w val="0.79693400000000003"/>
          <c:h val="0.72596000000000005"/>
        </c:manualLayout>
      </c:layout>
      <c:pie3DChart>
        <c:ser>
          <c:idx val="0"/>
          <c:order val="0"/>
          <c:tx>
            <c:strRef>
              <c:f>Sheet1!$A$2</c:f>
              <c:strCache>
                <c:ptCount val="1"/>
                <c:pt idx="0">
                  <c:v>No. of Cases</c:v>
                </c:pt>
              </c:strCache>
            </c:strRef>
          </c:tx>
          <c:spPr>
            <a:solidFill>
              <a:srgbClr val="2E578C"/>
            </a:solidFill>
            <a:ln w="12700" cap="flat">
              <a:noFill/>
              <a:miter lim="400000"/>
            </a:ln>
            <a:effectLst/>
            <a:sp3d prstMaterial="matte"/>
          </c:spPr>
          <c:dPt>
            <c:idx val="0"/>
          </c:dPt>
          <c:dPt>
            <c:idx val="1"/>
            <c:spPr>
              <a:solidFill>
                <a:srgbClr val="5D9648"/>
              </a:solidFill>
              <a:ln w="12700" cap="flat">
                <a:noFill/>
                <a:miter lim="400000"/>
              </a:ln>
              <a:effectLst/>
              <a:sp3d prstMaterial="matte"/>
            </c:spPr>
          </c:dPt>
          <c:dPt>
            <c:idx val="2"/>
            <c:spPr>
              <a:solidFill>
                <a:srgbClr val="E7A13D"/>
              </a:solidFill>
              <a:ln w="12700" cap="flat">
                <a:noFill/>
                <a:miter lim="400000"/>
              </a:ln>
              <a:effectLst/>
              <a:sp3d prstMaterial="matte"/>
            </c:spPr>
          </c:dPt>
          <c:dLbls>
            <c:dLbl>
              <c:idx val="2"/>
              <c:layout/>
              <c:dLblPos val="inEnd"/>
              <c:showCatName val="1"/>
              <c:showPercent val="1"/>
            </c:dLbl>
            <c:numFmt formatCode="#,##0%" sourceLinked="0"/>
            <c:txPr>
              <a:bodyPr/>
              <a:lstStyle/>
              <a:p>
                <a:pPr>
                  <a:defRPr sz="1500" b="1" i="0" u="none" strike="noStrike">
                    <a:solidFill>
                      <a:srgbClr val="000000"/>
                    </a:solidFill>
                    <a:latin typeface="Calibri"/>
                  </a:defRPr>
                </a:pPr>
                <a:endParaRPr lang="en-US"/>
              </a:p>
            </c:txPr>
            <c:dLblPos val="ctr"/>
            <c:showCatName val="1"/>
            <c:showPercent val="1"/>
          </c:dLbls>
          <c:cat>
            <c:strRef>
              <c:f>Sheet1!$B$1:$D$1</c:f>
              <c:strCache>
                <c:ptCount val="3"/>
                <c:pt idx="0">
                  <c:v>Deduct &amp; Pay</c:v>
                </c:pt>
                <c:pt idx="1">
                  <c:v>Screened &amp; Abandoned</c:v>
                </c:pt>
                <c:pt idx="2">
                  <c:v>Failed</c:v>
                </c:pt>
              </c:strCache>
            </c:strRef>
          </c:cat>
          <c:val>
            <c:numRef>
              <c:f>Sheet1!$B$2:$D$2</c:f>
              <c:numCache>
                <c:formatCode>General</c:formatCode>
                <c:ptCount val="3"/>
                <c:pt idx="0">
                  <c:v>21</c:v>
                </c:pt>
                <c:pt idx="1">
                  <c:v>20</c:v>
                </c:pt>
                <c:pt idx="2">
                  <c:v>9</c:v>
                </c:pt>
              </c:numCache>
            </c:numRef>
          </c:val>
        </c:ser>
      </c:pie3DChart>
      <c:spPr>
        <a:noFill/>
        <a:ln w="12700" cap="flat">
          <a:noFill/>
          <a:miter lim="400000"/>
        </a:ln>
        <a:effectLst/>
      </c:spPr>
    </c:plotArea>
    <c:legend>
      <c:legendPos val="b"/>
      <c:layout>
        <c:manualLayout>
          <c:xMode val="edge"/>
          <c:yMode val="edge"/>
          <c:x val="0"/>
          <c:y val="0.94509100000000013"/>
          <c:w val="1"/>
          <c:h val="5.4908500000000013E-2"/>
        </c:manualLayout>
      </c:layout>
      <c:overlay val="1"/>
      <c:spPr>
        <a:solidFill>
          <a:srgbClr val="FFFFFF">
            <a:alpha val="78000"/>
          </a:srgbClr>
        </a:solidFill>
        <a:ln w="12700" cap="flat">
          <a:noFill/>
          <a:miter lim="400000"/>
        </a:ln>
        <a:effectLst/>
      </c:spPr>
      <c:txPr>
        <a:bodyPr rot="0"/>
        <a:lstStyle/>
        <a:p>
          <a:pPr>
            <a:defRPr sz="1300" b="1" i="0" u="none" strike="noStrike">
              <a:solidFill>
                <a:srgbClr val="595959"/>
              </a:solidFill>
              <a:latin typeface="Calibri"/>
            </a:defRPr>
          </a:pPr>
          <a:endParaRPr lang="en-US"/>
        </a:p>
      </c:txPr>
    </c:legend>
    <c:plotVisOnly val="1"/>
    <c:dispBlanksAs val="zero"/>
  </c:chart>
  <c:spPr>
    <a:blipFill rotWithShape="1">
      <a:blip xmlns:r="http://schemas.openxmlformats.org/officeDocument/2006/relationships" r:embed="rId1"/>
      <a:srcRect/>
      <a:tile tx="0" ty="0" sx="100000" sy="100000" flip="none" algn="tl"/>
    </a:blipFill>
    <a:ln w="12700" cap="flat">
      <a:solidFill>
        <a:srgbClr val="D9D9D9"/>
      </a:solidFill>
      <a:prstDash val="solid"/>
      <a:round/>
    </a:ln>
    <a:effectLst/>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rot="0"/>
          <a:lstStyle/>
          <a:p>
            <a:pPr>
              <a:defRPr sz="1600" b="1" i="0" u="none" strike="noStrike">
                <a:solidFill>
                  <a:srgbClr val="595959"/>
                </a:solidFill>
                <a:latin typeface="Calibri"/>
              </a:defRPr>
            </a:pPr>
            <a:r>
              <a:rPr lang="en-US" sz="1600" b="1" i="0" u="none" strike="noStrike">
                <a:solidFill>
                  <a:srgbClr val="595959"/>
                </a:solidFill>
                <a:latin typeface="Calibri"/>
              </a:rPr>
              <a:t>Fig.4. Savings-Patient wise</a:t>
            </a:r>
          </a:p>
        </c:rich>
      </c:tx>
      <c:layout>
        <c:manualLayout>
          <c:xMode val="edge"/>
          <c:yMode val="edge"/>
          <c:x val="0.39181900000000008"/>
          <c:y val="0"/>
          <c:w val="0.21636300000000003"/>
          <c:h val="5.6201100000000004E-2"/>
        </c:manualLayout>
      </c:layout>
      <c:overlay val="1"/>
      <c:spPr>
        <a:noFill/>
        <a:effectLst/>
      </c:spPr>
    </c:title>
    <c:autoTitleDeleted val="1"/>
    <c:plotArea>
      <c:layout>
        <c:manualLayout>
          <c:layoutTarget val="inner"/>
          <c:xMode val="edge"/>
          <c:yMode val="edge"/>
          <c:x val="5.4997700000000004E-2"/>
          <c:y val="5.6201100000000004E-2"/>
          <c:w val="0.940002"/>
          <c:h val="0.85550199999999998"/>
        </c:manualLayout>
      </c:layout>
      <c:barChart>
        <c:barDir val="col"/>
        <c:grouping val="clustered"/>
        <c:ser>
          <c:idx val="0"/>
          <c:order val="0"/>
          <c:tx>
            <c:strRef>
              <c:f>Sheet1!$A$2</c:f>
              <c:strCache>
                <c:ptCount val="1"/>
                <c:pt idx="0">
                  <c:v>Requested Amount</c:v>
                </c:pt>
              </c:strCache>
            </c:strRef>
          </c:tx>
          <c:spPr>
            <a:gradFill flip="none" rotWithShape="1">
              <a:gsLst>
                <a:gs pos="0">
                  <a:srgbClr val="316DD7"/>
                </a:gs>
                <a:gs pos="100000">
                  <a:srgbClr val="A3BAFF"/>
                </a:gs>
              </a:gsLst>
              <a:lin ang="16200000" scaled="0"/>
            </a:gradFill>
            <a:ln w="12700" cap="flat">
              <a:noFill/>
              <a:miter lim="400000"/>
            </a:ln>
            <a:effectLst>
              <a:outerShdw blurRad="38100" dist="23000" dir="5400000" algn="tl">
                <a:srgbClr val="000000">
                  <a:alpha val="35000"/>
                </a:srgbClr>
              </a:outerShdw>
            </a:effectLst>
          </c:spPr>
          <c:dLbls>
            <c:numFmt formatCode="[$₹-4009]&quot; &quot;#,##0" sourceLinked="0"/>
            <c:txPr>
              <a:bodyPr/>
              <a:lstStyle/>
              <a:p>
                <a:pPr>
                  <a:defRPr sz="900" b="0" i="0" u="none" strike="noStrike">
                    <a:solidFill>
                      <a:srgbClr val="404040"/>
                    </a:solidFill>
                    <a:latin typeface="Calibri"/>
                  </a:defRPr>
                </a:pPr>
                <a:endParaRPr lang="en-US"/>
              </a:p>
            </c:txPr>
            <c:dLblPos val="outEnd"/>
            <c:showVal val="1"/>
          </c:dLbls>
          <c:cat>
            <c:strRef>
              <c:f>Sheet1!$B$1:$V$1</c:f>
              <c:strCache>
                <c:ptCount val="2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strCache>
            </c:strRef>
          </c:cat>
          <c:val>
            <c:numRef>
              <c:f>Sheet1!$B$2:$V$2</c:f>
              <c:numCache>
                <c:formatCode>General</c:formatCode>
                <c:ptCount val="21"/>
                <c:pt idx="0">
                  <c:v>85000</c:v>
                </c:pt>
                <c:pt idx="1">
                  <c:v>100000</c:v>
                </c:pt>
                <c:pt idx="2">
                  <c:v>230000</c:v>
                </c:pt>
                <c:pt idx="3">
                  <c:v>30000</c:v>
                </c:pt>
                <c:pt idx="4">
                  <c:v>70000</c:v>
                </c:pt>
                <c:pt idx="5">
                  <c:v>500000</c:v>
                </c:pt>
                <c:pt idx="6">
                  <c:v>155000</c:v>
                </c:pt>
                <c:pt idx="7">
                  <c:v>330000</c:v>
                </c:pt>
                <c:pt idx="8">
                  <c:v>28000</c:v>
                </c:pt>
                <c:pt idx="9">
                  <c:v>110000</c:v>
                </c:pt>
                <c:pt idx="10">
                  <c:v>520500</c:v>
                </c:pt>
                <c:pt idx="11">
                  <c:v>250000</c:v>
                </c:pt>
                <c:pt idx="12">
                  <c:v>250000</c:v>
                </c:pt>
                <c:pt idx="13">
                  <c:v>470510</c:v>
                </c:pt>
                <c:pt idx="14">
                  <c:v>104250</c:v>
                </c:pt>
                <c:pt idx="15">
                  <c:v>360000</c:v>
                </c:pt>
                <c:pt idx="16">
                  <c:v>320000</c:v>
                </c:pt>
                <c:pt idx="17">
                  <c:v>50000</c:v>
                </c:pt>
                <c:pt idx="18">
                  <c:v>120000</c:v>
                </c:pt>
                <c:pt idx="19">
                  <c:v>184900</c:v>
                </c:pt>
                <c:pt idx="20">
                  <c:v>180000</c:v>
                </c:pt>
              </c:numCache>
            </c:numRef>
          </c:val>
        </c:ser>
        <c:ser>
          <c:idx val="1"/>
          <c:order val="1"/>
          <c:tx>
            <c:strRef>
              <c:f>Sheet1!$A$3</c:f>
              <c:strCache>
                <c:ptCount val="1"/>
                <c:pt idx="0">
                  <c:v>Amout Paid</c:v>
                </c:pt>
              </c:strCache>
            </c:strRef>
          </c:tx>
          <c:spPr>
            <a:gradFill flip="none" rotWithShape="1">
              <a:gsLst>
                <a:gs pos="0">
                  <a:srgbClr val="FF7A1F"/>
                </a:gs>
                <a:gs pos="100000">
                  <a:srgbClr val="FFC6B4"/>
                </a:gs>
              </a:gsLst>
              <a:lin ang="16200000" scaled="0"/>
            </a:gradFill>
            <a:ln w="12700" cap="flat">
              <a:noFill/>
              <a:miter lim="400000"/>
            </a:ln>
            <a:effectLst>
              <a:outerShdw blurRad="38100" dist="23000" dir="5400000" algn="tl">
                <a:srgbClr val="000000">
                  <a:alpha val="35000"/>
                </a:srgbClr>
              </a:outerShdw>
            </a:effectLst>
          </c:spPr>
          <c:dLbls>
            <c:numFmt formatCode="0" sourceLinked="0"/>
            <c:txPr>
              <a:bodyPr/>
              <a:lstStyle/>
              <a:p>
                <a:pPr>
                  <a:defRPr sz="900" b="0" i="0" u="none" strike="noStrike">
                    <a:solidFill>
                      <a:srgbClr val="404040"/>
                    </a:solidFill>
                    <a:latin typeface="Calibri"/>
                  </a:defRPr>
                </a:pPr>
                <a:endParaRPr lang="en-US"/>
              </a:p>
            </c:txPr>
            <c:dLblPos val="outEnd"/>
            <c:showVal val="1"/>
          </c:dLbls>
          <c:cat>
            <c:strRef>
              <c:f>Sheet1!$B$1:$V$1</c:f>
              <c:strCache>
                <c:ptCount val="2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strCache>
            </c:strRef>
          </c:cat>
          <c:val>
            <c:numRef>
              <c:f>Sheet1!$B$3:$V$3</c:f>
              <c:numCache>
                <c:formatCode>General</c:formatCode>
                <c:ptCount val="21"/>
                <c:pt idx="0">
                  <c:v>68991</c:v>
                </c:pt>
                <c:pt idx="1">
                  <c:v>82735</c:v>
                </c:pt>
                <c:pt idx="2">
                  <c:v>195376</c:v>
                </c:pt>
                <c:pt idx="3">
                  <c:v>29313</c:v>
                </c:pt>
                <c:pt idx="4">
                  <c:v>47456</c:v>
                </c:pt>
                <c:pt idx="5">
                  <c:v>339543</c:v>
                </c:pt>
                <c:pt idx="6">
                  <c:v>85953</c:v>
                </c:pt>
                <c:pt idx="7">
                  <c:v>292658</c:v>
                </c:pt>
                <c:pt idx="8">
                  <c:v>15219</c:v>
                </c:pt>
                <c:pt idx="9">
                  <c:v>107441</c:v>
                </c:pt>
                <c:pt idx="10">
                  <c:v>503325</c:v>
                </c:pt>
                <c:pt idx="11">
                  <c:v>161076</c:v>
                </c:pt>
                <c:pt idx="12">
                  <c:v>210427</c:v>
                </c:pt>
                <c:pt idx="13">
                  <c:v>357109</c:v>
                </c:pt>
                <c:pt idx="14">
                  <c:v>91419</c:v>
                </c:pt>
                <c:pt idx="15">
                  <c:v>309344</c:v>
                </c:pt>
                <c:pt idx="16">
                  <c:v>223883</c:v>
                </c:pt>
                <c:pt idx="17">
                  <c:v>21267</c:v>
                </c:pt>
                <c:pt idx="18">
                  <c:v>75812</c:v>
                </c:pt>
                <c:pt idx="19">
                  <c:v>142439</c:v>
                </c:pt>
                <c:pt idx="20">
                  <c:v>157332</c:v>
                </c:pt>
              </c:numCache>
            </c:numRef>
          </c:val>
        </c:ser>
        <c:ser>
          <c:idx val="2"/>
          <c:order val="2"/>
          <c:tx>
            <c:strRef>
              <c:f>Sheet1!$A$4</c:f>
              <c:strCache>
                <c:ptCount val="1"/>
                <c:pt idx="0">
                  <c:v>Actual Saving</c:v>
                </c:pt>
              </c:strCache>
            </c:strRef>
          </c:tx>
          <c:spPr>
            <a:gradFill flip="none" rotWithShape="1">
              <a:gsLst>
                <a:gs pos="0">
                  <a:srgbClr val="A5A5A5"/>
                </a:gs>
                <a:gs pos="100000">
                  <a:srgbClr val="D8D8D8"/>
                </a:gs>
              </a:gsLst>
              <a:lin ang="16200000" scaled="0"/>
            </a:gradFill>
            <a:ln w="12700" cap="flat">
              <a:noFill/>
              <a:miter lim="400000"/>
            </a:ln>
            <a:effectLst>
              <a:outerShdw blurRad="38100" dist="23000" dir="5400000" algn="tl">
                <a:srgbClr val="000000">
                  <a:alpha val="35000"/>
                </a:srgbClr>
              </a:outerShdw>
            </a:effectLst>
          </c:spPr>
          <c:dLbls>
            <c:numFmt formatCode="0" sourceLinked="0"/>
            <c:txPr>
              <a:bodyPr/>
              <a:lstStyle/>
              <a:p>
                <a:pPr>
                  <a:defRPr sz="900" b="0" i="0" u="none" strike="noStrike">
                    <a:solidFill>
                      <a:srgbClr val="404040"/>
                    </a:solidFill>
                    <a:latin typeface="Calibri"/>
                  </a:defRPr>
                </a:pPr>
                <a:endParaRPr lang="en-US"/>
              </a:p>
            </c:txPr>
            <c:dLblPos val="outEnd"/>
            <c:showVal val="1"/>
          </c:dLbls>
          <c:cat>
            <c:strRef>
              <c:f>Sheet1!$B$1:$V$1</c:f>
              <c:strCache>
                <c:ptCount val="21"/>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strCache>
            </c:strRef>
          </c:cat>
          <c:val>
            <c:numRef>
              <c:f>Sheet1!$B$4:$V$4</c:f>
              <c:numCache>
                <c:formatCode>General</c:formatCode>
                <c:ptCount val="21"/>
                <c:pt idx="0">
                  <c:v>16009</c:v>
                </c:pt>
                <c:pt idx="1">
                  <c:v>17265</c:v>
                </c:pt>
                <c:pt idx="2">
                  <c:v>34624</c:v>
                </c:pt>
                <c:pt idx="3">
                  <c:v>687</c:v>
                </c:pt>
                <c:pt idx="4">
                  <c:v>22544</c:v>
                </c:pt>
                <c:pt idx="5">
                  <c:v>160457</c:v>
                </c:pt>
                <c:pt idx="6">
                  <c:v>69047</c:v>
                </c:pt>
                <c:pt idx="7">
                  <c:v>37342</c:v>
                </c:pt>
                <c:pt idx="8">
                  <c:v>12781</c:v>
                </c:pt>
                <c:pt idx="9">
                  <c:v>2559</c:v>
                </c:pt>
                <c:pt idx="10">
                  <c:v>17175</c:v>
                </c:pt>
                <c:pt idx="11">
                  <c:v>88924</c:v>
                </c:pt>
                <c:pt idx="12">
                  <c:v>39573</c:v>
                </c:pt>
                <c:pt idx="13">
                  <c:v>113401</c:v>
                </c:pt>
                <c:pt idx="14">
                  <c:v>12831</c:v>
                </c:pt>
                <c:pt idx="15">
                  <c:v>50656</c:v>
                </c:pt>
                <c:pt idx="16">
                  <c:v>96117</c:v>
                </c:pt>
                <c:pt idx="17">
                  <c:v>28733</c:v>
                </c:pt>
                <c:pt idx="18">
                  <c:v>44188</c:v>
                </c:pt>
                <c:pt idx="19">
                  <c:v>42461</c:v>
                </c:pt>
                <c:pt idx="20">
                  <c:v>22668</c:v>
                </c:pt>
              </c:numCache>
            </c:numRef>
          </c:val>
        </c:ser>
        <c:gapWidth val="100"/>
        <c:overlap val="-24"/>
        <c:axId val="73270016"/>
        <c:axId val="73271552"/>
      </c:barChart>
      <c:catAx>
        <c:axId val="73270016"/>
        <c:scaling>
          <c:orientation val="minMax"/>
        </c:scaling>
        <c:axPos val="b"/>
        <c:numFmt formatCode="General" sourceLinked="0"/>
        <c:majorTickMark val="none"/>
        <c:tickLblPos val="low"/>
        <c:spPr>
          <a:ln w="12700" cap="flat">
            <a:solidFill>
              <a:srgbClr val="D9D9D9"/>
            </a:solidFill>
            <a:prstDash val="solid"/>
            <a:round/>
          </a:ln>
        </c:spPr>
        <c:txPr>
          <a:bodyPr rot="0"/>
          <a:lstStyle/>
          <a:p>
            <a:pPr>
              <a:defRPr sz="900" b="0" i="0" u="none" strike="noStrike">
                <a:solidFill>
                  <a:srgbClr val="595959"/>
                </a:solidFill>
                <a:latin typeface="Calibri"/>
              </a:defRPr>
            </a:pPr>
            <a:endParaRPr lang="en-US"/>
          </a:p>
        </c:txPr>
        <c:crossAx val="73271552"/>
        <c:crosses val="autoZero"/>
        <c:auto val="1"/>
        <c:lblAlgn val="ctr"/>
        <c:lblOffset val="100"/>
        <c:noMultiLvlLbl val="1"/>
      </c:catAx>
      <c:valAx>
        <c:axId val="73271552"/>
        <c:scaling>
          <c:orientation val="minMax"/>
        </c:scaling>
        <c:axPos val="l"/>
        <c:majorGridlines>
          <c:spPr>
            <a:ln w="12700" cap="flat">
              <a:solidFill>
                <a:srgbClr val="D9D9D9"/>
              </a:solidFill>
              <a:prstDash val="solid"/>
              <a:round/>
            </a:ln>
          </c:spPr>
        </c:majorGridlines>
        <c:numFmt formatCode="[$₹-4009]&quot; &quot;#,##0" sourceLinked="0"/>
        <c:majorTickMark val="none"/>
        <c:tickLblPos val="nextTo"/>
        <c:spPr>
          <a:ln w="12700" cap="flat">
            <a:noFill/>
            <a:prstDash val="solid"/>
            <a:round/>
          </a:ln>
        </c:spPr>
        <c:txPr>
          <a:bodyPr rot="0"/>
          <a:lstStyle/>
          <a:p>
            <a:pPr>
              <a:defRPr sz="900" b="0" i="0" u="none" strike="noStrike">
                <a:solidFill>
                  <a:srgbClr val="595959"/>
                </a:solidFill>
                <a:latin typeface="Calibri"/>
              </a:defRPr>
            </a:pPr>
            <a:endParaRPr lang="en-US"/>
          </a:p>
        </c:txPr>
        <c:crossAx val="73270016"/>
        <c:crosses val="autoZero"/>
        <c:crossBetween val="between"/>
        <c:majorUnit val="150000"/>
        <c:minorUnit val="75000"/>
      </c:valAx>
      <c:spPr>
        <a:noFill/>
        <a:ln w="12700" cap="flat">
          <a:noFill/>
          <a:miter lim="400000"/>
        </a:ln>
        <a:effectLst/>
      </c:spPr>
    </c:plotArea>
    <c:legend>
      <c:legendPos val="b"/>
      <c:layout>
        <c:manualLayout>
          <c:xMode val="edge"/>
          <c:yMode val="edge"/>
          <c:x val="0.3123260000000001"/>
          <c:y val="0.96812000000000009"/>
          <c:w val="0.278339"/>
          <c:h val="3.1879700000000004E-2"/>
        </c:manualLayout>
      </c:layout>
      <c:overlay val="1"/>
      <c:spPr>
        <a:noFill/>
        <a:ln w="12700" cap="flat">
          <a:noFill/>
          <a:miter lim="400000"/>
        </a:ln>
        <a:effectLst/>
      </c:spPr>
      <c:txPr>
        <a:bodyPr rot="0"/>
        <a:lstStyle/>
        <a:p>
          <a:pPr>
            <a:defRPr sz="900" b="0" i="0" u="none" strike="noStrike">
              <a:solidFill>
                <a:srgbClr val="595959"/>
              </a:solidFill>
              <a:latin typeface="Calibri"/>
            </a:defRPr>
          </a:pPr>
          <a:endParaRPr lang="en-US"/>
        </a:p>
      </c:txPr>
    </c:legend>
    <c:plotVisOnly val="1"/>
    <c:dispBlanksAs val="gap"/>
  </c:chart>
  <c:spPr>
    <a:solidFill>
      <a:srgbClr val="FFFFFF"/>
    </a:solidFill>
    <a:ln w="12700" cap="flat">
      <a:solidFill>
        <a:srgbClr val="D9D9D9"/>
      </a:solidFill>
      <a:prstDash val="solid"/>
      <a:round/>
    </a:ln>
    <a:effectLst/>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rot="0"/>
          <a:lstStyle/>
          <a:p>
            <a:pPr>
              <a:defRPr sz="2000" b="1" i="0" u="none" strike="noStrike">
                <a:solidFill>
                  <a:srgbClr val="535353"/>
                </a:solidFill>
                <a:latin typeface="Times New Roman"/>
              </a:defRPr>
            </a:pPr>
            <a:r>
              <a:rPr lang="en-US" sz="2000" b="1" i="0" u="none" strike="noStrike">
                <a:solidFill>
                  <a:srgbClr val="535353"/>
                </a:solidFill>
                <a:latin typeface="Times New Roman"/>
              </a:rPr>
              <a:t>Fig.3. Negotiation Pointers</a:t>
            </a:r>
          </a:p>
        </c:rich>
      </c:tx>
      <c:layout>
        <c:manualLayout>
          <c:xMode val="edge"/>
          <c:yMode val="edge"/>
          <c:x val="0.14556400000000003"/>
          <c:y val="0"/>
          <c:w val="0.65698100000000015"/>
          <c:h val="3.5289800000000003E-2"/>
        </c:manualLayout>
      </c:layout>
      <c:overlay val="1"/>
      <c:spPr>
        <a:noFill/>
        <a:effectLst/>
      </c:spPr>
    </c:title>
    <c:autoTitleDeleted val="1"/>
    <c:view3D>
      <c:rotX val="64"/>
      <c:hPercent val="25"/>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5.000000000000001E-3"/>
          <c:y val="3.5289800000000003E-2"/>
          <c:w val="0.94810900000000009"/>
          <c:h val="0.54386900000000005"/>
        </c:manualLayout>
      </c:layout>
      <c:pie3DChart>
        <c:ser>
          <c:idx val="0"/>
          <c:order val="0"/>
          <c:tx>
            <c:strRef>
              <c:f>Sheet1!$A$2</c:f>
              <c:strCache>
                <c:ptCount val="1"/>
                <c:pt idx="0">
                  <c:v>Count</c:v>
                </c:pt>
              </c:strCache>
            </c:strRef>
          </c:tx>
          <c:spPr>
            <a:solidFill>
              <a:srgbClr val="2E578C"/>
            </a:solidFill>
            <a:ln w="12700" cap="flat">
              <a:noFill/>
              <a:miter lim="400000"/>
            </a:ln>
            <a:effectLst/>
            <a:sp3d prstMaterial="matte"/>
          </c:spPr>
          <c:dPt>
            <c:idx val="0"/>
          </c:dPt>
          <c:dPt>
            <c:idx val="1"/>
            <c:spPr>
              <a:solidFill>
                <a:srgbClr val="5D9648"/>
              </a:solidFill>
              <a:ln w="12700" cap="flat">
                <a:noFill/>
                <a:miter lim="400000"/>
              </a:ln>
              <a:effectLst/>
              <a:sp3d prstMaterial="matte"/>
            </c:spPr>
          </c:dPt>
          <c:dLbls>
            <c:numFmt formatCode="0%" sourceLinked="0"/>
            <c:txPr>
              <a:bodyPr/>
              <a:lstStyle/>
              <a:p>
                <a:pPr>
                  <a:defRPr sz="1800" b="0" i="0" u="none" strike="noStrike">
                    <a:solidFill>
                      <a:srgbClr val="000000"/>
                    </a:solidFill>
                    <a:latin typeface="Helvetica Neue"/>
                  </a:defRPr>
                </a:pPr>
                <a:endParaRPr lang="en-US"/>
              </a:p>
            </c:txPr>
            <c:dLblPos val="outEnd"/>
            <c:showCatName val="1"/>
            <c:showPercent val="1"/>
          </c:dLbls>
          <c:cat>
            <c:strRef>
              <c:f>Sheet1!$B$1:$C$1</c:f>
              <c:strCache>
                <c:ptCount val="2"/>
                <c:pt idx="0">
                  <c:v>Excess LOS</c:v>
                </c:pt>
                <c:pt idx="1">
                  <c:v>Overbilling</c:v>
                </c:pt>
              </c:strCache>
            </c:strRef>
          </c:cat>
          <c:val>
            <c:numRef>
              <c:f>Sheet1!$B$2:$C$2</c:f>
              <c:numCache>
                <c:formatCode>General</c:formatCode>
                <c:ptCount val="2"/>
                <c:pt idx="0">
                  <c:v>15</c:v>
                </c:pt>
                <c:pt idx="1">
                  <c:v>6</c:v>
                </c:pt>
              </c:numCache>
            </c:numRef>
          </c:val>
        </c:ser>
      </c:pie3DChart>
      <c:spPr>
        <a:solidFill>
          <a:srgbClr val="FFFFFF"/>
        </a:solidFill>
        <a:ln w="12700" cap="flat">
          <a:noFill/>
          <a:miter lim="400000"/>
        </a:ln>
        <a:effectLst/>
      </c:spPr>
    </c:plotArea>
    <c:legend>
      <c:legendPos val="b"/>
      <c:layout>
        <c:manualLayout>
          <c:xMode val="edge"/>
          <c:yMode val="edge"/>
          <c:x val="0.54709700000000006"/>
          <c:y val="0.87250700000000003"/>
          <c:w val="0.452903"/>
          <c:h val="0.12749300000000002"/>
        </c:manualLayout>
      </c:layout>
      <c:overlay val="1"/>
      <c:spPr>
        <a:noFill/>
        <a:ln w="12700" cap="flat">
          <a:noFill/>
          <a:miter lim="400000"/>
        </a:ln>
        <a:effectLst/>
      </c:spPr>
      <c:txPr>
        <a:bodyPr rot="0"/>
        <a:lstStyle/>
        <a:p>
          <a:pPr>
            <a:defRPr sz="1800" b="0" i="0" u="none" strike="noStrike">
              <a:solidFill>
                <a:srgbClr val="000000"/>
              </a:solidFill>
              <a:latin typeface="Helvetica Neue"/>
            </a:defRPr>
          </a:pPr>
          <a:endParaRPr lang="en-US"/>
        </a:p>
      </c:txPr>
    </c:legend>
    <c:plotVisOnly val="1"/>
    <c:dispBlanksAs val="zero"/>
  </c:chart>
  <c:spPr>
    <a:solidFill>
      <a:srgbClr val="FFFFFF"/>
    </a:solidFill>
    <a:ln w="12700" cap="flat">
      <a:solidFill>
        <a:srgbClr val="888888"/>
      </a:solidFill>
      <a:prstDash val="solid"/>
      <a:round/>
    </a:ln>
    <a:effectLst/>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1270000" y="6362700"/>
            <a:ext cx="10464800" cy="461366"/>
          </a:xfrm>
          <a:prstGeom prst="rect">
            <a:avLst/>
          </a:prstGeom>
        </p:spPr>
        <p:txBody>
          <a:bodyPr anchor="t"/>
          <a:lstStyle>
            <a:lvl1pPr marL="0" indent="0" algn="ctr">
              <a:spcBef>
                <a:spcPts val="0"/>
              </a:spcBef>
              <a:buSzTx/>
              <a:buNone/>
              <a:defRPr sz="2400" i="1"/>
            </a:lvl1pPr>
            <a:lvl2pPr marL="777875" indent="-333375" algn="ctr">
              <a:spcBef>
                <a:spcPts val="0"/>
              </a:spcBef>
              <a:defRPr sz="2400" i="1"/>
            </a:lvl2pPr>
            <a:lvl3pPr marL="1222375" indent="-333375" algn="ctr">
              <a:spcBef>
                <a:spcPts val="0"/>
              </a:spcBef>
              <a:defRPr sz="2400" i="1"/>
            </a:lvl3pPr>
            <a:lvl4pPr marL="1666875" indent="-333375" algn="ctr">
              <a:spcBef>
                <a:spcPts val="0"/>
              </a:spcBef>
              <a:defRPr sz="2400" i="1"/>
            </a:lvl4pPr>
            <a:lvl5pPr marL="2111375" indent="-333375" algn="ctr">
              <a:spcBef>
                <a:spcPts val="0"/>
              </a:spcBef>
              <a:defRPr sz="2400"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1270000" y="4267112"/>
            <a:ext cx="10464800" cy="609777"/>
          </a:xfrm>
          <a:prstGeom prst="rect">
            <a:avLst/>
          </a:prstGeom>
        </p:spPr>
        <p:txBody>
          <a:bodyPr/>
          <a:lstStyle/>
          <a:p>
            <a:pPr marL="0" indent="0" algn="ctr" defTabSz="572516">
              <a:spcBef>
                <a:spcPts val="0"/>
              </a:spcBef>
              <a:buSzTx/>
              <a:buNone/>
              <a:defRPr sz="3332">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re">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a:latin typeface="Helvetica Neue Light"/>
                <a:ea typeface="Helvetica Neue Light"/>
                <a:cs typeface="Helvetica Neue Light"/>
                <a:sym typeface="Helvetica Neue Light"/>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Helvetica Neue Medium"/>
          <a:ea typeface="Helvetica Neue Medium"/>
          <a:cs typeface="Helvetica Neue Medium"/>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mj-lt"/>
          <a:ea typeface="+mj-ea"/>
          <a:cs typeface="+mj-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ASSESSMENT OF CASE MANAGEMENT PROCESS OF MAXBUPA HEALTH…"/>
          <p:cNvSpPr txBox="1">
            <a:spLocks noGrp="1"/>
          </p:cNvSpPr>
          <p:nvPr>
            <p:ph type="ctrTitle"/>
          </p:nvPr>
        </p:nvSpPr>
        <p:spPr>
          <a:xfrm>
            <a:off x="1270000" y="2104519"/>
            <a:ext cx="10464801" cy="3914292"/>
          </a:xfrm>
          <a:prstGeom prst="rect">
            <a:avLst/>
          </a:prstGeom>
        </p:spPr>
        <p:txBody>
          <a:bodyPr anchor="ctr"/>
          <a:lstStyle/>
          <a:p>
            <a:pPr defTabSz="192023">
              <a:lnSpc>
                <a:spcPct val="150000"/>
              </a:lnSpc>
              <a:defRPr sz="3000">
                <a:uFill>
                  <a:solidFill>
                    <a:srgbClr val="000000"/>
                  </a:solidFill>
                </a:uFill>
                <a:latin typeface="Arial Black"/>
                <a:ea typeface="Arial Black"/>
                <a:cs typeface="Arial Black"/>
                <a:sym typeface="Arial Black"/>
              </a:defRPr>
            </a:pPr>
            <a:r>
              <a:t>ASSESSMENT OF CASE MANAGEMENT PROCESS OF MAXBUPA HEALTH </a:t>
            </a:r>
          </a:p>
          <a:p>
            <a:pPr defTabSz="192023">
              <a:lnSpc>
                <a:spcPct val="150000"/>
              </a:lnSpc>
              <a:defRPr sz="3000">
                <a:uFill>
                  <a:solidFill>
                    <a:srgbClr val="000000"/>
                  </a:solidFill>
                </a:uFill>
                <a:latin typeface="Arial Black"/>
                <a:ea typeface="Arial Black"/>
                <a:cs typeface="Arial Black"/>
                <a:sym typeface="Arial Black"/>
              </a:defRPr>
            </a:pPr>
            <a:r>
              <a:t>INSURANCE CORPORATION, </a:t>
            </a:r>
          </a:p>
          <a:p>
            <a:pPr defTabSz="192023">
              <a:lnSpc>
                <a:spcPct val="150000"/>
              </a:lnSpc>
              <a:defRPr sz="3000">
                <a:uFill>
                  <a:solidFill>
                    <a:srgbClr val="000000"/>
                  </a:solidFill>
                </a:uFill>
                <a:latin typeface="Arial Black"/>
                <a:ea typeface="Arial Black"/>
                <a:cs typeface="Arial Black"/>
                <a:sym typeface="Arial Black"/>
              </a:defRPr>
            </a:pPr>
            <a:r>
              <a:t>BANGALORE</a:t>
            </a:r>
          </a:p>
        </p:txBody>
      </p:sp>
      <p:sp>
        <p:nvSpPr>
          <p:cNvPr id="121" name="Presented by-…"/>
          <p:cNvSpPr txBox="1">
            <a:spLocks noGrp="1"/>
          </p:cNvSpPr>
          <p:nvPr>
            <p:ph type="subTitle" sz="quarter" idx="1"/>
          </p:nvPr>
        </p:nvSpPr>
        <p:spPr>
          <a:xfrm>
            <a:off x="8571303" y="6781210"/>
            <a:ext cx="2967826" cy="2615349"/>
          </a:xfrm>
          <a:prstGeom prst="rect">
            <a:avLst/>
          </a:prstGeom>
        </p:spPr>
        <p:txBody>
          <a:bodyPr/>
          <a:lstStyle/>
          <a:p>
            <a:pPr algn="l" defTabSz="182879">
              <a:lnSpc>
                <a:spcPct val="150000"/>
              </a:lnSpc>
              <a:defRPr sz="2200">
                <a:uFill>
                  <a:solidFill>
                    <a:srgbClr val="000000"/>
                  </a:solidFill>
                </a:uFill>
                <a:latin typeface="Arial Black"/>
                <a:ea typeface="Arial Black"/>
                <a:cs typeface="Arial Black"/>
                <a:sym typeface="Arial Black"/>
              </a:defRPr>
            </a:pPr>
            <a:r>
              <a:t>Presented by-</a:t>
            </a:r>
          </a:p>
          <a:p>
            <a:pPr algn="l" defTabSz="182879">
              <a:lnSpc>
                <a:spcPct val="150000"/>
              </a:lnSpc>
              <a:defRPr sz="2200">
                <a:uFill>
                  <a:solidFill>
                    <a:srgbClr val="000000"/>
                  </a:solidFill>
                </a:uFill>
                <a:latin typeface="Arial Black"/>
                <a:ea typeface="Arial Black"/>
                <a:cs typeface="Arial Black"/>
                <a:sym typeface="Arial Black"/>
              </a:defRPr>
            </a:pPr>
            <a:r>
              <a:t>Dr. Nabila Khan</a:t>
            </a:r>
          </a:p>
          <a:p>
            <a:pPr algn="l" defTabSz="182879">
              <a:lnSpc>
                <a:spcPct val="150000"/>
              </a:lnSpc>
              <a:defRPr sz="2200">
                <a:uFill>
                  <a:solidFill>
                    <a:srgbClr val="000000"/>
                  </a:solidFill>
                </a:uFill>
                <a:latin typeface="Arial Black"/>
                <a:ea typeface="Arial Black"/>
                <a:cs typeface="Arial Black"/>
                <a:sym typeface="Arial Black"/>
              </a:defRPr>
            </a:pPr>
            <a:r>
              <a:t>Roll No.- 34</a:t>
            </a:r>
          </a:p>
          <a:p>
            <a:pPr algn="l" defTabSz="182879">
              <a:lnSpc>
                <a:spcPct val="150000"/>
              </a:lnSpc>
              <a:defRPr sz="2200">
                <a:uFill>
                  <a:solidFill>
                    <a:srgbClr val="000000"/>
                  </a:solidFill>
                </a:uFill>
                <a:latin typeface="Arial Black"/>
                <a:ea typeface="Arial Black"/>
                <a:cs typeface="Arial Black"/>
                <a:sym typeface="Arial Black"/>
              </a:defRPr>
            </a:pPr>
            <a:r>
              <a:t>Hospital Stream</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CONCLUSION"/>
          <p:cNvSpPr txBox="1">
            <a:spLocks noGrp="1"/>
          </p:cNvSpPr>
          <p:nvPr>
            <p:ph type="title"/>
          </p:nvPr>
        </p:nvSpPr>
        <p:spPr>
          <a:xfrm>
            <a:off x="952498" y="707478"/>
            <a:ext cx="11099803" cy="1543712"/>
          </a:xfrm>
          <a:prstGeom prst="rect">
            <a:avLst/>
          </a:prstGeom>
          <a:blipFill>
            <a:blip r:embed="rId2"/>
          </a:blipFill>
        </p:spPr>
        <p:txBody>
          <a:bodyPr/>
          <a:lstStyle>
            <a:lvl1pPr>
              <a:defRPr sz="4800" b="1">
                <a:latin typeface="Arial"/>
                <a:ea typeface="Arial"/>
                <a:cs typeface="Arial"/>
                <a:sym typeface="Arial"/>
              </a:defRPr>
            </a:lvl1pPr>
          </a:lstStyle>
          <a:p>
            <a:r>
              <a:t>CONCLUSION</a:t>
            </a:r>
          </a:p>
        </p:txBody>
      </p:sp>
      <p:sp>
        <p:nvSpPr>
          <p:cNvPr id="149" name="It was clearly evident that Case Management plays a vital role in saving cost without compromising on quality of care. Effective case management not only saved cost, but also significantly reduced hospital days i.e. Length of Stay (LOS)."/>
          <p:cNvSpPr txBox="1">
            <a:spLocks noGrp="1"/>
          </p:cNvSpPr>
          <p:nvPr>
            <p:ph type="body" sz="half" idx="1"/>
          </p:nvPr>
        </p:nvSpPr>
        <p:spPr>
          <a:xfrm>
            <a:off x="952500" y="2590799"/>
            <a:ext cx="11099800" cy="3113788"/>
          </a:xfrm>
          <a:prstGeom prst="rect">
            <a:avLst/>
          </a:prstGeom>
        </p:spPr>
        <p:txBody>
          <a:bodyPr/>
          <a:lstStyle/>
          <a:p>
            <a:pPr marL="0" indent="0" algn="just" defTabSz="457200">
              <a:lnSpc>
                <a:spcPct val="107916"/>
              </a:lnSpc>
              <a:spcBef>
                <a:spcPts val="800"/>
              </a:spcBef>
              <a:buSzTx/>
              <a:buNone/>
              <a:tabLst>
                <a:tab pos="1778000" algn="l"/>
              </a:tabLst>
              <a:defRPr sz="2500">
                <a:uFill>
                  <a:solidFill>
                    <a:srgbClr val="000000"/>
                  </a:solidFill>
                </a:uFill>
                <a:latin typeface="Arial"/>
                <a:ea typeface="Arial"/>
                <a:cs typeface="Arial"/>
                <a:sym typeface="Arial"/>
              </a:defRPr>
            </a:pPr>
            <a:r>
              <a:t>It was clearly evident that Case Management plays a vital role in saving cost without compromising on quality of care. Effective case management not only saved cost, </a:t>
            </a:r>
            <a:r>
              <a:rPr>
                <a:latin typeface="Calibri"/>
                <a:ea typeface="Calibri"/>
                <a:cs typeface="Calibri"/>
                <a:sym typeface="Calibri"/>
              </a:rPr>
              <a:t>but also significantly reduced hospital days i.e. Length of Stay (LOS).</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16" fill="hold" grpId="1" nodeType="clickEffect">
                                  <p:stCondLst>
                                    <p:cond delay="0"/>
                                  </p:stCondLst>
                                  <p:iterate>
                                    <p:tmAbs val="0"/>
                                  </p:iterate>
                                  <p:childTnLst>
                                    <p:set>
                                      <p:cBhvr>
                                        <p:cTn id="6" fill="hold"/>
                                        <p:tgtEl>
                                          <p:spTgt spid="148"/>
                                        </p:tgtEl>
                                        <p:attrNameLst>
                                          <p:attrName>style.visibility</p:attrName>
                                        </p:attrNameLst>
                                      </p:cBhvr>
                                      <p:to>
                                        <p:strVal val="visible"/>
                                      </p:to>
                                    </p:set>
                                    <p:anim calcmode="lin" valueType="num">
                                      <p:cBhvr>
                                        <p:cTn id="7" dur="600" fill="hold"/>
                                        <p:tgtEl>
                                          <p:spTgt spid="148"/>
                                        </p:tgtEl>
                                        <p:attrNameLst>
                                          <p:attrName>ppt_w</p:attrName>
                                        </p:attrNameLst>
                                      </p:cBhvr>
                                      <p:tavLst>
                                        <p:tav tm="0">
                                          <p:val>
                                            <p:fltVal val="0"/>
                                          </p:val>
                                        </p:tav>
                                        <p:tav tm="100000">
                                          <p:val>
                                            <p:strVal val="#ppt_w"/>
                                          </p:val>
                                        </p:tav>
                                      </p:tavLst>
                                    </p:anim>
                                    <p:anim calcmode="lin" valueType="num">
                                      <p:cBhvr>
                                        <p:cTn id="8" dur="600" fill="hold"/>
                                        <p:tgtEl>
                                          <p:spTgt spid="14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2" nodeType="clickEffect">
                                  <p:stCondLst>
                                    <p:cond delay="0"/>
                                  </p:stCondLst>
                                  <p:iterate>
                                    <p:tmAbs val="0"/>
                                  </p:iterate>
                                  <p:childTnLst>
                                    <p:set>
                                      <p:cBhvr>
                                        <p:cTn id="12" fill="hold"/>
                                        <p:tgtEl>
                                          <p:spTgt spid="149"/>
                                        </p:tgtEl>
                                        <p:attrNameLst>
                                          <p:attrName>style.visibility</p:attrName>
                                        </p:attrNameLst>
                                      </p:cBhvr>
                                      <p:to>
                                        <p:strVal val="visible"/>
                                      </p:to>
                                    </p:set>
                                    <p:anim calcmode="lin" valueType="num">
                                      <p:cBhvr>
                                        <p:cTn id="13" dur="600" fill="hold"/>
                                        <p:tgtEl>
                                          <p:spTgt spid="149"/>
                                        </p:tgtEl>
                                        <p:attrNameLst>
                                          <p:attrName>ppt_w</p:attrName>
                                        </p:attrNameLst>
                                      </p:cBhvr>
                                      <p:tavLst>
                                        <p:tav tm="0">
                                          <p:val>
                                            <p:fltVal val="0"/>
                                          </p:val>
                                        </p:tav>
                                        <p:tav tm="100000">
                                          <p:val>
                                            <p:strVal val="#ppt_w"/>
                                          </p:val>
                                        </p:tav>
                                      </p:tavLst>
                                    </p:anim>
                                    <p:anim calcmode="lin" valueType="num">
                                      <p:cBhvr>
                                        <p:cTn id="14" dur="600" fill="hold"/>
                                        <p:tgtEl>
                                          <p:spTgt spid="14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 grpId="1" animBg="1" advAuto="0"/>
      <p:bldP spid="149" grpId="2"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THANK YOU"/>
          <p:cNvSpPr txBox="1">
            <a:spLocks noGrp="1"/>
          </p:cNvSpPr>
          <p:nvPr>
            <p:ph type="title"/>
          </p:nvPr>
        </p:nvSpPr>
        <p:spPr>
          <a:xfrm>
            <a:off x="1074589" y="3796322"/>
            <a:ext cx="11099803" cy="1537036"/>
          </a:xfrm>
          <a:prstGeom prst="rect">
            <a:avLst/>
          </a:prstGeom>
          <a:blipFill>
            <a:blip r:embed="rId2"/>
          </a:blipFill>
        </p:spPr>
        <p:txBody>
          <a:bodyPr/>
          <a:lstStyle>
            <a:lvl1pPr>
              <a:defRPr sz="7000"/>
            </a:lvl1pPr>
          </a:lstStyle>
          <a:p>
            <a:r>
              <a:t>THANK YOU</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Introduction"/>
          <p:cNvSpPr txBox="1">
            <a:spLocks noGrp="1"/>
          </p:cNvSpPr>
          <p:nvPr>
            <p:ph type="title"/>
          </p:nvPr>
        </p:nvSpPr>
        <p:spPr>
          <a:xfrm>
            <a:off x="662808" y="607700"/>
            <a:ext cx="11873970" cy="1200878"/>
          </a:xfrm>
          <a:prstGeom prst="rect">
            <a:avLst/>
          </a:prstGeom>
          <a:blipFill>
            <a:blip r:embed="rId2"/>
          </a:blipFill>
        </p:spPr>
        <p:txBody>
          <a:bodyPr/>
          <a:lstStyle>
            <a:lvl1pPr>
              <a:defRPr sz="4800" b="1" cap="all">
                <a:latin typeface="Arial"/>
                <a:ea typeface="Arial"/>
                <a:cs typeface="Arial"/>
                <a:sym typeface="Arial"/>
              </a:defRPr>
            </a:lvl1pPr>
          </a:lstStyle>
          <a:p>
            <a:r>
              <a:t>Introduction</a:t>
            </a:r>
          </a:p>
        </p:txBody>
      </p:sp>
      <p:sp>
        <p:nvSpPr>
          <p:cNvPr id="124" name="Health insurance companies are subjected to healthcare fraud and abuse.…"/>
          <p:cNvSpPr txBox="1">
            <a:spLocks noGrp="1"/>
          </p:cNvSpPr>
          <p:nvPr>
            <p:ph type="body" idx="1"/>
          </p:nvPr>
        </p:nvSpPr>
        <p:spPr>
          <a:xfrm>
            <a:off x="676501" y="1805933"/>
            <a:ext cx="11846584" cy="7133571"/>
          </a:xfrm>
          <a:prstGeom prst="rect">
            <a:avLst/>
          </a:prstGeom>
        </p:spPr>
        <p:txBody>
          <a:bodyPr/>
          <a:lstStyle/>
          <a:p>
            <a:pPr marL="347264" indent="-347264">
              <a:lnSpc>
                <a:spcPct val="150000"/>
              </a:lnSpc>
              <a:defRPr sz="2500">
                <a:latin typeface="Arial"/>
                <a:ea typeface="Arial"/>
                <a:cs typeface="Arial"/>
                <a:sym typeface="Arial"/>
              </a:defRPr>
            </a:pPr>
            <a:r>
              <a:t>Health insurance companies are subjected to healthcare fraud and abuse.</a:t>
            </a:r>
          </a:p>
          <a:p>
            <a:pPr marL="347264" indent="-347264">
              <a:lnSpc>
                <a:spcPct val="150000"/>
              </a:lnSpc>
              <a:defRPr sz="2500">
                <a:latin typeface="Arial"/>
                <a:ea typeface="Arial"/>
                <a:cs typeface="Arial"/>
                <a:sym typeface="Arial"/>
              </a:defRPr>
            </a:pPr>
            <a:r>
              <a:t>Common healthcare abuse practices that lead increased claim expenditure include:</a:t>
            </a:r>
          </a:p>
          <a:p>
            <a:pPr marL="496093" indent="-496093" defTabSz="457200">
              <a:lnSpc>
                <a:spcPct val="150000"/>
              </a:lnSpc>
              <a:spcBef>
                <a:spcPts val="1200"/>
              </a:spcBef>
              <a:buSzPct val="100000"/>
              <a:buAutoNum type="arabicPeriod"/>
              <a:defRPr sz="2500">
                <a:uFill>
                  <a:solidFill>
                    <a:srgbClr val="000000"/>
                  </a:solidFill>
                </a:uFill>
                <a:latin typeface="Arial"/>
                <a:ea typeface="Arial"/>
                <a:cs typeface="Arial"/>
                <a:sym typeface="Arial"/>
              </a:defRPr>
            </a:pPr>
            <a:r>
              <a:t>Inappropriate billing for the medicines and services that are not provided</a:t>
            </a:r>
          </a:p>
          <a:p>
            <a:pPr marL="496093" indent="-496093" defTabSz="457200">
              <a:lnSpc>
                <a:spcPct val="150000"/>
              </a:lnSpc>
              <a:spcBef>
                <a:spcPts val="1200"/>
              </a:spcBef>
              <a:buSzPct val="100000"/>
              <a:buAutoNum type="arabicPeriod"/>
              <a:defRPr sz="2500">
                <a:uFill>
                  <a:solidFill>
                    <a:srgbClr val="000000"/>
                  </a:solidFill>
                </a:uFill>
                <a:latin typeface="Arial"/>
                <a:ea typeface="Arial"/>
                <a:cs typeface="Arial"/>
                <a:sym typeface="Arial"/>
              </a:defRPr>
            </a:pPr>
            <a:r>
              <a:t>Substantial tariff variations between actual bill &amp; tariff (up-coding)</a:t>
            </a:r>
          </a:p>
          <a:p>
            <a:pPr marL="496093" indent="-496093" defTabSz="457200">
              <a:lnSpc>
                <a:spcPct val="150000"/>
              </a:lnSpc>
              <a:spcBef>
                <a:spcPts val="1200"/>
              </a:spcBef>
              <a:buSzPct val="100000"/>
              <a:buAutoNum type="arabicPeriod"/>
              <a:defRPr sz="2500">
                <a:uFill>
                  <a:solidFill>
                    <a:srgbClr val="000000"/>
                  </a:solidFill>
                </a:uFill>
                <a:latin typeface="Arial"/>
                <a:ea typeface="Arial"/>
                <a:cs typeface="Arial"/>
                <a:sym typeface="Arial"/>
              </a:defRPr>
            </a:pPr>
            <a:r>
              <a:t>Unwarranted procedures and consultations</a:t>
            </a:r>
          </a:p>
          <a:p>
            <a:pPr marL="496093" indent="-496093" defTabSz="457200">
              <a:lnSpc>
                <a:spcPct val="150000"/>
              </a:lnSpc>
              <a:spcBef>
                <a:spcPts val="1200"/>
              </a:spcBef>
              <a:buSzPct val="100000"/>
              <a:buAutoNum type="arabicPeriod"/>
              <a:defRPr sz="2500">
                <a:uFill>
                  <a:solidFill>
                    <a:srgbClr val="000000"/>
                  </a:solidFill>
                </a:uFill>
                <a:latin typeface="Arial"/>
                <a:ea typeface="Arial"/>
                <a:cs typeface="Arial"/>
                <a:sym typeface="Arial"/>
              </a:defRPr>
            </a:pPr>
            <a:r>
              <a:t>Expensive medications</a:t>
            </a:r>
          </a:p>
          <a:p>
            <a:pPr marL="496093" indent="-496093" defTabSz="457200">
              <a:lnSpc>
                <a:spcPct val="150000"/>
              </a:lnSpc>
              <a:spcBef>
                <a:spcPts val="1200"/>
              </a:spcBef>
              <a:buSzPct val="100000"/>
              <a:buAutoNum type="arabicPeriod"/>
              <a:defRPr sz="2500">
                <a:uFill>
                  <a:solidFill>
                    <a:srgbClr val="000000"/>
                  </a:solidFill>
                </a:uFill>
                <a:latin typeface="Arial"/>
                <a:ea typeface="Arial"/>
                <a:cs typeface="Arial"/>
                <a:sym typeface="Arial"/>
              </a:defRPr>
            </a:pPr>
            <a:r>
              <a:t>Excessive diagnostic tests</a:t>
            </a:r>
          </a:p>
          <a:p>
            <a:pPr marL="496093" indent="-496093" defTabSz="457200">
              <a:lnSpc>
                <a:spcPct val="150000"/>
              </a:lnSpc>
              <a:spcBef>
                <a:spcPts val="1200"/>
              </a:spcBef>
              <a:buSzPct val="100000"/>
              <a:buAutoNum type="arabicPeriod"/>
              <a:defRPr sz="2500">
                <a:uFill>
                  <a:solidFill>
                    <a:srgbClr val="000000"/>
                  </a:solidFill>
                </a:uFill>
                <a:latin typeface="Arial"/>
                <a:ea typeface="Arial"/>
                <a:cs typeface="Arial"/>
                <a:sym typeface="Arial"/>
              </a:defRPr>
            </a:pPr>
            <a:r>
              <a:t>Extended length of stay </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16" fill="hold" grpId="1" nodeType="clickEffect">
                                  <p:stCondLst>
                                    <p:cond delay="0"/>
                                  </p:stCondLst>
                                  <p:iterate>
                                    <p:tmAbs val="0"/>
                                  </p:iterate>
                                  <p:childTnLst>
                                    <p:set>
                                      <p:cBhvr>
                                        <p:cTn id="6" fill="hold"/>
                                        <p:tgtEl>
                                          <p:spTgt spid="123"/>
                                        </p:tgtEl>
                                        <p:attrNameLst>
                                          <p:attrName>style.visibility</p:attrName>
                                        </p:attrNameLst>
                                      </p:cBhvr>
                                      <p:to>
                                        <p:strVal val="visible"/>
                                      </p:to>
                                    </p:set>
                                    <p:anim calcmode="lin" valueType="num">
                                      <p:cBhvr>
                                        <p:cTn id="7" dur="600" fill="hold"/>
                                        <p:tgtEl>
                                          <p:spTgt spid="123"/>
                                        </p:tgtEl>
                                        <p:attrNameLst>
                                          <p:attrName>ppt_w</p:attrName>
                                        </p:attrNameLst>
                                      </p:cBhvr>
                                      <p:tavLst>
                                        <p:tav tm="0">
                                          <p:val>
                                            <p:fltVal val="0"/>
                                          </p:val>
                                        </p:tav>
                                        <p:tav tm="100000">
                                          <p:val>
                                            <p:strVal val="#ppt_w"/>
                                          </p:val>
                                        </p:tav>
                                      </p:tavLst>
                                    </p:anim>
                                    <p:anim calcmode="lin" valueType="num">
                                      <p:cBhvr>
                                        <p:cTn id="8" dur="600" fill="hold"/>
                                        <p:tgtEl>
                                          <p:spTgt spid="12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2" nodeType="clickEffect">
                                  <p:stCondLst>
                                    <p:cond delay="0"/>
                                  </p:stCondLst>
                                  <p:iterate>
                                    <p:tmAbs val="0"/>
                                  </p:iterate>
                                  <p:childTnLst>
                                    <p:set>
                                      <p:cBhvr>
                                        <p:cTn id="12" fill="hold"/>
                                        <p:tgtEl>
                                          <p:spTgt spid="124"/>
                                        </p:tgtEl>
                                        <p:attrNameLst>
                                          <p:attrName>style.visibility</p:attrName>
                                        </p:attrNameLst>
                                      </p:cBhvr>
                                      <p:to>
                                        <p:strVal val="visible"/>
                                      </p:to>
                                    </p:set>
                                    <p:anim calcmode="lin" valueType="num">
                                      <p:cBhvr>
                                        <p:cTn id="13" dur="600" fill="hold"/>
                                        <p:tgtEl>
                                          <p:spTgt spid="124"/>
                                        </p:tgtEl>
                                        <p:attrNameLst>
                                          <p:attrName>ppt_w</p:attrName>
                                        </p:attrNameLst>
                                      </p:cBhvr>
                                      <p:tavLst>
                                        <p:tav tm="0">
                                          <p:val>
                                            <p:fltVal val="0"/>
                                          </p:val>
                                        </p:tav>
                                        <p:tav tm="100000">
                                          <p:val>
                                            <p:strVal val="#ppt_w"/>
                                          </p:val>
                                        </p:tav>
                                      </p:tavLst>
                                    </p:anim>
                                    <p:anim calcmode="lin" valueType="num">
                                      <p:cBhvr>
                                        <p:cTn id="14" dur="600" fill="hold"/>
                                        <p:tgtEl>
                                          <p:spTgt spid="12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1" animBg="1" advAuto="0"/>
      <p:bldP spid="124" grpId="2"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Clinical Quality &amp; Governance (CQG) Department of MaxBupa came up with this new initiative i.e. Case Management, through which they are able to control fraud and minimise abuse by the provider.…"/>
          <p:cNvSpPr txBox="1">
            <a:spLocks noGrp="1"/>
          </p:cNvSpPr>
          <p:nvPr>
            <p:ph type="body" idx="1"/>
          </p:nvPr>
        </p:nvSpPr>
        <p:spPr>
          <a:xfrm>
            <a:off x="708318" y="2142074"/>
            <a:ext cx="11099803" cy="7213601"/>
          </a:xfrm>
          <a:prstGeom prst="rect">
            <a:avLst/>
          </a:prstGeom>
        </p:spPr>
        <p:txBody>
          <a:bodyPr anchor="t"/>
          <a:lstStyle/>
          <a:p>
            <a:pPr marL="347264" indent="-347264" defTabSz="457200">
              <a:lnSpc>
                <a:spcPct val="150000"/>
              </a:lnSpc>
              <a:spcBef>
                <a:spcPts val="1200"/>
              </a:spcBef>
              <a:defRPr sz="2500">
                <a:uFill>
                  <a:solidFill>
                    <a:srgbClr val="000000"/>
                  </a:solidFill>
                </a:uFill>
                <a:latin typeface="Arial"/>
                <a:ea typeface="Arial"/>
                <a:cs typeface="Arial"/>
                <a:sym typeface="Arial"/>
              </a:defRPr>
            </a:pPr>
            <a:r>
              <a:t>Clinical Quality &amp; Governance (CQG) Department of MaxBupa came up with this new initiative i.e. Case Management, through which they are able to control fraud and minimise abuse by the provider.</a:t>
            </a:r>
          </a:p>
          <a:p>
            <a:pPr marL="347264" indent="-347264" defTabSz="457200">
              <a:lnSpc>
                <a:spcPct val="150000"/>
              </a:lnSpc>
              <a:spcBef>
                <a:spcPts val="1200"/>
              </a:spcBef>
              <a:defRPr sz="2500">
                <a:uFill>
                  <a:solidFill>
                    <a:srgbClr val="000000"/>
                  </a:solidFill>
                </a:uFill>
                <a:latin typeface="Arial"/>
                <a:ea typeface="Arial"/>
                <a:cs typeface="Arial"/>
                <a:sym typeface="Arial"/>
              </a:defRPr>
            </a:pPr>
            <a:r>
              <a:t>The ultimate purpose of Case Management to achieve cost effective quality  care</a:t>
            </a:r>
          </a:p>
        </p:txBody>
      </p:sp>
      <p:sp>
        <p:nvSpPr>
          <p:cNvPr id="127" name="INTRODUCTION CONTD."/>
          <p:cNvSpPr txBox="1"/>
          <p:nvPr/>
        </p:nvSpPr>
        <p:spPr>
          <a:xfrm>
            <a:off x="795334" y="1108596"/>
            <a:ext cx="6389904" cy="7091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4000" b="1">
                <a:latin typeface="+mj-lt"/>
                <a:ea typeface="+mj-ea"/>
                <a:cs typeface="+mj-cs"/>
                <a:sym typeface="Helvetica Neue"/>
              </a:defRPr>
            </a:lvl1pPr>
          </a:lstStyle>
          <a:p>
            <a:r>
              <a:t>INTRODUCTION CONTD.</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he aim of this study is to understand and analyse the effectiveness of case management by measuring outcomes…"/>
          <p:cNvSpPr txBox="1">
            <a:spLocks noGrp="1"/>
          </p:cNvSpPr>
          <p:nvPr>
            <p:ph type="body" sz="half" idx="1"/>
          </p:nvPr>
        </p:nvSpPr>
        <p:spPr>
          <a:xfrm>
            <a:off x="674286" y="2480428"/>
            <a:ext cx="11656228" cy="3529862"/>
          </a:xfrm>
          <a:prstGeom prst="rect">
            <a:avLst/>
          </a:prstGeom>
        </p:spPr>
        <p:txBody>
          <a:bodyPr/>
          <a:lstStyle/>
          <a:p>
            <a:pPr marL="0" indent="0" defTabSz="448055">
              <a:lnSpc>
                <a:spcPct val="150000"/>
              </a:lnSpc>
              <a:spcBef>
                <a:spcPts val="0"/>
              </a:spcBef>
              <a:buSzTx/>
              <a:buNone/>
              <a:defRPr sz="2400">
                <a:uFill>
                  <a:solidFill>
                    <a:srgbClr val="000000"/>
                  </a:solidFill>
                </a:uFill>
                <a:latin typeface="Arial"/>
                <a:ea typeface="Arial"/>
                <a:cs typeface="Arial"/>
                <a:sym typeface="Arial"/>
              </a:defRPr>
            </a:pPr>
            <a:r>
              <a:t>The aim of this study is to understand and analyse the effectiveness of case management by measuring outcomes</a:t>
            </a:r>
          </a:p>
          <a:p>
            <a:pPr marL="0" indent="0" defTabSz="448055">
              <a:lnSpc>
                <a:spcPct val="150000"/>
              </a:lnSpc>
              <a:spcBef>
                <a:spcPts val="0"/>
              </a:spcBef>
              <a:buSzTx/>
              <a:buNone/>
              <a:defRPr sz="2400">
                <a:uFill>
                  <a:solidFill>
                    <a:srgbClr val="000000"/>
                  </a:solidFill>
                </a:uFill>
                <a:latin typeface="Arial"/>
                <a:ea typeface="Arial"/>
                <a:cs typeface="Arial"/>
                <a:sym typeface="Arial"/>
              </a:defRPr>
            </a:pPr>
            <a:endParaRPr/>
          </a:p>
          <a:p>
            <a:pPr marL="0" indent="0" defTabSz="448055">
              <a:lnSpc>
                <a:spcPct val="150000"/>
              </a:lnSpc>
              <a:spcBef>
                <a:spcPts val="0"/>
              </a:spcBef>
              <a:buSzTx/>
              <a:buNone/>
              <a:defRPr sz="2400" b="1">
                <a:uFill>
                  <a:solidFill>
                    <a:srgbClr val="000000"/>
                  </a:solidFill>
                </a:uFill>
                <a:latin typeface="Arial"/>
                <a:ea typeface="Arial"/>
                <a:cs typeface="Arial"/>
                <a:sym typeface="Arial"/>
              </a:defRPr>
            </a:pPr>
            <a:r>
              <a:t>Specific Objectives</a:t>
            </a:r>
            <a:r>
              <a:rPr>
                <a:latin typeface="Calibri"/>
                <a:ea typeface="Calibri"/>
                <a:cs typeface="Calibri"/>
                <a:sym typeface="Calibri"/>
              </a:rPr>
              <a:t>:</a:t>
            </a:r>
          </a:p>
          <a:p>
            <a:pPr marL="117614" indent="-117614" defTabSz="448055">
              <a:lnSpc>
                <a:spcPct val="150000"/>
              </a:lnSpc>
              <a:spcBef>
                <a:spcPts val="0"/>
              </a:spcBef>
              <a:buSzPct val="100000"/>
              <a:buFont typeface="Trebuchet MS"/>
              <a:defRPr sz="2400">
                <a:uFill>
                  <a:solidFill>
                    <a:srgbClr val="000000"/>
                  </a:solidFill>
                </a:uFill>
                <a:latin typeface="Arial"/>
                <a:ea typeface="Arial"/>
                <a:cs typeface="Arial"/>
                <a:sym typeface="Arial"/>
              </a:defRPr>
            </a:pPr>
            <a:r>
              <a:t>To calculate savings by comparing the requested amount with the final bill amount.</a:t>
            </a:r>
          </a:p>
          <a:p>
            <a:pPr marL="117614" indent="-117614" defTabSz="448055">
              <a:lnSpc>
                <a:spcPct val="150000"/>
              </a:lnSpc>
              <a:spcBef>
                <a:spcPts val="0"/>
              </a:spcBef>
              <a:buSzPct val="100000"/>
              <a:buFont typeface="Trebuchet MS"/>
              <a:defRPr sz="2400">
                <a:uFill>
                  <a:solidFill>
                    <a:srgbClr val="000000"/>
                  </a:solidFill>
                </a:uFill>
                <a:latin typeface="Arial"/>
                <a:ea typeface="Arial"/>
                <a:cs typeface="Arial"/>
                <a:sym typeface="Arial"/>
              </a:defRPr>
            </a:pPr>
            <a:r>
              <a:t>To identify the factors that are adding unnecessary cost to claim.</a:t>
            </a:r>
          </a:p>
        </p:txBody>
      </p:sp>
      <p:sp>
        <p:nvSpPr>
          <p:cNvPr id="130" name="AIM AND OBJECTIVE"/>
          <p:cNvSpPr txBox="1"/>
          <p:nvPr/>
        </p:nvSpPr>
        <p:spPr>
          <a:xfrm>
            <a:off x="795436" y="1074125"/>
            <a:ext cx="10997784" cy="768289"/>
          </a:xfrm>
          <a:prstGeom prst="rect">
            <a:avLst/>
          </a:prstGeom>
          <a:blipFill>
            <a:blip r:embed="rId2"/>
          </a:blip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defRPr sz="4600" b="1">
                <a:latin typeface="Arial"/>
                <a:ea typeface="Arial"/>
                <a:cs typeface="Arial"/>
                <a:sym typeface="Arial"/>
              </a:defRPr>
            </a:lvl1pPr>
          </a:lstStyle>
          <a:p>
            <a:r>
              <a:t>AIM AND OBJECTIVE</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16" fill="hold" grpId="1" nodeType="clickEffect">
                                  <p:stCondLst>
                                    <p:cond delay="0"/>
                                  </p:stCondLst>
                                  <p:iterate>
                                    <p:tmAbs val="0"/>
                                  </p:iterate>
                                  <p:childTnLst>
                                    <p:set>
                                      <p:cBhvr>
                                        <p:cTn id="6" fill="hold"/>
                                        <p:tgtEl>
                                          <p:spTgt spid="130"/>
                                        </p:tgtEl>
                                        <p:attrNameLst>
                                          <p:attrName>style.visibility</p:attrName>
                                        </p:attrNameLst>
                                      </p:cBhvr>
                                      <p:to>
                                        <p:strVal val="visible"/>
                                      </p:to>
                                    </p:set>
                                    <p:anim calcmode="lin" valueType="num">
                                      <p:cBhvr>
                                        <p:cTn id="7" dur="600" fill="hold"/>
                                        <p:tgtEl>
                                          <p:spTgt spid="130"/>
                                        </p:tgtEl>
                                        <p:attrNameLst>
                                          <p:attrName>ppt_w</p:attrName>
                                        </p:attrNameLst>
                                      </p:cBhvr>
                                      <p:tavLst>
                                        <p:tav tm="0">
                                          <p:val>
                                            <p:fltVal val="0"/>
                                          </p:val>
                                        </p:tav>
                                        <p:tav tm="100000">
                                          <p:val>
                                            <p:strVal val="#ppt_w"/>
                                          </p:val>
                                        </p:tav>
                                      </p:tavLst>
                                    </p:anim>
                                    <p:anim calcmode="lin" valueType="num">
                                      <p:cBhvr>
                                        <p:cTn id="8" dur="600" fill="hold"/>
                                        <p:tgtEl>
                                          <p:spTgt spid="13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2" nodeType="clickEffect">
                                  <p:stCondLst>
                                    <p:cond delay="0"/>
                                  </p:stCondLst>
                                  <p:iterate>
                                    <p:tmAbs val="0"/>
                                  </p:iterate>
                                  <p:childTnLst>
                                    <p:set>
                                      <p:cBhvr>
                                        <p:cTn id="12" fill="hold"/>
                                        <p:tgtEl>
                                          <p:spTgt spid="129"/>
                                        </p:tgtEl>
                                        <p:attrNameLst>
                                          <p:attrName>style.visibility</p:attrName>
                                        </p:attrNameLst>
                                      </p:cBhvr>
                                      <p:to>
                                        <p:strVal val="visible"/>
                                      </p:to>
                                    </p:set>
                                    <p:anim calcmode="lin" valueType="num">
                                      <p:cBhvr>
                                        <p:cTn id="13" dur="600" fill="hold"/>
                                        <p:tgtEl>
                                          <p:spTgt spid="129"/>
                                        </p:tgtEl>
                                        <p:attrNameLst>
                                          <p:attrName>ppt_w</p:attrName>
                                        </p:attrNameLst>
                                      </p:cBhvr>
                                      <p:tavLst>
                                        <p:tav tm="0">
                                          <p:val>
                                            <p:fltVal val="0"/>
                                          </p:val>
                                        </p:tav>
                                        <p:tav tm="100000">
                                          <p:val>
                                            <p:strVal val="#ppt_w"/>
                                          </p:val>
                                        </p:tav>
                                      </p:tavLst>
                                    </p:anim>
                                    <p:anim calcmode="lin" valueType="num">
                                      <p:cBhvr>
                                        <p:cTn id="14" dur="600" fill="hold"/>
                                        <p:tgtEl>
                                          <p:spTgt spid="12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2" animBg="1" advAuto="0"/>
      <p:bldP spid="130" grpId="1"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Methodology"/>
          <p:cNvSpPr txBox="1">
            <a:spLocks noGrp="1"/>
          </p:cNvSpPr>
          <p:nvPr>
            <p:ph type="title"/>
          </p:nvPr>
        </p:nvSpPr>
        <p:spPr>
          <a:xfrm>
            <a:off x="830340" y="596151"/>
            <a:ext cx="11344120" cy="1474697"/>
          </a:xfrm>
          <a:prstGeom prst="rect">
            <a:avLst/>
          </a:prstGeom>
          <a:blipFill>
            <a:blip r:embed="rId2"/>
          </a:blipFill>
        </p:spPr>
        <p:txBody>
          <a:bodyPr/>
          <a:lstStyle>
            <a:lvl1pPr>
              <a:defRPr sz="4800" b="1" cap="all">
                <a:latin typeface="Arial"/>
                <a:ea typeface="Arial"/>
                <a:cs typeface="Arial"/>
                <a:sym typeface="Arial"/>
              </a:defRPr>
            </a:lvl1pPr>
          </a:lstStyle>
          <a:p>
            <a:r>
              <a:t>Methodology </a:t>
            </a:r>
          </a:p>
        </p:txBody>
      </p:sp>
      <p:sp>
        <p:nvSpPr>
          <p:cNvPr id="133" name="Type of study- Cross-sectional study…"/>
          <p:cNvSpPr txBox="1">
            <a:spLocks noGrp="1"/>
          </p:cNvSpPr>
          <p:nvPr>
            <p:ph type="body" idx="1"/>
          </p:nvPr>
        </p:nvSpPr>
        <p:spPr>
          <a:xfrm>
            <a:off x="770113" y="2261659"/>
            <a:ext cx="11612623" cy="6615642"/>
          </a:xfrm>
          <a:prstGeom prst="rect">
            <a:avLst/>
          </a:prstGeom>
        </p:spPr>
        <p:txBody>
          <a:bodyPr>
            <a:normAutofit lnSpcReduction="10000"/>
          </a:bodyPr>
          <a:lstStyle/>
          <a:p>
            <a:pPr marL="319484" indent="-319484" defTabSz="420623">
              <a:lnSpc>
                <a:spcPct val="150000"/>
              </a:lnSpc>
              <a:spcBef>
                <a:spcPts val="0"/>
              </a:spcBef>
              <a:defRPr sz="2300" u="sng">
                <a:uFill>
                  <a:solidFill>
                    <a:srgbClr val="000000"/>
                  </a:solidFill>
                </a:uFill>
                <a:latin typeface="Arial"/>
                <a:ea typeface="Arial"/>
                <a:cs typeface="Arial"/>
                <a:sym typeface="Arial"/>
              </a:defRPr>
            </a:pPr>
            <a:r>
              <a:t>Type of study</a:t>
            </a:r>
            <a:r>
              <a:rPr u="none"/>
              <a:t>- Cross-sectional study </a:t>
            </a:r>
          </a:p>
          <a:p>
            <a:pPr marL="319484" indent="-319484" defTabSz="420623">
              <a:lnSpc>
                <a:spcPct val="150000"/>
              </a:lnSpc>
              <a:spcBef>
                <a:spcPts val="0"/>
              </a:spcBef>
              <a:defRPr sz="2300" u="sng">
                <a:uFill>
                  <a:solidFill>
                    <a:srgbClr val="000000"/>
                  </a:solidFill>
                </a:uFill>
                <a:latin typeface="Arial"/>
                <a:ea typeface="Arial"/>
                <a:cs typeface="Arial"/>
                <a:sym typeface="Arial"/>
              </a:defRPr>
            </a:pPr>
            <a:r>
              <a:t>Study Duration</a:t>
            </a:r>
            <a:r>
              <a:rPr u="none"/>
              <a:t>- Study was carried out for 1 month from 15-April 2019 to 20-May-2019 </a:t>
            </a:r>
          </a:p>
          <a:p>
            <a:pPr marL="319484" indent="-319484" defTabSz="420623">
              <a:lnSpc>
                <a:spcPct val="150000"/>
              </a:lnSpc>
              <a:spcBef>
                <a:spcPts val="0"/>
              </a:spcBef>
              <a:defRPr sz="2300" u="sng">
                <a:uFill>
                  <a:solidFill>
                    <a:srgbClr val="000000"/>
                  </a:solidFill>
                </a:uFill>
                <a:latin typeface="Arial"/>
                <a:ea typeface="Arial"/>
                <a:cs typeface="Arial"/>
                <a:sym typeface="Arial"/>
              </a:defRPr>
            </a:pPr>
            <a:r>
              <a:t>Study Area </a:t>
            </a:r>
            <a:r>
              <a:rPr u="none"/>
              <a:t>- Maxbupa Health Insurance Corporation, Bangalore</a:t>
            </a:r>
          </a:p>
          <a:p>
            <a:pPr marL="319484" indent="-319484" defTabSz="420623">
              <a:lnSpc>
                <a:spcPct val="150000"/>
              </a:lnSpc>
              <a:spcBef>
                <a:spcPts val="0"/>
              </a:spcBef>
              <a:defRPr sz="2300" u="sng">
                <a:uFill>
                  <a:solidFill>
                    <a:srgbClr val="000000"/>
                  </a:solidFill>
                </a:uFill>
                <a:latin typeface="Arial"/>
                <a:ea typeface="Arial"/>
                <a:cs typeface="Arial"/>
                <a:sym typeface="Arial"/>
              </a:defRPr>
            </a:pPr>
            <a:r>
              <a:t>Sample Size</a:t>
            </a:r>
            <a:r>
              <a:rPr u="none"/>
              <a:t>- the total sample size of 50 patients was collected</a:t>
            </a:r>
          </a:p>
          <a:p>
            <a:pPr marL="319484" indent="-319484" defTabSz="420623">
              <a:lnSpc>
                <a:spcPct val="150000"/>
              </a:lnSpc>
              <a:spcBef>
                <a:spcPts val="0"/>
              </a:spcBef>
              <a:defRPr sz="2300" u="sng">
                <a:uFill>
                  <a:solidFill>
                    <a:srgbClr val="000000"/>
                  </a:solidFill>
                </a:uFill>
                <a:latin typeface="Arial"/>
                <a:ea typeface="Arial"/>
                <a:cs typeface="Arial"/>
                <a:sym typeface="Arial"/>
              </a:defRPr>
            </a:pPr>
            <a:r>
              <a:t>Sampling Technique </a:t>
            </a:r>
            <a:r>
              <a:rPr u="none"/>
              <a:t>- Convenient sampling technique </a:t>
            </a:r>
          </a:p>
          <a:p>
            <a:pPr marL="0" indent="0" defTabSz="420623">
              <a:lnSpc>
                <a:spcPct val="150000"/>
              </a:lnSpc>
              <a:spcBef>
                <a:spcPts val="0"/>
              </a:spcBef>
              <a:buSzTx/>
              <a:buNone/>
              <a:defRPr sz="2300">
                <a:uFill>
                  <a:solidFill>
                    <a:srgbClr val="000000"/>
                  </a:solidFill>
                </a:uFill>
                <a:latin typeface="Arial"/>
                <a:ea typeface="Arial"/>
                <a:cs typeface="Arial"/>
                <a:sym typeface="Arial"/>
              </a:defRPr>
            </a:pPr>
            <a:r>
              <a:t>Data was recorded in a tracker sheet, formulated and entered in an excel spreadsheet and then analysed to measure the outcomes.</a:t>
            </a:r>
          </a:p>
          <a:p>
            <a:pPr marL="319484" indent="-319484" defTabSz="420623">
              <a:lnSpc>
                <a:spcPct val="150000"/>
              </a:lnSpc>
              <a:spcBef>
                <a:spcPts val="0"/>
              </a:spcBef>
              <a:defRPr sz="2300" u="sng">
                <a:uFill>
                  <a:solidFill>
                    <a:srgbClr val="000000"/>
                  </a:solidFill>
                </a:uFill>
                <a:latin typeface="Arial"/>
                <a:ea typeface="Arial"/>
                <a:cs typeface="Arial"/>
                <a:sym typeface="Arial"/>
              </a:defRPr>
            </a:pPr>
            <a:r>
              <a:t>Study Criteria:</a:t>
            </a:r>
          </a:p>
          <a:p>
            <a:pPr marL="0" indent="0" defTabSz="420623">
              <a:lnSpc>
                <a:spcPct val="150000"/>
              </a:lnSpc>
              <a:spcBef>
                <a:spcPts val="0"/>
              </a:spcBef>
              <a:buSzTx/>
              <a:buNone/>
              <a:defRPr sz="2300" u="sng">
                <a:uFill>
                  <a:solidFill>
                    <a:srgbClr val="000000"/>
                  </a:solidFill>
                </a:uFill>
                <a:latin typeface="Arial"/>
                <a:ea typeface="Arial"/>
                <a:cs typeface="Arial"/>
                <a:sym typeface="Arial"/>
              </a:defRPr>
            </a:pPr>
            <a:r>
              <a:t>Inclusion Criteria:</a:t>
            </a:r>
          </a:p>
          <a:p>
            <a:pPr marL="0" indent="0" defTabSz="420623">
              <a:lnSpc>
                <a:spcPct val="150000"/>
              </a:lnSpc>
              <a:spcBef>
                <a:spcPts val="0"/>
              </a:spcBef>
              <a:buSzTx/>
              <a:buNone/>
              <a:defRPr sz="2300">
                <a:uFill>
                  <a:solidFill>
                    <a:srgbClr val="000000"/>
                  </a:solidFill>
                </a:uFill>
                <a:latin typeface="Arial"/>
                <a:ea typeface="Arial"/>
                <a:cs typeface="Arial"/>
                <a:sym typeface="Arial"/>
              </a:defRPr>
            </a:pPr>
            <a:r>
              <a:t>Study population included all the patients with cashless scheme.</a:t>
            </a:r>
          </a:p>
          <a:p>
            <a:pPr marL="0" indent="0" defTabSz="420623">
              <a:lnSpc>
                <a:spcPct val="150000"/>
              </a:lnSpc>
              <a:spcBef>
                <a:spcPts val="0"/>
              </a:spcBef>
              <a:buSzTx/>
              <a:buNone/>
              <a:defRPr sz="2300" u="sng">
                <a:uFill>
                  <a:solidFill>
                    <a:srgbClr val="000000"/>
                  </a:solidFill>
                </a:uFill>
                <a:latin typeface="Arial"/>
                <a:ea typeface="Arial"/>
                <a:cs typeface="Arial"/>
                <a:sym typeface="Arial"/>
              </a:defRPr>
            </a:pPr>
            <a:r>
              <a:t>Exclusion Criteria:</a:t>
            </a:r>
          </a:p>
          <a:p>
            <a:pPr marL="0" indent="0" defTabSz="420623">
              <a:lnSpc>
                <a:spcPct val="150000"/>
              </a:lnSpc>
              <a:spcBef>
                <a:spcPts val="0"/>
              </a:spcBef>
              <a:buSzTx/>
              <a:buNone/>
              <a:defRPr sz="2300">
                <a:uFill>
                  <a:solidFill>
                    <a:srgbClr val="000000"/>
                  </a:solidFill>
                </a:uFill>
                <a:latin typeface="Arial"/>
                <a:ea typeface="Arial"/>
                <a:cs typeface="Arial"/>
                <a:sym typeface="Arial"/>
              </a:defRPr>
            </a:pPr>
            <a:r>
              <a:t>Patients whose preauthorisation requests were rejected or cancelled</a:t>
            </a:r>
          </a:p>
          <a:p>
            <a:pPr marL="319484" indent="-319484" defTabSz="420623">
              <a:lnSpc>
                <a:spcPct val="150000"/>
              </a:lnSpc>
              <a:spcBef>
                <a:spcPts val="0"/>
              </a:spcBef>
              <a:defRPr sz="2300" u="sng">
                <a:uFill>
                  <a:solidFill>
                    <a:srgbClr val="000000"/>
                  </a:solidFill>
                </a:uFill>
                <a:latin typeface="Arial"/>
                <a:ea typeface="Arial"/>
                <a:cs typeface="Arial"/>
                <a:sym typeface="Arial"/>
              </a:defRPr>
            </a:pPr>
            <a:r>
              <a:t>Source of Data-</a:t>
            </a:r>
            <a:r>
              <a:rPr u="none"/>
              <a:t> Primary</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16" fill="hold" grpId="1" nodeType="clickEffect">
                                  <p:stCondLst>
                                    <p:cond delay="0"/>
                                  </p:stCondLst>
                                  <p:iterate>
                                    <p:tmAbs val="0"/>
                                  </p:iterate>
                                  <p:childTnLst>
                                    <p:set>
                                      <p:cBhvr>
                                        <p:cTn id="6" fill="hold"/>
                                        <p:tgtEl>
                                          <p:spTgt spid="132"/>
                                        </p:tgtEl>
                                        <p:attrNameLst>
                                          <p:attrName>style.visibility</p:attrName>
                                        </p:attrNameLst>
                                      </p:cBhvr>
                                      <p:to>
                                        <p:strVal val="visible"/>
                                      </p:to>
                                    </p:set>
                                    <p:anim calcmode="lin" valueType="num">
                                      <p:cBhvr>
                                        <p:cTn id="7" dur="600" fill="hold"/>
                                        <p:tgtEl>
                                          <p:spTgt spid="132"/>
                                        </p:tgtEl>
                                        <p:attrNameLst>
                                          <p:attrName>ppt_w</p:attrName>
                                        </p:attrNameLst>
                                      </p:cBhvr>
                                      <p:tavLst>
                                        <p:tav tm="0">
                                          <p:val>
                                            <p:fltVal val="0"/>
                                          </p:val>
                                        </p:tav>
                                        <p:tav tm="100000">
                                          <p:val>
                                            <p:strVal val="#ppt_w"/>
                                          </p:val>
                                        </p:tav>
                                      </p:tavLst>
                                    </p:anim>
                                    <p:anim calcmode="lin" valueType="num">
                                      <p:cBhvr>
                                        <p:cTn id="8" dur="600" fill="hold"/>
                                        <p:tgtEl>
                                          <p:spTgt spid="13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2" nodeType="clickEffect">
                                  <p:stCondLst>
                                    <p:cond delay="0"/>
                                  </p:stCondLst>
                                  <p:iterate>
                                    <p:tmAbs val="0"/>
                                  </p:iterate>
                                  <p:childTnLst>
                                    <p:set>
                                      <p:cBhvr>
                                        <p:cTn id="12" fill="hold"/>
                                        <p:tgtEl>
                                          <p:spTgt spid="133"/>
                                        </p:tgtEl>
                                        <p:attrNameLst>
                                          <p:attrName>style.visibility</p:attrName>
                                        </p:attrNameLst>
                                      </p:cBhvr>
                                      <p:to>
                                        <p:strVal val="visible"/>
                                      </p:to>
                                    </p:set>
                                    <p:anim calcmode="lin" valueType="num">
                                      <p:cBhvr>
                                        <p:cTn id="13" dur="600" fill="hold"/>
                                        <p:tgtEl>
                                          <p:spTgt spid="133"/>
                                        </p:tgtEl>
                                        <p:attrNameLst>
                                          <p:attrName>ppt_w</p:attrName>
                                        </p:attrNameLst>
                                      </p:cBhvr>
                                      <p:tavLst>
                                        <p:tav tm="0">
                                          <p:val>
                                            <p:fltVal val="0"/>
                                          </p:val>
                                        </p:tav>
                                        <p:tav tm="100000">
                                          <p:val>
                                            <p:strVal val="#ppt_w"/>
                                          </p:val>
                                        </p:tav>
                                      </p:tavLst>
                                    </p:anim>
                                    <p:anim calcmode="lin" valueType="num">
                                      <p:cBhvr>
                                        <p:cTn id="14" dur="600" fill="hold"/>
                                        <p:tgtEl>
                                          <p:spTgt spid="1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1" animBg="1" advAuto="0"/>
      <p:bldP spid="133" grpId="2"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RESULT AND DISCUSSION"/>
          <p:cNvSpPr txBox="1">
            <a:spLocks noGrp="1"/>
          </p:cNvSpPr>
          <p:nvPr>
            <p:ph type="title"/>
          </p:nvPr>
        </p:nvSpPr>
        <p:spPr>
          <a:xfrm>
            <a:off x="742383" y="630384"/>
            <a:ext cx="11240153" cy="1406232"/>
          </a:xfrm>
          <a:prstGeom prst="rect">
            <a:avLst/>
          </a:prstGeom>
          <a:blipFill>
            <a:blip r:embed="rId2"/>
          </a:blipFill>
        </p:spPr>
        <p:txBody>
          <a:bodyPr/>
          <a:lstStyle>
            <a:lvl1pPr>
              <a:defRPr sz="4800" b="1">
                <a:latin typeface="Arial"/>
                <a:ea typeface="Arial"/>
                <a:cs typeface="Arial"/>
                <a:sym typeface="Arial"/>
              </a:defRPr>
            </a:lvl1pPr>
          </a:lstStyle>
          <a:p>
            <a:r>
              <a:t>RESULT AND DISCUSSION</a:t>
            </a:r>
          </a:p>
        </p:txBody>
      </p:sp>
      <p:graphicFrame>
        <p:nvGraphicFramePr>
          <p:cNvPr id="136" name="Fig.1. Case Management Outcome"/>
          <p:cNvGraphicFramePr/>
          <p:nvPr/>
        </p:nvGraphicFramePr>
        <p:xfrm>
          <a:off x="4155105" y="2680309"/>
          <a:ext cx="5438835" cy="4492022"/>
        </p:xfrm>
        <a:graphic>
          <a:graphicData uri="http://schemas.openxmlformats.org/drawingml/2006/chart">
            <c:chart xmlns:c="http://schemas.openxmlformats.org/drawingml/2006/chart" xmlns:r="http://schemas.openxmlformats.org/officeDocument/2006/relationships" r:id="rId3"/>
          </a:graphicData>
        </a:graphic>
      </p:graphicFrame>
      <p:sp>
        <p:nvSpPr>
          <p:cNvPr id="137" name="Fig.1 depicts Case Management Outcome. Savings were achieved only in 42% of cases, because case management was successful, where as in 18% cases case management failed to contain cost as the final bill crossed the estimated amount requested by the hospital."/>
          <p:cNvSpPr txBox="1"/>
          <p:nvPr/>
        </p:nvSpPr>
        <p:spPr>
          <a:xfrm>
            <a:off x="633186" y="7453509"/>
            <a:ext cx="11738428" cy="20324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algn="l" defTabSz="457200">
              <a:lnSpc>
                <a:spcPct val="150000"/>
              </a:lnSpc>
              <a:spcBef>
                <a:spcPts val="800"/>
              </a:spcBef>
              <a:tabLst>
                <a:tab pos="1778000" algn="l"/>
              </a:tabLst>
              <a:defRPr>
                <a:uFill>
                  <a:solidFill>
                    <a:srgbClr val="000000"/>
                  </a:solidFill>
                </a:uFill>
                <a:latin typeface="Arial"/>
                <a:ea typeface="Arial"/>
                <a:cs typeface="Arial"/>
                <a:sym typeface="Arial"/>
              </a:defRPr>
            </a:lvl1pPr>
          </a:lstStyle>
          <a:p>
            <a:r>
              <a:t>Fig.1 depicts Case Management Outcome. Savings were achieved only in 42% of cases, because case management was successful, where as in 18% cases case management failed to contain cost as the final bill crossed the estimated amount requested by the hospital.</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16" fill="hold" grpId="1" nodeType="clickEffect">
                                  <p:stCondLst>
                                    <p:cond delay="0"/>
                                  </p:stCondLst>
                                  <p:iterate>
                                    <p:tmAbs val="0"/>
                                  </p:iterate>
                                  <p:childTnLst>
                                    <p:set>
                                      <p:cBhvr>
                                        <p:cTn id="6" fill="hold"/>
                                        <p:tgtEl>
                                          <p:spTgt spid="135"/>
                                        </p:tgtEl>
                                        <p:attrNameLst>
                                          <p:attrName>style.visibility</p:attrName>
                                        </p:attrNameLst>
                                      </p:cBhvr>
                                      <p:to>
                                        <p:strVal val="visible"/>
                                      </p:to>
                                    </p:set>
                                    <p:anim calcmode="lin" valueType="num">
                                      <p:cBhvr>
                                        <p:cTn id="7" dur="600" fill="hold"/>
                                        <p:tgtEl>
                                          <p:spTgt spid="135"/>
                                        </p:tgtEl>
                                        <p:attrNameLst>
                                          <p:attrName>ppt_w</p:attrName>
                                        </p:attrNameLst>
                                      </p:cBhvr>
                                      <p:tavLst>
                                        <p:tav tm="0">
                                          <p:val>
                                            <p:fltVal val="0"/>
                                          </p:val>
                                        </p:tav>
                                        <p:tav tm="100000">
                                          <p:val>
                                            <p:strVal val="#ppt_w"/>
                                          </p:val>
                                        </p:tav>
                                      </p:tavLst>
                                    </p:anim>
                                    <p:anim calcmode="lin" valueType="num">
                                      <p:cBhvr>
                                        <p:cTn id="8" dur="600" fill="hold"/>
                                        <p:tgtEl>
                                          <p:spTgt spid="135"/>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2" nodeType="clickEffect">
                                  <p:stCondLst>
                                    <p:cond delay="0"/>
                                  </p:stCondLst>
                                  <p:iterate>
                                    <p:tmAbs val="0"/>
                                  </p:iterate>
                                  <p:childTnLst>
                                    <p:set>
                                      <p:cBhvr>
                                        <p:cTn id="12" fill="hold"/>
                                        <p:tgtEl>
                                          <p:spTgt spid="136"/>
                                        </p:tgtEl>
                                        <p:attrNameLst>
                                          <p:attrName>style.visibility</p:attrName>
                                        </p:attrNameLst>
                                      </p:cBhvr>
                                      <p:to>
                                        <p:strVal val="visible"/>
                                      </p:to>
                                    </p:set>
                                    <p:animEffect transition="in" filter="wipe(down)">
                                      <p:cBhvr>
                                        <p:cTn id="13" dur="700"/>
                                        <p:tgtEl>
                                          <p:spTgt spid="136"/>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3" nodeType="clickEffect">
                                  <p:stCondLst>
                                    <p:cond delay="0"/>
                                  </p:stCondLst>
                                  <p:iterate>
                                    <p:tmAbs val="0"/>
                                  </p:iterate>
                                  <p:childTnLst>
                                    <p:set>
                                      <p:cBhvr>
                                        <p:cTn id="17" fill="hold"/>
                                        <p:tgtEl>
                                          <p:spTgt spid="137"/>
                                        </p:tgtEl>
                                        <p:attrNameLst>
                                          <p:attrName>style.visibility</p:attrName>
                                        </p:attrNameLst>
                                      </p:cBhvr>
                                      <p:to>
                                        <p:strVal val="visible"/>
                                      </p:to>
                                    </p:set>
                                    <p:anim calcmode="lin" valueType="num">
                                      <p:cBhvr>
                                        <p:cTn id="18" dur="600" fill="hold"/>
                                        <p:tgtEl>
                                          <p:spTgt spid="137"/>
                                        </p:tgtEl>
                                        <p:attrNameLst>
                                          <p:attrName>ppt_w</p:attrName>
                                        </p:attrNameLst>
                                      </p:cBhvr>
                                      <p:tavLst>
                                        <p:tav tm="0">
                                          <p:val>
                                            <p:fltVal val="0"/>
                                          </p:val>
                                        </p:tav>
                                        <p:tav tm="100000">
                                          <p:val>
                                            <p:strVal val="#ppt_w"/>
                                          </p:val>
                                        </p:tav>
                                      </p:tavLst>
                                    </p:anim>
                                    <p:anim calcmode="lin" valueType="num">
                                      <p:cBhvr>
                                        <p:cTn id="19" dur="600" fill="hold"/>
                                        <p:tgtEl>
                                          <p:spTgt spid="13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1" animBg="1" advAuto="0"/>
      <p:bldP spid="136" grpId="2" animBg="1" advAuto="0"/>
      <p:bldP spid="137" grpId="3"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his heat map  provides immediate visual summary of requested amount by hospital, amount paid by insurance company i.e. the final bill and actual savings achieved through case management process."/>
          <p:cNvSpPr txBox="1">
            <a:spLocks noGrp="1"/>
          </p:cNvSpPr>
          <p:nvPr>
            <p:ph type="title"/>
          </p:nvPr>
        </p:nvSpPr>
        <p:spPr>
          <a:xfrm>
            <a:off x="849621" y="7300358"/>
            <a:ext cx="11619504" cy="2159002"/>
          </a:xfrm>
          <a:prstGeom prst="rect">
            <a:avLst/>
          </a:prstGeom>
        </p:spPr>
        <p:txBody>
          <a:bodyPr/>
          <a:lstStyle>
            <a:lvl1pPr algn="l" defTabSz="457200">
              <a:lnSpc>
                <a:spcPct val="150000"/>
              </a:lnSpc>
              <a:defRPr sz="2500">
                <a:uFill>
                  <a:solidFill>
                    <a:srgbClr val="000000"/>
                  </a:solidFill>
                </a:uFill>
                <a:latin typeface="Arial"/>
                <a:ea typeface="Arial"/>
                <a:cs typeface="Arial"/>
                <a:sym typeface="Arial"/>
              </a:defRPr>
            </a:lvl1pPr>
          </a:lstStyle>
          <a:p>
            <a:r>
              <a:t>This heat map  provides immediate visual summary of requested amount by hospital, amount paid by insurance company i.e. the final bill and actual savings achieved through case management process.</a:t>
            </a:r>
          </a:p>
        </p:txBody>
      </p:sp>
      <p:pic>
        <p:nvPicPr>
          <p:cNvPr id="1026" name="Picture 2"/>
          <p:cNvPicPr>
            <a:picLocks noChangeAspect="1" noChangeArrowheads="1"/>
          </p:cNvPicPr>
          <p:nvPr/>
        </p:nvPicPr>
        <p:blipFill>
          <a:blip r:embed="rId2"/>
          <a:srcRect/>
          <a:stretch>
            <a:fillRect/>
          </a:stretch>
        </p:blipFill>
        <p:spPr bwMode="auto">
          <a:xfrm>
            <a:off x="2159000" y="685800"/>
            <a:ext cx="8153400" cy="6492799"/>
          </a:xfrm>
          <a:prstGeom prst="rect">
            <a:avLst/>
          </a:prstGeom>
          <a:noFill/>
          <a:ln w="9525">
            <a:noFill/>
            <a:miter lim="800000"/>
            <a:headEnd/>
            <a:tailEnd/>
          </a:ln>
          <a:effectLst/>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16" fill="hold" grpId="2" nodeType="clickEffect">
                                  <p:stCondLst>
                                    <p:cond delay="0"/>
                                  </p:stCondLst>
                                  <p:iterate>
                                    <p:tmAbs val="0"/>
                                  </p:iterate>
                                  <p:childTnLst>
                                    <p:set>
                                      <p:cBhvr>
                                        <p:cTn id="6" fill="hold"/>
                                        <p:tgtEl>
                                          <p:spTgt spid="139"/>
                                        </p:tgtEl>
                                        <p:attrNameLst>
                                          <p:attrName>style.visibility</p:attrName>
                                        </p:attrNameLst>
                                      </p:cBhvr>
                                      <p:to>
                                        <p:strVal val="visible"/>
                                      </p:to>
                                    </p:set>
                                    <p:anim calcmode="lin" valueType="num">
                                      <p:cBhvr>
                                        <p:cTn id="7" dur="600" fill="hold"/>
                                        <p:tgtEl>
                                          <p:spTgt spid="139"/>
                                        </p:tgtEl>
                                        <p:attrNameLst>
                                          <p:attrName>ppt_w</p:attrName>
                                        </p:attrNameLst>
                                      </p:cBhvr>
                                      <p:tavLst>
                                        <p:tav tm="0">
                                          <p:val>
                                            <p:fltVal val="0"/>
                                          </p:val>
                                        </p:tav>
                                        <p:tav tm="100000">
                                          <p:val>
                                            <p:strVal val="#ppt_w"/>
                                          </p:val>
                                        </p:tav>
                                      </p:tavLst>
                                    </p:anim>
                                    <p:anim calcmode="lin" valueType="num">
                                      <p:cBhvr>
                                        <p:cTn id="8" dur="600" fill="hold"/>
                                        <p:tgtEl>
                                          <p:spTgt spid="13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 grpId="2"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his bar chart shows patient wise requested amount, amount paid and actual saving. Statistical analysis was done in order to check the significance of case management process, paired t test( two tail) was applied and value came out to be less than p value(0.05) at a confidence interval of 95%."/>
          <p:cNvSpPr txBox="1">
            <a:spLocks noGrp="1"/>
          </p:cNvSpPr>
          <p:nvPr>
            <p:ph type="title"/>
          </p:nvPr>
        </p:nvSpPr>
        <p:spPr>
          <a:xfrm>
            <a:off x="604536" y="7711595"/>
            <a:ext cx="11795728" cy="1381493"/>
          </a:xfrm>
          <a:prstGeom prst="rect">
            <a:avLst/>
          </a:prstGeom>
        </p:spPr>
        <p:txBody>
          <a:bodyPr/>
          <a:lstStyle>
            <a:lvl1pPr algn="l" defTabSz="379474">
              <a:lnSpc>
                <a:spcPct val="150000"/>
              </a:lnSpc>
              <a:defRPr sz="2000">
                <a:uFill>
                  <a:solidFill>
                    <a:srgbClr val="000000"/>
                  </a:solidFill>
                </a:uFill>
                <a:latin typeface="Arial"/>
                <a:ea typeface="Arial"/>
                <a:cs typeface="Arial"/>
                <a:sym typeface="Arial"/>
              </a:defRPr>
            </a:lvl1pPr>
          </a:lstStyle>
          <a:p>
            <a:r>
              <a:t>This bar chart shows patient wise requested amount, amount paid and actual saving.</a:t>
            </a:r>
          </a:p>
        </p:txBody>
      </p:sp>
      <p:graphicFrame>
        <p:nvGraphicFramePr>
          <p:cNvPr id="143" name="Fig.4. Savings-Patient wise"/>
          <p:cNvGraphicFramePr/>
          <p:nvPr/>
        </p:nvGraphicFramePr>
        <p:xfrm>
          <a:off x="621996" y="983168"/>
          <a:ext cx="11767514" cy="655325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3" presetClass="entr" presetSubtype="16" fill="hold" grpId="1" nodeType="clickEffect">
                                  <p:stCondLst>
                                    <p:cond delay="0"/>
                                  </p:stCondLst>
                                  <p:iterate>
                                    <p:tmAbs val="0"/>
                                  </p:iterate>
                                  <p:childTnLst>
                                    <p:set>
                                      <p:cBhvr>
                                        <p:cTn id="6" fill="hold"/>
                                        <p:tgtEl>
                                          <p:spTgt spid="143"/>
                                        </p:tgtEl>
                                        <p:attrNameLst>
                                          <p:attrName>style.visibility</p:attrName>
                                        </p:attrNameLst>
                                      </p:cBhvr>
                                      <p:to>
                                        <p:strVal val="visible"/>
                                      </p:to>
                                    </p:set>
                                    <p:anim calcmode="lin" valueType="num">
                                      <p:cBhvr>
                                        <p:cTn id="7" dur="600" fill="hold"/>
                                        <p:tgtEl>
                                          <p:spTgt spid="143"/>
                                        </p:tgtEl>
                                        <p:attrNameLst>
                                          <p:attrName>ppt_w</p:attrName>
                                        </p:attrNameLst>
                                      </p:cBhvr>
                                      <p:tavLst>
                                        <p:tav tm="0">
                                          <p:val>
                                            <p:fltVal val="0"/>
                                          </p:val>
                                        </p:tav>
                                        <p:tav tm="100000">
                                          <p:val>
                                            <p:strVal val="#ppt_w"/>
                                          </p:val>
                                        </p:tav>
                                      </p:tavLst>
                                    </p:anim>
                                    <p:anim calcmode="lin" valueType="num">
                                      <p:cBhvr>
                                        <p:cTn id="8" dur="600" fill="hold"/>
                                        <p:tgtEl>
                                          <p:spTgt spid="143"/>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2" nodeType="clickEffect">
                                  <p:stCondLst>
                                    <p:cond delay="0"/>
                                  </p:stCondLst>
                                  <p:iterate>
                                    <p:tmAbs val="0"/>
                                  </p:iterate>
                                  <p:childTnLst>
                                    <p:set>
                                      <p:cBhvr>
                                        <p:cTn id="12" fill="hold"/>
                                        <p:tgtEl>
                                          <p:spTgt spid="142"/>
                                        </p:tgtEl>
                                        <p:attrNameLst>
                                          <p:attrName>style.visibility</p:attrName>
                                        </p:attrNameLst>
                                      </p:cBhvr>
                                      <p:to>
                                        <p:strVal val="visible"/>
                                      </p:to>
                                    </p:set>
                                    <p:anim calcmode="lin" valueType="num">
                                      <p:cBhvr>
                                        <p:cTn id="13" dur="600" fill="hold"/>
                                        <p:tgtEl>
                                          <p:spTgt spid="142"/>
                                        </p:tgtEl>
                                        <p:attrNameLst>
                                          <p:attrName>ppt_w</p:attrName>
                                        </p:attrNameLst>
                                      </p:cBhvr>
                                      <p:tavLst>
                                        <p:tav tm="0">
                                          <p:val>
                                            <p:fltVal val="0"/>
                                          </p:val>
                                        </p:tav>
                                        <p:tav tm="100000">
                                          <p:val>
                                            <p:strVal val="#ppt_w"/>
                                          </p:val>
                                        </p:tav>
                                      </p:tavLst>
                                    </p:anim>
                                    <p:anim calcmode="lin" valueType="num">
                                      <p:cBhvr>
                                        <p:cTn id="14" dur="600" fill="hold"/>
                                        <p:tgtEl>
                                          <p:spTgt spid="14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2" animBg="1" advAuto="0"/>
      <p:bldP spid="143" grpId="1"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Outcome was successful in cases wherein there was over billing or the estimated LOS shared by hospital was high, since only in these two pointers hospital tries to make maximum profit."/>
          <p:cNvSpPr txBox="1">
            <a:spLocks noGrp="1"/>
          </p:cNvSpPr>
          <p:nvPr>
            <p:ph type="body" sz="quarter" idx="1"/>
          </p:nvPr>
        </p:nvSpPr>
        <p:spPr>
          <a:xfrm>
            <a:off x="952500" y="6755617"/>
            <a:ext cx="11099800" cy="1623335"/>
          </a:xfrm>
          <a:prstGeom prst="rect">
            <a:avLst/>
          </a:prstGeom>
        </p:spPr>
        <p:txBody>
          <a:bodyPr>
            <a:normAutofit fontScale="92500" lnSpcReduction="10000"/>
          </a:bodyPr>
          <a:lstStyle>
            <a:lvl1pPr marL="0" indent="0" algn="just" defTabSz="457200">
              <a:lnSpc>
                <a:spcPct val="150000"/>
              </a:lnSpc>
              <a:spcBef>
                <a:spcPts val="800"/>
              </a:spcBef>
              <a:buSzTx/>
              <a:buNone/>
              <a:tabLst>
                <a:tab pos="1778000" algn="l"/>
              </a:tabLst>
              <a:defRPr sz="2500">
                <a:uFill>
                  <a:solidFill>
                    <a:srgbClr val="000000"/>
                  </a:solidFill>
                </a:uFill>
                <a:latin typeface="Arial"/>
                <a:ea typeface="Arial"/>
                <a:cs typeface="Arial"/>
                <a:sym typeface="Arial"/>
              </a:defRPr>
            </a:lvl1pPr>
          </a:lstStyle>
          <a:p>
            <a:r>
              <a:t>Outcome was successful in cases wherein there was over billing or the estimated LOS shared by hospital was high, since only in these two pointers hospital tries to make maximum profit. </a:t>
            </a:r>
          </a:p>
        </p:txBody>
      </p:sp>
      <p:graphicFrame>
        <p:nvGraphicFramePr>
          <p:cNvPr id="146" name="Fig.3. Negotiation Pointers"/>
          <p:cNvGraphicFramePr/>
          <p:nvPr/>
        </p:nvGraphicFramePr>
        <p:xfrm>
          <a:off x="4803822" y="953473"/>
          <a:ext cx="4402486" cy="474810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4" fill="hold" grpId="1" nodeType="clickEffect">
                                  <p:stCondLst>
                                    <p:cond delay="0"/>
                                  </p:stCondLst>
                                  <p:iterate>
                                    <p:tmAbs val="0"/>
                                  </p:iterate>
                                  <p:childTnLst>
                                    <p:set>
                                      <p:cBhvr>
                                        <p:cTn id="6" fill="hold"/>
                                        <p:tgtEl>
                                          <p:spTgt spid="146"/>
                                        </p:tgtEl>
                                        <p:attrNameLst>
                                          <p:attrName>style.visibility</p:attrName>
                                        </p:attrNameLst>
                                      </p:cBhvr>
                                      <p:to>
                                        <p:strVal val="visible"/>
                                      </p:to>
                                    </p:set>
                                    <p:animEffect transition="in" filter="wipe(down)">
                                      <p:cBhvr>
                                        <p:cTn id="7" dur="600"/>
                                        <p:tgtEl>
                                          <p:spTgt spid="146"/>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2" nodeType="clickEffect">
                                  <p:stCondLst>
                                    <p:cond delay="0"/>
                                  </p:stCondLst>
                                  <p:iterate>
                                    <p:tmAbs val="0"/>
                                  </p:iterate>
                                  <p:childTnLst>
                                    <p:set>
                                      <p:cBhvr>
                                        <p:cTn id="11" fill="hold"/>
                                        <p:tgtEl>
                                          <p:spTgt spid="145"/>
                                        </p:tgtEl>
                                        <p:attrNameLst>
                                          <p:attrName>style.visibility</p:attrName>
                                        </p:attrNameLst>
                                      </p:cBhvr>
                                      <p:to>
                                        <p:strVal val="visible"/>
                                      </p:to>
                                    </p:set>
                                    <p:anim calcmode="lin" valueType="num">
                                      <p:cBhvr>
                                        <p:cTn id="12" dur="600" fill="hold"/>
                                        <p:tgtEl>
                                          <p:spTgt spid="145"/>
                                        </p:tgtEl>
                                        <p:attrNameLst>
                                          <p:attrName>ppt_w</p:attrName>
                                        </p:attrNameLst>
                                      </p:cBhvr>
                                      <p:tavLst>
                                        <p:tav tm="0">
                                          <p:val>
                                            <p:fltVal val="0"/>
                                          </p:val>
                                        </p:tav>
                                        <p:tav tm="100000">
                                          <p:val>
                                            <p:strVal val="#ppt_w"/>
                                          </p:val>
                                        </p:tav>
                                      </p:tavLst>
                                    </p:anim>
                                    <p:anim calcmode="lin" valueType="num">
                                      <p:cBhvr>
                                        <p:cTn id="13" dur="600" fill="hold"/>
                                        <p:tgtEl>
                                          <p:spTgt spid="14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2" animBg="1" advAuto="0"/>
      <p:bldP spid="146" grpId="1" animBg="1" advAuto="0"/>
    </p:bldLst>
  </p:timing>
</p:sld>
</file>

<file path=ppt/theme/theme1.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482</Words>
  <PresentationFormat>Custom</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White</vt:lpstr>
      <vt:lpstr>ASSESSMENT OF CASE MANAGEMENT PROCESS OF MAXBUPA HEALTH  INSURANCE CORPORATION,  BANGALORE</vt:lpstr>
      <vt:lpstr>Introduction</vt:lpstr>
      <vt:lpstr>Slide 3</vt:lpstr>
      <vt:lpstr>Slide 4</vt:lpstr>
      <vt:lpstr>Methodology </vt:lpstr>
      <vt:lpstr>RESULT AND DISCUSSION</vt:lpstr>
      <vt:lpstr>This heat map  provides immediate visual summary of requested amount by hospital, amount paid by insurance company i.e. the final bill and actual savings achieved through case management process.</vt:lpstr>
      <vt:lpstr>This bar chart shows patient wise requested amount, amount paid and actual saving.</vt:lpstr>
      <vt:lpstr>Slide 9</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CASE MANAGEMENT PROCESS OF MAXBUPA HEALTH  INSURANCE CORPORATION,  BANGALORE</dc:title>
  <cp:lastModifiedBy>IIHMR</cp:lastModifiedBy>
  <cp:revision>1</cp:revision>
  <dcterms:modified xsi:type="dcterms:W3CDTF">2019-06-20T08:54:56Z</dcterms:modified>
</cp:coreProperties>
</file>