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5" r:id="rId5"/>
    <p:sldId id="268" r:id="rId6"/>
    <p:sldId id="273" r:id="rId7"/>
    <p:sldId id="270" r:id="rId8"/>
    <p:sldId id="269" r:id="rId9"/>
    <p:sldId id="267" r:id="rId10"/>
    <p:sldId id="259" r:id="rId11"/>
    <p:sldId id="266" r:id="rId12"/>
    <p:sldId id="264" r:id="rId13"/>
    <p:sldId id="263" r:id="rId14"/>
    <p:sldId id="261" r:id="rId15"/>
    <p:sldId id="271" r:id="rId16"/>
    <p:sldId id="272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94660"/>
  </p:normalViewPr>
  <p:slideViewPr>
    <p:cSldViewPr>
      <p:cViewPr>
        <p:scale>
          <a:sx n="66" d="100"/>
          <a:sy n="66" d="100"/>
        </p:scale>
        <p:origin x="-1620" y="-15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MRD Files</c:v>
                </c:pt>
              </c:strCache>
            </c:strRef>
          </c:tx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NON-COMPLIANT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SIGNATURE</c:v>
                </c:pt>
                <c:pt idx="1">
                  <c:v>DATE</c:v>
                </c:pt>
                <c:pt idx="2">
                  <c:v>TIME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7.8</c:v>
                </c:pt>
                <c:pt idx="1">
                  <c:v>10.3</c:v>
                </c:pt>
                <c:pt idx="2">
                  <c:v>13.2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8208"/>
        <c:axId val="43599744"/>
      </c:barChart>
      <c:catAx>
        <c:axId val="43598208"/>
        <c:scaling>
          <c:orientation val="minMax"/>
        </c:scaling>
        <c:delete val="0"/>
        <c:axPos val="l"/>
        <c:majorTickMark val="out"/>
        <c:minorTickMark val="none"/>
        <c:tickLblPos val="nextTo"/>
        <c:crossAx val="43599744"/>
        <c:crosses val="autoZero"/>
        <c:auto val="1"/>
        <c:lblAlgn val="ctr"/>
        <c:lblOffset val="100"/>
        <c:noMultiLvlLbl val="0"/>
      </c:catAx>
      <c:valAx>
        <c:axId val="435997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598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DOCUMENTED</c:v>
                </c:pt>
                <c:pt idx="1">
                  <c:v>NOT DOCUMENTED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683264"/>
        <c:axId val="44684800"/>
        <c:axId val="0"/>
      </c:bar3DChart>
      <c:catAx>
        <c:axId val="4468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44684800"/>
        <c:crosses val="autoZero"/>
        <c:auto val="1"/>
        <c:lblAlgn val="ctr"/>
        <c:lblOffset val="100"/>
        <c:noMultiLvlLbl val="0"/>
      </c:catAx>
      <c:valAx>
        <c:axId val="44684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683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Name &amp; Sign</c:v>
                </c:pt>
                <c:pt idx="1">
                  <c:v>Sign illegible</c:v>
                </c:pt>
                <c:pt idx="2">
                  <c:v>Absence of stamp</c:v>
                </c:pt>
                <c:pt idx="3">
                  <c:v>Incomplete notes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37</c:v>
                </c:pt>
                <c:pt idx="2">
                  <c:v>78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44493824"/>
        <c:axId val="44520192"/>
        <c:axId val="56128832"/>
      </c:bar3DChart>
      <c:catAx>
        <c:axId val="44493824"/>
        <c:scaling>
          <c:orientation val="minMax"/>
        </c:scaling>
        <c:delete val="0"/>
        <c:axPos val="b"/>
        <c:majorTickMark val="out"/>
        <c:minorTickMark val="none"/>
        <c:tickLblPos val="nextTo"/>
        <c:crossAx val="44520192"/>
        <c:crosses val="autoZero"/>
        <c:auto val="1"/>
        <c:lblAlgn val="ctr"/>
        <c:lblOffset val="100"/>
        <c:noMultiLvlLbl val="0"/>
      </c:catAx>
      <c:valAx>
        <c:axId val="44520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93824"/>
        <c:crosses val="autoZero"/>
        <c:crossBetween val="between"/>
      </c:valAx>
      <c:serAx>
        <c:axId val="56128832"/>
        <c:scaling>
          <c:orientation val="minMax"/>
        </c:scaling>
        <c:delete val="0"/>
        <c:axPos val="b"/>
        <c:majorTickMark val="out"/>
        <c:minorTickMark val="none"/>
        <c:tickLblPos val="nextTo"/>
        <c:crossAx val="4452019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Block letters</c:v>
                </c:pt>
                <c:pt idx="1">
                  <c:v>Administration Time</c:v>
                </c:pt>
                <c:pt idx="2">
                  <c:v>Doctor sign</c:v>
                </c:pt>
                <c:pt idx="3">
                  <c:v>Nurse sign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</c:v>
                </c:pt>
                <c:pt idx="2">
                  <c:v>35</c:v>
                </c:pt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336704"/>
        <c:axId val="115338240"/>
        <c:axId val="0"/>
      </c:bar3DChart>
      <c:catAx>
        <c:axId val="11533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15338240"/>
        <c:crosses val="autoZero"/>
        <c:auto val="1"/>
        <c:lblAlgn val="ctr"/>
        <c:lblOffset val="100"/>
        <c:noMultiLvlLbl val="0"/>
      </c:catAx>
      <c:valAx>
        <c:axId val="11533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5336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QUANTITY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COMPLIANT</c:v>
                </c:pt>
                <c:pt idx="1">
                  <c:v>NON-COMPLIANT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417</c:v>
                </c:pt>
                <c:pt idx="1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COMPLIANT</c:v>
                </c:pt>
                <c:pt idx="1">
                  <c:v>NON-COMPLIANT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90.2</c:v>
                </c:pt>
                <c:pt idx="1">
                  <c:v>9.6999999999999993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9918848"/>
        <c:axId val="129920384"/>
        <c:axId val="0"/>
      </c:bar3DChart>
      <c:catAx>
        <c:axId val="129918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29920384"/>
        <c:crosses val="autoZero"/>
        <c:auto val="1"/>
        <c:lblAlgn val="ctr"/>
        <c:lblOffset val="100"/>
        <c:noMultiLvlLbl val="0"/>
      </c:catAx>
      <c:valAx>
        <c:axId val="12992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918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QUANTITY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PATIENT DETAILS</c:v>
                </c:pt>
                <c:pt idx="1">
                  <c:v>TIME</c:v>
                </c:pt>
                <c:pt idx="2">
                  <c:v>ABBREVIATION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124</c:v>
                </c:pt>
                <c:pt idx="2">
                  <c:v>172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PERCENTAGE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PATIENT DETAILS</c:v>
                </c:pt>
                <c:pt idx="1">
                  <c:v>TIME</c:v>
                </c:pt>
                <c:pt idx="2">
                  <c:v>ABBREVIATION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12.1</c:v>
                </c:pt>
                <c:pt idx="1">
                  <c:v>26.8</c:v>
                </c:pt>
                <c:pt idx="2">
                  <c:v>37.200000000000003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9861120"/>
        <c:axId val="129862656"/>
        <c:axId val="127322304"/>
      </c:bar3DChart>
      <c:catAx>
        <c:axId val="12986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62656"/>
        <c:crosses val="autoZero"/>
        <c:auto val="1"/>
        <c:lblAlgn val="ctr"/>
        <c:lblOffset val="100"/>
        <c:noMultiLvlLbl val="0"/>
      </c:catAx>
      <c:valAx>
        <c:axId val="129862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861120"/>
        <c:crosses val="autoZero"/>
        <c:crossBetween val="between"/>
      </c:valAx>
      <c:serAx>
        <c:axId val="12732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12986265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3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5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6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63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3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6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0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8525-0973-41AD-89DD-6450CC51BA66}" type="datetimeFigureOut">
              <a:rPr lang="en-US" smtClean="0"/>
              <a:t>5/30/2019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439E-4C1D-42B7-9275-A4DC03E0A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1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7924800" cy="12954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2800" b="1" u="sng" dirty="0" smtClean="0">
                <a:latin typeface="Aharoni" pitchFamily="2" charset="-79"/>
                <a:cs typeface="Aharoni" pitchFamily="2" charset="-79"/>
              </a:rPr>
            </a:b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Reviewing 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Patient Medical Documentation as  Means to Enhance Patient Safety as per NABH 4</a:t>
            </a:r>
            <a:r>
              <a:rPr lang="en-US" sz="3600" b="1" u="sng" baseline="30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edition standards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4640131"/>
            <a:ext cx="3276600" cy="1339107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>
                <a:solidFill>
                  <a:schemeClr val="accent6"/>
                </a:solidFill>
              </a:rPr>
              <a:t>PRESENTED BY: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DR.KAVISHA BHATIA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PG/17/026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https://tse4.mm.bing.net/th?id=OIP.fz7_c1IKWEzyxKAAnYzUjAHaFg&amp;pid=Api&amp;P=0&amp;w=219&amp;h=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4800600" cy="44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6"/>
                </a:solidFill>
              </a:rPr>
              <a:t>Nursing Observation Sheet:</a:t>
            </a:r>
            <a:r>
              <a:rPr lang="en-US" dirty="0" smtClean="0">
                <a:solidFill>
                  <a:schemeClr val="accent6"/>
                </a:solidFill>
              </a:rPr>
              <a:t/>
            </a:r>
            <a:br>
              <a:rPr lang="en-US" dirty="0" smtClean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Deficiencies noticed:</a:t>
            </a:r>
            <a:endParaRPr lang="en-US" sz="2400" dirty="0"/>
          </a:p>
          <a:p>
            <a:pPr marL="457200" indent="-457200">
              <a:buAutoNum type="alphaLcParenBoth"/>
            </a:pPr>
            <a:r>
              <a:rPr lang="en-US" sz="2400" dirty="0" smtClean="0"/>
              <a:t>The </a:t>
            </a:r>
            <a:r>
              <a:rPr lang="en-US" sz="2400" dirty="0"/>
              <a:t>column of “Handed Over To”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has </a:t>
            </a:r>
            <a:r>
              <a:rPr lang="en-US" sz="2400" dirty="0"/>
              <a:t>not been signed in </a:t>
            </a:r>
            <a:r>
              <a:rPr lang="en-US" sz="2400" dirty="0" smtClean="0"/>
              <a:t>certain documents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(b) The date and timings were not written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clearly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744489379"/>
              </p:ext>
            </p:extLst>
          </p:nvPr>
        </p:nvGraphicFramePr>
        <p:xfrm>
          <a:off x="457200" y="30480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3" descr="C:\Users\Lenovo\Downloads\nurs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11727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4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1524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accent6"/>
                </a:solidFill>
              </a:rPr>
              <a:t>Doctor’s observation sheet: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Name &amp; Signature of </a:t>
            </a:r>
            <a:r>
              <a:rPr lang="en-US" sz="2000" dirty="0" smtClean="0"/>
              <a:t>consultant</a:t>
            </a:r>
          </a:p>
          <a:p>
            <a:pPr marL="0" lv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/>
              <a:t>was not endorsed -</a:t>
            </a:r>
            <a:r>
              <a:rPr lang="en-US" sz="2000" dirty="0" smtClean="0"/>
              <a:t>16%.</a:t>
            </a:r>
            <a:endParaRPr lang="en-US" sz="2000" dirty="0"/>
          </a:p>
          <a:p>
            <a:pPr lvl="0"/>
            <a:r>
              <a:rPr lang="en-US" sz="2000" dirty="0"/>
              <a:t>S</a:t>
            </a:r>
            <a:r>
              <a:rPr lang="en-US" sz="2000" dirty="0" smtClean="0"/>
              <a:t>ignatures </a:t>
            </a:r>
            <a:r>
              <a:rPr lang="en-US" sz="2000" dirty="0"/>
              <a:t>of doctor </a:t>
            </a:r>
            <a:r>
              <a:rPr lang="en-US" sz="2000" dirty="0" smtClean="0"/>
              <a:t>illegible </a:t>
            </a:r>
          </a:p>
          <a:p>
            <a:pPr marL="0" lv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in </a:t>
            </a:r>
            <a:r>
              <a:rPr lang="en-US" sz="2000" dirty="0"/>
              <a:t>Doctors </a:t>
            </a:r>
            <a:r>
              <a:rPr lang="en-US" sz="2000" dirty="0" smtClean="0"/>
              <a:t>Note -37%</a:t>
            </a:r>
            <a:endParaRPr lang="en-US" sz="2000" dirty="0"/>
          </a:p>
          <a:p>
            <a:pPr lvl="0"/>
            <a:r>
              <a:rPr lang="en-US" sz="2000" dirty="0"/>
              <a:t>A</a:t>
            </a:r>
            <a:r>
              <a:rPr lang="en-US" sz="2000" dirty="0" smtClean="0"/>
              <a:t>bsence </a:t>
            </a:r>
            <a:r>
              <a:rPr lang="en-US" sz="2000" dirty="0"/>
              <a:t>of use of </a:t>
            </a:r>
            <a:endParaRPr lang="en-US" sz="2000" dirty="0" smtClean="0"/>
          </a:p>
          <a:p>
            <a:pPr marL="0" lv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doctor’s stamp - 78 %</a:t>
            </a:r>
            <a:endParaRPr lang="en-US" sz="2000" dirty="0"/>
          </a:p>
          <a:p>
            <a:pPr lvl="0"/>
            <a:r>
              <a:rPr lang="en-US" sz="2000" dirty="0" smtClean="0"/>
              <a:t>Doctor’s </a:t>
            </a:r>
            <a:r>
              <a:rPr lang="en-US" sz="2000" dirty="0"/>
              <a:t>note </a:t>
            </a:r>
            <a:r>
              <a:rPr lang="en-US" sz="2000" dirty="0" smtClean="0"/>
              <a:t>incompletely filled</a:t>
            </a:r>
          </a:p>
          <a:p>
            <a:pPr marL="0" lv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and usage </a:t>
            </a:r>
            <a:r>
              <a:rPr lang="en-US" sz="2000" dirty="0"/>
              <a:t>of </a:t>
            </a:r>
            <a:r>
              <a:rPr lang="en-US" sz="2000" dirty="0" smtClean="0"/>
              <a:t>abbreviation -20%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237368513"/>
              </p:ext>
            </p:extLst>
          </p:nvPr>
        </p:nvGraphicFramePr>
        <p:xfrm>
          <a:off x="990600" y="3962400"/>
          <a:ext cx="4572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C:\Users\Lenovo\Downloads\0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581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3" y="0"/>
            <a:ext cx="88392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chemeClr val="accent6"/>
                </a:solidFill>
              </a:rPr>
              <a:t>Treatment sheet- Pharmacy dosages &amp; STAT </a:t>
            </a:r>
            <a:r>
              <a:rPr lang="en-US" sz="3200" b="1" dirty="0" smtClean="0">
                <a:solidFill>
                  <a:schemeClr val="accent6"/>
                </a:solidFill>
              </a:rPr>
              <a:t>drug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29" y="685800"/>
            <a:ext cx="8229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Treatment sheet is made as per NABH </a:t>
            </a:r>
            <a:r>
              <a:rPr lang="en-US" sz="2400" dirty="0" smtClean="0"/>
              <a:t>standards.</a:t>
            </a:r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results of the audit are as under:</a:t>
            </a:r>
          </a:p>
          <a:p>
            <a:pPr marL="514350" indent="-514350">
              <a:buAutoNum type="alphaLcParenBoth"/>
            </a:pPr>
            <a:r>
              <a:rPr lang="en-US" sz="2400" dirty="0" smtClean="0"/>
              <a:t>Prescription </a:t>
            </a:r>
            <a:r>
              <a:rPr lang="en-US" sz="2400" dirty="0"/>
              <a:t>of Medication </a:t>
            </a:r>
            <a:r>
              <a:rPr lang="en-US" sz="2400" dirty="0" smtClean="0"/>
              <a:t>in</a:t>
            </a:r>
          </a:p>
          <a:p>
            <a:pPr marL="0" indent="0">
              <a:buNone/>
            </a:pPr>
            <a:r>
              <a:rPr lang="en-US" sz="2400" dirty="0" smtClean="0"/>
              <a:t>       </a:t>
            </a:r>
            <a:r>
              <a:rPr lang="en-US" sz="2400" dirty="0"/>
              <a:t>BLOCK </a:t>
            </a:r>
            <a:r>
              <a:rPr lang="en-US" sz="2400" dirty="0" smtClean="0"/>
              <a:t>LETTER not done -40%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(b)Time of administration of medication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not mentioned - 8 %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(c)The signature of </a:t>
            </a:r>
            <a:r>
              <a:rPr lang="en-US" sz="2400" dirty="0" smtClean="0"/>
              <a:t>doctor illegible - 35</a:t>
            </a:r>
            <a:r>
              <a:rPr lang="en-US" sz="2400" dirty="0"/>
              <a:t>%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dirty="0" smtClean="0"/>
              <a:t>d)Absence of nursing signatures - 21%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8865594"/>
              </p:ext>
            </p:extLst>
          </p:nvPr>
        </p:nvGraphicFramePr>
        <p:xfrm>
          <a:off x="228600" y="4191000"/>
          <a:ext cx="5181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C:\Users\Lenovo\Downloads\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42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0"/>
            <a:ext cx="3124200" cy="9144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latin typeface="+mn-lt"/>
              </a:rPr>
              <a:t>Consent Form:</a:t>
            </a:r>
            <a:endParaRPr lang="en-US" sz="3200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Consent </a:t>
            </a:r>
            <a:r>
              <a:rPr lang="en-US" sz="2400" b="1" dirty="0" smtClean="0"/>
              <a:t>Form: </a:t>
            </a:r>
          </a:p>
          <a:p>
            <a:pPr marL="0" indent="0">
              <a:buNone/>
            </a:pPr>
            <a:r>
              <a:rPr lang="en-US" sz="2400" dirty="0" smtClean="0"/>
              <a:t>absence of details </a:t>
            </a:r>
            <a:r>
              <a:rPr lang="en-US" sz="2400" dirty="0"/>
              <a:t>and signature of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witness -63%</a:t>
            </a:r>
          </a:p>
          <a:p>
            <a:pPr marL="0" indent="0">
              <a:buNone/>
            </a:pPr>
            <a:r>
              <a:rPr lang="en-US" sz="2400" b="1" dirty="0"/>
              <a:t>Procedure Consent </a:t>
            </a:r>
            <a:r>
              <a:rPr lang="en-US" sz="2400" b="1" dirty="0" smtClean="0"/>
              <a:t>Form:</a:t>
            </a:r>
          </a:p>
          <a:p>
            <a:pPr marL="0" indent="0">
              <a:buNone/>
            </a:pPr>
            <a:r>
              <a:rPr lang="en-US" sz="2400" dirty="0"/>
              <a:t>462 medical records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417 were completely </a:t>
            </a:r>
            <a:r>
              <a:rPr lang="en-US" sz="2400" dirty="0" smtClean="0"/>
              <a:t>filled</a:t>
            </a:r>
          </a:p>
          <a:p>
            <a:pPr marL="0" indent="0">
              <a:buNone/>
            </a:pPr>
            <a:r>
              <a:rPr lang="en-US" sz="2400" dirty="0" smtClean="0"/>
              <a:t>45 </a:t>
            </a:r>
            <a:r>
              <a:rPr lang="en-US" sz="2400" dirty="0"/>
              <a:t>had few deficiencies like:</a:t>
            </a:r>
          </a:p>
          <a:p>
            <a:pPr lvl="0"/>
            <a:r>
              <a:rPr lang="en-US" sz="2400" dirty="0"/>
              <a:t>Witness sign was </a:t>
            </a:r>
            <a:r>
              <a:rPr lang="en-US" sz="2400" dirty="0" smtClean="0"/>
              <a:t>missing.</a:t>
            </a:r>
            <a:endParaRPr lang="en-US" sz="2400" dirty="0"/>
          </a:p>
          <a:p>
            <a:pPr lvl="0"/>
            <a:r>
              <a:rPr lang="en-US" sz="2400" dirty="0"/>
              <a:t>Time was not mentioned in form.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93089753"/>
              </p:ext>
            </p:extLst>
          </p:nvPr>
        </p:nvGraphicFramePr>
        <p:xfrm>
          <a:off x="228600" y="4495800"/>
          <a:ext cx="4901565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40386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40386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accent6"/>
                </a:solidFill>
              </a:rPr>
              <a:t>CAG –Report &amp; </a:t>
            </a:r>
            <a:r>
              <a:rPr lang="en-US" sz="3200" b="1" dirty="0" smtClean="0">
                <a:solidFill>
                  <a:schemeClr val="accent6"/>
                </a:solidFill>
              </a:rPr>
              <a:t>Diagram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Deficiencies </a:t>
            </a:r>
            <a:r>
              <a:rPr lang="en-US" sz="2400" dirty="0"/>
              <a:t>like:</a:t>
            </a:r>
          </a:p>
          <a:p>
            <a:pPr lvl="0"/>
            <a:r>
              <a:rPr lang="en-US" sz="2400" dirty="0"/>
              <a:t>Patient </a:t>
            </a:r>
            <a:r>
              <a:rPr lang="en-US" sz="2400" dirty="0" smtClean="0"/>
              <a:t>details </a:t>
            </a:r>
            <a:r>
              <a:rPr lang="en-US" sz="2400" dirty="0"/>
              <a:t>like age, </a:t>
            </a:r>
            <a:r>
              <a:rPr lang="en-US" sz="2400" dirty="0" err="1"/>
              <a:t>cath</a:t>
            </a:r>
            <a:r>
              <a:rPr lang="en-US" sz="2400" dirty="0"/>
              <a:t> </a:t>
            </a:r>
            <a:r>
              <a:rPr lang="en-US" sz="2400" dirty="0" smtClean="0"/>
              <a:t>no</a:t>
            </a:r>
          </a:p>
          <a:p>
            <a:pPr marL="0" lv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not filled </a:t>
            </a:r>
            <a:r>
              <a:rPr lang="en-US" sz="2400" dirty="0" smtClean="0"/>
              <a:t>- 56 </a:t>
            </a:r>
            <a:r>
              <a:rPr lang="en-US" sz="2400" dirty="0"/>
              <a:t>forms</a:t>
            </a:r>
          </a:p>
          <a:p>
            <a:pPr lvl="0"/>
            <a:r>
              <a:rPr lang="en-US" sz="2400" dirty="0"/>
              <a:t>Time </a:t>
            </a:r>
            <a:r>
              <a:rPr lang="en-US" sz="2400" dirty="0" smtClean="0"/>
              <a:t>not mentioned - 124 </a:t>
            </a:r>
            <a:r>
              <a:rPr lang="en-US" sz="2400" dirty="0"/>
              <a:t>forms.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bbreviations used in </a:t>
            </a:r>
            <a:r>
              <a:rPr lang="en-US" sz="2400" dirty="0"/>
              <a:t>reports- </a:t>
            </a:r>
            <a:r>
              <a:rPr lang="en-US" sz="2400" dirty="0" smtClean="0"/>
              <a:t>172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0396420"/>
              </p:ext>
            </p:extLst>
          </p:nvPr>
        </p:nvGraphicFramePr>
        <p:xfrm>
          <a:off x="381000" y="3200400"/>
          <a:ext cx="500761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42" name="Picture 2" descr="C:\Users\Lenovo\Downloads\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982" y="152400"/>
            <a:ext cx="36576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RECOMMENDATIONS: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The medical records shall be reviewed and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audited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periodically.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Nursing assessment form </a:t>
            </a:r>
            <a:r>
              <a:rPr lang="en-US" sz="2800" dirty="0" smtClean="0"/>
              <a:t>should be introduced.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To keep record of HAI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incident reporting form </a:t>
            </a:r>
            <a:r>
              <a:rPr lang="en-US" sz="2800" dirty="0" smtClean="0"/>
              <a:t>should be introduced.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Each medical record should have the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UHID number </a:t>
            </a:r>
            <a:r>
              <a:rPr lang="en-US" sz="2800" dirty="0" smtClean="0"/>
              <a:t>of its own.   </a:t>
            </a:r>
          </a:p>
          <a:p>
            <a:pPr lvl="0">
              <a:lnSpc>
                <a:spcPct val="150000"/>
              </a:lnSpc>
            </a:pPr>
            <a:r>
              <a:rPr lang="en-US" sz="2800" dirty="0" smtClean="0"/>
              <a:t>In preparation of medical record file,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time, date</a:t>
            </a:r>
            <a:r>
              <a:rPr lang="en-US" sz="2800" dirty="0" smtClean="0"/>
              <a:t>, patient’s name should be mentioned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6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9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56388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 smtClean="0"/>
              <a:t>All </a:t>
            </a:r>
            <a:r>
              <a:rPr lang="en-US" sz="2800" dirty="0"/>
              <a:t>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patients’ documents </a:t>
            </a:r>
            <a:r>
              <a:rPr lang="en-US" sz="2800" dirty="0"/>
              <a:t>should be attached in the file. 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checklist</a:t>
            </a:r>
            <a:r>
              <a:rPr lang="en-US" sz="2800" dirty="0"/>
              <a:t> must be made by the hospital </a:t>
            </a:r>
            <a:r>
              <a:rPr lang="en-US" sz="2800" dirty="0" smtClean="0"/>
              <a:t>authority</a:t>
            </a:r>
            <a:r>
              <a:rPr lang="en-US" sz="2800" dirty="0"/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After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patient’s discharge</a:t>
            </a:r>
            <a:r>
              <a:rPr lang="en-US" sz="2800" dirty="0"/>
              <a:t>, the authorized person must complete the medical record file as per the checklist. 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Within the medical record department, the medical record files must be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segregated</a:t>
            </a:r>
            <a:r>
              <a:rPr lang="en-US" sz="2800" dirty="0"/>
              <a:t> and kept </a:t>
            </a:r>
            <a:r>
              <a:rPr lang="en-US" sz="2800" dirty="0" smtClean="0"/>
              <a:t>separately.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2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/>
              <a:t>The MRD staff about 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completeness </a:t>
            </a:r>
            <a:r>
              <a:rPr lang="en-US" sz="2800" dirty="0"/>
              <a:t>of the medical record must do rechecking.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Disciplinary action </a:t>
            </a:r>
            <a:r>
              <a:rPr lang="en-US" sz="2800" dirty="0"/>
              <a:t>must be taken against the staff, who did not complete </a:t>
            </a:r>
            <a:r>
              <a:rPr lang="en-US" sz="2800" dirty="0" smtClean="0"/>
              <a:t>the record.</a:t>
            </a:r>
            <a:endParaRPr lang="en-US" sz="2800" dirty="0"/>
          </a:p>
          <a:p>
            <a:pPr lvl="0">
              <a:lnSpc>
                <a:spcPct val="150000"/>
              </a:lnSpc>
            </a:pPr>
            <a:r>
              <a:rPr lang="en-US" sz="2800" dirty="0"/>
              <a:t>Medical record of the patients must be arranged in a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chronological order.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Physicians anonymity </a:t>
            </a:r>
            <a:r>
              <a:rPr lang="en-US" sz="2800" dirty="0"/>
              <a:t>shall be maintained in medical audits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4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Medical audit committee </a:t>
            </a:r>
            <a:r>
              <a:rPr lang="en-US" sz="2800" dirty="0"/>
              <a:t>is composed who shall audit the records on monthly basis.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Appropriate sample </a:t>
            </a:r>
            <a:r>
              <a:rPr lang="en-US" sz="2800" dirty="0"/>
              <a:t>of the medical records shall be selected for audit including active and discharge cases.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The medical audit findings shall be kept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confidential </a:t>
            </a:r>
            <a:r>
              <a:rPr lang="en-US" sz="2800" dirty="0"/>
              <a:t>and circulated only to the care providers. </a:t>
            </a:r>
          </a:p>
          <a:p>
            <a:pPr lvl="0">
              <a:lnSpc>
                <a:spcPct val="150000"/>
              </a:lnSpc>
            </a:pPr>
            <a:r>
              <a:rPr lang="en-US" sz="2800" dirty="0"/>
              <a:t>Based on the findings in medical audit, committee shall take appropriate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corrective and preventive actions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Other than the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authorized personnel,</a:t>
            </a:r>
            <a:r>
              <a:rPr lang="en-US" sz="2800" dirty="0"/>
              <a:t> patient’s file must not be accessible to every one. </a:t>
            </a:r>
          </a:p>
          <a:p>
            <a:pPr lvl="0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1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BIBLIOGRAPHY: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dirty="0"/>
              <a:t>National Accreditation Board for Hospitals and Healthcare Providers (NABH), Accreditation Standards for Hospitals, 4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Dr. </a:t>
            </a:r>
            <a:r>
              <a:rPr lang="en-US" dirty="0" err="1"/>
              <a:t>Steevens</a:t>
            </a:r>
            <a:r>
              <a:rPr lang="en-US" dirty="0"/>
              <a:t> Hospital, Dublin, A Practical Guide to Clinical Audit, Quality and Patient Safety Directorate, , 2013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Medical Records Department Operations Policy (2010), 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Medical Records Manual: A Guide for Developing Countries, ISBN 92 9061 005 0 © World Health Organization 2002, updated 2006 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National Accreditation Board for Hospitals and Healthcare Providers (NABH), Accreditation Standards for Hospitals, 3rd Edition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Quality Council of India, National Accreditation Board for Hospitals and Healthcare Providers, Standards for Hospital, 1st Edition 2005 </a:t>
            </a:r>
          </a:p>
          <a:p>
            <a:pPr lvl="0">
              <a:lnSpc>
                <a:spcPct val="120000"/>
              </a:lnSpc>
            </a:pPr>
            <a:r>
              <a:rPr lang="en-US" dirty="0"/>
              <a:t>MRD Protocol, www.mgri.ac.in/pdf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4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899886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Background: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Patient safety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/>
              <a:t>emphasizes safety in health care through the prevention, reduction, reporting, and analysis of medical </a:t>
            </a:r>
            <a:r>
              <a:rPr lang="en-US" sz="2000" dirty="0" smtClean="0"/>
              <a:t>error. 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b="1" dirty="0">
                <a:solidFill>
                  <a:schemeClr val="tx2"/>
                </a:solidFill>
              </a:rPr>
              <a:t>Audit</a:t>
            </a:r>
            <a:r>
              <a:rPr lang="en-US" sz="2000" dirty="0"/>
              <a:t> as such is the evaluation of data, documents and resources to check performance </a:t>
            </a:r>
            <a:r>
              <a:rPr lang="en-US" sz="2000" dirty="0" smtClean="0"/>
              <a:t>so </a:t>
            </a:r>
            <a:r>
              <a:rPr lang="en-US" sz="2000" dirty="0"/>
              <a:t>that they meet the specified standards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is a process followed for the </a:t>
            </a:r>
            <a:r>
              <a:rPr lang="en-US" sz="2000" b="1" dirty="0">
                <a:solidFill>
                  <a:schemeClr val="tx2"/>
                </a:solidFill>
              </a:rPr>
              <a:t>accreditation</a:t>
            </a:r>
            <a:r>
              <a:rPr lang="en-US" sz="2000" b="1" dirty="0"/>
              <a:t> </a:t>
            </a:r>
            <a:r>
              <a:rPr lang="en-US" sz="2000" dirty="0"/>
              <a:t>which leads to the development of various check lists which are standardized.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These </a:t>
            </a:r>
            <a:r>
              <a:rPr lang="en-US" sz="2000" b="1" dirty="0">
                <a:solidFill>
                  <a:schemeClr val="tx2"/>
                </a:solidFill>
              </a:rPr>
              <a:t>check-lists</a:t>
            </a:r>
            <a:r>
              <a:rPr lang="en-US" sz="2000" dirty="0"/>
              <a:t> form the back-bone for establishing standardized processes in a healthcare organization for ensuring patient safety.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accreditation leaves enough </a:t>
            </a:r>
            <a:r>
              <a:rPr lang="en-US" sz="2000" b="1" dirty="0">
                <a:solidFill>
                  <a:schemeClr val="tx2"/>
                </a:solidFill>
              </a:rPr>
              <a:t>scope for adjustments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which can be made with regards to the requirements of Patient Safety as per the facilities existing in an organization.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494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ownloads\il_570xN.981517416_ec4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162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2"/>
                </a:solidFill>
              </a:rPr>
              <a:t>Research question</a:t>
            </a:r>
            <a:r>
              <a:rPr lang="en-US" sz="2800" b="1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/>
              <a:t>To </a:t>
            </a:r>
            <a:r>
              <a:rPr lang="en-US" sz="2400" dirty="0"/>
              <a:t>ensure medical records are complete as per the standards set by NABH and identify the areas for improvement.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Objective</a:t>
            </a:r>
            <a:r>
              <a:rPr lang="en-US" sz="2800" b="1" dirty="0">
                <a:solidFill>
                  <a:schemeClr val="tx2"/>
                </a:solidFill>
              </a:rPr>
              <a:t>: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identify the likely non-medical errors by doctors and nurses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utilize internal audit as a possible means to patient safety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recommend a broad mechanism of internal </a:t>
            </a:r>
            <a:r>
              <a:rPr lang="en-US" sz="2400" dirty="0" smtClean="0"/>
              <a:t>audit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bring behavioral changes in the approach to documentation as means to improve patient </a:t>
            </a:r>
            <a:r>
              <a:rPr lang="en-US" sz="2400" dirty="0" smtClean="0"/>
              <a:t>safety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1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METHODOLOGY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(a</a:t>
            </a:r>
            <a:r>
              <a:rPr lang="en-US" sz="2000" dirty="0"/>
              <a:t>) </a:t>
            </a:r>
            <a:r>
              <a:rPr lang="en-US" sz="2000" b="1" dirty="0">
                <a:solidFill>
                  <a:schemeClr val="tx2"/>
                </a:solidFill>
              </a:rPr>
              <a:t>Study Area</a:t>
            </a:r>
            <a:r>
              <a:rPr lang="en-US" sz="2000" dirty="0"/>
              <a:t>. The study was carried-out in a cardiac hospital, </a:t>
            </a:r>
            <a:r>
              <a:rPr lang="en-US" sz="2000" dirty="0" err="1"/>
              <a:t>Unicare</a:t>
            </a:r>
            <a:r>
              <a:rPr lang="en-US" sz="2000" dirty="0"/>
              <a:t> Heart Institute, </a:t>
            </a:r>
            <a:r>
              <a:rPr lang="en-US" sz="2000" dirty="0" err="1"/>
              <a:t>Surat</a:t>
            </a: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(b) </a:t>
            </a:r>
            <a:r>
              <a:rPr lang="en-US" sz="2000" b="1" dirty="0">
                <a:solidFill>
                  <a:schemeClr val="tx2"/>
                </a:solidFill>
              </a:rPr>
              <a:t>Study Design</a:t>
            </a:r>
            <a:r>
              <a:rPr lang="en-US" sz="2000" dirty="0"/>
              <a:t>. Descriptive Cross sectional study design.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(c) </a:t>
            </a:r>
            <a:r>
              <a:rPr lang="en-US" sz="2000" b="1" dirty="0">
                <a:solidFill>
                  <a:schemeClr val="tx2"/>
                </a:solidFill>
              </a:rPr>
              <a:t>Study Period</a:t>
            </a:r>
            <a:r>
              <a:rPr lang="en-US" sz="2000" dirty="0"/>
              <a:t>. 01 Feb to </a:t>
            </a:r>
            <a:r>
              <a:rPr lang="en-US" sz="2000" dirty="0" smtClean="0"/>
              <a:t>15</a:t>
            </a:r>
            <a:r>
              <a:rPr lang="en-US" sz="2000" dirty="0" smtClean="0"/>
              <a:t> </a:t>
            </a:r>
            <a:r>
              <a:rPr lang="en-US" sz="2000" dirty="0"/>
              <a:t>May 2019.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(d) </a:t>
            </a:r>
            <a:r>
              <a:rPr lang="en-US" sz="2000" b="1" dirty="0">
                <a:solidFill>
                  <a:schemeClr val="tx2"/>
                </a:solidFill>
              </a:rPr>
              <a:t>Study Population</a:t>
            </a:r>
            <a:r>
              <a:rPr lang="en-US" sz="2000" dirty="0"/>
              <a:t>. Patient Medical Documents in Medical record department were utilized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(e) </a:t>
            </a:r>
            <a:r>
              <a:rPr lang="en-US" sz="2000" b="1" dirty="0">
                <a:solidFill>
                  <a:schemeClr val="tx2"/>
                </a:solidFill>
              </a:rPr>
              <a:t>Sample Size</a:t>
            </a:r>
            <a:r>
              <a:rPr lang="en-US" sz="2000" dirty="0"/>
              <a:t>. . A sample of 530 patient medical documents was audited for the study.10 medical documents were selected per month from January 2015 to May 2019.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(f) </a:t>
            </a:r>
            <a:r>
              <a:rPr lang="en-US" sz="2000" b="1" dirty="0">
                <a:solidFill>
                  <a:schemeClr val="tx2"/>
                </a:solidFill>
              </a:rPr>
              <a:t>Study Tool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/>
              <a:t>Existing Patient Medical Record Checklist was utilized.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(g) </a:t>
            </a:r>
            <a:r>
              <a:rPr lang="en-US" sz="2000" b="1" dirty="0">
                <a:solidFill>
                  <a:schemeClr val="tx2"/>
                </a:solidFill>
              </a:rPr>
              <a:t>Sampling Technique</a:t>
            </a:r>
            <a:r>
              <a:rPr lang="en-US" sz="2000" dirty="0"/>
              <a:t>. Purposive Sampling Technique was used. </a:t>
            </a:r>
          </a:p>
          <a:p>
            <a:pPr marL="0" indent="0">
              <a:buNone/>
            </a:pPr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32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CHECKLIST AS PER NABH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>
            <a:noAutofit/>
          </a:bodyPr>
          <a:lstStyle/>
          <a:p>
            <a:pPr lvl="0"/>
            <a:r>
              <a:rPr lang="en-US" sz="1600" dirty="0"/>
              <a:t>Discharge Summary</a:t>
            </a:r>
          </a:p>
          <a:p>
            <a:pPr lvl="0"/>
            <a:r>
              <a:rPr lang="en-US" sz="1600" dirty="0"/>
              <a:t>CAG –Report</a:t>
            </a:r>
          </a:p>
          <a:p>
            <a:r>
              <a:rPr lang="en-US" sz="1600" dirty="0"/>
              <a:t>           Diagram</a:t>
            </a:r>
          </a:p>
          <a:p>
            <a:pPr lvl="0"/>
            <a:r>
              <a:rPr lang="en-US" sz="1600" dirty="0"/>
              <a:t>PTCA- Report</a:t>
            </a:r>
          </a:p>
          <a:p>
            <a:r>
              <a:rPr lang="en-US" sz="1600" dirty="0"/>
              <a:t>            Post PTCA order form</a:t>
            </a:r>
          </a:p>
          <a:p>
            <a:r>
              <a:rPr lang="en-US" sz="1600" dirty="0"/>
              <a:t>           </a:t>
            </a:r>
            <a:r>
              <a:rPr lang="en-US" sz="1600" dirty="0" smtClean="0"/>
              <a:t> </a:t>
            </a:r>
            <a:r>
              <a:rPr lang="en-US" sz="1600" dirty="0"/>
              <a:t>Medical Consumption Report</a:t>
            </a:r>
          </a:p>
          <a:p>
            <a:pPr lvl="0"/>
            <a:r>
              <a:rPr lang="en-US" sz="1600" dirty="0"/>
              <a:t>CABG- Report</a:t>
            </a:r>
          </a:p>
          <a:p>
            <a:r>
              <a:rPr lang="en-US" sz="1600" dirty="0"/>
              <a:t>             Graft Diagram</a:t>
            </a:r>
          </a:p>
          <a:p>
            <a:r>
              <a:rPr lang="en-US" sz="1600" dirty="0"/>
              <a:t>             </a:t>
            </a:r>
            <a:r>
              <a:rPr lang="en-US" sz="1600" dirty="0" smtClean="0"/>
              <a:t>Operative </a:t>
            </a:r>
            <a:r>
              <a:rPr lang="en-US" sz="1600" dirty="0"/>
              <a:t>notes</a:t>
            </a:r>
          </a:p>
          <a:p>
            <a:pPr lvl="0"/>
            <a:r>
              <a:rPr lang="en-US" sz="1600" dirty="0" err="1"/>
              <a:t>Anaesthesia</a:t>
            </a:r>
            <a:r>
              <a:rPr lang="en-US" sz="1600" dirty="0"/>
              <a:t> Chart</a:t>
            </a:r>
          </a:p>
          <a:p>
            <a:pPr lvl="0"/>
            <a:r>
              <a:rPr lang="en-US" sz="1600" dirty="0"/>
              <a:t>Consent Form –Consent for admission</a:t>
            </a:r>
          </a:p>
          <a:p>
            <a:r>
              <a:rPr lang="en-US" sz="1600" dirty="0"/>
              <a:t>                            </a:t>
            </a:r>
            <a:r>
              <a:rPr lang="en-US" sz="1600" dirty="0" smtClean="0"/>
              <a:t> Normal </a:t>
            </a:r>
            <a:r>
              <a:rPr lang="en-US" sz="1600" dirty="0"/>
              <a:t>Procedure Consent</a:t>
            </a:r>
          </a:p>
          <a:p>
            <a:r>
              <a:rPr lang="en-US" sz="1600" dirty="0"/>
              <a:t>                              </a:t>
            </a:r>
            <a:r>
              <a:rPr lang="en-US" sz="1600" dirty="0" smtClean="0"/>
              <a:t>High </a:t>
            </a:r>
            <a:r>
              <a:rPr lang="en-US" sz="1600" dirty="0"/>
              <a:t>risk consent</a:t>
            </a:r>
          </a:p>
          <a:p>
            <a:pPr lvl="0"/>
            <a:r>
              <a:rPr lang="en-US" sz="1600" dirty="0"/>
              <a:t>Medical Management</a:t>
            </a:r>
          </a:p>
          <a:p>
            <a:pPr lvl="0"/>
            <a:r>
              <a:rPr lang="en-US" sz="1600" dirty="0" err="1"/>
              <a:t>Physiotheraphy</a:t>
            </a:r>
            <a:r>
              <a:rPr lang="en-US" sz="1600" dirty="0"/>
              <a:t> chart</a:t>
            </a:r>
          </a:p>
          <a:p>
            <a:pPr lvl="0"/>
            <a:r>
              <a:rPr lang="en-US" sz="1600" dirty="0"/>
              <a:t>Pre CAG/PTCA/CABG Checklist</a:t>
            </a:r>
          </a:p>
          <a:p>
            <a:pPr lvl="0"/>
            <a:r>
              <a:rPr lang="en-US" sz="1600" dirty="0"/>
              <a:t>ECG report copy with respective dates</a:t>
            </a:r>
          </a:p>
          <a:p>
            <a:endParaRPr lang="en-US" sz="16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6387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400" dirty="0" smtClean="0"/>
              <a:t>2D Echo report</a:t>
            </a:r>
          </a:p>
          <a:p>
            <a:pPr lvl="0">
              <a:lnSpc>
                <a:spcPct val="120000"/>
              </a:lnSpc>
            </a:pPr>
            <a:r>
              <a:rPr lang="en-US" sz="6400" dirty="0" smtClean="0"/>
              <a:t>X-Ray report</a:t>
            </a:r>
            <a:endParaRPr lang="en-US" sz="6400" dirty="0"/>
          </a:p>
          <a:p>
            <a:pPr lvl="0">
              <a:lnSpc>
                <a:spcPct val="120000"/>
              </a:lnSpc>
            </a:pPr>
            <a:r>
              <a:rPr lang="en-US" sz="6400" dirty="0" smtClean="0"/>
              <a:t>Laboratory </a:t>
            </a:r>
            <a:r>
              <a:rPr lang="en-US" sz="6400" dirty="0"/>
              <a:t>reports</a:t>
            </a:r>
          </a:p>
          <a:p>
            <a:pPr lvl="0">
              <a:lnSpc>
                <a:spcPct val="120000"/>
              </a:lnSpc>
            </a:pPr>
            <a:r>
              <a:rPr lang="en-US" sz="6400" dirty="0"/>
              <a:t>Pharmacy bills </a:t>
            </a:r>
          </a:p>
          <a:p>
            <a:pPr lvl="0">
              <a:lnSpc>
                <a:spcPct val="120000"/>
              </a:lnSpc>
            </a:pPr>
            <a:r>
              <a:rPr lang="en-US" sz="6400" dirty="0"/>
              <a:t>Consumable bills </a:t>
            </a:r>
          </a:p>
          <a:p>
            <a:pPr lvl="0">
              <a:lnSpc>
                <a:spcPct val="120000"/>
              </a:lnSpc>
            </a:pPr>
            <a:r>
              <a:rPr lang="en-US" sz="6400" dirty="0"/>
              <a:t>Investigation report sheet</a:t>
            </a:r>
          </a:p>
          <a:p>
            <a:pPr lvl="0">
              <a:lnSpc>
                <a:spcPct val="120000"/>
              </a:lnSpc>
            </a:pPr>
            <a:r>
              <a:rPr lang="en-US" sz="6400" dirty="0"/>
              <a:t>Indoor case paper</a:t>
            </a:r>
          </a:p>
          <a:p>
            <a:pPr lvl="0">
              <a:lnSpc>
                <a:spcPct val="120000"/>
              </a:lnSpc>
            </a:pPr>
            <a:r>
              <a:rPr lang="en-US" sz="6400" dirty="0"/>
              <a:t>Doctor’s observation sheet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Daily </a:t>
            </a:r>
            <a:r>
              <a:rPr lang="en-US" sz="6400" dirty="0"/>
              <a:t>intake/output chart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Observation </a:t>
            </a:r>
            <a:r>
              <a:rPr lang="en-US" sz="6400" dirty="0"/>
              <a:t>sheet- Hourly observation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/>
              <a:t>                                            </a:t>
            </a:r>
            <a:r>
              <a:rPr lang="en-US" sz="6400" dirty="0" err="1" smtClean="0"/>
              <a:t>Nursingobservation</a:t>
            </a:r>
            <a:endParaRPr lang="en-US" sz="64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 Nursing during &amp;after </a:t>
            </a:r>
            <a:r>
              <a:rPr lang="en-US" sz="6400" dirty="0"/>
              <a:t>procedure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Green </a:t>
            </a:r>
            <a:r>
              <a:rPr lang="en-US" sz="6400" dirty="0"/>
              <a:t>data </a:t>
            </a:r>
            <a:r>
              <a:rPr lang="en-US" sz="6400" dirty="0" smtClean="0"/>
              <a:t>sheet</a:t>
            </a:r>
            <a:r>
              <a:rPr lang="en-US" sz="6400" dirty="0"/>
              <a:t> </a:t>
            </a:r>
            <a:endParaRPr lang="en-US" sz="6400" dirty="0" smtClean="0"/>
          </a:p>
          <a:p>
            <a:pPr lvl="0">
              <a:lnSpc>
                <a:spcPct val="120000"/>
              </a:lnSpc>
            </a:pPr>
            <a:r>
              <a:rPr lang="en-US" sz="6400" dirty="0" smtClean="0"/>
              <a:t>Treatment sheet- Pharmacy dosages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6400" dirty="0" smtClean="0"/>
              <a:t>                                        STAT drug</a:t>
            </a:r>
          </a:p>
          <a:p>
            <a:pPr>
              <a:lnSpc>
                <a:spcPct val="120000"/>
              </a:lnSpc>
            </a:pPr>
            <a:r>
              <a:rPr lang="en-US" sz="6400" dirty="0" smtClean="0"/>
              <a:t>Patient admission assessment form by nursing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760783"/>
              </p:ext>
            </p:extLst>
          </p:nvPr>
        </p:nvGraphicFramePr>
        <p:xfrm>
          <a:off x="2057400" y="76200"/>
          <a:ext cx="46482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5667219" imgH="8019814" progId="AcroExch.Document.DC">
                  <p:embed/>
                </p:oleObj>
              </mc:Choice>
              <mc:Fallback>
                <p:oleObj name="Acrobat Document" r:id="rId3" imgW="5667219" imgH="8019814" progId="AcroExch.Document.DC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6200"/>
                        <a:ext cx="46482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304800"/>
            <a:ext cx="5562600" cy="121818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2060"/>
                </a:solidFill>
              </a:rPr>
              <a:t/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Summary </a:t>
            </a:r>
            <a:r>
              <a:rPr lang="en-US" b="1" dirty="0">
                <a:solidFill>
                  <a:srgbClr val="002060"/>
                </a:solidFill>
              </a:rPr>
              <a:t>of </a:t>
            </a:r>
            <a:r>
              <a:rPr lang="en-US" b="1" dirty="0" smtClean="0">
                <a:solidFill>
                  <a:srgbClr val="002060"/>
                </a:solidFill>
              </a:rPr>
              <a:t>Standards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1:</a:t>
            </a:r>
            <a:r>
              <a:rPr lang="en-US" sz="5000" dirty="0"/>
              <a:t> Documented policies and procedures exist to meet the information </a:t>
            </a:r>
            <a:r>
              <a:rPr lang="en-US" sz="5000" dirty="0" smtClean="0"/>
              <a:t>needs of </a:t>
            </a:r>
            <a:r>
              <a:rPr lang="en-US" sz="5000" dirty="0"/>
              <a:t>the care providers, management of the </a:t>
            </a:r>
            <a:r>
              <a:rPr lang="en-US" sz="5000" dirty="0" err="1"/>
              <a:t>organisation</a:t>
            </a:r>
            <a:r>
              <a:rPr lang="en-US" sz="5000" dirty="0"/>
              <a:t> as well as </a:t>
            </a:r>
            <a:r>
              <a:rPr lang="en-US" sz="5000" dirty="0" smtClean="0"/>
              <a:t>other agencies </a:t>
            </a:r>
            <a:r>
              <a:rPr lang="en-US" sz="5000" dirty="0"/>
              <a:t>that require data and information from the </a:t>
            </a:r>
            <a:r>
              <a:rPr lang="en-US" sz="5000" dirty="0" err="1"/>
              <a:t>organisation</a:t>
            </a:r>
            <a:r>
              <a:rPr lang="en-US" sz="5000" dirty="0"/>
              <a:t>.</a:t>
            </a:r>
          </a:p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2:</a:t>
            </a:r>
            <a:r>
              <a:rPr lang="en-US" sz="5000" dirty="0"/>
              <a:t> The </a:t>
            </a:r>
            <a:r>
              <a:rPr lang="en-US" sz="5000" dirty="0" err="1"/>
              <a:t>organisation</a:t>
            </a:r>
            <a:r>
              <a:rPr lang="en-US" sz="5000" dirty="0"/>
              <a:t> has processes in place for effective control and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000" dirty="0" smtClean="0"/>
              <a:t>       management </a:t>
            </a:r>
            <a:r>
              <a:rPr lang="en-US" sz="5000" dirty="0"/>
              <a:t>of data.</a:t>
            </a:r>
          </a:p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3:</a:t>
            </a:r>
            <a:r>
              <a:rPr lang="en-US" sz="5000" dirty="0"/>
              <a:t> The </a:t>
            </a:r>
            <a:r>
              <a:rPr lang="en-US" sz="5000" dirty="0" err="1"/>
              <a:t>organisation</a:t>
            </a:r>
            <a:r>
              <a:rPr lang="en-US" sz="5000" dirty="0"/>
              <a:t> has a complete and accurate medical record for </a:t>
            </a:r>
            <a:r>
              <a:rPr lang="en-US" sz="5000" dirty="0" smtClean="0"/>
              <a:t>every patient.</a:t>
            </a:r>
            <a:endParaRPr lang="en-US" sz="5000" dirty="0"/>
          </a:p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4:</a:t>
            </a:r>
            <a:r>
              <a:rPr lang="en-US" sz="5000" dirty="0"/>
              <a:t> The medical record reflects continuity of care</a:t>
            </a:r>
            <a:r>
              <a:rPr lang="en-US" sz="5000" dirty="0" smtClean="0"/>
              <a:t>.</a:t>
            </a:r>
            <a:endParaRPr lang="en-US" sz="5000" dirty="0"/>
          </a:p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5:</a:t>
            </a:r>
            <a:r>
              <a:rPr lang="en-US" sz="5000" dirty="0"/>
              <a:t> Documented policies and procedures are in place for maintaining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000" dirty="0" smtClean="0"/>
              <a:t>       confidentiality</a:t>
            </a:r>
            <a:r>
              <a:rPr lang="en-US" sz="5000" dirty="0"/>
              <a:t>, integrity and security of records, data and information.</a:t>
            </a:r>
          </a:p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6:</a:t>
            </a:r>
            <a:r>
              <a:rPr lang="en-US" sz="5000" dirty="0">
                <a:solidFill>
                  <a:schemeClr val="tx2"/>
                </a:solidFill>
              </a:rPr>
              <a:t> </a:t>
            </a:r>
            <a:r>
              <a:rPr lang="en-US" sz="5000" dirty="0"/>
              <a:t>Documented policies and procedures exist for retention time of </a:t>
            </a:r>
            <a:r>
              <a:rPr lang="en-US" sz="5000" dirty="0" err="1" smtClean="0"/>
              <a:t>records,data</a:t>
            </a:r>
            <a:r>
              <a:rPr lang="en-US" sz="5000" dirty="0" smtClean="0"/>
              <a:t> </a:t>
            </a:r>
            <a:r>
              <a:rPr lang="en-US" sz="5000" dirty="0"/>
              <a:t>and information.</a:t>
            </a:r>
          </a:p>
          <a:p>
            <a:pPr>
              <a:lnSpc>
                <a:spcPct val="120000"/>
              </a:lnSpc>
            </a:pPr>
            <a:r>
              <a:rPr lang="en-US" sz="5000" b="1" dirty="0">
                <a:solidFill>
                  <a:schemeClr val="tx2"/>
                </a:solidFill>
              </a:rPr>
              <a:t>IMS 7:</a:t>
            </a:r>
            <a:r>
              <a:rPr lang="en-US" sz="5000" dirty="0">
                <a:solidFill>
                  <a:schemeClr val="tx2"/>
                </a:solidFill>
              </a:rPr>
              <a:t> </a:t>
            </a:r>
            <a:r>
              <a:rPr lang="en-US" sz="5000" dirty="0"/>
              <a:t>The </a:t>
            </a:r>
            <a:r>
              <a:rPr lang="en-US" sz="5000" dirty="0" err="1"/>
              <a:t>organisation</a:t>
            </a:r>
            <a:r>
              <a:rPr lang="en-US" sz="5000" dirty="0"/>
              <a:t> regularly carries out review of medical records</a:t>
            </a:r>
            <a:r>
              <a:rPr lang="en-US" sz="5000" dirty="0" smtClean="0"/>
              <a:t>.</a:t>
            </a:r>
          </a:p>
          <a:p>
            <a:pPr>
              <a:lnSpc>
                <a:spcPct val="120000"/>
              </a:lnSpc>
            </a:pPr>
            <a:endParaRPr lang="en-US" sz="2900" dirty="0"/>
          </a:p>
          <a:p>
            <a:endParaRPr lang="en-US" dirty="0"/>
          </a:p>
        </p:txBody>
      </p:sp>
      <p:pic>
        <p:nvPicPr>
          <p:cNvPr id="8" name="Picture 2" descr="https://www.nabh.co/Images/1.%20Entry%20Le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782"/>
            <a:ext cx="2667001" cy="16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tx2"/>
                </a:solidFill>
              </a:rPr>
              <a:t>OBSERVATIONS AND </a:t>
            </a:r>
            <a:r>
              <a:rPr lang="en-US" sz="3200" b="1" dirty="0" smtClean="0">
                <a:solidFill>
                  <a:schemeClr val="tx2"/>
                </a:solidFill>
              </a:rPr>
              <a:t>ANALYSIS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otal MRD audited – 530 </a:t>
            </a:r>
          </a:p>
          <a:p>
            <a:r>
              <a:rPr lang="en-US" dirty="0"/>
              <a:t>D</a:t>
            </a:r>
            <a:r>
              <a:rPr lang="en-US" dirty="0" smtClean="0"/>
              <a:t>ocuments selected </a:t>
            </a:r>
            <a:r>
              <a:rPr lang="en-US" dirty="0"/>
              <a:t>per </a:t>
            </a:r>
            <a:r>
              <a:rPr lang="en-US" dirty="0" smtClean="0"/>
              <a:t>month -10 </a:t>
            </a:r>
            <a:endParaRPr lang="en-US" dirty="0"/>
          </a:p>
          <a:p>
            <a:r>
              <a:rPr lang="en-US" dirty="0" smtClean="0"/>
              <a:t>Duration - January </a:t>
            </a:r>
            <a:r>
              <a:rPr lang="en-US" dirty="0"/>
              <a:t>2015 to May 2019 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23325959"/>
              </p:ext>
            </p:extLst>
          </p:nvPr>
        </p:nvGraphicFramePr>
        <p:xfrm>
          <a:off x="1828800" y="3048000"/>
          <a:ext cx="5486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https://tse3.mm.bing.net/th?id=OIP.k1OGs15-c4PggzLUSDcXdQHaE9&amp;pid=Api&amp;P=0&amp;w=242&amp;h=1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0"/>
            <a:ext cx="276225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Lenovo\Downloads\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62000"/>
            <a:ext cx="3733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Lenovo\Downloads\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74837"/>
            <a:ext cx="3733800" cy="498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3855"/>
            <a:ext cx="5867400" cy="762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6"/>
                </a:solidFill>
              </a:rPr>
              <a:t>Initial Assessment Form</a:t>
            </a:r>
            <a:r>
              <a:rPr lang="en-US" b="1" dirty="0" smtClean="0">
                <a:solidFill>
                  <a:schemeClr val="accent6"/>
                </a:solidFill>
              </a:rPr>
              <a:t>: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344409"/>
              </p:ext>
            </p:extLst>
          </p:nvPr>
        </p:nvGraphicFramePr>
        <p:xfrm>
          <a:off x="381000" y="838200"/>
          <a:ext cx="4763135" cy="1523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00"/>
                <a:gridCol w="1778000"/>
                <a:gridCol w="1207135"/>
              </a:tblGrid>
              <a:tr h="6812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Indoor Assessment Form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Quantity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Percentage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Compliance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         364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          68.6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13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Non-Compliance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        166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         31.3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72886684"/>
              </p:ext>
            </p:extLst>
          </p:nvPr>
        </p:nvGraphicFramePr>
        <p:xfrm>
          <a:off x="609600" y="3923665"/>
          <a:ext cx="4724400" cy="2781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340032"/>
              </p:ext>
            </p:extLst>
          </p:nvPr>
        </p:nvGraphicFramePr>
        <p:xfrm>
          <a:off x="1143000" y="2590800"/>
          <a:ext cx="3581400" cy="129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781"/>
                <a:gridCol w="1902619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NON-COMPLIANT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SIGNATURE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7.8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DATE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10.3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TIME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13.2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2" descr="C:\Users\Lenovo\Downloads\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2965"/>
            <a:ext cx="3733800" cy="304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1184</Words>
  <Application>Microsoft Office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Acrobat Document</vt:lpstr>
      <vt:lpstr> Reviewing Patient Medical Documentation as  Means to Enhance Patient Safety as per NABH 4th edition standards </vt:lpstr>
      <vt:lpstr>Background:</vt:lpstr>
      <vt:lpstr>PowerPoint Presentation</vt:lpstr>
      <vt:lpstr>METHODOLOGY </vt:lpstr>
      <vt:lpstr>CHECKLIST AS PER NABH</vt:lpstr>
      <vt:lpstr>PowerPoint Presentation</vt:lpstr>
      <vt:lpstr> Summary of Standards  </vt:lpstr>
      <vt:lpstr>OBSERVATIONS AND ANALYSIS</vt:lpstr>
      <vt:lpstr>Initial Assessment Form:</vt:lpstr>
      <vt:lpstr> Nursing Observation Sheet: </vt:lpstr>
      <vt:lpstr>Doctor’s observation sheet:</vt:lpstr>
      <vt:lpstr>Treatment sheet- Pharmacy dosages &amp; STAT drug</vt:lpstr>
      <vt:lpstr>Consent Form:</vt:lpstr>
      <vt:lpstr>CAG –Report &amp; Diagram</vt:lpstr>
      <vt:lpstr>RECOMMENDATIONS:</vt:lpstr>
      <vt:lpstr> </vt:lpstr>
      <vt:lpstr>PowerPoint Presentation</vt:lpstr>
      <vt:lpstr>PowerPoint Presentation</vt:lpstr>
      <vt:lpstr>BIBLIOGRAPHY: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Reviewing Patient Medical Documentation as  Means to Enhance Patient Safety as per NABH 4th edition standards</dc:title>
  <dc:creator>Lenovo</dc:creator>
  <cp:lastModifiedBy>Lenovo</cp:lastModifiedBy>
  <cp:revision>33</cp:revision>
  <dcterms:created xsi:type="dcterms:W3CDTF">2019-05-29T04:32:42Z</dcterms:created>
  <dcterms:modified xsi:type="dcterms:W3CDTF">2019-05-30T05:31:47Z</dcterms:modified>
</cp:coreProperties>
</file>