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7" r:id="rId3"/>
    <p:sldId id="260" r:id="rId4"/>
    <p:sldId id="261" r:id="rId5"/>
    <p:sldId id="262" r:id="rId6"/>
    <p:sldId id="264" r:id="rId7"/>
    <p:sldId id="265" r:id="rId8"/>
    <p:sldId id="275" r:id="rId9"/>
    <p:sldId id="266" r:id="rId10"/>
    <p:sldId id="267" r:id="rId11"/>
    <p:sldId id="263" r:id="rId12"/>
    <p:sldId id="268" r:id="rId13"/>
    <p:sldId id="269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6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kritimahajan/Desktop/ALOS%20Analysis%20March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kritimahajan/Desktop/ALOS%20Analysis%20March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kritimahajan/Desktop/ALOS%20Analysis%20March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0848440061497168"/>
          <c:y val="1.8204425982787195E-2"/>
        </c:manualLayout>
      </c:layout>
      <c:overlay val="0"/>
      <c:spPr>
        <a:solidFill>
          <a:schemeClr val="accent2">
            <a:lumMod val="20000"/>
            <a:lumOff val="8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Department!$B$1</c:f>
              <c:strCache>
                <c:ptCount val="1"/>
                <c:pt idx="0">
                  <c:v>ALOS in patients staying &gt;3 days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1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1931-A54E-8350-BE0FB8CF7776}"/>
                </c:ext>
              </c:extLst>
            </c:dLbl>
            <c:dLbl>
              <c:idx val="14"/>
              <c:spPr>
                <a:solidFill>
                  <a:schemeClr val="accent2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931-A54E-8350-BE0FB8CF77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Department!$A$2:$A$19</c:f>
              <c:strCache>
                <c:ptCount val="18"/>
                <c:pt idx="0">
                  <c:v>Nephrology</c:v>
                </c:pt>
                <c:pt idx="1">
                  <c:v>Medical Oncology</c:v>
                </c:pt>
                <c:pt idx="2">
                  <c:v>Internal Medicine</c:v>
                </c:pt>
                <c:pt idx="3">
                  <c:v>Neurology</c:v>
                </c:pt>
                <c:pt idx="4">
                  <c:v>Orthopedics</c:v>
                </c:pt>
                <c:pt idx="5">
                  <c:v>Surgical Oncology</c:v>
                </c:pt>
                <c:pt idx="6">
                  <c:v>Pulmonology</c:v>
                </c:pt>
                <c:pt idx="7">
                  <c:v>Cardiology</c:v>
                </c:pt>
                <c:pt idx="8">
                  <c:v>Pediatrics</c:v>
                </c:pt>
                <c:pt idx="9">
                  <c:v>Gastroenterology</c:v>
                </c:pt>
                <c:pt idx="10">
                  <c:v>Neuro Surgery</c:v>
                </c:pt>
                <c:pt idx="11">
                  <c:v>Urology</c:v>
                </c:pt>
                <c:pt idx="12">
                  <c:v>Plastic Surgery</c:v>
                </c:pt>
                <c:pt idx="13">
                  <c:v>General Surgery</c:v>
                </c:pt>
                <c:pt idx="14">
                  <c:v>Radiation Oncology</c:v>
                </c:pt>
                <c:pt idx="15">
                  <c:v>Vascular Surgery</c:v>
                </c:pt>
                <c:pt idx="16">
                  <c:v>Obs and Gynae</c:v>
                </c:pt>
                <c:pt idx="17">
                  <c:v>ENT</c:v>
                </c:pt>
              </c:strCache>
            </c:strRef>
          </c:cat>
          <c:val>
            <c:numRef>
              <c:f>Department!$B$2:$B$19</c:f>
              <c:numCache>
                <c:formatCode>General</c:formatCode>
                <c:ptCount val="18"/>
                <c:pt idx="0">
                  <c:v>7.68</c:v>
                </c:pt>
                <c:pt idx="1">
                  <c:v>9.44</c:v>
                </c:pt>
                <c:pt idx="2">
                  <c:v>7.1</c:v>
                </c:pt>
                <c:pt idx="3">
                  <c:v>9.58</c:v>
                </c:pt>
                <c:pt idx="4">
                  <c:v>6.66</c:v>
                </c:pt>
                <c:pt idx="5">
                  <c:v>8.5299999999999994</c:v>
                </c:pt>
                <c:pt idx="6">
                  <c:v>8.18</c:v>
                </c:pt>
                <c:pt idx="7">
                  <c:v>7.33</c:v>
                </c:pt>
                <c:pt idx="8">
                  <c:v>6.37</c:v>
                </c:pt>
                <c:pt idx="9">
                  <c:v>8.33</c:v>
                </c:pt>
                <c:pt idx="10">
                  <c:v>11.5</c:v>
                </c:pt>
                <c:pt idx="11">
                  <c:v>5.53</c:v>
                </c:pt>
                <c:pt idx="12">
                  <c:v>6.17</c:v>
                </c:pt>
                <c:pt idx="13">
                  <c:v>8.17</c:v>
                </c:pt>
                <c:pt idx="14">
                  <c:v>12.81</c:v>
                </c:pt>
                <c:pt idx="15">
                  <c:v>6.36</c:v>
                </c:pt>
                <c:pt idx="16">
                  <c:v>10.47</c:v>
                </c:pt>
                <c:pt idx="17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931-A54E-8350-BE0FB8CF777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63430672"/>
        <c:axId val="1665613056"/>
      </c:barChart>
      <c:catAx>
        <c:axId val="1663430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5613056"/>
        <c:crosses val="autoZero"/>
        <c:auto val="1"/>
        <c:lblAlgn val="ctr"/>
        <c:lblOffset val="100"/>
        <c:noMultiLvlLbl val="0"/>
      </c:catAx>
      <c:valAx>
        <c:axId val="1665613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3430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2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ALOS in patients staying &gt;3 days</a:t>
            </a:r>
          </a:p>
        </c:rich>
      </c:tx>
      <c:overlay val="0"/>
      <c:spPr>
        <a:solidFill>
          <a:schemeClr val="accent2">
            <a:lumMod val="20000"/>
            <a:lumOff val="8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Channel!$B$1</c:f>
              <c:strCache>
                <c:ptCount val="1"/>
                <c:pt idx="0">
                  <c:v>ALOS in patients staying &gt;3 days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7B4A-AE47-A2AE-F8BDC2540656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7B4A-AE47-A2AE-F8BDC2540656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7B4A-AE47-A2AE-F8BDC2540656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7B4A-AE47-A2AE-F8BDC254065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Channel!$A$2:$A$5</c:f>
              <c:strCache>
                <c:ptCount val="4"/>
                <c:pt idx="0">
                  <c:v>TPA</c:v>
                </c:pt>
                <c:pt idx="1">
                  <c:v>PSU</c:v>
                </c:pt>
                <c:pt idx="2">
                  <c:v>Cash</c:v>
                </c:pt>
                <c:pt idx="3">
                  <c:v>IP</c:v>
                </c:pt>
              </c:strCache>
            </c:strRef>
          </c:cat>
          <c:val>
            <c:numRef>
              <c:f>Channel!$B$2:$B$5</c:f>
              <c:numCache>
                <c:formatCode>General</c:formatCode>
                <c:ptCount val="4"/>
                <c:pt idx="0">
                  <c:v>7.3</c:v>
                </c:pt>
                <c:pt idx="1">
                  <c:v>9.08</c:v>
                </c:pt>
                <c:pt idx="2">
                  <c:v>8.8000000000000007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B4A-AE47-A2AE-F8BDC25406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1663626432"/>
        <c:axId val="1663711136"/>
        <c:axId val="0"/>
      </c:bar3DChart>
      <c:catAx>
        <c:axId val="1663626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3711136"/>
        <c:crosses val="autoZero"/>
        <c:auto val="1"/>
        <c:lblAlgn val="ctr"/>
        <c:lblOffset val="100"/>
        <c:noMultiLvlLbl val="0"/>
      </c:catAx>
      <c:valAx>
        <c:axId val="1663711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3626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2">
        <a:lumMod val="20000"/>
        <a:lumOff val="80000"/>
      </a:schemeClr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solidFill>
          <a:schemeClr val="accent2">
            <a:lumMod val="20000"/>
            <a:lumOff val="8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'Floor Wise'!$B$1</c:f>
              <c:strCache>
                <c:ptCount val="1"/>
                <c:pt idx="0">
                  <c:v>ALOS in patients staying &gt;3 days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spPr>
                <a:solidFill>
                  <a:srgbClr val="FFFF00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A107-5841-8D37-E0B44E05D8DC}"/>
                </c:ext>
              </c:extLst>
            </c:dLbl>
            <c:dLbl>
              <c:idx val="8"/>
              <c:spPr>
                <a:solidFill>
                  <a:schemeClr val="accent2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A107-5841-8D37-E0B44E05D8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'Floor Wise'!$A$2:$A$10</c:f>
              <c:strCache>
                <c:ptCount val="9"/>
                <c:pt idx="0">
                  <c:v>Floor 1</c:v>
                </c:pt>
                <c:pt idx="1">
                  <c:v>Floor 2</c:v>
                </c:pt>
                <c:pt idx="2">
                  <c:v>Floor 3</c:v>
                </c:pt>
                <c:pt idx="3">
                  <c:v>Floor 4</c:v>
                </c:pt>
                <c:pt idx="4">
                  <c:v>Floor 5 IPD</c:v>
                </c:pt>
                <c:pt idx="5">
                  <c:v>Floor 5 Female Ward</c:v>
                </c:pt>
                <c:pt idx="6">
                  <c:v>Floor 5 Mail Ward</c:v>
                </c:pt>
                <c:pt idx="7">
                  <c:v>Floor 6</c:v>
                </c:pt>
                <c:pt idx="8">
                  <c:v>Floor 7</c:v>
                </c:pt>
              </c:strCache>
            </c:strRef>
          </c:cat>
          <c:val>
            <c:numRef>
              <c:f>'Floor Wise'!$B$2:$B$10</c:f>
              <c:numCache>
                <c:formatCode>General</c:formatCode>
                <c:ptCount val="9"/>
                <c:pt idx="0">
                  <c:v>8.02</c:v>
                </c:pt>
                <c:pt idx="1">
                  <c:v>7.7</c:v>
                </c:pt>
                <c:pt idx="2">
                  <c:v>6.91</c:v>
                </c:pt>
                <c:pt idx="3">
                  <c:v>8.51</c:v>
                </c:pt>
                <c:pt idx="4">
                  <c:v>7.75</c:v>
                </c:pt>
                <c:pt idx="5">
                  <c:v>7.87</c:v>
                </c:pt>
                <c:pt idx="6">
                  <c:v>8.5169999999999995</c:v>
                </c:pt>
                <c:pt idx="7">
                  <c:v>8.2110000000000003</c:v>
                </c:pt>
                <c:pt idx="8">
                  <c:v>9.0210000000000008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07-5841-8D37-E0B44E05D8D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34630368"/>
        <c:axId val="934629056"/>
      </c:barChart>
      <c:catAx>
        <c:axId val="93463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4629056"/>
        <c:crosses val="autoZero"/>
        <c:auto val="1"/>
        <c:lblAlgn val="ctr"/>
        <c:lblOffset val="100"/>
        <c:noMultiLvlLbl val="0"/>
      </c:catAx>
      <c:valAx>
        <c:axId val="934629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4630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2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solidFill>
          <a:schemeClr val="accent2">
            <a:lumMod val="20000"/>
            <a:lumOff val="8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ICU!$B$1</c:f>
              <c:strCache>
                <c:ptCount val="1"/>
                <c:pt idx="0">
                  <c:v>Shifted to ICU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ICU!$A$2:$A$8</c:f>
              <c:strCache>
                <c:ptCount val="6"/>
                <c:pt idx="0">
                  <c:v>Nephrology</c:v>
                </c:pt>
                <c:pt idx="1">
                  <c:v>Neurology</c:v>
                </c:pt>
                <c:pt idx="2">
                  <c:v>General Surgery</c:v>
                </c:pt>
                <c:pt idx="3">
                  <c:v>Neuro Surgery</c:v>
                </c:pt>
                <c:pt idx="4">
                  <c:v>Gastroentrology</c:v>
                </c:pt>
                <c:pt idx="5">
                  <c:v>Internal Medicine</c:v>
                </c:pt>
              </c:strCache>
            </c:strRef>
          </c:cat>
          <c:val>
            <c:numRef>
              <c:f>ICU!$B$2:$B$8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C5-834B-B1A5-A0BF6241DA7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37991360"/>
        <c:axId val="937991688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ICU!$C$1</c15:sqref>
                        </c15:formulaRef>
                      </c:ext>
                    </c:extLst>
                    <c:strCache>
                      <c:ptCount val="1"/>
                      <c:pt idx="0">
                        <c:v>Shifted to ICU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ICU!$A$2:$A$8</c15:sqref>
                        </c15:formulaRef>
                      </c:ext>
                    </c:extLst>
                    <c:strCache>
                      <c:ptCount val="6"/>
                      <c:pt idx="0">
                        <c:v>Nephrology</c:v>
                      </c:pt>
                      <c:pt idx="1">
                        <c:v>Neurology</c:v>
                      </c:pt>
                      <c:pt idx="2">
                        <c:v>General Surgery</c:v>
                      </c:pt>
                      <c:pt idx="3">
                        <c:v>Neuro Surgery</c:v>
                      </c:pt>
                      <c:pt idx="4">
                        <c:v>Gastroentrology</c:v>
                      </c:pt>
                      <c:pt idx="5">
                        <c:v>Internal Medicine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ICU!$C$2:$C$8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8BC5-834B-B1A5-A0BF6241DA74}"/>
                  </c:ext>
                </c:extLst>
              </c15:ser>
            </c15:filteredBarSeries>
          </c:ext>
        </c:extLst>
      </c:barChart>
      <c:catAx>
        <c:axId val="937991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7991688"/>
        <c:crosses val="autoZero"/>
        <c:auto val="1"/>
        <c:lblAlgn val="ctr"/>
        <c:lblOffset val="100"/>
        <c:noMultiLvlLbl val="0"/>
      </c:catAx>
      <c:valAx>
        <c:axId val="937991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7991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accent2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26583-D909-E64C-AA3D-114207CB30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2E8837-9355-2E41-A762-D57087B72C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CE673D-88FF-B841-BEE1-D8C2B8A9F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2C5B-ED81-CA4A-BB3B-AF29487B6FDB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3FB33-1532-914F-B47D-348BEF2C5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B8BB03-862C-DE4E-9DEC-B472471CD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5C90-964F-584C-B36B-2CE68725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921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35E9A-244B-B844-B1F2-C752FC12A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A2AE1A-A230-374E-8441-6837CE8510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A1D0E-DF60-E14B-BBF6-F9C40D93C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2C5B-ED81-CA4A-BB3B-AF29487B6FDB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89F24-422F-D84E-A9FB-558A22816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88670-60AE-1443-A574-76953BD1D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5C90-964F-584C-B36B-2CE68725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72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FF2775-795C-4642-80BD-1658199ACB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F1CC2C-982B-7448-AF7D-7A235D402B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AF6EEB-36CA-4049-8554-DCDA775DD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2C5B-ED81-CA4A-BB3B-AF29487B6FDB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4BD78-7E47-5B47-A9EA-D786E24B4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0869D-289F-8045-823F-2E20AC275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5C90-964F-584C-B36B-2CE68725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4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AC820-D5CA-D442-A098-B53EC03BD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59536-A9EE-7F4A-8116-7BE92D405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EBCF16-07EC-2A44-81FA-E9C343A41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2C5B-ED81-CA4A-BB3B-AF29487B6FDB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5656B-0E4E-5244-9C2E-5A78EF1CD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81A04-E3C6-854D-9B05-0C38F2003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5C90-964F-584C-B36B-2CE68725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662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7CAC2-43D2-1646-B97F-8994F6B7A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F23C68-C577-FA4C-8851-8B176F1A1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C7685-787B-7441-9C70-70F91091B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2C5B-ED81-CA4A-BB3B-AF29487B6FDB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7652E-45EE-9040-8F21-2B10F59D8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81E71D-DD49-3340-B240-2FF70ACDB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5C90-964F-584C-B36B-2CE68725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28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A761F-6472-D648-A2E5-6B53E8449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7E6473-2BB9-BB46-9945-7EDFD15675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449BFB-80F4-AD4F-98D7-9CCC3F9CD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12132F-72B4-EA4B-A0D5-BBCD5A20F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2C5B-ED81-CA4A-BB3B-AF29487B6FDB}" type="datetimeFigureOut">
              <a:rPr lang="en-US" smtClean="0"/>
              <a:t>6/18/19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2DAC-FDD4-464E-9E81-19A4B979D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FD1FF-2B31-8248-938A-1A087626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5C90-964F-584C-B36B-2CE68725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129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F5181-B4F8-9249-9E77-6E0E1098F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9AFDFD-86C1-6C4A-98B8-EF721B268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13F282-2B05-C64F-8DD4-387331E6FD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BC9CC1-91C2-CC4B-BBE0-D83105A3D8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1086D6-615A-2147-8F2C-715788802C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746718-9BE9-554A-8BB0-2FBCD3098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2C5B-ED81-CA4A-BB3B-AF29487B6FDB}" type="datetimeFigureOut">
              <a:rPr lang="en-US" smtClean="0"/>
              <a:t>6/18/19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62D416-DFD2-7340-94CA-BD965D35F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F7FBCC-72B2-EC4B-A378-4514F23AE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5C90-964F-584C-B36B-2CE68725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68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28612-FA83-0542-B750-5E813DD43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EF4257-EF39-8449-9A8D-4CB7EF36D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2C5B-ED81-CA4A-BB3B-AF29487B6FDB}" type="datetimeFigureOut">
              <a:rPr lang="en-US" smtClean="0"/>
              <a:t>6/18/19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D9E39A-C3C7-CD4A-8F17-1CFD6377D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FC5B15-E343-E346-99C9-0D7A1CBAF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5C90-964F-584C-B36B-2CE68725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687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1C6A77-3E2D-1040-8DAE-25A3B2134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2C5B-ED81-CA4A-BB3B-AF29487B6FDB}" type="datetimeFigureOut">
              <a:rPr lang="en-US" smtClean="0"/>
              <a:t>6/18/19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A64B94-8799-674D-91E1-2E10725A0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33C7A-636E-F44C-9C5A-7F85144E9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5C90-964F-584C-B36B-2CE68725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14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FC62C-B238-1A41-AA6E-C6EAA2BE2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EF93D-2AB0-E644-8D34-8A57BF5A3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426D9-EC4D-244C-8BE2-C783547FDD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F5C81A-5AB1-F547-A0CA-9225E6A27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2C5B-ED81-CA4A-BB3B-AF29487B6FDB}" type="datetimeFigureOut">
              <a:rPr lang="en-US" smtClean="0"/>
              <a:t>6/18/19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BD0327-F8E3-C346-8086-0507AACFB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97A754-A347-3C4A-A370-3CA43B168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5C90-964F-584C-B36B-2CE68725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128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E6DBB-78B5-CB4C-BA89-BDD04BAD0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4332E3-E143-C74E-B470-72940C893A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3B26C-033A-584D-BEC4-F0EECE3B56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D0AC76-F879-8B4A-AB0D-82BCF4C25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2C5B-ED81-CA4A-BB3B-AF29487B6FDB}" type="datetimeFigureOut">
              <a:rPr lang="en-US" smtClean="0"/>
              <a:t>6/18/19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12D2DC-73F1-CB4F-94DE-E3A57B91C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4C490F-0017-4F40-B750-210BD4602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65C90-964F-584C-B36B-2CE68725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37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B004C1-D70C-454C-B115-C0952E3B3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D7A990-3A72-E64A-AD85-7A27C1E0B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90AE7C-F419-C841-BEED-72CB32401B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42C5B-ED81-CA4A-BB3B-AF29487B6FDB}" type="datetimeFigureOut">
              <a:rPr lang="en-US" smtClean="0"/>
              <a:t>6/18/19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1B53A-B8DE-0147-A712-C0C5446524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C5AC9-0324-8942-B896-6169DEE104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65C90-964F-584C-B36B-2CE687253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08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91243" y="115824"/>
            <a:ext cx="1292352" cy="909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3657600"/>
          </a:xfrm>
          <a:custGeom>
            <a:avLst/>
            <a:gdLst/>
            <a:ahLst/>
            <a:cxnLst/>
            <a:rect l="l" t="t" r="r" b="b"/>
            <a:pathLst>
              <a:path w="9144000" h="3657600">
                <a:moveTo>
                  <a:pt x="0" y="3657600"/>
                </a:moveTo>
                <a:lnTo>
                  <a:pt x="9144000" y="3657600"/>
                </a:lnTo>
                <a:lnTo>
                  <a:pt x="9144000" y="0"/>
                </a:lnTo>
                <a:lnTo>
                  <a:pt x="0" y="0"/>
                </a:lnTo>
                <a:lnTo>
                  <a:pt x="0" y="3657600"/>
                </a:lnTo>
                <a:close/>
              </a:path>
            </a:pathLst>
          </a:custGeom>
          <a:solidFill>
            <a:srgbClr val="FFFDE1"/>
          </a:solidFill>
        </p:spPr>
        <p:txBody>
          <a:bodyPr wrap="square" lIns="0" tIns="0" rIns="0" bIns="0" rtlCol="0"/>
          <a:lstStyle/>
          <a:p>
            <a:pPr marL="179705" lvl="0" algn="ctr">
              <a:spcBef>
                <a:spcPts val="65"/>
              </a:spcBef>
            </a:pPr>
            <a:endParaRPr lang="en-US" sz="3200" b="1" spc="-10" dirty="0">
              <a:solidFill>
                <a:prstClr val="black"/>
              </a:solidFill>
              <a:cs typeface="Calibri"/>
            </a:endParaRPr>
          </a:p>
          <a:p>
            <a:pPr marL="179705" lvl="0" algn="ctr">
              <a:spcBef>
                <a:spcPts val="65"/>
              </a:spcBef>
            </a:pPr>
            <a:endParaRPr lang="en-US" sz="3200" b="1" spc="-10" dirty="0">
              <a:solidFill>
                <a:prstClr val="black"/>
              </a:solidFill>
              <a:cs typeface="Calibri"/>
            </a:endParaRPr>
          </a:p>
          <a:p>
            <a:pPr marL="179705" lvl="0" algn="ctr">
              <a:spcBef>
                <a:spcPts val="65"/>
              </a:spcBef>
            </a:pPr>
            <a:endParaRPr lang="en-US" sz="3200" b="1" spc="-10" dirty="0">
              <a:solidFill>
                <a:prstClr val="black"/>
              </a:solidFill>
              <a:cs typeface="Calibri"/>
            </a:endParaRPr>
          </a:p>
          <a:p>
            <a:pPr marL="179705" algn="ctr">
              <a:spcBef>
                <a:spcPts val="65"/>
              </a:spcBef>
            </a:pPr>
            <a:r>
              <a:rPr lang="en-US" sz="4000" b="1" spc="-10" dirty="0">
                <a:cs typeface="Calibri"/>
              </a:rPr>
              <a:t>Average Length of Stay of patients&gt;3 days in wards</a:t>
            </a:r>
            <a:endParaRPr lang="en-US" sz="4000" dirty="0">
              <a:cs typeface="Calibri"/>
            </a:endParaRPr>
          </a:p>
          <a:p>
            <a:pPr marL="179705" lvl="0" algn="ctr">
              <a:spcBef>
                <a:spcPts val="65"/>
              </a:spcBef>
            </a:pPr>
            <a:endParaRPr lang="en-US" sz="3200" b="1" spc="-10" dirty="0">
              <a:solidFill>
                <a:prstClr val="black"/>
              </a:solidFill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5638800"/>
            <a:ext cx="12192000" cy="1219200"/>
          </a:xfrm>
          <a:custGeom>
            <a:avLst/>
            <a:gdLst/>
            <a:ahLst/>
            <a:cxnLst/>
            <a:rect l="l" t="t" r="r" b="b"/>
            <a:pathLst>
              <a:path w="9144000" h="1219200">
                <a:moveTo>
                  <a:pt x="0" y="1219199"/>
                </a:moveTo>
                <a:lnTo>
                  <a:pt x="9144000" y="1219199"/>
                </a:lnTo>
                <a:lnTo>
                  <a:pt x="9144000" y="0"/>
                </a:lnTo>
                <a:lnTo>
                  <a:pt x="0" y="0"/>
                </a:lnTo>
                <a:lnTo>
                  <a:pt x="0" y="1219199"/>
                </a:lnTo>
                <a:close/>
              </a:path>
            </a:pathLst>
          </a:custGeom>
          <a:solidFill>
            <a:srgbClr val="FFFDE1"/>
          </a:solidFill>
        </p:spPr>
        <p:txBody>
          <a:bodyPr wrap="square" lIns="0" tIns="0" rIns="0" bIns="0" rtlCol="0"/>
          <a:lstStyle/>
          <a:p>
            <a:r>
              <a:rPr lang="en-US" dirty="0"/>
              <a:t>											</a:t>
            </a:r>
            <a:r>
              <a:rPr lang="en-US" sz="2000" b="1" dirty="0"/>
              <a:t>Presented by:</a:t>
            </a:r>
          </a:p>
          <a:p>
            <a:r>
              <a:rPr lang="en-US" sz="2000" dirty="0"/>
              <a:t>											</a:t>
            </a:r>
            <a:r>
              <a:rPr lang="en-US" sz="2000" dirty="0" err="1"/>
              <a:t>Dr</a:t>
            </a:r>
            <a:r>
              <a:rPr lang="en-US" sz="2000" dirty="0"/>
              <a:t> </a:t>
            </a:r>
            <a:r>
              <a:rPr lang="en-US" sz="2000" dirty="0" err="1"/>
              <a:t>Akriti</a:t>
            </a:r>
            <a:r>
              <a:rPr lang="en-US" sz="2000" dirty="0"/>
              <a:t> Mahajan</a:t>
            </a:r>
          </a:p>
          <a:p>
            <a:r>
              <a:rPr lang="en-US" sz="2000" dirty="0"/>
              <a:t>											PG/17/004</a:t>
            </a:r>
            <a:endParaRPr sz="2000" dirty="0"/>
          </a:p>
        </p:txBody>
      </p:sp>
      <p:sp>
        <p:nvSpPr>
          <p:cNvPr id="5" name="object 5"/>
          <p:cNvSpPr/>
          <p:nvPr/>
        </p:nvSpPr>
        <p:spPr>
          <a:xfrm>
            <a:off x="0" y="3657600"/>
            <a:ext cx="12192000" cy="1981200"/>
          </a:xfrm>
          <a:custGeom>
            <a:avLst/>
            <a:gdLst/>
            <a:ahLst/>
            <a:cxnLst/>
            <a:rect l="l" t="t" r="r" b="b"/>
            <a:pathLst>
              <a:path w="9144000" h="1981200">
                <a:moveTo>
                  <a:pt x="0" y="1981200"/>
                </a:moveTo>
                <a:lnTo>
                  <a:pt x="9144000" y="1981200"/>
                </a:lnTo>
                <a:lnTo>
                  <a:pt x="9144000" y="0"/>
                </a:lnTo>
                <a:lnTo>
                  <a:pt x="0" y="0"/>
                </a:lnTo>
                <a:lnTo>
                  <a:pt x="0" y="1981200"/>
                </a:lnTo>
                <a:close/>
              </a:path>
            </a:pathLst>
          </a:custGeom>
          <a:solidFill>
            <a:srgbClr val="5DB9AF"/>
          </a:solidFill>
        </p:spPr>
        <p:txBody>
          <a:bodyPr wrap="square" lIns="0" tIns="0" rIns="0" bIns="0" rtlCol="0"/>
          <a:lstStyle/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6593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5">
            <a:extLst>
              <a:ext uri="{FF2B5EF4-FFF2-40B4-BE49-F238E27FC236}">
                <a16:creationId xmlns:a16="http://schemas.microsoft.com/office/drawing/2014/main" id="{79591695-660E-3A44-B56C-6BA56E61614A}"/>
              </a:ext>
            </a:extLst>
          </p:cNvPr>
          <p:cNvSpPr/>
          <p:nvPr/>
        </p:nvSpPr>
        <p:spPr>
          <a:xfrm>
            <a:off x="0" y="6457950"/>
            <a:ext cx="12192000" cy="681038"/>
          </a:xfrm>
          <a:custGeom>
            <a:avLst/>
            <a:gdLst/>
            <a:ahLst/>
            <a:cxnLst/>
            <a:rect l="l" t="t" r="r" b="b"/>
            <a:pathLst>
              <a:path w="9144000" h="1981200">
                <a:moveTo>
                  <a:pt x="0" y="1981200"/>
                </a:moveTo>
                <a:lnTo>
                  <a:pt x="9144000" y="1981200"/>
                </a:lnTo>
                <a:lnTo>
                  <a:pt x="9144000" y="0"/>
                </a:lnTo>
                <a:lnTo>
                  <a:pt x="0" y="0"/>
                </a:lnTo>
                <a:lnTo>
                  <a:pt x="0" y="1981200"/>
                </a:lnTo>
                <a:close/>
              </a:path>
            </a:pathLst>
          </a:custGeom>
          <a:solidFill>
            <a:srgbClr val="5DB9AF"/>
          </a:solidFill>
        </p:spPr>
        <p:txBody>
          <a:bodyPr wrap="square" lIns="0" tIns="0" rIns="0" bIns="0" rtlCol="0"/>
          <a:lstStyle/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64B752BF-F664-5842-AF41-EEDAF137C88A}"/>
              </a:ext>
            </a:extLst>
          </p:cNvPr>
          <p:cNvSpPr/>
          <p:nvPr/>
        </p:nvSpPr>
        <p:spPr>
          <a:xfrm flipV="1">
            <a:off x="0" y="1099564"/>
            <a:ext cx="12191999" cy="45719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908">
            <a:solidFill>
              <a:srgbClr val="5DB9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536BCB-1323-6F46-B633-2BAA50AA3476}"/>
              </a:ext>
            </a:extLst>
          </p:cNvPr>
          <p:cNvSpPr txBox="1"/>
          <p:nvPr/>
        </p:nvSpPr>
        <p:spPr>
          <a:xfrm>
            <a:off x="685800" y="671783"/>
            <a:ext cx="34358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ALOS- CHANNEL WISE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5B9603EE-E176-4429-9A58-E266E8CEC3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6997706"/>
              </p:ext>
            </p:extLst>
          </p:nvPr>
        </p:nvGraphicFramePr>
        <p:xfrm>
          <a:off x="1909482" y="1195003"/>
          <a:ext cx="7920318" cy="5057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2098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5">
            <a:extLst>
              <a:ext uri="{FF2B5EF4-FFF2-40B4-BE49-F238E27FC236}">
                <a16:creationId xmlns:a16="http://schemas.microsoft.com/office/drawing/2014/main" id="{79591695-660E-3A44-B56C-6BA56E61614A}"/>
              </a:ext>
            </a:extLst>
          </p:cNvPr>
          <p:cNvSpPr/>
          <p:nvPr/>
        </p:nvSpPr>
        <p:spPr>
          <a:xfrm>
            <a:off x="0" y="6457950"/>
            <a:ext cx="12192000" cy="681038"/>
          </a:xfrm>
          <a:custGeom>
            <a:avLst/>
            <a:gdLst/>
            <a:ahLst/>
            <a:cxnLst/>
            <a:rect l="l" t="t" r="r" b="b"/>
            <a:pathLst>
              <a:path w="9144000" h="1981200">
                <a:moveTo>
                  <a:pt x="0" y="1981200"/>
                </a:moveTo>
                <a:lnTo>
                  <a:pt x="9144000" y="1981200"/>
                </a:lnTo>
                <a:lnTo>
                  <a:pt x="9144000" y="0"/>
                </a:lnTo>
                <a:lnTo>
                  <a:pt x="0" y="0"/>
                </a:lnTo>
                <a:lnTo>
                  <a:pt x="0" y="1981200"/>
                </a:lnTo>
                <a:close/>
              </a:path>
            </a:pathLst>
          </a:custGeom>
          <a:solidFill>
            <a:srgbClr val="5DB9AF"/>
          </a:solidFill>
        </p:spPr>
        <p:txBody>
          <a:bodyPr wrap="square" lIns="0" tIns="0" rIns="0" bIns="0" rtlCol="0"/>
          <a:lstStyle/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64B752BF-F664-5842-AF41-EEDAF137C88A}"/>
              </a:ext>
            </a:extLst>
          </p:cNvPr>
          <p:cNvSpPr/>
          <p:nvPr/>
        </p:nvSpPr>
        <p:spPr>
          <a:xfrm flipV="1">
            <a:off x="0" y="1099564"/>
            <a:ext cx="12191999" cy="45719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908">
            <a:solidFill>
              <a:srgbClr val="5DB9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9468E16-9220-494B-AACF-3ADE10121D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0896498"/>
              </p:ext>
            </p:extLst>
          </p:nvPr>
        </p:nvGraphicFramePr>
        <p:xfrm>
          <a:off x="2085976" y="1240151"/>
          <a:ext cx="7572374" cy="5122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1D9EBE88-F08F-ED40-BA2F-AD7798662D65}"/>
              </a:ext>
            </a:extLst>
          </p:cNvPr>
          <p:cNvSpPr/>
          <p:nvPr/>
        </p:nvSpPr>
        <p:spPr>
          <a:xfrm>
            <a:off x="368037" y="669497"/>
            <a:ext cx="29967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ALOS- FLOOR WISE</a:t>
            </a:r>
          </a:p>
        </p:txBody>
      </p:sp>
    </p:spTree>
    <p:extLst>
      <p:ext uri="{BB962C8B-B14F-4D97-AF65-F5344CB8AC3E}">
        <p14:creationId xmlns:p14="http://schemas.microsoft.com/office/powerpoint/2010/main" val="1803965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5">
            <a:extLst>
              <a:ext uri="{FF2B5EF4-FFF2-40B4-BE49-F238E27FC236}">
                <a16:creationId xmlns:a16="http://schemas.microsoft.com/office/drawing/2014/main" id="{79591695-660E-3A44-B56C-6BA56E61614A}"/>
              </a:ext>
            </a:extLst>
          </p:cNvPr>
          <p:cNvSpPr/>
          <p:nvPr/>
        </p:nvSpPr>
        <p:spPr>
          <a:xfrm>
            <a:off x="0" y="6457950"/>
            <a:ext cx="12192000" cy="681038"/>
          </a:xfrm>
          <a:custGeom>
            <a:avLst/>
            <a:gdLst/>
            <a:ahLst/>
            <a:cxnLst/>
            <a:rect l="l" t="t" r="r" b="b"/>
            <a:pathLst>
              <a:path w="9144000" h="1981200">
                <a:moveTo>
                  <a:pt x="0" y="1981200"/>
                </a:moveTo>
                <a:lnTo>
                  <a:pt x="9144000" y="1981200"/>
                </a:lnTo>
                <a:lnTo>
                  <a:pt x="9144000" y="0"/>
                </a:lnTo>
                <a:lnTo>
                  <a:pt x="0" y="0"/>
                </a:lnTo>
                <a:lnTo>
                  <a:pt x="0" y="1981200"/>
                </a:lnTo>
                <a:close/>
              </a:path>
            </a:pathLst>
          </a:custGeom>
          <a:solidFill>
            <a:srgbClr val="5DB9AF"/>
          </a:solidFill>
        </p:spPr>
        <p:txBody>
          <a:bodyPr wrap="square" lIns="0" tIns="0" rIns="0" bIns="0" rtlCol="0"/>
          <a:lstStyle/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64B752BF-F664-5842-AF41-EEDAF137C88A}"/>
              </a:ext>
            </a:extLst>
          </p:cNvPr>
          <p:cNvSpPr/>
          <p:nvPr/>
        </p:nvSpPr>
        <p:spPr>
          <a:xfrm flipV="1">
            <a:off x="0" y="1099564"/>
            <a:ext cx="12191999" cy="45719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908">
            <a:solidFill>
              <a:srgbClr val="5DB9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D9EBE88-F08F-ED40-BA2F-AD7798662D65}"/>
              </a:ext>
            </a:extLst>
          </p:cNvPr>
          <p:cNvSpPr/>
          <p:nvPr/>
        </p:nvSpPr>
        <p:spPr>
          <a:xfrm>
            <a:off x="368037" y="669497"/>
            <a:ext cx="37996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STEP-UPS FROM WARDS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812334-5619-48A1-916B-655033205E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7731959"/>
              </p:ext>
            </p:extLst>
          </p:nvPr>
        </p:nvGraphicFramePr>
        <p:xfrm>
          <a:off x="1771651" y="1192717"/>
          <a:ext cx="8558212" cy="5108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2730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5">
            <a:extLst>
              <a:ext uri="{FF2B5EF4-FFF2-40B4-BE49-F238E27FC236}">
                <a16:creationId xmlns:a16="http://schemas.microsoft.com/office/drawing/2014/main" id="{79591695-660E-3A44-B56C-6BA56E61614A}"/>
              </a:ext>
            </a:extLst>
          </p:cNvPr>
          <p:cNvSpPr/>
          <p:nvPr/>
        </p:nvSpPr>
        <p:spPr>
          <a:xfrm>
            <a:off x="0" y="6457950"/>
            <a:ext cx="12192000" cy="681038"/>
          </a:xfrm>
          <a:custGeom>
            <a:avLst/>
            <a:gdLst/>
            <a:ahLst/>
            <a:cxnLst/>
            <a:rect l="l" t="t" r="r" b="b"/>
            <a:pathLst>
              <a:path w="9144000" h="1981200">
                <a:moveTo>
                  <a:pt x="0" y="1981200"/>
                </a:moveTo>
                <a:lnTo>
                  <a:pt x="9144000" y="1981200"/>
                </a:lnTo>
                <a:lnTo>
                  <a:pt x="9144000" y="0"/>
                </a:lnTo>
                <a:lnTo>
                  <a:pt x="0" y="0"/>
                </a:lnTo>
                <a:lnTo>
                  <a:pt x="0" y="1981200"/>
                </a:lnTo>
                <a:close/>
              </a:path>
            </a:pathLst>
          </a:custGeom>
          <a:solidFill>
            <a:srgbClr val="5DB9AF"/>
          </a:solidFill>
        </p:spPr>
        <p:txBody>
          <a:bodyPr wrap="square" lIns="0" tIns="0" rIns="0" bIns="0" rtlCol="0"/>
          <a:lstStyle/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64B752BF-F664-5842-AF41-EEDAF137C88A}"/>
              </a:ext>
            </a:extLst>
          </p:cNvPr>
          <p:cNvSpPr/>
          <p:nvPr/>
        </p:nvSpPr>
        <p:spPr>
          <a:xfrm flipV="1">
            <a:off x="0" y="1099564"/>
            <a:ext cx="12191999" cy="45719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908">
            <a:solidFill>
              <a:srgbClr val="5DB9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9EA0C0-DC5D-B149-83F0-FEF7EC133116}"/>
              </a:ext>
            </a:extLst>
          </p:cNvPr>
          <p:cNvSpPr/>
          <p:nvPr/>
        </p:nvSpPr>
        <p:spPr>
          <a:xfrm>
            <a:off x="0" y="3244334"/>
            <a:ext cx="12191999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IN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3018856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5">
            <a:extLst>
              <a:ext uri="{FF2B5EF4-FFF2-40B4-BE49-F238E27FC236}">
                <a16:creationId xmlns:a16="http://schemas.microsoft.com/office/drawing/2014/main" id="{79591695-660E-3A44-B56C-6BA56E61614A}"/>
              </a:ext>
            </a:extLst>
          </p:cNvPr>
          <p:cNvSpPr/>
          <p:nvPr/>
        </p:nvSpPr>
        <p:spPr>
          <a:xfrm>
            <a:off x="0" y="6457950"/>
            <a:ext cx="12192000" cy="681038"/>
          </a:xfrm>
          <a:custGeom>
            <a:avLst/>
            <a:gdLst/>
            <a:ahLst/>
            <a:cxnLst/>
            <a:rect l="l" t="t" r="r" b="b"/>
            <a:pathLst>
              <a:path w="9144000" h="1981200">
                <a:moveTo>
                  <a:pt x="0" y="1981200"/>
                </a:moveTo>
                <a:lnTo>
                  <a:pt x="9144000" y="1981200"/>
                </a:lnTo>
                <a:lnTo>
                  <a:pt x="9144000" y="0"/>
                </a:lnTo>
                <a:lnTo>
                  <a:pt x="0" y="0"/>
                </a:lnTo>
                <a:lnTo>
                  <a:pt x="0" y="1981200"/>
                </a:lnTo>
                <a:close/>
              </a:path>
            </a:pathLst>
          </a:custGeom>
          <a:solidFill>
            <a:srgbClr val="5DB9AF"/>
          </a:solidFill>
        </p:spPr>
        <p:txBody>
          <a:bodyPr wrap="square" lIns="0" tIns="0" rIns="0" bIns="0" rtlCol="0"/>
          <a:lstStyle/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64B752BF-F664-5842-AF41-EEDAF137C88A}"/>
              </a:ext>
            </a:extLst>
          </p:cNvPr>
          <p:cNvSpPr/>
          <p:nvPr/>
        </p:nvSpPr>
        <p:spPr>
          <a:xfrm flipV="1">
            <a:off x="0" y="1099564"/>
            <a:ext cx="12191999" cy="45719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908">
            <a:solidFill>
              <a:srgbClr val="5DB9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381EB1-C756-4443-9299-80D771BBFFA3}"/>
              </a:ext>
            </a:extLst>
          </p:cNvPr>
          <p:cNvSpPr/>
          <p:nvPr/>
        </p:nvSpPr>
        <p:spPr>
          <a:xfrm>
            <a:off x="685800" y="1582341"/>
            <a:ext cx="1020631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q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Doctors should be sensitized regarding the long-standing cases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Emails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Telephonic call</a:t>
            </a:r>
          </a:p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q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Continuous counselling of the patients and their families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Chronic cases - Homecare services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Radiation and chemo therapy – Day care services</a:t>
            </a:r>
          </a:p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q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Floor managers should be told to track their long-standing cases on their respective floors and one to one discussion with the doctor about the case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q"/>
            </a:pP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q"/>
            </a:pP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q"/>
            </a:pP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63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5">
            <a:extLst>
              <a:ext uri="{FF2B5EF4-FFF2-40B4-BE49-F238E27FC236}">
                <a16:creationId xmlns:a16="http://schemas.microsoft.com/office/drawing/2014/main" id="{79591695-660E-3A44-B56C-6BA56E61614A}"/>
              </a:ext>
            </a:extLst>
          </p:cNvPr>
          <p:cNvSpPr/>
          <p:nvPr/>
        </p:nvSpPr>
        <p:spPr>
          <a:xfrm>
            <a:off x="0" y="6457950"/>
            <a:ext cx="12192000" cy="681038"/>
          </a:xfrm>
          <a:custGeom>
            <a:avLst/>
            <a:gdLst/>
            <a:ahLst/>
            <a:cxnLst/>
            <a:rect l="l" t="t" r="r" b="b"/>
            <a:pathLst>
              <a:path w="9144000" h="1981200">
                <a:moveTo>
                  <a:pt x="0" y="1981200"/>
                </a:moveTo>
                <a:lnTo>
                  <a:pt x="9144000" y="1981200"/>
                </a:lnTo>
                <a:lnTo>
                  <a:pt x="9144000" y="0"/>
                </a:lnTo>
                <a:lnTo>
                  <a:pt x="0" y="0"/>
                </a:lnTo>
                <a:lnTo>
                  <a:pt x="0" y="1981200"/>
                </a:lnTo>
                <a:close/>
              </a:path>
            </a:pathLst>
          </a:custGeom>
          <a:solidFill>
            <a:srgbClr val="5DB9AF"/>
          </a:solidFill>
        </p:spPr>
        <p:txBody>
          <a:bodyPr wrap="square" lIns="0" tIns="0" rIns="0" bIns="0" rtlCol="0"/>
          <a:lstStyle/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64B752BF-F664-5842-AF41-EEDAF137C88A}"/>
              </a:ext>
            </a:extLst>
          </p:cNvPr>
          <p:cNvSpPr/>
          <p:nvPr/>
        </p:nvSpPr>
        <p:spPr>
          <a:xfrm flipV="1">
            <a:off x="0" y="1099564"/>
            <a:ext cx="12191999" cy="45719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908">
            <a:solidFill>
              <a:srgbClr val="5DB9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B0CE7A3-076D-A640-B89C-B114B24BBBEF}"/>
              </a:ext>
            </a:extLst>
          </p:cNvPr>
          <p:cNvSpPr/>
          <p:nvPr/>
        </p:nvSpPr>
        <p:spPr>
          <a:xfrm>
            <a:off x="614082" y="1418307"/>
            <a:ext cx="961913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q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PSU patients should be tracked separately and should be counselled by doctor regarding impact of long staying in hospital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q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SOPs should be redefined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Admission policy where in elective cases should be admitted after investigations.</a:t>
            </a:r>
          </a:p>
          <a:p>
            <a:pPr marL="342900" lvl="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Defined guidelines for discharge of long standing patients.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q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Hospital management information system needs to be strengthened.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q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Doctors and nurses should know the importance of LOS and for this proper training should be organised.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itchFamily="2" charset="2"/>
              <a:buChar char="q"/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measures for HAIs should be taken in long standing cases.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712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5">
            <a:extLst>
              <a:ext uri="{FF2B5EF4-FFF2-40B4-BE49-F238E27FC236}">
                <a16:creationId xmlns:a16="http://schemas.microsoft.com/office/drawing/2014/main" id="{79591695-660E-3A44-B56C-6BA56E61614A}"/>
              </a:ext>
            </a:extLst>
          </p:cNvPr>
          <p:cNvSpPr/>
          <p:nvPr/>
        </p:nvSpPr>
        <p:spPr>
          <a:xfrm>
            <a:off x="0" y="6457950"/>
            <a:ext cx="12192000" cy="681038"/>
          </a:xfrm>
          <a:custGeom>
            <a:avLst/>
            <a:gdLst/>
            <a:ahLst/>
            <a:cxnLst/>
            <a:rect l="l" t="t" r="r" b="b"/>
            <a:pathLst>
              <a:path w="9144000" h="1981200">
                <a:moveTo>
                  <a:pt x="0" y="1981200"/>
                </a:moveTo>
                <a:lnTo>
                  <a:pt x="9144000" y="1981200"/>
                </a:lnTo>
                <a:lnTo>
                  <a:pt x="9144000" y="0"/>
                </a:lnTo>
                <a:lnTo>
                  <a:pt x="0" y="0"/>
                </a:lnTo>
                <a:lnTo>
                  <a:pt x="0" y="1981200"/>
                </a:lnTo>
                <a:close/>
              </a:path>
            </a:pathLst>
          </a:custGeom>
          <a:solidFill>
            <a:srgbClr val="5DB9AF"/>
          </a:solidFill>
        </p:spPr>
        <p:txBody>
          <a:bodyPr wrap="square" lIns="0" tIns="0" rIns="0" bIns="0" rtlCol="0"/>
          <a:lstStyle/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64B752BF-F664-5842-AF41-EEDAF137C88A}"/>
              </a:ext>
            </a:extLst>
          </p:cNvPr>
          <p:cNvSpPr/>
          <p:nvPr/>
        </p:nvSpPr>
        <p:spPr>
          <a:xfrm flipV="1">
            <a:off x="0" y="1099564"/>
            <a:ext cx="12191999" cy="45719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908">
            <a:solidFill>
              <a:srgbClr val="5DB9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8A0EE05-C578-E144-9253-520501353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7758" y="2341178"/>
            <a:ext cx="7807874" cy="2230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754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5">
            <a:extLst>
              <a:ext uri="{FF2B5EF4-FFF2-40B4-BE49-F238E27FC236}">
                <a16:creationId xmlns:a16="http://schemas.microsoft.com/office/drawing/2014/main" id="{79591695-660E-3A44-B56C-6BA56E61614A}"/>
              </a:ext>
            </a:extLst>
          </p:cNvPr>
          <p:cNvSpPr/>
          <p:nvPr/>
        </p:nvSpPr>
        <p:spPr>
          <a:xfrm>
            <a:off x="0" y="6457950"/>
            <a:ext cx="12192000" cy="681038"/>
          </a:xfrm>
          <a:custGeom>
            <a:avLst/>
            <a:gdLst/>
            <a:ahLst/>
            <a:cxnLst/>
            <a:rect l="l" t="t" r="r" b="b"/>
            <a:pathLst>
              <a:path w="9144000" h="1981200">
                <a:moveTo>
                  <a:pt x="0" y="1981200"/>
                </a:moveTo>
                <a:lnTo>
                  <a:pt x="9144000" y="1981200"/>
                </a:lnTo>
                <a:lnTo>
                  <a:pt x="9144000" y="0"/>
                </a:lnTo>
                <a:lnTo>
                  <a:pt x="0" y="0"/>
                </a:lnTo>
                <a:lnTo>
                  <a:pt x="0" y="1981200"/>
                </a:lnTo>
                <a:close/>
              </a:path>
            </a:pathLst>
          </a:custGeom>
          <a:solidFill>
            <a:srgbClr val="5DB9AF"/>
          </a:solidFill>
        </p:spPr>
        <p:txBody>
          <a:bodyPr wrap="square" lIns="0" tIns="0" rIns="0" bIns="0" rtlCol="0"/>
          <a:lstStyle/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64B752BF-F664-5842-AF41-EEDAF137C88A}"/>
              </a:ext>
            </a:extLst>
          </p:cNvPr>
          <p:cNvSpPr/>
          <p:nvPr/>
        </p:nvSpPr>
        <p:spPr>
          <a:xfrm flipV="1">
            <a:off x="0" y="1099564"/>
            <a:ext cx="12191999" cy="45719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908">
            <a:solidFill>
              <a:srgbClr val="5DB9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917D15-8E7C-434F-9088-3E8AE0CD4AD2}"/>
              </a:ext>
            </a:extLst>
          </p:cNvPr>
          <p:cNvSpPr/>
          <p:nvPr/>
        </p:nvSpPr>
        <p:spPr>
          <a:xfrm>
            <a:off x="328613" y="1335020"/>
            <a:ext cx="1020275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</a:rPr>
              <a:t>Length of stay is the key indicator of hospital </a:t>
            </a:r>
            <a:r>
              <a:rPr lang="en-IN" sz="24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ALOS refers to the average number of days that patients spend in hospital.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A shorter stay will reduce the cost per discharge and shift care from inpatient to less expensive post-acute settings.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Excess average length of stay (ALOS) in an increased cost to hospitals but also increases the risk of hospital-acquired infection 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ALOS = Total number of days stayed by all inpatients / Number of discharges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400" dirty="0"/>
              <a:t>At Max Vaishali hospital ALOS of patients was 5 and 4.85 for the month of December 2018 and January 2019 respectively.  </a:t>
            </a:r>
          </a:p>
          <a:p>
            <a:r>
              <a:rPr lang="en-IN" sz="2400" dirty="0"/>
              <a:t> </a:t>
            </a:r>
          </a:p>
          <a:p>
            <a:pPr>
              <a:spcAft>
                <a:spcPts val="0"/>
              </a:spcAft>
            </a:pP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4603F4-BAF3-754A-8CF2-F04AE6E27D3D}"/>
              </a:ext>
            </a:extLst>
          </p:cNvPr>
          <p:cNvSpPr txBox="1"/>
          <p:nvPr/>
        </p:nvSpPr>
        <p:spPr>
          <a:xfrm>
            <a:off x="328613" y="588354"/>
            <a:ext cx="3771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738272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5">
            <a:extLst>
              <a:ext uri="{FF2B5EF4-FFF2-40B4-BE49-F238E27FC236}">
                <a16:creationId xmlns:a16="http://schemas.microsoft.com/office/drawing/2014/main" id="{79591695-660E-3A44-B56C-6BA56E61614A}"/>
              </a:ext>
            </a:extLst>
          </p:cNvPr>
          <p:cNvSpPr/>
          <p:nvPr/>
        </p:nvSpPr>
        <p:spPr>
          <a:xfrm>
            <a:off x="0" y="6457950"/>
            <a:ext cx="12192000" cy="681038"/>
          </a:xfrm>
          <a:custGeom>
            <a:avLst/>
            <a:gdLst/>
            <a:ahLst/>
            <a:cxnLst/>
            <a:rect l="l" t="t" r="r" b="b"/>
            <a:pathLst>
              <a:path w="9144000" h="1981200">
                <a:moveTo>
                  <a:pt x="0" y="1981200"/>
                </a:moveTo>
                <a:lnTo>
                  <a:pt x="9144000" y="1981200"/>
                </a:lnTo>
                <a:lnTo>
                  <a:pt x="9144000" y="0"/>
                </a:lnTo>
                <a:lnTo>
                  <a:pt x="0" y="0"/>
                </a:lnTo>
                <a:lnTo>
                  <a:pt x="0" y="1981200"/>
                </a:lnTo>
                <a:close/>
              </a:path>
            </a:pathLst>
          </a:custGeom>
          <a:solidFill>
            <a:srgbClr val="5DB9AF"/>
          </a:solidFill>
        </p:spPr>
        <p:txBody>
          <a:bodyPr wrap="square" lIns="0" tIns="0" rIns="0" bIns="0" rtlCol="0"/>
          <a:lstStyle/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64B752BF-F664-5842-AF41-EEDAF137C88A}"/>
              </a:ext>
            </a:extLst>
          </p:cNvPr>
          <p:cNvSpPr/>
          <p:nvPr/>
        </p:nvSpPr>
        <p:spPr>
          <a:xfrm flipV="1">
            <a:off x="354467" y="1112543"/>
            <a:ext cx="12191999" cy="45719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908">
            <a:solidFill>
              <a:srgbClr val="5DB9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A068C09-BEB4-2240-820A-B87E7D131B10}"/>
              </a:ext>
            </a:extLst>
          </p:cNvPr>
          <p:cNvSpPr/>
          <p:nvPr/>
        </p:nvSpPr>
        <p:spPr>
          <a:xfrm>
            <a:off x="354467" y="1622784"/>
            <a:ext cx="1081835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IN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determine the average length of stay of patients staying &gt;3days in the ward  and what are the reasons for long standing patients &gt;3days in the wards.</a:t>
            </a:r>
            <a:endParaRPr lang="en-IN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091F12-4875-754C-BC95-552409A5EDDE}"/>
              </a:ext>
            </a:extLst>
          </p:cNvPr>
          <p:cNvSpPr/>
          <p:nvPr/>
        </p:nvSpPr>
        <p:spPr>
          <a:xfrm>
            <a:off x="299030" y="721789"/>
            <a:ext cx="33585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IN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AIM</a:t>
            </a:r>
          </a:p>
        </p:txBody>
      </p:sp>
    </p:spTree>
    <p:extLst>
      <p:ext uri="{BB962C8B-B14F-4D97-AF65-F5344CB8AC3E}">
        <p14:creationId xmlns:p14="http://schemas.microsoft.com/office/powerpoint/2010/main" val="2095401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5">
            <a:extLst>
              <a:ext uri="{FF2B5EF4-FFF2-40B4-BE49-F238E27FC236}">
                <a16:creationId xmlns:a16="http://schemas.microsoft.com/office/drawing/2014/main" id="{79591695-660E-3A44-B56C-6BA56E61614A}"/>
              </a:ext>
            </a:extLst>
          </p:cNvPr>
          <p:cNvSpPr/>
          <p:nvPr/>
        </p:nvSpPr>
        <p:spPr>
          <a:xfrm>
            <a:off x="0" y="6457950"/>
            <a:ext cx="12192000" cy="681038"/>
          </a:xfrm>
          <a:custGeom>
            <a:avLst/>
            <a:gdLst/>
            <a:ahLst/>
            <a:cxnLst/>
            <a:rect l="l" t="t" r="r" b="b"/>
            <a:pathLst>
              <a:path w="9144000" h="1981200">
                <a:moveTo>
                  <a:pt x="0" y="1981200"/>
                </a:moveTo>
                <a:lnTo>
                  <a:pt x="9144000" y="1981200"/>
                </a:lnTo>
                <a:lnTo>
                  <a:pt x="9144000" y="0"/>
                </a:lnTo>
                <a:lnTo>
                  <a:pt x="0" y="0"/>
                </a:lnTo>
                <a:lnTo>
                  <a:pt x="0" y="1981200"/>
                </a:lnTo>
                <a:close/>
              </a:path>
            </a:pathLst>
          </a:custGeom>
          <a:solidFill>
            <a:srgbClr val="5DB9AF"/>
          </a:solidFill>
        </p:spPr>
        <p:txBody>
          <a:bodyPr wrap="square" lIns="0" tIns="0" rIns="0" bIns="0" rtlCol="0"/>
          <a:lstStyle/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64B752BF-F664-5842-AF41-EEDAF137C88A}"/>
              </a:ext>
            </a:extLst>
          </p:cNvPr>
          <p:cNvSpPr/>
          <p:nvPr/>
        </p:nvSpPr>
        <p:spPr>
          <a:xfrm flipV="1">
            <a:off x="0" y="1099564"/>
            <a:ext cx="12191999" cy="45719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908">
            <a:solidFill>
              <a:srgbClr val="5DB9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64F4B9-284B-414D-8C78-F2B8E9A4B52D}"/>
              </a:ext>
            </a:extLst>
          </p:cNvPr>
          <p:cNvSpPr/>
          <p:nvPr/>
        </p:nvSpPr>
        <p:spPr>
          <a:xfrm>
            <a:off x="414338" y="648217"/>
            <a:ext cx="17458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Objectives</a:t>
            </a:r>
            <a:endParaRPr lang="en-IN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7394DE-8CEC-F24E-8BF7-DC217DFBA41D}"/>
              </a:ext>
            </a:extLst>
          </p:cNvPr>
          <p:cNvSpPr/>
          <p:nvPr/>
        </p:nvSpPr>
        <p:spPr>
          <a:xfrm>
            <a:off x="421957" y="1177719"/>
            <a:ext cx="1077277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General Objective: </a:t>
            </a:r>
            <a:endParaRPr lang="en-IN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determine the average length of stay of patients staying &gt;3days in the wards of hospital</a:t>
            </a:r>
          </a:p>
          <a:p>
            <a:pPr algn="just">
              <a:spcAft>
                <a:spcPts val="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Specific Objective:</a:t>
            </a:r>
            <a:endParaRPr lang="en-IN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determine the ALOS of patients staying &gt;3days department wise and floor wise.</a:t>
            </a:r>
            <a:endParaRPr lang="en-IN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determine the reasons for long standing patients staying &gt;3days in the wards (except ICUs &amp; HDUs).</a:t>
            </a:r>
            <a:endParaRPr lang="en-IN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determine the channel wise break up of long-standing patients staying &gt;3 days in the wards (except ICUs &amp; HDUs).</a:t>
            </a:r>
            <a:endParaRPr lang="en-IN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determine the step-up to ICU from wards.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501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5">
            <a:extLst>
              <a:ext uri="{FF2B5EF4-FFF2-40B4-BE49-F238E27FC236}">
                <a16:creationId xmlns:a16="http://schemas.microsoft.com/office/drawing/2014/main" id="{79591695-660E-3A44-B56C-6BA56E61614A}"/>
              </a:ext>
            </a:extLst>
          </p:cNvPr>
          <p:cNvSpPr/>
          <p:nvPr/>
        </p:nvSpPr>
        <p:spPr>
          <a:xfrm>
            <a:off x="0" y="6457950"/>
            <a:ext cx="12192000" cy="681038"/>
          </a:xfrm>
          <a:custGeom>
            <a:avLst/>
            <a:gdLst/>
            <a:ahLst/>
            <a:cxnLst/>
            <a:rect l="l" t="t" r="r" b="b"/>
            <a:pathLst>
              <a:path w="9144000" h="1981200">
                <a:moveTo>
                  <a:pt x="0" y="1981200"/>
                </a:moveTo>
                <a:lnTo>
                  <a:pt x="9144000" y="1981200"/>
                </a:lnTo>
                <a:lnTo>
                  <a:pt x="9144000" y="0"/>
                </a:lnTo>
                <a:lnTo>
                  <a:pt x="0" y="0"/>
                </a:lnTo>
                <a:lnTo>
                  <a:pt x="0" y="1981200"/>
                </a:lnTo>
                <a:close/>
              </a:path>
            </a:pathLst>
          </a:custGeom>
          <a:solidFill>
            <a:srgbClr val="5DB9AF"/>
          </a:solidFill>
        </p:spPr>
        <p:txBody>
          <a:bodyPr wrap="square" lIns="0" tIns="0" rIns="0" bIns="0" rtlCol="0"/>
          <a:lstStyle/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64B752BF-F664-5842-AF41-EEDAF137C88A}"/>
              </a:ext>
            </a:extLst>
          </p:cNvPr>
          <p:cNvSpPr/>
          <p:nvPr/>
        </p:nvSpPr>
        <p:spPr>
          <a:xfrm flipV="1">
            <a:off x="0" y="1099564"/>
            <a:ext cx="12191999" cy="45719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908">
            <a:solidFill>
              <a:srgbClr val="5DB9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A5EA2A6-F142-CE47-948A-56CCF5796845}"/>
              </a:ext>
            </a:extLst>
          </p:cNvPr>
          <p:cNvSpPr/>
          <p:nvPr/>
        </p:nvSpPr>
        <p:spPr>
          <a:xfrm>
            <a:off x="400050" y="1370730"/>
            <a:ext cx="10223126" cy="4314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itchFamily="2" charset="2"/>
              <a:buChar char=""/>
            </a:pPr>
            <a:r>
              <a:rPr lang="en-IN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Type of study: </a:t>
            </a: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 sectional study.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itchFamily="2" charset="2"/>
              <a:buChar char=""/>
            </a:pPr>
            <a:r>
              <a:rPr lang="en-IN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Study area: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 Super </a:t>
            </a:r>
            <a:r>
              <a:rPr lang="en-US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Speciality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Hospital Vaishali, all wards of the hospital except ICUs  and HDUs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itchFamily="2" charset="2"/>
              <a:buChar char=""/>
            </a:pPr>
            <a:r>
              <a:rPr lang="en-IN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Duration of Study: </a:t>
            </a: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month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itchFamily="2" charset="2"/>
              <a:buChar char=""/>
            </a:pPr>
            <a:r>
              <a:rPr lang="en-IN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Sources of Data Collection:</a:t>
            </a:r>
            <a:r>
              <a:rPr lang="en-IN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Primary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itchFamily="2" charset="2"/>
              <a:buChar char=""/>
            </a:pPr>
            <a:r>
              <a:rPr lang="en-IN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Sampling technique: </a:t>
            </a:r>
            <a: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Convenience sampling</a:t>
            </a:r>
          </a:p>
          <a:p>
            <a:pPr marL="342900" indent="-342900">
              <a:lnSpc>
                <a:spcPct val="115000"/>
              </a:lnSpc>
              <a:buFont typeface="Symbol" pitchFamily="2" charset="2"/>
              <a:buChar char=""/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Sample</a:t>
            </a:r>
            <a:r>
              <a:rPr lang="en-IN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size: </a:t>
            </a:r>
            <a:r>
              <a:rPr lang="en-IN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545 which includes all patients more than 3 days in the wards except ICUs and HDUs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itchFamily="2" charset="2"/>
              <a:buChar char=""/>
            </a:pP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itchFamily="2" charset="2"/>
              <a:buChar char=""/>
            </a:pP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421A9E-5EC2-F64A-A12E-2DDE91E5400C}"/>
              </a:ext>
            </a:extLst>
          </p:cNvPr>
          <p:cNvSpPr/>
          <p:nvPr/>
        </p:nvSpPr>
        <p:spPr>
          <a:xfrm>
            <a:off x="400050" y="638661"/>
            <a:ext cx="2585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GB" sz="2800" b="1" cap="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Methodology</a:t>
            </a:r>
            <a:endParaRPr lang="en-IN" sz="2800" cap="al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575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5">
            <a:extLst>
              <a:ext uri="{FF2B5EF4-FFF2-40B4-BE49-F238E27FC236}">
                <a16:creationId xmlns:a16="http://schemas.microsoft.com/office/drawing/2014/main" id="{79591695-660E-3A44-B56C-6BA56E61614A}"/>
              </a:ext>
            </a:extLst>
          </p:cNvPr>
          <p:cNvSpPr/>
          <p:nvPr/>
        </p:nvSpPr>
        <p:spPr>
          <a:xfrm>
            <a:off x="0" y="6457950"/>
            <a:ext cx="12192000" cy="681038"/>
          </a:xfrm>
          <a:custGeom>
            <a:avLst/>
            <a:gdLst/>
            <a:ahLst/>
            <a:cxnLst/>
            <a:rect l="l" t="t" r="r" b="b"/>
            <a:pathLst>
              <a:path w="9144000" h="1981200">
                <a:moveTo>
                  <a:pt x="0" y="1981200"/>
                </a:moveTo>
                <a:lnTo>
                  <a:pt x="9144000" y="1981200"/>
                </a:lnTo>
                <a:lnTo>
                  <a:pt x="9144000" y="0"/>
                </a:lnTo>
                <a:lnTo>
                  <a:pt x="0" y="0"/>
                </a:lnTo>
                <a:lnTo>
                  <a:pt x="0" y="1981200"/>
                </a:lnTo>
                <a:close/>
              </a:path>
            </a:pathLst>
          </a:custGeom>
          <a:solidFill>
            <a:srgbClr val="5DB9AF"/>
          </a:solidFill>
        </p:spPr>
        <p:txBody>
          <a:bodyPr wrap="square" lIns="0" tIns="0" rIns="0" bIns="0" rtlCol="0"/>
          <a:lstStyle/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64B752BF-F664-5842-AF41-EEDAF137C88A}"/>
              </a:ext>
            </a:extLst>
          </p:cNvPr>
          <p:cNvSpPr/>
          <p:nvPr/>
        </p:nvSpPr>
        <p:spPr>
          <a:xfrm flipV="1">
            <a:off x="0" y="1099564"/>
            <a:ext cx="12191999" cy="45719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908">
            <a:solidFill>
              <a:srgbClr val="5DB9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9BB7A1-A907-2A42-889B-64ED31241A25}"/>
              </a:ext>
            </a:extLst>
          </p:cNvPr>
          <p:cNvSpPr/>
          <p:nvPr/>
        </p:nvSpPr>
        <p:spPr>
          <a:xfrm>
            <a:off x="500062" y="1571347"/>
            <a:ext cx="8601075" cy="2615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itchFamily="2" charset="2"/>
              <a:buChar char=""/>
            </a:pPr>
            <a:r>
              <a:rPr lang="en-IN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Analysis: </a:t>
            </a:r>
            <a:r>
              <a:rPr lang="en-I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Microsoft Excel for analysing the data and preparing the charts.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itchFamily="2" charset="2"/>
              <a:buChar char=""/>
            </a:pPr>
            <a:r>
              <a:rPr lang="en-IN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Exclusion criteria: </a:t>
            </a:r>
            <a:r>
              <a:rPr lang="en-I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Sundays and patients of ICUs and HDUs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itchFamily="2" charset="2"/>
              <a:buChar char=""/>
            </a:pPr>
            <a:r>
              <a:rPr lang="en-IN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Inclusion criteria: </a:t>
            </a:r>
            <a:r>
              <a:rPr lang="en-IN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Week days and patients in wards</a:t>
            </a:r>
            <a:endParaRPr lang="en-IN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IN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Symbol" pitchFamily="2" charset="2"/>
              <a:buChar char=""/>
            </a:pP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790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5">
            <a:extLst>
              <a:ext uri="{FF2B5EF4-FFF2-40B4-BE49-F238E27FC236}">
                <a16:creationId xmlns:a16="http://schemas.microsoft.com/office/drawing/2014/main" id="{79591695-660E-3A44-B56C-6BA56E61614A}"/>
              </a:ext>
            </a:extLst>
          </p:cNvPr>
          <p:cNvSpPr/>
          <p:nvPr/>
        </p:nvSpPr>
        <p:spPr>
          <a:xfrm>
            <a:off x="0" y="6457950"/>
            <a:ext cx="12192000" cy="681038"/>
          </a:xfrm>
          <a:custGeom>
            <a:avLst/>
            <a:gdLst/>
            <a:ahLst/>
            <a:cxnLst/>
            <a:rect l="l" t="t" r="r" b="b"/>
            <a:pathLst>
              <a:path w="9144000" h="1981200">
                <a:moveTo>
                  <a:pt x="0" y="1981200"/>
                </a:moveTo>
                <a:lnTo>
                  <a:pt x="9144000" y="1981200"/>
                </a:lnTo>
                <a:lnTo>
                  <a:pt x="9144000" y="0"/>
                </a:lnTo>
                <a:lnTo>
                  <a:pt x="0" y="0"/>
                </a:lnTo>
                <a:lnTo>
                  <a:pt x="0" y="1981200"/>
                </a:lnTo>
                <a:close/>
              </a:path>
            </a:pathLst>
          </a:custGeom>
          <a:solidFill>
            <a:srgbClr val="5DB9AF"/>
          </a:solidFill>
        </p:spPr>
        <p:txBody>
          <a:bodyPr wrap="square" lIns="0" tIns="0" rIns="0" bIns="0" rtlCol="0"/>
          <a:lstStyle/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64B752BF-F664-5842-AF41-EEDAF137C88A}"/>
              </a:ext>
            </a:extLst>
          </p:cNvPr>
          <p:cNvSpPr/>
          <p:nvPr/>
        </p:nvSpPr>
        <p:spPr>
          <a:xfrm flipV="1">
            <a:off x="0" y="1099564"/>
            <a:ext cx="12191999" cy="45719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908">
            <a:solidFill>
              <a:srgbClr val="5DB9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99E22A5-2275-7B4D-ADDA-44B8EDFFB486}"/>
              </a:ext>
            </a:extLst>
          </p:cNvPr>
          <p:cNvSpPr/>
          <p:nvPr/>
        </p:nvSpPr>
        <p:spPr>
          <a:xfrm>
            <a:off x="0" y="2789023"/>
            <a:ext cx="12192000" cy="6254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IN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1232078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5">
            <a:extLst>
              <a:ext uri="{FF2B5EF4-FFF2-40B4-BE49-F238E27FC236}">
                <a16:creationId xmlns:a16="http://schemas.microsoft.com/office/drawing/2014/main" id="{79591695-660E-3A44-B56C-6BA56E61614A}"/>
              </a:ext>
            </a:extLst>
          </p:cNvPr>
          <p:cNvSpPr/>
          <p:nvPr/>
        </p:nvSpPr>
        <p:spPr>
          <a:xfrm>
            <a:off x="0" y="6457950"/>
            <a:ext cx="12192000" cy="681038"/>
          </a:xfrm>
          <a:custGeom>
            <a:avLst/>
            <a:gdLst/>
            <a:ahLst/>
            <a:cxnLst/>
            <a:rect l="l" t="t" r="r" b="b"/>
            <a:pathLst>
              <a:path w="9144000" h="1981200">
                <a:moveTo>
                  <a:pt x="0" y="1981200"/>
                </a:moveTo>
                <a:lnTo>
                  <a:pt x="9144000" y="1981200"/>
                </a:lnTo>
                <a:lnTo>
                  <a:pt x="9144000" y="0"/>
                </a:lnTo>
                <a:lnTo>
                  <a:pt x="0" y="0"/>
                </a:lnTo>
                <a:lnTo>
                  <a:pt x="0" y="1981200"/>
                </a:lnTo>
                <a:close/>
              </a:path>
            </a:pathLst>
          </a:custGeom>
          <a:solidFill>
            <a:srgbClr val="5DB9AF"/>
          </a:solidFill>
        </p:spPr>
        <p:txBody>
          <a:bodyPr wrap="square" lIns="0" tIns="0" rIns="0" bIns="0" rtlCol="0"/>
          <a:lstStyle/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64B752BF-F664-5842-AF41-EEDAF137C88A}"/>
              </a:ext>
            </a:extLst>
          </p:cNvPr>
          <p:cNvSpPr/>
          <p:nvPr/>
        </p:nvSpPr>
        <p:spPr>
          <a:xfrm flipV="1">
            <a:off x="0" y="1099564"/>
            <a:ext cx="12191999" cy="45719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908">
            <a:solidFill>
              <a:srgbClr val="5DB9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79BB7A1-A907-2A42-889B-64ED31241A25}"/>
              </a:ext>
            </a:extLst>
          </p:cNvPr>
          <p:cNvSpPr/>
          <p:nvPr/>
        </p:nvSpPr>
        <p:spPr>
          <a:xfrm>
            <a:off x="500062" y="1571347"/>
            <a:ext cx="8601075" cy="916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IN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IN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Symbol" pitchFamily="2" charset="2"/>
              <a:buChar char=""/>
            </a:pP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3BCCD7-3220-DD43-BDE3-D080A9D88072}"/>
              </a:ext>
            </a:extLst>
          </p:cNvPr>
          <p:cNvSpPr/>
          <p:nvPr/>
        </p:nvSpPr>
        <p:spPr>
          <a:xfrm>
            <a:off x="681037" y="1488668"/>
            <a:ext cx="1000125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I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ALOS of patients staying&gt;3 days = Total LOS of the patients/ Number of patients </a:t>
            </a:r>
            <a:endParaRPr lang="en-IN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I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ALOS of patients staying&gt;3 days = 4417/545</a:t>
            </a:r>
            <a:endParaRPr lang="en-IN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IN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ALOS of patients staying&gt;3 days = 8.1</a:t>
            </a:r>
            <a:endParaRPr lang="en-IN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11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5">
            <a:extLst>
              <a:ext uri="{FF2B5EF4-FFF2-40B4-BE49-F238E27FC236}">
                <a16:creationId xmlns:a16="http://schemas.microsoft.com/office/drawing/2014/main" id="{79591695-660E-3A44-B56C-6BA56E61614A}"/>
              </a:ext>
            </a:extLst>
          </p:cNvPr>
          <p:cNvSpPr/>
          <p:nvPr/>
        </p:nvSpPr>
        <p:spPr>
          <a:xfrm>
            <a:off x="0" y="6457950"/>
            <a:ext cx="12192000" cy="681038"/>
          </a:xfrm>
          <a:custGeom>
            <a:avLst/>
            <a:gdLst/>
            <a:ahLst/>
            <a:cxnLst/>
            <a:rect l="l" t="t" r="r" b="b"/>
            <a:pathLst>
              <a:path w="9144000" h="1981200">
                <a:moveTo>
                  <a:pt x="0" y="1981200"/>
                </a:moveTo>
                <a:lnTo>
                  <a:pt x="9144000" y="1981200"/>
                </a:lnTo>
                <a:lnTo>
                  <a:pt x="9144000" y="0"/>
                </a:lnTo>
                <a:lnTo>
                  <a:pt x="0" y="0"/>
                </a:lnTo>
                <a:lnTo>
                  <a:pt x="0" y="1981200"/>
                </a:lnTo>
                <a:close/>
              </a:path>
            </a:pathLst>
          </a:custGeom>
          <a:solidFill>
            <a:srgbClr val="5DB9AF"/>
          </a:solidFill>
        </p:spPr>
        <p:txBody>
          <a:bodyPr wrap="square" lIns="0" tIns="0" rIns="0" bIns="0" rtlCol="0"/>
          <a:lstStyle/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  <a:p>
            <a:pPr marL="179705" algn="ctr">
              <a:spcBef>
                <a:spcPts val="65"/>
              </a:spcBef>
            </a:pPr>
            <a:endParaRPr lang="en-US" b="1" spc="-10" dirty="0">
              <a:cs typeface="Calibri"/>
            </a:endParaRP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64B752BF-F664-5842-AF41-EEDAF137C88A}"/>
              </a:ext>
            </a:extLst>
          </p:cNvPr>
          <p:cNvSpPr/>
          <p:nvPr/>
        </p:nvSpPr>
        <p:spPr>
          <a:xfrm flipV="1">
            <a:off x="0" y="1099564"/>
            <a:ext cx="12191999" cy="45719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25908">
            <a:solidFill>
              <a:srgbClr val="5DB9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51F2CF5-0779-264D-9015-3085FE8718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9703494"/>
              </p:ext>
            </p:extLst>
          </p:nvPr>
        </p:nvGraphicFramePr>
        <p:xfrm>
          <a:off x="1432526" y="1240151"/>
          <a:ext cx="8829675" cy="5122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17926FB-8030-B741-9679-45473A7E3DA2}"/>
              </a:ext>
            </a:extLst>
          </p:cNvPr>
          <p:cNvSpPr txBox="1"/>
          <p:nvPr/>
        </p:nvSpPr>
        <p:spPr>
          <a:xfrm>
            <a:off x="557213" y="622063"/>
            <a:ext cx="40652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ALOS- DEPARTMENT WISE</a:t>
            </a:r>
          </a:p>
        </p:txBody>
      </p:sp>
    </p:spTree>
    <p:extLst>
      <p:ext uri="{BB962C8B-B14F-4D97-AF65-F5344CB8AC3E}">
        <p14:creationId xmlns:p14="http://schemas.microsoft.com/office/powerpoint/2010/main" val="3961629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DengXian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Mincho"/>
      <a:font script="Hang" typeface="맑은 고딕"/>
      <a:font script="Hans" typeface="DengXian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1827</TotalTime>
  <Words>549</Words>
  <Application>Microsoft Macintosh PowerPoint</Application>
  <PresentationFormat>Widescreen</PresentationFormat>
  <Paragraphs>85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akriti.mahajan10@gmail.com</dc:creator>
  <cp:lastModifiedBy>akriti.mahajan10@gmail.com</cp:lastModifiedBy>
  <cp:revision>82</cp:revision>
  <dcterms:created xsi:type="dcterms:W3CDTF">2019-05-24T16:55:22Z</dcterms:created>
  <dcterms:modified xsi:type="dcterms:W3CDTF">2019-06-18T10:57:06Z</dcterms:modified>
</cp:coreProperties>
</file>