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9" r:id="rId11"/>
    <p:sldId id="267" r:id="rId12"/>
    <p:sldId id="268" r:id="rId13"/>
    <p:sldId id="270" r:id="rId14"/>
    <p:sldId id="271" r:id="rId15"/>
    <p:sldId id="272" r:id="rId16"/>
    <p:sldId id="273" r:id="rId17"/>
    <p:sldId id="274" r:id="rId18"/>
    <p:sldId id="275" r:id="rId19"/>
    <p:sldId id="277" r:id="rId20"/>
    <p:sldId id="278"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D710BEE-E45C-42F4-A1AB-D76CA6830F4F}">
          <p14:sldIdLst>
            <p14:sldId id="256"/>
            <p14:sldId id="257"/>
            <p14:sldId id="258"/>
            <p14:sldId id="259"/>
            <p14:sldId id="260"/>
            <p14:sldId id="261"/>
            <p14:sldId id="262"/>
            <p14:sldId id="263"/>
            <p14:sldId id="264"/>
            <p14:sldId id="269"/>
            <p14:sldId id="267"/>
            <p14:sldId id="268"/>
            <p14:sldId id="270"/>
            <p14:sldId id="271"/>
            <p14:sldId id="272"/>
            <p14:sldId id="273"/>
            <p14:sldId id="274"/>
            <p14:sldId id="275"/>
            <p14:sldId id="277"/>
            <p14:sldId id="278"/>
            <p14:sldId id="276"/>
          </p14:sldIdLst>
        </p14:section>
        <p14:section name="Untitled Section" id="{2349232E-CEC9-4228-A6AD-F19DCA5881D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A3A6CC-4B23-461E-A939-17355AD27AD1}" type="doc">
      <dgm:prSet loTypeId="urn:microsoft.com/office/officeart/2005/8/layout/cycle1" loCatId="cycle" qsTypeId="urn:microsoft.com/office/officeart/2005/8/quickstyle/simple1" qsCatId="simple" csTypeId="urn:microsoft.com/office/officeart/2005/8/colors/colorful1" csCatId="colorful" phldr="1"/>
      <dgm:spPr/>
      <dgm:t>
        <a:bodyPr/>
        <a:lstStyle/>
        <a:p>
          <a:endParaRPr lang="en-US"/>
        </a:p>
      </dgm:t>
    </dgm:pt>
    <dgm:pt modelId="{E3319C34-23E3-47D7-A190-2A9171318901}">
      <dgm:prSet phldrT="[Text]" custT="1"/>
      <dgm:spPr/>
      <dgm:t>
        <a:bodyPr/>
        <a:lstStyle/>
        <a:p>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Plan</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64D4651-EEEC-4C31-85A1-699537E05E6B}" type="parTrans" cxnId="{A9CF2CB8-B011-4B6B-A414-1429B544F4D8}">
      <dgm:prSet/>
      <dgm:spPr/>
      <dgm:t>
        <a:bodyPr/>
        <a:lstStyle/>
        <a:p>
          <a:endParaRPr lang="en-US" sz="3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6C43792B-2896-4A8D-B58A-080819EA2C45}" type="sibTrans" cxnId="{A9CF2CB8-B011-4B6B-A414-1429B544F4D8}">
      <dgm:prSet/>
      <dgm:spPr/>
      <dgm:t>
        <a:bodyPr/>
        <a:lstStyle/>
        <a:p>
          <a:endParaRPr lang="en-US" sz="3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899DF0E0-749F-4F3A-9225-19B601D29C4B}">
      <dgm:prSet phldrT="[Text]" custT="1"/>
      <dgm:spPr/>
      <dgm:t>
        <a:bodyPr/>
        <a:lstStyle/>
        <a:p>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Do</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894E54F-759D-4662-B5B1-B995AAF5AB6B}" type="parTrans" cxnId="{AF7BEC18-B80E-46A0-90E3-26C913AE437B}">
      <dgm:prSet/>
      <dgm:spPr/>
      <dgm:t>
        <a:bodyPr/>
        <a:lstStyle/>
        <a:p>
          <a:endParaRPr lang="en-US" sz="3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AFBF3B9A-35A2-43A5-85EC-8EF18C5B1D55}" type="sibTrans" cxnId="{AF7BEC18-B80E-46A0-90E3-26C913AE437B}">
      <dgm:prSet/>
      <dgm:spPr/>
      <dgm:t>
        <a:bodyPr/>
        <a:lstStyle/>
        <a:p>
          <a:endParaRPr lang="en-US" sz="3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001B3D8E-D89A-4BD7-946A-4CCFE3EEE4AB}">
      <dgm:prSet phldrT="[Text]" custT="1"/>
      <dgm:spPr/>
      <dgm:t>
        <a:bodyPr/>
        <a:lstStyle/>
        <a:p>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Study</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0073550-1767-455C-9FDF-3CE87DF240C7}" type="parTrans" cxnId="{752DB20B-8AE7-48E5-A24E-0838E7EF0F73}">
      <dgm:prSet/>
      <dgm:spPr/>
      <dgm:t>
        <a:bodyPr/>
        <a:lstStyle/>
        <a:p>
          <a:endParaRPr lang="en-US" sz="3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BAA066C6-F26C-485D-A94F-98443BE195C8}" type="sibTrans" cxnId="{752DB20B-8AE7-48E5-A24E-0838E7EF0F73}">
      <dgm:prSet/>
      <dgm:spPr/>
      <dgm:t>
        <a:bodyPr/>
        <a:lstStyle/>
        <a:p>
          <a:endParaRPr lang="en-US" sz="3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9B6DBFB6-9EE8-4E36-A468-0663813ADAB5}">
      <dgm:prSet phldrT="[Text]" custT="1"/>
      <dgm:spPr/>
      <dgm:t>
        <a:bodyPr/>
        <a:lstStyle/>
        <a:p>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Act</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A8BD2A25-ADD6-415C-99E5-FF29FBE21C0A}" type="parTrans" cxnId="{EAFBD95D-8048-4109-8C58-12842919C65F}">
      <dgm:prSet/>
      <dgm:spPr/>
      <dgm:t>
        <a:bodyPr/>
        <a:lstStyle/>
        <a:p>
          <a:endParaRPr lang="en-US" sz="3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50283679-5913-4BFF-B46A-05AE6C8C18EE}" type="sibTrans" cxnId="{EAFBD95D-8048-4109-8C58-12842919C65F}">
      <dgm:prSet/>
      <dgm:spPr/>
      <dgm:t>
        <a:bodyPr/>
        <a:lstStyle/>
        <a:p>
          <a:endParaRPr lang="en-US" sz="3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FAFE8AC4-7D96-4D92-A9C8-CB5DF380BC18}" type="pres">
      <dgm:prSet presAssocID="{14A3A6CC-4B23-461E-A939-17355AD27AD1}" presName="cycle" presStyleCnt="0">
        <dgm:presLayoutVars>
          <dgm:dir/>
          <dgm:resizeHandles val="exact"/>
        </dgm:presLayoutVars>
      </dgm:prSet>
      <dgm:spPr/>
      <dgm:t>
        <a:bodyPr/>
        <a:lstStyle/>
        <a:p>
          <a:endParaRPr lang="en-US"/>
        </a:p>
      </dgm:t>
    </dgm:pt>
    <dgm:pt modelId="{F24A6624-949B-4184-886D-BEF2C12B6D58}" type="pres">
      <dgm:prSet presAssocID="{E3319C34-23E3-47D7-A190-2A9171318901}" presName="dummy" presStyleCnt="0"/>
      <dgm:spPr/>
    </dgm:pt>
    <dgm:pt modelId="{F8E47E5B-A9C9-458F-A562-27476B34C239}" type="pres">
      <dgm:prSet presAssocID="{E3319C34-23E3-47D7-A190-2A9171318901}" presName="node" presStyleLbl="revTx" presStyleIdx="0" presStyleCnt="4">
        <dgm:presLayoutVars>
          <dgm:bulletEnabled val="1"/>
        </dgm:presLayoutVars>
      </dgm:prSet>
      <dgm:spPr/>
      <dgm:t>
        <a:bodyPr/>
        <a:lstStyle/>
        <a:p>
          <a:endParaRPr lang="en-US"/>
        </a:p>
      </dgm:t>
    </dgm:pt>
    <dgm:pt modelId="{0A2C724F-11B0-448E-82FC-20E1D93817B7}" type="pres">
      <dgm:prSet presAssocID="{6C43792B-2896-4A8D-B58A-080819EA2C45}" presName="sibTrans" presStyleLbl="node1" presStyleIdx="0" presStyleCnt="4"/>
      <dgm:spPr/>
      <dgm:t>
        <a:bodyPr/>
        <a:lstStyle/>
        <a:p>
          <a:endParaRPr lang="en-US"/>
        </a:p>
      </dgm:t>
    </dgm:pt>
    <dgm:pt modelId="{46B58980-2DBC-4B13-BE46-D4C9F627AF1C}" type="pres">
      <dgm:prSet presAssocID="{899DF0E0-749F-4F3A-9225-19B601D29C4B}" presName="dummy" presStyleCnt="0"/>
      <dgm:spPr/>
    </dgm:pt>
    <dgm:pt modelId="{3C05BC54-F5CA-4D0A-847B-D0BCEBCDFB25}" type="pres">
      <dgm:prSet presAssocID="{899DF0E0-749F-4F3A-9225-19B601D29C4B}" presName="node" presStyleLbl="revTx" presStyleIdx="1" presStyleCnt="4">
        <dgm:presLayoutVars>
          <dgm:bulletEnabled val="1"/>
        </dgm:presLayoutVars>
      </dgm:prSet>
      <dgm:spPr/>
      <dgm:t>
        <a:bodyPr/>
        <a:lstStyle/>
        <a:p>
          <a:endParaRPr lang="en-US"/>
        </a:p>
      </dgm:t>
    </dgm:pt>
    <dgm:pt modelId="{DBE63A3B-5613-4786-BFB4-D38B7FFE499F}" type="pres">
      <dgm:prSet presAssocID="{AFBF3B9A-35A2-43A5-85EC-8EF18C5B1D55}" presName="sibTrans" presStyleLbl="node1" presStyleIdx="1" presStyleCnt="4"/>
      <dgm:spPr/>
      <dgm:t>
        <a:bodyPr/>
        <a:lstStyle/>
        <a:p>
          <a:endParaRPr lang="en-US"/>
        </a:p>
      </dgm:t>
    </dgm:pt>
    <dgm:pt modelId="{0F8B61A8-9E8C-46DC-8767-33BE2A5D614D}" type="pres">
      <dgm:prSet presAssocID="{001B3D8E-D89A-4BD7-946A-4CCFE3EEE4AB}" presName="dummy" presStyleCnt="0"/>
      <dgm:spPr/>
    </dgm:pt>
    <dgm:pt modelId="{F61D82AB-1526-4CFA-8A46-DD9E054AD064}" type="pres">
      <dgm:prSet presAssocID="{001B3D8E-D89A-4BD7-946A-4CCFE3EEE4AB}" presName="node" presStyleLbl="revTx" presStyleIdx="2" presStyleCnt="4">
        <dgm:presLayoutVars>
          <dgm:bulletEnabled val="1"/>
        </dgm:presLayoutVars>
      </dgm:prSet>
      <dgm:spPr/>
      <dgm:t>
        <a:bodyPr/>
        <a:lstStyle/>
        <a:p>
          <a:endParaRPr lang="en-US"/>
        </a:p>
      </dgm:t>
    </dgm:pt>
    <dgm:pt modelId="{5F584B45-BA6B-4460-94DD-7154241BC34F}" type="pres">
      <dgm:prSet presAssocID="{BAA066C6-F26C-485D-A94F-98443BE195C8}" presName="sibTrans" presStyleLbl="node1" presStyleIdx="2" presStyleCnt="4"/>
      <dgm:spPr/>
      <dgm:t>
        <a:bodyPr/>
        <a:lstStyle/>
        <a:p>
          <a:endParaRPr lang="en-US"/>
        </a:p>
      </dgm:t>
    </dgm:pt>
    <dgm:pt modelId="{9F8D1B64-D7B7-448B-A3F9-5B677240B7DE}" type="pres">
      <dgm:prSet presAssocID="{9B6DBFB6-9EE8-4E36-A468-0663813ADAB5}" presName="dummy" presStyleCnt="0"/>
      <dgm:spPr/>
    </dgm:pt>
    <dgm:pt modelId="{330BBD21-00B2-43C0-91C7-DCF234BF27D0}" type="pres">
      <dgm:prSet presAssocID="{9B6DBFB6-9EE8-4E36-A468-0663813ADAB5}" presName="node" presStyleLbl="revTx" presStyleIdx="3" presStyleCnt="4">
        <dgm:presLayoutVars>
          <dgm:bulletEnabled val="1"/>
        </dgm:presLayoutVars>
      </dgm:prSet>
      <dgm:spPr/>
      <dgm:t>
        <a:bodyPr/>
        <a:lstStyle/>
        <a:p>
          <a:endParaRPr lang="en-US"/>
        </a:p>
      </dgm:t>
    </dgm:pt>
    <dgm:pt modelId="{BC861D3A-5BA5-4EE7-845C-D54AFAD89C14}" type="pres">
      <dgm:prSet presAssocID="{50283679-5913-4BFF-B46A-05AE6C8C18EE}" presName="sibTrans" presStyleLbl="node1" presStyleIdx="3" presStyleCnt="4"/>
      <dgm:spPr/>
      <dgm:t>
        <a:bodyPr/>
        <a:lstStyle/>
        <a:p>
          <a:endParaRPr lang="en-US"/>
        </a:p>
      </dgm:t>
    </dgm:pt>
  </dgm:ptLst>
  <dgm:cxnLst>
    <dgm:cxn modelId="{A9CF2CB8-B011-4B6B-A414-1429B544F4D8}" srcId="{14A3A6CC-4B23-461E-A939-17355AD27AD1}" destId="{E3319C34-23E3-47D7-A190-2A9171318901}" srcOrd="0" destOrd="0" parTransId="{664D4651-EEEC-4C31-85A1-699537E05E6B}" sibTransId="{6C43792B-2896-4A8D-B58A-080819EA2C45}"/>
    <dgm:cxn modelId="{DE453BCD-6F4B-4ED2-A981-56EF9910EDB5}" type="presOf" srcId="{50283679-5913-4BFF-B46A-05AE6C8C18EE}" destId="{BC861D3A-5BA5-4EE7-845C-D54AFAD89C14}" srcOrd="0" destOrd="0" presId="urn:microsoft.com/office/officeart/2005/8/layout/cycle1"/>
    <dgm:cxn modelId="{58ADCC55-2C5D-4FF6-9690-3DCBE173946B}" type="presOf" srcId="{E3319C34-23E3-47D7-A190-2A9171318901}" destId="{F8E47E5B-A9C9-458F-A562-27476B34C239}" srcOrd="0" destOrd="0" presId="urn:microsoft.com/office/officeart/2005/8/layout/cycle1"/>
    <dgm:cxn modelId="{A1718276-10AA-41DA-8D74-1E72572020E1}" type="presOf" srcId="{AFBF3B9A-35A2-43A5-85EC-8EF18C5B1D55}" destId="{DBE63A3B-5613-4786-BFB4-D38B7FFE499F}" srcOrd="0" destOrd="0" presId="urn:microsoft.com/office/officeart/2005/8/layout/cycle1"/>
    <dgm:cxn modelId="{AFD87AEB-8BC5-42BC-94EC-016DAF37C1AE}" type="presOf" srcId="{9B6DBFB6-9EE8-4E36-A468-0663813ADAB5}" destId="{330BBD21-00B2-43C0-91C7-DCF234BF27D0}" srcOrd="0" destOrd="0" presId="urn:microsoft.com/office/officeart/2005/8/layout/cycle1"/>
    <dgm:cxn modelId="{752DB20B-8AE7-48E5-A24E-0838E7EF0F73}" srcId="{14A3A6CC-4B23-461E-A939-17355AD27AD1}" destId="{001B3D8E-D89A-4BD7-946A-4CCFE3EEE4AB}" srcOrd="2" destOrd="0" parTransId="{00073550-1767-455C-9FDF-3CE87DF240C7}" sibTransId="{BAA066C6-F26C-485D-A94F-98443BE195C8}"/>
    <dgm:cxn modelId="{AF7BEC18-B80E-46A0-90E3-26C913AE437B}" srcId="{14A3A6CC-4B23-461E-A939-17355AD27AD1}" destId="{899DF0E0-749F-4F3A-9225-19B601D29C4B}" srcOrd="1" destOrd="0" parTransId="{6894E54F-759D-4662-B5B1-B995AAF5AB6B}" sibTransId="{AFBF3B9A-35A2-43A5-85EC-8EF18C5B1D55}"/>
    <dgm:cxn modelId="{EB8641D2-4D43-4044-8DD3-DCAC3D402EA1}" type="presOf" srcId="{BAA066C6-F26C-485D-A94F-98443BE195C8}" destId="{5F584B45-BA6B-4460-94DD-7154241BC34F}" srcOrd="0" destOrd="0" presId="urn:microsoft.com/office/officeart/2005/8/layout/cycle1"/>
    <dgm:cxn modelId="{B5A9B2FC-3E69-4ED4-99FD-45DA7B8177A0}" type="presOf" srcId="{14A3A6CC-4B23-461E-A939-17355AD27AD1}" destId="{FAFE8AC4-7D96-4D92-A9C8-CB5DF380BC18}" srcOrd="0" destOrd="0" presId="urn:microsoft.com/office/officeart/2005/8/layout/cycle1"/>
    <dgm:cxn modelId="{871A9103-C3F7-41A5-8962-7ED297718E7D}" type="presOf" srcId="{6C43792B-2896-4A8D-B58A-080819EA2C45}" destId="{0A2C724F-11B0-448E-82FC-20E1D93817B7}" srcOrd="0" destOrd="0" presId="urn:microsoft.com/office/officeart/2005/8/layout/cycle1"/>
    <dgm:cxn modelId="{15B77808-50BA-4EF8-9204-FAD12FF670C6}" type="presOf" srcId="{001B3D8E-D89A-4BD7-946A-4CCFE3EEE4AB}" destId="{F61D82AB-1526-4CFA-8A46-DD9E054AD064}" srcOrd="0" destOrd="0" presId="urn:microsoft.com/office/officeart/2005/8/layout/cycle1"/>
    <dgm:cxn modelId="{1A5DE722-71BB-4F0A-9DD0-B246604C4120}" type="presOf" srcId="{899DF0E0-749F-4F3A-9225-19B601D29C4B}" destId="{3C05BC54-F5CA-4D0A-847B-D0BCEBCDFB25}" srcOrd="0" destOrd="0" presId="urn:microsoft.com/office/officeart/2005/8/layout/cycle1"/>
    <dgm:cxn modelId="{EAFBD95D-8048-4109-8C58-12842919C65F}" srcId="{14A3A6CC-4B23-461E-A939-17355AD27AD1}" destId="{9B6DBFB6-9EE8-4E36-A468-0663813ADAB5}" srcOrd="3" destOrd="0" parTransId="{A8BD2A25-ADD6-415C-99E5-FF29FBE21C0A}" sibTransId="{50283679-5913-4BFF-B46A-05AE6C8C18EE}"/>
    <dgm:cxn modelId="{A1B28545-8972-4812-A1E7-DC0BB6D8FE82}" type="presParOf" srcId="{FAFE8AC4-7D96-4D92-A9C8-CB5DF380BC18}" destId="{F24A6624-949B-4184-886D-BEF2C12B6D58}" srcOrd="0" destOrd="0" presId="urn:microsoft.com/office/officeart/2005/8/layout/cycle1"/>
    <dgm:cxn modelId="{894DA655-CE7A-4868-80AA-65F64488EED3}" type="presParOf" srcId="{FAFE8AC4-7D96-4D92-A9C8-CB5DF380BC18}" destId="{F8E47E5B-A9C9-458F-A562-27476B34C239}" srcOrd="1" destOrd="0" presId="urn:microsoft.com/office/officeart/2005/8/layout/cycle1"/>
    <dgm:cxn modelId="{FD3B0B05-1FCE-41E7-ACD8-C61C55D8B096}" type="presParOf" srcId="{FAFE8AC4-7D96-4D92-A9C8-CB5DF380BC18}" destId="{0A2C724F-11B0-448E-82FC-20E1D93817B7}" srcOrd="2" destOrd="0" presId="urn:microsoft.com/office/officeart/2005/8/layout/cycle1"/>
    <dgm:cxn modelId="{380FABF5-B0E1-412A-9DFE-B5D9499526E4}" type="presParOf" srcId="{FAFE8AC4-7D96-4D92-A9C8-CB5DF380BC18}" destId="{46B58980-2DBC-4B13-BE46-D4C9F627AF1C}" srcOrd="3" destOrd="0" presId="urn:microsoft.com/office/officeart/2005/8/layout/cycle1"/>
    <dgm:cxn modelId="{CDCFB2C2-7F73-445D-A3C2-2460C026AB76}" type="presParOf" srcId="{FAFE8AC4-7D96-4D92-A9C8-CB5DF380BC18}" destId="{3C05BC54-F5CA-4D0A-847B-D0BCEBCDFB25}" srcOrd="4" destOrd="0" presId="urn:microsoft.com/office/officeart/2005/8/layout/cycle1"/>
    <dgm:cxn modelId="{008F5D77-553F-4BF1-ABE4-122EAC4DD1D3}" type="presParOf" srcId="{FAFE8AC4-7D96-4D92-A9C8-CB5DF380BC18}" destId="{DBE63A3B-5613-4786-BFB4-D38B7FFE499F}" srcOrd="5" destOrd="0" presId="urn:microsoft.com/office/officeart/2005/8/layout/cycle1"/>
    <dgm:cxn modelId="{57418934-DFB0-43B5-934E-FE12D96CE956}" type="presParOf" srcId="{FAFE8AC4-7D96-4D92-A9C8-CB5DF380BC18}" destId="{0F8B61A8-9E8C-46DC-8767-33BE2A5D614D}" srcOrd="6" destOrd="0" presId="urn:microsoft.com/office/officeart/2005/8/layout/cycle1"/>
    <dgm:cxn modelId="{D459D607-8542-45D3-87F3-7156D423E144}" type="presParOf" srcId="{FAFE8AC4-7D96-4D92-A9C8-CB5DF380BC18}" destId="{F61D82AB-1526-4CFA-8A46-DD9E054AD064}" srcOrd="7" destOrd="0" presId="urn:microsoft.com/office/officeart/2005/8/layout/cycle1"/>
    <dgm:cxn modelId="{EB72F961-93FD-47A0-ACE4-7D0B791DE793}" type="presParOf" srcId="{FAFE8AC4-7D96-4D92-A9C8-CB5DF380BC18}" destId="{5F584B45-BA6B-4460-94DD-7154241BC34F}" srcOrd="8" destOrd="0" presId="urn:microsoft.com/office/officeart/2005/8/layout/cycle1"/>
    <dgm:cxn modelId="{BACC8606-4106-439D-ACBA-4F619FE20F43}" type="presParOf" srcId="{FAFE8AC4-7D96-4D92-A9C8-CB5DF380BC18}" destId="{9F8D1B64-D7B7-448B-A3F9-5B677240B7DE}" srcOrd="9" destOrd="0" presId="urn:microsoft.com/office/officeart/2005/8/layout/cycle1"/>
    <dgm:cxn modelId="{37E64C89-00C3-4E98-9DE4-A75F605CB08C}" type="presParOf" srcId="{FAFE8AC4-7D96-4D92-A9C8-CB5DF380BC18}" destId="{330BBD21-00B2-43C0-91C7-DCF234BF27D0}" srcOrd="10" destOrd="0" presId="urn:microsoft.com/office/officeart/2005/8/layout/cycle1"/>
    <dgm:cxn modelId="{54BFC05E-CC5C-4531-BB39-2867B656E1E0}" type="presParOf" srcId="{FAFE8AC4-7D96-4D92-A9C8-CB5DF380BC18}" destId="{BC861D3A-5BA5-4EE7-845C-D54AFAD89C14}"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E47E5B-A9C9-458F-A562-27476B34C239}">
      <dsp:nvSpPr>
        <dsp:cNvPr id="0" name=""/>
        <dsp:cNvSpPr/>
      </dsp:nvSpPr>
      <dsp:spPr>
        <a:xfrm>
          <a:off x="2497127" y="74712"/>
          <a:ext cx="1189323" cy="11893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smtClean="0">
              <a:effectLst>
                <a:outerShdw blurRad="38100" dist="38100" dir="2700000" algn="tl">
                  <a:srgbClr val="000000">
                    <a:alpha val="43137"/>
                  </a:srgbClr>
                </a:outerShdw>
              </a:effectLst>
              <a:latin typeface="Times New Roman" pitchFamily="18" charset="0"/>
              <a:cs typeface="Times New Roman" pitchFamily="18" charset="0"/>
            </a:rPr>
            <a:t>Plan</a:t>
          </a:r>
          <a:endParaRPr lang="en-US" sz="3200" b="1"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497127" y="74712"/>
        <a:ext cx="1189323" cy="1189323"/>
      </dsp:txXfrm>
    </dsp:sp>
    <dsp:sp modelId="{0A2C724F-11B0-448E-82FC-20E1D93817B7}">
      <dsp:nvSpPr>
        <dsp:cNvPr id="0" name=""/>
        <dsp:cNvSpPr/>
      </dsp:nvSpPr>
      <dsp:spPr>
        <a:xfrm>
          <a:off x="402275" y="-211"/>
          <a:ext cx="3359099" cy="3359099"/>
        </a:xfrm>
        <a:prstGeom prst="circularArrow">
          <a:avLst>
            <a:gd name="adj1" fmla="val 6904"/>
            <a:gd name="adj2" fmla="val 465520"/>
            <a:gd name="adj3" fmla="val 548709"/>
            <a:gd name="adj4" fmla="val 20585771"/>
            <a:gd name="adj5" fmla="val 8055"/>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05BC54-F5CA-4D0A-847B-D0BCEBCDFB25}">
      <dsp:nvSpPr>
        <dsp:cNvPr id="0" name=""/>
        <dsp:cNvSpPr/>
      </dsp:nvSpPr>
      <dsp:spPr>
        <a:xfrm>
          <a:off x="2497127" y="2094640"/>
          <a:ext cx="1189323" cy="11893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smtClean="0">
              <a:effectLst>
                <a:outerShdw blurRad="38100" dist="38100" dir="2700000" algn="tl">
                  <a:srgbClr val="000000">
                    <a:alpha val="43137"/>
                  </a:srgbClr>
                </a:outerShdw>
              </a:effectLst>
              <a:latin typeface="Times New Roman" pitchFamily="18" charset="0"/>
              <a:cs typeface="Times New Roman" pitchFamily="18" charset="0"/>
            </a:rPr>
            <a:t>Do</a:t>
          </a:r>
          <a:endParaRPr lang="en-US" sz="3200" b="1"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497127" y="2094640"/>
        <a:ext cx="1189323" cy="1189323"/>
      </dsp:txXfrm>
    </dsp:sp>
    <dsp:sp modelId="{DBE63A3B-5613-4786-BFB4-D38B7FFE499F}">
      <dsp:nvSpPr>
        <dsp:cNvPr id="0" name=""/>
        <dsp:cNvSpPr/>
      </dsp:nvSpPr>
      <dsp:spPr>
        <a:xfrm>
          <a:off x="402275" y="-211"/>
          <a:ext cx="3359099" cy="3359099"/>
        </a:xfrm>
        <a:prstGeom prst="circularArrow">
          <a:avLst>
            <a:gd name="adj1" fmla="val 6904"/>
            <a:gd name="adj2" fmla="val 465520"/>
            <a:gd name="adj3" fmla="val 5948709"/>
            <a:gd name="adj4" fmla="val 4385771"/>
            <a:gd name="adj5" fmla="val 8055"/>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1D82AB-1526-4CFA-8A46-DD9E054AD064}">
      <dsp:nvSpPr>
        <dsp:cNvPr id="0" name=""/>
        <dsp:cNvSpPr/>
      </dsp:nvSpPr>
      <dsp:spPr>
        <a:xfrm>
          <a:off x="477198" y="2094640"/>
          <a:ext cx="1189323" cy="11893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smtClean="0">
              <a:effectLst>
                <a:outerShdw blurRad="38100" dist="38100" dir="2700000" algn="tl">
                  <a:srgbClr val="000000">
                    <a:alpha val="43137"/>
                  </a:srgbClr>
                </a:outerShdw>
              </a:effectLst>
              <a:latin typeface="Times New Roman" pitchFamily="18" charset="0"/>
              <a:cs typeface="Times New Roman" pitchFamily="18" charset="0"/>
            </a:rPr>
            <a:t>Study</a:t>
          </a:r>
          <a:endParaRPr lang="en-US" sz="3200" b="1"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77198" y="2094640"/>
        <a:ext cx="1189323" cy="1189323"/>
      </dsp:txXfrm>
    </dsp:sp>
    <dsp:sp modelId="{5F584B45-BA6B-4460-94DD-7154241BC34F}">
      <dsp:nvSpPr>
        <dsp:cNvPr id="0" name=""/>
        <dsp:cNvSpPr/>
      </dsp:nvSpPr>
      <dsp:spPr>
        <a:xfrm>
          <a:off x="402275" y="-211"/>
          <a:ext cx="3359099" cy="3359099"/>
        </a:xfrm>
        <a:prstGeom prst="circularArrow">
          <a:avLst>
            <a:gd name="adj1" fmla="val 6904"/>
            <a:gd name="adj2" fmla="val 465520"/>
            <a:gd name="adj3" fmla="val 11348709"/>
            <a:gd name="adj4" fmla="val 9785771"/>
            <a:gd name="adj5" fmla="val 8055"/>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0BBD21-00B2-43C0-91C7-DCF234BF27D0}">
      <dsp:nvSpPr>
        <dsp:cNvPr id="0" name=""/>
        <dsp:cNvSpPr/>
      </dsp:nvSpPr>
      <dsp:spPr>
        <a:xfrm>
          <a:off x="477198" y="74712"/>
          <a:ext cx="1189323" cy="11893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smtClean="0">
              <a:effectLst>
                <a:outerShdw blurRad="38100" dist="38100" dir="2700000" algn="tl">
                  <a:srgbClr val="000000">
                    <a:alpha val="43137"/>
                  </a:srgbClr>
                </a:outerShdw>
              </a:effectLst>
              <a:latin typeface="Times New Roman" pitchFamily="18" charset="0"/>
              <a:cs typeface="Times New Roman" pitchFamily="18" charset="0"/>
            </a:rPr>
            <a:t>Act</a:t>
          </a:r>
          <a:endParaRPr lang="en-US" sz="3200" b="1"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77198" y="74712"/>
        <a:ext cx="1189323" cy="1189323"/>
      </dsp:txXfrm>
    </dsp:sp>
    <dsp:sp modelId="{BC861D3A-5BA5-4EE7-845C-D54AFAD89C14}">
      <dsp:nvSpPr>
        <dsp:cNvPr id="0" name=""/>
        <dsp:cNvSpPr/>
      </dsp:nvSpPr>
      <dsp:spPr>
        <a:xfrm>
          <a:off x="402275" y="-211"/>
          <a:ext cx="3359099" cy="3359099"/>
        </a:xfrm>
        <a:prstGeom prst="circularArrow">
          <a:avLst>
            <a:gd name="adj1" fmla="val 6904"/>
            <a:gd name="adj2" fmla="val 465520"/>
            <a:gd name="adj3" fmla="val 16748709"/>
            <a:gd name="adj4" fmla="val 15185771"/>
            <a:gd name="adj5" fmla="val 8055"/>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DEDF4B-9BA5-4757-9486-AEE5A0449A05}" type="datetimeFigureOut">
              <a:rPr lang="en-US" smtClean="0"/>
              <a:t>6/17/2019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226536-4709-44C8-B5C1-39BF98370609}" type="slidenum">
              <a:rPr lang="en-US" smtClean="0"/>
              <a:t>‹#›</a:t>
            </a:fld>
            <a:endParaRPr lang="en-US"/>
          </a:p>
        </p:txBody>
      </p:sp>
    </p:spTree>
    <p:extLst>
      <p:ext uri="{BB962C8B-B14F-4D97-AF65-F5344CB8AC3E}">
        <p14:creationId xmlns:p14="http://schemas.microsoft.com/office/powerpoint/2010/main" val="2831766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26536-4709-44C8-B5C1-39BF98370609}" type="slidenum">
              <a:rPr lang="en-US" smtClean="0"/>
              <a:t>1</a:t>
            </a:fld>
            <a:endParaRPr lang="en-US"/>
          </a:p>
        </p:txBody>
      </p:sp>
    </p:spTree>
    <p:extLst>
      <p:ext uri="{BB962C8B-B14F-4D97-AF65-F5344CB8AC3E}">
        <p14:creationId xmlns:p14="http://schemas.microsoft.com/office/powerpoint/2010/main" val="3532612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26536-4709-44C8-B5C1-39BF98370609}" type="slidenum">
              <a:rPr lang="en-US" smtClean="0"/>
              <a:t>7</a:t>
            </a:fld>
            <a:endParaRPr lang="en-US"/>
          </a:p>
        </p:txBody>
      </p:sp>
    </p:spTree>
    <p:extLst>
      <p:ext uri="{BB962C8B-B14F-4D97-AF65-F5344CB8AC3E}">
        <p14:creationId xmlns:p14="http://schemas.microsoft.com/office/powerpoint/2010/main" val="4063153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1D8BD707-D9CF-40AE-B4C6-C98DA3205C09}" type="datetimeFigureOut">
              <a:rPr lang="en-US" smtClean="0"/>
              <a:pPr/>
              <a:t>6/17/2019</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B6F15528-21DE-4FAA-801E-634DDDAF4B2B}" type="slidenum">
              <a:rPr lang="en-US" smtClean="0"/>
              <a:pPr/>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86454" y="2514600"/>
            <a:ext cx="8593218" cy="840602"/>
          </a:xfrm>
        </p:spPr>
        <p:txBody>
          <a:bodyPr/>
          <a:lstStyle/>
          <a:p>
            <a:pPr algn="ctr"/>
            <a:r>
              <a:rPr lang="en-US" sz="2800" b="1" dirty="0">
                <a:effectLst>
                  <a:outerShdw blurRad="38100" dist="38100" dir="2700000" algn="tl">
                    <a:srgbClr val="000000">
                      <a:alpha val="43137"/>
                    </a:srgbClr>
                  </a:outerShdw>
                </a:effectLst>
                <a:latin typeface="Times New Roman" pitchFamily="18" charset="0"/>
                <a:cs typeface="Times New Roman" pitchFamily="18" charset="0"/>
              </a:rPr>
              <a:t>Identification of Gaps in Quality of care provided in an Outsourced Dialysis Unit based on NABH </a:t>
            </a: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standards</a:t>
            </a:r>
            <a:endParaRPr lang="en-US" sz="3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Rectangle 3"/>
          <p:cNvSpPr/>
          <p:nvPr/>
        </p:nvSpPr>
        <p:spPr>
          <a:xfrm>
            <a:off x="2286000" y="4343400"/>
            <a:ext cx="4572000" cy="1144624"/>
          </a:xfrm>
          <a:prstGeom prst="rect">
            <a:avLst/>
          </a:prstGeom>
        </p:spPr>
        <p:txBody>
          <a:bodyPr vert="horz" lIns="91440" tIns="45720" rIns="91440" bIns="45720" rtlCol="0" anchor="b">
            <a:noAutofit/>
          </a:bodyPr>
          <a:lstStyle/>
          <a:p>
            <a:pPr algn="ctr" defTabSz="457200">
              <a:spcBef>
                <a:spcPct val="0"/>
              </a:spcBef>
            </a:pPr>
            <a:r>
              <a:rPr lang="en-US" sz="2400" b="1" dirty="0" err="1">
                <a:effectLst>
                  <a:outerShdw blurRad="38100" dist="38100" dir="2700000" algn="tl">
                    <a:srgbClr val="000000">
                      <a:alpha val="43137"/>
                    </a:srgbClr>
                  </a:outerShdw>
                </a:effectLst>
                <a:latin typeface="Times New Roman" pitchFamily="18" charset="0"/>
                <a:ea typeface="+mj-ea"/>
                <a:cs typeface="Times New Roman" pitchFamily="18" charset="0"/>
              </a:rPr>
              <a:t>Nazish</a:t>
            </a:r>
            <a:r>
              <a:rPr lang="en-US" sz="2400" b="1" dirty="0">
                <a:effectLst>
                  <a:outerShdw blurRad="38100" dist="38100" dir="2700000" algn="tl">
                    <a:srgbClr val="000000">
                      <a:alpha val="43137"/>
                    </a:srgbClr>
                  </a:outerShdw>
                </a:effectLst>
                <a:latin typeface="Times New Roman" pitchFamily="18" charset="0"/>
                <a:ea typeface="+mj-ea"/>
                <a:cs typeface="Times New Roman" pitchFamily="18" charset="0"/>
              </a:rPr>
              <a:t> </a:t>
            </a:r>
            <a:r>
              <a:rPr lang="en-US" sz="2400" b="1" dirty="0" err="1">
                <a:effectLst>
                  <a:outerShdw blurRad="38100" dist="38100" dir="2700000" algn="tl">
                    <a:srgbClr val="000000">
                      <a:alpha val="43137"/>
                    </a:srgbClr>
                  </a:outerShdw>
                </a:effectLst>
                <a:latin typeface="Times New Roman" pitchFamily="18" charset="0"/>
                <a:ea typeface="+mj-ea"/>
                <a:cs typeface="Times New Roman" pitchFamily="18" charset="0"/>
              </a:rPr>
              <a:t>Parveen</a:t>
            </a:r>
            <a:r>
              <a:rPr lang="en-US" sz="2400" b="1" dirty="0">
                <a:effectLst>
                  <a:outerShdw blurRad="38100" dist="38100" dir="2700000" algn="tl">
                    <a:srgbClr val="000000">
                      <a:alpha val="43137"/>
                    </a:srgbClr>
                  </a:outerShdw>
                </a:effectLst>
                <a:latin typeface="Times New Roman" pitchFamily="18" charset="0"/>
                <a:ea typeface="+mj-ea"/>
                <a:cs typeface="Times New Roman" pitchFamily="18" charset="0"/>
              </a:rPr>
              <a:t> </a:t>
            </a:r>
            <a:r>
              <a:rPr lang="en-US" sz="2400" b="1" dirty="0" err="1">
                <a:effectLst>
                  <a:outerShdw blurRad="38100" dist="38100" dir="2700000" algn="tl">
                    <a:srgbClr val="000000">
                      <a:alpha val="43137"/>
                    </a:srgbClr>
                  </a:outerShdw>
                </a:effectLst>
                <a:latin typeface="Times New Roman" pitchFamily="18" charset="0"/>
                <a:ea typeface="+mj-ea"/>
                <a:cs typeface="Times New Roman" pitchFamily="18" charset="0"/>
              </a:rPr>
              <a:t>Siddiqui</a:t>
            </a:r>
            <a:endParaRPr lang="en-US" sz="2400" b="1" dirty="0">
              <a:effectLst>
                <a:outerShdw blurRad="38100" dist="38100" dir="2700000" algn="tl">
                  <a:srgbClr val="000000">
                    <a:alpha val="43137"/>
                  </a:srgbClr>
                </a:outerShdw>
              </a:effectLst>
              <a:latin typeface="Times New Roman" pitchFamily="18" charset="0"/>
              <a:ea typeface="+mj-ea"/>
              <a:cs typeface="Times New Roman" pitchFamily="18" charset="0"/>
            </a:endParaRPr>
          </a:p>
          <a:p>
            <a:pPr algn="ctr" defTabSz="457200">
              <a:spcBef>
                <a:spcPct val="0"/>
              </a:spcBef>
            </a:pPr>
            <a:r>
              <a:rPr lang="en-US" sz="2400" b="1" dirty="0">
                <a:effectLst>
                  <a:outerShdw blurRad="38100" dist="38100" dir="2700000" algn="tl">
                    <a:srgbClr val="000000">
                      <a:alpha val="43137"/>
                    </a:srgbClr>
                  </a:outerShdw>
                </a:effectLst>
                <a:latin typeface="Times New Roman" pitchFamily="18" charset="0"/>
                <a:ea typeface="+mj-ea"/>
                <a:cs typeface="Times New Roman" pitchFamily="18" charset="0"/>
              </a:rPr>
              <a:t>PG/17/078</a:t>
            </a:r>
          </a:p>
          <a:p>
            <a:pPr algn="ctr" defTabSz="457200">
              <a:spcBef>
                <a:spcPct val="0"/>
              </a:spcBef>
            </a:pPr>
            <a:r>
              <a:rPr lang="en-US" sz="2400" b="1" dirty="0">
                <a:effectLst>
                  <a:outerShdw blurRad="38100" dist="38100" dir="2700000" algn="tl">
                    <a:srgbClr val="000000">
                      <a:alpha val="43137"/>
                    </a:srgbClr>
                  </a:outerShdw>
                </a:effectLst>
                <a:latin typeface="Times New Roman" pitchFamily="18" charset="0"/>
                <a:ea typeface="+mj-ea"/>
                <a:cs typeface="Times New Roman" pitchFamily="18" charset="0"/>
              </a:rPr>
              <a:t>Hospital Stream</a:t>
            </a:r>
          </a:p>
        </p:txBody>
      </p:sp>
    </p:spTree>
    <p:extLst>
      <p:ext uri="{BB962C8B-B14F-4D97-AF65-F5344CB8AC3E}">
        <p14:creationId xmlns:p14="http://schemas.microsoft.com/office/powerpoint/2010/main" val="3668821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59474" y="2047325"/>
            <a:ext cx="7025049" cy="924475"/>
          </a:xfrm>
        </p:spPr>
        <p:txBody>
          <a:bodyPr/>
          <a:lstStyle/>
          <a:p>
            <a:pPr algn="ctr"/>
            <a:r>
              <a:rPr lang="en-US" b="1" dirty="0">
                <a:latin typeface="Times New Roman" pitchFamily="18" charset="0"/>
                <a:cs typeface="Times New Roman" pitchFamily="18" charset="0"/>
              </a:rPr>
              <a:t>OBSERVATION AND ANALYSIS</a:t>
            </a:r>
            <a:endParaRPr lang="en-US" dirty="0">
              <a:latin typeface="Times New Roman" pitchFamily="18" charset="0"/>
              <a:cs typeface="Times New Roman"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84334" y="3089209"/>
            <a:ext cx="1975330" cy="2476232"/>
          </a:xfrm>
          <a:prstGeom prst="rect">
            <a:avLst/>
          </a:prstGeom>
        </p:spPr>
      </p:pic>
    </p:spTree>
    <p:extLst>
      <p:ext uri="{BB962C8B-B14F-4D97-AF65-F5344CB8AC3E}">
        <p14:creationId xmlns:p14="http://schemas.microsoft.com/office/powerpoint/2010/main" val="2178498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53186" y="228600"/>
            <a:ext cx="7837624" cy="924475"/>
          </a:xfrm>
        </p:spPr>
        <p:txBody>
          <a:bodyPr/>
          <a:lstStyle/>
          <a:p>
            <a:r>
              <a:rPr lang="en-US" b="1" dirty="0">
                <a:latin typeface="Times New Roman" pitchFamily="18" charset="0"/>
                <a:cs typeface="Times New Roman" pitchFamily="18" charset="0"/>
              </a:rPr>
              <a:t>Comparison Pass/Fail Section wise Pre and Post Training: (Dialysis Technicians)</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600200"/>
            <a:ext cx="7310437"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1393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685800"/>
            <a:ext cx="7125113" cy="924475"/>
          </a:xfrm>
        </p:spPr>
        <p:txBody>
          <a:bodyPr/>
          <a:lstStyle/>
          <a:p>
            <a:r>
              <a:rPr lang="en-US" b="1" dirty="0">
                <a:latin typeface="Times New Roman" pitchFamily="18" charset="0"/>
                <a:cs typeface="Times New Roman" pitchFamily="18" charset="0"/>
              </a:rPr>
              <a:t>Overall Pass/fail status before and after Training</a:t>
            </a:r>
            <a:r>
              <a:rPr lang="en-US" b="1" dirty="0">
                <a:latin typeface="Times New Roman" pitchFamily="18" charset="0"/>
                <a:cs typeface="Times New Roman" pitchFamily="18" charset="0"/>
                <a:sym typeface="Wingdings" pitchFamily="2" charset="2"/>
              </a:rPr>
              <a:t>: (Housekeeping)</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363" y="1828800"/>
            <a:ext cx="7005637" cy="370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5644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86346"/>
            <a:ext cx="7557025" cy="5195454"/>
          </a:xfrm>
        </p:spPr>
        <p:txBody>
          <a:bodyPr>
            <a:noAutofit/>
          </a:bodyPr>
          <a:lstStyle/>
          <a:p>
            <a:pPr lvl="0">
              <a:spcBef>
                <a:spcPts val="0"/>
              </a:spcBef>
              <a:spcAft>
                <a:spcPts val="0"/>
              </a:spcAft>
            </a:pPr>
            <a:r>
              <a:rPr lang="en-US" sz="2400" b="1" dirty="0" smtClean="0">
                <a:solidFill>
                  <a:srgbClr val="FFFF00"/>
                </a:solidFill>
                <a:latin typeface="Times New Roman" pitchFamily="18" charset="0"/>
                <a:cs typeface="Times New Roman" pitchFamily="18" charset="0"/>
              </a:rPr>
              <a:t>Big Dustbins were not as per the requirement (without peddle wheel).</a:t>
            </a:r>
          </a:p>
          <a:p>
            <a:pPr lvl="0">
              <a:spcBef>
                <a:spcPts val="0"/>
              </a:spcBef>
              <a:spcAft>
                <a:spcPts val="0"/>
              </a:spcAft>
            </a:pPr>
            <a:r>
              <a:rPr lang="en-US" sz="2400" b="1" dirty="0" smtClean="0">
                <a:latin typeface="Times New Roman" pitchFamily="18" charset="0"/>
                <a:cs typeface="Times New Roman" pitchFamily="18" charset="0"/>
              </a:rPr>
              <a:t>Patients file was not maintained only entry was done in the Dialysis Book.</a:t>
            </a:r>
          </a:p>
          <a:p>
            <a:pPr lvl="0">
              <a:spcBef>
                <a:spcPts val="0"/>
              </a:spcBef>
              <a:spcAft>
                <a:spcPts val="0"/>
              </a:spcAft>
            </a:pPr>
            <a:r>
              <a:rPr lang="en-US" sz="2400" b="1" dirty="0" smtClean="0">
                <a:solidFill>
                  <a:srgbClr val="92D050"/>
                </a:solidFill>
                <a:latin typeface="Times New Roman" pitchFamily="18" charset="0"/>
                <a:cs typeface="Times New Roman" pitchFamily="18" charset="0"/>
              </a:rPr>
              <a:t>Patient Consents were not proper.</a:t>
            </a:r>
          </a:p>
          <a:p>
            <a:pPr lvl="0">
              <a:spcBef>
                <a:spcPts val="0"/>
              </a:spcBef>
              <a:spcAft>
                <a:spcPts val="0"/>
              </a:spcAft>
            </a:pPr>
            <a:r>
              <a:rPr lang="en-US" sz="2400" b="1" dirty="0" smtClean="0">
                <a:solidFill>
                  <a:srgbClr val="FFFF00"/>
                </a:solidFill>
                <a:latin typeface="Times New Roman" pitchFamily="18" charset="0"/>
                <a:cs typeface="Times New Roman" pitchFamily="18" charset="0"/>
              </a:rPr>
              <a:t>Beds Wheel were rusted and jammed.</a:t>
            </a:r>
          </a:p>
          <a:p>
            <a:pPr lvl="0">
              <a:spcBef>
                <a:spcPts val="0"/>
              </a:spcBef>
              <a:spcAft>
                <a:spcPts val="0"/>
              </a:spcAft>
            </a:pPr>
            <a:r>
              <a:rPr lang="en-US" sz="2400" b="1" dirty="0" smtClean="0">
                <a:latin typeface="Times New Roman" pitchFamily="18" charset="0"/>
                <a:cs typeface="Times New Roman" pitchFamily="18" charset="0"/>
              </a:rPr>
              <a:t>Formalin was being used for cleaning and restoring Dialyzers.</a:t>
            </a:r>
          </a:p>
          <a:p>
            <a:pPr lvl="0">
              <a:spcBef>
                <a:spcPts val="0"/>
              </a:spcBef>
              <a:spcAft>
                <a:spcPts val="0"/>
              </a:spcAft>
            </a:pPr>
            <a:r>
              <a:rPr lang="en-US" sz="2400" b="1" dirty="0" smtClean="0">
                <a:solidFill>
                  <a:srgbClr val="92D050"/>
                </a:solidFill>
                <a:latin typeface="Times New Roman" pitchFamily="18" charset="0"/>
                <a:cs typeface="Times New Roman" pitchFamily="18" charset="0"/>
              </a:rPr>
              <a:t>Privacy curtains were not provided.</a:t>
            </a:r>
          </a:p>
          <a:p>
            <a:pPr lvl="0">
              <a:spcBef>
                <a:spcPts val="0"/>
              </a:spcBef>
              <a:spcAft>
                <a:spcPts val="0"/>
              </a:spcAft>
            </a:pPr>
            <a:r>
              <a:rPr lang="en-US" sz="2400" b="1" dirty="0" smtClean="0">
                <a:solidFill>
                  <a:srgbClr val="FFFF00"/>
                </a:solidFill>
                <a:latin typeface="Times New Roman" pitchFamily="18" charset="0"/>
                <a:cs typeface="Times New Roman" pitchFamily="18" charset="0"/>
              </a:rPr>
              <a:t>PM and Calibration were not done and records unavailable.</a:t>
            </a:r>
          </a:p>
          <a:p>
            <a:pPr lvl="0">
              <a:spcBef>
                <a:spcPts val="0"/>
              </a:spcBef>
              <a:spcAft>
                <a:spcPts val="0"/>
              </a:spcAft>
            </a:pPr>
            <a:r>
              <a:rPr lang="en-US" sz="2400" b="1" dirty="0" smtClean="0">
                <a:latin typeface="Times New Roman" pitchFamily="18" charset="0"/>
                <a:cs typeface="Times New Roman" pitchFamily="18" charset="0"/>
              </a:rPr>
              <a:t>Dialysis Staff records were not there as well police verification of staff not done.</a:t>
            </a:r>
          </a:p>
          <a:p>
            <a:pPr lvl="0">
              <a:spcBef>
                <a:spcPts val="0"/>
              </a:spcBef>
              <a:spcAft>
                <a:spcPts val="0"/>
              </a:spcAft>
            </a:pPr>
            <a:r>
              <a:rPr lang="en-US" sz="2400" b="1" dirty="0" smtClean="0">
                <a:solidFill>
                  <a:srgbClr val="92D050"/>
                </a:solidFill>
                <a:latin typeface="Times New Roman" pitchFamily="18" charset="0"/>
                <a:cs typeface="Times New Roman" pitchFamily="18" charset="0"/>
              </a:rPr>
              <a:t>Dialyzers for re-use were not stored properly.</a:t>
            </a:r>
            <a:r>
              <a:rPr lang="en-US" sz="2400" dirty="0" smtClean="0">
                <a:solidFill>
                  <a:srgbClr val="92D050"/>
                </a:solidFill>
                <a:latin typeface="Times New Roman" pitchFamily="18" charset="0"/>
                <a:cs typeface="Times New Roman" pitchFamily="18" charset="0"/>
              </a:rPr>
              <a:t> </a:t>
            </a:r>
            <a:endParaRPr lang="en-US" sz="2400" b="1" dirty="0" smtClean="0">
              <a:solidFill>
                <a:srgbClr val="92D050"/>
              </a:solidFill>
              <a:latin typeface="Times New Roman" pitchFamily="18" charset="0"/>
              <a:cs typeface="Times New Roman" pitchFamily="18" charset="0"/>
            </a:endParaRPr>
          </a:p>
          <a:p>
            <a:pPr>
              <a:spcBef>
                <a:spcPts val="0"/>
              </a:spcBef>
              <a:spcAft>
                <a:spcPts val="0"/>
              </a:spcAft>
            </a:pPr>
            <a:endParaRPr lang="en-US" sz="2400" dirty="0">
              <a:latin typeface="Times New Roman" pitchFamily="18" charset="0"/>
              <a:cs typeface="Times New Roman" pitchFamily="18" charset="0"/>
            </a:endParaRPr>
          </a:p>
        </p:txBody>
      </p:sp>
      <p:sp>
        <p:nvSpPr>
          <p:cNvPr id="4" name="Title 3"/>
          <p:cNvSpPr>
            <a:spLocks noGrp="1"/>
          </p:cNvSpPr>
          <p:nvPr>
            <p:ph type="title"/>
          </p:nvPr>
        </p:nvSpPr>
        <p:spPr>
          <a:xfrm>
            <a:off x="925376" y="714501"/>
            <a:ext cx="7837624" cy="574026"/>
          </a:xfrm>
        </p:spPr>
        <p:txBody>
          <a:bodyPr/>
          <a:lstStyle/>
          <a:p>
            <a:r>
              <a:rPr lang="en-US" b="1" dirty="0">
                <a:latin typeface="Times New Roman" pitchFamily="18" charset="0"/>
                <a:cs typeface="Times New Roman" pitchFamily="18" charset="0"/>
              </a:rPr>
              <a:t>Gaps Analysis in the Dialysis Department:</a:t>
            </a:r>
          </a:p>
        </p:txBody>
      </p:sp>
    </p:spTree>
    <p:extLst>
      <p:ext uri="{BB962C8B-B14F-4D97-AF65-F5344CB8AC3E}">
        <p14:creationId xmlns:p14="http://schemas.microsoft.com/office/powerpoint/2010/main" val="2304168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4324" y="852741"/>
            <a:ext cx="7557025" cy="5152516"/>
          </a:xfrm>
        </p:spPr>
        <p:txBody>
          <a:bodyPr>
            <a:noAutofit/>
          </a:bodyPr>
          <a:lstStyle/>
          <a:p>
            <a:pPr lvl="0">
              <a:spcBef>
                <a:spcPts val="0"/>
              </a:spcBef>
              <a:spcAft>
                <a:spcPts val="0"/>
              </a:spcAft>
            </a:pPr>
            <a:r>
              <a:rPr lang="en-US" sz="2400" b="1" dirty="0" smtClean="0">
                <a:latin typeface="Times New Roman" pitchFamily="18" charset="0"/>
                <a:cs typeface="Times New Roman" pitchFamily="18" charset="0"/>
              </a:rPr>
              <a:t>Defibrillator </a:t>
            </a:r>
            <a:r>
              <a:rPr lang="en-US" sz="2400" b="1" dirty="0">
                <a:latin typeface="Times New Roman" pitchFamily="18" charset="0"/>
                <a:cs typeface="Times New Roman" pitchFamily="18" charset="0"/>
              </a:rPr>
              <a:t>was not working.</a:t>
            </a:r>
          </a:p>
          <a:p>
            <a:pPr lvl="0">
              <a:spcBef>
                <a:spcPts val="0"/>
              </a:spcBef>
              <a:spcAft>
                <a:spcPts val="0"/>
              </a:spcAft>
            </a:pPr>
            <a:r>
              <a:rPr lang="en-US" sz="2400" b="1" dirty="0">
                <a:solidFill>
                  <a:srgbClr val="92D050"/>
                </a:solidFill>
                <a:latin typeface="Times New Roman" pitchFamily="18" charset="0"/>
                <a:cs typeface="Times New Roman" pitchFamily="18" charset="0"/>
              </a:rPr>
              <a:t>Autoclaving technique used in Dialysis Department was not acceptable</a:t>
            </a:r>
          </a:p>
          <a:p>
            <a:pPr lvl="0">
              <a:spcBef>
                <a:spcPts val="0"/>
              </a:spcBef>
              <a:spcAft>
                <a:spcPts val="0"/>
              </a:spcAft>
            </a:pPr>
            <a:r>
              <a:rPr lang="en-US" sz="2400" b="1" dirty="0">
                <a:solidFill>
                  <a:srgbClr val="FFFF00"/>
                </a:solidFill>
                <a:latin typeface="Times New Roman" pitchFamily="18" charset="0"/>
                <a:cs typeface="Times New Roman" pitchFamily="18" charset="0"/>
              </a:rPr>
              <a:t>For Oxygen supply to patient, oxygen cylinders were used and placed inside the department that was not acceptable as per NABH standards.</a:t>
            </a:r>
          </a:p>
          <a:p>
            <a:pPr lvl="0">
              <a:spcBef>
                <a:spcPts val="0"/>
              </a:spcBef>
              <a:spcAft>
                <a:spcPts val="0"/>
              </a:spcAft>
            </a:pPr>
            <a:r>
              <a:rPr lang="en-US" sz="2400" b="1" dirty="0">
                <a:latin typeface="Times New Roman" pitchFamily="18" charset="0"/>
                <a:cs typeface="Times New Roman" pitchFamily="18" charset="0"/>
              </a:rPr>
              <a:t>For storing chemicals no separate place was there, chemicals were stored in the store room only with other consumables.</a:t>
            </a:r>
          </a:p>
          <a:p>
            <a:pPr lvl="0">
              <a:spcBef>
                <a:spcPts val="0"/>
              </a:spcBef>
              <a:spcAft>
                <a:spcPts val="0"/>
              </a:spcAft>
            </a:pPr>
            <a:r>
              <a:rPr lang="en-US" sz="2400" b="1" dirty="0">
                <a:solidFill>
                  <a:srgbClr val="92D050"/>
                </a:solidFill>
                <a:latin typeface="Times New Roman" pitchFamily="18" charset="0"/>
                <a:cs typeface="Times New Roman" pitchFamily="18" charset="0"/>
              </a:rPr>
              <a:t>Department was not whitewashed since long leaving the walls and ceilings dirty and dusty.</a:t>
            </a:r>
          </a:p>
          <a:p>
            <a:pPr lvl="0">
              <a:spcBef>
                <a:spcPts val="0"/>
              </a:spcBef>
              <a:spcAft>
                <a:spcPts val="0"/>
              </a:spcAft>
            </a:pPr>
            <a:r>
              <a:rPr lang="en-US" sz="2400" b="1" dirty="0">
                <a:solidFill>
                  <a:srgbClr val="FFFF00"/>
                </a:solidFill>
                <a:latin typeface="Times New Roman" pitchFamily="18" charset="0"/>
                <a:cs typeface="Times New Roman" pitchFamily="18" charset="0"/>
              </a:rPr>
              <a:t>Spill Kit was not available</a:t>
            </a:r>
            <a:r>
              <a:rPr lang="en-US" sz="2400" b="1" dirty="0">
                <a:latin typeface="Times New Roman" pitchFamily="18" charset="0"/>
                <a:cs typeface="Times New Roman" pitchFamily="18" charset="0"/>
              </a:rPr>
              <a:t>.</a:t>
            </a:r>
          </a:p>
          <a:p>
            <a:pPr lvl="0">
              <a:spcBef>
                <a:spcPts val="0"/>
              </a:spcBef>
              <a:spcAft>
                <a:spcPts val="0"/>
              </a:spcAft>
            </a:pPr>
            <a:r>
              <a:rPr lang="en-US" sz="2400" b="1" dirty="0">
                <a:latin typeface="Times New Roman" pitchFamily="18" charset="0"/>
                <a:cs typeface="Times New Roman" pitchFamily="18" charset="0"/>
              </a:rPr>
              <a:t>Privileging of Doctors is not done.</a:t>
            </a:r>
          </a:p>
          <a:p>
            <a:pPr lvl="0">
              <a:spcBef>
                <a:spcPts val="0"/>
              </a:spcBef>
              <a:spcAft>
                <a:spcPts val="0"/>
              </a:spcAft>
            </a:pPr>
            <a:r>
              <a:rPr lang="en-US" sz="2400" b="1" dirty="0">
                <a:solidFill>
                  <a:srgbClr val="92D050"/>
                </a:solidFill>
                <a:latin typeface="Times New Roman" pitchFamily="18" charset="0"/>
                <a:cs typeface="Times New Roman" pitchFamily="18" charset="0"/>
              </a:rPr>
              <a:t>SOP was not signed</a:t>
            </a:r>
            <a:r>
              <a:rPr lang="en-US" sz="2400" b="1" dirty="0" smtClean="0">
                <a:solidFill>
                  <a:srgbClr val="92D050"/>
                </a:solidFill>
                <a:latin typeface="Times New Roman" pitchFamily="18" charset="0"/>
                <a:cs typeface="Times New Roman" pitchFamily="18" charset="0"/>
              </a:rPr>
              <a:t>.</a:t>
            </a:r>
            <a:endParaRPr lang="en-US" sz="2400" b="1" dirty="0">
              <a:solidFill>
                <a:srgbClr val="92D050"/>
              </a:solidFill>
              <a:latin typeface="Times New Roman" pitchFamily="18" charset="0"/>
              <a:cs typeface="Times New Roman" pitchFamily="18" charset="0"/>
            </a:endParaRPr>
          </a:p>
        </p:txBody>
      </p:sp>
    </p:spTree>
    <p:extLst>
      <p:ext uri="{BB962C8B-B14F-4D97-AF65-F5344CB8AC3E}">
        <p14:creationId xmlns:p14="http://schemas.microsoft.com/office/powerpoint/2010/main" val="3481089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72491"/>
            <a:ext cx="7557025" cy="5056909"/>
          </a:xfrm>
        </p:spPr>
        <p:txBody>
          <a:bodyPr anchor="t">
            <a:noAutofit/>
          </a:bodyPr>
          <a:lstStyle/>
          <a:p>
            <a:pPr lvl="0">
              <a:lnSpc>
                <a:spcPct val="120000"/>
              </a:lnSpc>
              <a:spcBef>
                <a:spcPts val="0"/>
              </a:spcBef>
              <a:spcAft>
                <a:spcPts val="0"/>
              </a:spcAft>
            </a:pPr>
            <a:r>
              <a:rPr lang="en-US" sz="2400" b="1" dirty="0">
                <a:solidFill>
                  <a:srgbClr val="FFFF00"/>
                </a:solidFill>
                <a:latin typeface="Times New Roman" pitchFamily="18" charset="0"/>
                <a:cs typeface="Times New Roman" pitchFamily="18" charset="0"/>
              </a:rPr>
              <a:t>New peddle wheel dustbin (Yellow, Green, Red and Blue) were purchased.</a:t>
            </a:r>
          </a:p>
          <a:p>
            <a:pPr lvl="0">
              <a:lnSpc>
                <a:spcPct val="120000"/>
              </a:lnSpc>
              <a:spcBef>
                <a:spcPts val="0"/>
              </a:spcBef>
              <a:spcAft>
                <a:spcPts val="0"/>
              </a:spcAft>
            </a:pPr>
            <a:r>
              <a:rPr lang="en-US" sz="2400" b="1" dirty="0">
                <a:latin typeface="Times New Roman" pitchFamily="18" charset="0"/>
                <a:cs typeface="Times New Roman" pitchFamily="18" charset="0"/>
              </a:rPr>
              <a:t>File for each and every Dialysis patient was maintained which included latest prescription and blood investigations, one ID proof and address proof, if patient is from panel than panel card photocopy, consent properly signed was kept in the file.</a:t>
            </a:r>
          </a:p>
          <a:p>
            <a:pPr lvl="0">
              <a:lnSpc>
                <a:spcPct val="120000"/>
              </a:lnSpc>
              <a:spcBef>
                <a:spcPts val="0"/>
              </a:spcBef>
              <a:spcAft>
                <a:spcPts val="0"/>
              </a:spcAft>
            </a:pPr>
            <a:r>
              <a:rPr lang="en-US" sz="2400" b="1" dirty="0">
                <a:solidFill>
                  <a:srgbClr val="92D050"/>
                </a:solidFill>
                <a:latin typeface="Times New Roman" pitchFamily="18" charset="0"/>
                <a:cs typeface="Times New Roman" pitchFamily="18" charset="0"/>
              </a:rPr>
              <a:t>With the help of </a:t>
            </a:r>
            <a:r>
              <a:rPr lang="en-US" sz="2400" b="1" dirty="0" err="1">
                <a:solidFill>
                  <a:srgbClr val="92D050"/>
                </a:solidFill>
                <a:latin typeface="Times New Roman" pitchFamily="18" charset="0"/>
                <a:cs typeface="Times New Roman" pitchFamily="18" charset="0"/>
              </a:rPr>
              <a:t>Kalra</a:t>
            </a:r>
            <a:r>
              <a:rPr lang="en-US" sz="2400" b="1" dirty="0">
                <a:solidFill>
                  <a:srgbClr val="92D050"/>
                </a:solidFill>
                <a:latin typeface="Times New Roman" pitchFamily="18" charset="0"/>
                <a:cs typeface="Times New Roman" pitchFamily="18" charset="0"/>
              </a:rPr>
              <a:t> Hospital new Consent (valid for 1 month) was took into consideration.</a:t>
            </a:r>
          </a:p>
          <a:p>
            <a:pPr lvl="0">
              <a:lnSpc>
                <a:spcPct val="120000"/>
              </a:lnSpc>
              <a:spcBef>
                <a:spcPts val="0"/>
              </a:spcBef>
              <a:spcAft>
                <a:spcPts val="0"/>
              </a:spcAft>
            </a:pPr>
            <a:r>
              <a:rPr lang="en-US" sz="2400" b="1" dirty="0">
                <a:solidFill>
                  <a:srgbClr val="FFFF00"/>
                </a:solidFill>
                <a:latin typeface="Times New Roman" pitchFamily="18" charset="0"/>
                <a:cs typeface="Times New Roman" pitchFamily="18" charset="0"/>
              </a:rPr>
              <a:t>New bed wheels were changed.</a:t>
            </a:r>
          </a:p>
          <a:p>
            <a:pPr lvl="0">
              <a:lnSpc>
                <a:spcPct val="120000"/>
              </a:lnSpc>
              <a:spcBef>
                <a:spcPts val="0"/>
              </a:spcBef>
              <a:spcAft>
                <a:spcPts val="0"/>
              </a:spcAft>
            </a:pPr>
            <a:r>
              <a:rPr lang="en-US" sz="2400" b="1" dirty="0">
                <a:latin typeface="Times New Roman" pitchFamily="18" charset="0"/>
                <a:cs typeface="Times New Roman" pitchFamily="18" charset="0"/>
              </a:rPr>
              <a:t>Formalin was replaced with </a:t>
            </a:r>
            <a:r>
              <a:rPr lang="en-US" sz="2400" b="1" dirty="0" err="1">
                <a:latin typeface="Times New Roman" pitchFamily="18" charset="0"/>
                <a:cs typeface="Times New Roman" pitchFamily="18" charset="0"/>
              </a:rPr>
              <a:t>Renaline</a:t>
            </a:r>
            <a:r>
              <a:rPr lang="en-US" sz="2400" b="1" dirty="0">
                <a:latin typeface="Times New Roman" pitchFamily="18" charset="0"/>
                <a:cs typeface="Times New Roman" pitchFamily="18" charset="0"/>
              </a:rPr>
              <a:t> for the same</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4" name="Title 3"/>
          <p:cNvSpPr>
            <a:spLocks noGrp="1"/>
          </p:cNvSpPr>
          <p:nvPr>
            <p:ph type="title"/>
          </p:nvPr>
        </p:nvSpPr>
        <p:spPr>
          <a:xfrm>
            <a:off x="925376" y="717745"/>
            <a:ext cx="7837624" cy="840432"/>
          </a:xfrm>
        </p:spPr>
        <p:txBody>
          <a:bodyPr/>
          <a:lstStyle/>
          <a:p>
            <a:r>
              <a:rPr lang="en-US" b="1" dirty="0">
                <a:latin typeface="Times New Roman" pitchFamily="18" charset="0"/>
                <a:cs typeface="Times New Roman" pitchFamily="18" charset="0"/>
              </a:rPr>
              <a:t>Action Taken to Remove the above-mentioned Gaps: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34057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7" y="457200"/>
            <a:ext cx="8312727" cy="6234545"/>
          </a:xfrm>
        </p:spPr>
        <p:txBody>
          <a:bodyPr anchor="t">
            <a:noAutofit/>
          </a:bodyPr>
          <a:lstStyle/>
          <a:p>
            <a:pPr lvl="0"/>
            <a:r>
              <a:rPr lang="en-US" sz="2400" b="1" dirty="0">
                <a:solidFill>
                  <a:srgbClr val="FFFF00"/>
                </a:solidFill>
                <a:latin typeface="Times New Roman" pitchFamily="18" charset="0"/>
                <a:cs typeface="Times New Roman" pitchFamily="18" charset="0"/>
              </a:rPr>
              <a:t>Department was Installed with Privacy curtains in all the required area and places.</a:t>
            </a:r>
          </a:p>
          <a:p>
            <a:pPr lvl="0"/>
            <a:r>
              <a:rPr lang="en-US" sz="2400" b="1" dirty="0">
                <a:latin typeface="Times New Roman" pitchFamily="18" charset="0"/>
                <a:cs typeface="Times New Roman" pitchFamily="18" charset="0"/>
              </a:rPr>
              <a:t>PM and calibration done for all the required equipment’s and accordingly records were maintained.</a:t>
            </a:r>
          </a:p>
          <a:p>
            <a:pPr lvl="0"/>
            <a:r>
              <a:rPr lang="en-US" sz="2400" b="1" dirty="0">
                <a:solidFill>
                  <a:srgbClr val="92D050"/>
                </a:solidFill>
                <a:latin typeface="Times New Roman" pitchFamily="18" charset="0"/>
                <a:cs typeface="Times New Roman" pitchFamily="18" charset="0"/>
              </a:rPr>
              <a:t>Proper record of each and every Dialysis Staff was maintained in file along with police verification.</a:t>
            </a:r>
          </a:p>
          <a:p>
            <a:pPr lvl="0"/>
            <a:r>
              <a:rPr lang="en-US" sz="2400" b="1" dirty="0">
                <a:solidFill>
                  <a:srgbClr val="FFFF00"/>
                </a:solidFill>
                <a:latin typeface="Times New Roman" pitchFamily="18" charset="0"/>
                <a:cs typeface="Times New Roman" pitchFamily="18" charset="0"/>
              </a:rPr>
              <a:t>Plastic containers were purchased for storing Dialyzers for re-use</a:t>
            </a:r>
          </a:p>
          <a:p>
            <a:pPr lvl="0"/>
            <a:r>
              <a:rPr lang="en-US" sz="2400" b="1" dirty="0">
                <a:latin typeface="Times New Roman" pitchFamily="18" charset="0"/>
                <a:cs typeface="Times New Roman" pitchFamily="18" charset="0"/>
              </a:rPr>
              <a:t>Working Defibrillator was brought in.</a:t>
            </a:r>
          </a:p>
          <a:p>
            <a:pPr lvl="0"/>
            <a:r>
              <a:rPr lang="en-US" sz="2400" b="1" dirty="0">
                <a:solidFill>
                  <a:srgbClr val="92D050"/>
                </a:solidFill>
                <a:latin typeface="Times New Roman" pitchFamily="18" charset="0"/>
                <a:cs typeface="Times New Roman" pitchFamily="18" charset="0"/>
              </a:rPr>
              <a:t>Approval taken for utilization of CSSD services of </a:t>
            </a:r>
            <a:r>
              <a:rPr lang="en-US" sz="2400" b="1" dirty="0" err="1">
                <a:solidFill>
                  <a:srgbClr val="92D050"/>
                </a:solidFill>
                <a:latin typeface="Times New Roman" pitchFamily="18" charset="0"/>
                <a:cs typeface="Times New Roman" pitchFamily="18" charset="0"/>
              </a:rPr>
              <a:t>Kalra</a:t>
            </a:r>
            <a:r>
              <a:rPr lang="en-US" sz="2400" b="1" dirty="0">
                <a:solidFill>
                  <a:srgbClr val="92D050"/>
                </a:solidFill>
                <a:latin typeface="Times New Roman" pitchFamily="18" charset="0"/>
                <a:cs typeface="Times New Roman" pitchFamily="18" charset="0"/>
              </a:rPr>
              <a:t> Hospital for Dialysis Department.</a:t>
            </a:r>
          </a:p>
          <a:p>
            <a:pPr lvl="0"/>
            <a:r>
              <a:rPr lang="en-US" sz="2400" b="1" dirty="0">
                <a:solidFill>
                  <a:srgbClr val="FFFF00"/>
                </a:solidFill>
                <a:latin typeface="Times New Roman" pitchFamily="18" charset="0"/>
                <a:cs typeface="Times New Roman" pitchFamily="18" charset="0"/>
              </a:rPr>
              <a:t>Central line for oxygen was started after approval and mutual agreement in between </a:t>
            </a:r>
            <a:r>
              <a:rPr lang="en-US" sz="2400" b="1" dirty="0" err="1">
                <a:solidFill>
                  <a:srgbClr val="FFFF00"/>
                </a:solidFill>
                <a:latin typeface="Times New Roman" pitchFamily="18" charset="0"/>
                <a:cs typeface="Times New Roman" pitchFamily="18" charset="0"/>
              </a:rPr>
              <a:t>Kalra</a:t>
            </a:r>
            <a:r>
              <a:rPr lang="en-US" sz="2400" b="1" dirty="0">
                <a:solidFill>
                  <a:srgbClr val="FFFF00"/>
                </a:solidFill>
                <a:latin typeface="Times New Roman" pitchFamily="18" charset="0"/>
                <a:cs typeface="Times New Roman" pitchFamily="18" charset="0"/>
              </a:rPr>
              <a:t> hospital and DCDC-Kidney Care</a:t>
            </a:r>
            <a:r>
              <a:rPr lang="en-US" sz="2400" b="1" dirty="0" smtClean="0">
                <a:solidFill>
                  <a:srgbClr val="FFFF00"/>
                </a:solidFill>
                <a:latin typeface="Times New Roman" pitchFamily="18" charset="0"/>
                <a:cs typeface="Times New Roman" pitchFamily="18" charset="0"/>
              </a:rPr>
              <a:t>.</a:t>
            </a:r>
            <a:endParaRPr lang="en-US" sz="24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383560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1175" y="685800"/>
            <a:ext cx="7557025" cy="3075423"/>
          </a:xfrm>
        </p:spPr>
        <p:txBody>
          <a:bodyPr anchor="t">
            <a:noAutofit/>
          </a:bodyPr>
          <a:lstStyle/>
          <a:p>
            <a:pPr lvl="0">
              <a:lnSpc>
                <a:spcPct val="120000"/>
              </a:lnSpc>
              <a:spcBef>
                <a:spcPts val="0"/>
              </a:spcBef>
              <a:spcAft>
                <a:spcPts val="0"/>
              </a:spcAft>
            </a:pPr>
            <a:r>
              <a:rPr lang="en-US" sz="2400" b="1" dirty="0" err="1" smtClean="0">
                <a:solidFill>
                  <a:srgbClr val="FFFF00"/>
                </a:solidFill>
                <a:latin typeface="Times New Roman" pitchFamily="18" charset="0"/>
                <a:cs typeface="Times New Roman" pitchFamily="18" charset="0"/>
              </a:rPr>
              <a:t>Seperate</a:t>
            </a:r>
            <a:r>
              <a:rPr lang="en-US" sz="2400" b="1" dirty="0" smtClean="0">
                <a:solidFill>
                  <a:srgbClr val="FFFF00"/>
                </a:solidFill>
                <a:latin typeface="Times New Roman" pitchFamily="18" charset="0"/>
                <a:cs typeface="Times New Roman" pitchFamily="18" charset="0"/>
              </a:rPr>
              <a:t> </a:t>
            </a:r>
            <a:r>
              <a:rPr lang="en-US" sz="2400" b="1" dirty="0">
                <a:solidFill>
                  <a:srgbClr val="FFFF00"/>
                </a:solidFill>
                <a:latin typeface="Times New Roman" pitchFamily="18" charset="0"/>
                <a:cs typeface="Times New Roman" pitchFamily="18" charset="0"/>
              </a:rPr>
              <a:t>area in Dialyzer Reprocessing Room and on the roof top was marked and MSDS was placed along with every Chemical.</a:t>
            </a:r>
          </a:p>
          <a:p>
            <a:pPr lvl="0">
              <a:lnSpc>
                <a:spcPct val="120000"/>
              </a:lnSpc>
              <a:spcBef>
                <a:spcPts val="0"/>
              </a:spcBef>
              <a:spcAft>
                <a:spcPts val="0"/>
              </a:spcAft>
            </a:pPr>
            <a:r>
              <a:rPr lang="en-US" sz="2400" b="1" dirty="0">
                <a:latin typeface="Times New Roman" pitchFamily="18" charset="0"/>
                <a:cs typeface="Times New Roman" pitchFamily="18" charset="0"/>
              </a:rPr>
              <a:t>White-washing of the Department done.</a:t>
            </a:r>
          </a:p>
          <a:p>
            <a:pPr lvl="0">
              <a:lnSpc>
                <a:spcPct val="120000"/>
              </a:lnSpc>
              <a:spcBef>
                <a:spcPts val="0"/>
              </a:spcBef>
              <a:spcAft>
                <a:spcPts val="0"/>
              </a:spcAft>
            </a:pPr>
            <a:r>
              <a:rPr lang="en-US" sz="2400" b="1" dirty="0">
                <a:solidFill>
                  <a:srgbClr val="92D050"/>
                </a:solidFill>
                <a:latin typeface="Times New Roman" pitchFamily="18" charset="0"/>
                <a:cs typeface="Times New Roman" pitchFamily="18" charset="0"/>
              </a:rPr>
              <a:t>Spill kit arranged.</a:t>
            </a:r>
          </a:p>
          <a:p>
            <a:pPr lvl="0">
              <a:lnSpc>
                <a:spcPct val="120000"/>
              </a:lnSpc>
              <a:spcBef>
                <a:spcPts val="0"/>
              </a:spcBef>
              <a:spcAft>
                <a:spcPts val="0"/>
              </a:spcAft>
            </a:pPr>
            <a:r>
              <a:rPr lang="en-US" sz="2400" b="1" dirty="0">
                <a:solidFill>
                  <a:srgbClr val="FFFF00"/>
                </a:solidFill>
                <a:latin typeface="Times New Roman" pitchFamily="18" charset="0"/>
                <a:cs typeface="Times New Roman" pitchFamily="18" charset="0"/>
              </a:rPr>
              <a:t>Informed HR and Doctors Privileging done and record for the same kept.</a:t>
            </a:r>
          </a:p>
          <a:p>
            <a:pPr lvl="0">
              <a:lnSpc>
                <a:spcPct val="120000"/>
              </a:lnSpc>
              <a:spcBef>
                <a:spcPts val="0"/>
              </a:spcBef>
              <a:spcAft>
                <a:spcPts val="0"/>
              </a:spcAft>
            </a:pPr>
            <a:r>
              <a:rPr lang="en-US" sz="2400" b="1" dirty="0">
                <a:latin typeface="Times New Roman" pitchFamily="18" charset="0"/>
                <a:cs typeface="Times New Roman" pitchFamily="18" charset="0"/>
              </a:rPr>
              <a:t>Signed SOP was arranged form Head office</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8708017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9438" y="1600200"/>
            <a:ext cx="7305124" cy="3359309"/>
          </a:xfrm>
        </p:spPr>
        <p:txBody>
          <a:bodyPr>
            <a:normAutofit lnSpcReduction="10000"/>
          </a:bodyPr>
          <a:lstStyle/>
          <a:p>
            <a:r>
              <a:rPr lang="en-US" sz="2400" b="1" dirty="0">
                <a:solidFill>
                  <a:srgbClr val="FFFF00"/>
                </a:solidFill>
                <a:latin typeface="Times New Roman" pitchFamily="18" charset="0"/>
                <a:cs typeface="Times New Roman" pitchFamily="18" charset="0"/>
              </a:rPr>
              <a:t>Training of the </a:t>
            </a:r>
            <a:r>
              <a:rPr lang="en-US" sz="2400" b="1" dirty="0" smtClean="0">
                <a:solidFill>
                  <a:srgbClr val="FFFF00"/>
                </a:solidFill>
                <a:latin typeface="Times New Roman" pitchFamily="18" charset="0"/>
                <a:cs typeface="Times New Roman" pitchFamily="18" charset="0"/>
              </a:rPr>
              <a:t>Staff</a:t>
            </a:r>
            <a:endParaRPr lang="en-US" sz="2400" dirty="0" smtClean="0">
              <a:solidFill>
                <a:srgbClr val="FFFF00"/>
              </a:solidFill>
              <a:latin typeface="Times New Roman" pitchFamily="18" charset="0"/>
              <a:cs typeface="Times New Roman" pitchFamily="18" charset="0"/>
            </a:endParaRPr>
          </a:p>
          <a:p>
            <a:r>
              <a:rPr lang="en-US" sz="2400" b="1" dirty="0">
                <a:latin typeface="Times New Roman" pitchFamily="18" charset="0"/>
                <a:cs typeface="Times New Roman" pitchFamily="18" charset="0"/>
              </a:rPr>
              <a:t>Formation of Quality </a:t>
            </a:r>
            <a:r>
              <a:rPr lang="en-US" sz="2400" b="1" dirty="0" smtClean="0">
                <a:latin typeface="Times New Roman" pitchFamily="18" charset="0"/>
                <a:cs typeface="Times New Roman" pitchFamily="18" charset="0"/>
              </a:rPr>
              <a:t>Circles</a:t>
            </a:r>
          </a:p>
          <a:p>
            <a:r>
              <a:rPr lang="en-US" sz="2400" b="1" dirty="0">
                <a:solidFill>
                  <a:srgbClr val="92D050"/>
                </a:solidFill>
                <a:latin typeface="Times New Roman" pitchFamily="18" charset="0"/>
                <a:cs typeface="Times New Roman" pitchFamily="18" charset="0"/>
              </a:rPr>
              <a:t>Allocation  of  </a:t>
            </a:r>
            <a:r>
              <a:rPr lang="en-US" sz="2400" b="1" dirty="0" smtClean="0">
                <a:solidFill>
                  <a:srgbClr val="92D050"/>
                </a:solidFill>
                <a:latin typeface="Times New Roman" pitchFamily="18" charset="0"/>
                <a:cs typeface="Times New Roman" pitchFamily="18" charset="0"/>
              </a:rPr>
              <a:t>Helpers </a:t>
            </a:r>
          </a:p>
          <a:p>
            <a:r>
              <a:rPr lang="en-US" sz="2400" b="1" dirty="0">
                <a:solidFill>
                  <a:srgbClr val="FFFF00"/>
                </a:solidFill>
                <a:latin typeface="Times New Roman" pitchFamily="18" charset="0"/>
                <a:cs typeface="Times New Roman" pitchFamily="18" charset="0"/>
              </a:rPr>
              <a:t>Increase the </a:t>
            </a:r>
            <a:r>
              <a:rPr lang="en-US" sz="2400" b="1" dirty="0">
                <a:solidFill>
                  <a:srgbClr val="FFFF00"/>
                </a:solidFill>
                <a:latin typeface="Times New Roman" pitchFamily="18" charset="0"/>
                <a:cs typeface="Times New Roman" pitchFamily="18" charset="0"/>
              </a:rPr>
              <a:t>I</a:t>
            </a:r>
            <a:r>
              <a:rPr lang="en-US" sz="2400" b="1" dirty="0" smtClean="0">
                <a:solidFill>
                  <a:srgbClr val="FFFF00"/>
                </a:solidFill>
                <a:latin typeface="Times New Roman" pitchFamily="18" charset="0"/>
                <a:cs typeface="Times New Roman" pitchFamily="18" charset="0"/>
              </a:rPr>
              <a:t>nduction </a:t>
            </a:r>
            <a:r>
              <a:rPr lang="en-US" sz="2400" b="1" dirty="0">
                <a:solidFill>
                  <a:srgbClr val="FFFF00"/>
                </a:solidFill>
                <a:latin typeface="Times New Roman" pitchFamily="18" charset="0"/>
                <a:cs typeface="Times New Roman" pitchFamily="18" charset="0"/>
              </a:rPr>
              <a:t>Training </a:t>
            </a:r>
            <a:r>
              <a:rPr lang="en-US" sz="2400" b="1" dirty="0" smtClean="0">
                <a:solidFill>
                  <a:srgbClr val="FFFF00"/>
                </a:solidFill>
                <a:latin typeface="Times New Roman" pitchFamily="18" charset="0"/>
                <a:cs typeface="Times New Roman" pitchFamily="18" charset="0"/>
              </a:rPr>
              <a:t>Period </a:t>
            </a:r>
          </a:p>
          <a:p>
            <a:r>
              <a:rPr lang="en-US" sz="2400" b="1" dirty="0">
                <a:latin typeface="Times New Roman" pitchFamily="18" charset="0"/>
                <a:cs typeface="Times New Roman" pitchFamily="18" charset="0"/>
              </a:rPr>
              <a:t>Involving of Functional Staff in the Audit of all </a:t>
            </a:r>
            <a:r>
              <a:rPr lang="en-US" sz="2400" b="1" dirty="0" smtClean="0">
                <a:latin typeface="Times New Roman" pitchFamily="18" charset="0"/>
                <a:cs typeface="Times New Roman" pitchFamily="18" charset="0"/>
              </a:rPr>
              <a:t>Departments</a:t>
            </a:r>
          </a:p>
          <a:p>
            <a:r>
              <a:rPr lang="en-US" sz="2400" b="1" dirty="0">
                <a:solidFill>
                  <a:srgbClr val="92D050"/>
                </a:solidFill>
                <a:latin typeface="Times New Roman" pitchFamily="18" charset="0"/>
                <a:cs typeface="Times New Roman" pitchFamily="18" charset="0"/>
              </a:rPr>
              <a:t>Providing Handbooks/ </a:t>
            </a:r>
            <a:r>
              <a:rPr lang="en-US" sz="2400" b="1" dirty="0" smtClean="0">
                <a:solidFill>
                  <a:srgbClr val="92D050"/>
                </a:solidFill>
                <a:latin typeface="Times New Roman" pitchFamily="18" charset="0"/>
                <a:cs typeface="Times New Roman" pitchFamily="18" charset="0"/>
              </a:rPr>
              <a:t>Charts</a:t>
            </a:r>
            <a:endParaRPr lang="en-US" sz="2400" dirty="0">
              <a:solidFill>
                <a:srgbClr val="92D050"/>
              </a:solidFill>
              <a:latin typeface="Times New Roman" pitchFamily="18" charset="0"/>
              <a:cs typeface="Times New Roman" pitchFamily="18" charset="0"/>
            </a:endParaRPr>
          </a:p>
        </p:txBody>
      </p:sp>
      <p:sp>
        <p:nvSpPr>
          <p:cNvPr id="4" name="Title 3"/>
          <p:cNvSpPr>
            <a:spLocks noGrp="1"/>
          </p:cNvSpPr>
          <p:nvPr>
            <p:ph type="title"/>
          </p:nvPr>
        </p:nvSpPr>
        <p:spPr>
          <a:xfrm>
            <a:off x="914400" y="685800"/>
            <a:ext cx="6477375" cy="694572"/>
          </a:xfrm>
        </p:spPr>
        <p:txBody>
          <a:bodyPr/>
          <a:lstStyle/>
          <a:p>
            <a:r>
              <a:rPr lang="en-US" b="1" dirty="0">
                <a:latin typeface="Times New Roman" pitchFamily="18" charset="0"/>
                <a:cs typeface="Times New Roman" pitchFamily="18" charset="0"/>
              </a:rPr>
              <a:t>RECOMMENDATION</a:t>
            </a:r>
          </a:p>
        </p:txBody>
      </p:sp>
    </p:spTree>
    <p:extLst>
      <p:ext uri="{BB962C8B-B14F-4D97-AF65-F5344CB8AC3E}">
        <p14:creationId xmlns:p14="http://schemas.microsoft.com/office/powerpoint/2010/main" val="17736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7557025" cy="5867401"/>
          </a:xfrm>
        </p:spPr>
        <p:txBody>
          <a:bodyPr anchor="t">
            <a:noAutofit/>
          </a:bodyPr>
          <a:lstStyle/>
          <a:p>
            <a:pPr>
              <a:lnSpc>
                <a:spcPct val="120000"/>
              </a:lnSpc>
              <a:spcBef>
                <a:spcPts val="0"/>
              </a:spcBef>
              <a:spcAft>
                <a:spcPts val="0"/>
              </a:spcAft>
            </a:pPr>
            <a:r>
              <a:rPr lang="en-US" sz="2400" b="1" dirty="0" smtClean="0">
                <a:solidFill>
                  <a:srgbClr val="FFFF00"/>
                </a:solidFill>
                <a:latin typeface="Times New Roman" pitchFamily="18" charset="0"/>
                <a:cs typeface="Times New Roman" pitchFamily="18" charset="0"/>
              </a:rPr>
              <a:t>Patient safety should be the reason of all activity in the any healthcare organization and there should be constant endeavor by all to achieve this.</a:t>
            </a:r>
          </a:p>
          <a:p>
            <a:pPr>
              <a:lnSpc>
                <a:spcPct val="120000"/>
              </a:lnSpc>
              <a:spcBef>
                <a:spcPts val="0"/>
              </a:spcBef>
              <a:spcAft>
                <a:spcPts val="0"/>
              </a:spcAft>
            </a:pPr>
            <a:r>
              <a:rPr lang="en-US" sz="2400" b="1" dirty="0">
                <a:latin typeface="Times New Roman" pitchFamily="18" charset="0"/>
                <a:cs typeface="Times New Roman" pitchFamily="18" charset="0"/>
              </a:rPr>
              <a:t>R</a:t>
            </a:r>
            <a:r>
              <a:rPr lang="en-US" sz="2400" b="1" dirty="0" smtClean="0">
                <a:latin typeface="Times New Roman" pitchFamily="18" charset="0"/>
                <a:cs typeface="Times New Roman" pitchFamily="18" charset="0"/>
              </a:rPr>
              <a:t>egular </a:t>
            </a:r>
            <a:r>
              <a:rPr lang="en-US" sz="2400" b="1" dirty="0">
                <a:latin typeface="Times New Roman" pitchFamily="18" charset="0"/>
                <a:cs typeface="Times New Roman" pitchFamily="18" charset="0"/>
              </a:rPr>
              <a:t>training of the staff is very important and must be made mandatory</a:t>
            </a:r>
            <a:r>
              <a:rPr lang="en-US" sz="2400" b="1" dirty="0" smtClean="0">
                <a:latin typeface="Times New Roman" pitchFamily="18" charset="0"/>
                <a:cs typeface="Times New Roman" pitchFamily="18" charset="0"/>
              </a:rPr>
              <a:t>.</a:t>
            </a:r>
          </a:p>
          <a:p>
            <a:pPr>
              <a:lnSpc>
                <a:spcPct val="120000"/>
              </a:lnSpc>
              <a:spcBef>
                <a:spcPts val="0"/>
              </a:spcBef>
              <a:spcAft>
                <a:spcPts val="0"/>
              </a:spcAft>
            </a:pPr>
            <a:r>
              <a:rPr lang="en-US" sz="2400" b="1" dirty="0" smtClean="0">
                <a:solidFill>
                  <a:srgbClr val="92D050"/>
                </a:solidFill>
                <a:latin typeface="Times New Roman" pitchFamily="18" charset="0"/>
                <a:cs typeface="Times New Roman" pitchFamily="18" charset="0"/>
              </a:rPr>
              <a:t>External training is required for change and </a:t>
            </a:r>
            <a:r>
              <a:rPr lang="en-US" sz="2400" b="1" dirty="0" err="1" smtClean="0">
                <a:solidFill>
                  <a:srgbClr val="92D050"/>
                </a:solidFill>
                <a:latin typeface="Times New Roman" pitchFamily="18" charset="0"/>
                <a:cs typeface="Times New Roman" pitchFamily="18" charset="0"/>
              </a:rPr>
              <a:t>upgradation</a:t>
            </a:r>
            <a:r>
              <a:rPr lang="en-US" sz="2400" b="1" dirty="0" smtClean="0">
                <a:solidFill>
                  <a:srgbClr val="92D050"/>
                </a:solidFill>
                <a:latin typeface="Times New Roman" pitchFamily="18" charset="0"/>
                <a:cs typeface="Times New Roman" pitchFamily="18" charset="0"/>
              </a:rPr>
              <a:t> of knowledge for all the staff</a:t>
            </a:r>
          </a:p>
          <a:p>
            <a:pPr>
              <a:lnSpc>
                <a:spcPct val="120000"/>
              </a:lnSpc>
              <a:spcBef>
                <a:spcPts val="0"/>
              </a:spcBef>
              <a:spcAft>
                <a:spcPts val="0"/>
              </a:spcAft>
            </a:pPr>
            <a:r>
              <a:rPr lang="en-US" sz="2400" b="1" dirty="0">
                <a:solidFill>
                  <a:srgbClr val="FFFF00"/>
                </a:solidFill>
                <a:latin typeface="Times New Roman" pitchFamily="18" charset="0"/>
                <a:cs typeface="Times New Roman" pitchFamily="18" charset="0"/>
              </a:rPr>
              <a:t>R</a:t>
            </a:r>
            <a:r>
              <a:rPr lang="en-US" sz="2400" b="1" dirty="0" smtClean="0">
                <a:solidFill>
                  <a:srgbClr val="FFFF00"/>
                </a:solidFill>
                <a:latin typeface="Times New Roman" pitchFamily="18" charset="0"/>
                <a:cs typeface="Times New Roman" pitchFamily="18" charset="0"/>
              </a:rPr>
              <a:t>egular </a:t>
            </a:r>
            <a:r>
              <a:rPr lang="en-US" sz="2400" b="1" dirty="0">
                <a:solidFill>
                  <a:srgbClr val="FFFF00"/>
                </a:solidFill>
                <a:latin typeface="Times New Roman" pitchFamily="18" charset="0"/>
                <a:cs typeface="Times New Roman" pitchFamily="18" charset="0"/>
              </a:rPr>
              <a:t>control and surveillance needs to be </a:t>
            </a:r>
            <a:r>
              <a:rPr lang="en-US" sz="2400" b="1" dirty="0" smtClean="0">
                <a:solidFill>
                  <a:srgbClr val="FFFF00"/>
                </a:solidFill>
                <a:latin typeface="Times New Roman" pitchFamily="18" charset="0"/>
                <a:cs typeface="Times New Roman" pitchFamily="18" charset="0"/>
              </a:rPr>
              <a:t>undertaken</a:t>
            </a:r>
          </a:p>
          <a:p>
            <a:pPr>
              <a:lnSpc>
                <a:spcPct val="120000"/>
              </a:lnSpc>
              <a:spcBef>
                <a:spcPts val="0"/>
              </a:spcBef>
              <a:spcAft>
                <a:spcPts val="0"/>
              </a:spcAft>
            </a:pPr>
            <a:r>
              <a:rPr lang="en-US" sz="2400" b="1" dirty="0">
                <a:latin typeface="Times New Roman" pitchFamily="18" charset="0"/>
                <a:cs typeface="Times New Roman" pitchFamily="18" charset="0"/>
              </a:rPr>
              <a:t>C</a:t>
            </a:r>
            <a:r>
              <a:rPr lang="en-US" sz="2400" b="1" dirty="0" smtClean="0">
                <a:latin typeface="Times New Roman" pitchFamily="18" charset="0"/>
                <a:cs typeface="Times New Roman" pitchFamily="18" charset="0"/>
              </a:rPr>
              <a:t>ontinuous </a:t>
            </a:r>
            <a:r>
              <a:rPr lang="en-US" sz="2400" b="1" dirty="0">
                <a:latin typeface="Times New Roman" pitchFamily="18" charset="0"/>
                <a:cs typeface="Times New Roman" pitchFamily="18" charset="0"/>
              </a:rPr>
              <a:t>quality improvement should be done</a:t>
            </a:r>
            <a:r>
              <a:rPr lang="en-US" sz="2400" b="1" dirty="0" smtClean="0">
                <a:latin typeface="Times New Roman" pitchFamily="18" charset="0"/>
                <a:cs typeface="Times New Roman" pitchFamily="18" charset="0"/>
              </a:rPr>
              <a:t>.</a:t>
            </a:r>
          </a:p>
          <a:p>
            <a:pPr>
              <a:lnSpc>
                <a:spcPct val="120000"/>
              </a:lnSpc>
              <a:spcBef>
                <a:spcPts val="0"/>
              </a:spcBef>
              <a:spcAft>
                <a:spcPts val="0"/>
              </a:spcAft>
            </a:pPr>
            <a:r>
              <a:rPr lang="en-US" sz="2400" b="1" dirty="0">
                <a:solidFill>
                  <a:srgbClr val="92D050"/>
                </a:solidFill>
                <a:latin typeface="Times New Roman" pitchFamily="18" charset="0"/>
                <a:cs typeface="Times New Roman" pitchFamily="18" charset="0"/>
              </a:rPr>
              <a:t>CAPA must be taken immediately without any delay as and when </a:t>
            </a:r>
            <a:r>
              <a:rPr lang="en-US" sz="2400" b="1" dirty="0" smtClean="0">
                <a:solidFill>
                  <a:srgbClr val="92D050"/>
                </a:solidFill>
                <a:latin typeface="Times New Roman" pitchFamily="18" charset="0"/>
                <a:cs typeface="Times New Roman" pitchFamily="18" charset="0"/>
              </a:rPr>
              <a:t>required.</a:t>
            </a:r>
          </a:p>
          <a:p>
            <a:pPr>
              <a:lnSpc>
                <a:spcPct val="120000"/>
              </a:lnSpc>
              <a:spcBef>
                <a:spcPts val="0"/>
              </a:spcBef>
              <a:spcAft>
                <a:spcPts val="0"/>
              </a:spcAft>
            </a:pPr>
            <a:r>
              <a:rPr lang="en-US" sz="2400" b="1" dirty="0" smtClean="0">
                <a:solidFill>
                  <a:srgbClr val="FFFF00"/>
                </a:solidFill>
                <a:latin typeface="Times New Roman" pitchFamily="18" charset="0"/>
                <a:cs typeface="Times New Roman" pitchFamily="18" charset="0"/>
              </a:rPr>
              <a:t>Zero tolerance towards patient safety.</a:t>
            </a:r>
            <a:endParaRPr lang="en-US" sz="2400" dirty="0">
              <a:solidFill>
                <a:srgbClr val="FFFF00"/>
              </a:solidFill>
              <a:latin typeface="Times New Roman" pitchFamily="18" charset="0"/>
              <a:cs typeface="Times New Roman" pitchFamily="18" charset="0"/>
            </a:endParaRPr>
          </a:p>
        </p:txBody>
      </p:sp>
      <p:sp>
        <p:nvSpPr>
          <p:cNvPr id="4" name="Title 3"/>
          <p:cNvSpPr>
            <a:spLocks noGrp="1"/>
          </p:cNvSpPr>
          <p:nvPr>
            <p:ph type="title"/>
          </p:nvPr>
        </p:nvSpPr>
        <p:spPr>
          <a:xfrm>
            <a:off x="914400" y="381000"/>
            <a:ext cx="5353203" cy="574026"/>
          </a:xfrm>
        </p:spPr>
        <p:txBody>
          <a:bodyPr/>
          <a:lstStyle/>
          <a:p>
            <a:r>
              <a:rPr lang="en-US" b="1" dirty="0">
                <a:latin typeface="Times New Roman" pitchFamily="18" charset="0"/>
                <a:cs typeface="Times New Roman" pitchFamily="18" charset="0"/>
              </a:rPr>
              <a:t>TO CONCLUDE: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01012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87723"/>
            <a:ext cx="5532120" cy="5262979"/>
          </a:xfrm>
          <a:prstGeom prst="rect">
            <a:avLst/>
          </a:prstGeom>
        </p:spPr>
        <p:txBody>
          <a:bodyPr>
            <a:spAutoFit/>
          </a:bodyPr>
          <a:lstStyle/>
          <a:p>
            <a:pPr marL="342900" indent="-342900" algn="just">
              <a:buFont typeface="Arial" pitchFamily="34" charset="0"/>
              <a:buChar char="•"/>
            </a:pPr>
            <a:r>
              <a:rPr lang="en-US" sz="2400" b="1" dirty="0">
                <a:latin typeface="Times New Roman" pitchFamily="18" charset="0"/>
                <a:cs typeface="Times New Roman" pitchFamily="18" charset="0"/>
              </a:rPr>
              <a:t>With the advent of social, group and personal insurances team and their increased footprint in the Indian Healthcare ecosystem </a:t>
            </a:r>
            <a:r>
              <a:rPr lang="en-US" sz="2400" b="1" dirty="0" smtClean="0">
                <a:latin typeface="Times New Roman" pitchFamily="18" charset="0"/>
                <a:cs typeface="Times New Roman" pitchFamily="18" charset="0"/>
              </a:rPr>
              <a:t>Private </a:t>
            </a:r>
            <a:r>
              <a:rPr lang="en-US" sz="2400" b="1" dirty="0">
                <a:latin typeface="Times New Roman" pitchFamily="18" charset="0"/>
                <a:cs typeface="Times New Roman" pitchFamily="18" charset="0"/>
              </a:rPr>
              <a:t>sectors healthcare providers have taken the initiative of providing nephrology care on a war footing in a </a:t>
            </a:r>
            <a:r>
              <a:rPr lang="en-US" sz="2400" b="1" dirty="0" smtClean="0">
                <a:latin typeface="Times New Roman" pitchFamily="18" charset="0"/>
                <a:cs typeface="Times New Roman" pitchFamily="18" charset="0"/>
              </a:rPr>
              <a:t>manner.</a:t>
            </a:r>
          </a:p>
          <a:p>
            <a:pPr marL="342900" indent="-342900" algn="just">
              <a:buFont typeface="Arial" pitchFamily="34" charset="0"/>
              <a:buChar char="•"/>
            </a:pPr>
            <a:r>
              <a:rPr lang="en-US" sz="2400" b="1"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tremendous	 </a:t>
            </a:r>
            <a:r>
              <a:rPr lang="en-US" sz="2400" b="1" dirty="0" smtClean="0">
                <a:latin typeface="Times New Roman" pitchFamily="18" charset="0"/>
                <a:cs typeface="Times New Roman" pitchFamily="18" charset="0"/>
              </a:rPr>
              <a:t>increase </a:t>
            </a:r>
            <a:r>
              <a:rPr lang="en-US" sz="2400" b="1" dirty="0">
                <a:latin typeface="Times New Roman" pitchFamily="18" charset="0"/>
                <a:cs typeface="Times New Roman" pitchFamily="18" charset="0"/>
              </a:rPr>
              <a:t>in the number of dialysis units needs to go ahead with certain checks and balances. </a:t>
            </a:r>
            <a:endParaRPr lang="en-US" sz="2400" b="1" dirty="0" smtClean="0">
              <a:latin typeface="Times New Roman" pitchFamily="18" charset="0"/>
              <a:cs typeface="Times New Roman" pitchFamily="18" charset="0"/>
            </a:endParaRPr>
          </a:p>
          <a:p>
            <a:pPr marL="342900" indent="-342900" algn="just">
              <a:buFont typeface="Arial" pitchFamily="34" charset="0"/>
              <a:buChar char="•"/>
            </a:pPr>
            <a:r>
              <a:rPr lang="en-US" sz="2400" b="1" dirty="0" smtClean="0">
                <a:latin typeface="Times New Roman" pitchFamily="18" charset="0"/>
                <a:cs typeface="Times New Roman" pitchFamily="18" charset="0"/>
              </a:rPr>
              <a:t>Quality </a:t>
            </a:r>
            <a:r>
              <a:rPr lang="en-US" sz="2400" b="1" dirty="0">
                <a:latin typeface="Times New Roman" pitchFamily="18" charset="0"/>
                <a:cs typeface="Times New Roman" pitchFamily="18" charset="0"/>
              </a:rPr>
              <a:t>of care is one vital parameter which can never be overlooked during the delivery of healthcare services.</a:t>
            </a: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5630" r="5279"/>
          <a:stretch/>
        </p:blipFill>
        <p:spPr>
          <a:xfrm>
            <a:off x="6629400" y="1198965"/>
            <a:ext cx="2299274" cy="3871161"/>
          </a:xfrm>
          <a:prstGeom prst="rect">
            <a:avLst/>
          </a:prstGeom>
        </p:spPr>
      </p:pic>
    </p:spTree>
    <p:extLst>
      <p:ext uri="{BB962C8B-B14F-4D97-AF65-F5344CB8AC3E}">
        <p14:creationId xmlns:p14="http://schemas.microsoft.com/office/powerpoint/2010/main" val="2656650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7557025" cy="5403273"/>
          </a:xfrm>
        </p:spPr>
        <p:txBody>
          <a:bodyPr>
            <a:normAutofit fontScale="85000" lnSpcReduction="20000"/>
          </a:bodyPr>
          <a:lstStyle/>
          <a:p>
            <a:pPr lvl="0"/>
            <a:r>
              <a:rPr lang="en-US" u="sng" dirty="0">
                <a:latin typeface="Times New Roman" pitchFamily="18" charset="0"/>
                <a:cs typeface="Times New Roman" pitchFamily="18" charset="0"/>
              </a:rPr>
              <a:t>https://</a:t>
            </a:r>
            <a:r>
              <a:rPr lang="en-US" u="sng" dirty="0" smtClean="0">
                <a:latin typeface="Times New Roman" pitchFamily="18" charset="0"/>
                <a:cs typeface="Times New Roman" pitchFamily="18" charset="0"/>
              </a:rPr>
              <a:t>www.nabh.co/standard.aspx</a:t>
            </a:r>
            <a:endParaRPr lang="en-US" dirty="0">
              <a:latin typeface="Times New Roman" pitchFamily="18" charset="0"/>
              <a:cs typeface="Times New Roman" pitchFamily="18" charset="0"/>
            </a:endParaRPr>
          </a:p>
          <a:p>
            <a:pPr lvl="0"/>
            <a:r>
              <a:rPr lang="en-US" u="sng" dirty="0" smtClean="0">
                <a:latin typeface="Times New Roman" pitchFamily="18" charset="0"/>
                <a:cs typeface="Times New Roman" pitchFamily="18" charset="0"/>
              </a:rPr>
              <a:t>https</a:t>
            </a:r>
            <a:r>
              <a:rPr lang="en-US" u="sng" dirty="0">
                <a:latin typeface="Times New Roman" pitchFamily="18" charset="0"/>
                <a:cs typeface="Times New Roman" pitchFamily="18" charset="0"/>
              </a:rPr>
              <a:t>://www.ncbi.nlm.nih.gov/pmc/articles/PMC5576103/</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Devkaran</a:t>
            </a:r>
            <a:r>
              <a:rPr lang="en-US" dirty="0">
                <a:latin typeface="Times New Roman" pitchFamily="18" charset="0"/>
                <a:cs typeface="Times New Roman" pitchFamily="18" charset="0"/>
              </a:rPr>
              <a:t> S, O'Farrell PN. The impact of hospital accreditation on quality measures: an interrupted time series analysis. </a:t>
            </a:r>
            <a:r>
              <a:rPr lang="en-US" i="1" dirty="0">
                <a:latin typeface="Times New Roman" pitchFamily="18" charset="0"/>
                <a:cs typeface="Times New Roman" pitchFamily="18" charset="0"/>
              </a:rPr>
              <a:t>BMC Health </a:t>
            </a:r>
            <a:r>
              <a:rPr lang="en-US" i="1" dirty="0" err="1">
                <a:latin typeface="Times New Roman" pitchFamily="18" charset="0"/>
                <a:cs typeface="Times New Roman" pitchFamily="18" charset="0"/>
              </a:rPr>
              <a:t>Serv</a:t>
            </a:r>
            <a:r>
              <a:rPr lang="en-US" i="1" dirty="0">
                <a:latin typeface="Times New Roman" pitchFamily="18" charset="0"/>
                <a:cs typeface="Times New Roman" pitchFamily="18" charset="0"/>
              </a:rPr>
              <a:t> Res</a:t>
            </a:r>
            <a:r>
              <a:rPr lang="en-US" dirty="0">
                <a:latin typeface="Times New Roman" pitchFamily="18" charset="0"/>
                <a:cs typeface="Times New Roman" pitchFamily="18" charset="0"/>
              </a:rPr>
              <a:t>. 2015;15:137. Published 2015 Apr 3. doi:10.1186/s12913-015-0784-5</a:t>
            </a:r>
          </a:p>
          <a:p>
            <a:pPr lvl="0"/>
            <a:r>
              <a:rPr lang="en-US" dirty="0">
                <a:latin typeface="Times New Roman" pitchFamily="18" charset="0"/>
                <a:cs typeface="Times New Roman" pitchFamily="18" charset="0"/>
              </a:rPr>
              <a:t>Braithwaite J, Westbrook J, </a:t>
            </a:r>
            <a:r>
              <a:rPr lang="en-US" dirty="0" err="1">
                <a:latin typeface="Times New Roman" pitchFamily="18" charset="0"/>
                <a:cs typeface="Times New Roman" pitchFamily="18" charset="0"/>
              </a:rPr>
              <a:t>Pawsey</a:t>
            </a:r>
            <a:r>
              <a:rPr lang="en-US" dirty="0">
                <a:latin typeface="Times New Roman" pitchFamily="18" charset="0"/>
                <a:cs typeface="Times New Roman" pitchFamily="18" charset="0"/>
              </a:rPr>
              <a:t> M, et al. A prospective, multi-method, multi-disciplinary, multi-level, collaborative, social-</a:t>
            </a:r>
            <a:r>
              <a:rPr lang="en-US" dirty="0" err="1">
                <a:latin typeface="Times New Roman" pitchFamily="18" charset="0"/>
                <a:cs typeface="Times New Roman" pitchFamily="18" charset="0"/>
              </a:rPr>
              <a:t>organisational</a:t>
            </a:r>
            <a:r>
              <a:rPr lang="en-US" dirty="0">
                <a:latin typeface="Times New Roman" pitchFamily="18" charset="0"/>
                <a:cs typeface="Times New Roman" pitchFamily="18" charset="0"/>
              </a:rPr>
              <a:t> design for researching health sector accreditation [LP0560737]. </a:t>
            </a:r>
            <a:r>
              <a:rPr lang="en-US" i="1" dirty="0">
                <a:latin typeface="Times New Roman" pitchFamily="18" charset="0"/>
                <a:cs typeface="Times New Roman" pitchFamily="18" charset="0"/>
              </a:rPr>
              <a:t>BMC Health </a:t>
            </a:r>
            <a:r>
              <a:rPr lang="en-US" i="1" dirty="0" err="1">
                <a:latin typeface="Times New Roman" pitchFamily="18" charset="0"/>
                <a:cs typeface="Times New Roman" pitchFamily="18" charset="0"/>
              </a:rPr>
              <a:t>Serv</a:t>
            </a:r>
            <a:r>
              <a:rPr lang="en-US" i="1" dirty="0">
                <a:latin typeface="Times New Roman" pitchFamily="18" charset="0"/>
                <a:cs typeface="Times New Roman" pitchFamily="18" charset="0"/>
              </a:rPr>
              <a:t> Res</a:t>
            </a:r>
            <a:r>
              <a:rPr lang="en-US" dirty="0">
                <a:latin typeface="Times New Roman" pitchFamily="18" charset="0"/>
                <a:cs typeface="Times New Roman" pitchFamily="18" charset="0"/>
              </a:rPr>
              <a:t>. 2006;6:113. Published 2006 Sep 12. doi:10.1186/1472-6963-6-113</a:t>
            </a:r>
          </a:p>
          <a:p>
            <a:pPr lvl="0"/>
            <a:r>
              <a:rPr lang="en-US" u="sng" dirty="0">
                <a:latin typeface="Times New Roman" pitchFamily="18" charset="0"/>
                <a:cs typeface="Times New Roman" pitchFamily="18" charset="0"/>
              </a:rPr>
              <a:t>http://tmimtjournal.org/Pdf/Proceedings2017/delegates/10.pdf</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Daniele </a:t>
            </a:r>
            <a:r>
              <a:rPr lang="en-US" dirty="0" err="1">
                <a:latin typeface="Times New Roman" pitchFamily="18" charset="0"/>
                <a:cs typeface="Times New Roman" pitchFamily="18" charset="0"/>
              </a:rPr>
              <a:t>Marcelli</a:t>
            </a:r>
            <a:r>
              <a:rPr lang="en-US" dirty="0">
                <a:latin typeface="Times New Roman" pitchFamily="18" charset="0"/>
                <a:cs typeface="Times New Roman" pitchFamily="18" charset="0"/>
              </a:rPr>
              <a:t>, Antero Matos, Francisco Sousa, Ricardo Peralta, </a:t>
            </a:r>
            <a:r>
              <a:rPr lang="en-US" dirty="0" err="1">
                <a:latin typeface="Times New Roman" pitchFamily="18" charset="0"/>
                <a:cs typeface="Times New Roman" pitchFamily="18" charset="0"/>
              </a:rPr>
              <a:t>João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Fazendeiro</a:t>
            </a:r>
            <a:r>
              <a:rPr lang="en-US" dirty="0">
                <a:latin typeface="Times New Roman" pitchFamily="18" charset="0"/>
                <a:cs typeface="Times New Roman" pitchFamily="18" charset="0"/>
              </a:rPr>
              <a:t>, Angel </a:t>
            </a:r>
            <a:r>
              <a:rPr lang="en-US" dirty="0" err="1">
                <a:latin typeface="Times New Roman" pitchFamily="18" charset="0"/>
                <a:cs typeface="Times New Roman" pitchFamily="18" charset="0"/>
              </a:rPr>
              <a:t>Porra</a:t>
            </a:r>
            <a:r>
              <a:rPr lang="en-US" dirty="0">
                <a:latin typeface="Times New Roman" pitchFamily="18" charset="0"/>
                <a:cs typeface="Times New Roman" pitchFamily="18" charset="0"/>
              </a:rPr>
              <a:t>, Victor </a:t>
            </a:r>
            <a:r>
              <a:rPr lang="en-US" dirty="0" err="1">
                <a:latin typeface="Times New Roman" pitchFamily="18" charset="0"/>
                <a:cs typeface="Times New Roman" pitchFamily="18" charset="0"/>
              </a:rPr>
              <a:t>Moscardo</a:t>
            </a:r>
            <a:r>
              <a:rPr lang="en-US" dirty="0">
                <a:latin typeface="Times New Roman" pitchFamily="18" charset="0"/>
                <a:cs typeface="Times New Roman" pitchFamily="18" charset="0"/>
              </a:rPr>
              <a:t>, Maria Teresa </a:t>
            </a:r>
            <a:r>
              <a:rPr lang="en-US" dirty="0" err="1">
                <a:latin typeface="Times New Roman" pitchFamily="18" charset="0"/>
                <a:cs typeface="Times New Roman" pitchFamily="18" charset="0"/>
              </a:rPr>
              <a:t>Parisotto</a:t>
            </a:r>
            <a:r>
              <a:rPr lang="en-US" dirty="0">
                <a:latin typeface="Times New Roman" pitchFamily="18" charset="0"/>
                <a:cs typeface="Times New Roman" pitchFamily="18" charset="0"/>
              </a:rPr>
              <a:t>, Andrea Stopper, Bernard </a:t>
            </a:r>
            <a:r>
              <a:rPr lang="en-US" dirty="0" err="1">
                <a:latin typeface="Times New Roman" pitchFamily="18" charset="0"/>
                <a:cs typeface="Times New Roman" pitchFamily="18" charset="0"/>
              </a:rPr>
              <a:t>Canaud</a:t>
            </a:r>
            <a:r>
              <a:rPr lang="en-US" dirty="0">
                <a:latin typeface="Times New Roman" pitchFamily="18" charset="0"/>
                <a:cs typeface="Times New Roman" pitchFamily="18" charset="0"/>
              </a:rPr>
              <a:t>, Implementation of a quality and safety checklist for </a:t>
            </a:r>
            <a:r>
              <a:rPr lang="en-US" dirty="0" err="1">
                <a:latin typeface="Times New Roman" pitchFamily="18" charset="0"/>
                <a:cs typeface="Times New Roman" pitchFamily="18" charset="0"/>
              </a:rPr>
              <a:t>haemodialysis</a:t>
            </a:r>
            <a:r>
              <a:rPr lang="en-US" dirty="0">
                <a:latin typeface="Times New Roman" pitchFamily="18" charset="0"/>
                <a:cs typeface="Times New Roman" pitchFamily="18" charset="0"/>
              </a:rPr>
              <a:t> sessions, </a:t>
            </a:r>
            <a:r>
              <a:rPr lang="en-US" i="1" dirty="0">
                <a:latin typeface="Times New Roman" pitchFamily="18" charset="0"/>
                <a:cs typeface="Times New Roman" pitchFamily="18" charset="0"/>
              </a:rPr>
              <a:t>Clinical Kidney Journal</a:t>
            </a:r>
            <a:r>
              <a:rPr lang="en-US" dirty="0">
                <a:latin typeface="Times New Roman" pitchFamily="18" charset="0"/>
                <a:cs typeface="Times New Roman" pitchFamily="18" charset="0"/>
              </a:rPr>
              <a:t>,Volume8,Issue3,June2015,Pages265270,</a:t>
            </a:r>
            <a:r>
              <a:rPr lang="en-US" u="sng" dirty="0">
                <a:latin typeface="Times New Roman" pitchFamily="18" charset="0"/>
                <a:cs typeface="Times New Roman" pitchFamily="18" charset="0"/>
              </a:rPr>
              <a:t>https://academic.oup.com/</a:t>
            </a:r>
            <a:r>
              <a:rPr lang="en-US" u="sng" dirty="0" err="1">
                <a:latin typeface="Times New Roman" pitchFamily="18" charset="0"/>
                <a:cs typeface="Times New Roman" pitchFamily="18" charset="0"/>
              </a:rPr>
              <a:t>ckj</a:t>
            </a:r>
            <a:r>
              <a:rPr lang="en-US" u="sng" dirty="0">
                <a:latin typeface="Times New Roman" pitchFamily="18" charset="0"/>
                <a:cs typeface="Times New Roman" pitchFamily="18" charset="0"/>
              </a:rPr>
              <a:t>/article/8/3/265/404730</a:t>
            </a:r>
            <a:endParaRPr lang="en-US" dirty="0">
              <a:latin typeface="Times New Roman" pitchFamily="18" charset="0"/>
              <a:cs typeface="Times New Roman" pitchFamily="18" charset="0"/>
            </a:endParaRPr>
          </a:p>
          <a:p>
            <a:pPr lvl="0"/>
            <a:r>
              <a:rPr lang="en-US" u="sng" dirty="0">
                <a:latin typeface="Times New Roman" pitchFamily="18" charset="0"/>
                <a:cs typeface="Times New Roman" pitchFamily="18" charset="0"/>
              </a:rPr>
              <a:t>http://imj.ie/the-perception-of-art-among-patients-and-staff-on-a-renal-dialysis-unit/</a:t>
            </a:r>
            <a:endParaRPr lang="en-US" dirty="0">
              <a:latin typeface="Times New Roman" pitchFamily="18" charset="0"/>
              <a:cs typeface="Times New Roman" pitchFamily="18" charset="0"/>
            </a:endParaRPr>
          </a:p>
          <a:p>
            <a:pPr lvl="0"/>
            <a:r>
              <a:rPr lang="en-US" u="sng" dirty="0">
                <a:latin typeface="Times New Roman" pitchFamily="18" charset="0"/>
                <a:cs typeface="Times New Roman" pitchFamily="18" charset="0"/>
              </a:rPr>
              <a:t>https://www.proprofs.com/quiz-school/story.php?title=biomedical-waste-quiz</a:t>
            </a:r>
            <a:endParaRPr lang="en-US" dirty="0">
              <a:latin typeface="Times New Roman" pitchFamily="18" charset="0"/>
              <a:cs typeface="Times New Roman" pitchFamily="18" charset="0"/>
            </a:endParaRPr>
          </a:p>
          <a:p>
            <a:pPr lvl="0"/>
            <a:r>
              <a:rPr lang="en-US" u="sng" dirty="0">
                <a:latin typeface="Times New Roman" pitchFamily="18" charset="0"/>
                <a:cs typeface="Times New Roman" pitchFamily="18" charset="0"/>
              </a:rPr>
              <a:t>https://www.proprofs.com/quiz-school/story.php?title=patient-bill-of-rights-post-test</a:t>
            </a:r>
            <a:endParaRPr lang="en-US" dirty="0">
              <a:latin typeface="Times New Roman" pitchFamily="18" charset="0"/>
              <a:cs typeface="Times New Roman" pitchFamily="18" charset="0"/>
            </a:endParaRPr>
          </a:p>
          <a:p>
            <a:pPr lvl="0"/>
            <a:r>
              <a:rPr lang="en-US" u="sng" dirty="0">
                <a:latin typeface="Times New Roman" pitchFamily="18" charset="0"/>
                <a:cs typeface="Times New Roman" pitchFamily="18" charset="0"/>
              </a:rPr>
              <a:t>https://study.com/academy/practice/quiz-worksheet-what-are-vulnerable-populations.html</a:t>
            </a:r>
            <a:endParaRPr lang="en-US" dirty="0">
              <a:latin typeface="Times New Roman" pitchFamily="18" charset="0"/>
              <a:cs typeface="Times New Roman" pitchFamily="18" charset="0"/>
            </a:endParaRPr>
          </a:p>
          <a:p>
            <a:pPr lvl="0"/>
            <a:r>
              <a:rPr lang="en-US" u="sng" dirty="0">
                <a:latin typeface="Times New Roman" pitchFamily="18" charset="0"/>
                <a:cs typeface="Times New Roman" pitchFamily="18" charset="0"/>
              </a:rPr>
              <a:t>https://www.proprofs.com/quiz-school/topic/patient-safety</a:t>
            </a:r>
            <a:endParaRPr lang="en-US" dirty="0">
              <a:latin typeface="Times New Roman" pitchFamily="18" charset="0"/>
              <a:cs typeface="Times New Roman" pitchFamily="18" charset="0"/>
            </a:endParaRPr>
          </a:p>
          <a:p>
            <a:pPr lvl="0"/>
            <a:r>
              <a:rPr lang="en-US" u="sng" dirty="0">
                <a:latin typeface="Times New Roman" pitchFamily="18" charset="0"/>
                <a:cs typeface="Times New Roman" pitchFamily="18" charset="0"/>
              </a:rPr>
              <a:t>https://</a:t>
            </a:r>
            <a:r>
              <a:rPr lang="en-US" u="sng" dirty="0" smtClean="0">
                <a:latin typeface="Times New Roman" pitchFamily="18" charset="0"/>
                <a:cs typeface="Times New Roman" pitchFamily="18" charset="0"/>
              </a:rPr>
              <a:t>www.nabh.co/BenefitsofAccreditation.aspx</a:t>
            </a:r>
            <a:endParaRPr lang="en-US" dirty="0">
              <a:latin typeface="Times New Roman" pitchFamily="18" charset="0"/>
              <a:cs typeface="Times New Roman" pitchFamily="18" charset="0"/>
            </a:endParaRPr>
          </a:p>
        </p:txBody>
      </p:sp>
      <p:sp>
        <p:nvSpPr>
          <p:cNvPr id="4" name="Title 3"/>
          <p:cNvSpPr>
            <a:spLocks noGrp="1"/>
          </p:cNvSpPr>
          <p:nvPr>
            <p:ph type="title"/>
          </p:nvPr>
        </p:nvSpPr>
        <p:spPr>
          <a:xfrm>
            <a:off x="914400" y="304800"/>
            <a:ext cx="7125113" cy="631429"/>
          </a:xfrm>
        </p:spPr>
        <p:txBody>
          <a:bodyPr/>
          <a:lstStyle/>
          <a:p>
            <a:r>
              <a:rPr lang="en-US" b="1" u="sng" dirty="0" smtClean="0">
                <a:latin typeface="Times New Roman" pitchFamily="18" charset="0"/>
                <a:cs typeface="Times New Roman" pitchFamily="18" charset="0"/>
              </a:rPr>
              <a:t>REFERENCES</a:t>
            </a:r>
            <a:r>
              <a:rPr lang="en-US" b="1" u="sng"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912536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6356" y="685800"/>
            <a:ext cx="6995089" cy="2062103"/>
          </a:xfrm>
          <a:prstGeom prst="rect">
            <a:avLst/>
          </a:prstGeom>
          <a:noFill/>
        </p:spPr>
        <p:txBody>
          <a:bodyPr wrap="square" rtlCol="0">
            <a:spAutoFit/>
          </a:bodyPr>
          <a:lstStyle/>
          <a:p>
            <a:pPr algn="ct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Quality in a service or product is not what you put into it. It is what the customer gets out of it.</a:t>
            </a:r>
          </a:p>
          <a:p>
            <a:pPr algn="ctr"/>
            <a:r>
              <a:rPr lang="en-US" sz="3200" b="1" i="1" dirty="0" smtClean="0">
                <a:effectLst>
                  <a:outerShdw blurRad="38100" dist="38100" dir="2700000" algn="tl">
                    <a:srgbClr val="000000">
                      <a:alpha val="43137"/>
                    </a:srgbClr>
                  </a:outerShdw>
                </a:effectLst>
                <a:latin typeface="Times New Roman" pitchFamily="18" charset="0"/>
                <a:cs typeface="Times New Roman" pitchFamily="18" charset="0"/>
              </a:rPr>
              <a:t>Peter </a:t>
            </a:r>
            <a:r>
              <a:rPr lang="en-US" sz="3200" b="1" i="1" dirty="0" err="1" smtClean="0">
                <a:effectLst>
                  <a:outerShdw blurRad="38100" dist="38100" dir="2700000" algn="tl">
                    <a:srgbClr val="000000">
                      <a:alpha val="43137"/>
                    </a:srgbClr>
                  </a:outerShdw>
                </a:effectLst>
                <a:latin typeface="Times New Roman" pitchFamily="18" charset="0"/>
                <a:cs typeface="Times New Roman" pitchFamily="18" charset="0"/>
              </a:rPr>
              <a:t>Drucker</a:t>
            </a:r>
            <a:endParaRPr lang="en-US" sz="3200" b="1"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TextBox 7"/>
          <p:cNvSpPr txBox="1"/>
          <p:nvPr/>
        </p:nvSpPr>
        <p:spPr>
          <a:xfrm>
            <a:off x="1413228" y="3429000"/>
            <a:ext cx="6359172" cy="1107996"/>
          </a:xfrm>
          <a:prstGeom prst="rect">
            <a:avLst/>
          </a:prstGeom>
          <a:noFill/>
        </p:spPr>
        <p:txBody>
          <a:bodyPr wrap="square" rtlCol="0">
            <a:spAutoFit/>
          </a:bodyPr>
          <a:lstStyle/>
          <a:p>
            <a:pPr algn="ctr"/>
            <a:r>
              <a:rPr lang="en-US" sz="6600" b="1" dirty="0" smtClean="0">
                <a:solidFill>
                  <a:srgbClr val="FFC000"/>
                </a:solidFill>
                <a:effectLst>
                  <a:outerShdw blurRad="38100" dist="38100" dir="2700000" algn="tl">
                    <a:srgbClr val="000000">
                      <a:alpha val="43137"/>
                    </a:srgbClr>
                  </a:outerShdw>
                </a:effectLst>
                <a:latin typeface="Script MT Bold" pitchFamily="66" charset="0"/>
              </a:rPr>
              <a:t>Thank you..</a:t>
            </a:r>
            <a:endParaRPr lang="en-US" sz="6600" b="1" dirty="0">
              <a:solidFill>
                <a:srgbClr val="FFC000"/>
              </a:solidFill>
              <a:effectLst>
                <a:outerShdw blurRad="38100" dist="38100" dir="2700000" algn="tl">
                  <a:srgbClr val="000000">
                    <a:alpha val="43137"/>
                  </a:srgbClr>
                </a:outerShdw>
              </a:effectLst>
              <a:latin typeface="Script MT Bold" pitchFamily="66" charset="0"/>
            </a:endParaRPr>
          </a:p>
        </p:txBody>
      </p:sp>
    </p:spTree>
    <p:extLst>
      <p:ext uri="{BB962C8B-B14F-4D97-AF65-F5344CB8AC3E}">
        <p14:creationId xmlns:p14="http://schemas.microsoft.com/office/powerpoint/2010/main" val="3709579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4400" y="1577876"/>
            <a:ext cx="5532120" cy="3416320"/>
          </a:xfrm>
          <a:prstGeom prst="rect">
            <a:avLst/>
          </a:prstGeom>
        </p:spPr>
        <p:txBody>
          <a:bodyPr>
            <a:spAutoFit/>
          </a:bodyPr>
          <a:lstStyle/>
          <a:p>
            <a:pPr marL="342900" indent="-342900">
              <a:lnSpc>
                <a:spcPct val="150000"/>
              </a:lnSpc>
              <a:buFont typeface="Arial" pitchFamily="34" charset="0"/>
              <a:buChar char="•"/>
            </a:pPr>
            <a:r>
              <a:rPr lang="en-US" sz="2400" b="1" dirty="0">
                <a:effectLst>
                  <a:outerShdw blurRad="38100" dist="38100" dir="2700000" algn="tl">
                    <a:srgbClr val="000000">
                      <a:alpha val="43137"/>
                    </a:srgbClr>
                  </a:outerShdw>
                </a:effectLst>
                <a:latin typeface="Times New Roman" pitchFamily="18" charset="0"/>
                <a:cs typeface="Times New Roman" pitchFamily="18" charset="0"/>
              </a:rPr>
              <a:t>Problem Statement</a:t>
            </a:r>
          </a:p>
          <a:p>
            <a:pPr marL="342900" indent="-342900">
              <a:lnSpc>
                <a:spcPct val="150000"/>
              </a:lnSpc>
              <a:buFont typeface="Arial" pitchFamily="34" charset="0"/>
              <a:buChar char="•"/>
            </a:pPr>
            <a:r>
              <a:rPr lang="en-US" sz="2400" b="1" dirty="0">
                <a:effectLst>
                  <a:outerShdw blurRad="38100" dist="38100" dir="2700000" algn="tl">
                    <a:srgbClr val="000000">
                      <a:alpha val="43137"/>
                    </a:srgbClr>
                  </a:outerShdw>
                </a:effectLst>
                <a:latin typeface="Times New Roman" pitchFamily="18" charset="0"/>
                <a:cs typeface="Times New Roman" pitchFamily="18" charset="0"/>
              </a:rPr>
              <a:t>Aim</a:t>
            </a:r>
            <a:endParaRPr lang="en-US" sz="2400" b="1" spc="-150" dirty="0">
              <a:effectLst>
                <a:outerShdw blurRad="38100" dist="38100" dir="2700000" algn="tl">
                  <a:srgbClr val="000000">
                    <a:alpha val="43137"/>
                  </a:srgbClr>
                </a:outerShdw>
              </a:effectLst>
              <a:latin typeface="Times New Roman" pitchFamily="18" charset="0"/>
              <a:cs typeface="Times New Roman" pitchFamily="18" charset="0"/>
            </a:endParaRPr>
          </a:p>
          <a:p>
            <a:pPr marL="342900" indent="-342900">
              <a:lnSpc>
                <a:spcPct val="150000"/>
              </a:lnSpc>
              <a:buFont typeface="Arial" pitchFamily="34" charset="0"/>
              <a:buChar char="•"/>
            </a:pPr>
            <a:r>
              <a:rPr lang="en-US" sz="2400" b="1" spc="-150" dirty="0">
                <a:effectLst>
                  <a:outerShdw blurRad="38100" dist="38100" dir="2700000" algn="tl">
                    <a:srgbClr val="000000">
                      <a:alpha val="43137"/>
                    </a:srgbClr>
                  </a:outerShdw>
                </a:effectLst>
                <a:latin typeface="Times New Roman" pitchFamily="18" charset="0"/>
                <a:cs typeface="Times New Roman" pitchFamily="18" charset="0"/>
              </a:rPr>
              <a:t>Objective</a:t>
            </a:r>
          </a:p>
          <a:p>
            <a:pPr marL="342900" indent="-342900">
              <a:lnSpc>
                <a:spcPct val="150000"/>
              </a:lnSpc>
              <a:buFont typeface="Arial" pitchFamily="34" charset="0"/>
              <a:buChar char="•"/>
            </a:pPr>
            <a:r>
              <a:rPr lang="en-US" sz="2400" b="1" spc="-150" dirty="0">
                <a:effectLst>
                  <a:outerShdw blurRad="38100" dist="38100" dir="2700000" algn="tl">
                    <a:srgbClr val="000000">
                      <a:alpha val="43137"/>
                    </a:srgbClr>
                  </a:outerShdw>
                </a:effectLst>
                <a:latin typeface="Times New Roman" pitchFamily="18" charset="0"/>
                <a:cs typeface="Times New Roman" pitchFamily="18" charset="0"/>
              </a:rPr>
              <a:t>Methodology &amp; Procedure</a:t>
            </a:r>
          </a:p>
          <a:p>
            <a:pPr marL="342900" indent="-342900">
              <a:lnSpc>
                <a:spcPct val="150000"/>
              </a:lnSpc>
              <a:buFont typeface="Arial" pitchFamily="34" charset="0"/>
              <a:buChar char="•"/>
            </a:pPr>
            <a:r>
              <a:rPr lang="en-US" sz="2400" b="1" spc="-150" dirty="0">
                <a:effectLst>
                  <a:outerShdw blurRad="38100" dist="38100" dir="2700000" algn="tl">
                    <a:srgbClr val="000000">
                      <a:alpha val="43137"/>
                    </a:srgbClr>
                  </a:outerShdw>
                </a:effectLst>
                <a:latin typeface="Times New Roman" pitchFamily="18" charset="0"/>
                <a:cs typeface="Times New Roman" pitchFamily="18" charset="0"/>
              </a:rPr>
              <a:t>Observation &amp; Analysis</a:t>
            </a:r>
          </a:p>
          <a:p>
            <a:pPr marL="342900" indent="-342900">
              <a:lnSpc>
                <a:spcPct val="150000"/>
              </a:lnSpc>
              <a:buFont typeface="Arial" pitchFamily="34" charset="0"/>
              <a:buChar char="•"/>
            </a:pPr>
            <a:r>
              <a:rPr lang="en-US" sz="2400" b="1" spc="-150" dirty="0">
                <a:effectLst>
                  <a:outerShdw blurRad="38100" dist="38100" dir="2700000" algn="tl">
                    <a:srgbClr val="000000">
                      <a:alpha val="43137"/>
                    </a:srgbClr>
                  </a:outerShdw>
                </a:effectLst>
                <a:latin typeface="Times New Roman" pitchFamily="18" charset="0"/>
                <a:cs typeface="Times New Roman" pitchFamily="18" charset="0"/>
              </a:rPr>
              <a:t>Key findings and Recommendation</a:t>
            </a:r>
          </a:p>
        </p:txBody>
      </p:sp>
      <p:sp>
        <p:nvSpPr>
          <p:cNvPr id="7" name="Title 6"/>
          <p:cNvSpPr>
            <a:spLocks noGrp="1"/>
          </p:cNvSpPr>
          <p:nvPr>
            <p:ph type="title"/>
          </p:nvPr>
        </p:nvSpPr>
        <p:spPr>
          <a:xfrm>
            <a:off x="914400" y="685800"/>
            <a:ext cx="5888523" cy="574026"/>
          </a:xfrm>
        </p:spPr>
        <p:txBody>
          <a:bodyPr/>
          <a:lstStyle/>
          <a:p>
            <a:r>
              <a:rPr lang="en-US" sz="2800" b="1" u="sng" dirty="0" smtClean="0">
                <a:effectLst>
                  <a:outerShdw blurRad="38100" dist="38100" dir="2700000" algn="tl">
                    <a:srgbClr val="000000">
                      <a:alpha val="43137"/>
                    </a:srgbClr>
                  </a:outerShdw>
                </a:effectLst>
                <a:latin typeface="Times New Roman" pitchFamily="18" charset="0"/>
                <a:cs typeface="Times New Roman" pitchFamily="18" charset="0"/>
              </a:rPr>
              <a:t>PURVIEW</a:t>
            </a:r>
            <a:endParaRPr lang="en-US" sz="2800" b="1" u="sng"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10" name="Diagram 9"/>
          <p:cNvGraphicFramePr/>
          <p:nvPr>
            <p:extLst>
              <p:ext uri="{D42A27DB-BD31-4B8C-83A1-F6EECF244321}">
                <p14:modId xmlns:p14="http://schemas.microsoft.com/office/powerpoint/2010/main" val="3412392169"/>
              </p:ext>
            </p:extLst>
          </p:nvPr>
        </p:nvGraphicFramePr>
        <p:xfrm>
          <a:off x="4695967" y="527523"/>
          <a:ext cx="4163650" cy="3358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8963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14400" y="685800"/>
            <a:ext cx="5029200" cy="735755"/>
          </a:xfrm>
          <a:prstGeom prst="rect">
            <a:avLst/>
          </a:prstGeom>
        </p:spPr>
        <p:txBody>
          <a:bodyPr>
            <a:spAutoFit/>
          </a:bodyPr>
          <a:lstStyle/>
          <a:p>
            <a:r>
              <a:rPr lang="en-US" sz="3200" b="1" u="sng">
                <a:latin typeface="Times New Roman" pitchFamily="18" charset="0"/>
                <a:cs typeface="Times New Roman" pitchFamily="18" charset="0"/>
              </a:rPr>
              <a:t>PROBLEM STATEMENT</a:t>
            </a:r>
            <a:r>
              <a:rPr lang="en-US" sz="3200" b="1" u="sng" smtClean="0">
                <a:latin typeface="Times New Roman" pitchFamily="18" charset="0"/>
                <a:cs typeface="Times New Roman" pitchFamily="18" charset="0"/>
              </a:rPr>
              <a:t>:</a:t>
            </a:r>
            <a:endParaRPr lang="en-US" sz="3200"/>
          </a:p>
        </p:txBody>
      </p:sp>
      <p:sp>
        <p:nvSpPr>
          <p:cNvPr id="7" name="Rectangle 6"/>
          <p:cNvSpPr/>
          <p:nvPr/>
        </p:nvSpPr>
        <p:spPr>
          <a:xfrm>
            <a:off x="914400" y="1595021"/>
            <a:ext cx="7363252" cy="5262979"/>
          </a:xfrm>
          <a:prstGeom prst="rect">
            <a:avLst/>
          </a:prstGeom>
        </p:spPr>
        <p:txBody>
          <a:bodyPr>
            <a:spAutoFit/>
          </a:bodyPr>
          <a:lstStyle/>
          <a:p>
            <a:pPr marL="285750" indent="-285750">
              <a:buFont typeface="Arial" pitchFamily="34" charset="0"/>
              <a:buChar char="•"/>
            </a:pPr>
            <a:r>
              <a:rPr lang="en-US" sz="2400" b="1" dirty="0">
                <a:effectLst>
                  <a:outerShdw blurRad="38100" dist="38100" dir="2700000" algn="tl">
                    <a:srgbClr val="000000">
                      <a:alpha val="43137"/>
                    </a:srgbClr>
                  </a:outerShdw>
                </a:effectLst>
                <a:latin typeface="Times New Roman" pitchFamily="18" charset="0"/>
                <a:cs typeface="Times New Roman" pitchFamily="18" charset="0"/>
              </a:rPr>
              <a:t>Patient safety should be supreme in a healthcare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organization</a:t>
            </a:r>
          </a:p>
          <a:p>
            <a:pPr marL="285750" indent="-285750">
              <a:buFont typeface="Arial" pitchFamily="34" charset="0"/>
              <a:buChar char="•"/>
            </a:pP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After </a:t>
            </a:r>
            <a:r>
              <a:rPr lang="en-US" sz="24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decades most of the healthcare organizations are struggling to achieve Quality of care and Patient </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satisfaction.</a:t>
            </a:r>
          </a:p>
          <a:p>
            <a:pPr marL="285750" indent="-285750">
              <a:buFont typeface="Arial" pitchFamily="34" charset="0"/>
              <a:buChar char="•"/>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Accreditation </a:t>
            </a:r>
            <a:r>
              <a:rPr lang="en-US" sz="2400" b="1" dirty="0">
                <a:effectLst>
                  <a:outerShdw blurRad="38100" dist="38100" dir="2700000" algn="tl">
                    <a:srgbClr val="000000">
                      <a:alpha val="43137"/>
                    </a:srgbClr>
                  </a:outerShdw>
                </a:effectLst>
                <a:latin typeface="Times New Roman" pitchFamily="18" charset="0"/>
                <a:cs typeface="Times New Roman" pitchFamily="18" charset="0"/>
              </a:rPr>
              <a:t>as means to establish standardized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process</a:t>
            </a:r>
          </a:p>
          <a:p>
            <a:pPr marL="285750" indent="-285750">
              <a:buFont typeface="Arial" pitchFamily="34" charset="0"/>
              <a:buChar char="•"/>
            </a:pP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a:t>
            </a:r>
            <a:r>
              <a:rPr lang="en-US" sz="24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sporadic increase in the number of dialysis units needs to go ahead with certain checks and </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balances.</a:t>
            </a:r>
          </a:p>
          <a:p>
            <a:pPr marL="285750" indent="-285750">
              <a:buFont typeface="Arial" pitchFamily="34" charset="0"/>
              <a:buChar char="•"/>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Healthcare </a:t>
            </a:r>
            <a:r>
              <a:rPr lang="en-US" sz="2400" b="1" dirty="0">
                <a:effectLst>
                  <a:outerShdw blurRad="38100" dist="38100" dir="2700000" algn="tl">
                    <a:srgbClr val="000000">
                      <a:alpha val="43137"/>
                    </a:srgbClr>
                  </a:outerShdw>
                </a:effectLst>
                <a:latin typeface="Times New Roman" pitchFamily="18" charset="0"/>
                <a:cs typeface="Times New Roman" pitchFamily="18" charset="0"/>
              </a:rPr>
              <a:t>Industry is developing rapidly and expanding so much so that it would not be incorrect to term it as “Healthcare Industrial Revolution”.</a:t>
            </a:r>
          </a:p>
        </p:txBody>
      </p:sp>
    </p:spTree>
    <p:extLst>
      <p:ext uri="{BB962C8B-B14F-4D97-AF65-F5344CB8AC3E}">
        <p14:creationId xmlns:p14="http://schemas.microsoft.com/office/powerpoint/2010/main" val="2799681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7702" y="1600200"/>
            <a:ext cx="7368098" cy="1763938"/>
          </a:xfrm>
        </p:spPr>
        <p:txBody>
          <a:bodyPr>
            <a:normAutofit lnSpcReduction="10000"/>
          </a:bodyPr>
          <a:lstStyle/>
          <a:p>
            <a:pPr marL="0" indent="0" algn="just">
              <a:buNone/>
            </a:pP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To identify gaps in the Quality Care of dialysis department and awareness level of the entire staff contributing as means to enhance patient Safety and Quality of the department </a:t>
            </a:r>
            <a:endParaRPr lang="en-US" sz="28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Title 3"/>
          <p:cNvSpPr>
            <a:spLocks noGrp="1"/>
          </p:cNvSpPr>
          <p:nvPr>
            <p:ph type="title"/>
          </p:nvPr>
        </p:nvSpPr>
        <p:spPr>
          <a:xfrm>
            <a:off x="875887" y="685800"/>
            <a:ext cx="7125113" cy="840432"/>
          </a:xfrm>
        </p:spPr>
        <p:txBody>
          <a:bodyPr/>
          <a:lstStyle/>
          <a:p>
            <a:r>
              <a:rPr lang="en-US" b="1" u="sng" dirty="0">
                <a:latin typeface="Times New Roman" pitchFamily="18" charset="0"/>
                <a:cs typeface="Times New Roman" pitchFamily="18" charset="0"/>
              </a:rPr>
              <a:t>AIM:</a:t>
            </a:r>
            <a:endParaRPr lang="en-US" dirty="0">
              <a:latin typeface="Times New Roman" pitchFamily="18" charset="0"/>
              <a:cs typeface="Times New Roman"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23675" y="4366275"/>
            <a:ext cx="1805925" cy="1805925"/>
          </a:xfrm>
          <a:prstGeom prst="rect">
            <a:avLst/>
          </a:prstGeom>
        </p:spPr>
      </p:pic>
    </p:spTree>
    <p:extLst>
      <p:ext uri="{BB962C8B-B14F-4D97-AF65-F5344CB8AC3E}">
        <p14:creationId xmlns:p14="http://schemas.microsoft.com/office/powerpoint/2010/main" val="200978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48" y="685800"/>
            <a:ext cx="8312728" cy="5534008"/>
          </a:xfrm>
        </p:spPr>
        <p:txBody>
          <a:bodyPr/>
          <a:lstStyle/>
          <a:p>
            <a:pPr>
              <a:lnSpc>
                <a:spcPct val="120000"/>
              </a:lnSpc>
            </a:pPr>
            <a:r>
              <a:rPr lang="en-US" sz="2400" b="1" u="sng" dirty="0" smtClean="0">
                <a:effectLst>
                  <a:outerShdw blurRad="38100" dist="38100" dir="2700000" algn="tl">
                    <a:srgbClr val="000000">
                      <a:alpha val="43137"/>
                    </a:srgbClr>
                  </a:outerShdw>
                </a:effectLst>
                <a:latin typeface="Times New Roman" pitchFamily="18" charset="0"/>
                <a:cs typeface="Times New Roman" pitchFamily="18" charset="0"/>
              </a:rPr>
              <a:t>OBJECTIVE</a:t>
            </a:r>
            <a:r>
              <a:rPr lang="en-US" sz="2400" b="1" u="sng" dirty="0">
                <a:effectLst>
                  <a:outerShdw blurRad="38100" dist="38100" dir="2700000" algn="tl">
                    <a:srgbClr val="000000">
                      <a:alpha val="43137"/>
                    </a:srgbClr>
                  </a:outerShdw>
                </a:effectLst>
                <a:latin typeface="Times New Roman" pitchFamily="18" charset="0"/>
                <a:cs typeface="Times New Roman" pitchFamily="18" charset="0"/>
              </a:rPr>
              <a:t>:</a:t>
            </a:r>
            <a:r>
              <a:rPr lang="en-US" sz="2400" b="1" dirty="0">
                <a:effectLst>
                  <a:outerShdw blurRad="38100" dist="38100" dir="2700000" algn="tl">
                    <a:srgbClr val="000000">
                      <a:alpha val="43137"/>
                    </a:srgbClr>
                  </a:outerShdw>
                </a:effectLst>
                <a:latin typeface="Times New Roman" pitchFamily="18" charset="0"/>
                <a:cs typeface="Times New Roman" pitchFamily="18" charset="0"/>
              </a:rPr>
              <a:t/>
            </a:r>
            <a:br>
              <a:rPr lang="en-US" sz="2400" b="1" dirty="0">
                <a:effectLst>
                  <a:outerShdw blurRad="38100" dist="38100" dir="2700000" algn="tl">
                    <a:srgbClr val="000000">
                      <a:alpha val="43137"/>
                    </a:srgbClr>
                  </a:outerShdw>
                </a:effectLst>
                <a:latin typeface="Times New Roman" pitchFamily="18" charset="0"/>
                <a:cs typeface="Times New Roman" pitchFamily="18" charset="0"/>
              </a:rPr>
            </a:br>
            <a:r>
              <a:rPr lang="en-US" sz="24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Identification of Gaps in Quality care based on NABH standards in the department of Dialysis unit and accordingly revision of departmental quality standard and capacity building of all </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staff</a:t>
            </a:r>
            <a:b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en-US" sz="2400" b="1" u="sng" dirty="0">
                <a:effectLst>
                  <a:outerShdw blurRad="38100" dist="38100" dir="2700000" algn="tl">
                    <a:srgbClr val="000000">
                      <a:alpha val="43137"/>
                    </a:srgbClr>
                  </a:outerShdw>
                </a:effectLst>
                <a:latin typeface="Times New Roman" pitchFamily="18" charset="0"/>
                <a:cs typeface="Times New Roman" pitchFamily="18" charset="0"/>
              </a:rPr>
              <a:t>SPECIFIC OBJECTIVES:</a:t>
            </a:r>
            <a:r>
              <a:rPr lang="en-US" sz="2400" b="1" dirty="0">
                <a:effectLst>
                  <a:outerShdw blurRad="38100" dist="38100" dir="2700000" algn="tl">
                    <a:srgbClr val="000000">
                      <a:alpha val="43137"/>
                    </a:srgbClr>
                  </a:outerShdw>
                </a:effectLst>
                <a:latin typeface="Times New Roman" pitchFamily="18" charset="0"/>
                <a:cs typeface="Times New Roman" pitchFamily="18" charset="0"/>
              </a:rPr>
              <a:t/>
            </a:r>
            <a:br>
              <a:rPr lang="en-US" sz="2400" b="1" dirty="0">
                <a:effectLst>
                  <a:outerShdw blurRad="38100" dist="38100" dir="2700000" algn="tl">
                    <a:srgbClr val="000000">
                      <a:alpha val="43137"/>
                    </a:srgbClr>
                  </a:outerShdw>
                </a:effectLst>
                <a:latin typeface="Times New Roman" pitchFamily="18" charset="0"/>
                <a:cs typeface="Times New Roman" pitchFamily="18" charset="0"/>
              </a:rPr>
            </a:br>
            <a:r>
              <a:rPr lang="en-US" sz="2400" b="1" dirty="0">
                <a:solidFill>
                  <a:srgbClr val="92D050"/>
                </a:solidFill>
                <a:effectLst>
                  <a:outerShdw blurRad="38100" dist="38100" dir="2700000" algn="tl">
                    <a:srgbClr val="000000">
                      <a:alpha val="43137"/>
                    </a:srgbClr>
                  </a:outerShdw>
                </a:effectLst>
                <a:latin typeface="Times New Roman" pitchFamily="18" charset="0"/>
                <a:cs typeface="Times New Roman" pitchFamily="18" charset="0"/>
              </a:rPr>
              <a:t>Identification of gaps in quality care based on NABH standards with the help of quality checklist.</a:t>
            </a:r>
            <a:br>
              <a:rPr lang="en-US" sz="2400" b="1" dirty="0">
                <a:solidFill>
                  <a:srgbClr val="92D050"/>
                </a:solidFill>
                <a:effectLst>
                  <a:outerShdw blurRad="38100" dist="38100" dir="2700000" algn="tl">
                    <a:srgbClr val="000000">
                      <a:alpha val="43137"/>
                    </a:srgbClr>
                  </a:outerShdw>
                </a:effectLst>
                <a:latin typeface="Times New Roman" pitchFamily="18" charset="0"/>
                <a:cs typeface="Times New Roman" pitchFamily="18" charset="0"/>
              </a:rPr>
            </a:br>
            <a:r>
              <a:rPr lang="en-US" sz="24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Revision of departmental quality standards in line with NABH standards with the help of training.</a:t>
            </a:r>
            <a:br>
              <a:rPr lang="en-US" sz="24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en-US" sz="2400" b="1" dirty="0">
                <a:effectLst>
                  <a:outerShdw blurRad="38100" dist="38100" dir="2700000" algn="tl">
                    <a:srgbClr val="000000">
                      <a:alpha val="43137"/>
                    </a:srgbClr>
                  </a:outerShdw>
                </a:effectLst>
                <a:latin typeface="Times New Roman" pitchFamily="18" charset="0"/>
                <a:cs typeface="Times New Roman" pitchFamily="18" charset="0"/>
              </a:rPr>
              <a:t>Continuous quality assessment and ensure proper documentation of CAPA with the help of regular and continuous monitoring.</a:t>
            </a:r>
            <a:br>
              <a:rPr lang="en-US" sz="2400" b="1" dirty="0">
                <a:effectLst>
                  <a:outerShdw blurRad="38100" dist="38100" dir="2700000" algn="tl">
                    <a:srgbClr val="000000">
                      <a:alpha val="43137"/>
                    </a:srgbClr>
                  </a:outerShdw>
                </a:effectLst>
                <a:latin typeface="Times New Roman" pitchFamily="18" charset="0"/>
                <a:cs typeface="Times New Roman" pitchFamily="18" charset="0"/>
              </a:rPr>
            </a:br>
            <a:r>
              <a:rPr lang="en-US" sz="2400" b="1" dirty="0">
                <a:solidFill>
                  <a:srgbClr val="92D050"/>
                </a:solidFill>
                <a:effectLst>
                  <a:outerShdw blurRad="38100" dist="38100" dir="2700000" algn="tl">
                    <a:srgbClr val="000000">
                      <a:alpha val="43137"/>
                    </a:srgbClr>
                  </a:outerShdw>
                </a:effectLst>
                <a:latin typeface="Times New Roman" pitchFamily="18" charset="0"/>
                <a:cs typeface="Times New Roman" pitchFamily="18" charset="0"/>
              </a:rPr>
              <a:t>Development and dissemination of capacity building material for different categories of staff</a:t>
            </a:r>
            <a:r>
              <a:rPr lang="en-US" sz="2400" b="1" dirty="0" smtClean="0">
                <a:solidFill>
                  <a:srgbClr val="92D05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24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507641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00198"/>
            <a:ext cx="7305124" cy="4800602"/>
          </a:xfrm>
        </p:spPr>
        <p:txBody>
          <a:bodyPr>
            <a:noAutofit/>
          </a:bodyPr>
          <a:lstStyle/>
          <a:p>
            <a:pPr>
              <a:spcBef>
                <a:spcPts val="0"/>
              </a:spcBef>
              <a:spcAft>
                <a:spcPts val="0"/>
              </a:spcAft>
            </a:pPr>
            <a:r>
              <a:rPr lang="en-US" sz="2400" b="1" dirty="0">
                <a:solidFill>
                  <a:srgbClr val="FFFF00"/>
                </a:solidFill>
                <a:latin typeface="Times New Roman" pitchFamily="18" charset="0"/>
                <a:cs typeface="Times New Roman" pitchFamily="18" charset="0"/>
              </a:rPr>
              <a:t>Study </a:t>
            </a:r>
            <a:r>
              <a:rPr lang="en-US" sz="2400" b="1" dirty="0" smtClean="0">
                <a:solidFill>
                  <a:srgbClr val="FFFF00"/>
                </a:solidFill>
                <a:latin typeface="Times New Roman" pitchFamily="18" charset="0"/>
                <a:cs typeface="Times New Roman" pitchFamily="18" charset="0"/>
              </a:rPr>
              <a:t>area:</a:t>
            </a:r>
            <a:endParaRPr lang="en-US" sz="2400" b="1" dirty="0">
              <a:solidFill>
                <a:srgbClr val="FFFF00"/>
              </a:solidFill>
              <a:latin typeface="Times New Roman" pitchFamily="18" charset="0"/>
              <a:cs typeface="Times New Roman" pitchFamily="18" charset="0"/>
            </a:endParaRPr>
          </a:p>
          <a:p>
            <a:pPr marL="457200" lvl="1" indent="0">
              <a:spcBef>
                <a:spcPts val="0"/>
              </a:spcBef>
              <a:spcAft>
                <a:spcPts val="0"/>
              </a:spcAft>
              <a:buNone/>
            </a:pPr>
            <a:r>
              <a:rPr lang="en-US" sz="2400" b="1" dirty="0" smtClean="0">
                <a:latin typeface="Times New Roman" pitchFamily="18" charset="0"/>
                <a:cs typeface="Times New Roman" pitchFamily="18" charset="0"/>
              </a:rPr>
              <a:t>DCDC </a:t>
            </a:r>
            <a:r>
              <a:rPr lang="en-US" sz="2400" b="1" dirty="0">
                <a:latin typeface="Times New Roman" pitchFamily="18" charset="0"/>
                <a:cs typeface="Times New Roman" pitchFamily="18" charset="0"/>
              </a:rPr>
              <a:t>Kidney Care- </a:t>
            </a:r>
            <a:r>
              <a:rPr lang="en-US" sz="2400" b="1" dirty="0" err="1">
                <a:latin typeface="Times New Roman" pitchFamily="18" charset="0"/>
                <a:cs typeface="Times New Roman" pitchFamily="18" charset="0"/>
              </a:rPr>
              <a:t>Kalra</a:t>
            </a:r>
            <a:r>
              <a:rPr lang="en-US" sz="2400" b="1" dirty="0">
                <a:latin typeface="Times New Roman" pitchFamily="18" charset="0"/>
                <a:cs typeface="Times New Roman" pitchFamily="18" charset="0"/>
              </a:rPr>
              <a:t> Hospital</a:t>
            </a:r>
          </a:p>
          <a:p>
            <a:pPr>
              <a:spcBef>
                <a:spcPts val="0"/>
              </a:spcBef>
              <a:spcAft>
                <a:spcPts val="0"/>
              </a:spcAft>
            </a:pPr>
            <a:r>
              <a:rPr lang="en-US" sz="2400" b="1" dirty="0" smtClean="0">
                <a:solidFill>
                  <a:srgbClr val="FFFF00"/>
                </a:solidFill>
                <a:latin typeface="Times New Roman" pitchFamily="18" charset="0"/>
                <a:cs typeface="Times New Roman" pitchFamily="18" charset="0"/>
              </a:rPr>
              <a:t>Study Design:</a:t>
            </a:r>
          </a:p>
          <a:p>
            <a:pPr marL="457200" lvl="1" indent="0">
              <a:spcBef>
                <a:spcPts val="0"/>
              </a:spcBef>
              <a:spcAft>
                <a:spcPts val="0"/>
              </a:spcAft>
              <a:buNone/>
            </a:pPr>
            <a:r>
              <a:rPr lang="en-US" sz="2400" b="1" dirty="0" err="1" smtClean="0">
                <a:latin typeface="Times New Roman" pitchFamily="18" charset="0"/>
                <a:cs typeface="Times New Roman" pitchFamily="18" charset="0"/>
              </a:rPr>
              <a:t>Prospective,</a:t>
            </a:r>
            <a:r>
              <a:rPr lang="en-US" sz="2400" b="1" dirty="0" err="1" smtClean="0">
                <a:latin typeface="Times New Roman" pitchFamily="18" charset="0"/>
                <a:cs typeface="Times New Roman" pitchFamily="18" charset="0"/>
              </a:rPr>
              <a:t>observational</a:t>
            </a:r>
            <a:r>
              <a:rPr lang="en-US" sz="2400" b="1" dirty="0" smtClean="0">
                <a:latin typeface="Times New Roman" pitchFamily="18" charset="0"/>
                <a:cs typeface="Times New Roman" pitchFamily="18" charset="0"/>
              </a:rPr>
              <a:t> </a:t>
            </a:r>
            <a:r>
              <a:rPr lang="en-US" sz="2400" b="1" dirty="0">
                <a:latin typeface="Times New Roman" pitchFamily="18" charset="0"/>
                <a:cs typeface="Times New Roman" pitchFamily="18" charset="0"/>
              </a:rPr>
              <a:t>study</a:t>
            </a:r>
          </a:p>
          <a:p>
            <a:pPr>
              <a:spcBef>
                <a:spcPts val="0"/>
              </a:spcBef>
              <a:spcAft>
                <a:spcPts val="0"/>
              </a:spcAft>
            </a:pPr>
            <a:r>
              <a:rPr lang="en-US" sz="2400" b="1" dirty="0" smtClean="0">
                <a:solidFill>
                  <a:srgbClr val="FFFF00"/>
                </a:solidFill>
                <a:latin typeface="Times New Roman" pitchFamily="18" charset="0"/>
                <a:cs typeface="Times New Roman" pitchFamily="18" charset="0"/>
              </a:rPr>
              <a:t>Study Population:</a:t>
            </a:r>
          </a:p>
          <a:p>
            <a:pPr marL="457200" lvl="1" indent="0">
              <a:spcBef>
                <a:spcPts val="0"/>
              </a:spcBef>
              <a:spcAft>
                <a:spcPts val="0"/>
              </a:spcAft>
              <a:buNone/>
            </a:pPr>
            <a:r>
              <a:rPr lang="en-US" sz="2400" b="1" dirty="0" smtClean="0">
                <a:latin typeface="Times New Roman" pitchFamily="18" charset="0"/>
                <a:cs typeface="Times New Roman" pitchFamily="18" charset="0"/>
              </a:rPr>
              <a:t>Entire </a:t>
            </a:r>
            <a:r>
              <a:rPr lang="en-US" sz="2400" b="1" dirty="0">
                <a:latin typeface="Times New Roman" pitchFamily="18" charset="0"/>
                <a:cs typeface="Times New Roman" pitchFamily="18" charset="0"/>
              </a:rPr>
              <a:t>staff of Dialysis </a:t>
            </a:r>
            <a:r>
              <a:rPr lang="en-US" sz="2400" b="1" dirty="0" smtClean="0">
                <a:latin typeface="Times New Roman" pitchFamily="18" charset="0"/>
                <a:cs typeface="Times New Roman" pitchFamily="18" charset="0"/>
              </a:rPr>
              <a:t>Department</a:t>
            </a:r>
          </a:p>
          <a:p>
            <a:pPr>
              <a:spcBef>
                <a:spcPts val="0"/>
              </a:spcBef>
              <a:spcAft>
                <a:spcPts val="0"/>
              </a:spcAft>
            </a:pPr>
            <a:r>
              <a:rPr lang="en-US" sz="2400" b="1" dirty="0" smtClean="0">
                <a:solidFill>
                  <a:srgbClr val="FFFF00"/>
                </a:solidFill>
                <a:latin typeface="Times New Roman" pitchFamily="18" charset="0"/>
                <a:cs typeface="Times New Roman" pitchFamily="18" charset="0"/>
              </a:rPr>
              <a:t>Study period:</a:t>
            </a:r>
          </a:p>
          <a:p>
            <a:pPr marL="0" indent="0">
              <a:spcBef>
                <a:spcPts val="0"/>
              </a:spcBef>
              <a:spcAft>
                <a:spcPts val="0"/>
              </a:spcAft>
              <a:buNone/>
            </a:pPr>
            <a:r>
              <a:rPr lang="en-US" sz="2400" b="1" dirty="0">
                <a:solidFill>
                  <a:srgbClr val="FFFF00"/>
                </a:solidFill>
                <a:latin typeface="Times New Roman" pitchFamily="18" charset="0"/>
                <a:cs typeface="Times New Roman" pitchFamily="18" charset="0"/>
              </a:rPr>
              <a:t>	</a:t>
            </a:r>
            <a:r>
              <a:rPr lang="en-US" sz="2400" b="1" dirty="0" smtClean="0">
                <a:latin typeface="Times New Roman" pitchFamily="18" charset="0"/>
                <a:cs typeface="Times New Roman" pitchFamily="18" charset="0"/>
              </a:rPr>
              <a:t>18 </a:t>
            </a:r>
            <a:r>
              <a:rPr lang="en-US" sz="2400" b="1" dirty="0">
                <a:latin typeface="Times New Roman" pitchFamily="18" charset="0"/>
                <a:cs typeface="Times New Roman" pitchFamily="18" charset="0"/>
              </a:rPr>
              <a:t>Feb </a:t>
            </a:r>
            <a:r>
              <a:rPr lang="en-US" sz="2400" b="1" dirty="0" smtClean="0">
                <a:latin typeface="Times New Roman" pitchFamily="18" charset="0"/>
                <a:cs typeface="Times New Roman" pitchFamily="18" charset="0"/>
              </a:rPr>
              <a:t>to 18 </a:t>
            </a:r>
            <a:r>
              <a:rPr lang="en-US" sz="2400" b="1" dirty="0">
                <a:latin typeface="Times New Roman" pitchFamily="18" charset="0"/>
                <a:cs typeface="Times New Roman" pitchFamily="18" charset="0"/>
              </a:rPr>
              <a:t>May 2019</a:t>
            </a:r>
          </a:p>
          <a:p>
            <a:pPr>
              <a:spcBef>
                <a:spcPts val="0"/>
              </a:spcBef>
              <a:spcAft>
                <a:spcPts val="0"/>
              </a:spcAft>
            </a:pPr>
            <a:r>
              <a:rPr lang="en-US" sz="2400" b="1" dirty="0" smtClean="0">
                <a:solidFill>
                  <a:srgbClr val="FFFF00"/>
                </a:solidFill>
                <a:latin typeface="Times New Roman" pitchFamily="18" charset="0"/>
                <a:cs typeface="Times New Roman" pitchFamily="18" charset="0"/>
              </a:rPr>
              <a:t>Study Tools:</a:t>
            </a:r>
            <a:endParaRPr lang="en-US" sz="2400" b="1" dirty="0">
              <a:latin typeface="Times New Roman" pitchFamily="18" charset="0"/>
              <a:cs typeface="Times New Roman" pitchFamily="18" charset="0"/>
            </a:endParaRPr>
          </a:p>
          <a:p>
            <a:pPr marL="457200" lvl="1" indent="0">
              <a:spcBef>
                <a:spcPts val="0"/>
              </a:spcBef>
              <a:spcAft>
                <a:spcPts val="0"/>
              </a:spcAft>
              <a:buNone/>
            </a:pPr>
            <a:r>
              <a:rPr lang="en-US" sz="2400" b="1" dirty="0" smtClean="0">
                <a:latin typeface="Times New Roman" pitchFamily="18" charset="0"/>
                <a:cs typeface="Times New Roman" pitchFamily="18" charset="0"/>
              </a:rPr>
              <a:t>Self </a:t>
            </a:r>
            <a:r>
              <a:rPr lang="en-US" sz="2400" b="1" dirty="0">
                <a:latin typeface="Times New Roman" pitchFamily="18" charset="0"/>
                <a:cs typeface="Times New Roman" pitchFamily="18" charset="0"/>
              </a:rPr>
              <a:t>Assessment Toolkit by NABH </a:t>
            </a:r>
            <a:r>
              <a:rPr lang="en-US" sz="2400" b="1" dirty="0" smtClean="0">
                <a:latin typeface="Times New Roman" pitchFamily="18" charset="0"/>
                <a:cs typeface="Times New Roman" pitchFamily="18" charset="0"/>
              </a:rPr>
              <a:t>i.e. Checklist</a:t>
            </a:r>
          </a:p>
          <a:p>
            <a:pPr>
              <a:spcBef>
                <a:spcPts val="0"/>
              </a:spcBef>
              <a:spcAft>
                <a:spcPts val="0"/>
              </a:spcAft>
            </a:pPr>
            <a:r>
              <a:rPr lang="en-US" sz="2400" b="1" dirty="0" smtClean="0">
                <a:solidFill>
                  <a:srgbClr val="FFFF00"/>
                </a:solidFill>
                <a:latin typeface="Times New Roman" pitchFamily="18" charset="0"/>
                <a:cs typeface="Times New Roman" pitchFamily="18" charset="0"/>
              </a:rPr>
              <a:t>Techniques:</a:t>
            </a:r>
          </a:p>
          <a:p>
            <a:pPr marL="0" indent="0" algn="ctr">
              <a:spcBef>
                <a:spcPts val="0"/>
              </a:spcBef>
              <a:spcAft>
                <a:spcPts val="0"/>
              </a:spcAft>
              <a:buNone/>
            </a:pPr>
            <a:r>
              <a:rPr lang="en-US" sz="2400" b="1" dirty="0">
                <a:solidFill>
                  <a:srgbClr val="FFFF00"/>
                </a:solidFill>
                <a:latin typeface="Times New Roman" pitchFamily="18" charset="0"/>
                <a:cs typeface="Times New Roman" pitchFamily="18" charset="0"/>
              </a:rPr>
              <a:t>	</a:t>
            </a:r>
            <a:r>
              <a:rPr lang="en-US" sz="2400" b="1" dirty="0" smtClean="0">
                <a:latin typeface="Times New Roman" pitchFamily="18" charset="0"/>
                <a:cs typeface="Times New Roman" pitchFamily="18" charset="0"/>
              </a:rPr>
              <a:t>In </a:t>
            </a:r>
            <a:r>
              <a:rPr lang="en-US" sz="2400" b="1" dirty="0">
                <a:latin typeface="Times New Roman" pitchFamily="18" charset="0"/>
                <a:cs typeface="Times New Roman" pitchFamily="18" charset="0"/>
              </a:rPr>
              <a:t>depth interviews </a:t>
            </a:r>
            <a:r>
              <a:rPr lang="en-US" sz="2400" b="1" dirty="0" smtClean="0">
                <a:latin typeface="Times New Roman" pitchFamily="18" charset="0"/>
                <a:cs typeface="Times New Roman" pitchFamily="18" charset="0"/>
              </a:rPr>
              <a:t>and assessment via</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Questionnaire</a:t>
            </a:r>
            <a:endParaRPr lang="en-US" sz="2400" b="1" dirty="0">
              <a:latin typeface="Times New Roman" pitchFamily="18" charset="0"/>
              <a:cs typeface="Times New Roman" pitchFamily="18" charset="0"/>
            </a:endParaRPr>
          </a:p>
        </p:txBody>
      </p:sp>
      <p:sp>
        <p:nvSpPr>
          <p:cNvPr id="4" name="Title 3"/>
          <p:cNvSpPr>
            <a:spLocks noGrp="1"/>
          </p:cNvSpPr>
          <p:nvPr>
            <p:ph type="title"/>
          </p:nvPr>
        </p:nvSpPr>
        <p:spPr>
          <a:xfrm>
            <a:off x="895197" y="685800"/>
            <a:ext cx="5353203" cy="694572"/>
          </a:xfrm>
        </p:spPr>
        <p:txBody>
          <a:bodyPr/>
          <a:lstStyle/>
          <a:p>
            <a:r>
              <a:rPr lang="en-US" sz="2800" b="1" u="sng" dirty="0">
                <a:latin typeface="Times New Roman" pitchFamily="18" charset="0"/>
                <a:cs typeface="Times New Roman" pitchFamily="18" charset="0"/>
              </a:rPr>
              <a:t>METHODOLOGY</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017205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00200"/>
            <a:ext cx="7305124" cy="3955468"/>
          </a:xfrm>
        </p:spPr>
        <p:txBody>
          <a:bodyPr>
            <a:normAutofit/>
          </a:bodyPr>
          <a:lstStyle/>
          <a:p>
            <a:r>
              <a:rPr lang="en-US" sz="24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PLAN</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Audit Checklist and Questionnaire prepared for gap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analysis </a:t>
            </a:r>
            <a:endParaRPr lang="en-US" sz="24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sz="24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DO</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Pre-training </a:t>
            </a:r>
            <a:r>
              <a:rPr lang="en-US" sz="2400" b="1" dirty="0">
                <a:effectLst>
                  <a:outerShdw blurRad="38100" dist="38100" dir="2700000" algn="tl">
                    <a:srgbClr val="000000">
                      <a:alpha val="43137"/>
                    </a:srgbClr>
                  </a:outerShdw>
                </a:effectLst>
                <a:latin typeface="Times New Roman" pitchFamily="18" charset="0"/>
                <a:cs typeface="Times New Roman" pitchFamily="18" charset="0"/>
              </a:rPr>
              <a:t>assessment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focus to assess Gaps in the Quality of Dialysis Department</a:t>
            </a:r>
          </a:p>
          <a:p>
            <a:r>
              <a:rPr lang="en-US" sz="24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CHECK</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Training provided to staff arrangements done as per the Gaps identified in the department</a:t>
            </a:r>
          </a:p>
          <a:p>
            <a:r>
              <a:rPr lang="en-US" sz="24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STUDY</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Post training assessment</a:t>
            </a:r>
          </a:p>
          <a:p>
            <a:pPr marL="0" indent="0">
              <a:buNone/>
            </a:pPr>
            <a:r>
              <a:rPr lang="en-US" sz="24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Data compiled for collective analysis and inference.</a:t>
            </a:r>
          </a:p>
          <a:p>
            <a:endParaRPr lang="en-US" sz="2400" b="1" dirty="0">
              <a:effectLst>
                <a:outerShdw blurRad="38100" dist="38100" dir="2700000" algn="tl">
                  <a:srgbClr val="000000">
                    <a:alpha val="43137"/>
                  </a:srgbClr>
                </a:outerShdw>
              </a:effectLst>
            </a:endParaRPr>
          </a:p>
        </p:txBody>
      </p:sp>
      <p:sp>
        <p:nvSpPr>
          <p:cNvPr id="4" name="Title 3"/>
          <p:cNvSpPr>
            <a:spLocks noGrp="1"/>
          </p:cNvSpPr>
          <p:nvPr>
            <p:ph type="title"/>
          </p:nvPr>
        </p:nvSpPr>
        <p:spPr>
          <a:xfrm>
            <a:off x="914400" y="685800"/>
            <a:ext cx="4424135" cy="631429"/>
          </a:xfrm>
        </p:spPr>
        <p:txBody>
          <a:bodyPr/>
          <a:lstStyle/>
          <a:p>
            <a:r>
              <a:rPr lang="en-US" b="1" u="sng" dirty="0">
                <a:latin typeface="Times New Roman" pitchFamily="18" charset="0"/>
                <a:cs typeface="Times New Roman" pitchFamily="18" charset="0"/>
              </a:rPr>
              <a:t>PROCEDURE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31909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3196" b="5105"/>
          <a:stretch/>
        </p:blipFill>
        <p:spPr bwMode="auto">
          <a:xfrm>
            <a:off x="914400" y="1600200"/>
            <a:ext cx="73914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a:xfrm>
            <a:off x="914400" y="685800"/>
            <a:ext cx="7125113" cy="574026"/>
          </a:xfrm>
        </p:spPr>
        <p:txBody>
          <a:bodyPr/>
          <a:lstStyle/>
          <a:p>
            <a:r>
              <a:rPr lang="en-US" b="1" u="sng" dirty="0">
                <a:latin typeface="Times New Roman" pitchFamily="18" charset="0"/>
                <a:cs typeface="Times New Roman" pitchFamily="18" charset="0"/>
              </a:rPr>
              <a:t>Details of tools used for gap analysis</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26489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TM01972873[[fn=Summer]]</Template>
  <TotalTime>456</TotalTime>
  <Words>923</Words>
  <Application>Microsoft Office PowerPoint</Application>
  <PresentationFormat>On-screen Show (4:3)</PresentationFormat>
  <Paragraphs>119</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Summer</vt:lpstr>
      <vt:lpstr>Identification of Gaps in Quality of care provided in an Outsourced Dialysis Unit based on NABH standards</vt:lpstr>
      <vt:lpstr>PowerPoint Presentation</vt:lpstr>
      <vt:lpstr>PURVIEW</vt:lpstr>
      <vt:lpstr>PowerPoint Presentation</vt:lpstr>
      <vt:lpstr>AIM:</vt:lpstr>
      <vt:lpstr>OBJECTIVE: Identification of Gaps in Quality care based on NABH standards in the department of Dialysis unit and accordingly revision of departmental quality standard and capacity building of all staff SPECIFIC OBJECTIVES: Identification of gaps in quality care based on NABH standards with the help of quality checklist. Revision of departmental quality standards in line with NABH standards with the help of training. Continuous quality assessment and ensure proper documentation of CAPA with the help of regular and continuous monitoring. Development and dissemination of capacity building material for different categories of staff.</vt:lpstr>
      <vt:lpstr>METHODOLOGY</vt:lpstr>
      <vt:lpstr>PROCEDURE</vt:lpstr>
      <vt:lpstr>Details of tools used for gap analysis:</vt:lpstr>
      <vt:lpstr>OBSERVATION AND ANALYSIS</vt:lpstr>
      <vt:lpstr>Comparison Pass/Fail Section wise Pre and Post Training: (Dialysis Technicians)</vt:lpstr>
      <vt:lpstr>Overall Pass/fail status before and after Training: (Housekeeping)</vt:lpstr>
      <vt:lpstr>Gaps Analysis in the Dialysis Department:</vt:lpstr>
      <vt:lpstr>PowerPoint Presentation</vt:lpstr>
      <vt:lpstr>Action Taken to Remove the above-mentioned Gaps:</vt:lpstr>
      <vt:lpstr>PowerPoint Presentation</vt:lpstr>
      <vt:lpstr>PowerPoint Presentation</vt:lpstr>
      <vt:lpstr>RECOMMENDATION</vt:lpstr>
      <vt:lpstr>TO CONCLUDE:</vt:lpstr>
      <vt:lpstr>REFERENCES: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to Identify Gaps in Quality of care Provided in an outsourced Dialysis Unit based on NABH standards </dc:title>
  <dc:creator>MERAJ AHMAD</dc:creator>
  <cp:lastModifiedBy>MERAJ AHMAD</cp:lastModifiedBy>
  <cp:revision>60</cp:revision>
  <dcterms:created xsi:type="dcterms:W3CDTF">2006-08-16T00:00:00Z</dcterms:created>
  <dcterms:modified xsi:type="dcterms:W3CDTF">2019-06-16T20:12:25Z</dcterms:modified>
</cp:coreProperties>
</file>