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6" r:id="rId4"/>
    <p:sldId id="266" r:id="rId5"/>
    <p:sldId id="267" r:id="rId6"/>
    <p:sldId id="268" r:id="rId7"/>
    <p:sldId id="269" r:id="rId8"/>
    <p:sldId id="270" r:id="rId9"/>
    <p:sldId id="271" r:id="rId10"/>
    <p:sldId id="258" r:id="rId11"/>
    <p:sldId id="273" r:id="rId12"/>
    <p:sldId id="274" r:id="rId13"/>
    <p:sldId id="263" r:id="rId14"/>
    <p:sldId id="264" r:id="rId15"/>
    <p:sldId id="26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487" autoAdjust="0"/>
    <p:restoredTop sz="94660"/>
  </p:normalViewPr>
  <p:slideViewPr>
    <p:cSldViewPr snapToGrid="0">
      <p:cViewPr varScale="1">
        <p:scale>
          <a:sx n="73" d="100"/>
          <a:sy n="73" d="100"/>
        </p:scale>
        <p:origin x="-594" y="-10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Office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Office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Office_Excel_Worksheet3.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089310119330824"/>
          <c:y val="7.4404627992930322E-2"/>
          <c:w val="0.72348837561223756"/>
          <c:h val="0.63860549574160375"/>
        </c:manualLayout>
      </c:layout>
      <c:barChart>
        <c:barDir val="col"/>
        <c:grouping val="clustered"/>
        <c:ser>
          <c:idx val="0"/>
          <c:order val="0"/>
          <c:tx>
            <c:strRef>
              <c:f>Sheet1!$A$2</c:f>
              <c:strCache>
                <c:ptCount val="1"/>
                <c:pt idx="0">
                  <c:v> satisfied</c:v>
                </c:pt>
              </c:strCache>
            </c:strRef>
          </c:tx>
          <c:spPr>
            <a:solidFill>
              <a:srgbClr val="FFFF00"/>
            </a:solidFill>
            <a:ln w="12707">
              <a:solidFill>
                <a:srgbClr val="000000"/>
              </a:solidFill>
              <a:prstDash val="solid"/>
            </a:ln>
          </c:spPr>
          <c:cat>
            <c:strRef>
              <c:f>Sheet1!$B$1:$F$1</c:f>
              <c:strCache>
                <c:ptCount val="5"/>
                <c:pt idx="0">
                  <c:v>I-17</c:v>
                </c:pt>
                <c:pt idx="1">
                  <c:v>18-30</c:v>
                </c:pt>
                <c:pt idx="2">
                  <c:v>35-45</c:v>
                </c:pt>
                <c:pt idx="3">
                  <c:v>45-60</c:v>
                </c:pt>
                <c:pt idx="4">
                  <c:v>above 60</c:v>
                </c:pt>
              </c:strCache>
            </c:strRef>
          </c:cat>
          <c:val>
            <c:numRef>
              <c:f>Sheet1!$B$2:$F$2</c:f>
              <c:numCache>
                <c:formatCode>General</c:formatCode>
                <c:ptCount val="5"/>
                <c:pt idx="0">
                  <c:v>88.88</c:v>
                </c:pt>
                <c:pt idx="1">
                  <c:v>88.460000000000022</c:v>
                </c:pt>
                <c:pt idx="2">
                  <c:v>87.5</c:v>
                </c:pt>
                <c:pt idx="3">
                  <c:v>86.95</c:v>
                </c:pt>
                <c:pt idx="4">
                  <c:v>94.440000000000026</c:v>
                </c:pt>
              </c:numCache>
            </c:numRef>
          </c:val>
          <c:extLst xmlns:c16r2="http://schemas.microsoft.com/office/drawing/2015/06/chart">
            <c:ext xmlns:c16="http://schemas.microsoft.com/office/drawing/2014/chart" uri="{C3380CC4-5D6E-409C-BE32-E72D297353CC}">
              <c16:uniqueId val="{00000000-F2A6-4073-8F73-6B0D54388143}"/>
            </c:ext>
          </c:extLst>
        </c:ser>
        <c:ser>
          <c:idx val="1"/>
          <c:order val="1"/>
          <c:tx>
            <c:strRef>
              <c:f>Sheet1!$A$3</c:f>
              <c:strCache>
                <c:ptCount val="1"/>
                <c:pt idx="0">
                  <c:v>neutral</c:v>
                </c:pt>
              </c:strCache>
            </c:strRef>
          </c:tx>
          <c:spPr>
            <a:solidFill>
              <a:srgbClr val="FF00FF"/>
            </a:solidFill>
            <a:ln w="12707">
              <a:solidFill>
                <a:srgbClr val="000000"/>
              </a:solidFill>
              <a:prstDash val="solid"/>
            </a:ln>
          </c:spPr>
          <c:cat>
            <c:strRef>
              <c:f>Sheet1!$B$1:$F$1</c:f>
              <c:strCache>
                <c:ptCount val="5"/>
                <c:pt idx="0">
                  <c:v>I-17</c:v>
                </c:pt>
                <c:pt idx="1">
                  <c:v>18-30</c:v>
                </c:pt>
                <c:pt idx="2">
                  <c:v>35-45</c:v>
                </c:pt>
                <c:pt idx="3">
                  <c:v>45-60</c:v>
                </c:pt>
                <c:pt idx="4">
                  <c:v>above 60</c:v>
                </c:pt>
              </c:strCache>
            </c:strRef>
          </c:cat>
          <c:val>
            <c:numRef>
              <c:f>Sheet1!$B$3:$F$3</c:f>
              <c:numCache>
                <c:formatCode>General</c:formatCode>
                <c:ptCount val="5"/>
                <c:pt idx="0">
                  <c:v>11.11</c:v>
                </c:pt>
                <c:pt idx="1">
                  <c:v>5.76</c:v>
                </c:pt>
                <c:pt idx="2">
                  <c:v>6.25</c:v>
                </c:pt>
                <c:pt idx="3">
                  <c:v>8.9600000000000026</c:v>
                </c:pt>
                <c:pt idx="4">
                  <c:v>5.55</c:v>
                </c:pt>
              </c:numCache>
            </c:numRef>
          </c:val>
          <c:extLst xmlns:c16r2="http://schemas.microsoft.com/office/drawing/2015/06/chart">
            <c:ext xmlns:c16="http://schemas.microsoft.com/office/drawing/2014/chart" uri="{C3380CC4-5D6E-409C-BE32-E72D297353CC}">
              <c16:uniqueId val="{00000001-F2A6-4073-8F73-6B0D54388143}"/>
            </c:ext>
          </c:extLst>
        </c:ser>
        <c:ser>
          <c:idx val="2"/>
          <c:order val="2"/>
          <c:tx>
            <c:strRef>
              <c:f>Sheet1!$A$4</c:f>
              <c:strCache>
                <c:ptCount val="1"/>
                <c:pt idx="0">
                  <c:v>dissatisfied</c:v>
                </c:pt>
              </c:strCache>
            </c:strRef>
          </c:tx>
          <c:spPr>
            <a:solidFill>
              <a:srgbClr val="FFFFCC"/>
            </a:solidFill>
            <a:ln w="12707">
              <a:solidFill>
                <a:srgbClr val="000000"/>
              </a:solidFill>
              <a:prstDash val="solid"/>
            </a:ln>
          </c:spPr>
          <c:cat>
            <c:strRef>
              <c:f>Sheet1!$B$1:$F$1</c:f>
              <c:strCache>
                <c:ptCount val="5"/>
                <c:pt idx="0">
                  <c:v>I-17</c:v>
                </c:pt>
                <c:pt idx="1">
                  <c:v>18-30</c:v>
                </c:pt>
                <c:pt idx="2">
                  <c:v>35-45</c:v>
                </c:pt>
                <c:pt idx="3">
                  <c:v>45-60</c:v>
                </c:pt>
                <c:pt idx="4">
                  <c:v>above 60</c:v>
                </c:pt>
              </c:strCache>
            </c:strRef>
          </c:cat>
          <c:val>
            <c:numRef>
              <c:f>Sheet1!$B$4:$F$4</c:f>
              <c:numCache>
                <c:formatCode>General</c:formatCode>
                <c:ptCount val="5"/>
                <c:pt idx="0">
                  <c:v>0</c:v>
                </c:pt>
                <c:pt idx="1">
                  <c:v>5.76</c:v>
                </c:pt>
                <c:pt idx="2">
                  <c:v>6.25</c:v>
                </c:pt>
                <c:pt idx="3">
                  <c:v>4.34</c:v>
                </c:pt>
                <c:pt idx="4">
                  <c:v>0</c:v>
                </c:pt>
              </c:numCache>
            </c:numRef>
          </c:val>
          <c:extLst xmlns:c16r2="http://schemas.microsoft.com/office/drawing/2015/06/chart">
            <c:ext xmlns:c16="http://schemas.microsoft.com/office/drawing/2014/chart" uri="{C3380CC4-5D6E-409C-BE32-E72D297353CC}">
              <c16:uniqueId val="{00000002-F2A6-4073-8F73-6B0D54388143}"/>
            </c:ext>
          </c:extLst>
        </c:ser>
        <c:gapWidth val="320"/>
        <c:axId val="49153536"/>
        <c:axId val="49155072"/>
      </c:barChart>
      <c:catAx>
        <c:axId val="49153536"/>
        <c:scaling>
          <c:orientation val="minMax"/>
        </c:scaling>
        <c:axPos val="b"/>
        <c:numFmt formatCode="General" sourceLinked="1"/>
        <c:tickLblPos val="nextTo"/>
        <c:spPr>
          <a:ln w="3177">
            <a:solidFill>
              <a:srgbClr val="000000"/>
            </a:solidFill>
            <a:prstDash val="solid"/>
          </a:ln>
        </c:spPr>
        <c:txPr>
          <a:bodyPr rot="0" vert="horz"/>
          <a:lstStyle/>
          <a:p>
            <a:pPr>
              <a:defRPr sz="1176" b="1" i="0" u="none" strike="noStrike" baseline="0">
                <a:solidFill>
                  <a:schemeClr val="bg1"/>
                </a:solidFill>
                <a:latin typeface="Times New Roman"/>
                <a:ea typeface="Times New Roman"/>
                <a:cs typeface="Times New Roman"/>
              </a:defRPr>
            </a:pPr>
            <a:endParaRPr lang="en-US"/>
          </a:p>
        </c:txPr>
        <c:crossAx val="49155072"/>
        <c:crosses val="autoZero"/>
        <c:auto val="1"/>
        <c:lblAlgn val="ctr"/>
        <c:lblOffset val="100"/>
        <c:tickLblSkip val="1"/>
        <c:tickMarkSkip val="1"/>
      </c:catAx>
      <c:valAx>
        <c:axId val="49155072"/>
        <c:scaling>
          <c:orientation val="minMax"/>
        </c:scaling>
        <c:axPos val="l"/>
        <c:title>
          <c:tx>
            <c:rich>
              <a:bodyPr/>
              <a:lstStyle/>
              <a:p>
                <a:pPr>
                  <a:defRPr/>
                </a:pPr>
                <a:r>
                  <a:rPr lang="en-US" sz="1200" dirty="0">
                    <a:solidFill>
                      <a:schemeClr val="bg1"/>
                    </a:solidFill>
                    <a:latin typeface="Times New Roman" panose="02020603050405020304" pitchFamily="18" charset="0"/>
                    <a:cs typeface="Times New Roman" panose="02020603050405020304" pitchFamily="18" charset="0"/>
                  </a:rPr>
                  <a:t>percent </a:t>
                </a:r>
                <a:r>
                  <a:rPr lang="en-US" sz="1200" dirty="0" smtClean="0">
                    <a:solidFill>
                      <a:schemeClr val="bg1"/>
                    </a:solidFill>
                    <a:latin typeface="Times New Roman" panose="02020603050405020304" pitchFamily="18" charset="0"/>
                    <a:cs typeface="Times New Roman" panose="02020603050405020304" pitchFamily="18" charset="0"/>
                  </a:rPr>
                  <a:t>  distribution</a:t>
                </a:r>
                <a:endParaRPr lang="en-US" sz="1200" dirty="0">
                  <a:solidFill>
                    <a:schemeClr val="bg1"/>
                  </a:solidFill>
                  <a:latin typeface="Times New Roman" panose="02020603050405020304" pitchFamily="18" charset="0"/>
                  <a:cs typeface="Times New Roman" panose="02020603050405020304" pitchFamily="18" charset="0"/>
                </a:endParaRPr>
              </a:p>
            </c:rich>
          </c:tx>
          <c:layout>
            <c:manualLayout>
              <c:xMode val="edge"/>
              <c:yMode val="edge"/>
              <c:x val="2.1791670660001615E-2"/>
              <c:y val="0.27638780854299638"/>
            </c:manualLayout>
          </c:layout>
        </c:title>
        <c:numFmt formatCode="General" sourceLinked="1"/>
        <c:tickLblPos val="nextTo"/>
        <c:spPr>
          <a:ln w="3177">
            <a:solidFill>
              <a:srgbClr val="000000"/>
            </a:solidFill>
            <a:prstDash val="solid"/>
          </a:ln>
        </c:spPr>
        <c:txPr>
          <a:bodyPr rot="0" vert="horz"/>
          <a:lstStyle/>
          <a:p>
            <a:pPr>
              <a:defRPr sz="1176" b="1" i="0" u="none" strike="noStrike" baseline="0">
                <a:solidFill>
                  <a:schemeClr val="bg1"/>
                </a:solidFill>
                <a:latin typeface="Times New Roman"/>
                <a:ea typeface="Times New Roman"/>
                <a:cs typeface="Times New Roman"/>
              </a:defRPr>
            </a:pPr>
            <a:endParaRPr lang="en-US"/>
          </a:p>
        </c:txPr>
        <c:crossAx val="49153536"/>
        <c:crosses val="autoZero"/>
        <c:crossBetween val="between"/>
      </c:valAx>
      <c:spPr>
        <a:solidFill>
          <a:srgbClr val="C0C0C0"/>
        </a:solidFill>
        <a:ln w="12707">
          <a:solidFill>
            <a:srgbClr val="808080"/>
          </a:solidFill>
          <a:prstDash val="solid"/>
        </a:ln>
      </c:spPr>
    </c:plotArea>
    <c:legend>
      <c:legendPos val="r"/>
      <c:legendEntry>
        <c:idx val="0"/>
        <c:txPr>
          <a:bodyPr/>
          <a:lstStyle/>
          <a:p>
            <a:pPr>
              <a:defRPr sz="1081" b="1" i="0" u="none" strike="noStrike" baseline="0">
                <a:solidFill>
                  <a:srgbClr val="000000"/>
                </a:solidFill>
                <a:latin typeface="Times New Roman"/>
                <a:ea typeface="Times New Roman"/>
                <a:cs typeface="Times New Roman"/>
              </a:defRPr>
            </a:pPr>
            <a:endParaRPr lang="en-US"/>
          </a:p>
        </c:txPr>
      </c:legendEntry>
      <c:legendEntry>
        <c:idx val="1"/>
        <c:txPr>
          <a:bodyPr/>
          <a:lstStyle/>
          <a:p>
            <a:pPr>
              <a:defRPr sz="1081" b="1" i="0" u="none" strike="noStrike" baseline="0">
                <a:solidFill>
                  <a:srgbClr val="000000"/>
                </a:solidFill>
                <a:latin typeface="Times New Roman"/>
                <a:ea typeface="Times New Roman"/>
                <a:cs typeface="Times New Roman"/>
              </a:defRPr>
            </a:pPr>
            <a:endParaRPr lang="en-US"/>
          </a:p>
        </c:txPr>
      </c:legendEntry>
      <c:layout>
        <c:manualLayout>
          <c:xMode val="edge"/>
          <c:yMode val="edge"/>
          <c:x val="0"/>
          <c:y val="0.87300883818094566"/>
          <c:w val="0.96932145192645214"/>
          <c:h val="0.12378113450104462"/>
        </c:manualLayout>
      </c:layout>
      <c:spPr>
        <a:solidFill>
          <a:srgbClr val="FFFFFF"/>
        </a:solidFill>
        <a:ln w="3177">
          <a:noFill/>
          <a:prstDash val="solid"/>
        </a:ln>
      </c:spPr>
      <c:txPr>
        <a:bodyPr/>
        <a:lstStyle/>
        <a:p>
          <a:pPr>
            <a:defRPr sz="1081" b="1" i="0" u="none" strike="noStrike" baseline="0">
              <a:solidFill>
                <a:srgbClr val="000000"/>
              </a:solidFill>
              <a:latin typeface="Times New Roman"/>
              <a:ea typeface="Times New Roman"/>
              <a:cs typeface="Times New Roman"/>
            </a:defRPr>
          </a:pPr>
          <a:endParaRPr lang="en-US"/>
        </a:p>
      </c:txPr>
    </c:legend>
    <c:plotVisOnly val="1"/>
    <c:dispBlanksAs val="gap"/>
  </c:chart>
  <c:spPr>
    <a:noFill/>
    <a:ln>
      <a:noFill/>
    </a:ln>
  </c:spPr>
  <c:txPr>
    <a:bodyPr/>
    <a:lstStyle/>
    <a:p>
      <a:pPr>
        <a:defRPr sz="1476" b="1" i="0" u="none" strike="noStrike" baseline="0">
          <a:solidFill>
            <a:srgbClr val="000000"/>
          </a:solidFill>
          <a:latin typeface="Calibri"/>
          <a:ea typeface="Calibri"/>
          <a:cs typeface="Calibri"/>
        </a:defRPr>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38512498868391"/>
          <c:y val="8.1468224379641865E-2"/>
          <c:w val="0.72348837561223756"/>
          <c:h val="0.69201933091696477"/>
        </c:manualLayout>
      </c:layout>
      <c:barChart>
        <c:barDir val="col"/>
        <c:grouping val="clustered"/>
        <c:ser>
          <c:idx val="0"/>
          <c:order val="0"/>
          <c:tx>
            <c:strRef>
              <c:f>Sheet1!$A$2</c:f>
              <c:strCache>
                <c:ptCount val="1"/>
                <c:pt idx="0">
                  <c:v>satisfied</c:v>
                </c:pt>
              </c:strCache>
            </c:strRef>
          </c:tx>
          <c:spPr>
            <a:solidFill>
              <a:srgbClr val="FFFF00"/>
            </a:solidFill>
            <a:ln w="12707">
              <a:solidFill>
                <a:srgbClr val="000000"/>
              </a:solidFill>
              <a:prstDash val="solid"/>
            </a:ln>
          </c:spPr>
          <c:cat>
            <c:strRef>
              <c:f>Sheet1!$B$1:$G$1</c:f>
              <c:strCache>
                <c:ptCount val="6"/>
                <c:pt idx="0">
                  <c:v>Illeterate</c:v>
                </c:pt>
                <c:pt idx="1">
                  <c:v>Primary</c:v>
                </c:pt>
                <c:pt idx="2">
                  <c:v>Sec</c:v>
                </c:pt>
                <c:pt idx="3">
                  <c:v>Sr.sec</c:v>
                </c:pt>
                <c:pt idx="4">
                  <c:v>Grad</c:v>
                </c:pt>
                <c:pt idx="5">
                  <c:v>P G</c:v>
                </c:pt>
              </c:strCache>
            </c:strRef>
          </c:cat>
          <c:val>
            <c:numRef>
              <c:f>Sheet1!$B$2:$G$2</c:f>
              <c:numCache>
                <c:formatCode>General</c:formatCode>
                <c:ptCount val="6"/>
                <c:pt idx="0">
                  <c:v>100</c:v>
                </c:pt>
                <c:pt idx="1">
                  <c:v>88.88</c:v>
                </c:pt>
                <c:pt idx="2">
                  <c:v>85.179999999999978</c:v>
                </c:pt>
                <c:pt idx="3">
                  <c:v>85.710000000000022</c:v>
                </c:pt>
                <c:pt idx="4">
                  <c:v>89.47</c:v>
                </c:pt>
                <c:pt idx="5">
                  <c:v>90.9</c:v>
                </c:pt>
              </c:numCache>
            </c:numRef>
          </c:val>
          <c:extLst xmlns:c16r2="http://schemas.microsoft.com/office/drawing/2015/06/chart">
            <c:ext xmlns:c16="http://schemas.microsoft.com/office/drawing/2014/chart" uri="{C3380CC4-5D6E-409C-BE32-E72D297353CC}">
              <c16:uniqueId val="{00000000-5B53-4177-8D40-F5DFAEC8DE78}"/>
            </c:ext>
          </c:extLst>
        </c:ser>
        <c:ser>
          <c:idx val="1"/>
          <c:order val="1"/>
          <c:tx>
            <c:strRef>
              <c:f>Sheet1!$A$3</c:f>
              <c:strCache>
                <c:ptCount val="1"/>
                <c:pt idx="0">
                  <c:v>neutral</c:v>
                </c:pt>
              </c:strCache>
            </c:strRef>
          </c:tx>
          <c:spPr>
            <a:solidFill>
              <a:srgbClr val="FF00FF"/>
            </a:solidFill>
            <a:ln w="12707">
              <a:solidFill>
                <a:srgbClr val="000000"/>
              </a:solidFill>
              <a:prstDash val="solid"/>
            </a:ln>
          </c:spPr>
          <c:cat>
            <c:strRef>
              <c:f>Sheet1!$B$1:$G$1</c:f>
              <c:strCache>
                <c:ptCount val="6"/>
                <c:pt idx="0">
                  <c:v>Illeterate</c:v>
                </c:pt>
                <c:pt idx="1">
                  <c:v>Primary</c:v>
                </c:pt>
                <c:pt idx="2">
                  <c:v>Sec</c:v>
                </c:pt>
                <c:pt idx="3">
                  <c:v>Sr.sec</c:v>
                </c:pt>
                <c:pt idx="4">
                  <c:v>Grad</c:v>
                </c:pt>
                <c:pt idx="5">
                  <c:v>P G</c:v>
                </c:pt>
              </c:strCache>
            </c:strRef>
          </c:cat>
          <c:val>
            <c:numRef>
              <c:f>Sheet1!$B$3:$G$3</c:f>
              <c:numCache>
                <c:formatCode>General</c:formatCode>
                <c:ptCount val="6"/>
                <c:pt idx="0">
                  <c:v>0</c:v>
                </c:pt>
                <c:pt idx="1">
                  <c:v>11.11</c:v>
                </c:pt>
                <c:pt idx="2">
                  <c:v>11.11</c:v>
                </c:pt>
                <c:pt idx="3">
                  <c:v>9.52</c:v>
                </c:pt>
                <c:pt idx="4">
                  <c:v>5.26</c:v>
                </c:pt>
                <c:pt idx="5">
                  <c:v>3.03</c:v>
                </c:pt>
              </c:numCache>
            </c:numRef>
          </c:val>
          <c:extLst xmlns:c16r2="http://schemas.microsoft.com/office/drawing/2015/06/chart">
            <c:ext xmlns:c16="http://schemas.microsoft.com/office/drawing/2014/chart" uri="{C3380CC4-5D6E-409C-BE32-E72D297353CC}">
              <c16:uniqueId val="{00000001-5B53-4177-8D40-F5DFAEC8DE78}"/>
            </c:ext>
          </c:extLst>
        </c:ser>
        <c:ser>
          <c:idx val="2"/>
          <c:order val="2"/>
          <c:tx>
            <c:strRef>
              <c:f>Sheet1!$A$4</c:f>
              <c:strCache>
                <c:ptCount val="1"/>
                <c:pt idx="0">
                  <c:v>dissatified</c:v>
                </c:pt>
              </c:strCache>
            </c:strRef>
          </c:tx>
          <c:spPr>
            <a:solidFill>
              <a:srgbClr val="FFFFCC"/>
            </a:solidFill>
            <a:ln w="12707">
              <a:solidFill>
                <a:srgbClr val="000000"/>
              </a:solidFill>
              <a:prstDash val="solid"/>
            </a:ln>
          </c:spPr>
          <c:cat>
            <c:strRef>
              <c:f>Sheet1!$B$1:$G$1</c:f>
              <c:strCache>
                <c:ptCount val="6"/>
                <c:pt idx="0">
                  <c:v>Illeterate</c:v>
                </c:pt>
                <c:pt idx="1">
                  <c:v>Primary</c:v>
                </c:pt>
                <c:pt idx="2">
                  <c:v>Sec</c:v>
                </c:pt>
                <c:pt idx="3">
                  <c:v>Sr.sec</c:v>
                </c:pt>
                <c:pt idx="4">
                  <c:v>Grad</c:v>
                </c:pt>
                <c:pt idx="5">
                  <c:v>P G</c:v>
                </c:pt>
              </c:strCache>
            </c:strRef>
          </c:cat>
          <c:val>
            <c:numRef>
              <c:f>Sheet1!$B$4:$G$4</c:f>
              <c:numCache>
                <c:formatCode>General</c:formatCode>
                <c:ptCount val="6"/>
                <c:pt idx="0">
                  <c:v>0</c:v>
                </c:pt>
                <c:pt idx="1">
                  <c:v>0</c:v>
                </c:pt>
                <c:pt idx="2">
                  <c:v>3.7</c:v>
                </c:pt>
                <c:pt idx="3">
                  <c:v>4.76</c:v>
                </c:pt>
                <c:pt idx="4">
                  <c:v>5.26</c:v>
                </c:pt>
                <c:pt idx="5">
                  <c:v>6.06</c:v>
                </c:pt>
              </c:numCache>
            </c:numRef>
          </c:val>
          <c:extLst xmlns:c16r2="http://schemas.microsoft.com/office/drawing/2015/06/chart">
            <c:ext xmlns:c16="http://schemas.microsoft.com/office/drawing/2014/chart" uri="{C3380CC4-5D6E-409C-BE32-E72D297353CC}">
              <c16:uniqueId val="{00000002-5B53-4177-8D40-F5DFAEC8DE78}"/>
            </c:ext>
          </c:extLst>
        </c:ser>
        <c:gapWidth val="320"/>
        <c:axId val="89601536"/>
        <c:axId val="89603072"/>
      </c:barChart>
      <c:catAx>
        <c:axId val="89601536"/>
        <c:scaling>
          <c:orientation val="minMax"/>
        </c:scaling>
        <c:axPos val="b"/>
        <c:numFmt formatCode="General" sourceLinked="1"/>
        <c:tickLblPos val="nextTo"/>
        <c:spPr>
          <a:ln w="3177">
            <a:solidFill>
              <a:srgbClr val="000000"/>
            </a:solidFill>
            <a:prstDash val="solid"/>
          </a:ln>
        </c:spPr>
        <c:txPr>
          <a:bodyPr rot="0" vert="horz"/>
          <a:lstStyle/>
          <a:p>
            <a:pPr>
              <a:defRPr sz="1100" b="1" i="0" u="none" strike="noStrike" baseline="0">
                <a:solidFill>
                  <a:schemeClr val="bg1"/>
                </a:solidFill>
                <a:latin typeface="Times New Roman"/>
                <a:ea typeface="Times New Roman"/>
                <a:cs typeface="Times New Roman"/>
              </a:defRPr>
            </a:pPr>
            <a:endParaRPr lang="en-US"/>
          </a:p>
        </c:txPr>
        <c:crossAx val="89603072"/>
        <c:crosses val="autoZero"/>
        <c:auto val="1"/>
        <c:lblAlgn val="ctr"/>
        <c:lblOffset val="100"/>
        <c:tickLblSkip val="1"/>
        <c:tickMarkSkip val="1"/>
      </c:catAx>
      <c:valAx>
        <c:axId val="89603072"/>
        <c:scaling>
          <c:orientation val="minMax"/>
        </c:scaling>
        <c:axPos val="l"/>
        <c:title>
          <c:tx>
            <c:rich>
              <a:bodyPr/>
              <a:lstStyle/>
              <a:p>
                <a:pPr>
                  <a:defRPr/>
                </a:pPr>
                <a:r>
                  <a:rPr lang="en-US" sz="1200" dirty="0">
                    <a:solidFill>
                      <a:schemeClr val="bg1"/>
                    </a:solidFill>
                    <a:latin typeface="Times New Roman" panose="02020603050405020304" pitchFamily="18" charset="0"/>
                    <a:cs typeface="Times New Roman" panose="02020603050405020304" pitchFamily="18" charset="0"/>
                  </a:rPr>
                  <a:t>percent </a:t>
                </a:r>
                <a:r>
                  <a:rPr lang="en-US" sz="1200" dirty="0" smtClean="0">
                    <a:solidFill>
                      <a:schemeClr val="bg1"/>
                    </a:solidFill>
                    <a:latin typeface="Times New Roman" panose="02020603050405020304" pitchFamily="18" charset="0"/>
                    <a:cs typeface="Times New Roman" panose="02020603050405020304" pitchFamily="18" charset="0"/>
                  </a:rPr>
                  <a:t> distribution</a:t>
                </a:r>
                <a:endParaRPr lang="en-US" sz="1200" dirty="0">
                  <a:solidFill>
                    <a:schemeClr val="bg1"/>
                  </a:solidFill>
                  <a:latin typeface="Times New Roman" panose="02020603050405020304" pitchFamily="18" charset="0"/>
                  <a:cs typeface="Times New Roman" panose="02020603050405020304" pitchFamily="18" charset="0"/>
                </a:endParaRPr>
              </a:p>
            </c:rich>
          </c:tx>
          <c:layout>
            <c:manualLayout>
              <c:xMode val="edge"/>
              <c:yMode val="edge"/>
              <c:x val="2.1791670660001611E-2"/>
              <c:y val="0.27638780854299638"/>
            </c:manualLayout>
          </c:layout>
        </c:title>
        <c:numFmt formatCode="General" sourceLinked="1"/>
        <c:tickLblPos val="nextTo"/>
        <c:spPr>
          <a:ln w="3177">
            <a:solidFill>
              <a:srgbClr val="000000"/>
            </a:solidFill>
            <a:prstDash val="solid"/>
          </a:ln>
        </c:spPr>
        <c:txPr>
          <a:bodyPr rot="0" vert="horz"/>
          <a:lstStyle/>
          <a:p>
            <a:pPr>
              <a:defRPr sz="1176" b="1" i="0" u="none" strike="noStrike" baseline="0">
                <a:solidFill>
                  <a:schemeClr val="bg1"/>
                </a:solidFill>
                <a:latin typeface="Times New Roman"/>
                <a:ea typeface="Times New Roman"/>
                <a:cs typeface="Times New Roman"/>
              </a:defRPr>
            </a:pPr>
            <a:endParaRPr lang="en-US"/>
          </a:p>
        </c:txPr>
        <c:crossAx val="89601536"/>
        <c:crosses val="autoZero"/>
        <c:crossBetween val="between"/>
      </c:valAx>
      <c:spPr>
        <a:solidFill>
          <a:srgbClr val="C0C0C0"/>
        </a:solidFill>
        <a:ln w="12707">
          <a:solidFill>
            <a:srgbClr val="808080"/>
          </a:solidFill>
          <a:prstDash val="solid"/>
        </a:ln>
      </c:spPr>
    </c:plotArea>
    <c:legend>
      <c:legendPos val="r"/>
      <c:legendEntry>
        <c:idx val="0"/>
        <c:txPr>
          <a:bodyPr/>
          <a:lstStyle/>
          <a:p>
            <a:pPr>
              <a:defRPr sz="1081" b="1" i="0" u="none" strike="noStrike" baseline="0">
                <a:solidFill>
                  <a:srgbClr val="000000"/>
                </a:solidFill>
                <a:latin typeface="Times New Roman"/>
                <a:ea typeface="Times New Roman"/>
                <a:cs typeface="Times New Roman"/>
              </a:defRPr>
            </a:pPr>
            <a:endParaRPr lang="en-US"/>
          </a:p>
        </c:txPr>
      </c:legendEntry>
      <c:legendEntry>
        <c:idx val="1"/>
        <c:txPr>
          <a:bodyPr/>
          <a:lstStyle/>
          <a:p>
            <a:pPr>
              <a:defRPr sz="1081" b="1" i="0" u="none" strike="noStrike" baseline="0">
                <a:solidFill>
                  <a:srgbClr val="000000"/>
                </a:solidFill>
                <a:latin typeface="Times New Roman"/>
                <a:ea typeface="Times New Roman"/>
                <a:cs typeface="Times New Roman"/>
              </a:defRPr>
            </a:pPr>
            <a:endParaRPr lang="en-US"/>
          </a:p>
        </c:txPr>
      </c:legendEntry>
      <c:layout>
        <c:manualLayout>
          <c:xMode val="edge"/>
          <c:yMode val="edge"/>
          <c:x val="0"/>
          <c:y val="0.91884925040437004"/>
          <c:w val="0.99497798201233756"/>
          <c:h val="7.8494985180344673E-2"/>
        </c:manualLayout>
      </c:layout>
      <c:spPr>
        <a:solidFill>
          <a:srgbClr val="FFFFFF"/>
        </a:solidFill>
        <a:ln w="3177">
          <a:noFill/>
          <a:prstDash val="solid"/>
        </a:ln>
      </c:spPr>
      <c:txPr>
        <a:bodyPr/>
        <a:lstStyle/>
        <a:p>
          <a:pPr>
            <a:defRPr sz="1081" b="1" i="0" u="none" strike="noStrike" baseline="0">
              <a:solidFill>
                <a:srgbClr val="000000"/>
              </a:solidFill>
              <a:latin typeface="Times New Roman"/>
              <a:ea typeface="Times New Roman"/>
              <a:cs typeface="Times New Roman"/>
            </a:defRPr>
          </a:pPr>
          <a:endParaRPr lang="en-US"/>
        </a:p>
      </c:txPr>
    </c:legend>
    <c:plotVisOnly val="1"/>
    <c:dispBlanksAs val="gap"/>
  </c:chart>
  <c:spPr>
    <a:noFill/>
    <a:ln>
      <a:noFill/>
    </a:ln>
  </c:spPr>
  <c:txPr>
    <a:bodyPr/>
    <a:lstStyle/>
    <a:p>
      <a:pPr>
        <a:defRPr sz="1476" b="1" i="0" u="none" strike="noStrike" baseline="0">
          <a:solidFill>
            <a:srgbClr val="000000"/>
          </a:solidFill>
          <a:latin typeface="Calibri"/>
          <a:ea typeface="Calibri"/>
          <a:cs typeface="Calibri"/>
        </a:defRPr>
      </a:pPr>
      <a:endParaRPr lang="en-US"/>
    </a:p>
  </c:txPr>
  <c:externalData r:id="rId2"/>
  <c:userShapes r:id="rId3"/>
</c:chartSpace>
</file>

<file path=ppt/charts/chart3.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015986790888807"/>
          <c:y val="7.4404761904762584E-2"/>
          <c:w val="0.72348837561223756"/>
          <c:h val="0.64985675910745777"/>
        </c:manualLayout>
      </c:layout>
      <c:barChart>
        <c:barDir val="col"/>
        <c:grouping val="clustered"/>
        <c:ser>
          <c:idx val="0"/>
          <c:order val="0"/>
          <c:tx>
            <c:strRef>
              <c:f>Sheet1!$A$2</c:f>
              <c:strCache>
                <c:ptCount val="1"/>
                <c:pt idx="0">
                  <c:v> satisfied</c:v>
                </c:pt>
              </c:strCache>
            </c:strRef>
          </c:tx>
          <c:spPr>
            <a:solidFill>
              <a:srgbClr val="FFFF00"/>
            </a:solidFill>
            <a:ln w="12707">
              <a:solidFill>
                <a:srgbClr val="000000"/>
              </a:solidFill>
              <a:prstDash val="solid"/>
            </a:ln>
          </c:spPr>
          <c:cat>
            <c:strRef>
              <c:f>Sheet1!$B$1:$E$1</c:f>
              <c:strCache>
                <c:ptCount val="4"/>
                <c:pt idx="0">
                  <c:v>42000-2.5lacs</c:v>
                </c:pt>
                <c:pt idx="1">
                  <c:v>2.51-5 lacs</c:v>
                </c:pt>
                <c:pt idx="2">
                  <c:v>5.1-8 lacs</c:v>
                </c:pt>
                <c:pt idx="3">
                  <c:v>above 8 lacs</c:v>
                </c:pt>
              </c:strCache>
            </c:strRef>
          </c:cat>
          <c:val>
            <c:numRef>
              <c:f>Sheet1!$B$2:$E$2</c:f>
              <c:numCache>
                <c:formatCode>General</c:formatCode>
                <c:ptCount val="4"/>
                <c:pt idx="0">
                  <c:v>87.169999999999987</c:v>
                </c:pt>
                <c:pt idx="1">
                  <c:v>88.09</c:v>
                </c:pt>
                <c:pt idx="2">
                  <c:v>89.47</c:v>
                </c:pt>
                <c:pt idx="3">
                  <c:v>90.32</c:v>
                </c:pt>
              </c:numCache>
            </c:numRef>
          </c:val>
          <c:extLst xmlns:c16r2="http://schemas.microsoft.com/office/drawing/2015/06/chart">
            <c:ext xmlns:c16="http://schemas.microsoft.com/office/drawing/2014/chart" uri="{C3380CC4-5D6E-409C-BE32-E72D297353CC}">
              <c16:uniqueId val="{00000000-DAB7-4E25-B1B9-95DB17F5296C}"/>
            </c:ext>
          </c:extLst>
        </c:ser>
        <c:ser>
          <c:idx val="1"/>
          <c:order val="1"/>
          <c:tx>
            <c:strRef>
              <c:f>Sheet1!$A$3</c:f>
              <c:strCache>
                <c:ptCount val="1"/>
                <c:pt idx="0">
                  <c:v>neutral</c:v>
                </c:pt>
              </c:strCache>
            </c:strRef>
          </c:tx>
          <c:spPr>
            <a:solidFill>
              <a:srgbClr val="FF00FF"/>
            </a:solidFill>
            <a:ln w="12707">
              <a:solidFill>
                <a:srgbClr val="000000"/>
              </a:solidFill>
              <a:prstDash val="solid"/>
            </a:ln>
          </c:spPr>
          <c:cat>
            <c:strRef>
              <c:f>Sheet1!$B$1:$E$1</c:f>
              <c:strCache>
                <c:ptCount val="4"/>
                <c:pt idx="0">
                  <c:v>42000-2.5lacs</c:v>
                </c:pt>
                <c:pt idx="1">
                  <c:v>2.51-5 lacs</c:v>
                </c:pt>
                <c:pt idx="2">
                  <c:v>5.1-8 lacs</c:v>
                </c:pt>
                <c:pt idx="3">
                  <c:v>above 8 lacs</c:v>
                </c:pt>
              </c:strCache>
            </c:strRef>
          </c:cat>
          <c:val>
            <c:numRef>
              <c:f>Sheet1!$B$3:$E$3</c:f>
              <c:numCache>
                <c:formatCode>General</c:formatCode>
                <c:ptCount val="4"/>
                <c:pt idx="0">
                  <c:v>10.25</c:v>
                </c:pt>
                <c:pt idx="1">
                  <c:v>7.14</c:v>
                </c:pt>
                <c:pt idx="2">
                  <c:v>5.26</c:v>
                </c:pt>
                <c:pt idx="3">
                  <c:v>3.22</c:v>
                </c:pt>
              </c:numCache>
            </c:numRef>
          </c:val>
          <c:extLst xmlns:c16r2="http://schemas.microsoft.com/office/drawing/2015/06/chart">
            <c:ext xmlns:c16="http://schemas.microsoft.com/office/drawing/2014/chart" uri="{C3380CC4-5D6E-409C-BE32-E72D297353CC}">
              <c16:uniqueId val="{00000001-DAB7-4E25-B1B9-95DB17F5296C}"/>
            </c:ext>
          </c:extLst>
        </c:ser>
        <c:ser>
          <c:idx val="2"/>
          <c:order val="2"/>
          <c:tx>
            <c:strRef>
              <c:f>Sheet1!$A$4</c:f>
              <c:strCache>
                <c:ptCount val="1"/>
                <c:pt idx="0">
                  <c:v>dissatisfied</c:v>
                </c:pt>
              </c:strCache>
            </c:strRef>
          </c:tx>
          <c:spPr>
            <a:solidFill>
              <a:srgbClr val="FFFFCC"/>
            </a:solidFill>
            <a:ln w="12707">
              <a:solidFill>
                <a:srgbClr val="000000"/>
              </a:solidFill>
              <a:prstDash val="solid"/>
            </a:ln>
          </c:spPr>
          <c:cat>
            <c:strRef>
              <c:f>Sheet1!$B$1:$E$1</c:f>
              <c:strCache>
                <c:ptCount val="4"/>
                <c:pt idx="0">
                  <c:v>42000-2.5lacs</c:v>
                </c:pt>
                <c:pt idx="1">
                  <c:v>2.51-5 lacs</c:v>
                </c:pt>
                <c:pt idx="2">
                  <c:v>5.1-8 lacs</c:v>
                </c:pt>
                <c:pt idx="3">
                  <c:v>above 8 lacs</c:v>
                </c:pt>
              </c:strCache>
            </c:strRef>
          </c:cat>
          <c:val>
            <c:numRef>
              <c:f>Sheet1!$B$4:$E$4</c:f>
              <c:numCache>
                <c:formatCode>General</c:formatCode>
                <c:ptCount val="4"/>
                <c:pt idx="0">
                  <c:v>2.56</c:v>
                </c:pt>
                <c:pt idx="1">
                  <c:v>4.76</c:v>
                </c:pt>
                <c:pt idx="2">
                  <c:v>5.26</c:v>
                </c:pt>
                <c:pt idx="3">
                  <c:v>6.45</c:v>
                </c:pt>
              </c:numCache>
            </c:numRef>
          </c:val>
          <c:extLst xmlns:c16r2="http://schemas.microsoft.com/office/drawing/2015/06/chart">
            <c:ext xmlns:c16="http://schemas.microsoft.com/office/drawing/2014/chart" uri="{C3380CC4-5D6E-409C-BE32-E72D297353CC}">
              <c16:uniqueId val="{00000002-DAB7-4E25-B1B9-95DB17F5296C}"/>
            </c:ext>
          </c:extLst>
        </c:ser>
        <c:gapWidth val="320"/>
        <c:axId val="89745280"/>
        <c:axId val="89746816"/>
      </c:barChart>
      <c:catAx>
        <c:axId val="89745280"/>
        <c:scaling>
          <c:orientation val="minMax"/>
        </c:scaling>
        <c:axPos val="b"/>
        <c:numFmt formatCode="General" sourceLinked="1"/>
        <c:tickLblPos val="nextTo"/>
        <c:spPr>
          <a:ln w="3177">
            <a:solidFill>
              <a:srgbClr val="000000"/>
            </a:solidFill>
            <a:prstDash val="solid"/>
          </a:ln>
        </c:spPr>
        <c:txPr>
          <a:bodyPr rot="0" vert="horz"/>
          <a:lstStyle/>
          <a:p>
            <a:pPr>
              <a:defRPr sz="1176" b="1" i="0" u="none" strike="noStrike" baseline="0">
                <a:solidFill>
                  <a:schemeClr val="bg1"/>
                </a:solidFill>
                <a:latin typeface="Times New Roman"/>
                <a:ea typeface="Times New Roman"/>
                <a:cs typeface="Times New Roman"/>
              </a:defRPr>
            </a:pPr>
            <a:endParaRPr lang="en-US"/>
          </a:p>
        </c:txPr>
        <c:crossAx val="89746816"/>
        <c:crosses val="autoZero"/>
        <c:auto val="1"/>
        <c:lblAlgn val="ctr"/>
        <c:lblOffset val="100"/>
        <c:tickLblSkip val="1"/>
        <c:tickMarkSkip val="1"/>
      </c:catAx>
      <c:valAx>
        <c:axId val="89746816"/>
        <c:scaling>
          <c:orientation val="minMax"/>
        </c:scaling>
        <c:axPos val="l"/>
        <c:title>
          <c:tx>
            <c:rich>
              <a:bodyPr/>
              <a:lstStyle/>
              <a:p>
                <a:pPr>
                  <a:defRPr>
                    <a:solidFill>
                      <a:schemeClr val="bg1"/>
                    </a:solidFill>
                  </a:defRPr>
                </a:pPr>
                <a:r>
                  <a:rPr lang="en-US" sz="1200" dirty="0">
                    <a:solidFill>
                      <a:schemeClr val="bg1"/>
                    </a:solidFill>
                    <a:latin typeface="Times New Roman" panose="02020603050405020304" pitchFamily="18" charset="0"/>
                    <a:cs typeface="Times New Roman" panose="02020603050405020304" pitchFamily="18" charset="0"/>
                  </a:rPr>
                  <a:t>percent </a:t>
                </a:r>
                <a:r>
                  <a:rPr lang="en-US" sz="1200" dirty="0" smtClean="0">
                    <a:solidFill>
                      <a:schemeClr val="bg1"/>
                    </a:solidFill>
                    <a:latin typeface="Times New Roman" panose="02020603050405020304" pitchFamily="18" charset="0"/>
                    <a:cs typeface="Times New Roman" panose="02020603050405020304" pitchFamily="18" charset="0"/>
                  </a:rPr>
                  <a:t>  distribution</a:t>
                </a:r>
                <a:endParaRPr lang="en-US" sz="1200" dirty="0">
                  <a:solidFill>
                    <a:schemeClr val="bg1"/>
                  </a:solidFill>
                  <a:latin typeface="Times New Roman" panose="02020603050405020304" pitchFamily="18" charset="0"/>
                  <a:cs typeface="Times New Roman" panose="02020603050405020304" pitchFamily="18" charset="0"/>
                </a:endParaRPr>
              </a:p>
            </c:rich>
          </c:tx>
          <c:layout>
            <c:manualLayout>
              <c:xMode val="edge"/>
              <c:yMode val="edge"/>
              <c:x val="2.1791670660001611E-2"/>
              <c:y val="0.27638780854299638"/>
            </c:manualLayout>
          </c:layout>
        </c:title>
        <c:numFmt formatCode="General" sourceLinked="1"/>
        <c:tickLblPos val="nextTo"/>
        <c:spPr>
          <a:ln w="3177">
            <a:solidFill>
              <a:srgbClr val="000000"/>
            </a:solidFill>
            <a:prstDash val="solid"/>
          </a:ln>
        </c:spPr>
        <c:txPr>
          <a:bodyPr rot="0" vert="horz"/>
          <a:lstStyle/>
          <a:p>
            <a:pPr>
              <a:defRPr sz="1176" b="1" i="0" u="none" strike="noStrike" baseline="0">
                <a:solidFill>
                  <a:schemeClr val="bg1"/>
                </a:solidFill>
                <a:latin typeface="Times New Roman"/>
                <a:ea typeface="Times New Roman"/>
                <a:cs typeface="Times New Roman"/>
              </a:defRPr>
            </a:pPr>
            <a:endParaRPr lang="en-US"/>
          </a:p>
        </c:txPr>
        <c:crossAx val="89745280"/>
        <c:crosses val="autoZero"/>
        <c:crossBetween val="between"/>
      </c:valAx>
      <c:spPr>
        <a:solidFill>
          <a:srgbClr val="C0C0C0"/>
        </a:solidFill>
        <a:ln w="12707">
          <a:solidFill>
            <a:srgbClr val="808080"/>
          </a:solidFill>
          <a:prstDash val="solid"/>
        </a:ln>
      </c:spPr>
    </c:plotArea>
    <c:legend>
      <c:legendPos val="r"/>
      <c:legendEntry>
        <c:idx val="0"/>
        <c:txPr>
          <a:bodyPr/>
          <a:lstStyle/>
          <a:p>
            <a:pPr>
              <a:defRPr sz="1081" b="1" i="0" u="none" strike="noStrike" baseline="0">
                <a:solidFill>
                  <a:srgbClr val="000000"/>
                </a:solidFill>
                <a:latin typeface="Times New Roman"/>
                <a:ea typeface="Times New Roman"/>
                <a:cs typeface="Times New Roman"/>
              </a:defRPr>
            </a:pPr>
            <a:endParaRPr lang="en-US"/>
          </a:p>
        </c:txPr>
      </c:legendEntry>
      <c:legendEntry>
        <c:idx val="1"/>
        <c:txPr>
          <a:bodyPr/>
          <a:lstStyle/>
          <a:p>
            <a:pPr>
              <a:defRPr sz="1081" b="1" i="0" u="none" strike="noStrike" baseline="0">
                <a:solidFill>
                  <a:srgbClr val="000000"/>
                </a:solidFill>
                <a:latin typeface="Times New Roman"/>
                <a:ea typeface="Times New Roman"/>
                <a:cs typeface="Times New Roman"/>
              </a:defRPr>
            </a:pPr>
            <a:endParaRPr lang="en-US"/>
          </a:p>
        </c:txPr>
      </c:legendEntry>
      <c:layout>
        <c:manualLayout>
          <c:xMode val="edge"/>
          <c:yMode val="edge"/>
          <c:x val="5.2026236028032809E-2"/>
          <c:y val="0.88355785438843604"/>
          <c:w val="0.83128117131998014"/>
          <c:h val="0.11373865656822282"/>
        </c:manualLayout>
      </c:layout>
      <c:spPr>
        <a:solidFill>
          <a:srgbClr val="FFFFFF"/>
        </a:solidFill>
        <a:ln w="3177">
          <a:noFill/>
          <a:prstDash val="solid"/>
        </a:ln>
      </c:spPr>
      <c:txPr>
        <a:bodyPr/>
        <a:lstStyle/>
        <a:p>
          <a:pPr>
            <a:defRPr sz="1081" b="1" i="0" u="none" strike="noStrike" baseline="0">
              <a:solidFill>
                <a:srgbClr val="000000"/>
              </a:solidFill>
              <a:latin typeface="Times New Roman"/>
              <a:ea typeface="Times New Roman"/>
              <a:cs typeface="Times New Roman"/>
            </a:defRPr>
          </a:pPr>
          <a:endParaRPr lang="en-US"/>
        </a:p>
      </c:txPr>
    </c:legend>
    <c:plotVisOnly val="1"/>
    <c:dispBlanksAs val="gap"/>
  </c:chart>
  <c:spPr>
    <a:noFill/>
    <a:ln>
      <a:noFill/>
    </a:ln>
  </c:spPr>
  <c:txPr>
    <a:bodyPr/>
    <a:lstStyle/>
    <a:p>
      <a:pPr>
        <a:defRPr sz="1476" b="1" i="0" u="none" strike="noStrike" baseline="0">
          <a:solidFill>
            <a:srgbClr val="000000"/>
          </a:solidFill>
          <a:latin typeface="Calibri"/>
          <a:ea typeface="Calibri"/>
          <a:cs typeface="Calibri"/>
        </a:defRPr>
      </a:pPr>
      <a:endParaRPr lang="en-US"/>
    </a:p>
  </c:txPr>
  <c:externalData r:id="rId2"/>
</c:chartSpace>
</file>

<file path=ppt/drawings/drawing1.xml><?xml version="1.0" encoding="utf-8"?>
<c:userShapes xmlns:c="http://schemas.openxmlformats.org/drawingml/2006/chart">
  <cdr:relSizeAnchor xmlns:cdr="http://schemas.openxmlformats.org/drawingml/2006/chartDrawing">
    <cdr:from>
      <cdr:x>0</cdr:x>
      <cdr:y>0.81436</cdr:y>
    </cdr:from>
    <cdr:to>
      <cdr:x>1</cdr:x>
      <cdr:y>0.89291</cdr:y>
    </cdr:to>
    <cdr:sp macro="" textlink="">
      <cdr:nvSpPr>
        <cdr:cNvPr id="2" name="Rectangle 1">
          <a:extLst xmlns:a="http://schemas.openxmlformats.org/drawingml/2006/main">
            <a:ext uri="{FF2B5EF4-FFF2-40B4-BE49-F238E27FC236}">
              <a16:creationId xmlns:r="http://schemas.openxmlformats.org/officeDocument/2006/relationships" xmlns:p="http://schemas.openxmlformats.org/presentationml/2006/main" xmlns="" xmlns:a16="http://schemas.microsoft.com/office/drawing/2014/main" xmlns:lc="http://schemas.openxmlformats.org/drawingml/2006/lockedCanvas" id="{3C2C63E5-6EFF-4D6D-B2CC-97AA00947CE9}"/>
            </a:ext>
          </a:extLst>
        </cdr:cNvPr>
        <cdr:cNvSpPr/>
      </cdr:nvSpPr>
      <cdr:spPr>
        <a:xfrm xmlns:a="http://schemas.openxmlformats.org/drawingml/2006/main">
          <a:off x="-78378" y="4297680"/>
          <a:ext cx="8361997" cy="414537"/>
        </a:xfrm>
        <a:prstGeom xmlns:a="http://schemas.openxmlformats.org/drawingml/2006/main" prst="rect">
          <a:avLst/>
        </a:prstGeom>
      </cdr:spPr>
      <cdr:txBody>
        <a:bodyPr xmlns:a="http://schemas.openxmlformats.org/drawingml/2006/main" wrap="square">
          <a:spAutoFit/>
        </a:bodyPr>
        <a:lstStyle xmlns:a="http://schemas.openxmlformats.org/drawingml/2006/main">
          <a:defPPr>
            <a:defRPr lang="en-US"/>
          </a:defPPr>
          <a:lvl1pPr marL="0" algn="l" defTabSz="457200" rtl="0" eaLnBrk="1" latinLnBrk="0" hangingPunct="1">
            <a:defRPr sz="1800" kern="1200">
              <a:solidFill>
                <a:sysClr val="window" lastClr="FFFFFF"/>
              </a:solidFill>
              <a:latin typeface="Century Gothic"/>
            </a:defRPr>
          </a:lvl1pPr>
          <a:lvl2pPr marL="457200" algn="l" defTabSz="457200" rtl="0" eaLnBrk="1" latinLnBrk="0" hangingPunct="1">
            <a:defRPr sz="1800" kern="1200">
              <a:solidFill>
                <a:sysClr val="window" lastClr="FFFFFF"/>
              </a:solidFill>
              <a:latin typeface="Century Gothic"/>
            </a:defRPr>
          </a:lvl2pPr>
          <a:lvl3pPr marL="914400" algn="l" defTabSz="457200" rtl="0" eaLnBrk="1" latinLnBrk="0" hangingPunct="1">
            <a:defRPr sz="1800" kern="1200">
              <a:solidFill>
                <a:sysClr val="window" lastClr="FFFFFF"/>
              </a:solidFill>
              <a:latin typeface="Century Gothic"/>
            </a:defRPr>
          </a:lvl3pPr>
          <a:lvl4pPr marL="1371600" algn="l" defTabSz="457200" rtl="0" eaLnBrk="1" latinLnBrk="0" hangingPunct="1">
            <a:defRPr sz="1800" kern="1200">
              <a:solidFill>
                <a:sysClr val="window" lastClr="FFFFFF"/>
              </a:solidFill>
              <a:latin typeface="Century Gothic"/>
            </a:defRPr>
          </a:lvl4pPr>
          <a:lvl5pPr marL="1828800" algn="l" defTabSz="457200" rtl="0" eaLnBrk="1" latinLnBrk="0" hangingPunct="1">
            <a:defRPr sz="1800" kern="1200">
              <a:solidFill>
                <a:sysClr val="window" lastClr="FFFFFF"/>
              </a:solidFill>
              <a:latin typeface="Century Gothic"/>
            </a:defRPr>
          </a:lvl5pPr>
          <a:lvl6pPr marL="2286000" algn="l" defTabSz="457200" rtl="0" eaLnBrk="1" latinLnBrk="0" hangingPunct="1">
            <a:defRPr sz="1800" kern="1200">
              <a:solidFill>
                <a:sysClr val="window" lastClr="FFFFFF"/>
              </a:solidFill>
              <a:latin typeface="Century Gothic"/>
            </a:defRPr>
          </a:lvl6pPr>
          <a:lvl7pPr marL="2743200" algn="l" defTabSz="457200" rtl="0" eaLnBrk="1" latinLnBrk="0" hangingPunct="1">
            <a:defRPr sz="1800" kern="1200">
              <a:solidFill>
                <a:sysClr val="window" lastClr="FFFFFF"/>
              </a:solidFill>
              <a:latin typeface="Century Gothic"/>
            </a:defRPr>
          </a:lvl7pPr>
          <a:lvl8pPr marL="3200400" algn="l" defTabSz="457200" rtl="0" eaLnBrk="1" latinLnBrk="0" hangingPunct="1">
            <a:defRPr sz="1800" kern="1200">
              <a:solidFill>
                <a:sysClr val="window" lastClr="FFFFFF"/>
              </a:solidFill>
              <a:latin typeface="Century Gothic"/>
            </a:defRPr>
          </a:lvl8pPr>
          <a:lvl9pPr marL="3657600" algn="l" defTabSz="457200" rtl="0" eaLnBrk="1" latinLnBrk="0" hangingPunct="1">
            <a:defRPr sz="1800" kern="1200">
              <a:solidFill>
                <a:sysClr val="window" lastClr="FFFFFF"/>
              </a:solidFill>
              <a:latin typeface="Century Gothic"/>
            </a:defRPr>
          </a:lvl9pPr>
        </a:lstStyle>
        <a:p xmlns:a="http://schemas.openxmlformats.org/drawingml/2006/main">
          <a:pPr marL="342900" indent="-342900" algn="ctr">
            <a:lnSpc>
              <a:spcPct val="200000"/>
            </a:lnSpc>
          </a:pPr>
          <a:r>
            <a:rPr lang="en-US" sz="1200" b="1" dirty="0" smtClean="0">
              <a:latin typeface="Times New Roman" pitchFamily="18" charset="0"/>
              <a:cs typeface="Times New Roman" pitchFamily="18" charset="0"/>
            </a:rPr>
            <a:t>Education level</a:t>
          </a:r>
          <a:endParaRPr lang="hi-IN" sz="1200" b="1" dirty="0">
            <a:latin typeface="Times New Roman" pitchFamily="18" charset="0"/>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5" name="Footer Placeholder 4"/>
          <p:cNvSpPr>
            <a:spLocks noGrp="1"/>
          </p:cNvSpPr>
          <p:nvPr>
            <p:ph type="ftr" sz="quarter" idx="11"/>
          </p:nvPr>
        </p:nvSpPr>
        <p:spPr/>
        <p:txBody>
          <a:bodyPr/>
          <a:lstStyle/>
          <a:p>
            <a:endParaRPr lang="hi-IN"/>
          </a:p>
        </p:txBody>
      </p:sp>
      <p:sp>
        <p:nvSpPr>
          <p:cNvPr id="6" name="Slide Number Placeholder 5"/>
          <p:cNvSpPr>
            <a:spLocks noGrp="1"/>
          </p:cNvSpPr>
          <p:nvPr>
            <p:ph type="sldNum" sz="quarter" idx="12"/>
          </p:nvPr>
        </p:nvSpPr>
        <p:spPr/>
        <p:txBody>
          <a:body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3746231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6" name="Footer Placeholder 5"/>
          <p:cNvSpPr>
            <a:spLocks noGrp="1"/>
          </p:cNvSpPr>
          <p:nvPr>
            <p:ph type="ftr" sz="quarter" idx="11"/>
          </p:nvPr>
        </p:nvSpPr>
        <p:spPr/>
        <p:txBody>
          <a:bodyPr/>
          <a:lstStyle/>
          <a:p>
            <a:endParaRPr lang="hi-IN"/>
          </a:p>
        </p:txBody>
      </p:sp>
      <p:sp>
        <p:nvSpPr>
          <p:cNvPr id="7" name="Slide Number Placeholder 6"/>
          <p:cNvSpPr>
            <a:spLocks noGrp="1"/>
          </p:cNvSpPr>
          <p:nvPr>
            <p:ph type="sldNum" sz="quarter" idx="12"/>
          </p:nvPr>
        </p:nvSpPr>
        <p:spPr/>
        <p:txBody>
          <a:body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1789725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5" name="Footer Placeholder 4"/>
          <p:cNvSpPr>
            <a:spLocks noGrp="1"/>
          </p:cNvSpPr>
          <p:nvPr>
            <p:ph type="ftr" sz="quarter" idx="11"/>
          </p:nvPr>
        </p:nvSpPr>
        <p:spPr/>
        <p:txBody>
          <a:bodyPr/>
          <a:lstStyle/>
          <a:p>
            <a:endParaRPr lang="hi-IN"/>
          </a:p>
        </p:txBody>
      </p:sp>
      <p:sp>
        <p:nvSpPr>
          <p:cNvPr id="6" name="Slide Number Placeholder 5"/>
          <p:cNvSpPr>
            <a:spLocks noGrp="1"/>
          </p:cNvSpPr>
          <p:nvPr>
            <p:ph type="sldNum" sz="quarter" idx="12"/>
          </p:nvPr>
        </p:nvSpPr>
        <p:spPr/>
        <p:txBody>
          <a:body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302664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5" name="Footer Placeholder 4"/>
          <p:cNvSpPr>
            <a:spLocks noGrp="1"/>
          </p:cNvSpPr>
          <p:nvPr>
            <p:ph type="ftr" sz="quarter" idx="11"/>
          </p:nvPr>
        </p:nvSpPr>
        <p:spPr/>
        <p:txBody>
          <a:bodyPr/>
          <a:lstStyle/>
          <a:p>
            <a:endParaRPr lang="hi-IN"/>
          </a:p>
        </p:txBody>
      </p:sp>
      <p:sp>
        <p:nvSpPr>
          <p:cNvPr id="6" name="Slide Number Placeholder 5"/>
          <p:cNvSpPr>
            <a:spLocks noGrp="1"/>
          </p:cNvSpPr>
          <p:nvPr>
            <p:ph type="sldNum" sz="quarter" idx="12"/>
          </p:nvPr>
        </p:nvSpPr>
        <p:spPr/>
        <p:txBody>
          <a:bodyPr/>
          <a:lstStyle/>
          <a:p>
            <a:fld id="{B4632E94-5ADE-438F-8C7B-831F4F0B3E16}" type="slidenum">
              <a:rPr lang="hi-IN" smtClean="0"/>
              <a:pPr/>
              <a:t>‹#›</a:t>
            </a:fld>
            <a:endParaRPr lang="hi-IN"/>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xmlns="" val="2760212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5" name="Footer Placeholder 4"/>
          <p:cNvSpPr>
            <a:spLocks noGrp="1"/>
          </p:cNvSpPr>
          <p:nvPr>
            <p:ph type="ftr" sz="quarter" idx="11"/>
          </p:nvPr>
        </p:nvSpPr>
        <p:spPr/>
        <p:txBody>
          <a:bodyPr/>
          <a:lstStyle/>
          <a:p>
            <a:endParaRPr lang="hi-IN"/>
          </a:p>
        </p:txBody>
      </p:sp>
      <p:sp>
        <p:nvSpPr>
          <p:cNvPr id="6" name="Slide Number Placeholder 5"/>
          <p:cNvSpPr>
            <a:spLocks noGrp="1"/>
          </p:cNvSpPr>
          <p:nvPr>
            <p:ph type="sldNum" sz="quarter" idx="12"/>
          </p:nvPr>
        </p:nvSpPr>
        <p:spPr/>
        <p:txBody>
          <a:body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596130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4" name="Footer Placeholder 4"/>
          <p:cNvSpPr>
            <a:spLocks noGrp="1"/>
          </p:cNvSpPr>
          <p:nvPr>
            <p:ph type="ftr" sz="quarter" idx="11"/>
          </p:nvPr>
        </p:nvSpPr>
        <p:spPr/>
        <p:txBody>
          <a:bodyPr/>
          <a:lstStyle/>
          <a:p>
            <a:endParaRPr lang="hi-IN"/>
          </a:p>
        </p:txBody>
      </p:sp>
      <p:sp>
        <p:nvSpPr>
          <p:cNvPr id="6" name="Slide Number Placeholder 5"/>
          <p:cNvSpPr>
            <a:spLocks noGrp="1"/>
          </p:cNvSpPr>
          <p:nvPr>
            <p:ph type="sldNum" sz="quarter" idx="12"/>
          </p:nvPr>
        </p:nvSpPr>
        <p:spPr/>
        <p:txBody>
          <a:body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1775944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4" name="Footer Placeholder 4"/>
          <p:cNvSpPr>
            <a:spLocks noGrp="1"/>
          </p:cNvSpPr>
          <p:nvPr>
            <p:ph type="ftr" sz="quarter" idx="11"/>
          </p:nvPr>
        </p:nvSpPr>
        <p:spPr/>
        <p:txBody>
          <a:bodyPr/>
          <a:lstStyle/>
          <a:p>
            <a:endParaRPr lang="hi-IN"/>
          </a:p>
        </p:txBody>
      </p:sp>
      <p:sp>
        <p:nvSpPr>
          <p:cNvPr id="6" name="Slide Number Placeholder 5"/>
          <p:cNvSpPr>
            <a:spLocks noGrp="1"/>
          </p:cNvSpPr>
          <p:nvPr>
            <p:ph type="sldNum" sz="quarter" idx="12"/>
          </p:nvPr>
        </p:nvSpPr>
        <p:spPr/>
        <p:txBody>
          <a:body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2593405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5" name="Footer Placeholder 4"/>
          <p:cNvSpPr>
            <a:spLocks noGrp="1"/>
          </p:cNvSpPr>
          <p:nvPr>
            <p:ph type="ftr" sz="quarter" idx="11"/>
          </p:nvPr>
        </p:nvSpPr>
        <p:spPr/>
        <p:txBody>
          <a:bodyPr/>
          <a:lstStyle/>
          <a:p>
            <a:endParaRPr lang="hi-IN"/>
          </a:p>
        </p:txBody>
      </p:sp>
      <p:sp>
        <p:nvSpPr>
          <p:cNvPr id="6" name="Slide Number Placeholder 5"/>
          <p:cNvSpPr>
            <a:spLocks noGrp="1"/>
          </p:cNvSpPr>
          <p:nvPr>
            <p:ph type="sldNum" sz="quarter" idx="12"/>
          </p:nvPr>
        </p:nvSpPr>
        <p:spPr/>
        <p:txBody>
          <a:body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7346436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5" name="Footer Placeholder 4"/>
          <p:cNvSpPr>
            <a:spLocks noGrp="1"/>
          </p:cNvSpPr>
          <p:nvPr>
            <p:ph type="ftr" sz="quarter" idx="11"/>
          </p:nvPr>
        </p:nvSpPr>
        <p:spPr/>
        <p:txBody>
          <a:bodyPr/>
          <a:lstStyle/>
          <a:p>
            <a:endParaRPr lang="hi-IN"/>
          </a:p>
        </p:txBody>
      </p:sp>
      <p:sp>
        <p:nvSpPr>
          <p:cNvPr id="6" name="Slide Number Placeholder 5"/>
          <p:cNvSpPr>
            <a:spLocks noGrp="1"/>
          </p:cNvSpPr>
          <p:nvPr>
            <p:ph type="sldNum" sz="quarter" idx="12"/>
          </p:nvPr>
        </p:nvSpPr>
        <p:spPr/>
        <p:txBody>
          <a:body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2180974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5" name="Footer Placeholder 4"/>
          <p:cNvSpPr>
            <a:spLocks noGrp="1"/>
          </p:cNvSpPr>
          <p:nvPr>
            <p:ph type="ftr" sz="quarter" idx="11"/>
          </p:nvPr>
        </p:nvSpPr>
        <p:spPr/>
        <p:txBody>
          <a:bodyPr/>
          <a:lstStyle/>
          <a:p>
            <a:endParaRPr lang="hi-IN"/>
          </a:p>
        </p:txBody>
      </p:sp>
      <p:sp>
        <p:nvSpPr>
          <p:cNvPr id="6" name="Slide Number Placeholder 5"/>
          <p:cNvSpPr>
            <a:spLocks noGrp="1"/>
          </p:cNvSpPr>
          <p:nvPr>
            <p:ph type="sldNum" sz="quarter" idx="12"/>
          </p:nvPr>
        </p:nvSpPr>
        <p:spPr/>
        <p:txBody>
          <a:body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537810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5" name="Footer Placeholder 4"/>
          <p:cNvSpPr>
            <a:spLocks noGrp="1"/>
          </p:cNvSpPr>
          <p:nvPr>
            <p:ph type="ftr" sz="quarter" idx="11"/>
          </p:nvPr>
        </p:nvSpPr>
        <p:spPr/>
        <p:txBody>
          <a:bodyPr/>
          <a:lstStyle/>
          <a:p>
            <a:endParaRPr lang="hi-IN"/>
          </a:p>
        </p:txBody>
      </p:sp>
      <p:sp>
        <p:nvSpPr>
          <p:cNvPr id="6" name="Slide Number Placeholder 5"/>
          <p:cNvSpPr>
            <a:spLocks noGrp="1"/>
          </p:cNvSpPr>
          <p:nvPr>
            <p:ph type="sldNum" sz="quarter" idx="12"/>
          </p:nvPr>
        </p:nvSpPr>
        <p:spPr/>
        <p:txBody>
          <a:body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2732518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6" name="Footer Placeholder 5"/>
          <p:cNvSpPr>
            <a:spLocks noGrp="1"/>
          </p:cNvSpPr>
          <p:nvPr>
            <p:ph type="ftr" sz="quarter" idx="11"/>
          </p:nvPr>
        </p:nvSpPr>
        <p:spPr/>
        <p:txBody>
          <a:bodyPr/>
          <a:lstStyle/>
          <a:p>
            <a:endParaRPr lang="hi-IN"/>
          </a:p>
        </p:txBody>
      </p:sp>
      <p:sp>
        <p:nvSpPr>
          <p:cNvPr id="7" name="Slide Number Placeholder 6"/>
          <p:cNvSpPr>
            <a:spLocks noGrp="1"/>
          </p:cNvSpPr>
          <p:nvPr>
            <p:ph type="sldNum" sz="quarter" idx="12"/>
          </p:nvPr>
        </p:nvSpPr>
        <p:spPr/>
        <p:txBody>
          <a:body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544938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8" name="Footer Placeholder 7"/>
          <p:cNvSpPr>
            <a:spLocks noGrp="1"/>
          </p:cNvSpPr>
          <p:nvPr>
            <p:ph type="ftr" sz="quarter" idx="11"/>
          </p:nvPr>
        </p:nvSpPr>
        <p:spPr/>
        <p:txBody>
          <a:bodyPr/>
          <a:lstStyle/>
          <a:p>
            <a:endParaRPr lang="hi-IN"/>
          </a:p>
        </p:txBody>
      </p:sp>
      <p:sp>
        <p:nvSpPr>
          <p:cNvPr id="9" name="Slide Number Placeholder 8"/>
          <p:cNvSpPr>
            <a:spLocks noGrp="1"/>
          </p:cNvSpPr>
          <p:nvPr>
            <p:ph type="sldNum" sz="quarter" idx="12"/>
          </p:nvPr>
        </p:nvSpPr>
        <p:spPr/>
        <p:txBody>
          <a:body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527650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5" name="Footer Placeholder 3"/>
          <p:cNvSpPr>
            <a:spLocks noGrp="1"/>
          </p:cNvSpPr>
          <p:nvPr>
            <p:ph type="ftr" sz="quarter" idx="11"/>
          </p:nvPr>
        </p:nvSpPr>
        <p:spPr/>
        <p:txBody>
          <a:bodyPr/>
          <a:lstStyle/>
          <a:p>
            <a:endParaRPr lang="hi-IN"/>
          </a:p>
        </p:txBody>
      </p:sp>
      <p:sp>
        <p:nvSpPr>
          <p:cNvPr id="6" name="Slide Number Placeholder 4"/>
          <p:cNvSpPr>
            <a:spLocks noGrp="1"/>
          </p:cNvSpPr>
          <p:nvPr>
            <p:ph type="sldNum" sz="quarter" idx="12"/>
          </p:nvPr>
        </p:nvSpPr>
        <p:spPr/>
        <p:txBody>
          <a:body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3685431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5" name="Footer Placeholder 2"/>
          <p:cNvSpPr>
            <a:spLocks noGrp="1"/>
          </p:cNvSpPr>
          <p:nvPr>
            <p:ph type="ftr" sz="quarter" idx="11"/>
          </p:nvPr>
        </p:nvSpPr>
        <p:spPr/>
        <p:txBody>
          <a:bodyPr/>
          <a:lstStyle/>
          <a:p>
            <a:endParaRPr lang="hi-IN"/>
          </a:p>
        </p:txBody>
      </p:sp>
      <p:sp>
        <p:nvSpPr>
          <p:cNvPr id="6" name="Slide Number Placeholder 3"/>
          <p:cNvSpPr>
            <a:spLocks noGrp="1"/>
          </p:cNvSpPr>
          <p:nvPr>
            <p:ph type="sldNum" sz="quarter" idx="12"/>
          </p:nvPr>
        </p:nvSpPr>
        <p:spPr/>
        <p:txBody>
          <a:body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3631767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5" name="Footer Placeholder 5"/>
          <p:cNvSpPr>
            <a:spLocks noGrp="1"/>
          </p:cNvSpPr>
          <p:nvPr>
            <p:ph type="ftr" sz="quarter" idx="11"/>
          </p:nvPr>
        </p:nvSpPr>
        <p:spPr/>
        <p:txBody>
          <a:bodyPr/>
          <a:lstStyle/>
          <a:p>
            <a:endParaRPr lang="hi-IN"/>
          </a:p>
        </p:txBody>
      </p:sp>
      <p:sp>
        <p:nvSpPr>
          <p:cNvPr id="6" name="Slide Number Placeholder 6"/>
          <p:cNvSpPr>
            <a:spLocks noGrp="1"/>
          </p:cNvSpPr>
          <p:nvPr>
            <p:ph type="sldNum" sz="quarter" idx="12"/>
          </p:nvPr>
        </p:nvSpPr>
        <p:spPr/>
        <p:txBody>
          <a:body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3369880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6589BA-18D4-438E-90C3-39A06172229C}" type="datetimeFigureOut">
              <a:rPr lang="hi-IN" smtClean="0"/>
              <a:pPr/>
              <a:t>शुक्रवार, 24 ज्येष्ट 1941</a:t>
            </a:fld>
            <a:endParaRPr lang="hi-IN"/>
          </a:p>
        </p:txBody>
      </p:sp>
      <p:sp>
        <p:nvSpPr>
          <p:cNvPr id="6" name="Footer Placeholder 5"/>
          <p:cNvSpPr>
            <a:spLocks noGrp="1"/>
          </p:cNvSpPr>
          <p:nvPr>
            <p:ph type="ftr" sz="quarter" idx="11"/>
          </p:nvPr>
        </p:nvSpPr>
        <p:spPr/>
        <p:txBody>
          <a:bodyPr/>
          <a:lstStyle/>
          <a:p>
            <a:endParaRPr lang="hi-IN"/>
          </a:p>
        </p:txBody>
      </p:sp>
      <p:sp>
        <p:nvSpPr>
          <p:cNvPr id="7" name="Slide Number Placeholder 6"/>
          <p:cNvSpPr>
            <a:spLocks noGrp="1"/>
          </p:cNvSpPr>
          <p:nvPr>
            <p:ph type="sldNum" sz="quarter" idx="12"/>
          </p:nvPr>
        </p:nvSpPr>
        <p:spPr/>
        <p:txBody>
          <a:body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24525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xmlns=""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06589BA-18D4-438E-90C3-39A06172229C}" type="datetimeFigureOut">
              <a:rPr lang="hi-IN" smtClean="0"/>
              <a:pPr/>
              <a:t>शुक्रवार, 24 ज्येष्ट 1941</a:t>
            </a:fld>
            <a:endParaRPr lang="hi-IN"/>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hi-IN"/>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4632E94-5ADE-438F-8C7B-831F4F0B3E16}" type="slidenum">
              <a:rPr lang="hi-IN" smtClean="0"/>
              <a:pPr/>
              <a:t>‹#›</a:t>
            </a:fld>
            <a:endParaRPr lang="hi-IN"/>
          </a:p>
        </p:txBody>
      </p:sp>
    </p:spTree>
    <p:extLst>
      <p:ext uri="{BB962C8B-B14F-4D97-AF65-F5344CB8AC3E}">
        <p14:creationId xmlns:p14="http://schemas.microsoft.com/office/powerpoint/2010/main" xmlns="" val="38715540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490FB044-93C2-4BCF-A501-50F85E7A8285}"/>
              </a:ext>
            </a:extLst>
          </p:cNvPr>
          <p:cNvSpPr/>
          <p:nvPr/>
        </p:nvSpPr>
        <p:spPr>
          <a:xfrm>
            <a:off x="523458" y="1080580"/>
            <a:ext cx="11145079" cy="2585323"/>
          </a:xfrm>
          <a:prstGeom prst="rect">
            <a:avLst/>
          </a:prstGeom>
        </p:spPr>
        <p:txBody>
          <a:bodyPr wrap="square">
            <a:spAutoFit/>
          </a:bodyPr>
          <a:lstStyle/>
          <a:p>
            <a:pPr algn="ctr">
              <a:lnSpc>
                <a:spcPct val="150000"/>
              </a:lnSpc>
            </a:pPr>
            <a:r>
              <a:rPr lang="en-US" sz="3600" dirty="0">
                <a:latin typeface="Impact" panose="020B0806030902050204" pitchFamily="34" charset="0"/>
                <a:ea typeface="Calibri" panose="020F0502020204030204" pitchFamily="34" charset="0"/>
              </a:rPr>
              <a:t>Determine Patient Satisfaction </a:t>
            </a:r>
            <a:r>
              <a:rPr lang="en-US" sz="3600" dirty="0" smtClean="0">
                <a:latin typeface="Impact" panose="020B0806030902050204" pitchFamily="34" charset="0"/>
                <a:ea typeface="Calibri" panose="020F0502020204030204" pitchFamily="34" charset="0"/>
              </a:rPr>
              <a:t>Level in Terms of Quality of Service </a:t>
            </a:r>
            <a:r>
              <a:rPr lang="en-US" sz="3600" dirty="0">
                <a:latin typeface="Impact" panose="020B0806030902050204" pitchFamily="34" charset="0"/>
                <a:ea typeface="Calibri" panose="020F0502020204030204" pitchFamily="34" charset="0"/>
              </a:rPr>
              <a:t>at Sharad Mohan Singh Multispecialty Hospital, Faridabad</a:t>
            </a:r>
            <a:endParaRPr lang="hi-IN" sz="3600" dirty="0">
              <a:latin typeface="Impact" panose="020B0806030902050204" pitchFamily="34" charset="0"/>
            </a:endParaRPr>
          </a:p>
        </p:txBody>
      </p:sp>
      <p:sp>
        <p:nvSpPr>
          <p:cNvPr id="5" name="Rectangle 4">
            <a:extLst>
              <a:ext uri="{FF2B5EF4-FFF2-40B4-BE49-F238E27FC236}">
                <a16:creationId xmlns:a16="http://schemas.microsoft.com/office/drawing/2014/main" xmlns="" id="{3C2C63E5-6EFF-4D6D-B2CC-97AA00947CE9}"/>
              </a:ext>
            </a:extLst>
          </p:cNvPr>
          <p:cNvSpPr/>
          <p:nvPr/>
        </p:nvSpPr>
        <p:spPr>
          <a:xfrm>
            <a:off x="523458" y="4517961"/>
            <a:ext cx="3597967" cy="1150892"/>
          </a:xfrm>
          <a:prstGeom prst="rect">
            <a:avLst/>
          </a:prstGeom>
        </p:spPr>
        <p:txBody>
          <a:bodyPr wrap="square">
            <a:spAutoFit/>
          </a:bodyPr>
          <a:lstStyle/>
          <a:p>
            <a:pPr>
              <a:lnSpc>
                <a:spcPct val="150000"/>
              </a:lnSpc>
            </a:pPr>
            <a:r>
              <a:rPr lang="en-US" sz="2400" b="1" dirty="0">
                <a:latin typeface="Agency FB" panose="020B0503020202020204" pitchFamily="34" charset="0"/>
              </a:rPr>
              <a:t>MENTOR</a:t>
            </a:r>
          </a:p>
          <a:p>
            <a:pPr>
              <a:lnSpc>
                <a:spcPct val="150000"/>
              </a:lnSpc>
            </a:pPr>
            <a:r>
              <a:rPr lang="en-US" sz="2400" dirty="0">
                <a:latin typeface="Agency FB" panose="020B0503020202020204" pitchFamily="34" charset="0"/>
              </a:rPr>
              <a:t>Dr. Manish </a:t>
            </a:r>
            <a:r>
              <a:rPr lang="en-US" sz="2400" dirty="0" err="1">
                <a:latin typeface="Agency FB" panose="020B0503020202020204" pitchFamily="34" charset="0"/>
              </a:rPr>
              <a:t>Priyadarshi</a:t>
            </a:r>
            <a:endParaRPr lang="hi-IN" sz="2400" dirty="0">
              <a:latin typeface="Agency FB" panose="020B0503020202020204" pitchFamily="34" charset="0"/>
            </a:endParaRPr>
          </a:p>
        </p:txBody>
      </p:sp>
      <p:sp>
        <p:nvSpPr>
          <p:cNvPr id="6" name="Rectangle 5">
            <a:extLst>
              <a:ext uri="{FF2B5EF4-FFF2-40B4-BE49-F238E27FC236}">
                <a16:creationId xmlns:a16="http://schemas.microsoft.com/office/drawing/2014/main" xmlns="" id="{21756A99-02EB-4C2E-8BE5-51CA2792D99E}"/>
              </a:ext>
            </a:extLst>
          </p:cNvPr>
          <p:cNvSpPr/>
          <p:nvPr/>
        </p:nvSpPr>
        <p:spPr>
          <a:xfrm>
            <a:off x="8070576" y="4522204"/>
            <a:ext cx="3597967" cy="1704890"/>
          </a:xfrm>
          <a:prstGeom prst="rect">
            <a:avLst/>
          </a:prstGeom>
        </p:spPr>
        <p:txBody>
          <a:bodyPr wrap="square">
            <a:spAutoFit/>
          </a:bodyPr>
          <a:lstStyle/>
          <a:p>
            <a:pPr>
              <a:lnSpc>
                <a:spcPct val="150000"/>
              </a:lnSpc>
            </a:pPr>
            <a:r>
              <a:rPr lang="en-US" sz="2400" b="1" dirty="0">
                <a:latin typeface="Agency FB" panose="020B0503020202020204" pitchFamily="34" charset="0"/>
              </a:rPr>
              <a:t>MENTEE</a:t>
            </a:r>
          </a:p>
          <a:p>
            <a:pPr>
              <a:lnSpc>
                <a:spcPct val="150000"/>
              </a:lnSpc>
            </a:pPr>
            <a:r>
              <a:rPr lang="en-US" sz="2400" dirty="0">
                <a:latin typeface="Agency FB" panose="020B0503020202020204" pitchFamily="34" charset="0"/>
              </a:rPr>
              <a:t>Lt. col. Nikhil Kumar</a:t>
            </a:r>
          </a:p>
          <a:p>
            <a:pPr>
              <a:lnSpc>
                <a:spcPct val="150000"/>
              </a:lnSpc>
            </a:pPr>
            <a:r>
              <a:rPr lang="en-US" sz="2400" dirty="0">
                <a:latin typeface="Agency FB" panose="020B0503020202020204" pitchFamily="34" charset="0"/>
              </a:rPr>
              <a:t>Enrollment No. PG/17/036</a:t>
            </a:r>
            <a:endParaRPr lang="hi-IN" sz="2400" dirty="0">
              <a:latin typeface="Agency FB" panose="020B0503020202020204" pitchFamily="34" charset="0"/>
            </a:endParaRPr>
          </a:p>
        </p:txBody>
      </p:sp>
    </p:spTree>
    <p:extLst>
      <p:ext uri="{BB962C8B-B14F-4D97-AF65-F5344CB8AC3E}">
        <p14:creationId xmlns:p14="http://schemas.microsoft.com/office/powerpoint/2010/main" xmlns="" val="2457125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490FB044-93C2-4BCF-A501-50F85E7A8285}"/>
              </a:ext>
            </a:extLst>
          </p:cNvPr>
          <p:cNvSpPr/>
          <p:nvPr/>
        </p:nvSpPr>
        <p:spPr>
          <a:xfrm>
            <a:off x="523460" y="291891"/>
            <a:ext cx="11145079" cy="764505"/>
          </a:xfrm>
          <a:prstGeom prst="rect">
            <a:avLst/>
          </a:prstGeom>
        </p:spPr>
        <p:txBody>
          <a:bodyPr wrap="square">
            <a:spAutoFit/>
          </a:bodyPr>
          <a:lstStyle/>
          <a:p>
            <a:pPr algn="ctr">
              <a:lnSpc>
                <a:spcPct val="150000"/>
              </a:lnSpc>
            </a:pPr>
            <a:r>
              <a:rPr lang="en-US" sz="3200" dirty="0" smtClean="0">
                <a:latin typeface="Impact" panose="020B0806030902050204" pitchFamily="34" charset="0"/>
                <a:ea typeface="Calibri" panose="020F0502020204030204" pitchFamily="34" charset="0"/>
              </a:rPr>
              <a:t>Discussion</a:t>
            </a:r>
            <a:endParaRPr lang="hi-IN" sz="3200" dirty="0">
              <a:latin typeface="Impact" panose="020B0806030902050204" pitchFamily="34" charset="0"/>
            </a:endParaRPr>
          </a:p>
        </p:txBody>
      </p:sp>
      <p:sp>
        <p:nvSpPr>
          <p:cNvPr id="5" name="Rectangle 4">
            <a:extLst>
              <a:ext uri="{FF2B5EF4-FFF2-40B4-BE49-F238E27FC236}">
                <a16:creationId xmlns:a16="http://schemas.microsoft.com/office/drawing/2014/main" xmlns="" id="{3C2C63E5-6EFF-4D6D-B2CC-97AA00947CE9}"/>
              </a:ext>
            </a:extLst>
          </p:cNvPr>
          <p:cNvSpPr/>
          <p:nvPr/>
        </p:nvSpPr>
        <p:spPr>
          <a:xfrm>
            <a:off x="987284" y="1134774"/>
            <a:ext cx="10489099" cy="5786199"/>
          </a:xfrm>
          <a:prstGeom prst="rect">
            <a:avLst/>
          </a:prstGeom>
        </p:spPr>
        <p:txBody>
          <a:bodyPr wrap="square">
            <a:spAutoFit/>
          </a:bodyPr>
          <a:lstStyle/>
          <a:p>
            <a:pPr>
              <a:lnSpc>
                <a:spcPct val="150000"/>
              </a:lnSpc>
              <a:buFont typeface="Arial" pitchFamily="34" charset="0"/>
              <a:buChar char="•"/>
            </a:pPr>
            <a:r>
              <a:rPr lang="en-US" sz="2000" dirty="0" smtClean="0"/>
              <a:t> Maximum respondents were in the age bracket of 18-30 years and 31-45 years comprising young and middle age adult’s patient’s percentage as 34.66% and 32% respectively. It implies that mature and financially independent patients avail services only when they feel satisfied with the quality of service.</a:t>
            </a:r>
          </a:p>
          <a:p>
            <a:pPr>
              <a:lnSpc>
                <a:spcPct val="150000"/>
              </a:lnSpc>
              <a:buFont typeface="Arial" pitchFamily="34" charset="0"/>
              <a:buChar char="•"/>
            </a:pPr>
            <a:endParaRPr lang="en-US" sz="2000" dirty="0" smtClean="0"/>
          </a:p>
          <a:p>
            <a:pPr>
              <a:lnSpc>
                <a:spcPct val="150000"/>
              </a:lnSpc>
              <a:buFont typeface="Arial" pitchFamily="34" charset="0"/>
              <a:buChar char="•"/>
            </a:pPr>
            <a:r>
              <a:rPr lang="en-US" sz="2000" dirty="0" smtClean="0"/>
              <a:t> All respondents with less than 18 years and more than 60 years were fully satisfied with quality of service implying young children and elderly do not relate satisfaction to quality of service.</a:t>
            </a:r>
          </a:p>
          <a:p>
            <a:pPr>
              <a:lnSpc>
                <a:spcPct val="150000"/>
              </a:lnSpc>
              <a:buFont typeface="Arial" pitchFamily="34" charset="0"/>
              <a:buChar char="•"/>
            </a:pPr>
            <a:endParaRPr lang="en-US" sz="2000" dirty="0" smtClean="0"/>
          </a:p>
          <a:p>
            <a:pPr>
              <a:lnSpc>
                <a:spcPct val="150000"/>
              </a:lnSpc>
              <a:buFont typeface="Arial" pitchFamily="34" charset="0"/>
              <a:buChar char="•"/>
            </a:pPr>
            <a:r>
              <a:rPr lang="en-US" sz="2000" dirty="0" smtClean="0"/>
              <a:t> The respondents between 18 years and 60 years considered quality of service an important aspect towards satisfaction.</a:t>
            </a:r>
          </a:p>
          <a:p>
            <a:pPr>
              <a:lnSpc>
                <a:spcPct val="200000"/>
              </a:lnSpc>
            </a:pPr>
            <a:endParaRPr lang="hi-IN" sz="2000" b="1" dirty="0">
              <a:latin typeface="Agency FB" panose="020B0503020202020204" pitchFamily="34" charset="0"/>
            </a:endParaRPr>
          </a:p>
        </p:txBody>
      </p:sp>
    </p:spTree>
    <p:extLst>
      <p:ext uri="{BB962C8B-B14F-4D97-AF65-F5344CB8AC3E}">
        <p14:creationId xmlns:p14="http://schemas.microsoft.com/office/powerpoint/2010/main" xmlns="" val="504531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490FB044-93C2-4BCF-A501-50F85E7A8285}"/>
              </a:ext>
            </a:extLst>
          </p:cNvPr>
          <p:cNvSpPr/>
          <p:nvPr/>
        </p:nvSpPr>
        <p:spPr>
          <a:xfrm>
            <a:off x="523460" y="291891"/>
            <a:ext cx="11145079" cy="764505"/>
          </a:xfrm>
          <a:prstGeom prst="rect">
            <a:avLst/>
          </a:prstGeom>
        </p:spPr>
        <p:txBody>
          <a:bodyPr wrap="square">
            <a:spAutoFit/>
          </a:bodyPr>
          <a:lstStyle/>
          <a:p>
            <a:pPr algn="ctr">
              <a:lnSpc>
                <a:spcPct val="150000"/>
              </a:lnSpc>
            </a:pPr>
            <a:r>
              <a:rPr lang="en-US" sz="3200" dirty="0" smtClean="0">
                <a:latin typeface="Impact" panose="020B0806030902050204" pitchFamily="34" charset="0"/>
                <a:ea typeface="Calibri" panose="020F0502020204030204" pitchFamily="34" charset="0"/>
              </a:rPr>
              <a:t>Discussion continued</a:t>
            </a:r>
            <a:endParaRPr lang="hi-IN" sz="3200" dirty="0">
              <a:latin typeface="Impact" panose="020B0806030902050204" pitchFamily="34" charset="0"/>
            </a:endParaRPr>
          </a:p>
        </p:txBody>
      </p:sp>
      <p:sp>
        <p:nvSpPr>
          <p:cNvPr id="5" name="Rectangle 4">
            <a:extLst>
              <a:ext uri="{FF2B5EF4-FFF2-40B4-BE49-F238E27FC236}">
                <a16:creationId xmlns:a16="http://schemas.microsoft.com/office/drawing/2014/main" xmlns="" id="{3C2C63E5-6EFF-4D6D-B2CC-97AA00947CE9}"/>
              </a:ext>
            </a:extLst>
          </p:cNvPr>
          <p:cNvSpPr/>
          <p:nvPr/>
        </p:nvSpPr>
        <p:spPr>
          <a:xfrm>
            <a:off x="987284" y="925768"/>
            <a:ext cx="10489099" cy="6709529"/>
          </a:xfrm>
          <a:prstGeom prst="rect">
            <a:avLst/>
          </a:prstGeom>
        </p:spPr>
        <p:txBody>
          <a:bodyPr wrap="square">
            <a:spAutoFit/>
          </a:bodyPr>
          <a:lstStyle/>
          <a:p>
            <a:pPr>
              <a:buFont typeface="Arial" pitchFamily="34" charset="0"/>
              <a:buChar char="•"/>
            </a:pPr>
            <a:endParaRPr lang="en-US" sz="2000" dirty="0" smtClean="0"/>
          </a:p>
          <a:p>
            <a:pPr>
              <a:lnSpc>
                <a:spcPct val="150000"/>
              </a:lnSpc>
              <a:buFont typeface="Arial" pitchFamily="34" charset="0"/>
              <a:buChar char="•"/>
            </a:pPr>
            <a:r>
              <a:rPr lang="en-US" sz="2000" dirty="0" smtClean="0"/>
              <a:t> All  respondents with annual income less than 2.5 </a:t>
            </a:r>
            <a:r>
              <a:rPr lang="en-US" sz="2000" dirty="0" err="1" smtClean="0"/>
              <a:t>lacs</a:t>
            </a:r>
            <a:r>
              <a:rPr lang="en-US" sz="2000" dirty="0" smtClean="0"/>
              <a:t> were fully satisfied with quality of service and  respondents in  higher income range  had higher expectations.</a:t>
            </a:r>
          </a:p>
          <a:p>
            <a:pPr>
              <a:lnSpc>
                <a:spcPct val="150000"/>
              </a:lnSpc>
              <a:buFont typeface="Arial" pitchFamily="34" charset="0"/>
              <a:buChar char="•"/>
            </a:pPr>
            <a:endParaRPr lang="en-US" sz="2000" dirty="0" smtClean="0"/>
          </a:p>
          <a:p>
            <a:pPr>
              <a:lnSpc>
                <a:spcPct val="150000"/>
              </a:lnSpc>
              <a:buFont typeface="Arial" pitchFamily="34" charset="0"/>
              <a:buChar char="•"/>
            </a:pPr>
            <a:r>
              <a:rPr lang="en-US" sz="2000" dirty="0" smtClean="0"/>
              <a:t> There was marginal difference in satisfaction level with rising income. This implies that rising income level is associated with patient expectations.</a:t>
            </a:r>
          </a:p>
          <a:p>
            <a:pPr>
              <a:lnSpc>
                <a:spcPct val="150000"/>
              </a:lnSpc>
              <a:buFont typeface="Arial" pitchFamily="34" charset="0"/>
              <a:buChar char="•"/>
            </a:pPr>
            <a:endParaRPr lang="en-US" sz="2000" dirty="0" smtClean="0"/>
          </a:p>
          <a:p>
            <a:pPr>
              <a:lnSpc>
                <a:spcPct val="150000"/>
              </a:lnSpc>
              <a:buFont typeface="Arial" pitchFamily="34" charset="0"/>
              <a:buChar char="•"/>
            </a:pPr>
            <a:r>
              <a:rPr lang="en-US" sz="2000" dirty="0" smtClean="0"/>
              <a:t> All respondents with educational qualification primary or less were fully satisfied. The patient satisfaction was marginally higher with enhancement in educational qualification of respondents. This implies that educated respondents have better understanding about work culture and thus more satisfied.</a:t>
            </a:r>
          </a:p>
          <a:p>
            <a:endParaRPr lang="en-US" sz="2000" dirty="0" smtClean="0"/>
          </a:p>
          <a:p>
            <a:r>
              <a:rPr lang="en-US" sz="2000" dirty="0" smtClean="0"/>
              <a:t>	</a:t>
            </a:r>
          </a:p>
          <a:p>
            <a:pPr>
              <a:lnSpc>
                <a:spcPct val="200000"/>
              </a:lnSpc>
            </a:pPr>
            <a:endParaRPr lang="hi-IN" sz="2000" b="1" dirty="0">
              <a:latin typeface="Agency FB" panose="020B0503020202020204" pitchFamily="34" charset="0"/>
            </a:endParaRPr>
          </a:p>
        </p:txBody>
      </p:sp>
    </p:spTree>
    <p:extLst>
      <p:ext uri="{BB962C8B-B14F-4D97-AF65-F5344CB8AC3E}">
        <p14:creationId xmlns:p14="http://schemas.microsoft.com/office/powerpoint/2010/main" xmlns="" val="504531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490FB044-93C2-4BCF-A501-50F85E7A8285}"/>
              </a:ext>
            </a:extLst>
          </p:cNvPr>
          <p:cNvSpPr/>
          <p:nvPr/>
        </p:nvSpPr>
        <p:spPr>
          <a:xfrm>
            <a:off x="523460" y="291891"/>
            <a:ext cx="11145079" cy="764505"/>
          </a:xfrm>
          <a:prstGeom prst="rect">
            <a:avLst/>
          </a:prstGeom>
        </p:spPr>
        <p:txBody>
          <a:bodyPr wrap="square">
            <a:spAutoFit/>
          </a:bodyPr>
          <a:lstStyle/>
          <a:p>
            <a:pPr algn="ctr">
              <a:lnSpc>
                <a:spcPct val="150000"/>
              </a:lnSpc>
            </a:pPr>
            <a:r>
              <a:rPr lang="en-US" sz="3200" dirty="0" smtClean="0">
                <a:latin typeface="Impact" panose="020B0806030902050204" pitchFamily="34" charset="0"/>
                <a:ea typeface="Calibri" panose="020F0502020204030204" pitchFamily="34" charset="0"/>
              </a:rPr>
              <a:t>Discussion continued</a:t>
            </a:r>
            <a:endParaRPr lang="hi-IN" sz="3200" dirty="0">
              <a:latin typeface="Impact" panose="020B0806030902050204" pitchFamily="34" charset="0"/>
            </a:endParaRPr>
          </a:p>
        </p:txBody>
      </p:sp>
      <p:sp>
        <p:nvSpPr>
          <p:cNvPr id="5" name="Rectangle 4">
            <a:extLst>
              <a:ext uri="{FF2B5EF4-FFF2-40B4-BE49-F238E27FC236}">
                <a16:creationId xmlns:a16="http://schemas.microsoft.com/office/drawing/2014/main" xmlns="" id="{3C2C63E5-6EFF-4D6D-B2CC-97AA00947CE9}"/>
              </a:ext>
            </a:extLst>
          </p:cNvPr>
          <p:cNvSpPr/>
          <p:nvPr/>
        </p:nvSpPr>
        <p:spPr>
          <a:xfrm>
            <a:off x="987284" y="873517"/>
            <a:ext cx="10489099" cy="6863417"/>
          </a:xfrm>
          <a:prstGeom prst="rect">
            <a:avLst/>
          </a:prstGeom>
        </p:spPr>
        <p:txBody>
          <a:bodyPr wrap="square">
            <a:spAutoFit/>
          </a:bodyPr>
          <a:lstStyle/>
          <a:p>
            <a:pPr>
              <a:lnSpc>
                <a:spcPct val="150000"/>
              </a:lnSpc>
              <a:buFont typeface="Arial" pitchFamily="34" charset="0"/>
              <a:buChar char="•"/>
            </a:pPr>
            <a:endParaRPr lang="en-US" sz="2000" dirty="0" smtClean="0"/>
          </a:p>
          <a:p>
            <a:pPr>
              <a:lnSpc>
                <a:spcPct val="150000"/>
              </a:lnSpc>
              <a:buFont typeface="Arial" pitchFamily="34" charset="0"/>
              <a:buChar char="•"/>
            </a:pPr>
            <a:r>
              <a:rPr lang="en-US" sz="2000" dirty="0" smtClean="0"/>
              <a:t> Overall approximately 6% of respondents were highly satisfied and 2% were highly dissatisfied with the quality of services. </a:t>
            </a:r>
          </a:p>
          <a:p>
            <a:pPr>
              <a:lnSpc>
                <a:spcPct val="150000"/>
              </a:lnSpc>
              <a:buFont typeface="Arial" pitchFamily="34" charset="0"/>
              <a:buChar char="•"/>
            </a:pPr>
            <a:endParaRPr lang="en-US" sz="2000" dirty="0" smtClean="0"/>
          </a:p>
          <a:p>
            <a:pPr>
              <a:lnSpc>
                <a:spcPct val="150000"/>
              </a:lnSpc>
              <a:buFont typeface="Arial" pitchFamily="34" charset="0"/>
              <a:buChar char="•"/>
            </a:pPr>
            <a:r>
              <a:rPr lang="en-US" sz="2000" dirty="0" smtClean="0"/>
              <a:t> A very small percentage of respondents were dissatisfied with information provided at the Registration Desk, time spent in consultation/explanation given by doctors and skills/ timely availability of nurses.</a:t>
            </a:r>
          </a:p>
          <a:p>
            <a:pPr>
              <a:lnSpc>
                <a:spcPct val="150000"/>
              </a:lnSpc>
              <a:buFont typeface="Arial" pitchFamily="34" charset="0"/>
              <a:buChar char="•"/>
            </a:pPr>
            <a:endParaRPr lang="en-US" sz="2000" dirty="0" smtClean="0"/>
          </a:p>
          <a:p>
            <a:pPr>
              <a:lnSpc>
                <a:spcPct val="150000"/>
              </a:lnSpc>
              <a:buFont typeface="Arial" pitchFamily="34" charset="0"/>
              <a:buChar char="•"/>
            </a:pPr>
            <a:r>
              <a:rPr lang="en-US" sz="2000" dirty="0" smtClean="0"/>
              <a:t> Some respondents felt that cost of food and waiting time during diagnostic test      should reduce.</a:t>
            </a:r>
          </a:p>
          <a:p>
            <a:pPr>
              <a:lnSpc>
                <a:spcPct val="150000"/>
              </a:lnSpc>
              <a:buFont typeface="Arial" pitchFamily="34" charset="0"/>
              <a:buChar char="•"/>
            </a:pPr>
            <a:endParaRPr lang="en-US" sz="2000" dirty="0" smtClean="0"/>
          </a:p>
          <a:p>
            <a:pPr>
              <a:lnSpc>
                <a:spcPct val="150000"/>
              </a:lnSpc>
              <a:buFont typeface="Arial" pitchFamily="34" charset="0"/>
              <a:buChar char="•"/>
            </a:pPr>
            <a:r>
              <a:rPr lang="en-US" sz="2000" dirty="0" smtClean="0"/>
              <a:t> The respondents expressed views regarding improvement in parking facilities.</a:t>
            </a:r>
          </a:p>
          <a:p>
            <a:pPr>
              <a:lnSpc>
                <a:spcPct val="200000"/>
              </a:lnSpc>
            </a:pPr>
            <a:endParaRPr lang="en-US" sz="2000" dirty="0" smtClean="0"/>
          </a:p>
          <a:p>
            <a:pPr>
              <a:lnSpc>
                <a:spcPct val="200000"/>
              </a:lnSpc>
            </a:pPr>
            <a:endParaRPr lang="hi-IN" sz="2000" b="1" dirty="0">
              <a:latin typeface="Agency FB" panose="020B0503020202020204" pitchFamily="34" charset="0"/>
            </a:endParaRPr>
          </a:p>
        </p:txBody>
      </p:sp>
    </p:spTree>
    <p:extLst>
      <p:ext uri="{BB962C8B-B14F-4D97-AF65-F5344CB8AC3E}">
        <p14:creationId xmlns:p14="http://schemas.microsoft.com/office/powerpoint/2010/main" xmlns="" val="504531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490FB044-93C2-4BCF-A501-50F85E7A8285}"/>
              </a:ext>
            </a:extLst>
          </p:cNvPr>
          <p:cNvSpPr/>
          <p:nvPr/>
        </p:nvSpPr>
        <p:spPr>
          <a:xfrm>
            <a:off x="659293" y="144982"/>
            <a:ext cx="11145079" cy="915572"/>
          </a:xfrm>
          <a:prstGeom prst="rect">
            <a:avLst/>
          </a:prstGeom>
        </p:spPr>
        <p:txBody>
          <a:bodyPr wrap="square">
            <a:spAutoFit/>
          </a:bodyPr>
          <a:lstStyle/>
          <a:p>
            <a:pPr algn="ctr">
              <a:lnSpc>
                <a:spcPct val="200000"/>
              </a:lnSpc>
            </a:pPr>
            <a:r>
              <a:rPr lang="en-US" sz="3200" dirty="0">
                <a:latin typeface="Impact" panose="020B0806030902050204" pitchFamily="34" charset="0"/>
              </a:rPr>
              <a:t>Recommendations   </a:t>
            </a:r>
          </a:p>
        </p:txBody>
      </p:sp>
      <p:sp>
        <p:nvSpPr>
          <p:cNvPr id="5" name="Rectangle 4">
            <a:extLst>
              <a:ext uri="{FF2B5EF4-FFF2-40B4-BE49-F238E27FC236}">
                <a16:creationId xmlns:a16="http://schemas.microsoft.com/office/drawing/2014/main" xmlns="" id="{3C2C63E5-6EFF-4D6D-B2CC-97AA00947CE9}"/>
              </a:ext>
            </a:extLst>
          </p:cNvPr>
          <p:cNvSpPr/>
          <p:nvPr/>
        </p:nvSpPr>
        <p:spPr>
          <a:xfrm>
            <a:off x="987284" y="1749667"/>
            <a:ext cx="10489099" cy="4428713"/>
          </a:xfrm>
          <a:prstGeom prst="rect">
            <a:avLst/>
          </a:prstGeom>
        </p:spPr>
        <p:txBody>
          <a:bodyPr wrap="square">
            <a:spAutoFit/>
          </a:bodyPr>
          <a:lstStyle/>
          <a:p>
            <a:pPr marL="342900" indent="-342900">
              <a:lnSpc>
                <a:spcPct val="200000"/>
              </a:lnSpc>
              <a:buFont typeface="Arial" panose="020B0604020202020204" pitchFamily="34" charset="0"/>
              <a:buChar char="•"/>
            </a:pPr>
            <a:r>
              <a:rPr lang="en-US" sz="2400" dirty="0">
                <a:latin typeface="Agency FB" panose="020B0503020202020204" pitchFamily="34" charset="0"/>
              </a:rPr>
              <a:t>Reduction in timing at registration counter.</a:t>
            </a:r>
          </a:p>
          <a:p>
            <a:pPr marL="342900" indent="-342900">
              <a:lnSpc>
                <a:spcPct val="200000"/>
              </a:lnSpc>
              <a:buFont typeface="Arial" panose="020B0604020202020204" pitchFamily="34" charset="0"/>
              <a:buChar char="•"/>
            </a:pPr>
            <a:r>
              <a:rPr lang="en-US" sz="2400" dirty="0">
                <a:latin typeface="Agency FB" panose="020B0503020202020204" pitchFamily="34" charset="0"/>
              </a:rPr>
              <a:t>Doctors to provide explanation to all queries.</a:t>
            </a:r>
          </a:p>
          <a:p>
            <a:pPr marL="342900" indent="-342900">
              <a:lnSpc>
                <a:spcPct val="200000"/>
              </a:lnSpc>
              <a:buFont typeface="Arial" panose="020B0604020202020204" pitchFamily="34" charset="0"/>
              <a:buChar char="•"/>
            </a:pPr>
            <a:r>
              <a:rPr lang="en-US" sz="2400" dirty="0">
                <a:latin typeface="Agency FB" panose="020B0503020202020204" pitchFamily="34" charset="0"/>
              </a:rPr>
              <a:t>Nurses should be timely available.</a:t>
            </a:r>
          </a:p>
          <a:p>
            <a:pPr marL="342900" indent="-342900">
              <a:lnSpc>
                <a:spcPct val="200000"/>
              </a:lnSpc>
              <a:buFont typeface="Arial" panose="020B0604020202020204" pitchFamily="34" charset="0"/>
              <a:buChar char="•"/>
            </a:pPr>
            <a:r>
              <a:rPr lang="en-US" sz="2400" dirty="0">
                <a:latin typeface="Agency FB" panose="020B0503020202020204" pitchFamily="34" charset="0"/>
              </a:rPr>
              <a:t>Improvement in behavior &amp; communication skills by service providers.</a:t>
            </a:r>
          </a:p>
          <a:p>
            <a:pPr marL="342900" indent="-342900">
              <a:lnSpc>
                <a:spcPct val="200000"/>
              </a:lnSpc>
              <a:buFont typeface="Arial" panose="020B0604020202020204" pitchFamily="34" charset="0"/>
              <a:buChar char="•"/>
            </a:pPr>
            <a:r>
              <a:rPr lang="en-US" sz="2400" dirty="0">
                <a:latin typeface="Agency FB" panose="020B0503020202020204" pitchFamily="34" charset="0"/>
              </a:rPr>
              <a:t>Service at billing counter to be expedited.</a:t>
            </a:r>
          </a:p>
          <a:p>
            <a:pPr>
              <a:lnSpc>
                <a:spcPct val="200000"/>
              </a:lnSpc>
            </a:pPr>
            <a:r>
              <a:rPr lang="en-US" sz="2400" dirty="0">
                <a:latin typeface="Agency FB" panose="020B0503020202020204" pitchFamily="34" charset="0"/>
              </a:rPr>
              <a:t>  </a:t>
            </a:r>
            <a:endParaRPr lang="hi-IN" sz="2400" dirty="0">
              <a:latin typeface="Agency FB" panose="020B0503020202020204" pitchFamily="34" charset="0"/>
            </a:endParaRPr>
          </a:p>
        </p:txBody>
      </p:sp>
    </p:spTree>
    <p:extLst>
      <p:ext uri="{BB962C8B-B14F-4D97-AF65-F5344CB8AC3E}">
        <p14:creationId xmlns:p14="http://schemas.microsoft.com/office/powerpoint/2010/main" xmlns="" val="2705198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490FB044-93C2-4BCF-A501-50F85E7A8285}"/>
              </a:ext>
            </a:extLst>
          </p:cNvPr>
          <p:cNvSpPr/>
          <p:nvPr/>
        </p:nvSpPr>
        <p:spPr>
          <a:xfrm>
            <a:off x="659293" y="144982"/>
            <a:ext cx="11145079" cy="915572"/>
          </a:xfrm>
          <a:prstGeom prst="rect">
            <a:avLst/>
          </a:prstGeom>
        </p:spPr>
        <p:txBody>
          <a:bodyPr wrap="square">
            <a:spAutoFit/>
          </a:bodyPr>
          <a:lstStyle/>
          <a:p>
            <a:pPr algn="ctr">
              <a:lnSpc>
                <a:spcPct val="200000"/>
              </a:lnSpc>
            </a:pPr>
            <a:r>
              <a:rPr lang="en-US" sz="3200" dirty="0">
                <a:latin typeface="Impact" panose="020B0806030902050204" pitchFamily="34" charset="0"/>
              </a:rPr>
              <a:t>Comparison with Previous Studies</a:t>
            </a:r>
          </a:p>
        </p:txBody>
      </p:sp>
      <p:sp>
        <p:nvSpPr>
          <p:cNvPr id="5" name="Rectangle 4">
            <a:extLst>
              <a:ext uri="{FF2B5EF4-FFF2-40B4-BE49-F238E27FC236}">
                <a16:creationId xmlns:a16="http://schemas.microsoft.com/office/drawing/2014/main" xmlns="" id="{3C2C63E5-6EFF-4D6D-B2CC-97AA00947CE9}"/>
              </a:ext>
            </a:extLst>
          </p:cNvPr>
          <p:cNvSpPr/>
          <p:nvPr/>
        </p:nvSpPr>
        <p:spPr>
          <a:xfrm>
            <a:off x="987284" y="1749667"/>
            <a:ext cx="10489099" cy="4524315"/>
          </a:xfrm>
          <a:prstGeom prst="rect">
            <a:avLst/>
          </a:prstGeom>
        </p:spPr>
        <p:txBody>
          <a:bodyPr wrap="square">
            <a:spAutoFit/>
          </a:bodyPr>
          <a:lstStyle/>
          <a:p>
            <a:pPr>
              <a:lnSpc>
                <a:spcPct val="200000"/>
              </a:lnSpc>
            </a:pPr>
            <a:r>
              <a:rPr lang="en-US" sz="2400" dirty="0">
                <a:latin typeface="Agency FB" panose="020B0503020202020204" pitchFamily="34" charset="0"/>
              </a:rPr>
              <a:t>The patients are satisfied with good service quality, good facilities &amp; promptness in medical aid. However its not mandatory that a bad experience in service may result in dissatisfaction among the </a:t>
            </a:r>
            <a:r>
              <a:rPr lang="en-US" sz="2400" dirty="0" smtClean="0">
                <a:latin typeface="Agency FB" panose="020B0503020202020204" pitchFamily="34" charset="0"/>
              </a:rPr>
              <a:t>patients</a:t>
            </a:r>
            <a:r>
              <a:rPr lang="en-US" sz="2400" dirty="0">
                <a:latin typeface="Agency FB" panose="020B0503020202020204" pitchFamily="34" charset="0"/>
              </a:rPr>
              <a:t>. The patients are dissatisfied with wrong diagnosis &amp; generally not with poor service facilities. Although good </a:t>
            </a:r>
            <a:r>
              <a:rPr lang="en-US" sz="2400" dirty="0" smtClean="0">
                <a:latin typeface="Agency FB" panose="020B0503020202020204" pitchFamily="34" charset="0"/>
              </a:rPr>
              <a:t> </a:t>
            </a:r>
            <a:r>
              <a:rPr lang="en-US" sz="2400" dirty="0">
                <a:latin typeface="Agency FB" panose="020B0503020202020204" pitchFamily="34" charset="0"/>
              </a:rPr>
              <a:t>service may or may not aid to patient’s satisfaction. The patients evaluate satisfaction with the remuneration paid for the services. Generally the older people have more patience &amp; satisfied with good service.</a:t>
            </a:r>
          </a:p>
        </p:txBody>
      </p:sp>
    </p:spTree>
    <p:extLst>
      <p:ext uri="{BB962C8B-B14F-4D97-AF65-F5344CB8AC3E}">
        <p14:creationId xmlns:p14="http://schemas.microsoft.com/office/powerpoint/2010/main" xmlns="" val="23329228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490FB044-93C2-4BCF-A501-50F85E7A8285}"/>
              </a:ext>
            </a:extLst>
          </p:cNvPr>
          <p:cNvSpPr/>
          <p:nvPr/>
        </p:nvSpPr>
        <p:spPr>
          <a:xfrm>
            <a:off x="523460" y="1019626"/>
            <a:ext cx="11145079" cy="3645100"/>
          </a:xfrm>
          <a:prstGeom prst="rect">
            <a:avLst/>
          </a:prstGeom>
        </p:spPr>
        <p:txBody>
          <a:bodyPr wrap="square">
            <a:spAutoFit/>
          </a:bodyPr>
          <a:lstStyle/>
          <a:p>
            <a:pPr algn="ctr">
              <a:lnSpc>
                <a:spcPct val="200000"/>
              </a:lnSpc>
            </a:pPr>
            <a:r>
              <a:rPr lang="en-US" sz="13800" dirty="0">
                <a:latin typeface="Impact" panose="020B0806030902050204" pitchFamily="34" charset="0"/>
              </a:rPr>
              <a:t>THANK  YOU</a:t>
            </a:r>
          </a:p>
        </p:txBody>
      </p:sp>
    </p:spTree>
    <p:extLst>
      <p:ext uri="{BB962C8B-B14F-4D97-AF65-F5344CB8AC3E}">
        <p14:creationId xmlns:p14="http://schemas.microsoft.com/office/powerpoint/2010/main" xmlns="" val="1776552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490FB044-93C2-4BCF-A501-50F85E7A8285}"/>
              </a:ext>
            </a:extLst>
          </p:cNvPr>
          <p:cNvSpPr/>
          <p:nvPr/>
        </p:nvSpPr>
        <p:spPr>
          <a:xfrm>
            <a:off x="523460" y="370269"/>
            <a:ext cx="11145079" cy="764505"/>
          </a:xfrm>
          <a:prstGeom prst="rect">
            <a:avLst/>
          </a:prstGeom>
        </p:spPr>
        <p:txBody>
          <a:bodyPr wrap="square">
            <a:spAutoFit/>
          </a:bodyPr>
          <a:lstStyle/>
          <a:p>
            <a:pPr algn="ctr">
              <a:lnSpc>
                <a:spcPct val="150000"/>
              </a:lnSpc>
            </a:pPr>
            <a:r>
              <a:rPr lang="en-US" sz="3200" dirty="0" smtClean="0">
                <a:latin typeface="Impact" panose="020B0806030902050204" pitchFamily="34" charset="0"/>
                <a:ea typeface="Calibri" panose="020F0502020204030204" pitchFamily="34" charset="0"/>
              </a:rPr>
              <a:t>Introduction</a:t>
            </a:r>
            <a:endParaRPr lang="hi-IN" sz="3200" dirty="0">
              <a:latin typeface="Impact" panose="020B0806030902050204" pitchFamily="34" charset="0"/>
            </a:endParaRPr>
          </a:p>
        </p:txBody>
      </p:sp>
      <p:sp>
        <p:nvSpPr>
          <p:cNvPr id="5" name="Rectangle 4">
            <a:extLst>
              <a:ext uri="{FF2B5EF4-FFF2-40B4-BE49-F238E27FC236}">
                <a16:creationId xmlns:a16="http://schemas.microsoft.com/office/drawing/2014/main" xmlns="" id="{3C2C63E5-6EFF-4D6D-B2CC-97AA00947CE9}"/>
              </a:ext>
            </a:extLst>
          </p:cNvPr>
          <p:cNvSpPr/>
          <p:nvPr/>
        </p:nvSpPr>
        <p:spPr>
          <a:xfrm>
            <a:off x="987284" y="1150567"/>
            <a:ext cx="10489099" cy="5262979"/>
          </a:xfrm>
          <a:prstGeom prst="rect">
            <a:avLst/>
          </a:prstGeom>
        </p:spPr>
        <p:txBody>
          <a:bodyPr wrap="square">
            <a:spAutoFit/>
          </a:bodyPr>
          <a:lstStyle/>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Background of the Study</a:t>
            </a:r>
            <a:endParaRPr lang="en-US" sz="2400" b="1" dirty="0">
              <a:latin typeface="Agency FB" panose="020B0503020202020204" pitchFamily="34" charset="0"/>
            </a:endParaRPr>
          </a:p>
          <a:p>
            <a:pPr marL="342900" indent="-342900">
              <a:lnSpc>
                <a:spcPct val="200000"/>
              </a:lnSpc>
              <a:buFont typeface="Arial" panose="020B0604020202020204" pitchFamily="34" charset="0"/>
              <a:buChar char="•"/>
            </a:pPr>
            <a:r>
              <a:rPr lang="en-US" sz="2400" b="1" dirty="0">
                <a:latin typeface="Agency FB" panose="020B0503020202020204" pitchFamily="34" charset="0"/>
              </a:rPr>
              <a:t> </a:t>
            </a:r>
            <a:r>
              <a:rPr lang="en-US" sz="2400" b="1" dirty="0" smtClean="0">
                <a:latin typeface="Agency FB" panose="020B0503020202020204" pitchFamily="34" charset="0"/>
              </a:rPr>
              <a:t>Patient Satisfaction</a:t>
            </a:r>
            <a:endParaRPr lang="en-US" sz="2400" b="1" dirty="0">
              <a:latin typeface="Agency FB" panose="020B0503020202020204" pitchFamily="34" charset="0"/>
            </a:endParaRPr>
          </a:p>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Significance of Study</a:t>
            </a:r>
            <a:endParaRPr lang="en-US" sz="2400" b="1" dirty="0">
              <a:latin typeface="Agency FB" panose="020B0503020202020204" pitchFamily="34" charset="0"/>
            </a:endParaRPr>
          </a:p>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Scope of Study</a:t>
            </a:r>
          </a:p>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Statement of the Problem</a:t>
            </a:r>
          </a:p>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Objective of the Study</a:t>
            </a:r>
          </a:p>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Specific Objectives</a:t>
            </a:r>
            <a:endParaRPr lang="hi-IN" sz="2400" b="1" dirty="0">
              <a:latin typeface="Agency FB" panose="020B0503020202020204" pitchFamily="34" charset="0"/>
            </a:endParaRPr>
          </a:p>
        </p:txBody>
      </p:sp>
    </p:spTree>
    <p:extLst>
      <p:ext uri="{BB962C8B-B14F-4D97-AF65-F5344CB8AC3E}">
        <p14:creationId xmlns:p14="http://schemas.microsoft.com/office/powerpoint/2010/main" xmlns="" val="19402720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1521322" y="2952204"/>
            <a:ext cx="9404723" cy="1776549"/>
          </a:xfrm>
          <a:prstGeom prst="rect">
            <a:avLst/>
          </a:prstGeom>
        </p:spPr>
        <p:txBody>
          <a:bodyPr vert="horz" lIns="91440" tIns="45720" rIns="91440" bIns="45720" rtlCol="0" anchor="b">
            <a:no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2"/>
                </a:solidFill>
                <a:effectLst/>
                <a:uLnTx/>
                <a:uFillTx/>
                <a:latin typeface="Impact" panose="020B0806030902050204" pitchFamily="34" charset="0"/>
                <a:ea typeface="+mj-ea"/>
                <a:cs typeface="+mj-cs"/>
              </a:rPr>
              <a:t>Review of Literature</a:t>
            </a:r>
            <a:r>
              <a:rPr kumimoji="0" lang="hi-IN" sz="4400" b="0" i="0" u="none" strike="noStrike" kern="1200" cap="none" spc="0" normalizeH="0" baseline="0" noProof="0" dirty="0" smtClean="0">
                <a:ln>
                  <a:noFill/>
                </a:ln>
                <a:solidFill>
                  <a:schemeClr val="tx2"/>
                </a:solidFill>
                <a:effectLst/>
                <a:uLnTx/>
                <a:uFillTx/>
                <a:latin typeface="Impact" panose="020B0806030902050204" pitchFamily="34" charset="0"/>
                <a:ea typeface="+mj-ea"/>
                <a:cs typeface="+mj-cs"/>
              </a:rPr>
              <a:t/>
            </a:r>
            <a:br>
              <a:rPr kumimoji="0" lang="hi-IN" sz="4400" b="0" i="0" u="none" strike="noStrike" kern="1200" cap="none" spc="0" normalizeH="0" baseline="0" noProof="0" dirty="0" smtClean="0">
                <a:ln>
                  <a:noFill/>
                </a:ln>
                <a:solidFill>
                  <a:schemeClr val="tx2"/>
                </a:solidFill>
                <a:effectLst/>
                <a:uLnTx/>
                <a:uFillTx/>
                <a:latin typeface="Impact" panose="020B0806030902050204" pitchFamily="34" charset="0"/>
                <a:ea typeface="+mj-ea"/>
                <a:cs typeface="+mj-cs"/>
              </a:rPr>
            </a:br>
            <a:endParaRPr kumimoji="0" lang="en-US" sz="7200" b="0" i="0" u="none" strike="noStrike" kern="1200" cap="none" spc="0" normalizeH="0" baseline="0" noProof="0" dirty="0">
              <a:ln>
                <a:noFill/>
              </a:ln>
              <a:solidFill>
                <a:schemeClr val="tx2"/>
              </a:solidFill>
              <a:effectLst/>
              <a:uLnTx/>
              <a:uFillTx/>
              <a:latin typeface="+mj-lt"/>
              <a:ea typeface="+mj-ea"/>
              <a:cs typeface="+mj-cs"/>
            </a:endParaRPr>
          </a:p>
        </p:txBody>
      </p:sp>
    </p:spTree>
    <p:extLst>
      <p:ext uri="{BB962C8B-B14F-4D97-AF65-F5344CB8AC3E}">
        <p14:creationId xmlns:p14="http://schemas.microsoft.com/office/powerpoint/2010/main" xmlns="" val="1940272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3C2C63E5-6EFF-4D6D-B2CC-97AA00947CE9}"/>
              </a:ext>
            </a:extLst>
          </p:cNvPr>
          <p:cNvSpPr/>
          <p:nvPr/>
        </p:nvSpPr>
        <p:spPr>
          <a:xfrm>
            <a:off x="-209006" y="0"/>
            <a:ext cx="10489099" cy="1139607"/>
          </a:xfrm>
          <a:prstGeom prst="rect">
            <a:avLst/>
          </a:prstGeom>
        </p:spPr>
        <p:txBody>
          <a:bodyPr wrap="square">
            <a:spAutoFit/>
          </a:bodyPr>
          <a:lstStyle/>
          <a:p>
            <a:pPr marL="342900" indent="-342900">
              <a:lnSpc>
                <a:spcPct val="200000"/>
              </a:lnSpc>
            </a:pPr>
            <a:r>
              <a:rPr lang="en-US" sz="4000" b="1" dirty="0" smtClean="0">
                <a:latin typeface="Agency FB" panose="020B0503020202020204" pitchFamily="34" charset="0"/>
              </a:rPr>
              <a:t>                                         </a:t>
            </a:r>
            <a:r>
              <a:rPr lang="en-US" sz="3200" dirty="0" smtClean="0">
                <a:latin typeface="Impact" pitchFamily="34" charset="0"/>
              </a:rPr>
              <a:t>Research Methodology </a:t>
            </a:r>
            <a:endParaRPr lang="hi-IN" sz="3600" dirty="0">
              <a:latin typeface="Impact" pitchFamily="34" charset="0"/>
            </a:endParaRPr>
          </a:p>
        </p:txBody>
      </p:sp>
      <p:sp>
        <p:nvSpPr>
          <p:cNvPr id="7" name="Rectangle 6">
            <a:extLst>
              <a:ext uri="{FF2B5EF4-FFF2-40B4-BE49-F238E27FC236}">
                <a16:creationId xmlns:a16="http://schemas.microsoft.com/office/drawing/2014/main" xmlns="" id="{3C2C63E5-6EFF-4D6D-B2CC-97AA00947CE9}"/>
              </a:ext>
            </a:extLst>
          </p:cNvPr>
          <p:cNvSpPr/>
          <p:nvPr/>
        </p:nvSpPr>
        <p:spPr>
          <a:xfrm>
            <a:off x="895844" y="1201783"/>
            <a:ext cx="10489099" cy="4524315"/>
          </a:xfrm>
          <a:prstGeom prst="rect">
            <a:avLst/>
          </a:prstGeom>
        </p:spPr>
        <p:txBody>
          <a:bodyPr wrap="square">
            <a:spAutoFit/>
          </a:bodyPr>
          <a:lstStyle/>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Type of Study</a:t>
            </a:r>
          </a:p>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Study Population</a:t>
            </a:r>
          </a:p>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Sampling Unit</a:t>
            </a:r>
          </a:p>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Sampling Size</a:t>
            </a:r>
          </a:p>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Sampling Technique</a:t>
            </a:r>
          </a:p>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Data Collection Technique</a:t>
            </a:r>
            <a:endParaRPr lang="hi-IN" sz="2400" b="1" dirty="0">
              <a:latin typeface="Agency FB" panose="020B0503020202020204" pitchFamily="34" charset="0"/>
            </a:endParaRPr>
          </a:p>
        </p:txBody>
      </p:sp>
    </p:spTree>
    <p:extLst>
      <p:ext uri="{BB962C8B-B14F-4D97-AF65-F5344CB8AC3E}">
        <p14:creationId xmlns:p14="http://schemas.microsoft.com/office/powerpoint/2010/main" xmlns="" val="19402720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3C2C63E5-6EFF-4D6D-B2CC-97AA00947CE9}"/>
              </a:ext>
            </a:extLst>
          </p:cNvPr>
          <p:cNvSpPr/>
          <p:nvPr/>
        </p:nvSpPr>
        <p:spPr>
          <a:xfrm>
            <a:off x="673775" y="183916"/>
            <a:ext cx="10489099" cy="949042"/>
          </a:xfrm>
          <a:prstGeom prst="rect">
            <a:avLst/>
          </a:prstGeom>
        </p:spPr>
        <p:txBody>
          <a:bodyPr wrap="square">
            <a:spAutoFit/>
          </a:bodyPr>
          <a:lstStyle/>
          <a:p>
            <a:pPr marL="342900" indent="-342900">
              <a:lnSpc>
                <a:spcPct val="200000"/>
              </a:lnSpc>
            </a:pPr>
            <a:r>
              <a:rPr lang="en-US" sz="3200" b="1" dirty="0" smtClean="0">
                <a:latin typeface="Agency FB" panose="020B0503020202020204" pitchFamily="34" charset="0"/>
              </a:rPr>
              <a:t>                                  </a:t>
            </a:r>
            <a:r>
              <a:rPr lang="en-US" sz="3200" dirty="0" smtClean="0">
                <a:latin typeface="Impact" pitchFamily="34" charset="0"/>
              </a:rPr>
              <a:t>Research Methodology continued </a:t>
            </a:r>
            <a:endParaRPr lang="hi-IN" sz="3200" dirty="0">
              <a:latin typeface="Impact" pitchFamily="34" charset="0"/>
            </a:endParaRPr>
          </a:p>
        </p:txBody>
      </p:sp>
      <p:sp>
        <p:nvSpPr>
          <p:cNvPr id="7" name="Rectangle 6">
            <a:extLst>
              <a:ext uri="{FF2B5EF4-FFF2-40B4-BE49-F238E27FC236}">
                <a16:creationId xmlns:a16="http://schemas.microsoft.com/office/drawing/2014/main" xmlns="" id="{3C2C63E5-6EFF-4D6D-B2CC-97AA00947CE9}"/>
              </a:ext>
            </a:extLst>
          </p:cNvPr>
          <p:cNvSpPr/>
          <p:nvPr/>
        </p:nvSpPr>
        <p:spPr>
          <a:xfrm>
            <a:off x="895844" y="1607767"/>
            <a:ext cx="10489099" cy="3785652"/>
          </a:xfrm>
          <a:prstGeom prst="rect">
            <a:avLst/>
          </a:prstGeom>
        </p:spPr>
        <p:txBody>
          <a:bodyPr wrap="square">
            <a:spAutoFit/>
          </a:bodyPr>
          <a:lstStyle/>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Exclusion Criteria </a:t>
            </a:r>
          </a:p>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Sources of Data</a:t>
            </a:r>
          </a:p>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Population of the Study</a:t>
            </a:r>
          </a:p>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Tools for Representing Data</a:t>
            </a:r>
          </a:p>
          <a:p>
            <a:pPr marL="342900" indent="-342900">
              <a:lnSpc>
                <a:spcPct val="200000"/>
              </a:lnSpc>
              <a:buFont typeface="Arial" panose="020B0604020202020204" pitchFamily="34" charset="0"/>
              <a:buChar char="•"/>
            </a:pPr>
            <a:r>
              <a:rPr lang="en-US" sz="2400" b="1" dirty="0" smtClean="0">
                <a:latin typeface="Agency FB" panose="020B0503020202020204" pitchFamily="34" charset="0"/>
              </a:rPr>
              <a:t>Period of Study</a:t>
            </a:r>
            <a:endParaRPr lang="hi-IN" sz="2400" b="1" dirty="0">
              <a:latin typeface="Agency FB" panose="020B0503020202020204" pitchFamily="34" charset="0"/>
            </a:endParaRPr>
          </a:p>
        </p:txBody>
      </p:sp>
    </p:spTree>
    <p:extLst>
      <p:ext uri="{BB962C8B-B14F-4D97-AF65-F5344CB8AC3E}">
        <p14:creationId xmlns:p14="http://schemas.microsoft.com/office/powerpoint/2010/main" xmlns="" val="19402720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3C2C63E5-6EFF-4D6D-B2CC-97AA00947CE9}"/>
              </a:ext>
            </a:extLst>
          </p:cNvPr>
          <p:cNvSpPr/>
          <p:nvPr/>
        </p:nvSpPr>
        <p:spPr>
          <a:xfrm>
            <a:off x="699901" y="1803711"/>
            <a:ext cx="10489099" cy="2234330"/>
          </a:xfrm>
          <a:prstGeom prst="rect">
            <a:avLst/>
          </a:prstGeom>
        </p:spPr>
        <p:txBody>
          <a:bodyPr wrap="square">
            <a:spAutoFit/>
          </a:bodyPr>
          <a:lstStyle/>
          <a:p>
            <a:pPr marL="342900" indent="-342900" algn="ctr">
              <a:lnSpc>
                <a:spcPct val="200000"/>
              </a:lnSpc>
            </a:pPr>
            <a:r>
              <a:rPr lang="en-US" sz="8000" dirty="0" smtClean="0">
                <a:latin typeface="Impact" pitchFamily="34" charset="0"/>
              </a:rPr>
              <a:t>     Results</a:t>
            </a:r>
            <a:endParaRPr lang="hi-IN" sz="8000" dirty="0">
              <a:latin typeface="Impact" pitchFamily="34" charset="0"/>
            </a:endParaRPr>
          </a:p>
        </p:txBody>
      </p:sp>
    </p:spTree>
    <p:extLst>
      <p:ext uri="{BB962C8B-B14F-4D97-AF65-F5344CB8AC3E}">
        <p14:creationId xmlns:p14="http://schemas.microsoft.com/office/powerpoint/2010/main" xmlns="" val="1940272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3C2C63E5-6EFF-4D6D-B2CC-97AA00947CE9}"/>
              </a:ext>
            </a:extLst>
          </p:cNvPr>
          <p:cNvSpPr/>
          <p:nvPr/>
        </p:nvSpPr>
        <p:spPr>
          <a:xfrm>
            <a:off x="895845" y="392921"/>
            <a:ext cx="10489099" cy="734881"/>
          </a:xfrm>
          <a:prstGeom prst="rect">
            <a:avLst/>
          </a:prstGeom>
        </p:spPr>
        <p:txBody>
          <a:bodyPr wrap="square">
            <a:spAutoFit/>
          </a:bodyPr>
          <a:lstStyle/>
          <a:p>
            <a:pPr marL="342900" indent="-342900" algn="ctr">
              <a:lnSpc>
                <a:spcPct val="200000"/>
              </a:lnSpc>
            </a:pPr>
            <a:r>
              <a:rPr lang="en-US" sz="2400" b="1" dirty="0" smtClean="0">
                <a:latin typeface="Agency FB" panose="020B0503020202020204" pitchFamily="34" charset="0"/>
              </a:rPr>
              <a:t>Overall Satisfaction Level Regarding Age</a:t>
            </a:r>
            <a:endParaRPr lang="hi-IN" sz="2400" b="1" dirty="0">
              <a:latin typeface="Agency FB" panose="020B0503020202020204" pitchFamily="34" charset="0"/>
            </a:endParaRPr>
          </a:p>
        </p:txBody>
      </p:sp>
      <p:graphicFrame>
        <p:nvGraphicFramePr>
          <p:cNvPr id="4" name="Chart 3"/>
          <p:cNvGraphicFramePr/>
          <p:nvPr/>
        </p:nvGraphicFramePr>
        <p:xfrm>
          <a:off x="2179591" y="1598852"/>
          <a:ext cx="8354429" cy="463213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xmlns="" id="{3C2C63E5-6EFF-4D6D-B2CC-97AA00947CE9}"/>
              </a:ext>
            </a:extLst>
          </p:cNvPr>
          <p:cNvSpPr/>
          <p:nvPr/>
        </p:nvSpPr>
        <p:spPr>
          <a:xfrm>
            <a:off x="1204999" y="5234889"/>
            <a:ext cx="10489099" cy="414537"/>
          </a:xfrm>
          <a:prstGeom prst="rect">
            <a:avLst/>
          </a:prstGeom>
        </p:spPr>
        <p:txBody>
          <a:bodyPr wrap="square">
            <a:spAutoFit/>
          </a:bodyPr>
          <a:lstStyle/>
          <a:p>
            <a:pPr marL="342900" indent="-342900" algn="ctr">
              <a:lnSpc>
                <a:spcPct val="200000"/>
              </a:lnSpc>
            </a:pPr>
            <a:r>
              <a:rPr lang="en-US" sz="1200" b="1" dirty="0" smtClean="0">
                <a:latin typeface="Times New Roman" pitchFamily="18" charset="0"/>
                <a:cs typeface="Times New Roman" pitchFamily="18" charset="0"/>
              </a:rPr>
              <a:t>A</a:t>
            </a:r>
            <a:r>
              <a:rPr lang="en-US" sz="1200" b="1" dirty="0" smtClean="0">
                <a:latin typeface="Times New Roman" pitchFamily="18" charset="0"/>
                <a:cs typeface="Times New Roman" pitchFamily="18" charset="0"/>
              </a:rPr>
              <a:t>ge</a:t>
            </a:r>
            <a:endParaRPr lang="hi-IN" sz="1200" b="1" dirty="0">
              <a:latin typeface="Times New Roman" pitchFamily="18" charset="0"/>
            </a:endParaRPr>
          </a:p>
        </p:txBody>
      </p:sp>
    </p:spTree>
    <p:extLst>
      <p:ext uri="{BB962C8B-B14F-4D97-AF65-F5344CB8AC3E}">
        <p14:creationId xmlns:p14="http://schemas.microsoft.com/office/powerpoint/2010/main" xmlns="" val="1940272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3C2C63E5-6EFF-4D6D-B2CC-97AA00947CE9}"/>
              </a:ext>
            </a:extLst>
          </p:cNvPr>
          <p:cNvSpPr/>
          <p:nvPr/>
        </p:nvSpPr>
        <p:spPr>
          <a:xfrm>
            <a:off x="895845" y="392921"/>
            <a:ext cx="10489099" cy="830997"/>
          </a:xfrm>
          <a:prstGeom prst="rect">
            <a:avLst/>
          </a:prstGeom>
        </p:spPr>
        <p:txBody>
          <a:bodyPr wrap="square">
            <a:spAutoFit/>
          </a:bodyPr>
          <a:lstStyle/>
          <a:p>
            <a:pPr marL="342900" indent="-342900" algn="ctr">
              <a:lnSpc>
                <a:spcPct val="200000"/>
              </a:lnSpc>
            </a:pPr>
            <a:r>
              <a:rPr lang="en-US" sz="2400" b="1" dirty="0" smtClean="0">
                <a:latin typeface="Agency FB" panose="020B0503020202020204" pitchFamily="34" charset="0"/>
              </a:rPr>
              <a:t>Overall Satisfaction Level Regarding Education</a:t>
            </a:r>
            <a:endParaRPr lang="hi-IN" sz="2400" b="1" dirty="0">
              <a:latin typeface="Agency FB" panose="020B0503020202020204" pitchFamily="34" charset="0"/>
            </a:endParaRPr>
          </a:p>
        </p:txBody>
      </p:sp>
      <p:graphicFrame>
        <p:nvGraphicFramePr>
          <p:cNvPr id="3" name="Chart 2"/>
          <p:cNvGraphicFramePr/>
          <p:nvPr/>
        </p:nvGraphicFramePr>
        <p:xfrm>
          <a:off x="2090783" y="1201782"/>
          <a:ext cx="8361997" cy="52773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940272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lumOff val="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3C2C63E5-6EFF-4D6D-B2CC-97AA00947CE9}"/>
              </a:ext>
            </a:extLst>
          </p:cNvPr>
          <p:cNvSpPr/>
          <p:nvPr/>
        </p:nvSpPr>
        <p:spPr>
          <a:xfrm>
            <a:off x="895845" y="392921"/>
            <a:ext cx="10489099" cy="830997"/>
          </a:xfrm>
          <a:prstGeom prst="rect">
            <a:avLst/>
          </a:prstGeom>
        </p:spPr>
        <p:txBody>
          <a:bodyPr wrap="square">
            <a:spAutoFit/>
          </a:bodyPr>
          <a:lstStyle/>
          <a:p>
            <a:pPr marL="342900" indent="-342900" algn="ctr">
              <a:lnSpc>
                <a:spcPct val="200000"/>
              </a:lnSpc>
            </a:pPr>
            <a:r>
              <a:rPr lang="en-US" sz="2400" b="1" dirty="0" smtClean="0">
                <a:latin typeface="Agency FB" panose="020B0503020202020204" pitchFamily="34" charset="0"/>
              </a:rPr>
              <a:t>Overall Satisfaction Level Regarding Income</a:t>
            </a:r>
            <a:endParaRPr lang="hi-IN" sz="2400" b="1" dirty="0">
              <a:latin typeface="Agency FB" panose="020B0503020202020204" pitchFamily="34" charset="0"/>
            </a:endParaRPr>
          </a:p>
        </p:txBody>
      </p:sp>
      <p:graphicFrame>
        <p:nvGraphicFramePr>
          <p:cNvPr id="5" name="Chart 4"/>
          <p:cNvGraphicFramePr/>
          <p:nvPr/>
        </p:nvGraphicFramePr>
        <p:xfrm>
          <a:off x="2025024" y="1567543"/>
          <a:ext cx="8392333" cy="4857070"/>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a:extLst>
              <a:ext uri="{FF2B5EF4-FFF2-40B4-BE49-F238E27FC236}">
                <a16:creationId xmlns:a16="http://schemas.microsoft.com/office/drawing/2014/main" xmlns="" id="{3C2C63E5-6EFF-4D6D-B2CC-97AA00947CE9}"/>
              </a:ext>
            </a:extLst>
          </p:cNvPr>
          <p:cNvSpPr/>
          <p:nvPr/>
        </p:nvSpPr>
        <p:spPr>
          <a:xfrm>
            <a:off x="904553" y="5352455"/>
            <a:ext cx="10489099" cy="461665"/>
          </a:xfrm>
          <a:prstGeom prst="rect">
            <a:avLst/>
          </a:prstGeom>
        </p:spPr>
        <p:txBody>
          <a:bodyPr wrap="square">
            <a:spAutoFit/>
          </a:bodyPr>
          <a:lstStyle/>
          <a:p>
            <a:pPr marL="342900" indent="-342900" algn="ctr">
              <a:lnSpc>
                <a:spcPct val="200000"/>
              </a:lnSpc>
            </a:pPr>
            <a:r>
              <a:rPr lang="en-US" sz="1200" b="1" dirty="0" smtClean="0">
                <a:latin typeface="Times New Roman" pitchFamily="18" charset="0"/>
                <a:cs typeface="Times New Roman" pitchFamily="18" charset="0"/>
              </a:rPr>
              <a:t>Annual  income</a:t>
            </a:r>
            <a:endParaRPr lang="hi-IN" sz="1200" b="1" dirty="0">
              <a:latin typeface="Times New Roman" pitchFamily="18" charset="0"/>
            </a:endParaRPr>
          </a:p>
        </p:txBody>
      </p:sp>
    </p:spTree>
    <p:extLst>
      <p:ext uri="{BB962C8B-B14F-4D97-AF65-F5344CB8AC3E}">
        <p14:creationId xmlns:p14="http://schemas.microsoft.com/office/powerpoint/2010/main" xmlns="" val="19402720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Ion</Template>
  <TotalTime>152</TotalTime>
  <Words>545</Words>
  <Application>Microsoft Office PowerPoint</Application>
  <PresentationFormat>Custom</PresentationFormat>
  <Paragraphs>72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Nikhil Kumar</dc:creator>
  <cp:lastModifiedBy>abc</cp:lastModifiedBy>
  <cp:revision>36</cp:revision>
  <dcterms:created xsi:type="dcterms:W3CDTF">2019-05-30T17:35:38Z</dcterms:created>
  <dcterms:modified xsi:type="dcterms:W3CDTF">2019-06-14T09:48:16Z</dcterms:modified>
</cp:coreProperties>
</file>