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1.xml" ContentType="application/vnd.openxmlformats-officedocument.themeOverr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heme/themeOverride2.xml" ContentType="application/vnd.openxmlformats-officedocument.themeOverr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2" r:id="rId18"/>
    <p:sldId id="274" r:id="rId19"/>
    <p:sldId id="276" r:id="rId20"/>
    <p:sldId id="275" r:id="rId21"/>
    <p:sldId id="279" r:id="rId22"/>
    <p:sldId id="280" r:id="rId23"/>
    <p:sldId id="277" r:id="rId24"/>
    <p:sldId id="281" r:id="rId25"/>
    <p:sldId id="282" r:id="rId26"/>
    <p:sldId id="284" r:id="rId27"/>
    <p:sldId id="285" r:id="rId28"/>
    <p:sldId id="286" r:id="rId29"/>
    <p:sldId id="283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83" autoAdjust="0"/>
    <p:restoredTop sz="94660"/>
  </p:normalViewPr>
  <p:slideViewPr>
    <p:cSldViewPr>
      <p:cViewPr>
        <p:scale>
          <a:sx n="60" d="100"/>
          <a:sy n="60" d="100"/>
        </p:scale>
        <p:origin x="-1704" y="-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26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essitation%202019\working%20file\excel%20sheets%20DISSERTATION\BAR%20GRAPH-excel%20final%20sheet%20totalled%20&amp;%20graphs%20made%20PANT-IPD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essitation%202019\working%20file\excel%20sheets%20DISSERTATION\excel%20final%20sheet%20totalled%20&amp;%20graphs%20made%20PANT-IPD-Arjun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essitation%202019\working%20file\excel%20sheets%20DISSERTATION\BAR%20GRAPH-excel%20final%20sheet%20totalled%20&amp;%20graphs%20made%20PANT-IPD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essitation%202019\working%20file\excel%20sheets%20DISSERTATION\BAR%20GRAPH-excel%20final%20sheet%20totalled%20&amp;%20graphs%20made%20PANT-IPD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essitation%202019\working%20file\excel%20sheets%20DISSERTATION\BAR%20GRAPH-excel%20final%20sheet%20totalled%20&amp;%20graphs%20made%20PANT-IPD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 sz="2000"/>
            </a:pPr>
            <a:r>
              <a:rPr lang="en-US" sz="1600"/>
              <a:t>NURSING SERVICES :ICU &amp; WARD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'Nursing Services ICU and WARD'!$B$1</c:f>
              <c:strCache>
                <c:ptCount val="1"/>
                <c:pt idx="0">
                  <c:v>Completely Satisfied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'Nursing Services ICU and WARD'!$A$3:$A$13</c:f>
              <c:strCache>
                <c:ptCount val="11"/>
                <c:pt idx="0">
                  <c:v>ICU</c:v>
                </c:pt>
                <c:pt idx="1">
                  <c:v>Over all rating of Nursing Services by Shift</c:v>
                </c:pt>
                <c:pt idx="2">
                  <c:v>Nursing attention and responsiveness to needs</c:v>
                </c:pt>
                <c:pt idx="3">
                  <c:v>Handing/taking over of patient information between nusing staff</c:v>
                </c:pt>
                <c:pt idx="4">
                  <c:v>Feeding Protocol explained by Nurse and practiced</c:v>
                </c:pt>
                <c:pt idx="5">
                  <c:v>Child Diet (maintenance and explained)</c:v>
                </c:pt>
                <c:pt idx="6">
                  <c:v>WARD</c:v>
                </c:pt>
                <c:pt idx="7">
                  <c:v>Wait time on call light</c:v>
                </c:pt>
                <c:pt idx="8">
                  <c:v>Consideration for family and visitors</c:v>
                </c:pt>
                <c:pt idx="9">
                  <c:v>Quality of Health Information material</c:v>
                </c:pt>
                <c:pt idx="10">
                  <c:v>Frequency of change of linen</c:v>
                </c:pt>
              </c:strCache>
            </c:strRef>
          </c:cat>
          <c:val>
            <c:numRef>
              <c:f>'Nursing Services ICU and WARD'!$B$3:$B$13</c:f>
              <c:numCache>
                <c:formatCode>General</c:formatCode>
                <c:ptCount val="11"/>
                <c:pt idx="1">
                  <c:v>155</c:v>
                </c:pt>
                <c:pt idx="2">
                  <c:v>207</c:v>
                </c:pt>
                <c:pt idx="3">
                  <c:v>212</c:v>
                </c:pt>
                <c:pt idx="4">
                  <c:v>89</c:v>
                </c:pt>
                <c:pt idx="5">
                  <c:v>118</c:v>
                </c:pt>
                <c:pt idx="7">
                  <c:v>169.2</c:v>
                </c:pt>
                <c:pt idx="8">
                  <c:v>197</c:v>
                </c:pt>
                <c:pt idx="9">
                  <c:v>42</c:v>
                </c:pt>
                <c:pt idx="10">
                  <c:v>212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B20-4175-B9CE-2046EA908C91}"/>
            </c:ext>
          </c:extLst>
        </c:ser>
        <c:ser>
          <c:idx val="1"/>
          <c:order val="1"/>
          <c:tx>
            <c:strRef>
              <c:f>'Nursing Services ICU and WARD'!$C$1</c:f>
              <c:strCache>
                <c:ptCount val="1"/>
                <c:pt idx="0">
                  <c:v>Somewhat Satisfied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'Nursing Services ICU and WARD'!$A$3:$A$13</c:f>
              <c:strCache>
                <c:ptCount val="11"/>
                <c:pt idx="0">
                  <c:v>ICU</c:v>
                </c:pt>
                <c:pt idx="1">
                  <c:v>Over all rating of Nursing Services by Shift</c:v>
                </c:pt>
                <c:pt idx="2">
                  <c:v>Nursing attention and responsiveness to needs</c:v>
                </c:pt>
                <c:pt idx="3">
                  <c:v>Handing/taking over of patient information between nusing staff</c:v>
                </c:pt>
                <c:pt idx="4">
                  <c:v>Feeding Protocol explained by Nurse and practiced</c:v>
                </c:pt>
                <c:pt idx="5">
                  <c:v>Child Diet (maintenance and explained)</c:v>
                </c:pt>
                <c:pt idx="6">
                  <c:v>WARD</c:v>
                </c:pt>
                <c:pt idx="7">
                  <c:v>Wait time on call light</c:v>
                </c:pt>
                <c:pt idx="8">
                  <c:v>Consideration for family and visitors</c:v>
                </c:pt>
                <c:pt idx="9">
                  <c:v>Quality of Health Information material</c:v>
                </c:pt>
                <c:pt idx="10">
                  <c:v>Frequency of change of linen</c:v>
                </c:pt>
              </c:strCache>
            </c:strRef>
          </c:cat>
          <c:val>
            <c:numRef>
              <c:f>'Nursing Services ICU and WARD'!$C$3:$C$13</c:f>
              <c:numCache>
                <c:formatCode>General</c:formatCode>
                <c:ptCount val="11"/>
                <c:pt idx="1">
                  <c:v>14</c:v>
                </c:pt>
                <c:pt idx="2">
                  <c:v>9</c:v>
                </c:pt>
                <c:pt idx="3">
                  <c:v>0</c:v>
                </c:pt>
                <c:pt idx="4">
                  <c:v>28</c:v>
                </c:pt>
                <c:pt idx="5">
                  <c:v>19</c:v>
                </c:pt>
                <c:pt idx="7">
                  <c:v>23.5</c:v>
                </c:pt>
                <c:pt idx="8">
                  <c:v>5</c:v>
                </c:pt>
                <c:pt idx="9">
                  <c:v>5</c:v>
                </c:pt>
                <c:pt idx="10">
                  <c:v>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B20-4175-B9CE-2046EA908C91}"/>
            </c:ext>
          </c:extLst>
        </c:ser>
        <c:ser>
          <c:idx val="2"/>
          <c:order val="2"/>
          <c:tx>
            <c:strRef>
              <c:f>'Nursing Services ICU and WARD'!$D$1</c:f>
              <c:strCache>
                <c:ptCount val="1"/>
                <c:pt idx="0">
                  <c:v>Neutral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'Nursing Services ICU and WARD'!$A$3:$A$13</c:f>
              <c:strCache>
                <c:ptCount val="11"/>
                <c:pt idx="0">
                  <c:v>ICU</c:v>
                </c:pt>
                <c:pt idx="1">
                  <c:v>Over all rating of Nursing Services by Shift</c:v>
                </c:pt>
                <c:pt idx="2">
                  <c:v>Nursing attention and responsiveness to needs</c:v>
                </c:pt>
                <c:pt idx="3">
                  <c:v>Handing/taking over of patient information between nusing staff</c:v>
                </c:pt>
                <c:pt idx="4">
                  <c:v>Feeding Protocol explained by Nurse and practiced</c:v>
                </c:pt>
                <c:pt idx="5">
                  <c:v>Child Diet (maintenance and explained)</c:v>
                </c:pt>
                <c:pt idx="6">
                  <c:v>WARD</c:v>
                </c:pt>
                <c:pt idx="7">
                  <c:v>Wait time on call light</c:v>
                </c:pt>
                <c:pt idx="8">
                  <c:v>Consideration for family and visitors</c:v>
                </c:pt>
                <c:pt idx="9">
                  <c:v>Quality of Health Information material</c:v>
                </c:pt>
                <c:pt idx="10">
                  <c:v>Frequency of change of linen</c:v>
                </c:pt>
              </c:strCache>
            </c:strRef>
          </c:cat>
          <c:val>
            <c:numRef>
              <c:f>'Nursing Services ICU and WARD'!$D$3:$D$13</c:f>
              <c:numCache>
                <c:formatCode>General</c:formatCode>
                <c:ptCount val="11"/>
                <c:pt idx="1">
                  <c:v>24</c:v>
                </c:pt>
                <c:pt idx="2">
                  <c:v>9</c:v>
                </c:pt>
                <c:pt idx="3">
                  <c:v>5</c:v>
                </c:pt>
                <c:pt idx="4">
                  <c:v>28</c:v>
                </c:pt>
                <c:pt idx="5">
                  <c:v>42</c:v>
                </c:pt>
                <c:pt idx="7">
                  <c:v>0</c:v>
                </c:pt>
                <c:pt idx="8">
                  <c:v>0</c:v>
                </c:pt>
                <c:pt idx="9">
                  <c:v>5</c:v>
                </c:pt>
                <c:pt idx="1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B20-4175-B9CE-2046EA908C91}"/>
            </c:ext>
          </c:extLst>
        </c:ser>
        <c:ser>
          <c:idx val="3"/>
          <c:order val="3"/>
          <c:tx>
            <c:strRef>
              <c:f>'Nursing Services ICU and WARD'!$E$1</c:f>
              <c:strCache>
                <c:ptCount val="1"/>
                <c:pt idx="0">
                  <c:v>Somewhat Dissatisfied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'Nursing Services ICU and WARD'!$A$3:$A$13</c:f>
              <c:strCache>
                <c:ptCount val="11"/>
                <c:pt idx="0">
                  <c:v>ICU</c:v>
                </c:pt>
                <c:pt idx="1">
                  <c:v>Over all rating of Nursing Services by Shift</c:v>
                </c:pt>
                <c:pt idx="2">
                  <c:v>Nursing attention and responsiveness to needs</c:v>
                </c:pt>
                <c:pt idx="3">
                  <c:v>Handing/taking over of patient information between nusing staff</c:v>
                </c:pt>
                <c:pt idx="4">
                  <c:v>Feeding Protocol explained by Nurse and practiced</c:v>
                </c:pt>
                <c:pt idx="5">
                  <c:v>Child Diet (maintenance and explained)</c:v>
                </c:pt>
                <c:pt idx="6">
                  <c:v>WARD</c:v>
                </c:pt>
                <c:pt idx="7">
                  <c:v>Wait time on call light</c:v>
                </c:pt>
                <c:pt idx="8">
                  <c:v>Consideration for family and visitors</c:v>
                </c:pt>
                <c:pt idx="9">
                  <c:v>Quality of Health Information material</c:v>
                </c:pt>
                <c:pt idx="10">
                  <c:v>Frequency of change of linen</c:v>
                </c:pt>
              </c:strCache>
            </c:strRef>
          </c:cat>
          <c:val>
            <c:numRef>
              <c:f>'Nursing Services ICU and WARD'!$E$3:$E$13</c:f>
              <c:numCache>
                <c:formatCode>General</c:formatCode>
                <c:ptCount val="11"/>
                <c:pt idx="1">
                  <c:v>0</c:v>
                </c:pt>
                <c:pt idx="2">
                  <c:v>5</c:v>
                </c:pt>
                <c:pt idx="3">
                  <c:v>0</c:v>
                </c:pt>
                <c:pt idx="4">
                  <c:v>33</c:v>
                </c:pt>
                <c:pt idx="5">
                  <c:v>28</c:v>
                </c:pt>
                <c:pt idx="7">
                  <c:v>0</c:v>
                </c:pt>
                <c:pt idx="8">
                  <c:v>28</c:v>
                </c:pt>
                <c:pt idx="9">
                  <c:v>47</c:v>
                </c:pt>
                <c:pt idx="1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0B20-4175-B9CE-2046EA908C91}"/>
            </c:ext>
          </c:extLst>
        </c:ser>
        <c:ser>
          <c:idx val="4"/>
          <c:order val="4"/>
          <c:tx>
            <c:strRef>
              <c:f>'Nursing Services ICU and WARD'!$F$1</c:f>
              <c:strCache>
                <c:ptCount val="1"/>
                <c:pt idx="0">
                  <c:v>Completely Dissatisfied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'Nursing Services ICU and WARD'!$A$3:$A$13</c:f>
              <c:strCache>
                <c:ptCount val="11"/>
                <c:pt idx="0">
                  <c:v>ICU</c:v>
                </c:pt>
                <c:pt idx="1">
                  <c:v>Over all rating of Nursing Services by Shift</c:v>
                </c:pt>
                <c:pt idx="2">
                  <c:v>Nursing attention and responsiveness to needs</c:v>
                </c:pt>
                <c:pt idx="3">
                  <c:v>Handing/taking over of patient information between nusing staff</c:v>
                </c:pt>
                <c:pt idx="4">
                  <c:v>Feeding Protocol explained by Nurse and practiced</c:v>
                </c:pt>
                <c:pt idx="5">
                  <c:v>Child Diet (maintenance and explained)</c:v>
                </c:pt>
                <c:pt idx="6">
                  <c:v>WARD</c:v>
                </c:pt>
                <c:pt idx="7">
                  <c:v>Wait time on call light</c:v>
                </c:pt>
                <c:pt idx="8">
                  <c:v>Consideration for family and visitors</c:v>
                </c:pt>
                <c:pt idx="9">
                  <c:v>Quality of Health Information material</c:v>
                </c:pt>
                <c:pt idx="10">
                  <c:v>Frequency of change of linen</c:v>
                </c:pt>
              </c:strCache>
            </c:strRef>
          </c:cat>
          <c:val>
            <c:numRef>
              <c:f>'Nursing Services ICU and WARD'!$F$3:$F$13</c:f>
              <c:numCache>
                <c:formatCode>General</c:formatCode>
                <c:ptCount val="11"/>
                <c:pt idx="1">
                  <c:v>0</c:v>
                </c:pt>
                <c:pt idx="2">
                  <c:v>0</c:v>
                </c:pt>
                <c:pt idx="3">
                  <c:v>9</c:v>
                </c:pt>
                <c:pt idx="4">
                  <c:v>0</c:v>
                </c:pt>
                <c:pt idx="5">
                  <c:v>0</c:v>
                </c:pt>
                <c:pt idx="7">
                  <c:v>4.7</c:v>
                </c:pt>
                <c:pt idx="8">
                  <c:v>0</c:v>
                </c:pt>
                <c:pt idx="9">
                  <c:v>66</c:v>
                </c:pt>
                <c:pt idx="1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0B20-4175-B9CE-2046EA908C91}"/>
            </c:ext>
          </c:extLst>
        </c:ser>
        <c:ser>
          <c:idx val="5"/>
          <c:order val="5"/>
          <c:tx>
            <c:strRef>
              <c:f>'Nursing Services ICU and WARD'!$G$1</c:f>
              <c:strCache>
                <c:ptCount val="1"/>
                <c:pt idx="0">
                  <c:v>NA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'Nursing Services ICU and WARD'!$A$3:$A$13</c:f>
              <c:strCache>
                <c:ptCount val="11"/>
                <c:pt idx="0">
                  <c:v>ICU</c:v>
                </c:pt>
                <c:pt idx="1">
                  <c:v>Over all rating of Nursing Services by Shift</c:v>
                </c:pt>
                <c:pt idx="2">
                  <c:v>Nursing attention and responsiveness to needs</c:v>
                </c:pt>
                <c:pt idx="3">
                  <c:v>Handing/taking over of patient information between nusing staff</c:v>
                </c:pt>
                <c:pt idx="4">
                  <c:v>Feeding Protocol explained by Nurse and practiced</c:v>
                </c:pt>
                <c:pt idx="5">
                  <c:v>Child Diet (maintenance and explained)</c:v>
                </c:pt>
                <c:pt idx="6">
                  <c:v>WARD</c:v>
                </c:pt>
                <c:pt idx="7">
                  <c:v>Wait time on call light</c:v>
                </c:pt>
                <c:pt idx="8">
                  <c:v>Consideration for family and visitors</c:v>
                </c:pt>
                <c:pt idx="9">
                  <c:v>Quality of Health Information material</c:v>
                </c:pt>
                <c:pt idx="10">
                  <c:v>Frequency of change of linen</c:v>
                </c:pt>
              </c:strCache>
            </c:strRef>
          </c:cat>
          <c:val>
            <c:numRef>
              <c:f>'Nursing Services ICU and WARD'!$G$3:$G$13</c:f>
              <c:numCache>
                <c:formatCode>General</c:formatCode>
                <c:ptCount val="11"/>
                <c:pt idx="1">
                  <c:v>0</c:v>
                </c:pt>
                <c:pt idx="2">
                  <c:v>0</c:v>
                </c:pt>
                <c:pt idx="3">
                  <c:v>9</c:v>
                </c:pt>
                <c:pt idx="4">
                  <c:v>57</c:v>
                </c:pt>
                <c:pt idx="5">
                  <c:v>28</c:v>
                </c:pt>
                <c:pt idx="7">
                  <c:v>37.6</c:v>
                </c:pt>
                <c:pt idx="8">
                  <c:v>5</c:v>
                </c:pt>
                <c:pt idx="9">
                  <c:v>70</c:v>
                </c:pt>
                <c:pt idx="1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0B20-4175-B9CE-2046EA908C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3888384"/>
        <c:axId val="83894272"/>
      </c:barChart>
      <c:catAx>
        <c:axId val="83888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b="1" u="none"/>
            </a:pPr>
            <a:endParaRPr lang="en-US"/>
          </a:p>
        </c:txPr>
        <c:crossAx val="83894272"/>
        <c:crosses val="autoZero"/>
        <c:auto val="1"/>
        <c:lblAlgn val="ctr"/>
        <c:lblOffset val="100"/>
        <c:noMultiLvlLbl val="0"/>
      </c:catAx>
      <c:valAx>
        <c:axId val="83894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 b="1" u="none"/>
            </a:pPr>
            <a:endParaRPr lang="en-US"/>
          </a:p>
        </c:txPr>
        <c:crossAx val="83888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0410586788539545"/>
          <c:y val="0.81844069358351479"/>
          <c:w val="0.61589486628856716"/>
          <c:h val="0.1537816217121796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 b="1" u="none"/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u="sng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u="sng"/>
            </a:pPr>
            <a:r>
              <a:rPr lang="en-US" u="sng"/>
              <a:t>NURSING SERVICES : ICU AND WARD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</c:spPr>
          <c:invertIfNegative val="0"/>
          <c:cat>
            <c:strRef>
              <c:f>'[excel final sheet totalled &amp; graphs made PANT-IPD-Arjun.xlsx]Nursing Services ICU and WARD'!$A$3:$A$13</c:f>
              <c:strCache>
                <c:ptCount val="11"/>
                <c:pt idx="0">
                  <c:v>ICU</c:v>
                </c:pt>
                <c:pt idx="1">
                  <c:v>Over all rating of Nursing Services by Shift</c:v>
                </c:pt>
                <c:pt idx="2">
                  <c:v>Nursing attention and responsiveness to needs</c:v>
                </c:pt>
                <c:pt idx="3">
                  <c:v>Handing/taking over of patient information between nusing staff</c:v>
                </c:pt>
                <c:pt idx="4">
                  <c:v>Feeding Protocol explained by Nurse and practiced</c:v>
                </c:pt>
                <c:pt idx="5">
                  <c:v>Child Diet (maintenance and explained)</c:v>
                </c:pt>
                <c:pt idx="6">
                  <c:v>WARD</c:v>
                </c:pt>
                <c:pt idx="7">
                  <c:v>Wait time on call light</c:v>
                </c:pt>
                <c:pt idx="8">
                  <c:v>Consideration for family and visitors</c:v>
                </c:pt>
                <c:pt idx="9">
                  <c:v>Quality of Health Information material</c:v>
                </c:pt>
                <c:pt idx="10">
                  <c:v>Frequency of change of linen</c:v>
                </c:pt>
              </c:strCache>
            </c:strRef>
          </c:cat>
          <c:val>
            <c:numRef>
              <c:f>'[excel final sheet totalled &amp; graphs made PANT-IPD-Arjun.xlsx]Nursing Services ICU and WARD'!$H$3:$H$13</c:f>
              <c:numCache>
                <c:formatCode>General</c:formatCode>
                <c:ptCount val="11"/>
                <c:pt idx="1">
                  <c:v>4.6787564766839376</c:v>
                </c:pt>
                <c:pt idx="2">
                  <c:v>4.8173913043478258</c:v>
                </c:pt>
                <c:pt idx="3">
                  <c:v>4.6127659574468085</c:v>
                </c:pt>
                <c:pt idx="4">
                  <c:v>3.0085106382978721</c:v>
                </c:pt>
                <c:pt idx="5">
                  <c:v>3.6085106382978722</c:v>
                </c:pt>
                <c:pt idx="7">
                  <c:v>4.0200000000000005</c:v>
                </c:pt>
                <c:pt idx="8">
                  <c:v>4.5148936170212766</c:v>
                </c:pt>
                <c:pt idx="9">
                  <c:v>1.7234042553191489</c:v>
                </c:pt>
                <c:pt idx="10">
                  <c:v>4.9021276595744681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D9D-400E-9755-A0CE441BCD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051584"/>
        <c:axId val="34053120"/>
      </c:barChart>
      <c:catAx>
        <c:axId val="340515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4053120"/>
        <c:crosses val="autoZero"/>
        <c:auto val="1"/>
        <c:lblAlgn val="ctr"/>
        <c:lblOffset val="100"/>
        <c:noMultiLvlLbl val="0"/>
      </c:catAx>
      <c:valAx>
        <c:axId val="340531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051584"/>
        <c:crosses val="autoZero"/>
        <c:crossBetween val="between"/>
      </c:valAx>
      <c:dTable>
        <c:showHorzBorder val="1"/>
        <c:showVertBorder val="1"/>
        <c:showOutline val="1"/>
        <c:showKeys val="1"/>
      </c:dTable>
      <c:spPr>
        <a:solidFill>
          <a:srgbClr val="FFFF00"/>
        </a:solidFill>
      </c:spPr>
    </c:plotArea>
    <c:plotVisOnly val="1"/>
    <c:dispBlanksAs val="gap"/>
    <c:showDLblsOverMax val="0"/>
  </c:chart>
  <c:txPr>
    <a:bodyPr/>
    <a:lstStyle/>
    <a:p>
      <a:pPr>
        <a:defRPr b="1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u="sng"/>
              <a:t>TREATING PHYSICIAN SERVICES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'Treating Physician Service'!$B$1</c:f>
              <c:strCache>
                <c:ptCount val="1"/>
                <c:pt idx="0">
                  <c:v>Completlly Satisfied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'Treating Physician Service'!$A$3:$A$15</c:f>
              <c:strCache>
                <c:ptCount val="13"/>
                <c:pt idx="0">
                  <c:v>Over all rating of Physician Services
</c:v>
                </c:pt>
                <c:pt idx="1">
                  <c:v>Explanation of Disease</c:v>
                </c:pt>
                <c:pt idx="2">
                  <c:v>(a) By Referring agency</c:v>
                </c:pt>
                <c:pt idx="3">
                  <c:v>(b) By treating Surgeon at Gangaram</c:v>
                </c:pt>
                <c:pt idx="4">
                  <c:v>Physician attention during patient recovery</c:v>
                </c:pt>
                <c:pt idx="5">
                  <c:v>Explanation of procedures, tests and treatment</c:v>
                </c:pt>
                <c:pt idx="6">
                  <c:v>Ability to diagnose problem</c:v>
                </c:pt>
                <c:pt idx="7">
                  <c:v>Thouroughness of examination</c:v>
                </c:pt>
                <c:pt idx="8">
                  <c:v>Skill in treating condition</c:v>
                </c:pt>
                <c:pt idx="9">
                  <c:v>Explanation of possibility of negative outcome</c:v>
                </c:pt>
                <c:pt idx="10">
                  <c:v>Aftercare followup</c:v>
                </c:pt>
                <c:pt idx="11">
                  <c:v>Were anxieties and concerns addressed</c:v>
                </c:pt>
                <c:pt idx="12">
                  <c:v>Ease of getting through on phone</c:v>
                </c:pt>
              </c:strCache>
            </c:strRef>
          </c:cat>
          <c:val>
            <c:numRef>
              <c:f>'Treating Physician Service'!$B$3:$B$15</c:f>
              <c:numCache>
                <c:formatCode>General</c:formatCode>
                <c:ptCount val="13"/>
                <c:pt idx="0">
                  <c:v>212</c:v>
                </c:pt>
                <c:pt idx="2">
                  <c:v>99</c:v>
                </c:pt>
                <c:pt idx="3">
                  <c:v>235</c:v>
                </c:pt>
                <c:pt idx="4">
                  <c:v>212</c:v>
                </c:pt>
                <c:pt idx="5">
                  <c:v>212</c:v>
                </c:pt>
                <c:pt idx="6">
                  <c:v>235</c:v>
                </c:pt>
                <c:pt idx="7">
                  <c:v>235</c:v>
                </c:pt>
                <c:pt idx="8">
                  <c:v>221</c:v>
                </c:pt>
                <c:pt idx="9">
                  <c:v>179</c:v>
                </c:pt>
                <c:pt idx="10">
                  <c:v>179</c:v>
                </c:pt>
                <c:pt idx="11">
                  <c:v>207</c:v>
                </c:pt>
                <c:pt idx="12">
                  <c:v>174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ED5-4FF5-97B0-3D4526F0C863}"/>
            </c:ext>
          </c:extLst>
        </c:ser>
        <c:ser>
          <c:idx val="1"/>
          <c:order val="1"/>
          <c:tx>
            <c:strRef>
              <c:f>'Treating Physician Service'!$C$1</c:f>
              <c:strCache>
                <c:ptCount val="1"/>
                <c:pt idx="0">
                  <c:v>Somewhat Satisfied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'Treating Physician Service'!$A$3:$A$15</c:f>
              <c:strCache>
                <c:ptCount val="13"/>
                <c:pt idx="0">
                  <c:v>Over all rating of Physician Services
</c:v>
                </c:pt>
                <c:pt idx="1">
                  <c:v>Explanation of Disease</c:v>
                </c:pt>
                <c:pt idx="2">
                  <c:v>(a) By Referring agency</c:v>
                </c:pt>
                <c:pt idx="3">
                  <c:v>(b) By treating Surgeon at Gangaram</c:v>
                </c:pt>
                <c:pt idx="4">
                  <c:v>Physician attention during patient recovery</c:v>
                </c:pt>
                <c:pt idx="5">
                  <c:v>Explanation of procedures, tests and treatment</c:v>
                </c:pt>
                <c:pt idx="6">
                  <c:v>Ability to diagnose problem</c:v>
                </c:pt>
                <c:pt idx="7">
                  <c:v>Thouroughness of examination</c:v>
                </c:pt>
                <c:pt idx="8">
                  <c:v>Skill in treating condition</c:v>
                </c:pt>
                <c:pt idx="9">
                  <c:v>Explanation of possibility of negative outcome</c:v>
                </c:pt>
                <c:pt idx="10">
                  <c:v>Aftercare followup</c:v>
                </c:pt>
                <c:pt idx="11">
                  <c:v>Were anxieties and concerns addressed</c:v>
                </c:pt>
                <c:pt idx="12">
                  <c:v>Ease of getting through on phone</c:v>
                </c:pt>
              </c:strCache>
            </c:strRef>
          </c:cat>
          <c:val>
            <c:numRef>
              <c:f>'Treating Physician Service'!$C$3:$C$15</c:f>
              <c:numCache>
                <c:formatCode>General</c:formatCode>
                <c:ptCount val="13"/>
                <c:pt idx="0">
                  <c:v>23</c:v>
                </c:pt>
                <c:pt idx="2">
                  <c:v>23</c:v>
                </c:pt>
                <c:pt idx="3">
                  <c:v>0</c:v>
                </c:pt>
                <c:pt idx="4">
                  <c:v>23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14</c:v>
                </c:pt>
                <c:pt idx="9">
                  <c:v>23</c:v>
                </c:pt>
                <c:pt idx="10">
                  <c:v>37</c:v>
                </c:pt>
                <c:pt idx="11">
                  <c:v>14</c:v>
                </c:pt>
                <c:pt idx="12">
                  <c:v>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ED5-4FF5-97B0-3D4526F0C863}"/>
            </c:ext>
          </c:extLst>
        </c:ser>
        <c:ser>
          <c:idx val="2"/>
          <c:order val="2"/>
          <c:tx>
            <c:strRef>
              <c:f>'Treating Physician Service'!$D$1</c:f>
              <c:strCache>
                <c:ptCount val="1"/>
                <c:pt idx="0">
                  <c:v>Neutral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'Treating Physician Service'!$A$3:$A$15</c:f>
              <c:strCache>
                <c:ptCount val="13"/>
                <c:pt idx="0">
                  <c:v>Over all rating of Physician Services
</c:v>
                </c:pt>
                <c:pt idx="1">
                  <c:v>Explanation of Disease</c:v>
                </c:pt>
                <c:pt idx="2">
                  <c:v>(a) By Referring agency</c:v>
                </c:pt>
                <c:pt idx="3">
                  <c:v>(b) By treating Surgeon at Gangaram</c:v>
                </c:pt>
                <c:pt idx="4">
                  <c:v>Physician attention during patient recovery</c:v>
                </c:pt>
                <c:pt idx="5">
                  <c:v>Explanation of procedures, tests and treatment</c:v>
                </c:pt>
                <c:pt idx="6">
                  <c:v>Ability to diagnose problem</c:v>
                </c:pt>
                <c:pt idx="7">
                  <c:v>Thouroughness of examination</c:v>
                </c:pt>
                <c:pt idx="8">
                  <c:v>Skill in treating condition</c:v>
                </c:pt>
                <c:pt idx="9">
                  <c:v>Explanation of possibility of negative outcome</c:v>
                </c:pt>
                <c:pt idx="10">
                  <c:v>Aftercare followup</c:v>
                </c:pt>
                <c:pt idx="11">
                  <c:v>Were anxieties and concerns addressed</c:v>
                </c:pt>
                <c:pt idx="12">
                  <c:v>Ease of getting through on phone</c:v>
                </c:pt>
              </c:strCache>
            </c:strRef>
          </c:cat>
          <c:val>
            <c:numRef>
              <c:f>'Treating Physician Service'!$D$3:$D$15</c:f>
              <c:numCache>
                <c:formatCode>General</c:formatCode>
                <c:ptCount val="13"/>
                <c:pt idx="0">
                  <c:v>0</c:v>
                </c:pt>
                <c:pt idx="2">
                  <c:v>47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5</c:v>
                </c:pt>
                <c:pt idx="10">
                  <c:v>0</c:v>
                </c:pt>
                <c:pt idx="11">
                  <c:v>0</c:v>
                </c:pt>
                <c:pt idx="12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ED5-4FF5-97B0-3D4526F0C863}"/>
            </c:ext>
          </c:extLst>
        </c:ser>
        <c:ser>
          <c:idx val="3"/>
          <c:order val="3"/>
          <c:tx>
            <c:strRef>
              <c:f>'Treating Physician Service'!$E$1</c:f>
              <c:strCache>
                <c:ptCount val="1"/>
                <c:pt idx="0">
                  <c:v>Somewhat Dissatisfied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'Treating Physician Service'!$A$3:$A$15</c:f>
              <c:strCache>
                <c:ptCount val="13"/>
                <c:pt idx="0">
                  <c:v>Over all rating of Physician Services
</c:v>
                </c:pt>
                <c:pt idx="1">
                  <c:v>Explanation of Disease</c:v>
                </c:pt>
                <c:pt idx="2">
                  <c:v>(a) By Referring agency</c:v>
                </c:pt>
                <c:pt idx="3">
                  <c:v>(b) By treating Surgeon at Gangaram</c:v>
                </c:pt>
                <c:pt idx="4">
                  <c:v>Physician attention during patient recovery</c:v>
                </c:pt>
                <c:pt idx="5">
                  <c:v>Explanation of procedures, tests and treatment</c:v>
                </c:pt>
                <c:pt idx="6">
                  <c:v>Ability to diagnose problem</c:v>
                </c:pt>
                <c:pt idx="7">
                  <c:v>Thouroughness of examination</c:v>
                </c:pt>
                <c:pt idx="8">
                  <c:v>Skill in treating condition</c:v>
                </c:pt>
                <c:pt idx="9">
                  <c:v>Explanation of possibility of negative outcome</c:v>
                </c:pt>
                <c:pt idx="10">
                  <c:v>Aftercare followup</c:v>
                </c:pt>
                <c:pt idx="11">
                  <c:v>Were anxieties and concerns addressed</c:v>
                </c:pt>
                <c:pt idx="12">
                  <c:v>Ease of getting through on phone</c:v>
                </c:pt>
              </c:strCache>
            </c:strRef>
          </c:cat>
          <c:val>
            <c:numRef>
              <c:f>'Treating Physician Service'!$E$3:$E$15</c:f>
              <c:numCache>
                <c:formatCode>General</c:formatCode>
                <c:ptCount val="13"/>
                <c:pt idx="0">
                  <c:v>0</c:v>
                </c:pt>
                <c:pt idx="2">
                  <c:v>19</c:v>
                </c:pt>
                <c:pt idx="3">
                  <c:v>0</c:v>
                </c:pt>
                <c:pt idx="4">
                  <c:v>0</c:v>
                </c:pt>
                <c:pt idx="5">
                  <c:v>23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14</c:v>
                </c:pt>
                <c:pt idx="1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ED5-4FF5-97B0-3D4526F0C863}"/>
            </c:ext>
          </c:extLst>
        </c:ser>
        <c:ser>
          <c:idx val="4"/>
          <c:order val="4"/>
          <c:tx>
            <c:strRef>
              <c:f>'Treating Physician Service'!$F$1</c:f>
              <c:strCache>
                <c:ptCount val="1"/>
                <c:pt idx="0">
                  <c:v>Completely Dissatisfied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'Treating Physician Service'!$A$3:$A$15</c:f>
              <c:strCache>
                <c:ptCount val="13"/>
                <c:pt idx="0">
                  <c:v>Over all rating of Physician Services
</c:v>
                </c:pt>
                <c:pt idx="1">
                  <c:v>Explanation of Disease</c:v>
                </c:pt>
                <c:pt idx="2">
                  <c:v>(a) By Referring agency</c:v>
                </c:pt>
                <c:pt idx="3">
                  <c:v>(b) By treating Surgeon at Gangaram</c:v>
                </c:pt>
                <c:pt idx="4">
                  <c:v>Physician attention during patient recovery</c:v>
                </c:pt>
                <c:pt idx="5">
                  <c:v>Explanation of procedures, tests and treatment</c:v>
                </c:pt>
                <c:pt idx="6">
                  <c:v>Ability to diagnose problem</c:v>
                </c:pt>
                <c:pt idx="7">
                  <c:v>Thouroughness of examination</c:v>
                </c:pt>
                <c:pt idx="8">
                  <c:v>Skill in treating condition</c:v>
                </c:pt>
                <c:pt idx="9">
                  <c:v>Explanation of possibility of negative outcome</c:v>
                </c:pt>
                <c:pt idx="10">
                  <c:v>Aftercare followup</c:v>
                </c:pt>
                <c:pt idx="11">
                  <c:v>Were anxieties and concerns addressed</c:v>
                </c:pt>
                <c:pt idx="12">
                  <c:v>Ease of getting through on phone</c:v>
                </c:pt>
              </c:strCache>
            </c:strRef>
          </c:cat>
          <c:val>
            <c:numRef>
              <c:f>'Treating Physician Service'!$F$3:$F$15</c:f>
              <c:numCache>
                <c:formatCode>General</c:formatCode>
                <c:ptCount val="13"/>
                <c:pt idx="0">
                  <c:v>0</c:v>
                </c:pt>
                <c:pt idx="2">
                  <c:v>47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28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ED5-4FF5-97B0-3D4526F0C863}"/>
            </c:ext>
          </c:extLst>
        </c:ser>
        <c:ser>
          <c:idx val="5"/>
          <c:order val="5"/>
          <c:tx>
            <c:strRef>
              <c:f>'Treating Physician Service'!$G$1</c:f>
              <c:strCache>
                <c:ptCount val="1"/>
                <c:pt idx="0">
                  <c:v>NA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'Treating Physician Service'!$A$3:$A$15</c:f>
              <c:strCache>
                <c:ptCount val="13"/>
                <c:pt idx="0">
                  <c:v>Over all rating of Physician Services
</c:v>
                </c:pt>
                <c:pt idx="1">
                  <c:v>Explanation of Disease</c:v>
                </c:pt>
                <c:pt idx="2">
                  <c:v>(a) By Referring agency</c:v>
                </c:pt>
                <c:pt idx="3">
                  <c:v>(b) By treating Surgeon at Gangaram</c:v>
                </c:pt>
                <c:pt idx="4">
                  <c:v>Physician attention during patient recovery</c:v>
                </c:pt>
                <c:pt idx="5">
                  <c:v>Explanation of procedures, tests and treatment</c:v>
                </c:pt>
                <c:pt idx="6">
                  <c:v>Ability to diagnose problem</c:v>
                </c:pt>
                <c:pt idx="7">
                  <c:v>Thouroughness of examination</c:v>
                </c:pt>
                <c:pt idx="8">
                  <c:v>Skill in treating condition</c:v>
                </c:pt>
                <c:pt idx="9">
                  <c:v>Explanation of possibility of negative outcome</c:v>
                </c:pt>
                <c:pt idx="10">
                  <c:v>Aftercare followup</c:v>
                </c:pt>
                <c:pt idx="11">
                  <c:v>Were anxieties and concerns addressed</c:v>
                </c:pt>
                <c:pt idx="12">
                  <c:v>Ease of getting through on phone</c:v>
                </c:pt>
              </c:strCache>
            </c:strRef>
          </c:cat>
          <c:val>
            <c:numRef>
              <c:f>'Treating Physician Service'!$G$3:$G$15</c:f>
              <c:numCache>
                <c:formatCode>General</c:formatCode>
                <c:ptCount val="13"/>
                <c:pt idx="0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19</c:v>
                </c:pt>
                <c:pt idx="11">
                  <c:v>0</c:v>
                </c:pt>
                <c:pt idx="12">
                  <c:v>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DED5-4FF5-97B0-3D4526F0C8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3689856"/>
        <c:axId val="83691392"/>
      </c:barChart>
      <c:catAx>
        <c:axId val="83689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691392"/>
        <c:crosses val="autoZero"/>
        <c:auto val="1"/>
        <c:lblAlgn val="ctr"/>
        <c:lblOffset val="100"/>
        <c:noMultiLvlLbl val="0"/>
      </c:catAx>
      <c:valAx>
        <c:axId val="83691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689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b="1" u="sng"/>
              <a:t>TREATING</a:t>
            </a:r>
            <a:r>
              <a:rPr lang="en-US" b="1" u="sng" baseline="0"/>
              <a:t> PHYSICAN SERVICES</a:t>
            </a:r>
            <a:endParaRPr lang="en-US" b="1" u="sng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</c:spPr>
          <c:invertIfNegative val="0"/>
          <c:cat>
            <c:strRef>
              <c:f>'[excel final sheet totalled &amp; graphs made PANT-IPD-Arjun.xlsx]Treating Physician Service'!$A$3:$A$15</c:f>
              <c:strCache>
                <c:ptCount val="13"/>
                <c:pt idx="0">
                  <c:v>Over all rating of Physician Services
</c:v>
                </c:pt>
                <c:pt idx="1">
                  <c:v>Explanation of Disease</c:v>
                </c:pt>
                <c:pt idx="2">
                  <c:v>(a) By Referring agency</c:v>
                </c:pt>
                <c:pt idx="3">
                  <c:v>(b) By treating Surgeon at Gangaram</c:v>
                </c:pt>
                <c:pt idx="4">
                  <c:v>Physician attention during patient recovery</c:v>
                </c:pt>
                <c:pt idx="5">
                  <c:v>Explanation of procedures, tests and treatment</c:v>
                </c:pt>
                <c:pt idx="6">
                  <c:v>Ability to diagnose problem</c:v>
                </c:pt>
                <c:pt idx="7">
                  <c:v>Thouroughness of examination</c:v>
                </c:pt>
                <c:pt idx="8">
                  <c:v>Skill in treating condition</c:v>
                </c:pt>
                <c:pt idx="9">
                  <c:v>Explanation of possibility of negative outcome</c:v>
                </c:pt>
                <c:pt idx="10">
                  <c:v>Aftercare followup</c:v>
                </c:pt>
                <c:pt idx="11">
                  <c:v>Were anxieties and concerns addressed</c:v>
                </c:pt>
                <c:pt idx="12">
                  <c:v>Ease of getting through on phone</c:v>
                </c:pt>
              </c:strCache>
            </c:strRef>
          </c:cat>
          <c:val>
            <c:numRef>
              <c:f>'[excel final sheet totalled &amp; graphs made PANT-IPD-Arjun.xlsx]Treating Physician Service'!$H$3:$H$15</c:f>
              <c:numCache>
                <c:formatCode>General</c:formatCode>
                <c:ptCount val="13"/>
                <c:pt idx="0">
                  <c:v>4.9021276595744681</c:v>
                </c:pt>
                <c:pt idx="2">
                  <c:v>3.4595744680851066</c:v>
                </c:pt>
                <c:pt idx="3">
                  <c:v>5</c:v>
                </c:pt>
                <c:pt idx="4">
                  <c:v>4.9021276595744681</c:v>
                </c:pt>
                <c:pt idx="5">
                  <c:v>4.7063829787234042</c:v>
                </c:pt>
                <c:pt idx="6">
                  <c:v>5</c:v>
                </c:pt>
                <c:pt idx="7">
                  <c:v>5</c:v>
                </c:pt>
                <c:pt idx="8">
                  <c:v>4.9404255319148938</c:v>
                </c:pt>
                <c:pt idx="9">
                  <c:v>4.3829787234042552</c:v>
                </c:pt>
                <c:pt idx="10">
                  <c:v>4.4382978723404252</c:v>
                </c:pt>
                <c:pt idx="11">
                  <c:v>4.7617021276595741</c:v>
                </c:pt>
                <c:pt idx="12">
                  <c:v>4.2851063829787233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CBB-47A0-A827-0E316A5BFC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296896"/>
        <c:axId val="5471232"/>
      </c:barChart>
      <c:catAx>
        <c:axId val="52968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5471232"/>
        <c:crosses val="autoZero"/>
        <c:auto val="1"/>
        <c:lblAlgn val="ctr"/>
        <c:lblOffset val="100"/>
        <c:noMultiLvlLbl val="0"/>
      </c:catAx>
      <c:valAx>
        <c:axId val="54712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529689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b="1"/>
            </a:pPr>
            <a:endParaRPr lang="en-US"/>
          </a:p>
        </c:txPr>
      </c:dTable>
      <c:spPr>
        <a:solidFill>
          <a:srgbClr val="FFFF00"/>
        </a:solidFill>
      </c:spPr>
    </c:plotArea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u="sng"/>
              <a:t>ICU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ICU!$B$1</c:f>
              <c:strCache>
                <c:ptCount val="1"/>
                <c:pt idx="0">
                  <c:v>Completely Satisfied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ICU!$A$3:$A$10</c:f>
              <c:strCache>
                <c:ptCount val="8"/>
                <c:pt idx="0">
                  <c:v>Over all rating of ICU
services</c:v>
                </c:pt>
                <c:pt idx="1">
                  <c:v>Level of care
provided</c:v>
                </c:pt>
                <c:pt idx="2">
                  <c:v>Wait time</c:v>
                </c:pt>
                <c:pt idx="3">
                  <c:v>Explanation
of procedures
or services
provided</c:v>
                </c:pt>
                <c:pt idx="4">
                  <c:v>Emergency department facility</c:v>
                </c:pt>
                <c:pt idx="5">
                  <c:v>Nursing staff attitude</c:v>
                </c:pt>
                <c:pt idx="6">
                  <c:v>Quality of
aftercare
instruction</c:v>
                </c:pt>
                <c:pt idx="7">
                  <c:v>Were prescribed medicines administered on time?</c:v>
                </c:pt>
              </c:strCache>
            </c:strRef>
          </c:cat>
          <c:val>
            <c:numRef>
              <c:f>ICU!$B$3:$B$10</c:f>
              <c:numCache>
                <c:formatCode>General</c:formatCode>
                <c:ptCount val="8"/>
                <c:pt idx="0">
                  <c:v>207</c:v>
                </c:pt>
                <c:pt idx="1">
                  <c:v>230</c:v>
                </c:pt>
                <c:pt idx="2">
                  <c:v>207</c:v>
                </c:pt>
                <c:pt idx="3">
                  <c:v>174</c:v>
                </c:pt>
                <c:pt idx="4">
                  <c:v>202</c:v>
                </c:pt>
                <c:pt idx="5">
                  <c:v>202</c:v>
                </c:pt>
                <c:pt idx="6">
                  <c:v>179</c:v>
                </c:pt>
                <c:pt idx="7">
                  <c:v>193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776-4443-9CD3-8A09BD85D1B0}"/>
            </c:ext>
          </c:extLst>
        </c:ser>
        <c:ser>
          <c:idx val="1"/>
          <c:order val="1"/>
          <c:tx>
            <c:strRef>
              <c:f>ICU!$C$1</c:f>
              <c:strCache>
                <c:ptCount val="1"/>
                <c:pt idx="0">
                  <c:v>Somewhat Satisfied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ICU!$A$3:$A$10</c:f>
              <c:strCache>
                <c:ptCount val="8"/>
                <c:pt idx="0">
                  <c:v>Over all rating of ICU
services</c:v>
                </c:pt>
                <c:pt idx="1">
                  <c:v>Level of care
provided</c:v>
                </c:pt>
                <c:pt idx="2">
                  <c:v>Wait time</c:v>
                </c:pt>
                <c:pt idx="3">
                  <c:v>Explanation
of procedures
or services
provided</c:v>
                </c:pt>
                <c:pt idx="4">
                  <c:v>Emergency department facility</c:v>
                </c:pt>
                <c:pt idx="5">
                  <c:v>Nursing staff attitude</c:v>
                </c:pt>
                <c:pt idx="6">
                  <c:v>Quality of
aftercare
instruction</c:v>
                </c:pt>
                <c:pt idx="7">
                  <c:v>Were prescribed medicines administered on time?</c:v>
                </c:pt>
              </c:strCache>
            </c:strRef>
          </c:cat>
          <c:val>
            <c:numRef>
              <c:f>ICU!$C$3:$C$10</c:f>
              <c:numCache>
                <c:formatCode>General</c:formatCode>
                <c:ptCount val="8"/>
                <c:pt idx="0">
                  <c:v>28</c:v>
                </c:pt>
                <c:pt idx="1">
                  <c:v>5</c:v>
                </c:pt>
                <c:pt idx="2">
                  <c:v>28</c:v>
                </c:pt>
                <c:pt idx="3">
                  <c:v>19</c:v>
                </c:pt>
                <c:pt idx="4">
                  <c:v>33</c:v>
                </c:pt>
                <c:pt idx="5">
                  <c:v>19</c:v>
                </c:pt>
                <c:pt idx="6">
                  <c:v>38</c:v>
                </c:pt>
                <c:pt idx="7">
                  <c:v>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776-4443-9CD3-8A09BD85D1B0}"/>
            </c:ext>
          </c:extLst>
        </c:ser>
        <c:ser>
          <c:idx val="2"/>
          <c:order val="2"/>
          <c:tx>
            <c:strRef>
              <c:f>ICU!$D$1</c:f>
              <c:strCache>
                <c:ptCount val="1"/>
                <c:pt idx="0">
                  <c:v>Neutral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ICU!$A$3:$A$10</c:f>
              <c:strCache>
                <c:ptCount val="8"/>
                <c:pt idx="0">
                  <c:v>Over all rating of ICU
services</c:v>
                </c:pt>
                <c:pt idx="1">
                  <c:v>Level of care
provided</c:v>
                </c:pt>
                <c:pt idx="2">
                  <c:v>Wait time</c:v>
                </c:pt>
                <c:pt idx="3">
                  <c:v>Explanation
of procedures
or services
provided</c:v>
                </c:pt>
                <c:pt idx="4">
                  <c:v>Emergency department facility</c:v>
                </c:pt>
                <c:pt idx="5">
                  <c:v>Nursing staff attitude</c:v>
                </c:pt>
                <c:pt idx="6">
                  <c:v>Quality of
aftercare
instruction</c:v>
                </c:pt>
                <c:pt idx="7">
                  <c:v>Were prescribed medicines administered on time?</c:v>
                </c:pt>
              </c:strCache>
            </c:strRef>
          </c:cat>
          <c:val>
            <c:numRef>
              <c:f>ICU!$D$3:$D$10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9</c:v>
                </c:pt>
                <c:pt idx="4">
                  <c:v>0</c:v>
                </c:pt>
                <c:pt idx="5">
                  <c:v>14</c:v>
                </c:pt>
                <c:pt idx="6">
                  <c:v>9</c:v>
                </c:pt>
                <c:pt idx="7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776-4443-9CD3-8A09BD85D1B0}"/>
            </c:ext>
          </c:extLst>
        </c:ser>
        <c:ser>
          <c:idx val="3"/>
          <c:order val="3"/>
          <c:tx>
            <c:strRef>
              <c:f>ICU!$E$1</c:f>
              <c:strCache>
                <c:ptCount val="1"/>
                <c:pt idx="0">
                  <c:v>Somewhat Dissatisfied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ICU!$A$3:$A$10</c:f>
              <c:strCache>
                <c:ptCount val="8"/>
                <c:pt idx="0">
                  <c:v>Over all rating of ICU
services</c:v>
                </c:pt>
                <c:pt idx="1">
                  <c:v>Level of care
provided</c:v>
                </c:pt>
                <c:pt idx="2">
                  <c:v>Wait time</c:v>
                </c:pt>
                <c:pt idx="3">
                  <c:v>Explanation
of procedures
or services
provided</c:v>
                </c:pt>
                <c:pt idx="4">
                  <c:v>Emergency department facility</c:v>
                </c:pt>
                <c:pt idx="5">
                  <c:v>Nursing staff attitude</c:v>
                </c:pt>
                <c:pt idx="6">
                  <c:v>Quality of
aftercare
instruction</c:v>
                </c:pt>
                <c:pt idx="7">
                  <c:v>Were prescribed medicines administered on time?</c:v>
                </c:pt>
              </c:strCache>
            </c:strRef>
          </c:cat>
          <c:val>
            <c:numRef>
              <c:f>ICU!$E$3:$E$10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24</c:v>
                </c:pt>
                <c:pt idx="4">
                  <c:v>0</c:v>
                </c:pt>
                <c:pt idx="5">
                  <c:v>0</c:v>
                </c:pt>
                <c:pt idx="6">
                  <c:v>9</c:v>
                </c:pt>
                <c:pt idx="7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776-4443-9CD3-8A09BD85D1B0}"/>
            </c:ext>
          </c:extLst>
        </c:ser>
        <c:ser>
          <c:idx val="4"/>
          <c:order val="4"/>
          <c:tx>
            <c:strRef>
              <c:f>ICU!$F$1</c:f>
              <c:strCache>
                <c:ptCount val="1"/>
                <c:pt idx="0">
                  <c:v>Completely Dissatisfied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ICU!$A$3:$A$10</c:f>
              <c:strCache>
                <c:ptCount val="8"/>
                <c:pt idx="0">
                  <c:v>Over all rating of ICU
services</c:v>
                </c:pt>
                <c:pt idx="1">
                  <c:v>Level of care
provided</c:v>
                </c:pt>
                <c:pt idx="2">
                  <c:v>Wait time</c:v>
                </c:pt>
                <c:pt idx="3">
                  <c:v>Explanation
of procedures
or services
provided</c:v>
                </c:pt>
                <c:pt idx="4">
                  <c:v>Emergency department facility</c:v>
                </c:pt>
                <c:pt idx="5">
                  <c:v>Nursing staff attitude</c:v>
                </c:pt>
                <c:pt idx="6">
                  <c:v>Quality of
aftercare
instruction</c:v>
                </c:pt>
                <c:pt idx="7">
                  <c:v>Were prescribed medicines administered on time?</c:v>
                </c:pt>
              </c:strCache>
            </c:strRef>
          </c:cat>
          <c:val>
            <c:numRef>
              <c:f>ICU!$F$3:$F$10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9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776-4443-9CD3-8A09BD85D1B0}"/>
            </c:ext>
          </c:extLst>
        </c:ser>
        <c:ser>
          <c:idx val="5"/>
          <c:order val="5"/>
          <c:tx>
            <c:strRef>
              <c:f>ICU!$G$1</c:f>
              <c:strCache>
                <c:ptCount val="1"/>
                <c:pt idx="0">
                  <c:v>NA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ICU!$A$3:$A$10</c:f>
              <c:strCache>
                <c:ptCount val="8"/>
                <c:pt idx="0">
                  <c:v>Over all rating of ICU
services</c:v>
                </c:pt>
                <c:pt idx="1">
                  <c:v>Level of care
provided</c:v>
                </c:pt>
                <c:pt idx="2">
                  <c:v>Wait time</c:v>
                </c:pt>
                <c:pt idx="3">
                  <c:v>Explanation
of procedures
or services
provided</c:v>
                </c:pt>
                <c:pt idx="4">
                  <c:v>Emergency department facility</c:v>
                </c:pt>
                <c:pt idx="5">
                  <c:v>Nursing staff attitude</c:v>
                </c:pt>
                <c:pt idx="6">
                  <c:v>Quality of
aftercare
instruction</c:v>
                </c:pt>
                <c:pt idx="7">
                  <c:v>Were prescribed medicines administered on time?</c:v>
                </c:pt>
              </c:strCache>
            </c:strRef>
          </c:cat>
          <c:val>
            <c:numRef>
              <c:f>ICU!$G$3:$G$10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7776-4443-9CD3-8A09BD85D1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3957632"/>
        <c:axId val="83959168"/>
      </c:barChart>
      <c:catAx>
        <c:axId val="83957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959168"/>
        <c:crosses val="autoZero"/>
        <c:auto val="1"/>
        <c:lblAlgn val="ctr"/>
        <c:lblOffset val="100"/>
        <c:noMultiLvlLbl val="0"/>
      </c:catAx>
      <c:valAx>
        <c:axId val="83959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957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 u="sng"/>
            </a:pPr>
            <a:r>
              <a:rPr lang="en-US" u="sng"/>
              <a:t>ICU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>
                <a:lumMod val="95000"/>
                <a:lumOff val="5000"/>
              </a:schemeClr>
            </a:solidFill>
            <a:ln>
              <a:noFill/>
            </a:ln>
            <a:effectLst/>
          </c:spPr>
          <c:invertIfNegative val="0"/>
          <c:cat>
            <c:strRef>
              <c:f>'[excel final sheet totalled &amp; graphs made PANT-IPD-Arjun.xlsx]ICU'!$A$3:$A$10</c:f>
              <c:strCache>
                <c:ptCount val="8"/>
                <c:pt idx="0">
                  <c:v>Over all rating of ICU
services</c:v>
                </c:pt>
                <c:pt idx="1">
                  <c:v>Level of care
provided</c:v>
                </c:pt>
                <c:pt idx="2">
                  <c:v>Wait time</c:v>
                </c:pt>
                <c:pt idx="3">
                  <c:v>Explanation
of procedures
or services
provided</c:v>
                </c:pt>
                <c:pt idx="4">
                  <c:v>Emergency department facility</c:v>
                </c:pt>
                <c:pt idx="5">
                  <c:v>Nursing staff attitude</c:v>
                </c:pt>
                <c:pt idx="6">
                  <c:v>Quality of
aftercare
instruction</c:v>
                </c:pt>
                <c:pt idx="7">
                  <c:v>Were prescribed medicines administered on time?</c:v>
                </c:pt>
              </c:strCache>
            </c:strRef>
          </c:cat>
          <c:val>
            <c:numRef>
              <c:f>'[excel final sheet totalled &amp; graphs made PANT-IPD-Arjun.xlsx]ICU'!$H$3:$H$10</c:f>
              <c:numCache>
                <c:formatCode>General</c:formatCode>
                <c:ptCount val="8"/>
                <c:pt idx="0">
                  <c:v>4.8808510638297875</c:v>
                </c:pt>
                <c:pt idx="1">
                  <c:v>4.9787234042553195</c:v>
                </c:pt>
                <c:pt idx="2">
                  <c:v>4.8808510638297875</c:v>
                </c:pt>
                <c:pt idx="3">
                  <c:v>4.3829787234042552</c:v>
                </c:pt>
                <c:pt idx="4">
                  <c:v>4.8595744680851061</c:v>
                </c:pt>
                <c:pt idx="5">
                  <c:v>4.8</c:v>
                </c:pt>
                <c:pt idx="6">
                  <c:v>4.6468085106382979</c:v>
                </c:pt>
                <c:pt idx="7">
                  <c:v>4.731914893617021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323-443D-BFAB-47D73A79A9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455104"/>
        <c:axId val="33583872"/>
      </c:barChart>
      <c:catAx>
        <c:axId val="33455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33583872"/>
        <c:crosses val="autoZero"/>
        <c:auto val="1"/>
        <c:lblAlgn val="ctr"/>
        <c:lblOffset val="100"/>
        <c:noMultiLvlLbl val="0"/>
      </c:catAx>
      <c:valAx>
        <c:axId val="33583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33455104"/>
        <c:crosses val="autoZero"/>
        <c:crossBetween val="between"/>
      </c:valAx>
      <c:dTable>
        <c:showHorzBorder val="1"/>
        <c:showVertBorder val="1"/>
        <c:showOutline val="1"/>
        <c:showKeys val="1"/>
      </c:dTable>
      <c:spPr>
        <a:solidFill>
          <a:srgbClr val="FFFF00"/>
        </a:solidFill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b="1"/>
      </a:pPr>
      <a:endParaRPr lang="en-US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u="sng"/>
              <a:t>MISCELLANIOUS</a:t>
            </a:r>
            <a:r>
              <a:rPr lang="en-US" b="1" u="sng" baseline="0"/>
              <a:t> POINTS</a:t>
            </a:r>
            <a:endParaRPr lang="en-US" b="1" u="sng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'Miscellaneous Points &amp; Facility'!$B$1</c:f>
              <c:strCache>
                <c:ptCount val="1"/>
                <c:pt idx="0">
                  <c:v>Completlly Satisfied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'Miscellaneous Points &amp; Facility'!$A$3:$A$15</c:f>
              <c:strCache>
                <c:ptCount val="13"/>
                <c:pt idx="0">
                  <c:v>Facilities</c:v>
                </c:pt>
                <c:pt idx="1">
                  <c:v>Over all rating of Department and its Facilities
</c:v>
                </c:pt>
                <c:pt idx="2">
                  <c:v>Ease of Access </c:v>
                </c:pt>
                <c:pt idx="3">
                  <c:v>Comfort</c:v>
                </c:pt>
                <c:pt idx="4">
                  <c:v>Cleanliness</c:v>
                </c:pt>
                <c:pt idx="5">
                  <c:v>Temperature Control</c:v>
                </c:pt>
                <c:pt idx="6">
                  <c:v>Equipment
</c:v>
                </c:pt>
                <c:pt idx="7">
                  <c:v>Miscellaneous Points</c:v>
                </c:pt>
                <c:pt idx="8">
                  <c:v>Timelag between diagnosis and procedure</c:v>
                </c:pt>
                <c:pt idx="9">
                  <c:v>Money spent Vs Risk satisfaction</c:v>
                </c:pt>
                <c:pt idx="10">
                  <c:v>Ease of seeing a doctor of choice</c:v>
                </c:pt>
                <c:pt idx="11">
                  <c:v>Outcome of care/ how effective was the procedure</c:v>
                </c:pt>
                <c:pt idx="12">
                  <c:v>Explanation of cost and expected hospital bill</c:v>
                </c:pt>
              </c:strCache>
            </c:strRef>
          </c:cat>
          <c:val>
            <c:numRef>
              <c:f>'Miscellaneous Points &amp; Facility'!$B$3:$B$15</c:f>
              <c:numCache>
                <c:formatCode>General</c:formatCode>
                <c:ptCount val="13"/>
                <c:pt idx="1">
                  <c:v>207</c:v>
                </c:pt>
                <c:pt idx="2">
                  <c:v>188</c:v>
                </c:pt>
                <c:pt idx="3">
                  <c:v>207</c:v>
                </c:pt>
                <c:pt idx="4">
                  <c:v>198</c:v>
                </c:pt>
                <c:pt idx="5">
                  <c:v>207</c:v>
                </c:pt>
                <c:pt idx="6">
                  <c:v>221</c:v>
                </c:pt>
                <c:pt idx="8">
                  <c:v>235</c:v>
                </c:pt>
                <c:pt idx="9">
                  <c:v>207</c:v>
                </c:pt>
                <c:pt idx="10">
                  <c:v>207</c:v>
                </c:pt>
                <c:pt idx="11">
                  <c:v>174</c:v>
                </c:pt>
                <c:pt idx="12">
                  <c:v>174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8E5-4B79-98FC-9C428C248FCD}"/>
            </c:ext>
          </c:extLst>
        </c:ser>
        <c:ser>
          <c:idx val="1"/>
          <c:order val="1"/>
          <c:tx>
            <c:strRef>
              <c:f>'Miscellaneous Points &amp; Facility'!$C$1</c:f>
              <c:strCache>
                <c:ptCount val="1"/>
                <c:pt idx="0">
                  <c:v>Somewhat Satisfied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'Miscellaneous Points &amp; Facility'!$A$3:$A$15</c:f>
              <c:strCache>
                <c:ptCount val="13"/>
                <c:pt idx="0">
                  <c:v>Facilities</c:v>
                </c:pt>
                <c:pt idx="1">
                  <c:v>Over all rating of Department and its Facilities
</c:v>
                </c:pt>
                <c:pt idx="2">
                  <c:v>Ease of Access </c:v>
                </c:pt>
                <c:pt idx="3">
                  <c:v>Comfort</c:v>
                </c:pt>
                <c:pt idx="4">
                  <c:v>Cleanliness</c:v>
                </c:pt>
                <c:pt idx="5">
                  <c:v>Temperature Control</c:v>
                </c:pt>
                <c:pt idx="6">
                  <c:v>Equipment
</c:v>
                </c:pt>
                <c:pt idx="7">
                  <c:v>Miscellaneous Points</c:v>
                </c:pt>
                <c:pt idx="8">
                  <c:v>Timelag between diagnosis and procedure</c:v>
                </c:pt>
                <c:pt idx="9">
                  <c:v>Money spent Vs Risk satisfaction</c:v>
                </c:pt>
                <c:pt idx="10">
                  <c:v>Ease of seeing a doctor of choice</c:v>
                </c:pt>
                <c:pt idx="11">
                  <c:v>Outcome of care/ how effective was the procedure</c:v>
                </c:pt>
                <c:pt idx="12">
                  <c:v>Explanation of cost and expected hospital bill</c:v>
                </c:pt>
              </c:strCache>
            </c:strRef>
          </c:cat>
          <c:val>
            <c:numRef>
              <c:f>'Miscellaneous Points &amp; Facility'!$C$3:$C$15</c:f>
              <c:numCache>
                <c:formatCode>General</c:formatCode>
                <c:ptCount val="13"/>
                <c:pt idx="1">
                  <c:v>28</c:v>
                </c:pt>
                <c:pt idx="2">
                  <c:v>33</c:v>
                </c:pt>
                <c:pt idx="3">
                  <c:v>14</c:v>
                </c:pt>
                <c:pt idx="4">
                  <c:v>9</c:v>
                </c:pt>
                <c:pt idx="5">
                  <c:v>14</c:v>
                </c:pt>
                <c:pt idx="6">
                  <c:v>14</c:v>
                </c:pt>
                <c:pt idx="8">
                  <c:v>0</c:v>
                </c:pt>
                <c:pt idx="9">
                  <c:v>14</c:v>
                </c:pt>
                <c:pt idx="10">
                  <c:v>0</c:v>
                </c:pt>
                <c:pt idx="11">
                  <c:v>28</c:v>
                </c:pt>
                <c:pt idx="12">
                  <c:v>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8E5-4B79-98FC-9C428C248FCD}"/>
            </c:ext>
          </c:extLst>
        </c:ser>
        <c:ser>
          <c:idx val="2"/>
          <c:order val="2"/>
          <c:tx>
            <c:strRef>
              <c:f>'Miscellaneous Points &amp; Facility'!$D$1</c:f>
              <c:strCache>
                <c:ptCount val="1"/>
                <c:pt idx="0">
                  <c:v>Neutral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'Miscellaneous Points &amp; Facility'!$A$3:$A$15</c:f>
              <c:strCache>
                <c:ptCount val="13"/>
                <c:pt idx="0">
                  <c:v>Facilities</c:v>
                </c:pt>
                <c:pt idx="1">
                  <c:v>Over all rating of Department and its Facilities
</c:v>
                </c:pt>
                <c:pt idx="2">
                  <c:v>Ease of Access </c:v>
                </c:pt>
                <c:pt idx="3">
                  <c:v>Comfort</c:v>
                </c:pt>
                <c:pt idx="4">
                  <c:v>Cleanliness</c:v>
                </c:pt>
                <c:pt idx="5">
                  <c:v>Temperature Control</c:v>
                </c:pt>
                <c:pt idx="6">
                  <c:v>Equipment
</c:v>
                </c:pt>
                <c:pt idx="7">
                  <c:v>Miscellaneous Points</c:v>
                </c:pt>
                <c:pt idx="8">
                  <c:v>Timelag between diagnosis and procedure</c:v>
                </c:pt>
                <c:pt idx="9">
                  <c:v>Money spent Vs Risk satisfaction</c:v>
                </c:pt>
                <c:pt idx="10">
                  <c:v>Ease of seeing a doctor of choice</c:v>
                </c:pt>
                <c:pt idx="11">
                  <c:v>Outcome of care/ how effective was the procedure</c:v>
                </c:pt>
                <c:pt idx="12">
                  <c:v>Explanation of cost and expected hospital bill</c:v>
                </c:pt>
              </c:strCache>
            </c:strRef>
          </c:cat>
          <c:val>
            <c:numRef>
              <c:f>'Miscellaneous Points &amp; Facility'!$D$3:$D$15</c:f>
              <c:numCache>
                <c:formatCode>General</c:formatCode>
                <c:ptCount val="13"/>
                <c:pt idx="1">
                  <c:v>0</c:v>
                </c:pt>
                <c:pt idx="2">
                  <c:v>14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8E5-4B79-98FC-9C428C248FCD}"/>
            </c:ext>
          </c:extLst>
        </c:ser>
        <c:ser>
          <c:idx val="3"/>
          <c:order val="3"/>
          <c:tx>
            <c:strRef>
              <c:f>'Miscellaneous Points &amp; Facility'!$E$1</c:f>
              <c:strCache>
                <c:ptCount val="1"/>
                <c:pt idx="0">
                  <c:v>Somewhat Dissatisfied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'Miscellaneous Points &amp; Facility'!$A$3:$A$15</c:f>
              <c:strCache>
                <c:ptCount val="13"/>
                <c:pt idx="0">
                  <c:v>Facilities</c:v>
                </c:pt>
                <c:pt idx="1">
                  <c:v>Over all rating of Department and its Facilities
</c:v>
                </c:pt>
                <c:pt idx="2">
                  <c:v>Ease of Access </c:v>
                </c:pt>
                <c:pt idx="3">
                  <c:v>Comfort</c:v>
                </c:pt>
                <c:pt idx="4">
                  <c:v>Cleanliness</c:v>
                </c:pt>
                <c:pt idx="5">
                  <c:v>Temperature Control</c:v>
                </c:pt>
                <c:pt idx="6">
                  <c:v>Equipment
</c:v>
                </c:pt>
                <c:pt idx="7">
                  <c:v>Miscellaneous Points</c:v>
                </c:pt>
                <c:pt idx="8">
                  <c:v>Timelag between diagnosis and procedure</c:v>
                </c:pt>
                <c:pt idx="9">
                  <c:v>Money spent Vs Risk satisfaction</c:v>
                </c:pt>
                <c:pt idx="10">
                  <c:v>Ease of seeing a doctor of choice</c:v>
                </c:pt>
                <c:pt idx="11">
                  <c:v>Outcome of care/ how effective was the procedure</c:v>
                </c:pt>
                <c:pt idx="12">
                  <c:v>Explanation of cost and expected hospital bill</c:v>
                </c:pt>
              </c:strCache>
            </c:strRef>
          </c:cat>
          <c:val>
            <c:numRef>
              <c:f>'Miscellaneous Points &amp; Facility'!$E$3:$E$15</c:f>
              <c:numCache>
                <c:formatCode>General</c:formatCode>
                <c:ptCount val="13"/>
                <c:pt idx="1">
                  <c:v>0</c:v>
                </c:pt>
                <c:pt idx="2">
                  <c:v>0</c:v>
                </c:pt>
                <c:pt idx="3">
                  <c:v>14</c:v>
                </c:pt>
                <c:pt idx="4">
                  <c:v>28</c:v>
                </c:pt>
                <c:pt idx="5">
                  <c:v>14</c:v>
                </c:pt>
                <c:pt idx="6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33</c:v>
                </c:pt>
                <c:pt idx="12">
                  <c:v>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8E5-4B79-98FC-9C428C248FCD}"/>
            </c:ext>
          </c:extLst>
        </c:ser>
        <c:ser>
          <c:idx val="4"/>
          <c:order val="4"/>
          <c:tx>
            <c:strRef>
              <c:f>'Miscellaneous Points &amp; Facility'!$F$1</c:f>
              <c:strCache>
                <c:ptCount val="1"/>
                <c:pt idx="0">
                  <c:v>Completely Dissatisfied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'Miscellaneous Points &amp; Facility'!$A$3:$A$15</c:f>
              <c:strCache>
                <c:ptCount val="13"/>
                <c:pt idx="0">
                  <c:v>Facilities</c:v>
                </c:pt>
                <c:pt idx="1">
                  <c:v>Over all rating of Department and its Facilities
</c:v>
                </c:pt>
                <c:pt idx="2">
                  <c:v>Ease of Access </c:v>
                </c:pt>
                <c:pt idx="3">
                  <c:v>Comfort</c:v>
                </c:pt>
                <c:pt idx="4">
                  <c:v>Cleanliness</c:v>
                </c:pt>
                <c:pt idx="5">
                  <c:v>Temperature Control</c:v>
                </c:pt>
                <c:pt idx="6">
                  <c:v>Equipment
</c:v>
                </c:pt>
                <c:pt idx="7">
                  <c:v>Miscellaneous Points</c:v>
                </c:pt>
                <c:pt idx="8">
                  <c:v>Timelag between diagnosis and procedure</c:v>
                </c:pt>
                <c:pt idx="9">
                  <c:v>Money spent Vs Risk satisfaction</c:v>
                </c:pt>
                <c:pt idx="10">
                  <c:v>Ease of seeing a doctor of choice</c:v>
                </c:pt>
                <c:pt idx="11">
                  <c:v>Outcome of care/ how effective was the procedure</c:v>
                </c:pt>
                <c:pt idx="12">
                  <c:v>Explanation of cost and expected hospital bill</c:v>
                </c:pt>
              </c:strCache>
            </c:strRef>
          </c:cat>
          <c:val>
            <c:numRef>
              <c:f>'Miscellaneous Points &amp; Facility'!$F$3:$F$15</c:f>
              <c:numCache>
                <c:formatCode>General</c:formatCode>
                <c:ptCount val="13"/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8">
                  <c:v>0</c:v>
                </c:pt>
                <c:pt idx="9">
                  <c:v>14</c:v>
                </c:pt>
                <c:pt idx="10">
                  <c:v>0</c:v>
                </c:pt>
                <c:pt idx="11">
                  <c:v>0</c:v>
                </c:pt>
                <c:pt idx="12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58E5-4B79-98FC-9C428C248FCD}"/>
            </c:ext>
          </c:extLst>
        </c:ser>
        <c:ser>
          <c:idx val="5"/>
          <c:order val="5"/>
          <c:tx>
            <c:strRef>
              <c:f>'Miscellaneous Points &amp; Facility'!$G$1</c:f>
              <c:strCache>
                <c:ptCount val="1"/>
                <c:pt idx="0">
                  <c:v>NA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'Miscellaneous Points &amp; Facility'!$A$3:$A$15</c:f>
              <c:strCache>
                <c:ptCount val="13"/>
                <c:pt idx="0">
                  <c:v>Facilities</c:v>
                </c:pt>
                <c:pt idx="1">
                  <c:v>Over all rating of Department and its Facilities
</c:v>
                </c:pt>
                <c:pt idx="2">
                  <c:v>Ease of Access </c:v>
                </c:pt>
                <c:pt idx="3">
                  <c:v>Comfort</c:v>
                </c:pt>
                <c:pt idx="4">
                  <c:v>Cleanliness</c:v>
                </c:pt>
                <c:pt idx="5">
                  <c:v>Temperature Control</c:v>
                </c:pt>
                <c:pt idx="6">
                  <c:v>Equipment
</c:v>
                </c:pt>
                <c:pt idx="7">
                  <c:v>Miscellaneous Points</c:v>
                </c:pt>
                <c:pt idx="8">
                  <c:v>Timelag between diagnosis and procedure</c:v>
                </c:pt>
                <c:pt idx="9">
                  <c:v>Money spent Vs Risk satisfaction</c:v>
                </c:pt>
                <c:pt idx="10">
                  <c:v>Ease of seeing a doctor of choice</c:v>
                </c:pt>
                <c:pt idx="11">
                  <c:v>Outcome of care/ how effective was the procedure</c:v>
                </c:pt>
                <c:pt idx="12">
                  <c:v>Explanation of cost and expected hospital bill</c:v>
                </c:pt>
              </c:strCache>
            </c:strRef>
          </c:cat>
          <c:val>
            <c:numRef>
              <c:f>'Miscellaneous Points &amp; Facility'!$G$3:$G$15</c:f>
              <c:numCache>
                <c:formatCode>General</c:formatCode>
                <c:ptCount val="13"/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58E5-4B79-98FC-9C428C248F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4028800"/>
        <c:axId val="84038784"/>
      </c:barChart>
      <c:catAx>
        <c:axId val="84028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038784"/>
        <c:crosses val="autoZero"/>
        <c:auto val="1"/>
        <c:lblAlgn val="ctr"/>
        <c:lblOffset val="100"/>
        <c:noMultiLvlLbl val="0"/>
      </c:catAx>
      <c:valAx>
        <c:axId val="84038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028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1" i="0" u="sng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u="sng"/>
              <a:t> MISCELLANIOUS</a:t>
            </a:r>
            <a:r>
              <a:rPr lang="en-US" b="1" u="sng" baseline="0"/>
              <a:t> POINTS</a:t>
            </a:r>
            <a:endParaRPr lang="en-US" b="1" u="sng"/>
          </a:p>
        </c:rich>
      </c:tx>
      <c:layout>
        <c:manualLayout>
          <c:xMode val="edge"/>
          <c:yMode val="edge"/>
          <c:x val="0.31769449491890434"/>
          <c:y val="2.451738535169429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'[excel final sheet totalled &amp; graphs made PANT-IPD-Arjun.xlsx]Miscellaneous Points &amp; Facility'!$A$3:$A$15</c:f>
              <c:strCache>
                <c:ptCount val="13"/>
                <c:pt idx="0">
                  <c:v>Facilities</c:v>
                </c:pt>
                <c:pt idx="1">
                  <c:v>Over all rating of Department and its Facilities
</c:v>
                </c:pt>
                <c:pt idx="2">
                  <c:v>Ease of Access </c:v>
                </c:pt>
                <c:pt idx="3">
                  <c:v>Comfort</c:v>
                </c:pt>
                <c:pt idx="4">
                  <c:v>Cleanliness</c:v>
                </c:pt>
                <c:pt idx="5">
                  <c:v>Temperature Control</c:v>
                </c:pt>
                <c:pt idx="6">
                  <c:v>Equipment
</c:v>
                </c:pt>
                <c:pt idx="7">
                  <c:v>Miscellaneous Points</c:v>
                </c:pt>
                <c:pt idx="8">
                  <c:v>Timelag between diagnosis and procedure</c:v>
                </c:pt>
                <c:pt idx="9">
                  <c:v>Money spent Vs Risk satisfaction</c:v>
                </c:pt>
                <c:pt idx="10">
                  <c:v>Ease of seeing a doctor of choice</c:v>
                </c:pt>
                <c:pt idx="11">
                  <c:v>Outcome of care/ how effective was the procedure</c:v>
                </c:pt>
                <c:pt idx="12">
                  <c:v>Explanation of cost and expected hospital bill</c:v>
                </c:pt>
              </c:strCache>
            </c:strRef>
          </c:cat>
          <c:val>
            <c:numRef>
              <c:f>'[excel final sheet totalled &amp; graphs made PANT-IPD-Arjun.xlsx]Miscellaneous Points &amp; Facility'!$H$3:$H$15</c:f>
              <c:numCache>
                <c:formatCode>General</c:formatCode>
                <c:ptCount val="13"/>
                <c:pt idx="1">
                  <c:v>4.8808510638297875</c:v>
                </c:pt>
                <c:pt idx="2">
                  <c:v>4.7404255319148936</c:v>
                </c:pt>
                <c:pt idx="3">
                  <c:v>4.7617021276595741</c:v>
                </c:pt>
                <c:pt idx="4">
                  <c:v>4.6042553191489359</c:v>
                </c:pt>
                <c:pt idx="5">
                  <c:v>4.7617021276595741</c:v>
                </c:pt>
                <c:pt idx="6">
                  <c:v>4.9404255319148938</c:v>
                </c:pt>
                <c:pt idx="8">
                  <c:v>5</c:v>
                </c:pt>
                <c:pt idx="9">
                  <c:v>4.7021276595744679</c:v>
                </c:pt>
                <c:pt idx="10">
                  <c:v>5</c:v>
                </c:pt>
                <c:pt idx="11">
                  <c:v>4.4595744680851066</c:v>
                </c:pt>
                <c:pt idx="12">
                  <c:v>4.506382978723404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BFA-475D-9EA2-FE88BD4EF3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614080"/>
        <c:axId val="33697792"/>
      </c:barChart>
      <c:catAx>
        <c:axId val="33614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697792"/>
        <c:crosses val="autoZero"/>
        <c:auto val="1"/>
        <c:lblAlgn val="ctr"/>
        <c:lblOffset val="100"/>
        <c:noMultiLvlLbl val="0"/>
      </c:catAx>
      <c:valAx>
        <c:axId val="33697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614080"/>
        <c:crosses val="autoZero"/>
        <c:crossBetween val="between"/>
      </c:valAx>
      <c:dTable>
        <c:showHorzBorder val="1"/>
        <c:showVertBorder val="1"/>
        <c:showOutline val="1"/>
        <c:showKeys val="1"/>
      </c:dTable>
      <c:spPr>
        <a:solidFill>
          <a:srgbClr val="FFFF00"/>
        </a:solidFill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93B040-899F-43EE-A8C8-63CF394406FA}" type="datetimeFigureOut">
              <a:rPr lang="en-US" smtClean="0"/>
              <a:t>5/31/2019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D5176E-24C8-4232-ABB9-0B1DDA34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077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5176E-24C8-4232-ABB9-0B1DDA34B09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316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N" b="1" u="sng" dirty="0"/>
              <a:t>CARETAKER SATISFACTION STUDY (IPD)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b="1" u="sng" dirty="0" smtClean="0">
                <a:solidFill>
                  <a:schemeClr val="tx1"/>
                </a:solidFill>
              </a:rPr>
              <a:t>DEPARTMENT OF PAEDIATRIC CARDIAC SCIENCES, SIR GANGA RAM HOSPITAL,NEW DELHI</a:t>
            </a:r>
            <a:endParaRPr lang="en-US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19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IN" b="1" u="sng" dirty="0"/>
              <a:t>TREATING PHYSICIAN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10600" cy="57150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IN" b="1" dirty="0" smtClean="0"/>
              <a:t>HIGHER RANGE OF SATISFACTION</a:t>
            </a:r>
            <a:endParaRPr lang="en-US" b="1" dirty="0" smtClean="0"/>
          </a:p>
          <a:p>
            <a:pPr lvl="1">
              <a:lnSpc>
                <a:spcPct val="150000"/>
              </a:lnSpc>
            </a:pPr>
            <a:r>
              <a:rPr lang="en-IN" dirty="0" smtClean="0">
                <a:solidFill>
                  <a:srgbClr val="FF0000"/>
                </a:solidFill>
              </a:rPr>
              <a:t>4.28 FOR EASE ACCESABILATY OVER TELEPHONE </a:t>
            </a:r>
          </a:p>
          <a:p>
            <a:pPr lvl="1">
              <a:lnSpc>
                <a:spcPct val="150000"/>
              </a:lnSpc>
            </a:pPr>
            <a:r>
              <a:rPr lang="en-IN" dirty="0" smtClean="0">
                <a:solidFill>
                  <a:srgbClr val="FF0000"/>
                </a:solidFill>
              </a:rPr>
              <a:t>5 FOR TREATMENT, ABILITY &amp; THOROUGHNESS.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IN" b="1" dirty="0" smtClean="0"/>
              <a:t>LOWER RANGE OF SATISFACTION </a:t>
            </a:r>
          </a:p>
          <a:p>
            <a:pPr lvl="1">
              <a:lnSpc>
                <a:spcPct val="150000"/>
              </a:lnSpc>
            </a:pPr>
            <a:r>
              <a:rPr lang="en-IN" dirty="0" smtClean="0">
                <a:solidFill>
                  <a:srgbClr val="FF0000"/>
                </a:solidFill>
              </a:rPr>
              <a:t>3.46 FOR  EXPLANATION OF DISEASE BY REFERRING AGENCY.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IN" b="1" dirty="0" smtClean="0"/>
              <a:t>MARGIN FOR IMPROVEMENT</a:t>
            </a:r>
          </a:p>
          <a:p>
            <a:pPr lvl="1">
              <a:lnSpc>
                <a:spcPct val="150000"/>
              </a:lnSpc>
            </a:pPr>
            <a:r>
              <a:rPr lang="en-IN" dirty="0" smtClean="0">
                <a:solidFill>
                  <a:srgbClr val="FF0000"/>
                </a:solidFill>
              </a:rPr>
              <a:t>30.8% PRESENT </a:t>
            </a:r>
          </a:p>
          <a:p>
            <a:pPr lvl="1">
              <a:lnSpc>
                <a:spcPct val="150000"/>
              </a:lnSpc>
            </a:pPr>
            <a:r>
              <a:rPr lang="en-IN" dirty="0" smtClean="0">
                <a:solidFill>
                  <a:srgbClr val="FF0000"/>
                </a:solidFill>
              </a:rPr>
              <a:t>EXPLANATION OF DISEASE BY THE REFERRING AGENCY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16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0756"/>
            <a:ext cx="8229600" cy="703738"/>
          </a:xfrm>
        </p:spPr>
        <p:txBody>
          <a:bodyPr>
            <a:normAutofit fontScale="90000"/>
          </a:bodyPr>
          <a:lstStyle/>
          <a:p>
            <a:r>
              <a:rPr lang="en-IN" b="1" u="sng" dirty="0" smtClean="0"/>
              <a:t>PHYSICIAN SERVICE : BAR CHART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lc="http://schemas.openxmlformats.org/drawingml/2006/lockedCanvas" xmlns="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aink="http://schemas.microsoft.com/office/drawing/2016/ink" xmlns:am3d="http://schemas.microsoft.com/office/drawing/2017/model3d" xmlns:o="urn:schemas-microsoft-com:office:office" xmlns:v="urn:schemas-microsoft-com:vml" xmlns:w10="urn:schemas-microsoft-com:office:word" xmlns:w="http://schemas.openxmlformats.org/wordprocessingml/2006/main" xmlns:w15="http://schemas.microsoft.com/office/word/2012/wordml" xmlns:w16cid="http://schemas.microsoft.com/office/word/2016/wordml/cid" xmlns:w16se="http://schemas.microsoft.com/office/word/2015/wordml/symex" xmlns:a16="http://schemas.microsoft.com/office/drawing/2014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 id="{EBBD9CBD-9A23-45C9-AED1-6D4A279567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5246355"/>
              </p:ext>
            </p:extLst>
          </p:nvPr>
        </p:nvGraphicFramePr>
        <p:xfrm>
          <a:off x="76200" y="990600"/>
          <a:ext cx="8915400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649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IN" sz="3600" b="1" u="sng" dirty="0" smtClean="0"/>
              <a:t>WEIGHTED AVERAGES :PHYSICIAN SERVICE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lc="http://schemas.openxmlformats.org/drawingml/2006/lockedCanvas" xmlns="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aink="http://schemas.microsoft.com/office/drawing/2016/ink" xmlns:am3d="http://schemas.microsoft.com/office/drawing/2017/model3d" xmlns:o="urn:schemas-microsoft-com:office:office" xmlns:v="urn:schemas-microsoft-com:vml" xmlns:w10="urn:schemas-microsoft-com:office:word" xmlns:w="http://schemas.openxmlformats.org/wordprocessingml/2006/main" xmlns:w15="http://schemas.microsoft.com/office/word/2012/wordml" xmlns:w16cid="http://schemas.microsoft.com/office/word/2016/wordml/cid" xmlns:w16se="http://schemas.microsoft.com/office/word/2015/wordml/symex" xmlns:a16="http://schemas.microsoft.com/office/drawing/2014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 id="{00000000-0008-0000-03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3599122"/>
              </p:ext>
            </p:extLst>
          </p:nvPr>
        </p:nvGraphicFramePr>
        <p:xfrm>
          <a:off x="0" y="838200"/>
          <a:ext cx="9144000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60764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>
            <a:normAutofit/>
          </a:bodyPr>
          <a:lstStyle/>
          <a:p>
            <a:r>
              <a:rPr lang="en-IN" b="1" u="sng" dirty="0" smtClean="0"/>
              <a:t>ICU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lnSpcReduction="10000"/>
          </a:bodyPr>
          <a:lstStyle/>
          <a:p>
            <a:pPr lvl="0"/>
            <a:r>
              <a:rPr lang="en-IN" dirty="0" smtClean="0"/>
              <a:t>HIGHER RANGE OF SATISFACTION</a:t>
            </a:r>
          </a:p>
          <a:p>
            <a:pPr lvl="1"/>
            <a:r>
              <a:rPr lang="en-IN" dirty="0" smtClean="0">
                <a:solidFill>
                  <a:srgbClr val="FF0000"/>
                </a:solidFill>
              </a:rPr>
              <a:t> 4.98 FOR THE LEVEL OF CARE PROVIDED</a:t>
            </a:r>
          </a:p>
          <a:p>
            <a:pPr lvl="1"/>
            <a:r>
              <a:rPr lang="en-IN" dirty="0" smtClean="0">
                <a:solidFill>
                  <a:srgbClr val="FF0000"/>
                </a:solidFill>
              </a:rPr>
              <a:t> </a:t>
            </a:r>
            <a:r>
              <a:rPr lang="en-IN" dirty="0" smtClean="0">
                <a:solidFill>
                  <a:srgbClr val="FF0000"/>
                </a:solidFill>
              </a:rPr>
              <a:t>4.38 FOR EXPLANATION OF PROCEDURES.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IN" dirty="0" smtClean="0">
                <a:solidFill>
                  <a:srgbClr val="FF0000"/>
                </a:solidFill>
              </a:rPr>
              <a:t>EXPLANATION OF PROCEDURES </a:t>
            </a:r>
          </a:p>
          <a:p>
            <a:pPr lvl="2"/>
            <a:r>
              <a:rPr lang="en-IN" dirty="0" smtClean="0">
                <a:solidFill>
                  <a:srgbClr val="002060"/>
                </a:solidFill>
              </a:rPr>
              <a:t>4.38  HAS A SCOPE OF IMPROVEMENT BY 13.6%</a:t>
            </a:r>
            <a:endParaRPr lang="en-US" dirty="0" smtClean="0">
              <a:solidFill>
                <a:srgbClr val="002060"/>
              </a:solidFill>
            </a:endParaRPr>
          </a:p>
          <a:p>
            <a:pPr lvl="0"/>
            <a:r>
              <a:rPr lang="en-IN" dirty="0" smtClean="0"/>
              <a:t>LOCATION THE DYNAMICS </a:t>
            </a:r>
          </a:p>
          <a:p>
            <a:pPr lvl="1"/>
            <a:r>
              <a:rPr lang="en-IN" dirty="0" smtClean="0">
                <a:solidFill>
                  <a:srgbClr val="FF0000"/>
                </a:solidFill>
              </a:rPr>
              <a:t>WHICH CAN BE CONSIDERED CONCLUSIVE REMAIN DIVERSE.</a:t>
            </a:r>
          </a:p>
          <a:p>
            <a:pPr lvl="1"/>
            <a:r>
              <a:rPr lang="en-IN" dirty="0" smtClean="0">
                <a:solidFill>
                  <a:srgbClr val="FF0000"/>
                </a:solidFill>
              </a:rPr>
              <a:t> THIS NEED TO BE ADDRESSED SEPARATELY BECAUSE OF EMOTIVE &amp; PERCEPTIVE ISSUES INVOLVED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1717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IN" b="1" u="sng" dirty="0" smtClean="0"/>
              <a:t>BAR CHART: ICU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lc="http://schemas.openxmlformats.org/drawingml/2006/lockedCanvas" xmlns="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aink="http://schemas.microsoft.com/office/drawing/2016/ink" xmlns:am3d="http://schemas.microsoft.com/office/drawing/2017/model3d" xmlns:o="urn:schemas-microsoft-com:office:office" xmlns:v="urn:schemas-microsoft-com:vml" xmlns:w10="urn:schemas-microsoft-com:office:word" xmlns:w="http://schemas.openxmlformats.org/wordprocessingml/2006/main" xmlns:w15="http://schemas.microsoft.com/office/word/2012/wordml" xmlns:w16cid="http://schemas.microsoft.com/office/word/2016/wordml/cid" xmlns:w16se="http://schemas.microsoft.com/office/word/2015/wordml/symex" xmlns:a16="http://schemas.microsoft.com/office/drawing/2014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 id="{FD0B6D0A-5952-49A5-8D29-C81C75AE3B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1294063"/>
              </p:ext>
            </p:extLst>
          </p:nvPr>
        </p:nvGraphicFramePr>
        <p:xfrm>
          <a:off x="152400" y="609600"/>
          <a:ext cx="8839200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022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>
            <a:noAutofit/>
          </a:bodyPr>
          <a:lstStyle/>
          <a:p>
            <a:r>
              <a:rPr lang="en-IN" sz="3600" b="1" u="sng" dirty="0" smtClean="0"/>
              <a:t>WEIGHTED AVERAGES:ICU</a:t>
            </a:r>
            <a:endParaRPr lang="en-US" sz="36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lc="http://schemas.openxmlformats.org/drawingml/2006/lockedCanvas" xmlns="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aink="http://schemas.microsoft.com/office/drawing/2016/ink" xmlns:am3d="http://schemas.microsoft.com/office/drawing/2017/model3d" xmlns:o="urn:schemas-microsoft-com:office:office" xmlns:v="urn:schemas-microsoft-com:vml" xmlns:w10="urn:schemas-microsoft-com:office:word" xmlns:w="http://schemas.openxmlformats.org/wordprocessingml/2006/main" xmlns:w15="http://schemas.microsoft.com/office/word/2012/wordml" xmlns:w16cid="http://schemas.microsoft.com/office/word/2016/wordml/cid" xmlns:w16se="http://schemas.microsoft.com/office/word/2015/wordml/symex" xmlns:a16="http://schemas.microsoft.com/office/drawing/2014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 id="{306B86D0-E3F7-4E43-B789-F824692378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6793524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898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IN" b="1" u="sng" dirty="0"/>
              <a:t>MISCELLANEOUS POINTS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838200"/>
            <a:ext cx="4040188" cy="685801"/>
          </a:xfrm>
        </p:spPr>
        <p:txBody>
          <a:bodyPr>
            <a:normAutofit fontScale="92500"/>
          </a:bodyPr>
          <a:lstStyle/>
          <a:p>
            <a:pPr marL="0" lvl="1"/>
            <a:r>
              <a:rPr lang="en-IN" dirty="0" smtClean="0"/>
              <a:t>FACILITIES. THE AVERAGE RATING FOR THE </a:t>
            </a:r>
            <a:r>
              <a:rPr lang="en-IN" sz="2200" dirty="0" smtClean="0"/>
              <a:t>SECTION</a:t>
            </a:r>
            <a:r>
              <a:rPr lang="en-IN" dirty="0" smtClean="0"/>
              <a:t> WAS 4.78 OUT OF 5.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52600"/>
            <a:ext cx="4040188" cy="4572000"/>
          </a:xfrm>
        </p:spPr>
        <p:txBody>
          <a:bodyPr>
            <a:normAutofit fontScale="92500" lnSpcReduction="10000"/>
          </a:bodyPr>
          <a:lstStyle/>
          <a:p>
            <a:pPr marL="228600" lvl="2" algn="just"/>
            <a:r>
              <a:rPr lang="en-IN" b="1" dirty="0" smtClean="0"/>
              <a:t>HIGHER RANGE OF SATISFACTION</a:t>
            </a:r>
            <a:endParaRPr lang="en-US" sz="1200" b="1" dirty="0" smtClean="0"/>
          </a:p>
          <a:p>
            <a:pPr marL="685800" lvl="4" algn="just"/>
            <a:r>
              <a:rPr lang="en-IN" sz="1700" dirty="0" smtClean="0">
                <a:solidFill>
                  <a:srgbClr val="FF0000"/>
                </a:solidFill>
              </a:rPr>
              <a:t>SATISFACTION WITH THE EQUIPMENT AVAILABILITY &amp; UPKEEP RATED 4.94 OUT OF 5.</a:t>
            </a:r>
            <a:endParaRPr lang="en-US" sz="1200" dirty="0" smtClean="0">
              <a:solidFill>
                <a:srgbClr val="FF0000"/>
              </a:solidFill>
            </a:endParaRPr>
          </a:p>
          <a:p>
            <a:pPr marL="685800" lvl="4" algn="just"/>
            <a:r>
              <a:rPr lang="en-IN" sz="1700" dirty="0" smtClean="0">
                <a:solidFill>
                  <a:srgbClr val="FF0000"/>
                </a:solidFill>
              </a:rPr>
              <a:t>SATISFACTION WITH THE DEPARTMENT &amp; FACILITIES RATED 4.88 OUT OF 5.</a:t>
            </a:r>
            <a:endParaRPr lang="en-US" sz="1200" dirty="0" smtClean="0">
              <a:solidFill>
                <a:srgbClr val="FF0000"/>
              </a:solidFill>
            </a:endParaRPr>
          </a:p>
          <a:p>
            <a:pPr marL="685800" lvl="4" algn="just"/>
            <a:r>
              <a:rPr lang="en-IN" sz="1700" dirty="0" smtClean="0">
                <a:solidFill>
                  <a:srgbClr val="FF0000"/>
                </a:solidFill>
              </a:rPr>
              <a:t>SATISFACTION WITH THE EASE OF ACCESS TO &amp; FRO IN THE DEPARTMENT RATED 4.76 OUT OF 5.</a:t>
            </a:r>
            <a:endParaRPr lang="en-US" sz="1200" dirty="0" smtClean="0">
              <a:solidFill>
                <a:srgbClr val="FF0000"/>
              </a:solidFill>
            </a:endParaRPr>
          </a:p>
          <a:p>
            <a:pPr marL="685800" lvl="4" algn="just"/>
            <a:r>
              <a:rPr lang="en-IN" sz="1700" dirty="0" smtClean="0">
                <a:solidFill>
                  <a:srgbClr val="FF0000"/>
                </a:solidFill>
              </a:rPr>
              <a:t>SATISFACTION WITH THE TEMPERATURE CONTROL RATED 4.76 OUT OF 5.</a:t>
            </a:r>
            <a:endParaRPr lang="en-US" sz="1200" dirty="0" smtClean="0">
              <a:solidFill>
                <a:srgbClr val="FF0000"/>
              </a:solidFill>
            </a:endParaRPr>
          </a:p>
          <a:p>
            <a:pPr marL="685800" lvl="4" algn="just"/>
            <a:r>
              <a:rPr lang="en-IN" sz="1700" dirty="0" smtClean="0">
                <a:solidFill>
                  <a:srgbClr val="FF0000"/>
                </a:solidFill>
              </a:rPr>
              <a:t>SATISFACTION WITH THE COMFORT (PAITENT)RATED 4.60 OUT OF 5.</a:t>
            </a:r>
            <a:endParaRPr lang="en-US" sz="1200" dirty="0" smtClean="0">
              <a:solidFill>
                <a:srgbClr val="FF0000"/>
              </a:solidFill>
            </a:endParaRPr>
          </a:p>
          <a:p>
            <a:pPr marL="228600" lvl="2" algn="just"/>
            <a:r>
              <a:rPr lang="en-IN" b="1" dirty="0" smtClean="0"/>
              <a:t>THE LOWER RANGE OF SATISFACTION ARE </a:t>
            </a:r>
            <a:endParaRPr lang="en-US" sz="1200" b="1" dirty="0" smtClean="0">
              <a:solidFill>
                <a:srgbClr val="FF0000"/>
              </a:solidFill>
            </a:endParaRPr>
          </a:p>
          <a:p>
            <a:pPr marL="685800" lvl="4" algn="just"/>
            <a:r>
              <a:rPr lang="en-IN" sz="1900" dirty="0" smtClean="0">
                <a:solidFill>
                  <a:srgbClr val="FF0000"/>
                </a:solidFill>
              </a:rPr>
              <a:t>4.6 FOR CLEANLINESS (RELATIVE).</a:t>
            </a:r>
            <a:endParaRPr lang="en-US" sz="1300" dirty="0" smtClean="0">
              <a:solidFill>
                <a:srgbClr val="FF0000"/>
              </a:solidFill>
            </a:endParaRPr>
          </a:p>
          <a:p>
            <a:pPr algn="just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790902"/>
            <a:ext cx="4041775" cy="1066800"/>
          </a:xfrm>
        </p:spPr>
        <p:txBody>
          <a:bodyPr>
            <a:noAutofit/>
          </a:bodyPr>
          <a:lstStyle/>
          <a:p>
            <a:pPr marL="53975" lvl="1"/>
            <a:r>
              <a:rPr lang="en-IN" dirty="0" smtClean="0"/>
              <a:t>MISCELLANEOUS POINTS. THE AVERAGE RATING FOR THE SECTION WAS 4.73 OUT OF 5.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05000"/>
            <a:ext cx="4041775" cy="4221163"/>
          </a:xfrm>
        </p:spPr>
        <p:txBody>
          <a:bodyPr>
            <a:normAutofit lnSpcReduction="10000"/>
          </a:bodyPr>
          <a:lstStyle/>
          <a:p>
            <a:pPr marL="395288" lvl="2" indent="-285750" algn="just"/>
            <a:r>
              <a:rPr lang="en-IN" b="1" dirty="0" smtClean="0"/>
              <a:t>HIGHER RANGE OF SATISFACTION</a:t>
            </a:r>
            <a:endParaRPr lang="en-US" sz="1200" b="1" dirty="0" smtClean="0"/>
          </a:p>
          <a:p>
            <a:pPr marL="852488" lvl="4" indent="-285750" algn="just"/>
            <a:r>
              <a:rPr lang="en-IN" dirty="0" smtClean="0">
                <a:solidFill>
                  <a:srgbClr val="FF0000"/>
                </a:solidFill>
              </a:rPr>
              <a:t>SATISFACTION WITH THE TIMING BETWEEN DIAGNOSIS &amp; PROCEDURE RATED 5 OUT OF 5.</a:t>
            </a:r>
            <a:endParaRPr lang="en-US" sz="1100" dirty="0" smtClean="0">
              <a:solidFill>
                <a:srgbClr val="FF0000"/>
              </a:solidFill>
            </a:endParaRPr>
          </a:p>
          <a:p>
            <a:pPr marL="852488" lvl="4" indent="-285750" algn="just"/>
            <a:r>
              <a:rPr lang="en-IN" dirty="0" smtClean="0">
                <a:solidFill>
                  <a:srgbClr val="FF0000"/>
                </a:solidFill>
              </a:rPr>
              <a:t>SATISFACTION WITH EASE OF SEEING A DOCTOR OF CHOICE RATED 5 OUT OF 5.</a:t>
            </a:r>
            <a:endParaRPr lang="en-US" sz="1100" dirty="0" smtClean="0">
              <a:solidFill>
                <a:srgbClr val="FF0000"/>
              </a:solidFill>
            </a:endParaRPr>
          </a:p>
          <a:p>
            <a:pPr marL="852488" lvl="4" indent="-285750" algn="just"/>
            <a:r>
              <a:rPr lang="en-IN" dirty="0" smtClean="0">
                <a:solidFill>
                  <a:srgbClr val="FF0000"/>
                </a:solidFill>
              </a:rPr>
              <a:t>SATISFACTION WITH THE MONEY SPENT VS RISK SATISFACTION IN THE DEPARTMENT RATED 4.70 OUT OF 5.</a:t>
            </a:r>
            <a:endParaRPr lang="en-US" sz="1100" dirty="0" smtClean="0">
              <a:solidFill>
                <a:srgbClr val="FF0000"/>
              </a:solidFill>
            </a:endParaRPr>
          </a:p>
          <a:p>
            <a:pPr marL="395288" lvl="2" indent="-285750" algn="just"/>
            <a:r>
              <a:rPr lang="en-IN" b="1" dirty="0" smtClean="0"/>
              <a:t>THE LOWER RANGE OF SATISFACTION ARE </a:t>
            </a:r>
            <a:endParaRPr lang="en-US" sz="1200" b="1" dirty="0" smtClean="0"/>
          </a:p>
          <a:p>
            <a:pPr marL="852488" lvl="4" indent="-285750" algn="just"/>
            <a:r>
              <a:rPr lang="en-IN" dirty="0" smtClean="0">
                <a:solidFill>
                  <a:srgbClr val="FF0000"/>
                </a:solidFill>
              </a:rPr>
              <a:t>SATISFACTION WITH THE OUTCOME OF CARE RATED 4.46 OUT OF 5.</a:t>
            </a:r>
            <a:endParaRPr lang="en-US" sz="1100" dirty="0" smtClean="0">
              <a:solidFill>
                <a:srgbClr val="FF0000"/>
              </a:solidFill>
            </a:endParaRPr>
          </a:p>
          <a:p>
            <a:pPr marL="852488" lvl="4" indent="-285750" algn="just"/>
            <a:r>
              <a:rPr lang="en-IN" dirty="0" smtClean="0">
                <a:solidFill>
                  <a:srgbClr val="FF0000"/>
                </a:solidFill>
              </a:rPr>
              <a:t>SATISFACTION WITH THE COSTS INVOLVED RATED 4.50 OUT OF 5.</a:t>
            </a:r>
            <a:endParaRPr lang="en-US" sz="1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29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IN" sz="3200" b="1" u="sng" dirty="0" smtClean="0"/>
              <a:t>BAR CHART : MISCELLANEOUS POINTS &amp; FACILITIES</a:t>
            </a:r>
            <a:endParaRPr lang="en-US" sz="32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lc="http://schemas.openxmlformats.org/drawingml/2006/lockedCanvas" xmlns="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aink="http://schemas.microsoft.com/office/drawing/2016/ink" xmlns:am3d="http://schemas.microsoft.com/office/drawing/2017/model3d" xmlns:o="urn:schemas-microsoft-com:office:office" xmlns:v="urn:schemas-microsoft-com:vml" xmlns:w10="urn:schemas-microsoft-com:office:word" xmlns:w="http://schemas.openxmlformats.org/wordprocessingml/2006/main" xmlns:w15="http://schemas.microsoft.com/office/word/2012/wordml" xmlns:w16cid="http://schemas.microsoft.com/office/word/2016/wordml/cid" xmlns:w16se="http://schemas.microsoft.com/office/word/2015/wordml/symex" xmlns:a16="http://schemas.microsoft.com/office/drawing/2014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 id="{9E4761E5-0AD8-4469-A5D1-606D8F6065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3230373"/>
              </p:ext>
            </p:extLst>
          </p:nvPr>
        </p:nvGraphicFramePr>
        <p:xfrm>
          <a:off x="152400" y="838200"/>
          <a:ext cx="88392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670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563562"/>
          </a:xfrm>
        </p:spPr>
        <p:txBody>
          <a:bodyPr>
            <a:noAutofit/>
          </a:bodyPr>
          <a:lstStyle/>
          <a:p>
            <a:r>
              <a:rPr lang="en-IN" sz="2800" b="1" u="sng" dirty="0" smtClean="0"/>
              <a:t>WEIGHTED AVERAGES: MISCELLANEOUS POINTS</a:t>
            </a:r>
            <a:endParaRPr lang="en-US" sz="2800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lc="http://schemas.openxmlformats.org/drawingml/2006/lockedCanvas" xmlns="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aink="http://schemas.microsoft.com/office/drawing/2016/ink" xmlns:am3d="http://schemas.microsoft.com/office/drawing/2017/model3d" xmlns:o="urn:schemas-microsoft-com:office:office" xmlns:v="urn:schemas-microsoft-com:vml" xmlns:w10="urn:schemas-microsoft-com:office:word" xmlns:w="http://schemas.openxmlformats.org/wordprocessingml/2006/main" xmlns:w15="http://schemas.microsoft.com/office/word/2012/wordml" xmlns:w16cid="http://schemas.microsoft.com/office/word/2016/wordml/cid" xmlns:w16se="http://schemas.microsoft.com/office/word/2015/wordml/symex" xmlns:a16="http://schemas.microsoft.com/office/drawing/2014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 id="{A48456DE-2316-46AB-B77A-C5F51B8A8E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1280330"/>
              </p:ext>
            </p:extLst>
          </p:nvPr>
        </p:nvGraphicFramePr>
        <p:xfrm>
          <a:off x="152400" y="914400"/>
          <a:ext cx="88392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1806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28600"/>
          </a:xfrm>
        </p:spPr>
        <p:txBody>
          <a:bodyPr>
            <a:noAutofit/>
          </a:bodyPr>
          <a:lstStyle/>
          <a:p>
            <a:r>
              <a:rPr lang="en-IN" sz="3200" b="1" u="sng" dirty="0"/>
              <a:t>DISCUSSION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8708129"/>
              </p:ext>
            </p:extLst>
          </p:nvPr>
        </p:nvGraphicFramePr>
        <p:xfrm>
          <a:off x="76201" y="533401"/>
          <a:ext cx="8991599" cy="62483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76129"/>
                <a:gridCol w="1181185"/>
                <a:gridCol w="1110040"/>
                <a:gridCol w="866505"/>
                <a:gridCol w="1221318"/>
                <a:gridCol w="1221318"/>
                <a:gridCol w="552740"/>
                <a:gridCol w="1262364"/>
              </a:tblGrid>
              <a:tr h="295869">
                <a:tc gridSpan="8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NURSING SERVICES :ICU &amp;WARD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4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COMPLETELY SATISFIED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SOMEWHAT SATISFIED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NEUTRAL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SOMEWHAT DISSATISFIED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COMPLETELY DISSATISFIED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NA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WEIGHTED AVERAGE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</a:tr>
              <a:tr h="29586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RATING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5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4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3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2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1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</a:tr>
              <a:tr h="29586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u="sng" dirty="0" smtClean="0">
                          <a:effectLst/>
                        </a:rPr>
                        <a:t>ICU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02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OVER ALL RATING OF NURSING SERVICES BY SHIFT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155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14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24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4.678756477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</a:tr>
              <a:tr h="5502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NURSING ATTENTION AND RESPONSIVENESS TO NEEDS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207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9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9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5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4.817391304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</a:tr>
              <a:tr h="7363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HANDING/TAKING OVER OF PATIENT INFORMATION BETWEEN NURSING STAFF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212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5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9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9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4.612765957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</a:tr>
              <a:tr h="64718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FEEDING PROTOCOL EXPLAINED BY NURSE AND PRACTICED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89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28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28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33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57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3.008510638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</a:tr>
              <a:tr h="5502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CHILD DIET (MAINTENANCE AND EXPLAINED)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118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19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42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28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28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3.608510638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</a:tr>
              <a:tr h="29586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u="sng" dirty="0" smtClean="0">
                          <a:effectLst/>
                        </a:rPr>
                        <a:t>WARD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406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WAIT TIME ON CALL LIGHT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169.2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23.5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4.7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37.6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4.02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</a:tr>
              <a:tr h="3883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CONSIDERATION FOR FAMILY AND VISITORS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197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5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28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5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4.514893617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</a:tr>
              <a:tr h="5502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QUALITY OF HEALTH INFORMATION MATERIAL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42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5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5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47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66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70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1.723404255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</a:tr>
              <a:tr h="36406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FREQUENCY OF CHANGE OF LINEN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212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23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4.90212766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14" marR="49814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783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BACKGROUND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839200" cy="6096000"/>
          </a:xfrm>
        </p:spPr>
        <p:txBody>
          <a:bodyPr>
            <a:normAutofit/>
          </a:bodyPr>
          <a:lstStyle/>
          <a:p>
            <a:pPr algn="just"/>
            <a:r>
              <a:rPr lang="en-IN" sz="2400" dirty="0" smtClean="0"/>
              <a:t>CARE TAKER/PATIENT SATISFACTION INFLUENCES </a:t>
            </a:r>
          </a:p>
          <a:p>
            <a:pPr lvl="1" algn="just"/>
            <a:r>
              <a:rPr lang="en-IN" sz="2000" dirty="0" smtClean="0">
                <a:solidFill>
                  <a:srgbClr val="FF0000"/>
                </a:solidFill>
              </a:rPr>
              <a:t>QUALITY &amp; QUALITY OF CARE RECEIVED</a:t>
            </a:r>
          </a:p>
          <a:p>
            <a:pPr lvl="1" algn="just"/>
            <a:r>
              <a:rPr lang="en-IN" sz="2000" dirty="0" smtClean="0">
                <a:solidFill>
                  <a:srgbClr val="FF0000"/>
                </a:solidFill>
              </a:rPr>
              <a:t>REPLACING THE OLD-FASHIONED “PROTECTIVE PATERNAL MODEL”</a:t>
            </a:r>
          </a:p>
          <a:p>
            <a:pPr lvl="1" algn="just"/>
            <a:r>
              <a:rPr lang="en-IN" sz="2000" dirty="0" smtClean="0">
                <a:solidFill>
                  <a:srgbClr val="FF0000"/>
                </a:solidFill>
              </a:rPr>
              <a:t>IMPACT OF PROVIDER-PATIENT COMMUNICATION ON HEALTH OUTCOMES</a:t>
            </a:r>
          </a:p>
          <a:p>
            <a:pPr algn="just"/>
            <a:r>
              <a:rPr lang="en-IN" sz="2400" dirty="0" smtClean="0"/>
              <a:t>STUDY  ASSOCIATIONS AND THEIR EFFECTS IN VERY SPECIFIC AND WELL DEFINED FRAMEWORKS	</a:t>
            </a:r>
          </a:p>
          <a:p>
            <a:pPr lvl="1" algn="just"/>
            <a:r>
              <a:rPr lang="en-IN" sz="2000" dirty="0" smtClean="0">
                <a:solidFill>
                  <a:srgbClr val="FF0000"/>
                </a:solidFill>
              </a:rPr>
              <a:t>HEALTH SYSTEMS PER-SE</a:t>
            </a:r>
            <a:endParaRPr lang="en-US" sz="1600" dirty="0" smtClean="0">
              <a:solidFill>
                <a:srgbClr val="FF0000"/>
              </a:solidFill>
            </a:endParaRPr>
          </a:p>
          <a:p>
            <a:pPr lvl="1" algn="just"/>
            <a:r>
              <a:rPr lang="en-IN" sz="2000" dirty="0" smtClean="0">
                <a:solidFill>
                  <a:srgbClr val="FF0000"/>
                </a:solidFill>
              </a:rPr>
              <a:t>ATTITUDES TOWARDS HEALTHCARE </a:t>
            </a:r>
            <a:endParaRPr lang="en-US" sz="1600" dirty="0" smtClean="0">
              <a:solidFill>
                <a:srgbClr val="FF0000"/>
              </a:solidFill>
            </a:endParaRPr>
          </a:p>
          <a:p>
            <a:pPr lvl="1" algn="just"/>
            <a:r>
              <a:rPr lang="en-IN" sz="2000" dirty="0" smtClean="0">
                <a:solidFill>
                  <a:srgbClr val="FF0000"/>
                </a:solidFill>
              </a:rPr>
              <a:t>DISCRIMINATIONS AND TRADITIONAL BELIEFS </a:t>
            </a:r>
          </a:p>
          <a:p>
            <a:pPr algn="just"/>
            <a:r>
              <a:rPr lang="en-IN" sz="2400" dirty="0" smtClean="0"/>
              <a:t>GRADUATE FROM “HEALTH PROFESSIONAL CENTRED CARE” TO A "FAMILY-CENTRED CARE “(FCC) 	</a:t>
            </a:r>
            <a:endParaRPr lang="en-US" sz="2400" dirty="0" smtClean="0"/>
          </a:p>
          <a:p>
            <a:pPr lvl="1" algn="just"/>
            <a:r>
              <a:rPr lang="en-IN" sz="2000" dirty="0" smtClean="0"/>
              <a:t>CO</a:t>
            </a:r>
            <a:r>
              <a:rPr lang="en-IN" sz="2000" dirty="0" smtClean="0">
                <a:solidFill>
                  <a:srgbClr val="FF0000"/>
                </a:solidFill>
              </a:rPr>
              <a:t>LLECTIVE ENTERPRISE WITH PARENTS {CARE TAKERS}</a:t>
            </a:r>
          </a:p>
          <a:p>
            <a:pPr lvl="1" algn="just"/>
            <a:r>
              <a:rPr lang="en-IN" sz="2000" dirty="0" smtClean="0">
                <a:solidFill>
                  <a:srgbClr val="FF0000"/>
                </a:solidFill>
              </a:rPr>
              <a:t>FREQUENT PARENTS REPORTING DISTRESS, FRUSTRATION, AND ALIENATION IF THEY ARE EXCLUDED FROM TAKING CARE OF SICK NEONATES.</a:t>
            </a:r>
          </a:p>
          <a:p>
            <a:pPr lvl="1" algn="just"/>
            <a:r>
              <a:rPr lang="en-IN" sz="2000" dirty="0" smtClean="0">
                <a:solidFill>
                  <a:srgbClr val="FF0000"/>
                </a:solidFill>
              </a:rPr>
              <a:t>DECREASE THE LENGTH OF STAY IN THE HOSPITAL FOR PATIENTS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15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705600"/>
          </a:xfrm>
        </p:spPr>
        <p:txBody>
          <a:bodyPr>
            <a:normAutofit fontScale="77500" lnSpcReduction="20000"/>
          </a:bodyPr>
          <a:lstStyle/>
          <a:p>
            <a:pPr lvl="0">
              <a:lnSpc>
                <a:spcPct val="120000"/>
              </a:lnSpc>
            </a:pPr>
            <a:r>
              <a:rPr lang="en-IN" sz="3100" b="1" dirty="0" smtClean="0"/>
              <a:t>REASON FOR DISSATISFACTION</a:t>
            </a:r>
          </a:p>
          <a:p>
            <a:pPr>
              <a:lnSpc>
                <a:spcPct val="120000"/>
              </a:lnSpc>
            </a:pPr>
            <a:r>
              <a:rPr lang="en-IN" sz="2300" b="1" u="sng" dirty="0" smtClean="0"/>
              <a:t>ICU</a:t>
            </a:r>
            <a:endParaRPr lang="en-US" sz="2300" dirty="0" smtClean="0"/>
          </a:p>
          <a:p>
            <a:pPr lvl="1">
              <a:lnSpc>
                <a:spcPct val="120000"/>
              </a:lnSpc>
            </a:pPr>
            <a:r>
              <a:rPr lang="en-IN" sz="2300" b="1" dirty="0" smtClean="0">
                <a:solidFill>
                  <a:srgbClr val="FF0000"/>
                </a:solidFill>
              </a:rPr>
              <a:t>FEEDING PROTOCOL</a:t>
            </a:r>
            <a:endParaRPr lang="en-US" sz="2300" b="1" dirty="0" smtClean="0">
              <a:solidFill>
                <a:srgbClr val="FF0000"/>
              </a:solidFill>
            </a:endParaRPr>
          </a:p>
          <a:p>
            <a:pPr lvl="2">
              <a:lnSpc>
                <a:spcPct val="120000"/>
              </a:lnSpc>
            </a:pPr>
            <a:r>
              <a:rPr lang="en-IN" sz="2100" dirty="0" smtClean="0">
                <a:solidFill>
                  <a:srgbClr val="002060"/>
                </a:solidFill>
              </a:rPr>
              <a:t>FORMALISING THE PROCESS REQUIRED ,AS ALSO,</a:t>
            </a:r>
          </a:p>
          <a:p>
            <a:pPr lvl="2">
              <a:lnSpc>
                <a:spcPct val="120000"/>
              </a:lnSpc>
            </a:pPr>
            <a:r>
              <a:rPr lang="en-IN" sz="2100" dirty="0" smtClean="0">
                <a:solidFill>
                  <a:srgbClr val="002060"/>
                </a:solidFill>
              </a:rPr>
              <a:t> INSTITUTING &amp; RECORDING PART OF THE DISCHARGE PROCEDURE.</a:t>
            </a:r>
            <a:endParaRPr lang="en-US" sz="2100" dirty="0" smtClean="0">
              <a:solidFill>
                <a:srgbClr val="002060"/>
              </a:solidFill>
            </a:endParaRPr>
          </a:p>
          <a:p>
            <a:pPr lvl="2">
              <a:lnSpc>
                <a:spcPct val="120000"/>
              </a:lnSpc>
            </a:pPr>
            <a:r>
              <a:rPr lang="en-IN" sz="2100" dirty="0" smtClean="0">
                <a:solidFill>
                  <a:srgbClr val="002060"/>
                </a:solidFill>
              </a:rPr>
              <a:t>COMMUNICATION FEEDING PROTOCOL IN VERNACULAR LANGUAGE </a:t>
            </a:r>
          </a:p>
          <a:p>
            <a:pPr lvl="2">
              <a:lnSpc>
                <a:spcPct val="120000"/>
              </a:lnSpc>
            </a:pPr>
            <a:r>
              <a:rPr lang="en-IN" sz="2100" dirty="0" smtClean="0">
                <a:solidFill>
                  <a:srgbClr val="002060"/>
                </a:solidFill>
              </a:rPr>
              <a:t>CONFIRMATION BACK IN THE LANGUAGE HE/SHE UNDERSTANDS</a:t>
            </a:r>
          </a:p>
          <a:p>
            <a:pPr lvl="1">
              <a:lnSpc>
                <a:spcPct val="120000"/>
              </a:lnSpc>
            </a:pPr>
            <a:r>
              <a:rPr lang="en-IN" sz="2300" b="1" dirty="0" smtClean="0">
                <a:solidFill>
                  <a:srgbClr val="FF0000"/>
                </a:solidFill>
              </a:rPr>
              <a:t>CHILD DIET (MAINTAINING &amp; EXPLAINING).</a:t>
            </a:r>
            <a:endParaRPr lang="en-US" sz="2300" b="1" dirty="0" smtClean="0">
              <a:solidFill>
                <a:srgbClr val="FF0000"/>
              </a:solidFill>
            </a:endParaRPr>
          </a:p>
          <a:p>
            <a:pPr lvl="2">
              <a:lnSpc>
                <a:spcPct val="120000"/>
              </a:lnSpc>
            </a:pPr>
            <a:r>
              <a:rPr lang="en-IN" sz="2100" dirty="0" smtClean="0">
                <a:solidFill>
                  <a:srgbClr val="002060"/>
                </a:solidFill>
              </a:rPr>
              <a:t>CARETAKERS NOT COMPREHENDING &amp; RETAINING INSTRUCTIONS GIVEN.</a:t>
            </a:r>
            <a:endParaRPr lang="en-US" sz="2100" dirty="0" smtClean="0">
              <a:solidFill>
                <a:srgbClr val="002060"/>
              </a:solidFill>
            </a:endParaRPr>
          </a:p>
          <a:p>
            <a:pPr lvl="2">
              <a:lnSpc>
                <a:spcPct val="120000"/>
              </a:lnSpc>
            </a:pPr>
            <a:r>
              <a:rPr lang="en-IN" sz="2100" dirty="0" smtClean="0">
                <a:solidFill>
                  <a:srgbClr val="002060"/>
                </a:solidFill>
              </a:rPr>
              <a:t>VERNACULAR LANGUAGE VIS-À-VIS THE QUASI MEDICAL TERMS IN WHICH EXPLAINED</a:t>
            </a:r>
          </a:p>
          <a:p>
            <a:pPr lvl="2">
              <a:lnSpc>
                <a:spcPct val="120000"/>
              </a:lnSpc>
            </a:pPr>
            <a:r>
              <a:rPr lang="en-IN" sz="2100" dirty="0" smtClean="0">
                <a:solidFill>
                  <a:srgbClr val="002060"/>
                </a:solidFill>
              </a:rPr>
              <a:t>THE RUSH TO GET DISCHARGED.</a:t>
            </a:r>
            <a:endParaRPr lang="en-US" sz="2100" dirty="0" smtClean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en-IN" sz="2600" b="1" u="sng" dirty="0" smtClean="0"/>
              <a:t>WARD</a:t>
            </a:r>
            <a:endParaRPr lang="en-US" sz="2600" dirty="0" smtClean="0">
              <a:solidFill>
                <a:srgbClr val="FF0000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IN" sz="2300" b="1" dirty="0" smtClean="0">
                <a:solidFill>
                  <a:srgbClr val="FF0000"/>
                </a:solidFill>
              </a:rPr>
              <a:t>QUALITY OF HEALTH INFORMATION MATERIAL. </a:t>
            </a:r>
          </a:p>
          <a:p>
            <a:pPr lvl="2">
              <a:lnSpc>
                <a:spcPct val="120000"/>
              </a:lnSpc>
            </a:pPr>
            <a:r>
              <a:rPr lang="en-IN" sz="2300" dirty="0" smtClean="0">
                <a:solidFill>
                  <a:srgbClr val="FF0000"/>
                </a:solidFill>
              </a:rPr>
              <a:t>COMMUNICATION GAPS.</a:t>
            </a:r>
            <a:endParaRPr lang="en-US" sz="2300" dirty="0" smtClean="0">
              <a:solidFill>
                <a:srgbClr val="002060"/>
              </a:solidFill>
            </a:endParaRPr>
          </a:p>
          <a:p>
            <a:pPr lvl="3">
              <a:lnSpc>
                <a:spcPct val="120000"/>
              </a:lnSpc>
            </a:pPr>
            <a:r>
              <a:rPr lang="en-IN" sz="2100" dirty="0" smtClean="0">
                <a:solidFill>
                  <a:srgbClr val="002060"/>
                </a:solidFill>
              </a:rPr>
              <a:t>MULTIPLE VERNACULAR LANGUAGE PRINT  A REQUIREMENT</a:t>
            </a:r>
            <a:endParaRPr lang="en-US" sz="2100" dirty="0" smtClean="0">
              <a:solidFill>
                <a:srgbClr val="002060"/>
              </a:solidFill>
            </a:endParaRPr>
          </a:p>
          <a:p>
            <a:pPr lvl="3">
              <a:lnSpc>
                <a:spcPct val="120000"/>
              </a:lnSpc>
            </a:pPr>
            <a:r>
              <a:rPr lang="en-IN" sz="2100" dirty="0" smtClean="0">
                <a:solidFill>
                  <a:srgbClr val="002060"/>
                </a:solidFill>
              </a:rPr>
              <a:t>TUTORIALS ON THE USAGE AND APPLICATION</a:t>
            </a:r>
            <a:endParaRPr lang="en-US" sz="2100" dirty="0" smtClean="0">
              <a:solidFill>
                <a:srgbClr val="002060"/>
              </a:solidFill>
            </a:endParaRPr>
          </a:p>
          <a:p>
            <a:pPr lvl="3">
              <a:lnSpc>
                <a:spcPct val="120000"/>
              </a:lnSpc>
            </a:pPr>
            <a:r>
              <a:rPr lang="en-IN" sz="2100" dirty="0" smtClean="0">
                <a:solidFill>
                  <a:srgbClr val="002060"/>
                </a:solidFill>
              </a:rPr>
              <a:t>COLLECTING A SET OF FAQ’S AND FOCUSES ON THEM AS RECKONERS &amp; IN TUTORIALS</a:t>
            </a:r>
            <a:endParaRPr lang="en-US" sz="2100" dirty="0" smtClean="0">
              <a:solidFill>
                <a:srgbClr val="002060"/>
              </a:solidFill>
            </a:endParaRPr>
          </a:p>
          <a:p>
            <a:pPr lvl="2">
              <a:lnSpc>
                <a:spcPct val="120000"/>
              </a:lnSpc>
            </a:pPr>
            <a:r>
              <a:rPr lang="en-IN" sz="2300" b="1" dirty="0" smtClean="0">
                <a:solidFill>
                  <a:srgbClr val="FF0000"/>
                </a:solidFill>
              </a:rPr>
              <a:t>FORMAL PRESENTATION OF MATERIAL </a:t>
            </a:r>
            <a:r>
              <a:rPr lang="en-IN" sz="2300" dirty="0" smtClean="0">
                <a:solidFill>
                  <a:srgbClr val="FF0000"/>
                </a:solidFill>
              </a:rPr>
              <a:t>(PART OF DISCHARGE DOCUMENTS).</a:t>
            </a:r>
            <a:endParaRPr lang="en-US" sz="2300" dirty="0" smtClean="0">
              <a:solidFill>
                <a:srgbClr val="FF0000"/>
              </a:solidFill>
            </a:endParaRPr>
          </a:p>
          <a:p>
            <a:pPr lvl="3">
              <a:lnSpc>
                <a:spcPct val="120000"/>
              </a:lnSpc>
            </a:pPr>
            <a:r>
              <a:rPr lang="en-IN" sz="2300" dirty="0" smtClean="0">
                <a:solidFill>
                  <a:srgbClr val="002060"/>
                </a:solidFill>
              </a:rPr>
              <a:t>THE EASE OF ACCESS </a:t>
            </a:r>
          </a:p>
          <a:p>
            <a:pPr lvl="3">
              <a:lnSpc>
                <a:spcPct val="120000"/>
              </a:lnSpc>
            </a:pPr>
            <a:r>
              <a:rPr lang="en-IN" sz="2300" dirty="0" smtClean="0">
                <a:solidFill>
                  <a:srgbClr val="002060"/>
                </a:solidFill>
              </a:rPr>
              <a:t>INVERSE EFFECT ON PERCEPTION OF CARETAKERS (TENDED “NOT” TO READ IT).</a:t>
            </a:r>
            <a:endParaRPr lang="en-US" sz="2300" dirty="0" smtClean="0">
              <a:solidFill>
                <a:srgbClr val="00206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6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200"/>
          </a:xfrm>
        </p:spPr>
        <p:txBody>
          <a:bodyPr>
            <a:normAutofit fontScale="90000"/>
          </a:bodyPr>
          <a:lstStyle/>
          <a:p>
            <a:pPr lvl="0"/>
            <a:r>
              <a:rPr lang="en-IN" sz="3200" b="1" u="sng" dirty="0" smtClean="0"/>
              <a:t>TREATING PHYSICIAN</a:t>
            </a:r>
            <a:endParaRPr lang="en-US" sz="3200" b="1" u="sng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3749716"/>
              </p:ext>
            </p:extLst>
          </p:nvPr>
        </p:nvGraphicFramePr>
        <p:xfrm>
          <a:off x="60434" y="443552"/>
          <a:ext cx="9067800" cy="65232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63177"/>
                <a:gridCol w="1003823"/>
                <a:gridCol w="1219200"/>
                <a:gridCol w="914400"/>
                <a:gridCol w="1371600"/>
                <a:gridCol w="1143000"/>
                <a:gridCol w="533400"/>
                <a:gridCol w="1219200"/>
              </a:tblGrid>
              <a:tr h="167197">
                <a:tc gridSpan="8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TREATING PHYSICIAN SERVICES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18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b="1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COMPLETELY SATISFIED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SOMEWHAT SATISFIED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NEUTRAL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SOMEWHAT DISSATISFIED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COMPLETELY DISSATISFIED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NA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WEIGHTED AVERAGE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</a:tr>
              <a:tr h="18796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RATING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5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4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3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2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1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b="1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39637" marR="39637" marT="0" marB="0" anchor="b"/>
                </a:tc>
              </a:tr>
              <a:tr h="3421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OVER ALL RATING OF PHYSICIAN SERVICES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212 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23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4.90212766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</a:tr>
              <a:tr h="3421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EXPLANATION OF DISEASE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b="1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b="1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b="1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b="1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b="1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b="1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b="1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39637" marR="39637" marT="0" marB="0" anchor="b"/>
                </a:tc>
              </a:tr>
              <a:tr h="3421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(A) BY REFERRING AGENCY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99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23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47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19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47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3.459574468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</a:tr>
              <a:tr h="5170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(B) BY TREATING SURGEON AT GANGARAM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235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5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</a:tr>
              <a:tr h="5170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PHYSICIAN ATTENTION DURING PATIENT RECOVERY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212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23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4.90212766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</a:tr>
              <a:tr h="5170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EXPLANATION OF PROCEDURES, TESTS AND TREATMENT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212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23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4.706382979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</a:tr>
              <a:tr h="3421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ABILITY TO DIAGNOSE PROBLEM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235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5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</a:tr>
              <a:tr h="3421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THOROUGHNESS OF EXAMINATION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235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5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</a:tr>
              <a:tr h="3421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SKILL IN TREATING CONDITION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221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14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4.940425532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</a:tr>
              <a:tr h="5170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EXPLANATION OF POSSIBILITY OF NEGATIVE OUTCOME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179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23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5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28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4.382978723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</a:tr>
              <a:tr h="24604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AFTERCARE FOLLOW-UP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179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37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19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4.438297872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</a:tr>
              <a:tr h="3421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WERE ANXIETIES AND CONCERNS ADDRESSED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207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14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14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4.761702128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</a:tr>
              <a:tr h="3421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EASE OF GETTING THROUGH ON PHONE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174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23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15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23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4.285106383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637" marR="39637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409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705600"/>
          </a:xfrm>
        </p:spPr>
        <p:txBody>
          <a:bodyPr>
            <a:normAutofit fontScale="92500" lnSpcReduction="20000"/>
          </a:bodyPr>
          <a:lstStyle/>
          <a:p>
            <a:r>
              <a:rPr lang="en-IN" b="1" dirty="0" smtClean="0"/>
              <a:t>REASON FOR DISSATISFACTION </a:t>
            </a:r>
          </a:p>
          <a:p>
            <a:pPr>
              <a:buFont typeface="Wingdings" pitchFamily="2" charset="2"/>
              <a:buChar char="ü"/>
            </a:pPr>
            <a:r>
              <a:rPr lang="en-IN" sz="2600" b="1" dirty="0" smtClean="0">
                <a:solidFill>
                  <a:srgbClr val="FF0000"/>
                </a:solidFill>
              </a:rPr>
              <a:t>“TRIGGER” FOR COST RELATED DISSATISFACTION </a:t>
            </a:r>
          </a:p>
          <a:p>
            <a:pPr marL="342900" lvl="1" indent="114300">
              <a:buFont typeface="Wingdings" pitchFamily="2" charset="2"/>
              <a:buChar char="Ø"/>
            </a:pPr>
            <a:r>
              <a:rPr lang="en-IN" sz="2400" dirty="0" smtClean="0">
                <a:solidFill>
                  <a:srgbClr val="002060"/>
                </a:solidFill>
              </a:rPr>
              <a:t>	“EXPLANATION OF THE DISEASE” BY THE REFERRING AGENCIES</a:t>
            </a:r>
          </a:p>
          <a:p>
            <a:pPr indent="114300">
              <a:buFont typeface="Wingdings" pitchFamily="2" charset="2"/>
              <a:buChar char="Ø"/>
            </a:pPr>
            <a:r>
              <a:rPr lang="en-IN" sz="2400" dirty="0" smtClean="0">
                <a:solidFill>
                  <a:srgbClr val="002060"/>
                </a:solidFill>
              </a:rPr>
              <a:t>	ENDORSEMENT OF A LESS COMPLEX DISEASE &amp; THUS A 	LESSER 	ASSOCIATED</a:t>
            </a:r>
          </a:p>
          <a:p>
            <a:pPr indent="114300">
              <a:buFont typeface="Wingdings" pitchFamily="2" charset="2"/>
              <a:buChar char="Ø"/>
            </a:pPr>
            <a:r>
              <a:rPr lang="en-IN" sz="2400" dirty="0" smtClean="0">
                <a:solidFill>
                  <a:srgbClr val="002060"/>
                </a:solidFill>
              </a:rPr>
              <a:t>	HELD NULL AND VOID ON INSPECTION BY THE TREATING 	PHYSICIAN</a:t>
            </a:r>
          </a:p>
          <a:p>
            <a:pPr indent="114300">
              <a:buFont typeface="Wingdings" pitchFamily="2" charset="2"/>
              <a:buChar char="Ø"/>
            </a:pPr>
            <a:r>
              <a:rPr lang="en-IN" dirty="0" smtClean="0">
                <a:solidFill>
                  <a:srgbClr val="002060"/>
                </a:solidFill>
              </a:rPr>
              <a:t>	</a:t>
            </a:r>
            <a:r>
              <a:rPr lang="en-IN" sz="2600" dirty="0" smtClean="0">
                <a:solidFill>
                  <a:srgbClr val="002060"/>
                </a:solidFill>
              </a:rPr>
              <a:t>THIS BOLSTERS THE IMAGE OF A “BIG-CITY, BIG HOSPITAL” 	TRYING TO MAKE MONEY </a:t>
            </a:r>
            <a:endParaRPr lang="en-US" sz="2600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IN" sz="2600" b="1" dirty="0" smtClean="0">
                <a:solidFill>
                  <a:srgbClr val="FF0000"/>
                </a:solidFill>
              </a:rPr>
              <a:t>SOCIAL &amp; PEER PRESSURES</a:t>
            </a:r>
          </a:p>
          <a:p>
            <a:pPr marL="914400" lvl="2" indent="-523875">
              <a:buFont typeface="Wingdings" pitchFamily="2" charset="2"/>
              <a:buChar char="Ø"/>
            </a:pPr>
            <a:r>
              <a:rPr lang="en-IN" dirty="0" smtClean="0">
                <a:solidFill>
                  <a:srgbClr val="002060"/>
                </a:solidFill>
              </a:rPr>
              <a:t>ADVISE OF ELDERS &amp; RELATIVES</a:t>
            </a:r>
          </a:p>
          <a:p>
            <a:pPr marL="914400" lvl="2" indent="-523875">
              <a:buFont typeface="Wingdings" pitchFamily="2" charset="2"/>
              <a:buChar char="Ø"/>
            </a:pPr>
            <a:r>
              <a:rPr lang="en-IN" dirty="0" smtClean="0">
                <a:solidFill>
                  <a:srgbClr val="002060"/>
                </a:solidFill>
              </a:rPr>
              <a:t>ASSURANCES BY DOCTORS NOT SPECIALISING IN PAEDIATRIC &amp; NEONATAL CARDIAC SURGERIES)</a:t>
            </a:r>
          </a:p>
          <a:p>
            <a:pPr>
              <a:buFont typeface="Wingdings" pitchFamily="2" charset="2"/>
              <a:buChar char="ü"/>
            </a:pPr>
            <a:r>
              <a:rPr lang="en-IN" sz="2600" b="1" dirty="0" smtClean="0">
                <a:solidFill>
                  <a:srgbClr val="FF0000"/>
                </a:solidFill>
              </a:rPr>
              <a:t>DELAY IN  SURGERY INEVITABLE </a:t>
            </a:r>
          </a:p>
          <a:p>
            <a:pPr marL="393700" indent="0">
              <a:buFont typeface="Wingdings" pitchFamily="2" charset="2"/>
              <a:buChar char="Ø"/>
            </a:pPr>
            <a:r>
              <a:rPr lang="en-IN" sz="2600" b="1" dirty="0"/>
              <a:t>	</a:t>
            </a:r>
            <a:r>
              <a:rPr lang="en-IN" sz="2600" dirty="0" smtClean="0">
                <a:solidFill>
                  <a:srgbClr val="002060"/>
                </a:solidFill>
              </a:rPr>
              <a:t>TREATING PHYSICIAN IN UNABLE TO HOLD COST </a:t>
            </a:r>
          </a:p>
          <a:p>
            <a:pPr marL="393700" lvl="2" indent="0">
              <a:buFont typeface="Wingdings" pitchFamily="2" charset="2"/>
              <a:buChar char="Ø"/>
            </a:pPr>
            <a:r>
              <a:rPr lang="en-IN" sz="2600" dirty="0" smtClean="0">
                <a:solidFill>
                  <a:srgbClr val="002060"/>
                </a:solidFill>
              </a:rPr>
              <a:t>   THE PERVIOUS STATED LINE OF TREATMENT, OR,</a:t>
            </a:r>
            <a:endParaRPr lang="en-US" sz="2600" dirty="0" smtClean="0">
              <a:solidFill>
                <a:srgbClr val="002060"/>
              </a:solidFill>
            </a:endParaRPr>
          </a:p>
          <a:p>
            <a:pPr marL="393700" lvl="2" indent="0">
              <a:buFont typeface="Wingdings" pitchFamily="2" charset="2"/>
              <a:buChar char="Ø"/>
            </a:pPr>
            <a:r>
              <a:rPr lang="en-IN" sz="2600" dirty="0" smtClean="0">
                <a:solidFill>
                  <a:srgbClr val="002060"/>
                </a:solidFill>
              </a:rPr>
              <a:t>   THE PREVIOUS COST ESTIMATE DUE TO THE CHANGE IN THE LINE OF TREATMENT.</a:t>
            </a:r>
            <a:endParaRPr lang="en-US" sz="26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92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411162"/>
          </a:xfrm>
        </p:spPr>
        <p:txBody>
          <a:bodyPr>
            <a:normAutofit fontScale="90000"/>
          </a:bodyPr>
          <a:lstStyle/>
          <a:p>
            <a:pPr lvl="0"/>
            <a:r>
              <a:rPr lang="en-IN" b="1" u="sng" dirty="0"/>
              <a:t>ICU</a:t>
            </a:r>
            <a:endParaRPr lang="en-US" b="1" u="sn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9422692"/>
              </p:ext>
            </p:extLst>
          </p:nvPr>
        </p:nvGraphicFramePr>
        <p:xfrm>
          <a:off x="120867" y="578066"/>
          <a:ext cx="8915400" cy="61835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4638"/>
                <a:gridCol w="1239852"/>
                <a:gridCol w="1165557"/>
                <a:gridCol w="868378"/>
                <a:gridCol w="1282306"/>
                <a:gridCol w="1282306"/>
                <a:gridCol w="586639"/>
                <a:gridCol w="1325724"/>
              </a:tblGrid>
              <a:tr h="418984">
                <a:tc gridSpan="8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ICU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03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b="1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COMPLETELY SATISFIED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SOMEWHAT SATISFIED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NEUTRAL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SOMEWHAT DISSATISFIED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COMPLETELY DISSATISFIED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NA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WEIGHTED AVERAGE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</a:tr>
              <a:tr h="41898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RATING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5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4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3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2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1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b="1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54566" marR="54566" marT="0" marB="0" anchor="b"/>
                </a:tc>
              </a:tr>
              <a:tr h="57384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OVER ALL RATING OF ICU</a:t>
                      </a:r>
                      <a:br>
                        <a:rPr lang="en-IN" sz="1100" b="1" dirty="0" smtClean="0">
                          <a:effectLst/>
                          <a:latin typeface="+mn-lt"/>
                        </a:rPr>
                      </a:br>
                      <a:r>
                        <a:rPr lang="en-IN" sz="1100" b="1" dirty="0" smtClean="0">
                          <a:effectLst/>
                          <a:latin typeface="+mn-lt"/>
                        </a:rPr>
                        <a:t>SERVICES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207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28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4.880851064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</a:tr>
              <a:tr h="4737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LEVEL OF CARE</a:t>
                      </a:r>
                      <a:br>
                        <a:rPr lang="en-IN" sz="1100" b="1" dirty="0" smtClean="0">
                          <a:effectLst/>
                          <a:latin typeface="+mn-lt"/>
                        </a:rPr>
                      </a:br>
                      <a:r>
                        <a:rPr lang="en-IN" sz="1100" b="1" dirty="0" smtClean="0">
                          <a:effectLst/>
                          <a:latin typeface="+mn-lt"/>
                        </a:rPr>
                        <a:t>PROVIDED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230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5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4.978723404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</a:tr>
              <a:tr h="41898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WAIT TIME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207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28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4.880851064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</a:tr>
              <a:tr h="8804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EXPLANATION</a:t>
                      </a:r>
                      <a:br>
                        <a:rPr lang="en-IN" sz="1100" b="1" dirty="0" smtClean="0">
                          <a:effectLst/>
                          <a:latin typeface="+mn-lt"/>
                        </a:rPr>
                      </a:br>
                      <a:r>
                        <a:rPr lang="en-IN" sz="1100" b="1" dirty="0" smtClean="0">
                          <a:effectLst/>
                          <a:latin typeface="+mn-lt"/>
                        </a:rPr>
                        <a:t>OF PROCEDURES</a:t>
                      </a:r>
                      <a:br>
                        <a:rPr lang="en-IN" sz="1100" b="1" dirty="0" smtClean="0">
                          <a:effectLst/>
                          <a:latin typeface="+mn-lt"/>
                        </a:rPr>
                      </a:br>
                      <a:r>
                        <a:rPr lang="en-IN" sz="1100" b="1" dirty="0" smtClean="0">
                          <a:effectLst/>
                          <a:latin typeface="+mn-lt"/>
                        </a:rPr>
                        <a:t>OR SERVICES</a:t>
                      </a:r>
                      <a:br>
                        <a:rPr lang="en-IN" sz="1100" b="1" dirty="0" smtClean="0">
                          <a:effectLst/>
                          <a:latin typeface="+mn-lt"/>
                        </a:rPr>
                      </a:br>
                      <a:r>
                        <a:rPr lang="en-IN" sz="1100" b="1" dirty="0" smtClean="0">
                          <a:effectLst/>
                          <a:latin typeface="+mn-lt"/>
                        </a:rPr>
                        <a:t>PROVIDED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174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19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9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24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9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4.382978723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</a:tr>
              <a:tr h="5171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EMERGENCY DEPARTMENT FACILITY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202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33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4.859574468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</a:tr>
              <a:tr h="4303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NURSING STAFF ATTITUDE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202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19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14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4.8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</a:tr>
              <a:tr h="70277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QUALITY OF</a:t>
                      </a:r>
                      <a:br>
                        <a:rPr lang="en-IN" sz="1100" b="1" dirty="0" smtClean="0">
                          <a:effectLst/>
                          <a:latin typeface="+mn-lt"/>
                        </a:rPr>
                      </a:br>
                      <a:r>
                        <a:rPr lang="en-IN" sz="1100" b="1" dirty="0" smtClean="0">
                          <a:effectLst/>
                          <a:latin typeface="+mn-lt"/>
                        </a:rPr>
                        <a:t>AFTERCARE</a:t>
                      </a:r>
                      <a:br>
                        <a:rPr lang="en-IN" sz="1100" b="1" dirty="0" smtClean="0">
                          <a:effectLst/>
                          <a:latin typeface="+mn-lt"/>
                        </a:rPr>
                      </a:br>
                      <a:r>
                        <a:rPr lang="en-IN" sz="1100" b="1" dirty="0" smtClean="0">
                          <a:effectLst/>
                          <a:latin typeface="+mn-lt"/>
                        </a:rPr>
                        <a:t>INSTRUCTION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179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38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9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9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4.646808511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</a:tr>
              <a:tr h="86190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WERE PRESCRIBED MEDICINES ADMINISTERED ON TIME?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193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33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5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4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4.731914894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566" marR="54566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749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"/>
            <a:ext cx="8305800" cy="6553200"/>
          </a:xfrm>
        </p:spPr>
        <p:txBody>
          <a:bodyPr>
            <a:normAutofit fontScale="77500" lnSpcReduction="20000"/>
          </a:bodyPr>
          <a:lstStyle/>
          <a:p>
            <a:pPr lvl="0">
              <a:lnSpc>
                <a:spcPct val="170000"/>
              </a:lnSpc>
            </a:pPr>
            <a:r>
              <a:rPr lang="en-IN" sz="3000" b="1" dirty="0" smtClean="0"/>
              <a:t>REASON FOR DISSATISFACTION.</a:t>
            </a:r>
            <a:endParaRPr lang="en-US" sz="3000" b="1" dirty="0" smtClean="0"/>
          </a:p>
          <a:p>
            <a:pPr lvl="1">
              <a:lnSpc>
                <a:spcPct val="170000"/>
              </a:lnSpc>
            </a:pPr>
            <a:r>
              <a:rPr lang="en-IN" sz="3000" dirty="0" smtClean="0">
                <a:solidFill>
                  <a:srgbClr val="FF0000"/>
                </a:solidFill>
              </a:rPr>
              <a:t> </a:t>
            </a:r>
            <a:r>
              <a:rPr lang="en-IN" sz="2900" b="1" dirty="0" smtClean="0">
                <a:solidFill>
                  <a:srgbClr val="FF0000"/>
                </a:solidFill>
              </a:rPr>
              <a:t>EXPLANATION OF PROCEDURES OR SERVICES </a:t>
            </a:r>
          </a:p>
          <a:p>
            <a:pPr lvl="2">
              <a:lnSpc>
                <a:spcPct val="170000"/>
              </a:lnSpc>
            </a:pPr>
            <a:r>
              <a:rPr lang="en-IN" sz="2600" dirty="0" smtClean="0">
                <a:solidFill>
                  <a:srgbClr val="002060"/>
                </a:solidFill>
              </a:rPr>
              <a:t>PROVIDED HAS LOWER ATTRIBUTABILATY (IN NUMBERS). </a:t>
            </a:r>
          </a:p>
          <a:p>
            <a:pPr lvl="2">
              <a:lnSpc>
                <a:spcPct val="170000"/>
              </a:lnSpc>
            </a:pPr>
            <a:r>
              <a:rPr lang="en-IN" sz="2600" dirty="0" smtClean="0">
                <a:solidFill>
                  <a:srgbClr val="002060"/>
                </a:solidFill>
              </a:rPr>
              <a:t>FIFTY TWO (52) CASES HERE WERE FROM RURAL BACKGROUND</a:t>
            </a:r>
          </a:p>
          <a:p>
            <a:pPr lvl="2">
              <a:lnSpc>
                <a:spcPct val="170000"/>
              </a:lnSpc>
            </a:pPr>
            <a:r>
              <a:rPr lang="en-IN" sz="2600" dirty="0" smtClean="0">
                <a:solidFill>
                  <a:srgbClr val="002060"/>
                </a:solidFill>
              </a:rPr>
              <a:t>LESSER LEVEL OF UNDERSTANDING OF MEDICAL ACTIONS</a:t>
            </a:r>
          </a:p>
          <a:p>
            <a:pPr lvl="2">
              <a:lnSpc>
                <a:spcPct val="170000"/>
              </a:lnSpc>
            </a:pPr>
            <a:r>
              <a:rPr lang="en-IN" sz="2600" dirty="0" smtClean="0">
                <a:solidFill>
                  <a:srgbClr val="002060"/>
                </a:solidFill>
              </a:rPr>
              <a:t>EVEN WHEN EXPLAINED IN DETAIL.</a:t>
            </a:r>
            <a:endParaRPr lang="en-US" sz="2600" dirty="0" smtClean="0">
              <a:solidFill>
                <a:srgbClr val="002060"/>
              </a:solidFill>
            </a:endParaRPr>
          </a:p>
          <a:p>
            <a:pPr lvl="1">
              <a:lnSpc>
                <a:spcPct val="170000"/>
              </a:lnSpc>
            </a:pPr>
            <a:r>
              <a:rPr lang="en-IN" sz="2900" b="1" dirty="0" smtClean="0">
                <a:solidFill>
                  <a:srgbClr val="FF0000"/>
                </a:solidFill>
              </a:rPr>
              <a:t>EVALUATION OF  ICU LAPSES </a:t>
            </a:r>
          </a:p>
          <a:p>
            <a:pPr lvl="2">
              <a:lnSpc>
                <a:spcPct val="170000"/>
              </a:lnSpc>
            </a:pPr>
            <a:r>
              <a:rPr lang="en-IN" sz="2600" dirty="0" smtClean="0">
                <a:solidFill>
                  <a:srgbClr val="002060"/>
                </a:solidFill>
              </a:rPr>
              <a:t>WARRANT A SEPARATE STAND-ALONE STUDY </a:t>
            </a:r>
          </a:p>
          <a:p>
            <a:pPr lvl="2">
              <a:lnSpc>
                <a:spcPct val="170000"/>
              </a:lnSpc>
            </a:pPr>
            <a:r>
              <a:rPr lang="en-IN" sz="2600" dirty="0" smtClean="0">
                <a:solidFill>
                  <a:srgbClr val="002060"/>
                </a:solidFill>
              </a:rPr>
              <a:t>PROCESSES ARE RECORDED ON A DAY TO DAY BASIS</a:t>
            </a:r>
          </a:p>
          <a:p>
            <a:pPr lvl="2">
              <a:lnSpc>
                <a:spcPct val="170000"/>
              </a:lnSpc>
            </a:pPr>
            <a:r>
              <a:rPr lang="en-IN" sz="2600" dirty="0" smtClean="0">
                <a:solidFill>
                  <a:srgbClr val="002060"/>
                </a:solidFill>
              </a:rPr>
              <a:t> MANDATE THE INCORPORATION OF MEDICALLY QUALIFIED OBSERVERS.</a:t>
            </a:r>
            <a:endParaRPr lang="en-US" sz="2600" dirty="0" smtClean="0">
              <a:solidFill>
                <a:srgbClr val="002060"/>
              </a:solidFill>
            </a:endParaRPr>
          </a:p>
          <a:p>
            <a:pPr marL="0" lvl="0" indent="0">
              <a:buNone/>
            </a:pP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 </a:t>
            </a:r>
            <a:endParaRPr lang="en-US" sz="2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03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381000"/>
          </a:xfrm>
        </p:spPr>
        <p:txBody>
          <a:bodyPr>
            <a:noAutofit/>
          </a:bodyPr>
          <a:lstStyle/>
          <a:p>
            <a:pPr lvl="0"/>
            <a:r>
              <a:rPr lang="en-IN" sz="3200" b="1" u="sng" dirty="0" smtClean="0"/>
              <a:t>MISCELLANEOUS POINTS</a:t>
            </a:r>
            <a:endParaRPr lang="en-US" sz="3200" b="1" u="sn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5720460"/>
              </p:ext>
            </p:extLst>
          </p:nvPr>
        </p:nvGraphicFramePr>
        <p:xfrm>
          <a:off x="2" y="448449"/>
          <a:ext cx="9117723" cy="64095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60265"/>
                <a:gridCol w="1275768"/>
                <a:gridCol w="1198448"/>
                <a:gridCol w="893137"/>
                <a:gridCol w="1318392"/>
                <a:gridCol w="1318392"/>
                <a:gridCol w="498609"/>
                <a:gridCol w="1054712"/>
              </a:tblGrid>
              <a:tr h="227527">
                <a:tc gridSpan="8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MISCELLANIOUS POINT &amp; FACILITIES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7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b="1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COMPLETELY SATISFIED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SOMEWHAT SATISFIED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NEUTRAL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SOMEWHAT DISSATISFIED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COMPLETELY DISSATISFIED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NA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WEIGHTED AVERAGE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</a:tr>
              <a:tr h="2275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RATING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5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4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3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2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1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b="1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6747" marR="46747" marT="0" marB="0" anchor="b"/>
                </a:tc>
              </a:tr>
              <a:tr h="2275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u="sng" dirty="0" smtClean="0">
                          <a:effectLst/>
                          <a:latin typeface="+mn-lt"/>
                        </a:rPr>
                        <a:t>FACILITIES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b="1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288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OVER ALL RATING OF DEPARTMENT AND  FACILITIES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207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28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4.880851064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</a:tr>
              <a:tr h="26498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EASE OF ACCESS 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188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33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14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4.740425532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</a:tr>
              <a:tr h="26498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COMFORT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207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14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14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4.761702128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</a:tr>
              <a:tr h="26498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CLEANLINESS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198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9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28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4.604255319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</a:tr>
              <a:tr h="35895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TEMPERATURE CONTROL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207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14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14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4.761702128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</a:tr>
              <a:tr h="26498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EQUIPMENT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221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14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4.940425532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</a:tr>
              <a:tr h="45505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u="sng" dirty="0" smtClean="0">
                          <a:effectLst/>
                          <a:latin typeface="+mn-lt"/>
                        </a:rPr>
                        <a:t>MISCELLANEOUS POINTS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b="1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24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TIMELAG BETWEEN DIAGNOSIS AND PROCEDURE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235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5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</a:tr>
              <a:tr h="45505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MONEY SPENT VS RISK SATISFACTION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207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14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14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4.70212766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</a:tr>
              <a:tr h="52996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EASE OF SEEING A DOCTOR OF CHOICE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207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5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</a:tr>
              <a:tr h="68257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OUTCOME OF CARE/ HOW EFFECTIVE WAS THE PROCEDURE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174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28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33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4.459574468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</a:tr>
              <a:tr h="68257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EXPLANATION OF COST AND EXPECTED HOSPITAL BILL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174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38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14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9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  <a:latin typeface="+mn-lt"/>
                        </a:rPr>
                        <a:t>4.506382979</a:t>
                      </a:r>
                      <a:endParaRPr lang="en-US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747" marR="46747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378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lnSpcReduction="10000"/>
          </a:bodyPr>
          <a:lstStyle/>
          <a:p>
            <a:pPr lvl="0">
              <a:tabLst>
                <a:tab pos="4972050" algn="l"/>
              </a:tabLst>
            </a:pPr>
            <a:r>
              <a:rPr lang="en-IN" sz="2400" b="1" dirty="0" smtClean="0"/>
              <a:t>REASON FOR DISSATISFACTION. </a:t>
            </a:r>
          </a:p>
          <a:p>
            <a:pPr lvl="1">
              <a:tabLst>
                <a:tab pos="4972050" algn="l"/>
              </a:tabLst>
            </a:pPr>
            <a:r>
              <a:rPr lang="en-IN" sz="2000" b="1" dirty="0" smtClean="0">
                <a:solidFill>
                  <a:srgbClr val="FF0000"/>
                </a:solidFill>
              </a:rPr>
              <a:t>“OUTCOME OF CARE”.</a:t>
            </a:r>
          </a:p>
          <a:p>
            <a:pPr lvl="2">
              <a:tabLst>
                <a:tab pos="4972050" algn="l"/>
              </a:tabLst>
            </a:pPr>
            <a:r>
              <a:rPr lang="en-IN" sz="1800" dirty="0" smtClean="0">
                <a:solidFill>
                  <a:srgbClr val="002060"/>
                </a:solidFill>
              </a:rPr>
              <a:t>THIS VARIABLE INDICATES THIRTY THREE (33) AS “SOMEWHAT DISSATISFIED” (14%).</a:t>
            </a:r>
          </a:p>
          <a:p>
            <a:pPr lvl="2">
              <a:tabLst>
                <a:tab pos="4972050" algn="l"/>
              </a:tabLst>
            </a:pPr>
            <a:r>
              <a:rPr lang="en-IN" sz="1800" dirty="0" smtClean="0">
                <a:solidFill>
                  <a:srgbClr val="002060"/>
                </a:solidFill>
              </a:rPr>
              <a:t> CAUSE IS POST TREATMENT RESENTMENT IN CARETAKERS</a:t>
            </a:r>
          </a:p>
          <a:p>
            <a:pPr lvl="2">
              <a:tabLst>
                <a:tab pos="4972050" algn="l"/>
              </a:tabLst>
            </a:pPr>
            <a:r>
              <a:rPr lang="en-IN" sz="1800" dirty="0" smtClean="0">
                <a:solidFill>
                  <a:srgbClr val="002060"/>
                </a:solidFill>
              </a:rPr>
              <a:t> INVARIABLY HIGHER FOR THOSE WHO MAKE OUT OF POCKET EXPENDITURES. </a:t>
            </a:r>
          </a:p>
          <a:p>
            <a:pPr lvl="2">
              <a:tabLst>
                <a:tab pos="4972050" algn="l"/>
              </a:tabLst>
            </a:pPr>
            <a:r>
              <a:rPr lang="en-IN" sz="1800" dirty="0" smtClean="0">
                <a:solidFill>
                  <a:srgbClr val="002060"/>
                </a:solidFill>
              </a:rPr>
              <a:t>WHERE THE INITIAL DIAGNOSIS HAS GIVEN RISE TO A MISPLACED SENSE OF SIMPLICITY OF THE PREVALENT DISEASE &amp; MANAGEABLE COSTS . </a:t>
            </a:r>
          </a:p>
          <a:p>
            <a:pPr lvl="1">
              <a:tabLst>
                <a:tab pos="4972050" algn="l"/>
              </a:tabLst>
            </a:pPr>
            <a:r>
              <a:rPr lang="en-IN" sz="2000" b="1" dirty="0" smtClean="0">
                <a:solidFill>
                  <a:srgbClr val="FF0000"/>
                </a:solidFill>
              </a:rPr>
              <a:t>FINANCIAL SUPPORT. </a:t>
            </a:r>
          </a:p>
          <a:p>
            <a:pPr lvl="2">
              <a:tabLst>
                <a:tab pos="4972050" algn="l"/>
              </a:tabLst>
            </a:pPr>
            <a:r>
              <a:rPr lang="en-IN" sz="1800" dirty="0" smtClean="0">
                <a:solidFill>
                  <a:srgbClr val="002060"/>
                </a:solidFill>
              </a:rPr>
              <a:t>CSR GUIDELINES.</a:t>
            </a:r>
          </a:p>
          <a:p>
            <a:pPr lvl="2">
              <a:tabLst>
                <a:tab pos="4972050" algn="l"/>
              </a:tabLst>
            </a:pPr>
            <a:r>
              <a:rPr lang="en-IN" sz="1800" dirty="0" smtClean="0">
                <a:solidFill>
                  <a:srgbClr val="002060"/>
                </a:solidFill>
              </a:rPr>
              <a:t> EMBELLISH SUPPORT THOSE WHOSE INCOME IS IN THE BPL CLASS /CATEGORY OF PEOPLE.</a:t>
            </a:r>
          </a:p>
          <a:p>
            <a:pPr lvl="2">
              <a:tabLst>
                <a:tab pos="4972050" algn="l"/>
              </a:tabLst>
            </a:pPr>
            <a:r>
              <a:rPr lang="en-IN" sz="1800" dirty="0" smtClean="0">
                <a:solidFill>
                  <a:srgbClr val="002060"/>
                </a:solidFill>
              </a:rPr>
              <a:t> GENERAL CATEGORY  BORDERLINE CARETAKERS MAKE CATASTROPHIC EXPENDITURE</a:t>
            </a:r>
          </a:p>
          <a:p>
            <a:pPr lvl="2">
              <a:tabLst>
                <a:tab pos="4972050" algn="l"/>
              </a:tabLst>
            </a:pPr>
            <a:r>
              <a:rPr lang="en-IN" sz="1800" dirty="0" smtClean="0">
                <a:solidFill>
                  <a:srgbClr val="002060"/>
                </a:solidFill>
              </a:rPr>
              <a:t>PRADHAN MANTRI PRADHAN MANTRI AYUSHMAN BHARAT-NATIONAL HEALTH PROTECTION SCHEME (AB-NHPS)</a:t>
            </a:r>
            <a:r>
              <a:rPr lang="en-US" sz="1800" dirty="0" smtClean="0">
                <a:solidFill>
                  <a:srgbClr val="002060"/>
                </a:solidFill>
              </a:rPr>
              <a:t>.</a:t>
            </a:r>
            <a:r>
              <a:rPr lang="en-IN" sz="1800" dirty="0" smtClean="0">
                <a:solidFill>
                  <a:srgbClr val="002060"/>
                </a:solidFill>
              </a:rPr>
              <a:t> </a:t>
            </a:r>
          </a:p>
          <a:p>
            <a:pPr lvl="2">
              <a:tabLst>
                <a:tab pos="4972050" algn="l"/>
              </a:tabLst>
            </a:pPr>
            <a:r>
              <a:rPr lang="en-IN" sz="1800" dirty="0" smtClean="0">
                <a:solidFill>
                  <a:srgbClr val="002060"/>
                </a:solidFill>
              </a:rPr>
              <a:t>CD FOR THE RECORDING OF THE OPERATIONS / PROCEDURES CONDUCTED FOR RECORD KEEPING &amp; PROOF PROVISION </a:t>
            </a:r>
            <a:endParaRPr lang="en-US" sz="1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8797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IN" sz="3600" b="1" u="sng" dirty="0" smtClean="0"/>
              <a:t>CONCLUSIONS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770" y="609600"/>
            <a:ext cx="8915400" cy="5943600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</a:pPr>
            <a:r>
              <a:rPr lang="en-IN" sz="1800" b="1" dirty="0" smtClean="0"/>
              <a:t>COMMUNICATION WITH THE CARETAKERS. </a:t>
            </a:r>
            <a:endParaRPr lang="en-US" sz="1800" b="1" dirty="0" smtClean="0"/>
          </a:p>
          <a:p>
            <a:pPr lvl="1">
              <a:lnSpc>
                <a:spcPct val="150000"/>
              </a:lnSpc>
            </a:pPr>
            <a:r>
              <a:rPr lang="en-IN" sz="1400" dirty="0" smtClean="0">
                <a:solidFill>
                  <a:srgbClr val="FF0000"/>
                </a:solidFill>
              </a:rPr>
              <a:t>VERBAL AND NON-VERBAL COMMUNICATION</a:t>
            </a:r>
          </a:p>
          <a:p>
            <a:pPr lvl="1">
              <a:lnSpc>
                <a:spcPct val="150000"/>
              </a:lnSpc>
            </a:pPr>
            <a:r>
              <a:rPr lang="en-IN" sz="1400" dirty="0" smtClean="0">
                <a:solidFill>
                  <a:srgbClr val="FF0000"/>
                </a:solidFill>
              </a:rPr>
              <a:t>BILLING SCHEDULE NEED TO BE STRUCTURED</a:t>
            </a:r>
          </a:p>
          <a:p>
            <a:pPr>
              <a:lnSpc>
                <a:spcPct val="150000"/>
              </a:lnSpc>
            </a:pPr>
            <a:r>
              <a:rPr lang="en-IN" sz="1800" b="1" dirty="0" smtClean="0"/>
              <a:t>SOPS IN PLACE FOR TIMINGS, INTERACTIONS AND REMUNERATION CONCORDS</a:t>
            </a:r>
          </a:p>
          <a:p>
            <a:pPr lvl="0">
              <a:lnSpc>
                <a:spcPct val="150000"/>
              </a:lnSpc>
            </a:pPr>
            <a:r>
              <a:rPr lang="en-IN" sz="1800" b="1" dirty="0" smtClean="0"/>
              <a:t>FEEDBACK SYSTEM &amp; PRACTISE.</a:t>
            </a:r>
            <a:endParaRPr lang="en-US" sz="1800" b="1" dirty="0" smtClean="0"/>
          </a:p>
          <a:p>
            <a:pPr lvl="1">
              <a:lnSpc>
                <a:spcPct val="150000"/>
              </a:lnSpc>
            </a:pPr>
            <a:r>
              <a:rPr lang="en-IN" sz="1600" dirty="0" smtClean="0">
                <a:solidFill>
                  <a:srgbClr val="FF0000"/>
                </a:solidFill>
              </a:rPr>
              <a:t>INSTITUTIONALISE ITS FEEDBACK SYSTEM</a:t>
            </a:r>
          </a:p>
          <a:p>
            <a:pPr>
              <a:lnSpc>
                <a:spcPct val="150000"/>
              </a:lnSpc>
            </a:pPr>
            <a:r>
              <a:rPr lang="en-IN" sz="1800" b="1" dirty="0" smtClean="0"/>
              <a:t>FEEDING PROTOCOL HAS TO BE PRACTISED &amp; INSTITUTIONALISED</a:t>
            </a:r>
          </a:p>
          <a:p>
            <a:pPr lvl="1">
              <a:lnSpc>
                <a:spcPct val="150000"/>
              </a:lnSpc>
            </a:pPr>
            <a:r>
              <a:rPr lang="en-IN" sz="1400" dirty="0" smtClean="0">
                <a:solidFill>
                  <a:srgbClr val="FF0000"/>
                </a:solidFill>
              </a:rPr>
              <a:t>USE OF VERNACULAR DIET &amp; FEEDING CARDS</a:t>
            </a:r>
          </a:p>
          <a:p>
            <a:pPr lvl="1">
              <a:lnSpc>
                <a:spcPct val="150000"/>
              </a:lnSpc>
            </a:pPr>
            <a:r>
              <a:rPr lang="en-IN" sz="1400" dirty="0" smtClean="0">
                <a:solidFill>
                  <a:srgbClr val="FF0000"/>
                </a:solidFill>
              </a:rPr>
              <a:t>FORMALISATION OF A SMALL PROTOCOL CLASS COMPULSRY FOR PRE-DISCHARGE CHECH LIST</a:t>
            </a:r>
          </a:p>
          <a:p>
            <a:pPr>
              <a:lnSpc>
                <a:spcPct val="150000"/>
              </a:lnSpc>
            </a:pPr>
            <a:r>
              <a:rPr lang="en-IN" sz="1800" b="1" dirty="0" smtClean="0"/>
              <a:t>ICU</a:t>
            </a:r>
          </a:p>
          <a:p>
            <a:pPr lvl="1">
              <a:lnSpc>
                <a:spcPct val="150000"/>
              </a:lnSpc>
            </a:pPr>
            <a:r>
              <a:rPr lang="en-IN" sz="1400" dirty="0" smtClean="0">
                <a:solidFill>
                  <a:srgbClr val="FF0000"/>
                </a:solidFill>
              </a:rPr>
              <a:t>NEED TO INSTITUTE A SENSITIVTY TRAINNIG I</a:t>
            </a:r>
          </a:p>
          <a:p>
            <a:pPr lvl="1">
              <a:lnSpc>
                <a:spcPct val="150000"/>
              </a:lnSpc>
            </a:pPr>
            <a:r>
              <a:rPr lang="en-IN" sz="1400" dirty="0" smtClean="0">
                <a:solidFill>
                  <a:srgbClr val="FF0000"/>
                </a:solidFill>
              </a:rPr>
              <a:t>XPLANATION OF  INVASIVE PROCEDURES (IV LINE INSERTION)</a:t>
            </a:r>
            <a:endParaRPr lang="en-US" sz="1400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800" b="1" dirty="0" smtClean="0"/>
              <a:t>BOLSTER INSURANCE COVERAGE </a:t>
            </a:r>
            <a:endParaRPr lang="en-US" sz="1800" dirty="0"/>
          </a:p>
          <a:p>
            <a:pPr lvl="1">
              <a:lnSpc>
                <a:spcPct val="15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 “</a:t>
            </a:r>
            <a:r>
              <a:rPr lang="en-IN" sz="1400" dirty="0" smtClean="0">
                <a:solidFill>
                  <a:srgbClr val="FF0000"/>
                </a:solidFill>
              </a:rPr>
              <a:t>PRADHAN MANTRI PRADHAN MANTRI AYUSHMAN BHARAT-NATIONAL HEALTH PROTECTION SCHEME”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75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IN" b="1" u="sng" dirty="0"/>
              <a:t>LIMITATIONS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LIMITED TIME SPAN</a:t>
            </a:r>
          </a:p>
          <a:p>
            <a:pPr lvl="1"/>
            <a:r>
              <a:rPr lang="en-IN" dirty="0" smtClean="0">
                <a:solidFill>
                  <a:srgbClr val="FF0000"/>
                </a:solidFill>
              </a:rPr>
              <a:t>FROM 01 MAY 2018 TO 30 </a:t>
            </a:r>
            <a:r>
              <a:rPr lang="en-IN" dirty="0" smtClean="0">
                <a:solidFill>
                  <a:srgbClr val="FF0000"/>
                </a:solidFill>
              </a:rPr>
              <a:t>APR 2019</a:t>
            </a:r>
            <a:endParaRPr lang="en-IN" dirty="0" smtClean="0">
              <a:solidFill>
                <a:srgbClr val="FF0000"/>
              </a:solidFill>
            </a:endParaRPr>
          </a:p>
          <a:p>
            <a:pPr lvl="1"/>
            <a:r>
              <a:rPr lang="en-IN" dirty="0" smtClean="0">
                <a:solidFill>
                  <a:srgbClr val="FF0000"/>
                </a:solidFill>
              </a:rPr>
              <a:t>NOT TYPICALLY REPRESENTATIVE</a:t>
            </a:r>
          </a:p>
          <a:p>
            <a:r>
              <a:rPr lang="en-IN" dirty="0" smtClean="0"/>
              <a:t>TIME LIMITATION</a:t>
            </a:r>
          </a:p>
          <a:p>
            <a:pPr lvl="1"/>
            <a:r>
              <a:rPr lang="en-IN" dirty="0" smtClean="0">
                <a:solidFill>
                  <a:srgbClr val="FF0000"/>
                </a:solidFill>
              </a:rPr>
              <a:t>TRANSCRIPTION OF DATA</a:t>
            </a:r>
            <a:endParaRPr lang="en-US" sz="2200" dirty="0" smtClean="0">
              <a:solidFill>
                <a:srgbClr val="FF0000"/>
              </a:solidFill>
            </a:endParaRPr>
          </a:p>
          <a:p>
            <a:pPr lvl="1"/>
            <a:r>
              <a:rPr lang="en-IN" dirty="0" smtClean="0">
                <a:solidFill>
                  <a:srgbClr val="FF0000"/>
                </a:solidFill>
              </a:rPr>
              <a:t>APPROVAL BY HOSPITAL AUTHORITIES</a:t>
            </a:r>
            <a:endParaRPr lang="en-US" sz="2200" dirty="0" smtClean="0">
              <a:solidFill>
                <a:srgbClr val="FF0000"/>
              </a:solidFill>
            </a:endParaRPr>
          </a:p>
          <a:p>
            <a:pPr lvl="1"/>
            <a:r>
              <a:rPr lang="en-IN" dirty="0" smtClean="0">
                <a:solidFill>
                  <a:srgbClr val="FF0000"/>
                </a:solidFill>
              </a:rPr>
              <a:t>SAMPLE SIZE </a:t>
            </a:r>
            <a:endParaRPr lang="en-US" sz="2200" dirty="0" smtClean="0">
              <a:solidFill>
                <a:srgbClr val="FF0000"/>
              </a:solidFill>
            </a:endParaRPr>
          </a:p>
          <a:p>
            <a:r>
              <a:rPr lang="en-IN" dirty="0" smtClean="0"/>
              <a:t>NON-CONTRIBUTORY POPULATION DEFINED BY THE GAPS IN SECONDARY DATA</a:t>
            </a:r>
          </a:p>
          <a:p>
            <a:r>
              <a:rPr lang="en-IN" dirty="0" smtClean="0"/>
              <a:t>THE RESULTS CANNOT BE GENERALISED </a:t>
            </a:r>
          </a:p>
          <a:p>
            <a:pPr lvl="1"/>
            <a:r>
              <a:rPr lang="en-IN" dirty="0" smtClean="0">
                <a:solidFill>
                  <a:srgbClr val="FF0000"/>
                </a:solidFill>
              </a:rPr>
              <a:t>TERTIARY CARE HOSPITALS IN OTHER REGIONS OF INDIA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80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11500" b="1" u="sng" dirty="0" smtClean="0">
                <a:solidFill>
                  <a:srgbClr val="00B050"/>
                </a:solidFill>
              </a:rPr>
              <a:t>THANK </a:t>
            </a:r>
            <a:r>
              <a:rPr lang="en-US" sz="11500" b="1" u="sng" dirty="0" smtClean="0">
                <a:solidFill>
                  <a:srgbClr val="00B050"/>
                </a:solidFill>
              </a:rPr>
              <a:t>YOU</a:t>
            </a:r>
          </a:p>
        </p:txBody>
      </p:sp>
    </p:spTree>
    <p:extLst>
      <p:ext uri="{BB962C8B-B14F-4D97-AF65-F5344CB8AC3E}">
        <p14:creationId xmlns:p14="http://schemas.microsoft.com/office/powerpoint/2010/main" val="3307141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763000" cy="1219200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GENERAL OBJECTIVE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71550"/>
            <a:ext cx="4040188" cy="639762"/>
          </a:xfrm>
        </p:spPr>
        <p:txBody>
          <a:bodyPr/>
          <a:lstStyle/>
          <a:p>
            <a:pPr lvl="0"/>
            <a:r>
              <a:rPr lang="en-IN" u="sng" dirty="0" smtClean="0"/>
              <a:t>IDENTIFICATION OF QR’S</a:t>
            </a:r>
            <a:endParaRPr lang="en-US" u="sn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11312"/>
            <a:ext cx="4040188" cy="4865688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IN" sz="2000" dirty="0" smtClean="0"/>
              <a:t>NO IMMEDIATE OR RETROSPECTIVE FOLLOW UP OF NON-MEDICAL ISSUES</a:t>
            </a:r>
          </a:p>
          <a:p>
            <a:pPr algn="just">
              <a:lnSpc>
                <a:spcPct val="150000"/>
              </a:lnSpc>
            </a:pPr>
            <a:r>
              <a:rPr lang="en-IN" sz="2000" dirty="0" smtClean="0"/>
              <a:t>CARETAKER SATISFACTION W.R.T THE NON-MEDICAL VARIABLES ARE A NON-DEMARCATED, ZERO SPECIALSATION AREA</a:t>
            </a:r>
          </a:p>
          <a:p>
            <a:pPr algn="just">
              <a:lnSpc>
                <a:spcPct val="150000"/>
              </a:lnSpc>
            </a:pPr>
            <a:r>
              <a:rPr lang="en-IN" sz="2000" dirty="0" smtClean="0"/>
              <a:t>DEFINES THE INTERACTIVE SPREAD OF OPINIONS WITHIN THE CARETAKER’S PARENT’S COMMUNITY</a:t>
            </a:r>
            <a:endParaRPr lang="en-US" sz="2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71550"/>
            <a:ext cx="4041775" cy="639762"/>
          </a:xfrm>
        </p:spPr>
        <p:txBody>
          <a:bodyPr/>
          <a:lstStyle/>
          <a:p>
            <a:pPr lvl="0"/>
            <a:r>
              <a:rPr lang="en-IN" u="sng" dirty="0" smtClean="0"/>
              <a:t>GENERAL OBJECTIVES</a:t>
            </a:r>
            <a:endParaRPr lang="en-US" u="sng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11312"/>
            <a:ext cx="4041775" cy="4941888"/>
          </a:xfrm>
        </p:spPr>
        <p:txBody>
          <a:bodyPr>
            <a:normAutofit/>
          </a:bodyPr>
          <a:lstStyle/>
          <a:p>
            <a:pPr marL="342900" lvl="1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IN" dirty="0" smtClean="0"/>
              <a:t>OBJECTIVE 1: TO CARRY OUT CARETAKER SATISFACTION SURVEY ON NON-MEDICAL PARAMETERS AFFECTING THE CARETAKER.</a:t>
            </a:r>
            <a:endParaRPr lang="en-US" sz="1400" dirty="0" smtClean="0"/>
          </a:p>
          <a:p>
            <a:pPr marL="342900" lvl="1" indent="-342900" algn="just">
              <a:buFont typeface="Arial" pitchFamily="34" charset="0"/>
              <a:buChar char="•"/>
            </a:pPr>
            <a:r>
              <a:rPr lang="en-IN" dirty="0" smtClean="0"/>
              <a:t>OBJECTIVE 2: TO USE GAPS IN THE INFORMATION TO IDENTIFY EMOTIVE ISSUES GENERALLY SUPPRESSED AT THE CARETAKER END.</a:t>
            </a:r>
            <a:endParaRPr lang="en-US" sz="1400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819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645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METHODOLOGY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14400"/>
            <a:ext cx="4038600" cy="5486400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20000"/>
              </a:lnSpc>
            </a:pPr>
            <a:r>
              <a:rPr lang="en-IN" dirty="0" smtClean="0"/>
              <a:t>SPECIFIC RESEARCH DESIGN</a:t>
            </a:r>
          </a:p>
          <a:p>
            <a:pPr algn="just">
              <a:lnSpc>
                <a:spcPct val="120000"/>
              </a:lnSpc>
            </a:pPr>
            <a:r>
              <a:rPr lang="en-IN" dirty="0" smtClean="0"/>
              <a:t>TYPICAL, SET PATTERN APPROACH WOULD NOT HAVE SHOWN CONCLUSIVE FINDINGS</a:t>
            </a:r>
            <a:endParaRPr lang="en-US" dirty="0" smtClean="0"/>
          </a:p>
          <a:p>
            <a:pPr lvl="0" algn="just">
              <a:lnSpc>
                <a:spcPct val="120000"/>
              </a:lnSpc>
            </a:pPr>
            <a:r>
              <a:rPr lang="en-IN" dirty="0" smtClean="0"/>
              <a:t>FACTORS  FOR OVERALL DESIGN.</a:t>
            </a:r>
          </a:p>
          <a:p>
            <a:pPr lvl="1" algn="just">
              <a:lnSpc>
                <a:spcPct val="120000"/>
              </a:lnSpc>
            </a:pPr>
            <a:r>
              <a:rPr lang="en-IN" dirty="0" smtClean="0">
                <a:solidFill>
                  <a:srgbClr val="FF0000"/>
                </a:solidFill>
              </a:rPr>
              <a:t>DEPARTMENT IS A “SUPER SPECIALIST FIELD” </a:t>
            </a:r>
            <a:endParaRPr lang="en-US" dirty="0" smtClean="0">
              <a:solidFill>
                <a:srgbClr val="FF0000"/>
              </a:solidFill>
            </a:endParaRPr>
          </a:p>
          <a:p>
            <a:pPr lvl="1" algn="just">
              <a:lnSpc>
                <a:spcPct val="120000"/>
              </a:lnSpc>
            </a:pPr>
            <a:r>
              <a:rPr lang="en-IN" dirty="0" smtClean="0">
                <a:solidFill>
                  <a:srgbClr val="FF0000"/>
                </a:solidFill>
              </a:rPr>
              <a:t>MAXIMIZING NUMBERS NOT A PRIME PRIORITY.</a:t>
            </a:r>
          </a:p>
          <a:p>
            <a:pPr lvl="1" algn="just">
              <a:lnSpc>
                <a:spcPct val="120000"/>
              </a:lnSpc>
            </a:pPr>
            <a:r>
              <a:rPr lang="en-IN" dirty="0" smtClean="0">
                <a:solidFill>
                  <a:srgbClr val="FF0000"/>
                </a:solidFill>
              </a:rPr>
              <a:t> EMOTIVE BAGGAGE TREMENDOUS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038600" cy="55626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IN" dirty="0" smtClean="0"/>
              <a:t>IDENTIFICATION &amp; MINIMIZATION OF BIASES &amp; SUBJECTIVITY </a:t>
            </a:r>
          </a:p>
          <a:p>
            <a:pPr lvl="1" algn="just"/>
            <a:r>
              <a:rPr lang="en-IN" dirty="0" smtClean="0">
                <a:solidFill>
                  <a:srgbClr val="FF0000"/>
                </a:solidFill>
              </a:rPr>
              <a:t>SURVEYOR AND RESPONDENT END 	</a:t>
            </a:r>
          </a:p>
          <a:p>
            <a:pPr algn="just"/>
            <a:r>
              <a:rPr lang="en-IN" dirty="0" smtClean="0"/>
              <a:t>BIASES OBSERVED</a:t>
            </a:r>
          </a:p>
          <a:p>
            <a:pPr lvl="1" algn="just"/>
            <a:r>
              <a:rPr lang="en-IN" dirty="0" smtClean="0">
                <a:solidFill>
                  <a:srgbClr val="FF0000"/>
                </a:solidFill>
              </a:rPr>
              <a:t>PREPONDERANCE OF  PATREARCHIAL/MATREARCHIAL FEUDAL SYSTEM</a:t>
            </a:r>
          </a:p>
          <a:p>
            <a:pPr lvl="1" algn="just"/>
            <a:r>
              <a:rPr lang="en-IN" dirty="0" smtClean="0">
                <a:solidFill>
                  <a:srgbClr val="FF0000"/>
                </a:solidFill>
              </a:rPr>
              <a:t>UNWILLINGNESS TO DISCLOSE</a:t>
            </a:r>
          </a:p>
          <a:p>
            <a:pPr lvl="2" algn="just"/>
            <a:r>
              <a:rPr lang="en-IN" dirty="0" smtClean="0">
                <a:solidFill>
                  <a:srgbClr val="002060"/>
                </a:solidFill>
              </a:rPr>
              <a:t>FINANCIAL SOURCES</a:t>
            </a:r>
          </a:p>
          <a:p>
            <a:pPr lvl="2" algn="just"/>
            <a:r>
              <a:rPr lang="en-IN" dirty="0" smtClean="0">
                <a:solidFill>
                  <a:srgbClr val="002060"/>
                </a:solidFill>
              </a:rPr>
              <a:t>FEAR OF ILLEGITIMATE USE OF DATA</a:t>
            </a:r>
          </a:p>
          <a:p>
            <a:pPr lvl="1" algn="just"/>
            <a:r>
              <a:rPr lang="en-IN" dirty="0" smtClean="0">
                <a:solidFill>
                  <a:srgbClr val="FF0000"/>
                </a:solidFill>
              </a:rPr>
              <a:t>TRADITIONAL BIASES. STIGMA ATTACHED TO DISCUSSING MEDICAL PROBLEMS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53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762000"/>
            <a:ext cx="4038600" cy="6096000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en-IN" sz="2900" b="1" dirty="0" smtClean="0"/>
              <a:t>CROSS SECTIONAL, OBSERVATIONAL STUDY</a:t>
            </a:r>
          </a:p>
          <a:p>
            <a:pPr lvl="0" algn="just"/>
            <a:r>
              <a:rPr lang="en-IN" sz="2900" b="1" dirty="0" smtClean="0"/>
              <a:t>STUDY AREA.</a:t>
            </a:r>
            <a:endParaRPr lang="en-US" sz="2900" b="1" dirty="0" smtClean="0"/>
          </a:p>
          <a:p>
            <a:pPr lvl="1" algn="just"/>
            <a:r>
              <a:rPr lang="en-IN" sz="2900" dirty="0" smtClean="0">
                <a:solidFill>
                  <a:srgbClr val="FF0000"/>
                </a:solidFill>
              </a:rPr>
              <a:t>DEPARTMENT OF PAEDIATRIC CARDIAC SCIENCES</a:t>
            </a:r>
          </a:p>
          <a:p>
            <a:pPr algn="just"/>
            <a:r>
              <a:rPr lang="en-IN" sz="2900" b="1" dirty="0" smtClean="0"/>
              <a:t>STUDY TIME PERIOD. </a:t>
            </a:r>
            <a:endParaRPr lang="en-US" sz="2900" b="1" dirty="0" smtClean="0"/>
          </a:p>
          <a:p>
            <a:pPr lvl="1" algn="just"/>
            <a:r>
              <a:rPr lang="en-IN" sz="2900" dirty="0" smtClean="0">
                <a:solidFill>
                  <a:srgbClr val="FF0000"/>
                </a:solidFill>
              </a:rPr>
              <a:t>ONE (01) YEAR {01 MAY 2018 TO 30 APRIL 2019}</a:t>
            </a:r>
          </a:p>
          <a:p>
            <a:pPr algn="just"/>
            <a:r>
              <a:rPr lang="en-IN" sz="2900" b="1" dirty="0" smtClean="0"/>
              <a:t>STUDY POPULATION</a:t>
            </a:r>
          </a:p>
          <a:p>
            <a:pPr lvl="1" algn="just"/>
            <a:r>
              <a:rPr lang="en-IN" sz="2900" dirty="0">
                <a:solidFill>
                  <a:srgbClr val="FF0000"/>
                </a:solidFill>
              </a:rPr>
              <a:t>I</a:t>
            </a:r>
            <a:r>
              <a:rPr lang="en-IN" sz="2900" dirty="0" smtClean="0">
                <a:solidFill>
                  <a:srgbClr val="FF0000"/>
                </a:solidFill>
              </a:rPr>
              <a:t>PD CASES PRESENTING IN THE STUDY AREA</a:t>
            </a:r>
          </a:p>
          <a:p>
            <a:pPr algn="just"/>
            <a:r>
              <a:rPr lang="en-IN" sz="2900" b="1" dirty="0" smtClean="0"/>
              <a:t>INCLUSION CRITERIA</a:t>
            </a:r>
          </a:p>
          <a:p>
            <a:pPr lvl="1" algn="just"/>
            <a:r>
              <a:rPr lang="en-IN" sz="2900" dirty="0" smtClean="0">
                <a:solidFill>
                  <a:srgbClr val="FF0000"/>
                </a:solidFill>
              </a:rPr>
              <a:t>OPD WEF 01MAY 2018 TO 30 APRIL 2019</a:t>
            </a:r>
          </a:p>
          <a:p>
            <a:pPr algn="just"/>
            <a:r>
              <a:rPr lang="en-IN" sz="2900" b="1" dirty="0" smtClean="0"/>
              <a:t>ETHICAL CONSIDERATION.</a:t>
            </a:r>
          </a:p>
          <a:p>
            <a:pPr lvl="1" algn="just"/>
            <a:r>
              <a:rPr lang="en-IN" sz="2900" dirty="0" smtClean="0">
                <a:solidFill>
                  <a:srgbClr val="FF0000"/>
                </a:solidFill>
              </a:rPr>
              <a:t>REVIEWED AND APPROVED BY STUDENT RESEARCH BOARD OF IIHMR, NEW DELHI</a:t>
            </a:r>
          </a:p>
          <a:p>
            <a:pPr lvl="1" algn="just"/>
            <a:r>
              <a:rPr lang="en-IN" sz="2900" dirty="0" smtClean="0">
                <a:solidFill>
                  <a:srgbClr val="FF0000"/>
                </a:solidFill>
              </a:rPr>
              <a:t>PRIMARY DATA GLEANED FROM SECONDARY DATA INFORMATION BASE</a:t>
            </a:r>
          </a:p>
          <a:p>
            <a:pPr algn="just"/>
            <a:r>
              <a:rPr lang="en-IN" sz="2900" b="1" dirty="0" smtClean="0"/>
              <a:t>SAMPLING TECHNIQUE</a:t>
            </a:r>
          </a:p>
          <a:p>
            <a:pPr lvl="1" algn="just"/>
            <a:r>
              <a:rPr lang="en-IN" sz="2900" dirty="0" smtClean="0">
                <a:solidFill>
                  <a:srgbClr val="FF0000"/>
                </a:solidFill>
              </a:rPr>
              <a:t>RESTRICTED TO THE OPD CASES</a:t>
            </a:r>
          </a:p>
          <a:p>
            <a:pPr lvl="1" algn="just"/>
            <a:r>
              <a:rPr lang="en-IN" sz="2900" b="1" dirty="0" smtClean="0">
                <a:solidFill>
                  <a:srgbClr val="FF0000"/>
                </a:solidFill>
              </a:rPr>
              <a:t>CONVENIENCE SAMPLING</a:t>
            </a:r>
            <a:endParaRPr lang="en-IN" sz="2900" dirty="0" smtClean="0">
              <a:solidFill>
                <a:srgbClr val="FF0000"/>
              </a:solidFill>
            </a:endParaRPr>
          </a:p>
          <a:p>
            <a:pPr lvl="1" algn="just"/>
            <a:r>
              <a:rPr lang="en-IN" sz="2900" dirty="0" smtClean="0">
                <a:solidFill>
                  <a:srgbClr val="FF0000"/>
                </a:solidFill>
              </a:rPr>
              <a:t>TOTAL NUMBER OF CASES  4,666</a:t>
            </a:r>
          </a:p>
          <a:p>
            <a:pPr lvl="1" algn="just"/>
            <a:r>
              <a:rPr lang="en-IN" sz="2900" dirty="0" smtClean="0">
                <a:solidFill>
                  <a:srgbClr val="FF0000"/>
                </a:solidFill>
              </a:rPr>
              <a:t>CASES CONSIDERED ARE </a:t>
            </a:r>
            <a:r>
              <a:rPr lang="en-IN" sz="2900" dirty="0" smtClean="0">
                <a:solidFill>
                  <a:srgbClr val="FF0000"/>
                </a:solidFill>
              </a:rPr>
              <a:t>235</a:t>
            </a:r>
            <a:endParaRPr lang="en-IN" sz="2900" dirty="0" smtClean="0">
              <a:solidFill>
                <a:srgbClr val="FF0000"/>
              </a:solidFill>
            </a:endParaRPr>
          </a:p>
          <a:p>
            <a:pPr lvl="1" algn="just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038600" cy="5715000"/>
          </a:xfrm>
        </p:spPr>
        <p:txBody>
          <a:bodyPr>
            <a:noAutofit/>
          </a:bodyPr>
          <a:lstStyle/>
          <a:p>
            <a:pPr algn="just"/>
            <a:r>
              <a:rPr lang="en-IN" sz="1400" b="1" dirty="0" smtClean="0"/>
              <a:t>METHOD OF DATA COLLECTION</a:t>
            </a:r>
          </a:p>
          <a:p>
            <a:pPr lvl="1" algn="just"/>
            <a:r>
              <a:rPr lang="en-IN" sz="1400" dirty="0" smtClean="0">
                <a:solidFill>
                  <a:srgbClr val="FF0000"/>
                </a:solidFill>
              </a:rPr>
              <a:t>COLLATE SECONDARY DATA</a:t>
            </a:r>
            <a:endParaRPr lang="en-US" sz="1400" dirty="0" smtClean="0">
              <a:solidFill>
                <a:srgbClr val="FF0000"/>
              </a:solidFill>
            </a:endParaRPr>
          </a:p>
          <a:p>
            <a:pPr lvl="2" algn="just"/>
            <a:r>
              <a:rPr lang="en-IN" sz="1400" dirty="0" smtClean="0">
                <a:solidFill>
                  <a:srgbClr val="FF0000"/>
                </a:solidFill>
              </a:rPr>
              <a:t>GLEANING INFORMATION FROM PAPER RECORDS</a:t>
            </a:r>
          </a:p>
          <a:p>
            <a:pPr lvl="2" algn="just"/>
            <a:r>
              <a:rPr lang="en-IN" sz="1400" dirty="0" smtClean="0">
                <a:solidFill>
                  <a:srgbClr val="FF0000"/>
                </a:solidFill>
              </a:rPr>
              <a:t>FORMALISING, PRESENTING AND APPROVAL OF THE DATA</a:t>
            </a:r>
          </a:p>
          <a:p>
            <a:pPr lvl="2" algn="just"/>
            <a:r>
              <a:rPr lang="en-IN" sz="1400" dirty="0" smtClean="0">
                <a:solidFill>
                  <a:srgbClr val="FF0000"/>
                </a:solidFill>
              </a:rPr>
              <a:t>DIGITALISATION OF PAPER RECORD</a:t>
            </a:r>
            <a:r>
              <a:rPr lang="en-IN" sz="1400" dirty="0" smtClean="0"/>
              <a:t>S </a:t>
            </a:r>
          </a:p>
          <a:p>
            <a:pPr lvl="1" algn="just"/>
            <a:r>
              <a:rPr lang="en-IN" sz="1400" dirty="0" smtClean="0"/>
              <a:t>PRIMARY DATA</a:t>
            </a:r>
          </a:p>
          <a:p>
            <a:pPr lvl="2" algn="just"/>
            <a:r>
              <a:rPr lang="en-IN" sz="1400" dirty="0" smtClean="0">
                <a:solidFill>
                  <a:srgbClr val="FF0000"/>
                </a:solidFill>
              </a:rPr>
              <a:t>TELEPHONIC INTERVIEWS BASED ON QUESTIONNAIRES </a:t>
            </a:r>
          </a:p>
          <a:p>
            <a:pPr lvl="2" algn="just"/>
            <a:r>
              <a:rPr lang="en-IN" sz="1400" dirty="0" smtClean="0">
                <a:solidFill>
                  <a:srgbClr val="FF0000"/>
                </a:solidFill>
              </a:rPr>
              <a:t>PRIME SOURCE OF DATA COLLECTION</a:t>
            </a:r>
          </a:p>
          <a:p>
            <a:pPr algn="just"/>
            <a:r>
              <a:rPr lang="en-IN" sz="1400" b="1" dirty="0" smtClean="0"/>
              <a:t>QUESTIONNAIRES</a:t>
            </a:r>
            <a:r>
              <a:rPr lang="en-IN" sz="1400" dirty="0" smtClean="0"/>
              <a:t>. CONSTRUCTED TO ENSURE</a:t>
            </a:r>
          </a:p>
          <a:p>
            <a:pPr lvl="1" algn="just"/>
            <a:r>
              <a:rPr lang="en-IN" sz="1400" dirty="0" smtClean="0">
                <a:solidFill>
                  <a:srgbClr val="FF0000"/>
                </a:solidFill>
              </a:rPr>
              <a:t>STANDARDISATION OF QUESTIONING.</a:t>
            </a:r>
            <a:endParaRPr lang="en-US" sz="1400" dirty="0" smtClean="0">
              <a:solidFill>
                <a:srgbClr val="FF0000"/>
              </a:solidFill>
            </a:endParaRPr>
          </a:p>
          <a:p>
            <a:pPr lvl="1" algn="just"/>
            <a:r>
              <a:rPr lang="en-IN" sz="1400" dirty="0" smtClean="0">
                <a:solidFill>
                  <a:srgbClr val="FF0000"/>
                </a:solidFill>
              </a:rPr>
              <a:t> COMMONALITY OF RESPONSE.</a:t>
            </a:r>
          </a:p>
          <a:p>
            <a:pPr algn="just"/>
            <a:r>
              <a:rPr lang="en-IN" sz="1400" b="1" dirty="0" smtClean="0"/>
              <a:t>DATA FROM RESPONSES COMPILED USING MS EXCEL</a:t>
            </a:r>
            <a:endParaRPr lang="en-US" sz="1400" b="1" dirty="0" smtClean="0"/>
          </a:p>
          <a:p>
            <a:pPr lvl="1" algn="just"/>
            <a:r>
              <a:rPr lang="en-IN" sz="1400" dirty="0" smtClean="0">
                <a:solidFill>
                  <a:srgbClr val="FF0000"/>
                </a:solidFill>
              </a:rPr>
              <a:t>QUANTIFIED ON </a:t>
            </a:r>
            <a:r>
              <a:rPr lang="en-IN" sz="1400" b="1" dirty="0" smtClean="0">
                <a:solidFill>
                  <a:srgbClr val="FF0000"/>
                </a:solidFill>
              </a:rPr>
              <a:t>(WEIGHTED AVERAGE METHOD)</a:t>
            </a:r>
          </a:p>
          <a:p>
            <a:pPr lvl="1" algn="just"/>
            <a:r>
              <a:rPr lang="en-IN" sz="1400" dirty="0" smtClean="0">
                <a:solidFill>
                  <a:srgbClr val="FF0000"/>
                </a:solidFill>
              </a:rPr>
              <a:t>EXCELLENT TO POOR  ( STAGGERED ASSOCIATION 5 TO 1)</a:t>
            </a:r>
            <a:endParaRPr lang="en-US" sz="1400" dirty="0" smtClean="0">
              <a:solidFill>
                <a:srgbClr val="FF0000"/>
              </a:solidFill>
            </a:endParaRPr>
          </a:p>
          <a:p>
            <a:pPr lvl="1" algn="just"/>
            <a:r>
              <a:rPr lang="en-IN" sz="1400" dirty="0" smtClean="0">
                <a:solidFill>
                  <a:srgbClr val="FF0000"/>
                </a:solidFill>
              </a:rPr>
              <a:t>WEIGHTED AVERAGE OF EACH VARIABLE  DEPICT INDICATING ITS STANDING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28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IN" b="1" u="sng" dirty="0"/>
              <a:t>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8674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IN" sz="2600" dirty="0" smtClean="0"/>
              <a:t>TOTAL NUMBER OF CASES PRESENTED 4,666</a:t>
            </a:r>
          </a:p>
          <a:p>
            <a:pPr algn="just"/>
            <a:r>
              <a:rPr lang="en-IN" sz="2600" dirty="0" smtClean="0"/>
              <a:t>257 WERE IPD CASES</a:t>
            </a:r>
          </a:p>
          <a:p>
            <a:pPr algn="just"/>
            <a:r>
              <a:rPr lang="en-IN" sz="2600" dirty="0" smtClean="0"/>
              <a:t>235 ADMISSIONS AND SURGERIES WERE MADE</a:t>
            </a:r>
          </a:p>
          <a:p>
            <a:pPr algn="just"/>
            <a:r>
              <a:rPr lang="en-IN" sz="2600" dirty="0" smtClean="0"/>
              <a:t>235 OUR SAMPLE SIZE</a:t>
            </a:r>
          </a:p>
          <a:p>
            <a:pPr algn="just"/>
            <a:r>
              <a:rPr lang="en-IN" sz="2600" dirty="0" smtClean="0"/>
              <a:t>SURVEY RESPONSE RATE 91.43%</a:t>
            </a:r>
          </a:p>
          <a:p>
            <a:pPr algn="just"/>
            <a:r>
              <a:rPr lang="en-IN" sz="2600" dirty="0" smtClean="0"/>
              <a:t>OF THE TOTAL 235  CARETAKERS </a:t>
            </a:r>
          </a:p>
          <a:p>
            <a:pPr lvl="1" algn="just"/>
            <a:r>
              <a:rPr lang="en-IN" sz="2200" dirty="0" smtClean="0">
                <a:solidFill>
                  <a:srgbClr val="FF0000"/>
                </a:solidFill>
              </a:rPr>
              <a:t>100 % PATIENTS WERE FROM INDIA.</a:t>
            </a:r>
            <a:endParaRPr lang="en-US" sz="2200" dirty="0" smtClean="0">
              <a:solidFill>
                <a:srgbClr val="FF0000"/>
              </a:solidFill>
            </a:endParaRPr>
          </a:p>
          <a:p>
            <a:pPr lvl="1" algn="just"/>
            <a:r>
              <a:rPr lang="en-IN" sz="2200" dirty="0" smtClean="0">
                <a:solidFill>
                  <a:srgbClr val="FF0000"/>
                </a:solidFill>
              </a:rPr>
              <a:t>AGE RANGES FOR THE PATIENTS VARIED FROM 1 MONTH TO 10 YEARS.</a:t>
            </a:r>
            <a:endParaRPr lang="en-US" sz="2200" dirty="0" smtClean="0">
              <a:solidFill>
                <a:srgbClr val="FF0000"/>
              </a:solidFill>
            </a:endParaRPr>
          </a:p>
          <a:p>
            <a:pPr lvl="1" algn="just"/>
            <a:r>
              <a:rPr lang="en-IN" sz="2200" dirty="0" smtClean="0">
                <a:solidFill>
                  <a:srgbClr val="FF0000"/>
                </a:solidFill>
              </a:rPr>
              <a:t> 17% HAD ANNUAL INCOMES OF BPL RANGE.</a:t>
            </a:r>
            <a:endParaRPr lang="en-US" sz="2200" dirty="0" smtClean="0">
              <a:solidFill>
                <a:srgbClr val="FF0000"/>
              </a:solidFill>
            </a:endParaRPr>
          </a:p>
          <a:p>
            <a:pPr lvl="1" algn="just"/>
            <a:r>
              <a:rPr lang="en-IN" sz="2200" dirty="0" smtClean="0">
                <a:solidFill>
                  <a:srgbClr val="FF0000"/>
                </a:solidFill>
              </a:rPr>
              <a:t> 4.7% HAD CORPORATE INSURANCE SUPPORT.</a:t>
            </a:r>
          </a:p>
          <a:p>
            <a:pPr algn="just"/>
            <a:r>
              <a:rPr lang="en-IN" sz="2600" dirty="0" smtClean="0"/>
              <a:t>UNDER-MENTIONED  SERVICE ASPECTS COVERED</a:t>
            </a:r>
            <a:endParaRPr lang="en-US" sz="2200" dirty="0" smtClean="0"/>
          </a:p>
          <a:p>
            <a:pPr lvl="1" algn="just"/>
            <a:r>
              <a:rPr lang="en-IN" sz="2400" dirty="0" smtClean="0">
                <a:solidFill>
                  <a:srgbClr val="FF0000"/>
                </a:solidFill>
              </a:rPr>
              <a:t>NURSING SERVICES {ICU &amp; WARD}.</a:t>
            </a:r>
            <a:endParaRPr lang="en-US" sz="2400" dirty="0" smtClean="0">
              <a:solidFill>
                <a:srgbClr val="FF0000"/>
              </a:solidFill>
            </a:endParaRPr>
          </a:p>
          <a:p>
            <a:pPr lvl="1" algn="just"/>
            <a:r>
              <a:rPr lang="en-IN" sz="2400" dirty="0" smtClean="0">
                <a:solidFill>
                  <a:srgbClr val="FF0000"/>
                </a:solidFill>
              </a:rPr>
              <a:t>TREATING PHYSICIAN SERVICES.</a:t>
            </a:r>
            <a:endParaRPr lang="en-US" sz="2400" dirty="0" smtClean="0">
              <a:solidFill>
                <a:srgbClr val="FF0000"/>
              </a:solidFill>
            </a:endParaRPr>
          </a:p>
          <a:p>
            <a:pPr lvl="1" algn="just"/>
            <a:r>
              <a:rPr lang="en-IN" sz="2400" dirty="0" smtClean="0">
                <a:solidFill>
                  <a:srgbClr val="FF0000"/>
                </a:solidFill>
              </a:rPr>
              <a:t>INTENSIVE CARE UNIT.</a:t>
            </a:r>
            <a:endParaRPr lang="en-US" sz="2400" dirty="0" smtClean="0">
              <a:solidFill>
                <a:srgbClr val="FF0000"/>
              </a:solidFill>
            </a:endParaRPr>
          </a:p>
          <a:p>
            <a:pPr lvl="1" algn="just"/>
            <a:r>
              <a:rPr lang="en-IN" sz="2400" dirty="0" smtClean="0">
                <a:solidFill>
                  <a:srgbClr val="FF0000"/>
                </a:solidFill>
              </a:rPr>
              <a:t>MISCELLANEOUS POINTS</a:t>
            </a:r>
            <a:endParaRPr lang="en-US" sz="2400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93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IN" sz="4000" b="1" u="sng" dirty="0"/>
              <a:t>NURSING SERVICES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763000" cy="5791200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en-IN" sz="4200" b="1" dirty="0" smtClean="0"/>
              <a:t>HIGHER RANGE OF SATISFACTION</a:t>
            </a:r>
            <a:endParaRPr lang="en-US" sz="4200" b="1" dirty="0" smtClean="0"/>
          </a:p>
          <a:p>
            <a:pPr lvl="1" algn="just"/>
            <a:r>
              <a:rPr lang="en-IN" sz="2900" b="1" u="sng" dirty="0" smtClean="0"/>
              <a:t>ICU</a:t>
            </a:r>
            <a:endParaRPr lang="en-US" sz="2900" dirty="0" smtClean="0"/>
          </a:p>
          <a:p>
            <a:pPr lvl="2" algn="just"/>
            <a:r>
              <a:rPr lang="en-IN" sz="2900" dirty="0" smtClean="0">
                <a:solidFill>
                  <a:srgbClr val="FF0000"/>
                </a:solidFill>
              </a:rPr>
              <a:t>SATISFACTION WITH  OVERALL NURSING SERVICES ( BY SHIFT) RATED 4.68 OUT OF 5 </a:t>
            </a:r>
            <a:endParaRPr lang="en-US" sz="2900" dirty="0" smtClean="0">
              <a:solidFill>
                <a:srgbClr val="FF0000"/>
              </a:solidFill>
            </a:endParaRPr>
          </a:p>
          <a:p>
            <a:pPr lvl="2" algn="just"/>
            <a:r>
              <a:rPr lang="en-IN" sz="2900" dirty="0" smtClean="0">
                <a:solidFill>
                  <a:srgbClr val="FF0000"/>
                </a:solidFill>
              </a:rPr>
              <a:t>SATISFACTION WITH  NURSING ATTENTION AND RESPONSE RATED 4.82 OUT OF 5.</a:t>
            </a:r>
            <a:endParaRPr lang="en-US" sz="2900" dirty="0" smtClean="0">
              <a:solidFill>
                <a:srgbClr val="FF0000"/>
              </a:solidFill>
            </a:endParaRPr>
          </a:p>
          <a:p>
            <a:pPr lvl="2" algn="just"/>
            <a:r>
              <a:rPr lang="en-IN" sz="2900" dirty="0" smtClean="0">
                <a:solidFill>
                  <a:srgbClr val="FF0000"/>
                </a:solidFill>
              </a:rPr>
              <a:t>SATISFACTION WITH HANDING TAKING OVER OF CARETAKER INFORMATION BETWEEN TWO NURSES RATED 4.6 OUT OF 5.</a:t>
            </a:r>
            <a:endParaRPr lang="en-US" sz="2900" dirty="0" smtClean="0">
              <a:solidFill>
                <a:srgbClr val="FF0000"/>
              </a:solidFill>
            </a:endParaRPr>
          </a:p>
          <a:p>
            <a:pPr lvl="1" algn="just"/>
            <a:r>
              <a:rPr lang="en-IN" sz="2900" b="1" u="sng" dirty="0" smtClean="0"/>
              <a:t>WARD</a:t>
            </a:r>
            <a:endParaRPr lang="en-US" sz="2900" dirty="0" smtClean="0"/>
          </a:p>
          <a:p>
            <a:pPr lvl="2" algn="just"/>
            <a:r>
              <a:rPr lang="en-IN" sz="2900" dirty="0" smtClean="0">
                <a:solidFill>
                  <a:srgbClr val="FF0000"/>
                </a:solidFill>
              </a:rPr>
              <a:t>FREQUENCY OF LINEN CHANGE RATED 4.9 OUT OF 5.</a:t>
            </a:r>
            <a:endParaRPr lang="en-US" sz="2900" dirty="0" smtClean="0">
              <a:solidFill>
                <a:srgbClr val="FF0000"/>
              </a:solidFill>
            </a:endParaRPr>
          </a:p>
          <a:p>
            <a:pPr lvl="2" algn="just"/>
            <a:r>
              <a:rPr lang="en-IN" sz="2900" dirty="0" smtClean="0">
                <a:solidFill>
                  <a:srgbClr val="FF0000"/>
                </a:solidFill>
              </a:rPr>
              <a:t>CONSIDERATION FOR FAMILY &amp; VISITORS RATED 4.53 OUT OF 5.</a:t>
            </a:r>
            <a:endParaRPr lang="en-US" sz="2900" dirty="0" smtClean="0">
              <a:solidFill>
                <a:srgbClr val="FF0000"/>
              </a:solidFill>
            </a:endParaRPr>
          </a:p>
          <a:p>
            <a:pPr lvl="2" algn="just"/>
            <a:r>
              <a:rPr lang="en-IN" sz="2900" dirty="0" smtClean="0">
                <a:solidFill>
                  <a:srgbClr val="FF0000"/>
                </a:solidFill>
              </a:rPr>
              <a:t>WAIT TIME FOR CALL LIGHT RATED 4.02 OUT OF 5.</a:t>
            </a:r>
            <a:endParaRPr lang="en-US" sz="2900" dirty="0" smtClean="0">
              <a:solidFill>
                <a:srgbClr val="FF0000"/>
              </a:solidFill>
            </a:endParaRPr>
          </a:p>
          <a:p>
            <a:pPr algn="just"/>
            <a:r>
              <a:rPr lang="en-IN" sz="4200" b="1" dirty="0" smtClean="0"/>
              <a:t>THE LOWER RANGE OF SATISFACTION ARE </a:t>
            </a:r>
            <a:endParaRPr lang="en-US" sz="4200" b="1" dirty="0" smtClean="0"/>
          </a:p>
          <a:p>
            <a:pPr lvl="1" algn="just"/>
            <a:r>
              <a:rPr lang="en-IN" sz="2900" b="1" u="sng" dirty="0" smtClean="0"/>
              <a:t>ICU</a:t>
            </a:r>
            <a:endParaRPr lang="en-US" sz="2900" dirty="0" smtClean="0">
              <a:solidFill>
                <a:srgbClr val="FF0000"/>
              </a:solidFill>
            </a:endParaRPr>
          </a:p>
          <a:p>
            <a:pPr lvl="2" algn="just"/>
            <a:r>
              <a:rPr lang="en-IN" sz="2900" dirty="0" smtClean="0">
                <a:solidFill>
                  <a:srgbClr val="FF0000"/>
                </a:solidFill>
              </a:rPr>
              <a:t>3.02 FOR FEEDING PROTOCOL EXPLAINED BY THE NURSE AND PRACTISED. </a:t>
            </a:r>
            <a:endParaRPr lang="en-US" sz="2900" dirty="0" smtClean="0">
              <a:solidFill>
                <a:srgbClr val="FF0000"/>
              </a:solidFill>
            </a:endParaRPr>
          </a:p>
          <a:p>
            <a:pPr lvl="2" algn="just"/>
            <a:r>
              <a:rPr lang="en-IN" sz="2900" dirty="0" smtClean="0">
                <a:solidFill>
                  <a:srgbClr val="FF0000"/>
                </a:solidFill>
              </a:rPr>
              <a:t>3.6 FOR  CHILD DIET MAINTENANCE AND EXPLANATION.</a:t>
            </a:r>
            <a:endParaRPr lang="en-US" sz="2900" dirty="0" smtClean="0">
              <a:solidFill>
                <a:srgbClr val="FF0000"/>
              </a:solidFill>
            </a:endParaRPr>
          </a:p>
          <a:p>
            <a:pPr lvl="1" algn="just"/>
            <a:r>
              <a:rPr lang="en-IN" sz="2900" b="1" u="sng" dirty="0" smtClean="0"/>
              <a:t>WARD</a:t>
            </a:r>
            <a:endParaRPr lang="en-US" sz="2900" dirty="0" smtClean="0"/>
          </a:p>
          <a:p>
            <a:pPr lvl="2" algn="just"/>
            <a:r>
              <a:rPr lang="en-IN" sz="2900" dirty="0" smtClean="0">
                <a:solidFill>
                  <a:srgbClr val="FF0000"/>
                </a:solidFill>
              </a:rPr>
              <a:t>1.72 QUALITY OF HEALTH INFORMATION MATERIAL PROVIDED.</a:t>
            </a:r>
          </a:p>
          <a:p>
            <a:pPr lvl="0" algn="just"/>
            <a:r>
              <a:rPr lang="en-IN" sz="4400" b="1" dirty="0" smtClean="0"/>
              <a:t>MARGINS FOR IMPROVEMENT ARE PRESENT IN</a:t>
            </a:r>
            <a:endParaRPr lang="en-US" sz="4400" b="1" dirty="0" smtClean="0"/>
          </a:p>
          <a:p>
            <a:pPr lvl="1" algn="just"/>
            <a:r>
              <a:rPr lang="en-IN" sz="2900" b="1" u="sng" dirty="0" smtClean="0"/>
              <a:t>ICU</a:t>
            </a:r>
            <a:endParaRPr lang="en-US" sz="2900" dirty="0" smtClean="0"/>
          </a:p>
          <a:p>
            <a:pPr lvl="2" algn="just"/>
            <a:r>
              <a:rPr lang="en-IN" sz="2900" dirty="0" smtClean="0">
                <a:solidFill>
                  <a:srgbClr val="FF0000"/>
                </a:solidFill>
              </a:rPr>
              <a:t>39.6% IN  FEEDING PROTOCOL EXPLAINED BY THE NURSE AND PRACTISED. </a:t>
            </a:r>
            <a:endParaRPr lang="en-US" sz="2900" dirty="0" smtClean="0">
              <a:solidFill>
                <a:srgbClr val="FF0000"/>
              </a:solidFill>
            </a:endParaRPr>
          </a:p>
          <a:p>
            <a:pPr lvl="2" algn="just"/>
            <a:r>
              <a:rPr lang="en-IN" sz="2900" dirty="0" smtClean="0">
                <a:solidFill>
                  <a:srgbClr val="FF0000"/>
                </a:solidFill>
              </a:rPr>
              <a:t>2.85% IN CHILD DIET MAINTENANCE AND EXPLANATION.</a:t>
            </a:r>
            <a:endParaRPr lang="en-US" sz="2900" dirty="0" smtClean="0">
              <a:solidFill>
                <a:srgbClr val="FF0000"/>
              </a:solidFill>
            </a:endParaRPr>
          </a:p>
          <a:p>
            <a:pPr lvl="1" algn="just"/>
            <a:r>
              <a:rPr lang="en-IN" sz="2900" b="1" u="sng" dirty="0" smtClean="0"/>
              <a:t>WARD</a:t>
            </a:r>
            <a:endParaRPr lang="en-US" sz="2900" dirty="0" smtClean="0"/>
          </a:p>
          <a:p>
            <a:pPr lvl="2" algn="just"/>
            <a:r>
              <a:rPr lang="en-IN" sz="2900" dirty="0" smtClean="0">
                <a:solidFill>
                  <a:srgbClr val="FF0000"/>
                </a:solidFill>
              </a:rPr>
              <a:t>65.6% IN QUALITY OF HEALTH INFORMATION MATERIAL PROVIDED</a:t>
            </a:r>
            <a:endParaRPr lang="en-US" sz="2900" dirty="0" smtClean="0">
              <a:solidFill>
                <a:srgbClr val="FF0000"/>
              </a:solidFill>
            </a:endParaRPr>
          </a:p>
          <a:p>
            <a:pPr lvl="2"/>
            <a:endParaRPr lang="en-IN" dirty="0" smtClean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575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IN" b="1" u="sng" dirty="0" smtClean="0"/>
              <a:t>NURSING SERVICES: BAR CHART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lc="http://schemas.openxmlformats.org/drawingml/2006/lockedCanvas" xmlns="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aink="http://schemas.microsoft.com/office/drawing/2016/ink" xmlns:am3d="http://schemas.microsoft.com/office/drawing/2017/model3d" xmlns:o="urn:schemas-microsoft-com:office:office" xmlns:v="urn:schemas-microsoft-com:vml" xmlns:w10="urn:schemas-microsoft-com:office:word" xmlns:w="http://schemas.openxmlformats.org/wordprocessingml/2006/main" xmlns:w15="http://schemas.microsoft.com/office/word/2012/wordml" xmlns:w16cid="http://schemas.microsoft.com/office/word/2016/wordml/cid" xmlns:w16se="http://schemas.microsoft.com/office/word/2015/wordml/symex" xmlns:a16="http://schemas.microsoft.com/office/drawing/2014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 id="{835FF5B7-FAF8-488D-8328-158D793A05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1805098"/>
              </p:ext>
            </p:extLst>
          </p:nvPr>
        </p:nvGraphicFramePr>
        <p:xfrm>
          <a:off x="228600" y="990600"/>
          <a:ext cx="87630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8619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2465"/>
          </a:xfrm>
        </p:spPr>
        <p:txBody>
          <a:bodyPr>
            <a:noAutofit/>
          </a:bodyPr>
          <a:lstStyle/>
          <a:p>
            <a:r>
              <a:rPr lang="en-IN" sz="3200" b="1" u="sng" dirty="0" smtClean="0"/>
              <a:t>WEIGHTED AVERAGES :NURSING SERVICES</a:t>
            </a:r>
            <a:endParaRPr lang="en-US" sz="32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lc="http://schemas.openxmlformats.org/drawingml/2006/lockedCanvas" xmlns="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aink="http://schemas.microsoft.com/office/drawing/2016/ink" xmlns:am3d="http://schemas.microsoft.com/office/drawing/2017/model3d" xmlns:o="urn:schemas-microsoft-com:office:office" xmlns:v="urn:schemas-microsoft-com:vml" xmlns:w10="urn:schemas-microsoft-com:office:word" xmlns:w="http://schemas.openxmlformats.org/wordprocessingml/2006/main" xmlns:w15="http://schemas.microsoft.com/office/word/2012/wordml" xmlns:w16cid="http://schemas.microsoft.com/office/word/2016/wordml/cid" xmlns:w16se="http://schemas.microsoft.com/office/word/2015/wordml/symex" xmlns:a16="http://schemas.microsoft.com/office/drawing/2014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 id="{00000000-0008-0000-0400-000007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2990845"/>
              </p:ext>
            </p:extLst>
          </p:nvPr>
        </p:nvGraphicFramePr>
        <p:xfrm>
          <a:off x="228600" y="914400"/>
          <a:ext cx="86868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2163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2018</Words>
  <Application>Microsoft Office PowerPoint</Application>
  <PresentationFormat>On-screen Show (4:3)</PresentationFormat>
  <Paragraphs>637</Paragraphs>
  <Slides>29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CARETAKER SATISFACTION STUDY (IPD) </vt:lpstr>
      <vt:lpstr>BACKGROUND</vt:lpstr>
      <vt:lpstr>GENERAL OBJECTIVE </vt:lpstr>
      <vt:lpstr>METHODOLOGY</vt:lpstr>
      <vt:lpstr>METHODOLOGY</vt:lpstr>
      <vt:lpstr> RESULTS</vt:lpstr>
      <vt:lpstr>NURSING SERVICES</vt:lpstr>
      <vt:lpstr>NURSING SERVICES: BAR CHART</vt:lpstr>
      <vt:lpstr>WEIGHTED AVERAGES :NURSING SERVICES</vt:lpstr>
      <vt:lpstr>TREATING PHYSICIAN SERVICES</vt:lpstr>
      <vt:lpstr>PHYSICIAN SERVICE : BAR CHART</vt:lpstr>
      <vt:lpstr>WEIGHTED AVERAGES :PHYSICIAN SERVICE</vt:lpstr>
      <vt:lpstr>ICU</vt:lpstr>
      <vt:lpstr>BAR CHART: ICU</vt:lpstr>
      <vt:lpstr>WEIGHTED AVERAGES:ICU</vt:lpstr>
      <vt:lpstr>MISCELLANEOUS POINTS</vt:lpstr>
      <vt:lpstr>BAR CHART : MISCELLANEOUS POINTS &amp; FACILITIES</vt:lpstr>
      <vt:lpstr>WEIGHTED AVERAGES: MISCELLANEOUS POINTS</vt:lpstr>
      <vt:lpstr>DISCUSSION</vt:lpstr>
      <vt:lpstr>PowerPoint Presentation</vt:lpstr>
      <vt:lpstr>TREATING PHYSICIAN</vt:lpstr>
      <vt:lpstr>PowerPoint Presentation</vt:lpstr>
      <vt:lpstr>ICU</vt:lpstr>
      <vt:lpstr>PowerPoint Presentation</vt:lpstr>
      <vt:lpstr>MISCELLANEOUS POINTS</vt:lpstr>
      <vt:lpstr>PowerPoint Presentation</vt:lpstr>
      <vt:lpstr>CONCLUSIONS</vt:lpstr>
      <vt:lpstr>LIMITATIONS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CARETAKER SATISFACTION STUDY (IPD) </dc:title>
  <dc:creator>User</dc:creator>
  <cp:lastModifiedBy>User</cp:lastModifiedBy>
  <cp:revision>77</cp:revision>
  <dcterms:created xsi:type="dcterms:W3CDTF">2006-08-16T00:00:00Z</dcterms:created>
  <dcterms:modified xsi:type="dcterms:W3CDTF">2019-05-30T23:23:44Z</dcterms:modified>
</cp:coreProperties>
</file>