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0" r:id="rId21"/>
    <p:sldId id="281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69" d="100"/>
          <a:sy n="69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%20sheets%20DISSERTATION\excel%20final%20sheet%20totalled%20&amp;%20graphs%20made%20OPD%20-PAL-Arju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%20sheets%20DISSERTATION\excel%20final%20sheet%20totalled%20&amp;%20graphs%20made%20OPD%20-PAL-Arju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%20sheets%20DISSERTATION\excel%20final%20sheet%20totalled%20&amp;%20graphs%20made%20OPD%20-PAL-Arju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excel%20sheets%20DISSERTATION\excel%20final%20sheet%20totalled%20&amp;%20graphs%20made%20OPD%20-PAL-Arju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/>
              <a:t>ADMISSION</a:t>
            </a:r>
            <a:r>
              <a:rPr lang="en-US" b="1" u="sng" baseline="0"/>
              <a:t> &amp; DISCHARGE SERVICES</a:t>
            </a:r>
            <a:endParaRPr lang="en-US" b="1" u="sng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'[excel final sheet totalled &amp; graphs made OPD -PAL-Arjun.xlsx]Admission &amp; Discharge Services'!$A$3:$A$10</c:f>
              <c:strCache>
                <c:ptCount val="8"/>
                <c:pt idx="0">
                  <c:v>Over all rating of Admission
services</c:v>
                </c:pt>
                <c:pt idx="1">
                  <c:v>Staff attention</c:v>
                </c:pt>
                <c:pt idx="2">
                  <c:v>Wait time</c:v>
                </c:pt>
                <c:pt idx="3">
                  <c:v>Explanation
of procedures
</c:v>
                </c:pt>
                <c:pt idx="4">
                  <c:v>Personality of Admitting Staff</c:v>
                </c:pt>
                <c:pt idx="5">
                  <c:v>Information provided on billing process</c:v>
                </c:pt>
                <c:pt idx="6">
                  <c:v>Overall rating of Discharge Procedure</c:v>
                </c:pt>
                <c:pt idx="7">
                  <c:v>Clear Understanding of bill</c:v>
                </c:pt>
              </c:strCache>
            </c:strRef>
          </c:cat>
          <c:val>
            <c:numRef>
              <c:f>'[excel final sheet totalled &amp; graphs made OPD -PAL-Arjun.xlsx]Admission &amp; Discharge Services'!$H$3:$H$10</c:f>
              <c:numCache>
                <c:formatCode>General</c:formatCode>
                <c:ptCount val="8"/>
                <c:pt idx="0">
                  <c:v>4.26</c:v>
                </c:pt>
                <c:pt idx="1">
                  <c:v>4.24</c:v>
                </c:pt>
                <c:pt idx="2">
                  <c:v>4.24</c:v>
                </c:pt>
                <c:pt idx="3">
                  <c:v>4.22</c:v>
                </c:pt>
                <c:pt idx="4">
                  <c:v>4.26</c:v>
                </c:pt>
                <c:pt idx="5">
                  <c:v>4.1399999999999997</c:v>
                </c:pt>
                <c:pt idx="6">
                  <c:v>4.04</c:v>
                </c:pt>
                <c:pt idx="7">
                  <c:v>3.96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7A-4CEE-A12C-A569507B54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065024"/>
        <c:axId val="84496384"/>
      </c:barChart>
      <c:catAx>
        <c:axId val="7606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496384"/>
        <c:crosses val="autoZero"/>
        <c:auto val="1"/>
        <c:lblAlgn val="ctr"/>
        <c:lblOffset val="100"/>
        <c:noMultiLvlLbl val="0"/>
      </c:catAx>
      <c:valAx>
        <c:axId val="84496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065024"/>
        <c:crosses val="autoZero"/>
        <c:crossBetween val="between"/>
      </c:valAx>
      <c:spPr>
        <a:solidFill>
          <a:schemeClr val="accent6"/>
        </a:solid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/>
              <a:t>TREATING</a:t>
            </a:r>
            <a:r>
              <a:rPr lang="en-US" b="1" u="sng" baseline="0"/>
              <a:t> PHYSICIAN SERVICES</a:t>
            </a:r>
            <a:r>
              <a:rPr lang="en-US" baseline="0"/>
              <a:t> 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'Treating Physician Service'!$A$3:$A$15</c:f>
              <c:strCache>
                <c:ptCount val="13"/>
                <c:pt idx="0">
                  <c:v>Over all rating of Physician Services
</c:v>
                </c:pt>
                <c:pt idx="1">
                  <c:v>Explanation of Disease</c:v>
                </c:pt>
                <c:pt idx="2">
                  <c:v>(a) By Referring agency</c:v>
                </c:pt>
                <c:pt idx="3">
                  <c:v>(b) By treating Surgeon at Gangaram</c:v>
                </c:pt>
                <c:pt idx="4">
                  <c:v>Physician attention during patient recovery</c:v>
                </c:pt>
                <c:pt idx="5">
                  <c:v>Explanation of procedures, tests and treatment</c:v>
                </c:pt>
                <c:pt idx="6">
                  <c:v>Ability to diagnose problem</c:v>
                </c:pt>
                <c:pt idx="7">
                  <c:v>Thouroughness of examination</c:v>
                </c:pt>
                <c:pt idx="8">
                  <c:v>Skill in treating condition</c:v>
                </c:pt>
                <c:pt idx="9">
                  <c:v>Explanation of possibility of negative outcome</c:v>
                </c:pt>
                <c:pt idx="10">
                  <c:v>Aftercare followup</c:v>
                </c:pt>
                <c:pt idx="11">
                  <c:v>Were anxieties and concerns addressed</c:v>
                </c:pt>
                <c:pt idx="12">
                  <c:v>Ease of getting through on phone</c:v>
                </c:pt>
              </c:strCache>
            </c:strRef>
          </c:cat>
          <c:val>
            <c:numRef>
              <c:f>'Treating Physician Service'!$H$3:$H$15</c:f>
              <c:numCache>
                <c:formatCode>General</c:formatCode>
                <c:ptCount val="13"/>
                <c:pt idx="0">
                  <c:v>4.9000000000000004</c:v>
                </c:pt>
                <c:pt idx="2">
                  <c:v>3.46</c:v>
                </c:pt>
                <c:pt idx="3">
                  <c:v>5</c:v>
                </c:pt>
                <c:pt idx="4">
                  <c:v>4.9000000000000004</c:v>
                </c:pt>
                <c:pt idx="5">
                  <c:v>4.7</c:v>
                </c:pt>
                <c:pt idx="6">
                  <c:v>5</c:v>
                </c:pt>
                <c:pt idx="7">
                  <c:v>5</c:v>
                </c:pt>
                <c:pt idx="8">
                  <c:v>4.9400000000000004</c:v>
                </c:pt>
                <c:pt idx="9">
                  <c:v>4.38</c:v>
                </c:pt>
                <c:pt idx="10">
                  <c:v>4.4400000000000004</c:v>
                </c:pt>
                <c:pt idx="11">
                  <c:v>4.76</c:v>
                </c:pt>
                <c:pt idx="12">
                  <c:v>4.28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E-465B-988D-1C595A4DEF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534400"/>
        <c:axId val="84535936"/>
      </c:barChart>
      <c:catAx>
        <c:axId val="8453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35936"/>
        <c:crosses val="autoZero"/>
        <c:auto val="1"/>
        <c:lblAlgn val="ctr"/>
        <c:lblOffset val="100"/>
        <c:noMultiLvlLbl val="0"/>
      </c:catAx>
      <c:valAx>
        <c:axId val="8453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34400"/>
        <c:crosses val="autoZero"/>
        <c:crossBetween val="between"/>
      </c:valAx>
      <c:spPr>
        <a:solidFill>
          <a:schemeClr val="accent6"/>
        </a:solid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/>
              <a:t>DIAGNOSTIC</a:t>
            </a:r>
            <a:r>
              <a:rPr lang="en-US" b="1" u="sng" baseline="0"/>
              <a:t> SERVICES</a:t>
            </a:r>
            <a:endParaRPr lang="en-US" b="1" u="sng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9287959093258988E-2"/>
          <c:y val="9.3375953779771342E-2"/>
          <c:w val="0.94753369773130158"/>
          <c:h val="0.8158650820638513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'[excel final sheet totalled &amp; graphs made OPD -PAL-Arjun.xlsx]Diagnostic Services'!$A$3:$A$7</c:f>
              <c:strCache>
                <c:ptCount val="5"/>
                <c:pt idx="0">
                  <c:v>Over all rating of Diagnostic services
</c:v>
                </c:pt>
                <c:pt idx="1">
                  <c:v>IV Line insertion</c:v>
                </c:pt>
                <c:pt idx="2">
                  <c:v>Removal from Ventilator</c:v>
                </c:pt>
                <c:pt idx="3">
                  <c:v>Laboratory Experience</c:v>
                </c:pt>
                <c:pt idx="4">
                  <c:v>Speed of test results being made available</c:v>
                </c:pt>
              </c:strCache>
            </c:strRef>
          </c:cat>
          <c:val>
            <c:numRef>
              <c:f>'[excel final sheet totalled &amp; graphs made OPD -PAL-Arjun.xlsx]Diagnostic Services'!$H$3:$H$7</c:f>
              <c:numCache>
                <c:formatCode>General</c:formatCode>
                <c:ptCount val="5"/>
                <c:pt idx="0">
                  <c:v>4.7</c:v>
                </c:pt>
                <c:pt idx="1">
                  <c:v>4.9000000000000004</c:v>
                </c:pt>
                <c:pt idx="2">
                  <c:v>4.08</c:v>
                </c:pt>
                <c:pt idx="3">
                  <c:v>4.72</c:v>
                </c:pt>
                <c:pt idx="4">
                  <c:v>4.88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A1-40BC-A131-61B09C9BF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455424"/>
        <c:axId val="84456960"/>
      </c:barChart>
      <c:catAx>
        <c:axId val="8445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456960"/>
        <c:crosses val="autoZero"/>
        <c:auto val="1"/>
        <c:lblAlgn val="ctr"/>
        <c:lblOffset val="100"/>
        <c:noMultiLvlLbl val="0"/>
      </c:catAx>
      <c:valAx>
        <c:axId val="8445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455424"/>
        <c:crosses val="autoZero"/>
        <c:crossBetween val="between"/>
      </c:valAx>
      <c:spPr>
        <a:solidFill>
          <a:schemeClr val="accent6"/>
        </a:solid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u="sng"/>
              <a:t>MISCELLANIOUS</a:t>
            </a:r>
            <a:r>
              <a:rPr lang="en-US" b="1" u="sng" baseline="0"/>
              <a:t> POINTS &amp; FACILITY</a:t>
            </a:r>
            <a:endParaRPr lang="en-US" b="1" u="sng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3.5378366071253477E-2"/>
          <c:y val="0.10538642463526339"/>
          <c:w val="0.95151339203486174"/>
          <c:h val="0.4641430573415004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'[excel final sheet totalled &amp; graphs made OPD -PAL-Arjun.xlsx]Miscellaneous Points &amp; Facility'!$A$3:$A$15</c:f>
              <c:strCache>
                <c:ptCount val="13"/>
                <c:pt idx="0">
                  <c:v>Facilities</c:v>
                </c:pt>
                <c:pt idx="1">
                  <c:v>Over all rating of Department and its Facilities
</c:v>
                </c:pt>
                <c:pt idx="2">
                  <c:v>Ease of Access </c:v>
                </c:pt>
                <c:pt idx="3">
                  <c:v>Comfort</c:v>
                </c:pt>
                <c:pt idx="4">
                  <c:v>Cleanliness</c:v>
                </c:pt>
                <c:pt idx="5">
                  <c:v>Temperature Control</c:v>
                </c:pt>
                <c:pt idx="6">
                  <c:v>Equipment
</c:v>
                </c:pt>
                <c:pt idx="7">
                  <c:v>Miscellaneous Points</c:v>
                </c:pt>
                <c:pt idx="8">
                  <c:v>Timelag between diagnosis and procedure</c:v>
                </c:pt>
                <c:pt idx="9">
                  <c:v>Money spent Vs Risk satisfaction</c:v>
                </c:pt>
                <c:pt idx="10">
                  <c:v>Ease of seeing a doctor of choice</c:v>
                </c:pt>
                <c:pt idx="11">
                  <c:v>Outcome of care/ how effective was the procedure</c:v>
                </c:pt>
                <c:pt idx="12">
                  <c:v>Explanation of cost and expected hospital bill</c:v>
                </c:pt>
              </c:strCache>
            </c:strRef>
          </c:cat>
          <c:val>
            <c:numRef>
              <c:f>'[excel final sheet totalled &amp; graphs made OPD -PAL-Arjun.xlsx]Miscellaneous Points &amp; Facility'!$H$3:$H$15</c:f>
              <c:numCache>
                <c:formatCode>General</c:formatCode>
                <c:ptCount val="13"/>
                <c:pt idx="1">
                  <c:v>4.88</c:v>
                </c:pt>
                <c:pt idx="2">
                  <c:v>4.74</c:v>
                </c:pt>
                <c:pt idx="3">
                  <c:v>4.76</c:v>
                </c:pt>
                <c:pt idx="4">
                  <c:v>4.5999999999999996</c:v>
                </c:pt>
                <c:pt idx="5">
                  <c:v>4.76</c:v>
                </c:pt>
                <c:pt idx="6">
                  <c:v>4.9400000000000004</c:v>
                </c:pt>
                <c:pt idx="8">
                  <c:v>5</c:v>
                </c:pt>
                <c:pt idx="9">
                  <c:v>4.7</c:v>
                </c:pt>
                <c:pt idx="10">
                  <c:v>5</c:v>
                </c:pt>
                <c:pt idx="11">
                  <c:v>4.46</c:v>
                </c:pt>
                <c:pt idx="1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6F-4D8D-BC5F-C1E7B467AE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444672"/>
        <c:axId val="86454656"/>
      </c:barChart>
      <c:catAx>
        <c:axId val="8644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454656"/>
        <c:crosses val="autoZero"/>
        <c:auto val="1"/>
        <c:lblAlgn val="ctr"/>
        <c:lblOffset val="100"/>
        <c:noMultiLvlLbl val="0"/>
      </c:catAx>
      <c:valAx>
        <c:axId val="8645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444672"/>
        <c:crosses val="autoZero"/>
        <c:crossBetween val="between"/>
      </c:valAx>
      <c:spPr>
        <a:solidFill>
          <a:schemeClr val="accent6"/>
        </a:solid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1771650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CARETAKER SATISFACTION STUDY </a:t>
            </a:r>
            <a:r>
              <a:rPr lang="en-IN" b="1" dirty="0" smtClean="0"/>
              <a:t>(OPD</a:t>
            </a:r>
            <a:r>
              <a:rPr lang="en-IN" b="1" dirty="0"/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97180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DEPARTMENT OF PAEDIATRIC CARDIAC SCIENCES, SIR GANGA RAM HOSPITAL,NEW </a:t>
            </a:r>
            <a:r>
              <a:rPr lang="en-IN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DELHI</a:t>
            </a:r>
          </a:p>
          <a:p>
            <a:endParaRPr lang="en-IN" sz="2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457200" indent="-457200">
              <a:buFontTx/>
              <a:buChar char="-"/>
            </a:pPr>
            <a:r>
              <a:rPr lang="en-IN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Col </a:t>
            </a:r>
            <a:r>
              <a:rPr lang="en-IN" sz="28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Hirendra</a:t>
            </a:r>
            <a:r>
              <a:rPr lang="en-IN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Pal</a:t>
            </a:r>
          </a:p>
          <a:p>
            <a:r>
              <a:rPr lang="en-IN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PG/17/020</a:t>
            </a:r>
            <a:endParaRPr lang="en-IN" sz="28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en-IN" sz="2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en-US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19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IN" sz="3600" b="1" u="sng" dirty="0" smtClean="0"/>
              <a:t>WEIGHTED AVERAGES - PHYSICIAN SERVICE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ED96CD0-72DC-462F-A062-A327A2A703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429783"/>
              </p:ext>
            </p:extLst>
          </p:nvPr>
        </p:nvGraphicFramePr>
        <p:xfrm>
          <a:off x="457200" y="12954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08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/>
              <a:t>DIAGNOSTIC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>
                <a:latin typeface="Garamond" panose="02020404030301010803" pitchFamily="18" charset="0"/>
              </a:rPr>
              <a:t>Overall Satisfaction With Diagnostic Services Was Extremely High (4.596 On A 5 Point Scale)</a:t>
            </a:r>
          </a:p>
          <a:p>
            <a:pPr lvl="0"/>
            <a:r>
              <a:rPr lang="en-IN" dirty="0" smtClean="0">
                <a:latin typeface="Garamond" panose="02020404030301010803" pitchFamily="18" charset="0"/>
              </a:rPr>
              <a:t>Higher Range Of Satisfaction</a:t>
            </a:r>
            <a:endParaRPr lang="en-US" sz="2000" dirty="0" smtClean="0">
              <a:latin typeface="Garamond" panose="02020404030301010803" pitchFamily="18" charset="0"/>
            </a:endParaRPr>
          </a:p>
          <a:p>
            <a:pPr lvl="1"/>
            <a:r>
              <a:rPr lang="en-IN" dirty="0" smtClean="0">
                <a:latin typeface="Garamond" panose="02020404030301010803" pitchFamily="18" charset="0"/>
              </a:rPr>
              <a:t>Ranged From 4.9 &amp; 4.88 For IV Line Insertions And Speed Of Test Results </a:t>
            </a:r>
          </a:p>
          <a:p>
            <a:r>
              <a:rPr lang="en-IN" dirty="0" smtClean="0">
                <a:latin typeface="Garamond" panose="02020404030301010803" pitchFamily="18" charset="0"/>
              </a:rPr>
              <a:t>The Lower Range Of Satisfaction Here Is</a:t>
            </a:r>
            <a:endParaRPr lang="en-US" sz="2400" dirty="0" smtClean="0">
              <a:latin typeface="Garamond" panose="02020404030301010803" pitchFamily="18" charset="0"/>
            </a:endParaRPr>
          </a:p>
          <a:p>
            <a:pPr lvl="1"/>
            <a:r>
              <a:rPr lang="en-IN" dirty="0" smtClean="0">
                <a:latin typeface="Garamond" panose="02020404030301010803" pitchFamily="18" charset="0"/>
              </a:rPr>
              <a:t>Nil.</a:t>
            </a:r>
            <a:endParaRPr lang="en-US" sz="1800" dirty="0" smtClean="0">
              <a:latin typeface="Garamond" panose="020204040303010108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30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IN" sz="2800" b="1" u="sng" dirty="0" smtClean="0"/>
              <a:t>DIAGNOSTIC SERVICES: WEIGHTED AVERAGE GRAPH</a:t>
            </a:r>
            <a:endParaRPr lang="en-US" sz="2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E69F55-46BE-49F0-80BE-5E8E1BE47C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53136"/>
              </p:ext>
            </p:extLst>
          </p:nvPr>
        </p:nvGraphicFramePr>
        <p:xfrm>
          <a:off x="457200" y="990600"/>
          <a:ext cx="8229600" cy="513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545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b="1" u="sng" dirty="0"/>
              <a:t>MISCELLANEOUS POINTS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8200"/>
            <a:ext cx="4040188" cy="685801"/>
          </a:xfrm>
        </p:spPr>
        <p:txBody>
          <a:bodyPr>
            <a:normAutofit fontScale="92500"/>
          </a:bodyPr>
          <a:lstStyle/>
          <a:p>
            <a:pPr marL="0" lvl="1"/>
            <a:r>
              <a:rPr lang="en-IN" dirty="0" smtClean="0"/>
              <a:t>FACILITIES. THE AVERAGE RATING FOR THE </a:t>
            </a:r>
            <a:r>
              <a:rPr lang="en-IN" sz="2200" dirty="0" smtClean="0"/>
              <a:t>SECTION</a:t>
            </a:r>
            <a:r>
              <a:rPr lang="en-IN" dirty="0" smtClean="0"/>
              <a:t> WAS 4.78 OUT OF 5.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373563"/>
          </a:xfrm>
        </p:spPr>
        <p:txBody>
          <a:bodyPr>
            <a:normAutofit/>
          </a:bodyPr>
          <a:lstStyle/>
          <a:p>
            <a:pPr marL="228600" lvl="2"/>
            <a:r>
              <a:rPr lang="en-IN" b="1" dirty="0" smtClean="0"/>
              <a:t>HIGHER RANGE OF SATISFACTION</a:t>
            </a:r>
            <a:endParaRPr lang="en-US" sz="1200" b="1" dirty="0" smtClean="0"/>
          </a:p>
          <a:p>
            <a:pPr marL="685800" lvl="4" algn="just"/>
            <a:r>
              <a:rPr lang="en-IN" b="1" dirty="0" smtClean="0"/>
              <a:t>Satisfaction With The Equipment Availability &amp; Upkeep Rated 4.94 Out Of 5.</a:t>
            </a:r>
            <a:endParaRPr lang="en-US" sz="1100" b="1" dirty="0" smtClean="0"/>
          </a:p>
          <a:p>
            <a:pPr marL="685800" lvl="4" algn="just"/>
            <a:r>
              <a:rPr lang="en-IN" b="1" dirty="0" smtClean="0"/>
              <a:t>Satisfaction With The Department &amp; Facilities Rated 4.88 Out Of 5.</a:t>
            </a:r>
            <a:endParaRPr lang="en-US" sz="1100" b="1" dirty="0" smtClean="0"/>
          </a:p>
          <a:p>
            <a:pPr marL="685800" lvl="4" algn="just"/>
            <a:r>
              <a:rPr lang="en-IN" b="1" dirty="0" smtClean="0"/>
              <a:t>Satisfaction With The Ease Of Access To &amp; Fro In The Department Rated 4.76 Out Of 5.</a:t>
            </a:r>
            <a:endParaRPr lang="en-US" sz="1100" b="1" dirty="0" smtClean="0"/>
          </a:p>
          <a:p>
            <a:pPr marL="685800" lvl="4" algn="just"/>
            <a:r>
              <a:rPr lang="en-IN" b="1" dirty="0" smtClean="0"/>
              <a:t>Satisfaction With The Temperature Control Rated 4.76 Out Of 5.</a:t>
            </a:r>
            <a:endParaRPr lang="en-US" sz="1100" b="1" dirty="0" smtClean="0"/>
          </a:p>
          <a:p>
            <a:pPr marL="685800" lvl="4" algn="just"/>
            <a:r>
              <a:rPr lang="en-IN" b="1" dirty="0" smtClean="0"/>
              <a:t>Satisfaction With The Comfort (</a:t>
            </a:r>
            <a:r>
              <a:rPr lang="en-IN" b="1" dirty="0" err="1" smtClean="0"/>
              <a:t>Paitent</a:t>
            </a:r>
            <a:r>
              <a:rPr lang="en-IN" b="1" dirty="0" smtClean="0"/>
              <a:t>)rated 4.60 Out Of 5.</a:t>
            </a:r>
            <a:endParaRPr lang="en-US" sz="1100" b="1" dirty="0" smtClean="0"/>
          </a:p>
          <a:p>
            <a:pPr marL="228600" lvl="2"/>
            <a:r>
              <a:rPr lang="en-IN" b="1" dirty="0" smtClean="0"/>
              <a:t>The Lower Range Of Satisfaction Are </a:t>
            </a:r>
            <a:endParaRPr lang="en-US" sz="1200" b="1" dirty="0" smtClean="0"/>
          </a:p>
          <a:p>
            <a:pPr marL="685800" lvl="4" algn="just"/>
            <a:r>
              <a:rPr lang="en-IN" b="1" dirty="0" smtClean="0"/>
              <a:t>4.6 For Cleanliness (Relative).</a:t>
            </a:r>
            <a:endParaRPr lang="en-US" sz="1100" b="1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90902"/>
            <a:ext cx="4041775" cy="1066800"/>
          </a:xfrm>
        </p:spPr>
        <p:txBody>
          <a:bodyPr>
            <a:noAutofit/>
          </a:bodyPr>
          <a:lstStyle/>
          <a:p>
            <a:pPr marL="53975" lvl="1"/>
            <a:r>
              <a:rPr lang="en-IN" dirty="0" smtClean="0"/>
              <a:t> </a:t>
            </a:r>
            <a:r>
              <a:rPr lang="en-IN" dirty="0" smtClean="0"/>
              <a:t>THE AVERAGE RATING FOR THE SECTION WAS 4.73 OUT OF 5.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041775" cy="4800600"/>
          </a:xfrm>
        </p:spPr>
        <p:txBody>
          <a:bodyPr>
            <a:normAutofit/>
          </a:bodyPr>
          <a:lstStyle/>
          <a:p>
            <a:pPr marL="395288" lvl="2" indent="-285750"/>
            <a:r>
              <a:rPr lang="en-IN" b="1" dirty="0" smtClean="0"/>
              <a:t>Higher Range Of Satisfaction</a:t>
            </a:r>
            <a:endParaRPr lang="en-US" sz="1200" b="1" dirty="0" smtClean="0"/>
          </a:p>
          <a:p>
            <a:pPr marL="852488" lvl="4" indent="-285750" algn="just"/>
            <a:r>
              <a:rPr lang="en-IN" b="1" dirty="0" smtClean="0"/>
              <a:t>Satisfaction With The Timing Between Diagnosis &amp; Procedure Rated 5 Out Of 5.</a:t>
            </a:r>
            <a:endParaRPr lang="en-US" sz="1100" b="1" dirty="0" smtClean="0"/>
          </a:p>
          <a:p>
            <a:pPr marL="852488" lvl="4" indent="-285750" algn="just"/>
            <a:r>
              <a:rPr lang="en-IN" b="1" dirty="0" smtClean="0"/>
              <a:t>Satisfaction With Ease Of Seeing A Doctor Of Choice Rated 5 Out Of 5.</a:t>
            </a:r>
            <a:endParaRPr lang="en-US" sz="1100" b="1" dirty="0" smtClean="0"/>
          </a:p>
          <a:p>
            <a:pPr marL="852488" lvl="4" indent="-285750" algn="just"/>
            <a:r>
              <a:rPr lang="en-IN" b="1" dirty="0" smtClean="0"/>
              <a:t>Satisfaction With The Money Spent Vs Risk Satisfaction In The Department Rated 4.70 Out Of 5.</a:t>
            </a:r>
            <a:endParaRPr lang="en-US" sz="1100" b="1" dirty="0" smtClean="0"/>
          </a:p>
          <a:p>
            <a:pPr marL="395288" lvl="2" indent="-285750"/>
            <a:r>
              <a:rPr lang="en-IN" b="1" dirty="0" smtClean="0"/>
              <a:t>The Lower Range Of Satisfaction Are </a:t>
            </a:r>
            <a:endParaRPr lang="en-US" sz="1200" b="1" dirty="0" smtClean="0"/>
          </a:p>
          <a:p>
            <a:pPr marL="852488" lvl="4" indent="-285750" algn="just"/>
            <a:r>
              <a:rPr lang="en-IN" b="1" dirty="0" smtClean="0"/>
              <a:t>Satisfaction With The Outcome Of Care Rated 4.46 Out Of 5.</a:t>
            </a:r>
            <a:endParaRPr lang="en-US" sz="1100" b="1" dirty="0" smtClean="0"/>
          </a:p>
          <a:p>
            <a:pPr marL="852488" lvl="4" indent="-285750" algn="just"/>
            <a:r>
              <a:rPr lang="en-IN" b="1" dirty="0" smtClean="0"/>
              <a:t>Satisfaction With The Costs Involved Rated 4.50 Out Of 5</a:t>
            </a:r>
            <a:r>
              <a:rPr lang="en-IN" dirty="0" smtClean="0"/>
              <a:t>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65278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IN" sz="2400" b="1" u="sng" dirty="0" smtClean="0"/>
              <a:t>WEIGHTED AVERAGE GRAPH: MISCELLANEOUS POINTS</a:t>
            </a:r>
            <a:endParaRPr lang="en-US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D4682CC-9878-4B87-80F7-428B0F2193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345677"/>
              </p:ext>
            </p:extLst>
          </p:nvPr>
        </p:nvGraphicFramePr>
        <p:xfrm>
          <a:off x="228600" y="914400"/>
          <a:ext cx="8686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460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174785"/>
              </p:ext>
            </p:extLst>
          </p:nvPr>
        </p:nvGraphicFramePr>
        <p:xfrm>
          <a:off x="107734" y="685800"/>
          <a:ext cx="8915398" cy="3968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1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29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93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02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66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51944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</a:rPr>
                        <a:t>ADMISSION &amp; DISCHARGE SERVICES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COMPLETELY SATISFIED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SOMEWHAT SATISFIED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NEUTRAL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SOMEWHAT DISSATISFIED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COMPLETELY DISSATISFIED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NA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 W. AVG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RATING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8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OVER ALL RATING OF ADMISSION</a:t>
                      </a:r>
                      <a:br>
                        <a:rPr lang="en-IN" sz="1200" b="1" smtClean="0">
                          <a:effectLst/>
                        </a:rPr>
                      </a:br>
                      <a:r>
                        <a:rPr lang="en-IN" sz="1200" b="1" smtClean="0">
                          <a:effectLst/>
                        </a:rPr>
                        <a:t>SERVICES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231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49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35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</a:rPr>
                        <a:t>14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4.26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9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STAFF ATTENTION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231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</a:rPr>
                        <a:t>49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28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4.24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9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WAIT TIME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245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35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4.24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9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EXPLANATION</a:t>
                      </a:r>
                      <a:br>
                        <a:rPr lang="en-IN" sz="1200" b="1" smtClean="0">
                          <a:effectLst/>
                        </a:rPr>
                      </a:br>
                      <a:r>
                        <a:rPr lang="en-IN" sz="1200" b="1" smtClean="0">
                          <a:effectLst/>
                        </a:rPr>
                        <a:t>OF PROCEDURES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238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49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28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4.22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9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PERSONALITY OF ADMITTING STAFF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238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49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28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4.26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8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INFORMATION PROVIDED ON BILLING PROCESS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210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</a:rPr>
                        <a:t>77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</a:rPr>
                        <a:t>14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4.14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8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OVERALL RATING OF DISCHARGE PROCEDURE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217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56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21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28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4.04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8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CLEAR UNDERSTANDING OF BILL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203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56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21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28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</a:rPr>
                        <a:t>28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smtClean="0">
                          <a:effectLst/>
                        </a:rPr>
                        <a:t>14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</a:rPr>
                        <a:t>3.96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4572000"/>
            <a:ext cx="8686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itchFamily="34" charset="0"/>
              <a:buChar char="•"/>
            </a:pPr>
            <a:r>
              <a:rPr lang="en-IN" sz="1600" b="1" dirty="0" smtClean="0"/>
              <a:t>REASON FOR DISSATISFACTION</a:t>
            </a:r>
            <a:r>
              <a:rPr lang="en-IN" sz="1600" dirty="0" smtClean="0"/>
              <a:t>.</a:t>
            </a:r>
            <a:endParaRPr lang="en-US" sz="1100" dirty="0" smtClean="0"/>
          </a:p>
          <a:p>
            <a:pPr marL="1257300" lvl="2" indent="-342900">
              <a:buFont typeface="Wingdings" pitchFamily="2" charset="2"/>
              <a:buChar char="Ø"/>
            </a:pPr>
            <a:r>
              <a:rPr lang="en-IN" sz="1600" dirty="0" smtClean="0"/>
              <a:t> WILLING/ UNWILLING LACK OF UNDERSTANDING OF THE BILLING.</a:t>
            </a:r>
            <a:endParaRPr lang="en-US" sz="1100" dirty="0" smtClean="0"/>
          </a:p>
          <a:p>
            <a:pPr marL="1257300" lvl="2" indent="-342900">
              <a:buFont typeface="Wingdings" pitchFamily="2" charset="2"/>
              <a:buChar char="Ø"/>
            </a:pPr>
            <a:r>
              <a:rPr lang="en-IN" sz="1600" dirty="0" smtClean="0"/>
              <a:t>PRACTICES WHICHLEAD TO THIS BELIEF</a:t>
            </a:r>
            <a:endParaRPr lang="en-US" sz="1100" dirty="0" smtClean="0"/>
          </a:p>
          <a:p>
            <a:pPr marL="1771650" lvl="3" indent="-400050">
              <a:buFont typeface="Wingdings" pitchFamily="2" charset="2"/>
              <a:buChar char="ü"/>
            </a:pPr>
            <a:r>
              <a:rPr lang="en-IN" sz="1600" dirty="0" smtClean="0"/>
              <a:t>UNREALISTIC ALL INCLUSIVE EXPENDITURE BRACKETING, ENCOMPASSING ALL CONTINGENCIES.</a:t>
            </a:r>
          </a:p>
          <a:p>
            <a:pPr marL="1771650" lvl="3" indent="-400050">
              <a:buFont typeface="Wingdings" pitchFamily="2" charset="2"/>
              <a:buChar char="ü"/>
            </a:pPr>
            <a:r>
              <a:rPr lang="en-IN" sz="1600" dirty="0" smtClean="0"/>
              <a:t>NO FORMALISATION &amp; RECORDING OF  PACKAGES AT ORGANISATIONAL LEVELS</a:t>
            </a:r>
          </a:p>
          <a:p>
            <a:pPr marL="1771650" lvl="3" indent="-400050">
              <a:buFont typeface="Wingdings" pitchFamily="2" charset="2"/>
              <a:buChar char="ü"/>
            </a:pPr>
            <a:r>
              <a:rPr lang="en-IN" sz="1600" dirty="0" smtClean="0"/>
              <a:t>NO  </a:t>
            </a:r>
            <a:r>
              <a:rPr lang="en-IN" sz="1600" dirty="0"/>
              <a:t>READY RECKONER </a:t>
            </a:r>
            <a:r>
              <a:rPr lang="en-IN" sz="1600" dirty="0" smtClean="0"/>
              <a:t>“ESTIMATION FOLIO” AT THE TIME OF THE CONSULTANCY.</a:t>
            </a:r>
          </a:p>
          <a:p>
            <a:pPr marL="1771650" lvl="3" indent="-400050">
              <a:buFont typeface="Wingdings" pitchFamily="2" charset="2"/>
              <a:buChar char="ü"/>
            </a:pPr>
            <a:r>
              <a:rPr lang="en-IN" sz="1600" dirty="0" smtClean="0"/>
              <a:t>NO CUMULATIVE , TIME BOUND (DAILY ) EXPENDITURE REMINDER AGAINST THE ADVANCE DEPOSITED.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1460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pPr lvl="0"/>
            <a:r>
              <a:rPr lang="en-IN" sz="3600" b="1" u="sng" dirty="0" smtClean="0"/>
              <a:t>TREATING PHYSICIAN</a:t>
            </a:r>
            <a:endParaRPr lang="en-US" sz="3600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793674"/>
              </p:ext>
            </p:extLst>
          </p:nvPr>
        </p:nvGraphicFramePr>
        <p:xfrm>
          <a:off x="76199" y="762001"/>
          <a:ext cx="8991598" cy="6095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5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9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39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58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6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06153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TREATING PHYSICIAN SERVICES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COMPLETELY 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SOMEWHAT 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NEUTRAL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SOMEWHAT DISSATISFIED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COMPLETELY DISSATISFIED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NA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W. AVG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RATING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8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OVER ALL RATING OF PHYSICIAN SERVICES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315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7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EXPLANATION OF DISEASE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1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(A) BY REFERRING AGENCY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147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70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70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3.46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8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(B) BY TREATING SURGEON AT GANGARAM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350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8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PHYSICIAN ATTENTION DURING PATIENT RECOVERY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315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74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EXPLANATION OF PROCEDURES, TESTS AND TREATMENT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315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4.7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18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ABILITY TO DIAGNOSE PROBLEM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350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18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THOROUGHNESS OF EXAMINATION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350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89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SKILL IN TREATING CONDITION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329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21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4.94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0295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EXPLANATION OF POSSIBILITY OF NEGATIVE OUTCOME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266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42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4.38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1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AFTERCARE FOLLOWUP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266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56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4.44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18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WERE ANXIETIES AND CONCERNS ADDRESSED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308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21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21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4.76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218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EASE OF GETTING THROUGH ON PHONE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259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21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35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 smtClean="0">
                          <a:effectLst/>
                          <a:latin typeface="+mn-lt"/>
                        </a:rPr>
                        <a:t>4.28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5878" marR="45878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115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705600"/>
          </a:xfrm>
        </p:spPr>
        <p:txBody>
          <a:bodyPr>
            <a:normAutofit fontScale="92500" lnSpcReduction="20000"/>
          </a:bodyPr>
          <a:lstStyle/>
          <a:p>
            <a:r>
              <a:rPr lang="en-IN" b="1" dirty="0" smtClean="0"/>
              <a:t>REASON FOR DISSATISFACTION </a:t>
            </a:r>
          </a:p>
          <a:p>
            <a:pPr>
              <a:buFont typeface="Wingdings" pitchFamily="2" charset="2"/>
              <a:buChar char="ü"/>
            </a:pPr>
            <a:r>
              <a:rPr lang="en-IN" sz="2600" b="1" dirty="0" smtClean="0"/>
              <a:t>“TRIGGER” FOR COST RELATED DISSATISFACTION </a:t>
            </a:r>
          </a:p>
          <a:p>
            <a:pPr marL="342900" lvl="1" indent="114300">
              <a:buFont typeface="Wingdings" pitchFamily="2" charset="2"/>
              <a:buChar char="Ø"/>
            </a:pPr>
            <a:r>
              <a:rPr lang="en-IN" sz="2400" dirty="0" smtClean="0"/>
              <a:t>	“EXPLANATION OF THE DISEASE” BY THE REFERRING AGENCIES</a:t>
            </a:r>
          </a:p>
          <a:p>
            <a:pPr indent="114300">
              <a:buFont typeface="Wingdings" pitchFamily="2" charset="2"/>
              <a:buChar char="Ø"/>
            </a:pPr>
            <a:r>
              <a:rPr lang="en-IN" sz="2400" dirty="0" smtClean="0"/>
              <a:t>	ENDORSEMENT OF A LESS COMPLEX DISEASE &amp; THUS A 	LESSER 	ASSOCIATED</a:t>
            </a:r>
          </a:p>
          <a:p>
            <a:pPr indent="114300">
              <a:buFont typeface="Wingdings" pitchFamily="2" charset="2"/>
              <a:buChar char="Ø"/>
            </a:pPr>
            <a:r>
              <a:rPr lang="en-IN" sz="2400" dirty="0" smtClean="0"/>
              <a:t>	HELD NULL AND VOID ON INSPECTION BY THE TREATING 	PHYSICIAN</a:t>
            </a:r>
          </a:p>
          <a:p>
            <a:pPr indent="114300">
              <a:buFont typeface="Wingdings" pitchFamily="2" charset="2"/>
              <a:buChar char="Ø"/>
            </a:pPr>
            <a:r>
              <a:rPr lang="en-IN" dirty="0" smtClean="0"/>
              <a:t>	</a:t>
            </a:r>
            <a:r>
              <a:rPr lang="en-IN" sz="2600" dirty="0" smtClean="0"/>
              <a:t>THIS BOLSTERS THE IMAGE OF A “BIG-CITY, BIG HOSPITAL” 	TRYING TO MAKE MONEY </a:t>
            </a:r>
            <a:endParaRPr lang="en-US" sz="2600" dirty="0" smtClean="0"/>
          </a:p>
          <a:p>
            <a:pPr>
              <a:buFont typeface="Wingdings" pitchFamily="2" charset="2"/>
              <a:buChar char="ü"/>
            </a:pPr>
            <a:r>
              <a:rPr lang="en-IN" sz="2600" b="1" dirty="0" smtClean="0"/>
              <a:t>SOCIAL &amp; PEER PRESSURES</a:t>
            </a:r>
          </a:p>
          <a:p>
            <a:pPr marL="914400" lvl="2" indent="-523875">
              <a:buFont typeface="Wingdings" pitchFamily="2" charset="2"/>
              <a:buChar char="Ø"/>
            </a:pPr>
            <a:r>
              <a:rPr lang="en-IN" dirty="0" smtClean="0"/>
              <a:t>ADVISE OF ELDERS &amp; RELATIVES</a:t>
            </a:r>
          </a:p>
          <a:p>
            <a:pPr marL="914400" lvl="2" indent="-523875">
              <a:buFont typeface="Wingdings" pitchFamily="2" charset="2"/>
              <a:buChar char="Ø"/>
            </a:pPr>
            <a:r>
              <a:rPr lang="en-IN" dirty="0" smtClean="0"/>
              <a:t>ASSURANCES BY DOCTORS NOT SPECIALISING IN PAEDIATRIC &amp; NEONATAL CARDIAC SURGERIES)</a:t>
            </a:r>
          </a:p>
          <a:p>
            <a:pPr>
              <a:buFont typeface="Wingdings" pitchFamily="2" charset="2"/>
              <a:buChar char="ü"/>
            </a:pPr>
            <a:r>
              <a:rPr lang="en-IN" sz="2600" b="1" dirty="0" smtClean="0"/>
              <a:t>DELAY IN  SURGERY INEVITABLE </a:t>
            </a:r>
          </a:p>
          <a:p>
            <a:pPr marL="393700" indent="0">
              <a:buFont typeface="Wingdings" pitchFamily="2" charset="2"/>
              <a:buChar char="Ø"/>
            </a:pPr>
            <a:r>
              <a:rPr lang="en-IN" sz="2600" b="1" dirty="0"/>
              <a:t>	</a:t>
            </a:r>
            <a:r>
              <a:rPr lang="en-IN" sz="2600" dirty="0" smtClean="0"/>
              <a:t>TREATING PHYSICIAN IN UNABLE TO HOLD COST </a:t>
            </a:r>
          </a:p>
          <a:p>
            <a:pPr marL="393700" lvl="2" indent="0">
              <a:buFont typeface="Wingdings" pitchFamily="2" charset="2"/>
              <a:buChar char="Ø"/>
            </a:pPr>
            <a:r>
              <a:rPr lang="en-IN" sz="2600" dirty="0" smtClean="0"/>
              <a:t>   THE PERVIOUS STATED LINE OF TREATMENT, OR,</a:t>
            </a:r>
            <a:endParaRPr lang="en-US" sz="2600" dirty="0" smtClean="0"/>
          </a:p>
          <a:p>
            <a:pPr marL="393700" lvl="2" indent="0">
              <a:buFont typeface="Wingdings" pitchFamily="2" charset="2"/>
              <a:buChar char="Ø"/>
            </a:pPr>
            <a:r>
              <a:rPr lang="en-IN" sz="2600" dirty="0" smtClean="0"/>
              <a:t>   THE PREVIOUS COST ESTIMATE DUE TO THE CHANGE IN THE LINE OF TREATMENT.</a:t>
            </a:r>
            <a:endParaRPr lang="en-US" sz="26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7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pPr lvl="0"/>
            <a:r>
              <a:rPr lang="en-IN" b="1" u="sng" dirty="0" smtClean="0"/>
              <a:t>DIAGNOSTIC SERVICES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178595"/>
              </p:ext>
            </p:extLst>
          </p:nvPr>
        </p:nvGraphicFramePr>
        <p:xfrm>
          <a:off x="76200" y="1066801"/>
          <a:ext cx="8991600" cy="4272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13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58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18948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1" dirty="0">
                          <a:effectLst/>
                        </a:rPr>
                        <a:t>DIAGNOSTIC SERVICES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Completely Satisfied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Somewhat Satisfied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Neutral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Somewhat Dissatisfied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Completely Dissatisfied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NA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 W. Avg.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4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Rating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22225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73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Over all rating of Diagnostic services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273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49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28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4.7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9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IV Line insertion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315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35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4.9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31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Removal from Ventilator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231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63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49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4.08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9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Laboratory Experience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294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28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14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14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4.72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73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Speed of test results being made available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315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28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0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</a:t>
                      </a:r>
                      <a:endParaRPr lang="en-US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4.88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867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IN" sz="2400" b="1" dirty="0" smtClean="0"/>
              <a:t>REASON FOR DISSATISFACTION. NIL</a:t>
            </a:r>
            <a:r>
              <a:rPr lang="en-IN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618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IN" b="1" u="sng" dirty="0"/>
              <a:t>MISCELLANIOUS POINTS &amp; </a:t>
            </a:r>
            <a:r>
              <a:rPr lang="en-IN" b="1" u="sng" dirty="0" smtClean="0"/>
              <a:t>FACILITIES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973746"/>
              </p:ext>
            </p:extLst>
          </p:nvPr>
        </p:nvGraphicFramePr>
        <p:xfrm>
          <a:off x="60434" y="635872"/>
          <a:ext cx="8991601" cy="6194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5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2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1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1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58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27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950"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MISCELLANIOUS POINTS &amp; FACILITY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COMPLETELY SATISFIED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SOMEWHAT SATISFIED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NEUTRAL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SOMEWHAT DISSATISFIED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COMPLETELY DISSATISFIED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NA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W. AVG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5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RATING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5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u="sng" dirty="0" smtClean="0">
                          <a:solidFill>
                            <a:srgbClr val="FFFF00"/>
                          </a:solidFill>
                          <a:effectLst/>
                        </a:rPr>
                        <a:t>FACILITIES</a:t>
                      </a:r>
                      <a:endParaRPr lang="en-US" sz="11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68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OVER ALL RATING OF DEPARTMENT AND ITS FACILITIES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308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4.88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7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EASE OF ACCESS 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280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49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4.74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9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COMFORT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308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4.76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9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CLEANLINESS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294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14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4.6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7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TEMPERATURE CONTROL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308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4.76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9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EQUIPMENT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329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4.94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4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u="sng" dirty="0" smtClean="0">
                          <a:solidFill>
                            <a:srgbClr val="FFFF00"/>
                          </a:solidFill>
                          <a:effectLst/>
                        </a:rPr>
                        <a:t>MISCELLANEOUS POINTS</a:t>
                      </a:r>
                      <a:endParaRPr lang="en-US" sz="11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568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TIMELAG BETWEEN DIAGNOSIS AND PROCEDURE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350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54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MONEY SPENT VS RISK SATISFACTION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308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4.7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254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EASE OF SEEING A DOCTOR OF CHOICE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350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568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OUTCOME OF CARE/ HOW EFFECTIVE WAS THE PROCEDURE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259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49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4.46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254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EXPLANATION OF COST AND EXPECTED HOSPITAL BILL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259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56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21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14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0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100" b="1" dirty="0" smtClean="0">
                          <a:effectLst/>
                        </a:rPr>
                        <a:t>4.5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9" marR="45889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749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BACKGROUND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96000"/>
          </a:xfrm>
        </p:spPr>
        <p:txBody>
          <a:bodyPr>
            <a:normAutofit/>
          </a:bodyPr>
          <a:lstStyle/>
          <a:p>
            <a:endParaRPr lang="en-IN" sz="2400" dirty="0" smtClean="0"/>
          </a:p>
          <a:p>
            <a:endParaRPr lang="en-IN" sz="2400" dirty="0" smtClean="0"/>
          </a:p>
          <a:p>
            <a:r>
              <a:rPr lang="en-I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CARE </a:t>
            </a:r>
            <a:r>
              <a:rPr lang="en-I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TAKER/PATIENT SATISFACTION INFLUENCES </a:t>
            </a:r>
          </a:p>
          <a:p>
            <a:pPr lvl="1" algn="just"/>
            <a:r>
              <a:rPr lang="en-IN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Quality &amp; Quality Of Care Received</a:t>
            </a:r>
          </a:p>
          <a:p>
            <a:pPr lvl="1" algn="just"/>
            <a:r>
              <a:rPr lang="en-IN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Replacing The Old-fashioned “Protective Paternal Model”</a:t>
            </a:r>
          </a:p>
          <a:p>
            <a:pPr lvl="1" algn="just"/>
            <a:r>
              <a:rPr lang="en-IN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Impact Of Provider-patient Communication On Health Outcomes</a:t>
            </a:r>
          </a:p>
          <a:p>
            <a:pPr marL="457200" lvl="1" indent="0" algn="just">
              <a:buNone/>
            </a:pPr>
            <a:endParaRPr lang="en-IN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/>
            <a:r>
              <a:rPr lang="en-I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GRADUATE </a:t>
            </a:r>
            <a:r>
              <a:rPr lang="en-IN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FROM “HEALTH PROFESSIONAL CENTRED CARE” TO A "FAMILY-CENTRED CARE “(FCC) 	</a:t>
            </a:r>
            <a:endParaRPr lang="en-US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 algn="just"/>
            <a:r>
              <a:rPr lang="en-IN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Collective Enterprise With Parents {Care Takers}</a:t>
            </a:r>
          </a:p>
          <a:p>
            <a:pPr lvl="1" algn="just"/>
            <a:r>
              <a:rPr lang="en-IN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Frequent Parents Reporting Distress, Frustration, And Alienation If They Are Excluded From Taking Care Of Sick Neonates.</a:t>
            </a:r>
          </a:p>
          <a:p>
            <a:pPr lvl="1" algn="just"/>
            <a:r>
              <a:rPr lang="en-IN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Decrease The Length Of Stay In The Hospital For Patients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lvl="0">
              <a:tabLst>
                <a:tab pos="4972050" algn="l"/>
              </a:tabLst>
            </a:pPr>
            <a:r>
              <a:rPr lang="en-IN" sz="2400" b="1" dirty="0" smtClean="0"/>
              <a:t>REASON FOR DISSATISFACTION. </a:t>
            </a:r>
          </a:p>
          <a:p>
            <a:pPr lvl="1">
              <a:tabLst>
                <a:tab pos="4972050" algn="l"/>
              </a:tabLst>
            </a:pPr>
            <a:r>
              <a:rPr lang="en-IN" sz="2000" b="1" dirty="0" smtClean="0"/>
              <a:t>“OUTCOME OF CARE”.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FF0000"/>
                </a:solidFill>
              </a:rPr>
              <a:t>THIS VARIABLE INDICATES FORTY NINE (49) AS “SOMEWHAT DISSATISFIED” (14%).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FF0000"/>
                </a:solidFill>
              </a:rPr>
              <a:t> CAUSE IS POST TREATMENT RESENTMENT IN CARETAKERS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FF0000"/>
                </a:solidFill>
              </a:rPr>
              <a:t> INVARIABLY HIGHER FOR THOSE WHO MAKE OUT OF POCKET EXPENDITURES. 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FF0000"/>
                </a:solidFill>
              </a:rPr>
              <a:t>WHERE THE INITIAL DIAGNOSIS HAS GIVEN RISE TO A MISPLACED SENSE OF SIMPLICITY OF THE PREVALENT DISEASE &amp; MANAGEABLE COSTS . </a:t>
            </a:r>
          </a:p>
          <a:p>
            <a:pPr lvl="1">
              <a:tabLst>
                <a:tab pos="4972050" algn="l"/>
              </a:tabLst>
            </a:pPr>
            <a:r>
              <a:rPr lang="en-IN" sz="2000" b="1" dirty="0" smtClean="0"/>
              <a:t>FINANCIAL SUPPORT. 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FF0000"/>
                </a:solidFill>
              </a:rPr>
              <a:t>CSR GUIDELINES.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FF0000"/>
                </a:solidFill>
              </a:rPr>
              <a:t> EMBELLISH SUPPORT THOSE WHOSE INCOME IS IN THE BPL CLASS /CATEGORY OF PEOPLE.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FF0000"/>
                </a:solidFill>
              </a:rPr>
              <a:t> GENERAL CATEGORY  BORDERLINE CARETAKERS MAKE CATASTROPHIC EXPENDITURE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FF0000"/>
                </a:solidFill>
              </a:rPr>
              <a:t>PRADHAN MANTRI PRADHAN MANTRI AYUSHMAN BHARAT-NATIONAL HEALTH PROTECTION SCHEME (AB-NHPS)</a:t>
            </a:r>
            <a:r>
              <a:rPr lang="en-US" sz="1800" dirty="0" smtClean="0">
                <a:solidFill>
                  <a:srgbClr val="FF0000"/>
                </a:solidFill>
              </a:rPr>
              <a:t>.</a:t>
            </a:r>
            <a:r>
              <a:rPr lang="en-IN" sz="1800" dirty="0" smtClean="0">
                <a:solidFill>
                  <a:srgbClr val="FF0000"/>
                </a:solidFill>
              </a:rPr>
              <a:t> </a:t>
            </a:r>
          </a:p>
          <a:p>
            <a:pPr lvl="2">
              <a:tabLst>
                <a:tab pos="4972050" algn="l"/>
              </a:tabLst>
            </a:pPr>
            <a:r>
              <a:rPr lang="en-IN" sz="1800" dirty="0" smtClean="0">
                <a:solidFill>
                  <a:srgbClr val="FF0000"/>
                </a:solidFill>
              </a:rPr>
              <a:t>CD FOR THE RECORDING OF THE OPERATIONS / PROCEDURES CONDUCTED FOR RECORD KEEPING &amp; PROOF PROVISION 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1650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IN" b="1" u="sng" dirty="0"/>
              <a:t>CONCLUSIONS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lvl="0">
              <a:lnSpc>
                <a:spcPct val="200000"/>
              </a:lnSpc>
            </a:pPr>
            <a:r>
              <a:rPr lang="en-IN" sz="1600" b="1" dirty="0" smtClean="0"/>
              <a:t>COMMUNICATION WITH THE CARETAKERS. </a:t>
            </a:r>
            <a:endParaRPr lang="en-US" sz="1600" b="1" dirty="0" smtClean="0"/>
          </a:p>
          <a:p>
            <a:pPr lvl="1">
              <a:lnSpc>
                <a:spcPct val="200000"/>
              </a:lnSpc>
            </a:pPr>
            <a:r>
              <a:rPr lang="en-IN" sz="1600" dirty="0" smtClean="0">
                <a:solidFill>
                  <a:srgbClr val="FF0000"/>
                </a:solidFill>
              </a:rPr>
              <a:t>VERBAL AND NON-VERBAL COMMUNICATION</a:t>
            </a:r>
          </a:p>
          <a:p>
            <a:pPr lvl="1">
              <a:lnSpc>
                <a:spcPct val="200000"/>
              </a:lnSpc>
            </a:pPr>
            <a:r>
              <a:rPr lang="en-IN" sz="1600" dirty="0" smtClean="0">
                <a:solidFill>
                  <a:srgbClr val="FF0000"/>
                </a:solidFill>
              </a:rPr>
              <a:t>BILLING SCHEDULE NEED TO BE STRUCTURED</a:t>
            </a:r>
          </a:p>
          <a:p>
            <a:pPr>
              <a:lnSpc>
                <a:spcPct val="200000"/>
              </a:lnSpc>
            </a:pPr>
            <a:r>
              <a:rPr lang="en-IN" sz="1600" b="1" dirty="0" smtClean="0"/>
              <a:t>SOPS IN PLACE FOR TIMINGS, INTERACTIONS AND REMUNERATION CONCORDS</a:t>
            </a:r>
          </a:p>
          <a:p>
            <a:pPr lvl="0">
              <a:lnSpc>
                <a:spcPct val="200000"/>
              </a:lnSpc>
            </a:pPr>
            <a:r>
              <a:rPr lang="en-IN" sz="1600" b="1" dirty="0" smtClean="0"/>
              <a:t>FEEDBACK SYSTEM &amp; PRACTISE.</a:t>
            </a:r>
            <a:endParaRPr lang="en-US" sz="1600" b="1" dirty="0" smtClean="0"/>
          </a:p>
          <a:p>
            <a:pPr lvl="1">
              <a:lnSpc>
                <a:spcPct val="200000"/>
              </a:lnSpc>
            </a:pPr>
            <a:r>
              <a:rPr lang="en-IN" sz="1600" dirty="0" smtClean="0">
                <a:solidFill>
                  <a:srgbClr val="FF0000"/>
                </a:solidFill>
              </a:rPr>
              <a:t>INSTITUTIONALISE ITS FEEDBACK SYSTEM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1600" b="1" dirty="0" smtClean="0"/>
              <a:t>BOLSTER INSURANCE COVERAGE </a:t>
            </a:r>
            <a:endParaRPr lang="en-US" sz="1600" dirty="0"/>
          </a:p>
          <a:p>
            <a:pPr lvl="1">
              <a:lnSpc>
                <a:spcPct val="20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 “</a:t>
            </a:r>
            <a:r>
              <a:rPr lang="en-IN" sz="1600" dirty="0" smtClean="0">
                <a:solidFill>
                  <a:srgbClr val="FF0000"/>
                </a:solidFill>
              </a:rPr>
              <a:t>PRADHAN MANTRI PRADHAN MANTRI AYUSHMAN BHARAT-NATIONAL HEALTH PROTECTION SCHEME”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46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b="1" u="sng" dirty="0"/>
              <a:t>LIMITATIONS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LIMITED TIME SPAN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FROM 01 MAY 2018 TO 30 APR2019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NOT TYPICALLY REPRESENTATIVE</a:t>
            </a:r>
          </a:p>
          <a:p>
            <a:r>
              <a:rPr lang="en-IN" dirty="0" smtClean="0"/>
              <a:t>TIME LIMITATION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TRANSCRIPTION OF DATA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APPROVAL BY HOSPITAL AUTHORITIES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SAMPLE SIZE </a:t>
            </a:r>
            <a:endParaRPr lang="en-US" sz="2200" dirty="0" smtClean="0">
              <a:solidFill>
                <a:srgbClr val="FF0000"/>
              </a:solidFill>
            </a:endParaRPr>
          </a:p>
          <a:p>
            <a:r>
              <a:rPr lang="en-IN" dirty="0" smtClean="0"/>
              <a:t>NON-CONTRIBUTORY POPULATION DEFINED BY THE GAPS IN SECONDARY DATA</a:t>
            </a:r>
          </a:p>
          <a:p>
            <a:r>
              <a:rPr lang="en-IN" dirty="0" smtClean="0"/>
              <a:t>THE RESULTS CANNOT BE GENERALISED 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TERTIARY CARE HOSPITALS IN OTHER REGIONS OF INDIA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91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1500" b="1" u="sng" dirty="0" smtClean="0"/>
              <a:t>THANK YOU</a:t>
            </a:r>
            <a:endParaRPr lang="en-US" sz="11500" b="1" u="sng" dirty="0"/>
          </a:p>
        </p:txBody>
      </p:sp>
    </p:spTree>
    <p:extLst>
      <p:ext uri="{BB962C8B-B14F-4D97-AF65-F5344CB8AC3E}">
        <p14:creationId xmlns:p14="http://schemas.microsoft.com/office/powerpoint/2010/main" val="285366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219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 OBJECTIVES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1" y="1611312"/>
            <a:ext cx="8077200" cy="4941888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50000"/>
              </a:lnSpc>
              <a:buNone/>
            </a:pPr>
            <a:r>
              <a:rPr lang="en-IN" dirty="0" smtClean="0"/>
              <a:t> </a:t>
            </a:r>
            <a:r>
              <a:rPr lang="en-IN" dirty="0" smtClean="0"/>
              <a:t>1: </a:t>
            </a:r>
            <a:r>
              <a:rPr lang="en-IN" sz="2800" dirty="0" smtClean="0">
                <a:latin typeface="Garamond" panose="02020404030301010803" pitchFamily="18" charset="0"/>
              </a:rPr>
              <a:t>To Carry Out Caretaker Satisfaction Survey On Non-medical Parameters Affecting The Caretaker.</a:t>
            </a:r>
          </a:p>
          <a:p>
            <a:pPr marL="0" lvl="1" indent="0" algn="just">
              <a:lnSpc>
                <a:spcPct val="150000"/>
              </a:lnSpc>
              <a:buNone/>
            </a:pPr>
            <a:endParaRPr lang="en-IN" sz="2800" dirty="0" smtClean="0">
              <a:latin typeface="Garamond" panose="02020404030301010803" pitchFamily="18" charset="0"/>
            </a:endParaRPr>
          </a:p>
          <a:p>
            <a:pPr marL="0" lvl="1" indent="0" algn="just">
              <a:lnSpc>
                <a:spcPct val="150000"/>
              </a:lnSpc>
              <a:buNone/>
            </a:pPr>
            <a:r>
              <a:rPr lang="en-IN" sz="2800" dirty="0" smtClean="0">
                <a:latin typeface="Garamond" panose="02020404030301010803" pitchFamily="18" charset="0"/>
              </a:rPr>
              <a:t>2: To Use Gaps In The Information To Identify Emotive Issues Generally Suppressed At The Caretaker End.</a:t>
            </a:r>
            <a:endParaRPr lang="en-US" sz="2800" dirty="0" smtClean="0">
              <a:latin typeface="Garamond" panose="020204040303010108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81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645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METHODOLOGY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486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IN" dirty="0" smtClean="0"/>
              <a:t>SPECIFIC RESEARCH DESIGN</a:t>
            </a:r>
          </a:p>
          <a:p>
            <a:pPr lvl="1">
              <a:lnSpc>
                <a:spcPct val="120000"/>
              </a:lnSpc>
            </a:pPr>
            <a:r>
              <a:rPr lang="en-IN" dirty="0" smtClean="0">
                <a:solidFill>
                  <a:srgbClr val="FF0000"/>
                </a:solidFill>
              </a:rPr>
              <a:t>TYPICAL, SET PATTERN APPROACH WOULD NOT HAVE SHOWN CONCLUSIVE FINDINGS</a:t>
            </a:r>
            <a:endParaRPr lang="en-US" dirty="0" smtClean="0">
              <a:solidFill>
                <a:srgbClr val="FF0000"/>
              </a:solidFill>
            </a:endParaRPr>
          </a:p>
          <a:p>
            <a:pPr lvl="0">
              <a:lnSpc>
                <a:spcPct val="120000"/>
              </a:lnSpc>
            </a:pPr>
            <a:r>
              <a:rPr lang="en-IN" dirty="0" smtClean="0"/>
              <a:t>FACTORS  FOR OVERALL DESIGN.</a:t>
            </a:r>
          </a:p>
          <a:p>
            <a:pPr lvl="1">
              <a:lnSpc>
                <a:spcPct val="120000"/>
              </a:lnSpc>
            </a:pPr>
            <a:r>
              <a:rPr lang="en-IN" dirty="0" smtClean="0">
                <a:solidFill>
                  <a:srgbClr val="FF0000"/>
                </a:solidFill>
              </a:rPr>
              <a:t>DEPARTMENT IS A “SUPER SPECIALIST FIELD” 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IN" dirty="0" smtClean="0">
                <a:solidFill>
                  <a:srgbClr val="FF0000"/>
                </a:solidFill>
              </a:rPr>
              <a:t>MAXIMIZING NUMBERS NOT A PRIME PRIORITY.</a:t>
            </a:r>
          </a:p>
          <a:p>
            <a:pPr lvl="1">
              <a:lnSpc>
                <a:spcPct val="120000"/>
              </a:lnSpc>
            </a:pPr>
            <a:r>
              <a:rPr lang="en-IN" dirty="0" smtClean="0">
                <a:solidFill>
                  <a:srgbClr val="FF0000"/>
                </a:solidFill>
              </a:rPr>
              <a:t> EMOTIVE BAGGAGE TREMENDOUS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56260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IDENTIFICATION &amp; MINIMIZATION OF BIASES &amp; SUBJECTIVITY 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SURVEYOR AND RESPONDENT END </a:t>
            </a:r>
            <a:r>
              <a:rPr lang="en-IN" dirty="0" smtClean="0"/>
              <a:t>	</a:t>
            </a:r>
          </a:p>
          <a:p>
            <a:r>
              <a:rPr lang="en-IN" dirty="0" smtClean="0"/>
              <a:t>BIASES OBSERVED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PREPONDERANCE OF  PATREARCHIAL/MATREARCHIAL FEUDAL SYSTEM</a:t>
            </a: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UNWILLINGNESS TO DISCLOSE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</a:rPr>
              <a:t>FINANCIAL SOURCES</a:t>
            </a:r>
          </a:p>
          <a:p>
            <a:pPr lvl="2"/>
            <a:r>
              <a:rPr lang="en-IN" dirty="0" smtClean="0">
                <a:solidFill>
                  <a:srgbClr val="002060"/>
                </a:solidFill>
              </a:rPr>
              <a:t>FEAR OF ILLEGITIMATE USE OF DATA</a:t>
            </a:r>
          </a:p>
          <a:p>
            <a:pPr lvl="1"/>
            <a:r>
              <a:rPr lang="en-IN" dirty="0" smtClean="0"/>
              <a:t>TRADITIONAL BIASES. STIGMA ATTACHED TO DISCUSSING MEDICAL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242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6096000"/>
          </a:xfrm>
        </p:spPr>
        <p:txBody>
          <a:bodyPr>
            <a:normAutofit fontScale="62500" lnSpcReduction="20000"/>
          </a:bodyPr>
          <a:lstStyle/>
          <a:p>
            <a:r>
              <a:rPr lang="en-IN" sz="2900" b="1" dirty="0" smtClean="0"/>
              <a:t>CROSS SECTIONAL, OBSERVATIONAL STUDY</a:t>
            </a:r>
          </a:p>
          <a:p>
            <a:pPr lvl="0"/>
            <a:r>
              <a:rPr lang="en-IN" sz="2900" b="1" dirty="0" smtClean="0"/>
              <a:t>STUDY AREA.</a:t>
            </a:r>
            <a:endParaRPr lang="en-US" sz="2900" b="1" dirty="0" smtClean="0"/>
          </a:p>
          <a:p>
            <a:pPr lvl="1"/>
            <a:r>
              <a:rPr lang="en-IN" sz="2900" dirty="0" smtClean="0"/>
              <a:t>Department Of Paediatric Cardiac Sciences</a:t>
            </a:r>
          </a:p>
          <a:p>
            <a:r>
              <a:rPr lang="en-IN" sz="2900" b="1" dirty="0" smtClean="0"/>
              <a:t>Study Time Period. </a:t>
            </a:r>
            <a:endParaRPr lang="en-US" sz="2900" b="1" dirty="0" smtClean="0"/>
          </a:p>
          <a:p>
            <a:pPr lvl="1"/>
            <a:r>
              <a:rPr lang="en-IN" sz="2900" dirty="0" smtClean="0"/>
              <a:t>One (01) Year {01 May 2018 To 30 April 2019}</a:t>
            </a:r>
          </a:p>
          <a:p>
            <a:r>
              <a:rPr lang="en-IN" sz="2900" b="1" dirty="0" smtClean="0"/>
              <a:t>Study Population</a:t>
            </a:r>
          </a:p>
          <a:p>
            <a:pPr lvl="1"/>
            <a:r>
              <a:rPr lang="en-IN" sz="2900" dirty="0" err="1" smtClean="0"/>
              <a:t>Opd</a:t>
            </a:r>
            <a:r>
              <a:rPr lang="en-IN" sz="2900" dirty="0" smtClean="0"/>
              <a:t> Cases Presenting In The Study Area</a:t>
            </a:r>
          </a:p>
          <a:p>
            <a:r>
              <a:rPr lang="en-IN" sz="2900" b="1" dirty="0" smtClean="0"/>
              <a:t>Inclusion Criteria</a:t>
            </a:r>
          </a:p>
          <a:p>
            <a:pPr lvl="1"/>
            <a:r>
              <a:rPr lang="en-IN" sz="2900" dirty="0" err="1" smtClean="0"/>
              <a:t>Opd</a:t>
            </a:r>
            <a:r>
              <a:rPr lang="en-IN" sz="2900" dirty="0" smtClean="0"/>
              <a:t> </a:t>
            </a:r>
            <a:r>
              <a:rPr lang="en-IN" sz="2900" dirty="0" err="1" smtClean="0"/>
              <a:t>Wef</a:t>
            </a:r>
            <a:r>
              <a:rPr lang="en-IN" sz="2900" dirty="0" smtClean="0"/>
              <a:t> 01may 2018 To 30 April 2019</a:t>
            </a:r>
          </a:p>
          <a:p>
            <a:r>
              <a:rPr lang="en-IN" sz="2900" b="1" dirty="0" smtClean="0"/>
              <a:t>Ethical Consideration.</a:t>
            </a:r>
          </a:p>
          <a:p>
            <a:pPr lvl="1"/>
            <a:r>
              <a:rPr lang="en-IN" sz="2900" dirty="0" smtClean="0"/>
              <a:t>Reviewed And Approved By Student Research Board Of </a:t>
            </a:r>
            <a:r>
              <a:rPr lang="en-IN" sz="2900" dirty="0" err="1" smtClean="0"/>
              <a:t>Iihmr</a:t>
            </a:r>
            <a:r>
              <a:rPr lang="en-IN" sz="2900" dirty="0" smtClean="0"/>
              <a:t>, New Delhi</a:t>
            </a:r>
          </a:p>
          <a:p>
            <a:r>
              <a:rPr lang="en-IN" sz="2900" b="1" dirty="0" smtClean="0"/>
              <a:t>Sampling Technique</a:t>
            </a:r>
          </a:p>
          <a:p>
            <a:pPr lvl="1"/>
            <a:r>
              <a:rPr lang="en-IN" sz="2900" dirty="0" smtClean="0"/>
              <a:t>Restricted To The OPD Cases</a:t>
            </a:r>
          </a:p>
          <a:p>
            <a:pPr lvl="1"/>
            <a:r>
              <a:rPr lang="en-IN" sz="2900" b="1" dirty="0" smtClean="0"/>
              <a:t>Convenience Sampling</a:t>
            </a:r>
            <a:endParaRPr lang="en-IN" sz="2900" dirty="0" smtClean="0"/>
          </a:p>
          <a:p>
            <a:pPr lvl="1"/>
            <a:r>
              <a:rPr lang="en-IN" sz="2900" dirty="0" smtClean="0"/>
              <a:t>Total Number Of Cases  4,666</a:t>
            </a:r>
          </a:p>
          <a:p>
            <a:pPr lvl="1"/>
            <a:r>
              <a:rPr lang="en-IN" sz="2900" dirty="0" smtClean="0"/>
              <a:t>Cases Considered Are 350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92162"/>
            <a:ext cx="4267200" cy="6248400"/>
          </a:xfrm>
        </p:spPr>
        <p:txBody>
          <a:bodyPr>
            <a:noAutofit/>
          </a:bodyPr>
          <a:lstStyle/>
          <a:p>
            <a:r>
              <a:rPr lang="en-IN" sz="1800" b="1" dirty="0" smtClean="0"/>
              <a:t>Method Of Data Collection</a:t>
            </a:r>
          </a:p>
          <a:p>
            <a:pPr lvl="1"/>
            <a:r>
              <a:rPr lang="en-US" sz="1800" dirty="0" smtClean="0"/>
              <a:t>Secondary Data</a:t>
            </a:r>
          </a:p>
          <a:p>
            <a:pPr lvl="2"/>
            <a:r>
              <a:rPr lang="en-IN" sz="1800" dirty="0" smtClean="0"/>
              <a:t>Extracted INFORMATION FROM PAPER RECORDS</a:t>
            </a:r>
          </a:p>
          <a:p>
            <a:pPr lvl="2"/>
            <a:r>
              <a:rPr lang="en-IN" sz="1800" dirty="0" smtClean="0"/>
              <a:t>Formalising, Presenting And Approval Of The Data</a:t>
            </a:r>
          </a:p>
          <a:p>
            <a:pPr lvl="2"/>
            <a:r>
              <a:rPr lang="en-IN" sz="1800" dirty="0" smtClean="0"/>
              <a:t>Digitalisation Of Paper Records </a:t>
            </a:r>
          </a:p>
          <a:p>
            <a:pPr lvl="1"/>
            <a:r>
              <a:rPr lang="en-IN" sz="1800" dirty="0" smtClean="0"/>
              <a:t>PRIMARY DATA</a:t>
            </a:r>
          </a:p>
          <a:p>
            <a:pPr lvl="2"/>
            <a:r>
              <a:rPr lang="en-IN" sz="1800" dirty="0" smtClean="0"/>
              <a:t>Telephonic Interviews Based On Questionnaires </a:t>
            </a:r>
          </a:p>
          <a:p>
            <a:r>
              <a:rPr lang="en-IN" sz="1800" b="1" dirty="0" smtClean="0"/>
              <a:t>Questionnaires</a:t>
            </a:r>
            <a:r>
              <a:rPr lang="en-IN" sz="1800" dirty="0" smtClean="0"/>
              <a:t>. Constructed To Ensure</a:t>
            </a:r>
          </a:p>
          <a:p>
            <a:pPr lvl="1"/>
            <a:r>
              <a:rPr lang="en-IN" sz="1800" dirty="0" smtClean="0"/>
              <a:t>Standardisation Of Questioning.</a:t>
            </a:r>
            <a:endParaRPr lang="en-US" sz="1800" dirty="0" smtClean="0"/>
          </a:p>
          <a:p>
            <a:pPr lvl="1"/>
            <a:r>
              <a:rPr lang="en-IN" sz="1800" dirty="0" smtClean="0"/>
              <a:t> Commonality Of Response.</a:t>
            </a:r>
          </a:p>
          <a:p>
            <a:r>
              <a:rPr lang="en-IN" sz="1800" b="1" dirty="0" smtClean="0"/>
              <a:t>Data Analysis Using Ms Excel</a:t>
            </a:r>
            <a:endParaRPr lang="en-US" sz="1800" b="1" dirty="0" smtClean="0"/>
          </a:p>
          <a:p>
            <a:pPr lvl="1"/>
            <a:r>
              <a:rPr lang="en-IN" sz="1800" dirty="0" smtClean="0"/>
              <a:t>Quantified On </a:t>
            </a:r>
            <a:r>
              <a:rPr lang="en-IN" sz="1800" b="1" dirty="0" smtClean="0"/>
              <a:t>(Weighted Average Method)</a:t>
            </a:r>
          </a:p>
          <a:p>
            <a:pPr lvl="1"/>
            <a:r>
              <a:rPr lang="en-IN" sz="1800" dirty="0" smtClean="0"/>
              <a:t>Excellent To Poor  ( Staggered Association 5 To 1)</a:t>
            </a:r>
            <a:endParaRPr lang="en-US" sz="1800" dirty="0" smtClean="0"/>
          </a:p>
          <a:p>
            <a:pPr lvl="1"/>
            <a:r>
              <a:rPr lang="en-IN" sz="1800" dirty="0" smtClean="0"/>
              <a:t>Weighted Average Of Each Variable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0812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b="1" u="sng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r>
              <a:rPr lang="en-IN" sz="2600" dirty="0" smtClean="0">
                <a:latin typeface="Garamond" panose="02020404030301010803" pitchFamily="18" charset="0"/>
              </a:rPr>
              <a:t>417 Caretakers Were Approached </a:t>
            </a:r>
          </a:p>
          <a:p>
            <a:r>
              <a:rPr lang="en-IN" sz="2600" dirty="0" smtClean="0">
                <a:latin typeface="Garamond" panose="02020404030301010803" pitchFamily="18" charset="0"/>
              </a:rPr>
              <a:t>350 Responded To The Survey </a:t>
            </a:r>
          </a:p>
          <a:p>
            <a:r>
              <a:rPr lang="en-IN" sz="2600" dirty="0" smtClean="0">
                <a:latin typeface="Garamond" panose="02020404030301010803" pitchFamily="18" charset="0"/>
              </a:rPr>
              <a:t>Survey Response Rate To 83.93%</a:t>
            </a:r>
          </a:p>
          <a:p>
            <a:r>
              <a:rPr lang="en-IN" sz="2600" dirty="0" smtClean="0">
                <a:latin typeface="Garamond" panose="02020404030301010803" pitchFamily="18" charset="0"/>
              </a:rPr>
              <a:t>Of The Total 350  Caretakers </a:t>
            </a:r>
          </a:p>
          <a:p>
            <a:pPr lvl="1"/>
            <a:r>
              <a:rPr lang="en-IN" sz="2200" dirty="0" smtClean="0">
                <a:latin typeface="Garamond" panose="02020404030301010803" pitchFamily="18" charset="0"/>
              </a:rPr>
              <a:t>100 % Patients Were From India.</a:t>
            </a:r>
            <a:endParaRPr lang="en-US" sz="2200" dirty="0" smtClean="0">
              <a:latin typeface="Garamond" panose="02020404030301010803" pitchFamily="18" charset="0"/>
            </a:endParaRPr>
          </a:p>
          <a:p>
            <a:pPr lvl="1"/>
            <a:r>
              <a:rPr lang="en-IN" sz="2200" dirty="0" smtClean="0">
                <a:latin typeface="Garamond" panose="02020404030301010803" pitchFamily="18" charset="0"/>
              </a:rPr>
              <a:t>Age Ranges For The Patients Varied From 1 Month To 10 Years.</a:t>
            </a:r>
            <a:endParaRPr lang="en-US" sz="2200" dirty="0" smtClean="0">
              <a:latin typeface="Garamond" panose="02020404030301010803" pitchFamily="18" charset="0"/>
            </a:endParaRPr>
          </a:p>
          <a:p>
            <a:pPr lvl="1"/>
            <a:r>
              <a:rPr lang="en-IN" sz="2200" dirty="0" smtClean="0">
                <a:latin typeface="Garamond" panose="02020404030301010803" pitchFamily="18" charset="0"/>
              </a:rPr>
              <a:t> 22% Had Annual Incomes Of </a:t>
            </a:r>
            <a:r>
              <a:rPr lang="en-IN" sz="2200" dirty="0" err="1" smtClean="0">
                <a:latin typeface="Garamond" panose="02020404030301010803" pitchFamily="18" charset="0"/>
              </a:rPr>
              <a:t>Bpl</a:t>
            </a:r>
            <a:r>
              <a:rPr lang="en-IN" sz="2200" dirty="0" smtClean="0">
                <a:latin typeface="Garamond" panose="02020404030301010803" pitchFamily="18" charset="0"/>
              </a:rPr>
              <a:t> Range.</a:t>
            </a:r>
            <a:endParaRPr lang="en-US" sz="2200" dirty="0" smtClean="0">
              <a:latin typeface="Garamond" panose="02020404030301010803" pitchFamily="18" charset="0"/>
            </a:endParaRPr>
          </a:p>
          <a:p>
            <a:pPr lvl="1"/>
            <a:r>
              <a:rPr lang="en-IN" sz="2200" dirty="0" smtClean="0">
                <a:latin typeface="Garamond" panose="02020404030301010803" pitchFamily="18" charset="0"/>
              </a:rPr>
              <a:t> 4% Had Corporate Insurance Support.</a:t>
            </a:r>
          </a:p>
          <a:p>
            <a:r>
              <a:rPr lang="en-IN" sz="2600" dirty="0" smtClean="0">
                <a:latin typeface="Garamond" panose="02020404030301010803" pitchFamily="18" charset="0"/>
              </a:rPr>
              <a:t>Under-mentioned  Service Aspects Covered</a:t>
            </a:r>
            <a:endParaRPr lang="en-US" sz="2200" dirty="0" smtClean="0">
              <a:latin typeface="Garamond" panose="02020404030301010803" pitchFamily="18" charset="0"/>
            </a:endParaRPr>
          </a:p>
          <a:p>
            <a:pPr lvl="1"/>
            <a:r>
              <a:rPr lang="en-IN" sz="2200" dirty="0" smtClean="0">
                <a:latin typeface="Garamond" panose="02020404030301010803" pitchFamily="18" charset="0"/>
              </a:rPr>
              <a:t>Admission And Discharge Services.</a:t>
            </a:r>
            <a:endParaRPr lang="en-US" sz="2200" dirty="0" smtClean="0">
              <a:latin typeface="Garamond" panose="02020404030301010803" pitchFamily="18" charset="0"/>
            </a:endParaRPr>
          </a:p>
          <a:p>
            <a:pPr lvl="1"/>
            <a:r>
              <a:rPr lang="en-IN" sz="2200" dirty="0" smtClean="0">
                <a:latin typeface="Garamond" panose="02020404030301010803" pitchFamily="18" charset="0"/>
              </a:rPr>
              <a:t> Treating Physician Services.</a:t>
            </a:r>
            <a:endParaRPr lang="en-US" sz="2200" dirty="0" smtClean="0">
              <a:latin typeface="Garamond" panose="02020404030301010803" pitchFamily="18" charset="0"/>
            </a:endParaRPr>
          </a:p>
          <a:p>
            <a:pPr lvl="1"/>
            <a:r>
              <a:rPr lang="en-IN" sz="2200" dirty="0" smtClean="0">
                <a:latin typeface="Garamond" panose="02020404030301010803" pitchFamily="18" charset="0"/>
              </a:rPr>
              <a:t>Diagnostic Services.</a:t>
            </a:r>
            <a:endParaRPr lang="en-US" sz="2200" dirty="0" smtClean="0">
              <a:latin typeface="Garamond" panose="02020404030301010803" pitchFamily="18" charset="0"/>
            </a:endParaRPr>
          </a:p>
          <a:p>
            <a:pPr lvl="1"/>
            <a:r>
              <a:rPr lang="en-IN" sz="2200" dirty="0" smtClean="0">
                <a:latin typeface="Garamond" panose="02020404030301010803" pitchFamily="18" charset="0"/>
              </a:rPr>
              <a:t>Miscellaneous Points</a:t>
            </a:r>
            <a:endParaRPr lang="en-US" sz="2200" dirty="0" smtClean="0">
              <a:latin typeface="Garamond" panose="02020404030301010803" pitchFamily="18" charset="0"/>
            </a:endParaRP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762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METHODOLOGY (contd.)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29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b="1" u="sng" dirty="0" smtClean="0"/>
              <a:t>ADMISSION &amp; DISCHARGE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Garamond" panose="02020404030301010803" pitchFamily="18" charset="0"/>
                <a:ea typeface="Cambria" panose="02040503050406030204" pitchFamily="18" charset="0"/>
              </a:rPr>
              <a:t>Higher Range Of Satisfaction</a:t>
            </a:r>
            <a:endParaRPr lang="en-US" sz="2200" b="1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pPr lvl="1"/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Admission Process Rated 4.26 Out Of 5  </a:t>
            </a:r>
            <a:endParaRPr lang="en-US" sz="2000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pPr lvl="1"/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 Discharge Process Rated 4.04 Out Of 5</a:t>
            </a:r>
            <a:endParaRPr lang="en-US" sz="2000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r>
              <a:rPr lang="en-IN" b="1" dirty="0" smtClean="0">
                <a:latin typeface="Garamond" panose="02020404030301010803" pitchFamily="18" charset="0"/>
                <a:ea typeface="Cambria" panose="02040503050406030204" pitchFamily="18" charset="0"/>
              </a:rPr>
              <a:t> Lower Range Of Satisfaction Are </a:t>
            </a:r>
            <a:endParaRPr lang="en-US" sz="2200" b="1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pPr lvl="1"/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3.96 For Clear Understanding Of The Bill</a:t>
            </a:r>
            <a:endParaRPr lang="en-US" sz="2000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pPr lvl="1"/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4.14  For Information Provided For Billing Process</a:t>
            </a:r>
            <a:endParaRPr lang="en-US" sz="2000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pPr lvl="0"/>
            <a:r>
              <a:rPr lang="en-IN" b="1" dirty="0" smtClean="0">
                <a:latin typeface="Garamond" panose="02020404030301010803" pitchFamily="18" charset="0"/>
                <a:ea typeface="Cambria" panose="02040503050406030204" pitchFamily="18" charset="0"/>
              </a:rPr>
              <a:t>Margins For Improvement </a:t>
            </a:r>
            <a:endParaRPr lang="en-US" sz="2000" b="1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pPr lvl="1"/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20.8% In Clear Understanding Of The Bill</a:t>
            </a:r>
            <a:endParaRPr lang="en-US" sz="1800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pPr lvl="1"/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19.2% In Overall Rating Of Discharge Process</a:t>
            </a:r>
            <a:endParaRPr lang="en-US" sz="1800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pPr lvl="1"/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17.2% In Information Provided For Billing Process</a:t>
            </a:r>
            <a:endParaRPr lang="en-US" sz="1800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endParaRPr lang="en-US" dirty="0">
              <a:latin typeface="Garamond" panose="02020404030301010803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44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IN" sz="2700" b="1" u="sng" dirty="0" smtClean="0"/>
              <a:t/>
            </a:r>
            <a:br>
              <a:rPr lang="en-IN" sz="2700" b="1" u="sng" dirty="0" smtClean="0"/>
            </a:br>
            <a:r>
              <a:rPr lang="en-IN" sz="2700" b="1" u="sng" dirty="0" smtClean="0"/>
              <a:t>ADMISSION AND DISCHARGE SERVICES : WEIGHTED  AVERAGE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64D845-F3EF-49E4-A10D-2B9BA6744F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437530"/>
              </p:ext>
            </p:extLst>
          </p:nvPr>
        </p:nvGraphicFramePr>
        <p:xfrm>
          <a:off x="457200" y="914400"/>
          <a:ext cx="8229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690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/>
              <a:t>TREATING PHYSICIAN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b="1" dirty="0" smtClean="0">
                <a:latin typeface="Garamond" panose="02020404030301010803" pitchFamily="18" charset="0"/>
              </a:rPr>
              <a:t>Higher Range Of Satisfaction</a:t>
            </a:r>
            <a:endParaRPr lang="en-US" sz="2200" b="1" dirty="0" smtClean="0">
              <a:latin typeface="Garamond" panose="02020404030301010803" pitchFamily="18" charset="0"/>
            </a:endParaRPr>
          </a:p>
          <a:p>
            <a:pPr lvl="1"/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 4.28 For Ease Of Accessibility</a:t>
            </a:r>
          </a:p>
          <a:p>
            <a:pPr lvl="1"/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5 In Case Of Treatment, Ability &amp; Thoroughness.</a:t>
            </a:r>
            <a:endParaRPr lang="en-US" sz="2000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r>
              <a:rPr lang="en-IN" b="1" dirty="0" smtClean="0">
                <a:latin typeface="Garamond" panose="02020404030301010803" pitchFamily="18" charset="0"/>
                <a:ea typeface="Cambria" panose="02040503050406030204" pitchFamily="18" charset="0"/>
              </a:rPr>
              <a:t>Lower Range Of Satisfaction</a:t>
            </a:r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 </a:t>
            </a:r>
            <a:endParaRPr lang="en-US" sz="2200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pPr lvl="1"/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3.46 In The Explanation Of Disease By The Referring Agency.</a:t>
            </a:r>
            <a:endParaRPr lang="en-US" sz="2000" dirty="0" smtClean="0">
              <a:latin typeface="Garamond" panose="02020404030301010803" pitchFamily="18" charset="0"/>
              <a:ea typeface="Cambria" panose="02040503050406030204" pitchFamily="18" charset="0"/>
            </a:endParaRPr>
          </a:p>
          <a:p>
            <a:pPr lvl="0"/>
            <a:r>
              <a:rPr lang="en-IN" b="1" dirty="0" smtClean="0">
                <a:latin typeface="Garamond" panose="02020404030301010803" pitchFamily="18" charset="0"/>
                <a:ea typeface="Cambria" panose="02040503050406030204" pitchFamily="18" charset="0"/>
              </a:rPr>
              <a:t>Margin For Improvement </a:t>
            </a:r>
          </a:p>
          <a:p>
            <a:pPr lvl="1"/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 30.8% In Explanation Of Disease By </a:t>
            </a:r>
            <a:r>
              <a:rPr lang="en-IN" b="1" dirty="0" smtClean="0">
                <a:latin typeface="Garamond" panose="02020404030301010803" pitchFamily="18" charset="0"/>
                <a:ea typeface="Cambria" panose="02040503050406030204" pitchFamily="18" charset="0"/>
              </a:rPr>
              <a:t>The Referring Agency</a:t>
            </a:r>
            <a:r>
              <a:rPr lang="en-IN" dirty="0" smtClean="0">
                <a:latin typeface="Garamond" panose="02020404030301010803" pitchFamily="18" charset="0"/>
                <a:ea typeface="Cambria" panose="02040503050406030204" pitchFamily="18" charset="0"/>
              </a:rPr>
              <a:t>.</a:t>
            </a:r>
            <a:r>
              <a:rPr lang="en-IN" b="1" dirty="0" smtClean="0">
                <a:latin typeface="Garamond" panose="02020404030301010803" pitchFamily="18" charset="0"/>
                <a:ea typeface="Cambria" panose="02040503050406030204" pitchFamily="18" charset="0"/>
              </a:rPr>
              <a:t> </a:t>
            </a:r>
            <a:endParaRPr lang="en-US" sz="1600" dirty="0">
              <a:latin typeface="Garamond" panose="02020404030301010803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</TotalTime>
  <Words>1604</Words>
  <Application>Microsoft Office PowerPoint</Application>
  <PresentationFormat>On-screen Show (4:3)</PresentationFormat>
  <Paragraphs>544</Paragraphs>
  <Slides>23</Slides>
  <Notes>0</Notes>
  <HiddenSlides>9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</vt:lpstr>
      <vt:lpstr>Garamond</vt:lpstr>
      <vt:lpstr>Times New Roman</vt:lpstr>
      <vt:lpstr>Wingdings</vt:lpstr>
      <vt:lpstr>Office Theme</vt:lpstr>
      <vt:lpstr>CARETAKER SATISFACTION STUDY (OPD) </vt:lpstr>
      <vt:lpstr>BACKGROUND</vt:lpstr>
      <vt:lpstr> OBJECTIVES </vt:lpstr>
      <vt:lpstr>METHODOLOGY</vt:lpstr>
      <vt:lpstr>METHODOLOGY</vt:lpstr>
      <vt:lpstr> </vt:lpstr>
      <vt:lpstr>ADMISSION &amp; DISCHARGE SERVICES</vt:lpstr>
      <vt:lpstr> ADMISSION AND DISCHARGE SERVICES : WEIGHTED  AVERAGE </vt:lpstr>
      <vt:lpstr>TREATING PHYSICIAN SERVICES</vt:lpstr>
      <vt:lpstr>WEIGHTED AVERAGES - PHYSICIAN SERVICE </vt:lpstr>
      <vt:lpstr>DIAGNOSTIC SERVICES</vt:lpstr>
      <vt:lpstr>DIAGNOSTIC SERVICES: WEIGHTED AVERAGE GRAPH</vt:lpstr>
      <vt:lpstr>MISCELLANEOUS POINTS</vt:lpstr>
      <vt:lpstr>WEIGHTED AVERAGE GRAPH: MISCELLANEOUS POINTS</vt:lpstr>
      <vt:lpstr>PowerPoint Presentation</vt:lpstr>
      <vt:lpstr>TREATING PHYSICIAN</vt:lpstr>
      <vt:lpstr>PowerPoint Presentation</vt:lpstr>
      <vt:lpstr>DIAGNOSTIC SERVICES</vt:lpstr>
      <vt:lpstr>MISCELLANIOUS POINTS &amp; FACILITIES</vt:lpstr>
      <vt:lpstr>PowerPoint Presentation</vt:lpstr>
      <vt:lpstr>CONCLUSIONS </vt:lpstr>
      <vt:lpstr>LIMITATIONS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CARETAKER SATISFACTION STUDY (IPD)</dc:title>
  <dc:creator>User</dc:creator>
  <cp:lastModifiedBy>Divya Agarwal</cp:lastModifiedBy>
  <cp:revision>99</cp:revision>
  <dcterms:created xsi:type="dcterms:W3CDTF">2006-08-16T00:00:00Z</dcterms:created>
  <dcterms:modified xsi:type="dcterms:W3CDTF">2019-05-31T06:27:07Z</dcterms:modified>
</cp:coreProperties>
</file>