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2" r:id="rId5"/>
    <p:sldId id="267" r:id="rId6"/>
    <p:sldId id="292" r:id="rId7"/>
    <p:sldId id="269" r:id="rId8"/>
    <p:sldId id="275" r:id="rId9"/>
    <p:sldId id="298" r:id="rId10"/>
    <p:sldId id="288" r:id="rId11"/>
    <p:sldId id="289" r:id="rId12"/>
    <p:sldId id="290" r:id="rId13"/>
    <p:sldId id="274" r:id="rId14"/>
    <p:sldId id="294" r:id="rId15"/>
    <p:sldId id="295" r:id="rId16"/>
    <p:sldId id="283" r:id="rId17"/>
    <p:sldId id="296" r:id="rId18"/>
    <p:sldId id="301" r:id="rId19"/>
    <p:sldId id="285" r:id="rId20"/>
    <p:sldId id="284" r:id="rId21"/>
    <p:sldId id="300" r:id="rId22"/>
    <p:sldId id="303" r:id="rId23"/>
    <p:sldId id="29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18"/>
    </p:cViewPr>
  </p:sorterViewPr>
  <p:notesViewPr>
    <p:cSldViewPr snapToGrid="0">
      <p:cViewPr varScale="1">
        <p:scale>
          <a:sx n="60" d="100"/>
          <a:sy n="60" d="100"/>
        </p:scale>
        <p:origin x="2424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shay.HELPAGEINDIA\Desktop\Project\Akshay\compiled\Compiled%20Annua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'Overall summary'!$N$2</c:f>
              <c:strCache>
                <c:ptCount val="1"/>
                <c:pt idx="0">
                  <c:v>Hypertension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summary'!$K$3:$K$17</c:f>
              <c:strCache>
                <c:ptCount val="15"/>
                <c:pt idx="0">
                  <c:v>Agra</c:v>
                </c:pt>
                <c:pt idx="1">
                  <c:v>Bangalore</c:v>
                </c:pt>
                <c:pt idx="2">
                  <c:v>Borholla</c:v>
                </c:pt>
                <c:pt idx="3">
                  <c:v>Dewas</c:v>
                </c:pt>
                <c:pt idx="4">
                  <c:v>Gurdaspur</c:v>
                </c:pt>
                <c:pt idx="5">
                  <c:v>Jorhat</c:v>
                </c:pt>
                <c:pt idx="6">
                  <c:v>Kawai</c:v>
                </c:pt>
                <c:pt idx="7">
                  <c:v>Leh</c:v>
                </c:pt>
                <c:pt idx="8">
                  <c:v>Muzaffarpur</c:v>
                </c:pt>
                <c:pt idx="9">
                  <c:v>Radhanpur</c:v>
                </c:pt>
                <c:pt idx="10">
                  <c:v>Rohtak</c:v>
                </c:pt>
                <c:pt idx="11">
                  <c:v>Shamshabad</c:v>
                </c:pt>
                <c:pt idx="12">
                  <c:v>Silchar</c:v>
                </c:pt>
                <c:pt idx="13">
                  <c:v>Udaipur</c:v>
                </c:pt>
                <c:pt idx="14">
                  <c:v>Vizhinjam</c:v>
                </c:pt>
              </c:strCache>
            </c:strRef>
          </c:cat>
          <c:val>
            <c:numRef>
              <c:f>'Overall summary'!$N$3:$N$17</c:f>
              <c:numCache>
                <c:formatCode>0%</c:formatCode>
                <c:ptCount val="15"/>
                <c:pt idx="0">
                  <c:v>9.2009828591728585E-2</c:v>
                </c:pt>
                <c:pt idx="1">
                  <c:v>0.18357214982930231</c:v>
                </c:pt>
                <c:pt idx="2">
                  <c:v>0.29056412208896504</c:v>
                </c:pt>
                <c:pt idx="3">
                  <c:v>0.1230984437838783</c:v>
                </c:pt>
                <c:pt idx="4">
                  <c:v>0.10402573350229068</c:v>
                </c:pt>
                <c:pt idx="5">
                  <c:v>0.45092365902515025</c:v>
                </c:pt>
                <c:pt idx="6">
                  <c:v>0.10223653867271862</c:v>
                </c:pt>
                <c:pt idx="7">
                  <c:v>0.45074196207749384</c:v>
                </c:pt>
                <c:pt idx="8">
                  <c:v>0.18318333501870765</c:v>
                </c:pt>
                <c:pt idx="9">
                  <c:v>3.6885843417407783E-2</c:v>
                </c:pt>
                <c:pt idx="10">
                  <c:v>0.11491689235834528</c:v>
                </c:pt>
                <c:pt idx="11">
                  <c:v>0.21130788692113078</c:v>
                </c:pt>
                <c:pt idx="12">
                  <c:v>0.29686601495112136</c:v>
                </c:pt>
                <c:pt idx="13">
                  <c:v>0.20814448564757587</c:v>
                </c:pt>
                <c:pt idx="14">
                  <c:v>0.25043877413257731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Rohtak Detailed study</a:t>
            </a:r>
            <a:endParaRPr lang="en-IN" dirty="0"/>
          </a:p>
        </c:rich>
      </c:tx>
      <c:layout>
        <c:manualLayout>
          <c:xMode val="edge"/>
          <c:yMode val="edge"/>
          <c:x val="6.5234635938543756E-3"/>
          <c:y val="0.13610214944576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80360721442906E-2"/>
          <c:y val="2.1369745316854712E-2"/>
          <c:w val="0.89833834335337337"/>
          <c:h val="0.46064285515474213"/>
        </c:manualLayout>
      </c:layout>
      <c:lineChart>
        <c:grouping val="standard"/>
        <c:varyColors val="0"/>
        <c:ser>
          <c:idx val="0"/>
          <c:order val="0"/>
          <c:tx>
            <c:strRef>
              <c:f>Sheet4!$C$1</c:f>
              <c:strCache>
                <c:ptCount val="1"/>
                <c:pt idx="0">
                  <c:v>2015-2016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Sheet4!$B$2:$B$16</c:f>
              <c:strCache>
                <c:ptCount val="15"/>
                <c:pt idx="0">
                  <c:v>Aplastic Or other Anemia</c:v>
                </c:pt>
                <c:pt idx="1">
                  <c:v>Coronary Artery Diseases/Stroke/Cardio vascular diseases </c:v>
                </c:pt>
                <c:pt idx="2">
                  <c:v>Diabetes Mellitus</c:v>
                </c:pt>
                <c:pt idx="3">
                  <c:v>Eye Cataract</c:v>
                </c:pt>
                <c:pt idx="4">
                  <c:v>G.I disorder</c:v>
                </c:pt>
                <c:pt idx="5">
                  <c:v>Generalized Weakness / Fatigue</c:v>
                </c:pt>
                <c:pt idx="6">
                  <c:v>Hypertension &amp; Hypotension</c:v>
                </c:pt>
                <c:pt idx="7">
                  <c:v>Neuropathy/Disorder of peripheral nervous system</c:v>
                </c:pt>
                <c:pt idx="8">
                  <c:v>Osteo-arthritis/Joint Pain/ Rheumatoid Arthritis</c:v>
                </c:pt>
                <c:pt idx="9">
                  <c:v>Other</c:v>
                </c:pt>
                <c:pt idx="10">
                  <c:v>Respiratory Disorder</c:v>
                </c:pt>
                <c:pt idx="11">
                  <c:v>Skin Diseases</c:v>
                </c:pt>
                <c:pt idx="12">
                  <c:v>Dental Caries/Gingivitis</c:v>
                </c:pt>
                <c:pt idx="13">
                  <c:v>Endocrine</c:v>
                </c:pt>
                <c:pt idx="14">
                  <c:v>Disability</c:v>
                </c:pt>
              </c:strCache>
            </c:strRef>
          </c:cat>
          <c:val>
            <c:numRef>
              <c:f>Sheet4!$C$2:$C$16</c:f>
              <c:numCache>
                <c:formatCode>0.00%</c:formatCode>
                <c:ptCount val="15"/>
                <c:pt idx="0">
                  <c:v>2.244515011547344E-2</c:v>
                </c:pt>
                <c:pt idx="1">
                  <c:v>5.0519630484988456E-4</c:v>
                </c:pt>
                <c:pt idx="2">
                  <c:v>2.0063510392609701E-2</c:v>
                </c:pt>
                <c:pt idx="3">
                  <c:v>9.7719399538106239E-2</c:v>
                </c:pt>
                <c:pt idx="4">
                  <c:v>8.7471131639722866E-2</c:v>
                </c:pt>
                <c:pt idx="5">
                  <c:v>8.1769630484988448E-2</c:v>
                </c:pt>
                <c:pt idx="6">
                  <c:v>2.5620669745958429E-2</c:v>
                </c:pt>
                <c:pt idx="7">
                  <c:v>2.3455542725173209E-2</c:v>
                </c:pt>
                <c:pt idx="8">
                  <c:v>0.23895785219399537</c:v>
                </c:pt>
                <c:pt idx="9">
                  <c:v>0.12665993071593534</c:v>
                </c:pt>
                <c:pt idx="10">
                  <c:v>0.27533198614318705</c:v>
                </c:pt>
                <c:pt idx="11">
                  <c:v>0.23729792147806006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A70-46B9-BFE8-AAB47BC482EC}"/>
            </c:ext>
          </c:extLst>
        </c:ser>
        <c:ser>
          <c:idx val="1"/>
          <c:order val="1"/>
          <c:tx>
            <c:strRef>
              <c:f>Sheet4!$D$1</c:f>
              <c:strCache>
                <c:ptCount val="1"/>
                <c:pt idx="0">
                  <c:v>2016-2017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Sheet4!$B$2:$B$16</c:f>
              <c:strCache>
                <c:ptCount val="15"/>
                <c:pt idx="0">
                  <c:v>Aplastic Or other Anemia</c:v>
                </c:pt>
                <c:pt idx="1">
                  <c:v>Coronary Artery Diseases/Stroke/Cardio vascular diseases </c:v>
                </c:pt>
                <c:pt idx="2">
                  <c:v>Diabetes Mellitus</c:v>
                </c:pt>
                <c:pt idx="3">
                  <c:v>Eye Cataract</c:v>
                </c:pt>
                <c:pt idx="4">
                  <c:v>G.I disorder</c:v>
                </c:pt>
                <c:pt idx="5">
                  <c:v>Generalized Weakness / Fatigue</c:v>
                </c:pt>
                <c:pt idx="6">
                  <c:v>Hypertension &amp; Hypotension</c:v>
                </c:pt>
                <c:pt idx="7">
                  <c:v>Neuropathy/Disorder of peripheral nervous system</c:v>
                </c:pt>
                <c:pt idx="8">
                  <c:v>Osteo-arthritis/Joint Pain/ Rheumatoid Arthritis</c:v>
                </c:pt>
                <c:pt idx="9">
                  <c:v>Other</c:v>
                </c:pt>
                <c:pt idx="10">
                  <c:v>Respiratory Disorder</c:v>
                </c:pt>
                <c:pt idx="11">
                  <c:v>Skin Diseases</c:v>
                </c:pt>
                <c:pt idx="12">
                  <c:v>Dental Caries/Gingivitis</c:v>
                </c:pt>
                <c:pt idx="13">
                  <c:v>Endocrine</c:v>
                </c:pt>
                <c:pt idx="14">
                  <c:v>Disability</c:v>
                </c:pt>
              </c:strCache>
            </c:strRef>
          </c:cat>
          <c:val>
            <c:numRef>
              <c:f>Sheet4!$D$2:$D$16</c:f>
              <c:numCache>
                <c:formatCode>0.00%</c:formatCode>
                <c:ptCount val="15"/>
                <c:pt idx="0">
                  <c:v>2.4715278105949624E-2</c:v>
                </c:pt>
                <c:pt idx="1">
                  <c:v>1.2286753934124097E-3</c:v>
                </c:pt>
                <c:pt idx="2">
                  <c:v>3.2418127687727422E-2</c:v>
                </c:pt>
                <c:pt idx="3">
                  <c:v>5.8314824441188982E-2</c:v>
                </c:pt>
                <c:pt idx="4">
                  <c:v>0</c:v>
                </c:pt>
                <c:pt idx="5">
                  <c:v>0.11540097348896555</c:v>
                </c:pt>
                <c:pt idx="6">
                  <c:v>3.9884693540002833E-2</c:v>
                </c:pt>
                <c:pt idx="7">
                  <c:v>4.1113368933415245E-2</c:v>
                </c:pt>
                <c:pt idx="8">
                  <c:v>0.33386890978687206</c:v>
                </c:pt>
                <c:pt idx="9">
                  <c:v>7.9627616842304239E-2</c:v>
                </c:pt>
                <c:pt idx="10">
                  <c:v>0.2734275317801616</c:v>
                </c:pt>
                <c:pt idx="11">
                  <c:v>0.23652001323188884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A70-46B9-BFE8-AAB47BC482EC}"/>
            </c:ext>
          </c:extLst>
        </c:ser>
        <c:ser>
          <c:idx val="2"/>
          <c:order val="2"/>
          <c:tx>
            <c:strRef>
              <c:f>Sheet4!$E$1</c:f>
              <c:strCache>
                <c:ptCount val="1"/>
                <c:pt idx="0">
                  <c:v>2017-2018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Sheet4!$B$2:$B$16</c:f>
              <c:strCache>
                <c:ptCount val="15"/>
                <c:pt idx="0">
                  <c:v>Aplastic Or other Anemia</c:v>
                </c:pt>
                <c:pt idx="1">
                  <c:v>Coronary Artery Diseases/Stroke/Cardio vascular diseases </c:v>
                </c:pt>
                <c:pt idx="2">
                  <c:v>Diabetes Mellitus</c:v>
                </c:pt>
                <c:pt idx="3">
                  <c:v>Eye Cataract</c:v>
                </c:pt>
                <c:pt idx="4">
                  <c:v>G.I disorder</c:v>
                </c:pt>
                <c:pt idx="5">
                  <c:v>Generalized Weakness / Fatigue</c:v>
                </c:pt>
                <c:pt idx="6">
                  <c:v>Hypertension &amp; Hypotension</c:v>
                </c:pt>
                <c:pt idx="7">
                  <c:v>Neuropathy/Disorder of peripheral nervous system</c:v>
                </c:pt>
                <c:pt idx="8">
                  <c:v>Osteo-arthritis/Joint Pain/ Rheumatoid Arthritis</c:v>
                </c:pt>
                <c:pt idx="9">
                  <c:v>Other</c:v>
                </c:pt>
                <c:pt idx="10">
                  <c:v>Respiratory Disorder</c:v>
                </c:pt>
                <c:pt idx="11">
                  <c:v>Skin Diseases</c:v>
                </c:pt>
                <c:pt idx="12">
                  <c:v>Dental Caries/Gingivitis</c:v>
                </c:pt>
                <c:pt idx="13">
                  <c:v>Endocrine</c:v>
                </c:pt>
                <c:pt idx="14">
                  <c:v>Disability</c:v>
                </c:pt>
              </c:strCache>
            </c:strRef>
          </c:cat>
          <c:val>
            <c:numRef>
              <c:f>Sheet4!$E$2:$E$16</c:f>
              <c:numCache>
                <c:formatCode>0.00%</c:formatCode>
                <c:ptCount val="15"/>
                <c:pt idx="0">
                  <c:v>3.9121000030563277E-3</c:v>
                </c:pt>
                <c:pt idx="1">
                  <c:v>9.4746171949020442E-4</c:v>
                </c:pt>
                <c:pt idx="2">
                  <c:v>3.2947217213240017E-2</c:v>
                </c:pt>
                <c:pt idx="3">
                  <c:v>2.7782022677954706E-2</c:v>
                </c:pt>
                <c:pt idx="4">
                  <c:v>0.12093890400073352</c:v>
                </c:pt>
                <c:pt idx="5">
                  <c:v>0.28390231975304869</c:v>
                </c:pt>
                <c:pt idx="6">
                  <c:v>4.361380237782328E-2</c:v>
                </c:pt>
                <c:pt idx="7">
                  <c:v>0</c:v>
                </c:pt>
                <c:pt idx="8">
                  <c:v>2.2586264861395519E-2</c:v>
                </c:pt>
                <c:pt idx="9">
                  <c:v>8.0687062563036774E-2</c:v>
                </c:pt>
                <c:pt idx="10">
                  <c:v>0.20138146031357926</c:v>
                </c:pt>
                <c:pt idx="11">
                  <c:v>0.16953452122619883</c:v>
                </c:pt>
                <c:pt idx="12">
                  <c:v>1.1491793758977964E-2</c:v>
                </c:pt>
                <c:pt idx="13">
                  <c:v>2.750695314648981E-4</c:v>
                </c:pt>
                <c:pt idx="1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A70-46B9-BFE8-AAB47BC482EC}"/>
            </c:ext>
          </c:extLst>
        </c:ser>
        <c:ser>
          <c:idx val="3"/>
          <c:order val="3"/>
          <c:tx>
            <c:strRef>
              <c:f>Sheet4!$F$1</c:f>
              <c:strCache>
                <c:ptCount val="1"/>
                <c:pt idx="0">
                  <c:v>2018-2019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Sheet4!$B$2:$B$16</c:f>
              <c:strCache>
                <c:ptCount val="15"/>
                <c:pt idx="0">
                  <c:v>Aplastic Or other Anemia</c:v>
                </c:pt>
                <c:pt idx="1">
                  <c:v>Coronary Artery Diseases/Stroke/Cardio vascular diseases </c:v>
                </c:pt>
                <c:pt idx="2">
                  <c:v>Diabetes Mellitus</c:v>
                </c:pt>
                <c:pt idx="3">
                  <c:v>Eye Cataract</c:v>
                </c:pt>
                <c:pt idx="4">
                  <c:v>G.I disorder</c:v>
                </c:pt>
                <c:pt idx="5">
                  <c:v>Generalized Weakness / Fatigue</c:v>
                </c:pt>
                <c:pt idx="6">
                  <c:v>Hypertension &amp; Hypotension</c:v>
                </c:pt>
                <c:pt idx="7">
                  <c:v>Neuropathy/Disorder of peripheral nervous system</c:v>
                </c:pt>
                <c:pt idx="8">
                  <c:v>Osteo-arthritis/Joint Pain/ Rheumatoid Arthritis</c:v>
                </c:pt>
                <c:pt idx="9">
                  <c:v>Other</c:v>
                </c:pt>
                <c:pt idx="10">
                  <c:v>Respiratory Disorder</c:v>
                </c:pt>
                <c:pt idx="11">
                  <c:v>Skin Diseases</c:v>
                </c:pt>
                <c:pt idx="12">
                  <c:v>Dental Caries/Gingivitis</c:v>
                </c:pt>
                <c:pt idx="13">
                  <c:v>Endocrine</c:v>
                </c:pt>
                <c:pt idx="14">
                  <c:v>Disability</c:v>
                </c:pt>
              </c:strCache>
            </c:strRef>
          </c:cat>
          <c:val>
            <c:numRef>
              <c:f>Sheet4!$F$2:$F$16</c:f>
              <c:numCache>
                <c:formatCode>0.00%</c:formatCode>
                <c:ptCount val="15"/>
                <c:pt idx="0">
                  <c:v>9.949079514296905E-3</c:v>
                </c:pt>
                <c:pt idx="1">
                  <c:v>8.2256169212690947E-4</c:v>
                </c:pt>
                <c:pt idx="2">
                  <c:v>4.1911476694085391E-3</c:v>
                </c:pt>
                <c:pt idx="3">
                  <c:v>5.401488444966706E-2</c:v>
                </c:pt>
                <c:pt idx="4">
                  <c:v>4.3086564825695262E-4</c:v>
                </c:pt>
                <c:pt idx="5">
                  <c:v>5.4837446141793968E-4</c:v>
                </c:pt>
                <c:pt idx="6">
                  <c:v>1.1045828437132785E-2</c:v>
                </c:pt>
                <c:pt idx="7">
                  <c:v>6.9212690951821393E-2</c:v>
                </c:pt>
                <c:pt idx="8">
                  <c:v>2.1347434390912651E-2</c:v>
                </c:pt>
                <c:pt idx="9">
                  <c:v>8.4763023893458675E-2</c:v>
                </c:pt>
                <c:pt idx="10">
                  <c:v>3.9561300430865651E-3</c:v>
                </c:pt>
                <c:pt idx="11">
                  <c:v>0.2962397179788484</c:v>
                </c:pt>
                <c:pt idx="12">
                  <c:v>6.2867215041128091E-2</c:v>
                </c:pt>
                <c:pt idx="13">
                  <c:v>0.23141402271837055</c:v>
                </c:pt>
                <c:pt idx="14">
                  <c:v>0.14919702311006658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A70-46B9-BFE8-AAB47BC482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24392176"/>
        <c:axId val="-1024394352"/>
      </c:lineChart>
      <c:catAx>
        <c:axId val="-102439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4394352"/>
        <c:crosses val="autoZero"/>
        <c:auto val="1"/>
        <c:lblAlgn val="ctr"/>
        <c:lblOffset val="100"/>
        <c:noMultiLvlLbl val="0"/>
      </c:catAx>
      <c:valAx>
        <c:axId val="-102439435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-10243921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'Overall summary'!$L$2</c:f>
              <c:strCache>
                <c:ptCount val="1"/>
                <c:pt idx="0">
                  <c:v>Osteo-Arthritis/Joint Pain/ Rheumatoid Arthritis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summary'!$K$3:$K$17</c:f>
              <c:strCache>
                <c:ptCount val="15"/>
                <c:pt idx="0">
                  <c:v>Agra</c:v>
                </c:pt>
                <c:pt idx="1">
                  <c:v>Bangalore</c:v>
                </c:pt>
                <c:pt idx="2">
                  <c:v>Borholla</c:v>
                </c:pt>
                <c:pt idx="3">
                  <c:v>Dewas</c:v>
                </c:pt>
                <c:pt idx="4">
                  <c:v>Gurdaspur</c:v>
                </c:pt>
                <c:pt idx="5">
                  <c:v>Jorhat</c:v>
                </c:pt>
                <c:pt idx="6">
                  <c:v>Kawai</c:v>
                </c:pt>
                <c:pt idx="7">
                  <c:v>Leh</c:v>
                </c:pt>
                <c:pt idx="8">
                  <c:v>Muzaffarpur</c:v>
                </c:pt>
                <c:pt idx="9">
                  <c:v>Radhanpur</c:v>
                </c:pt>
                <c:pt idx="10">
                  <c:v>Rohtak</c:v>
                </c:pt>
                <c:pt idx="11">
                  <c:v>Shamshabad</c:v>
                </c:pt>
                <c:pt idx="12">
                  <c:v>Silchar</c:v>
                </c:pt>
                <c:pt idx="13">
                  <c:v>Udaipur</c:v>
                </c:pt>
                <c:pt idx="14">
                  <c:v>Vizhinjam</c:v>
                </c:pt>
              </c:strCache>
            </c:strRef>
          </c:cat>
          <c:val>
            <c:numRef>
              <c:f>'Overall summary'!$L$3:$L$17</c:f>
              <c:numCache>
                <c:formatCode>0%</c:formatCode>
                <c:ptCount val="15"/>
                <c:pt idx="0">
                  <c:v>0.32034696112969596</c:v>
                </c:pt>
                <c:pt idx="1">
                  <c:v>0.16325671971919026</c:v>
                </c:pt>
                <c:pt idx="2">
                  <c:v>0.14302938003680438</c:v>
                </c:pt>
                <c:pt idx="3">
                  <c:v>0.4163315264906452</c:v>
                </c:pt>
                <c:pt idx="4">
                  <c:v>0.31893946778438442</c:v>
                </c:pt>
                <c:pt idx="5">
                  <c:v>0.19259588990281179</c:v>
                </c:pt>
                <c:pt idx="6">
                  <c:v>0.32193711336432518</c:v>
                </c:pt>
                <c:pt idx="7">
                  <c:v>0.21815746084089035</c:v>
                </c:pt>
                <c:pt idx="8">
                  <c:v>0.21377287895641622</c:v>
                </c:pt>
                <c:pt idx="9">
                  <c:v>0.24179909607814551</c:v>
                </c:pt>
                <c:pt idx="10">
                  <c:v>0.40162498008602837</c:v>
                </c:pt>
                <c:pt idx="11">
                  <c:v>0.1918820811791882</c:v>
                </c:pt>
                <c:pt idx="12">
                  <c:v>5.1178838412880963E-2</c:v>
                </c:pt>
                <c:pt idx="13">
                  <c:v>0.11049306413954127</c:v>
                </c:pt>
                <c:pt idx="14">
                  <c:v>0.19555825570406371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'Overall summary'!$M$2</c:f>
              <c:strCache>
                <c:ptCount val="1"/>
                <c:pt idx="0">
                  <c:v>Diabetes Mellitus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summary'!$K$3:$K$17</c:f>
              <c:strCache>
                <c:ptCount val="15"/>
                <c:pt idx="0">
                  <c:v>Agra</c:v>
                </c:pt>
                <c:pt idx="1">
                  <c:v>Bangalore</c:v>
                </c:pt>
                <c:pt idx="2">
                  <c:v>Borholla</c:v>
                </c:pt>
                <c:pt idx="3">
                  <c:v>Dewas</c:v>
                </c:pt>
                <c:pt idx="4">
                  <c:v>Gurdaspur</c:v>
                </c:pt>
                <c:pt idx="5">
                  <c:v>Jorhat</c:v>
                </c:pt>
                <c:pt idx="6">
                  <c:v>Kawai</c:v>
                </c:pt>
                <c:pt idx="7">
                  <c:v>Leh</c:v>
                </c:pt>
                <c:pt idx="8">
                  <c:v>Muzaffarpur</c:v>
                </c:pt>
                <c:pt idx="9">
                  <c:v>Radhanpur</c:v>
                </c:pt>
                <c:pt idx="10">
                  <c:v>Rohtak</c:v>
                </c:pt>
                <c:pt idx="11">
                  <c:v>Shamshabad</c:v>
                </c:pt>
                <c:pt idx="12">
                  <c:v>Silchar</c:v>
                </c:pt>
                <c:pt idx="13">
                  <c:v>Udaipur</c:v>
                </c:pt>
                <c:pt idx="14">
                  <c:v>Vizhinjam</c:v>
                </c:pt>
              </c:strCache>
            </c:strRef>
          </c:cat>
          <c:val>
            <c:numRef>
              <c:f>'Overall summary'!$M$3:$M$17</c:f>
              <c:numCache>
                <c:formatCode>0%</c:formatCode>
                <c:ptCount val="15"/>
                <c:pt idx="0">
                  <c:v>4.1653098078687945E-2</c:v>
                </c:pt>
                <c:pt idx="1">
                  <c:v>0.18249026301870461</c:v>
                </c:pt>
                <c:pt idx="2">
                  <c:v>7.6971889079256298E-2</c:v>
                </c:pt>
                <c:pt idx="3">
                  <c:v>2.9463192865885644E-2</c:v>
                </c:pt>
                <c:pt idx="4">
                  <c:v>7.2502193196217951E-2</c:v>
                </c:pt>
                <c:pt idx="5">
                  <c:v>9.882038726908525E-2</c:v>
                </c:pt>
                <c:pt idx="6">
                  <c:v>5.4138145612943375E-2</c:v>
                </c:pt>
                <c:pt idx="7">
                  <c:v>6.5539983511953837E-2</c:v>
                </c:pt>
                <c:pt idx="8">
                  <c:v>4.0550106178582263E-2</c:v>
                </c:pt>
                <c:pt idx="9">
                  <c:v>2.0265344802449337E-2</c:v>
                </c:pt>
                <c:pt idx="10">
                  <c:v>7.3230311720036106E-2</c:v>
                </c:pt>
                <c:pt idx="11">
                  <c:v>0.1917280827191728</c:v>
                </c:pt>
                <c:pt idx="12">
                  <c:v>7.9212190914318567E-2</c:v>
                </c:pt>
                <c:pt idx="13">
                  <c:v>0.22785331685208077</c:v>
                </c:pt>
                <c:pt idx="14">
                  <c:v>0.21564061023356285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'Overall summary'!$P$2</c:f>
              <c:strCache>
                <c:ptCount val="1"/>
                <c:pt idx="0">
                  <c:v>GI Disorder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summary'!$K$3:$K$17</c:f>
              <c:strCache>
                <c:ptCount val="15"/>
                <c:pt idx="0">
                  <c:v>Agra</c:v>
                </c:pt>
                <c:pt idx="1">
                  <c:v>Bangalore</c:v>
                </c:pt>
                <c:pt idx="2">
                  <c:v>Borholla</c:v>
                </c:pt>
                <c:pt idx="3">
                  <c:v>Dewas</c:v>
                </c:pt>
                <c:pt idx="4">
                  <c:v>Gurdaspur</c:v>
                </c:pt>
                <c:pt idx="5">
                  <c:v>Jorhat</c:v>
                </c:pt>
                <c:pt idx="6">
                  <c:v>Kawai</c:v>
                </c:pt>
                <c:pt idx="7">
                  <c:v>Leh</c:v>
                </c:pt>
                <c:pt idx="8">
                  <c:v>Muzaffarpur</c:v>
                </c:pt>
                <c:pt idx="9">
                  <c:v>Radhanpur</c:v>
                </c:pt>
                <c:pt idx="10">
                  <c:v>Rohtak</c:v>
                </c:pt>
                <c:pt idx="11">
                  <c:v>Shamshabad</c:v>
                </c:pt>
                <c:pt idx="12">
                  <c:v>Silchar</c:v>
                </c:pt>
                <c:pt idx="13">
                  <c:v>Udaipur</c:v>
                </c:pt>
                <c:pt idx="14">
                  <c:v>Vizhinjam</c:v>
                </c:pt>
              </c:strCache>
            </c:strRef>
          </c:cat>
          <c:val>
            <c:numRef>
              <c:f>'Overall summary'!$P$3:$P$17</c:f>
              <c:numCache>
                <c:formatCode>0%</c:formatCode>
                <c:ptCount val="15"/>
                <c:pt idx="0">
                  <c:v>0.25714201130880132</c:v>
                </c:pt>
                <c:pt idx="1">
                  <c:v>0.21513920276963022</c:v>
                </c:pt>
                <c:pt idx="2">
                  <c:v>0.31455041563550989</c:v>
                </c:pt>
                <c:pt idx="3">
                  <c:v>0.29314565483476135</c:v>
                </c:pt>
                <c:pt idx="4">
                  <c:v>0.34340579003801541</c:v>
                </c:pt>
                <c:pt idx="5">
                  <c:v>0.17100675124267378</c:v>
                </c:pt>
                <c:pt idx="6">
                  <c:v>0.10176067938065082</c:v>
                </c:pt>
                <c:pt idx="7">
                  <c:v>0.15643033800494641</c:v>
                </c:pt>
                <c:pt idx="8">
                  <c:v>0.41697846091616947</c:v>
                </c:pt>
                <c:pt idx="9">
                  <c:v>0.43001895320017497</c:v>
                </c:pt>
                <c:pt idx="10">
                  <c:v>9.5268440337740956E-2</c:v>
                </c:pt>
                <c:pt idx="11">
                  <c:v>0.16110438895611043</c:v>
                </c:pt>
                <c:pt idx="12">
                  <c:v>0.42855089131684876</c:v>
                </c:pt>
                <c:pt idx="13">
                  <c:v>0.12924048894382639</c:v>
                </c:pt>
                <c:pt idx="14">
                  <c:v>0.13159848791683543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'Overall summary'!$O$2</c:f>
              <c:strCache>
                <c:ptCount val="1"/>
                <c:pt idx="0">
                  <c:v>Respiratory Disorder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summary'!$K$3:$K$17</c:f>
              <c:strCache>
                <c:ptCount val="15"/>
                <c:pt idx="0">
                  <c:v>Agra</c:v>
                </c:pt>
                <c:pt idx="1">
                  <c:v>Bangalore</c:v>
                </c:pt>
                <c:pt idx="2">
                  <c:v>Borholla</c:v>
                </c:pt>
                <c:pt idx="3">
                  <c:v>Dewas</c:v>
                </c:pt>
                <c:pt idx="4">
                  <c:v>Gurdaspur</c:v>
                </c:pt>
                <c:pt idx="5">
                  <c:v>Jorhat</c:v>
                </c:pt>
                <c:pt idx="6">
                  <c:v>Kawai</c:v>
                </c:pt>
                <c:pt idx="7">
                  <c:v>Leh</c:v>
                </c:pt>
                <c:pt idx="8">
                  <c:v>Muzaffarpur</c:v>
                </c:pt>
                <c:pt idx="9">
                  <c:v>Radhanpur</c:v>
                </c:pt>
                <c:pt idx="10">
                  <c:v>Rohtak</c:v>
                </c:pt>
                <c:pt idx="11">
                  <c:v>Shamshabad</c:v>
                </c:pt>
                <c:pt idx="12">
                  <c:v>Silchar</c:v>
                </c:pt>
                <c:pt idx="13">
                  <c:v>Udaipur</c:v>
                </c:pt>
                <c:pt idx="14">
                  <c:v>Vizhinjam</c:v>
                </c:pt>
              </c:strCache>
            </c:strRef>
          </c:cat>
          <c:val>
            <c:numRef>
              <c:f>'Overall summary'!$O$3:$O$17</c:f>
              <c:numCache>
                <c:formatCode>0%</c:formatCode>
                <c:ptCount val="15"/>
                <c:pt idx="0">
                  <c:v>0.2888481008910862</c:v>
                </c:pt>
                <c:pt idx="1">
                  <c:v>0.25554166466317257</c:v>
                </c:pt>
                <c:pt idx="2">
                  <c:v>0.17488419315946443</c:v>
                </c:pt>
                <c:pt idx="3">
                  <c:v>0.13796118202482952</c:v>
                </c:pt>
                <c:pt idx="4">
                  <c:v>0.16112681547909152</c:v>
                </c:pt>
                <c:pt idx="5">
                  <c:v>8.6653312560278958E-2</c:v>
                </c:pt>
                <c:pt idx="6">
                  <c:v>0.41992752296936198</c:v>
                </c:pt>
                <c:pt idx="7">
                  <c:v>0.10913025556471558</c:v>
                </c:pt>
                <c:pt idx="8">
                  <c:v>0.14551521893012437</c:v>
                </c:pt>
                <c:pt idx="9">
                  <c:v>0.2710307625018224</c:v>
                </c:pt>
                <c:pt idx="10">
                  <c:v>0.3149593754978493</c:v>
                </c:pt>
                <c:pt idx="11">
                  <c:v>0.24397756022439776</c:v>
                </c:pt>
                <c:pt idx="12">
                  <c:v>0.14419206440483037</c:v>
                </c:pt>
                <c:pt idx="13">
                  <c:v>0.32426864441697567</c:v>
                </c:pt>
                <c:pt idx="14">
                  <c:v>0.2067638720129607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Disease Wise</a:t>
            </a:r>
            <a:r>
              <a:rPr lang="en-IN" baseline="0" dirty="0" smtClean="0"/>
              <a:t> comparison for FY 18-19</a:t>
            </a:r>
            <a:endParaRPr lang="en-IN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503089378079873"/>
          <c:y val="0.11240470589313768"/>
          <c:w val="0.8434989885441686"/>
          <c:h val="0.51506360197686929"/>
        </c:manualLayout>
      </c:layout>
      <c:lineChart>
        <c:grouping val="standard"/>
        <c:varyColors val="0"/>
        <c:ser>
          <c:idx val="0"/>
          <c:order val="0"/>
          <c:tx>
            <c:strRef>
              <c:f>'5 disease 12 months'!$K$3</c:f>
              <c:strCache>
                <c:ptCount val="1"/>
                <c:pt idx="0">
                  <c:v>Hypertention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'5 disease 12 months'!$J$4:$J$15</c:f>
              <c:numCache>
                <c:formatCode>mmm\-yy</c:formatCode>
                <c:ptCount val="12"/>
                <c:pt idx="0">
                  <c:v>43191</c:v>
                </c:pt>
                <c:pt idx="1">
                  <c:v>43221</c:v>
                </c:pt>
                <c:pt idx="2">
                  <c:v>43252</c:v>
                </c:pt>
                <c:pt idx="3">
                  <c:v>43282</c:v>
                </c:pt>
                <c:pt idx="4">
                  <c:v>43313</c:v>
                </c:pt>
                <c:pt idx="5">
                  <c:v>43344</c:v>
                </c:pt>
                <c:pt idx="6">
                  <c:v>43374</c:v>
                </c:pt>
                <c:pt idx="7">
                  <c:v>43405</c:v>
                </c:pt>
                <c:pt idx="8">
                  <c:v>43435</c:v>
                </c:pt>
                <c:pt idx="9">
                  <c:v>43466</c:v>
                </c:pt>
                <c:pt idx="10">
                  <c:v>43497</c:v>
                </c:pt>
                <c:pt idx="11">
                  <c:v>43525</c:v>
                </c:pt>
              </c:numCache>
            </c:numRef>
          </c:cat>
          <c:val>
            <c:numRef>
              <c:f>'5 disease 12 months'!$K$4:$K$15</c:f>
              <c:numCache>
                <c:formatCode>0%</c:formatCode>
                <c:ptCount val="12"/>
                <c:pt idx="0">
                  <c:v>7.6099705445273974E-2</c:v>
                </c:pt>
                <c:pt idx="1">
                  <c:v>8.2197608700148014E-2</c:v>
                </c:pt>
                <c:pt idx="2">
                  <c:v>6.8725496857984444E-2</c:v>
                </c:pt>
                <c:pt idx="3">
                  <c:v>8.3327670713224236E-2</c:v>
                </c:pt>
                <c:pt idx="4">
                  <c:v>8.2012958044416606E-2</c:v>
                </c:pt>
                <c:pt idx="5">
                  <c:v>8.0249174980870197E-2</c:v>
                </c:pt>
                <c:pt idx="6">
                  <c:v>8.9133087329419727E-2</c:v>
                </c:pt>
                <c:pt idx="7">
                  <c:v>8.5463709498725171E-2</c:v>
                </c:pt>
                <c:pt idx="8">
                  <c:v>8.9884984799558018E-2</c:v>
                </c:pt>
                <c:pt idx="9">
                  <c:v>8.988350759431217E-2</c:v>
                </c:pt>
                <c:pt idx="10">
                  <c:v>7.6792514705578227E-2</c:v>
                </c:pt>
                <c:pt idx="11">
                  <c:v>9.6229581330489214E-2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'5 disease 12 months'!$L$3</c:f>
              <c:strCache>
                <c:ptCount val="1"/>
                <c:pt idx="0">
                  <c:v>GI Disorder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'5 disease 12 months'!$J$4:$J$15</c:f>
              <c:numCache>
                <c:formatCode>mmm\-yy</c:formatCode>
                <c:ptCount val="12"/>
                <c:pt idx="0">
                  <c:v>43191</c:v>
                </c:pt>
                <c:pt idx="1">
                  <c:v>43221</c:v>
                </c:pt>
                <c:pt idx="2">
                  <c:v>43252</c:v>
                </c:pt>
                <c:pt idx="3">
                  <c:v>43282</c:v>
                </c:pt>
                <c:pt idx="4">
                  <c:v>43313</c:v>
                </c:pt>
                <c:pt idx="5">
                  <c:v>43344</c:v>
                </c:pt>
                <c:pt idx="6">
                  <c:v>43374</c:v>
                </c:pt>
                <c:pt idx="7">
                  <c:v>43405</c:v>
                </c:pt>
                <c:pt idx="8">
                  <c:v>43435</c:v>
                </c:pt>
                <c:pt idx="9">
                  <c:v>43466</c:v>
                </c:pt>
                <c:pt idx="10">
                  <c:v>43497</c:v>
                </c:pt>
                <c:pt idx="11">
                  <c:v>43525</c:v>
                </c:pt>
              </c:numCache>
            </c:numRef>
          </c:cat>
          <c:val>
            <c:numRef>
              <c:f>'5 disease 12 months'!$L$4:$L$15</c:f>
              <c:numCache>
                <c:formatCode>0%</c:formatCode>
                <c:ptCount val="12"/>
                <c:pt idx="0">
                  <c:v>8.10107970505618E-2</c:v>
                </c:pt>
                <c:pt idx="1">
                  <c:v>9.182979283707865E-2</c:v>
                </c:pt>
                <c:pt idx="2">
                  <c:v>6.8973841292134838E-2</c:v>
                </c:pt>
                <c:pt idx="3">
                  <c:v>8.794548806179775E-2</c:v>
                </c:pt>
                <c:pt idx="4">
                  <c:v>8.503774578651685E-2</c:v>
                </c:pt>
                <c:pt idx="5">
                  <c:v>8.4818293539325837E-2</c:v>
                </c:pt>
                <c:pt idx="6">
                  <c:v>9.17090941011236E-2</c:v>
                </c:pt>
                <c:pt idx="7">
                  <c:v>8.104371488764045E-2</c:v>
                </c:pt>
                <c:pt idx="8">
                  <c:v>7.9540466994382025E-2</c:v>
                </c:pt>
                <c:pt idx="9">
                  <c:v>8.7693117977528087E-2</c:v>
                </c:pt>
                <c:pt idx="10">
                  <c:v>6.9994294241573038E-2</c:v>
                </c:pt>
                <c:pt idx="11">
                  <c:v>9.0403353230337075E-2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'5 disease 12 months'!$M$3</c:f>
              <c:strCache>
                <c:ptCount val="1"/>
                <c:pt idx="0">
                  <c:v>Respiratory Disorder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'5 disease 12 months'!$J$4:$J$15</c:f>
              <c:numCache>
                <c:formatCode>mmm\-yy</c:formatCode>
                <c:ptCount val="12"/>
                <c:pt idx="0">
                  <c:v>43191</c:v>
                </c:pt>
                <c:pt idx="1">
                  <c:v>43221</c:v>
                </c:pt>
                <c:pt idx="2">
                  <c:v>43252</c:v>
                </c:pt>
                <c:pt idx="3">
                  <c:v>43282</c:v>
                </c:pt>
                <c:pt idx="4">
                  <c:v>43313</c:v>
                </c:pt>
                <c:pt idx="5">
                  <c:v>43344</c:v>
                </c:pt>
                <c:pt idx="6">
                  <c:v>43374</c:v>
                </c:pt>
                <c:pt idx="7">
                  <c:v>43405</c:v>
                </c:pt>
                <c:pt idx="8">
                  <c:v>43435</c:v>
                </c:pt>
                <c:pt idx="9">
                  <c:v>43466</c:v>
                </c:pt>
                <c:pt idx="10">
                  <c:v>43497</c:v>
                </c:pt>
                <c:pt idx="11">
                  <c:v>43525</c:v>
                </c:pt>
              </c:numCache>
            </c:numRef>
          </c:cat>
          <c:val>
            <c:numRef>
              <c:f>'5 disease 12 months'!$M$4:$M$15</c:f>
              <c:numCache>
                <c:formatCode>0%</c:formatCode>
                <c:ptCount val="12"/>
                <c:pt idx="0">
                  <c:v>7.8097886420711138E-2</c:v>
                </c:pt>
                <c:pt idx="1">
                  <c:v>7.5899160388441606E-2</c:v>
                </c:pt>
                <c:pt idx="2">
                  <c:v>6.325648570289176E-2</c:v>
                </c:pt>
                <c:pt idx="3">
                  <c:v>7.8485896896993992E-2</c:v>
                </c:pt>
                <c:pt idx="4">
                  <c:v>8.0124163352410516E-2</c:v>
                </c:pt>
                <c:pt idx="5">
                  <c:v>7.3991442213384204E-2</c:v>
                </c:pt>
                <c:pt idx="6">
                  <c:v>8.7345469438785961E-2</c:v>
                </c:pt>
                <c:pt idx="7">
                  <c:v>8.4036602321596016E-2</c:v>
                </c:pt>
                <c:pt idx="8">
                  <c:v>9.2906952932173617E-2</c:v>
                </c:pt>
                <c:pt idx="9">
                  <c:v>9.399553787952275E-2</c:v>
                </c:pt>
                <c:pt idx="10">
                  <c:v>7.7979327664069148E-2</c:v>
                </c:pt>
                <c:pt idx="11">
                  <c:v>0.11388107478901931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'5 disease 12 months'!$N$3</c:f>
              <c:strCache>
                <c:ptCount val="1"/>
                <c:pt idx="0">
                  <c:v>Diabetes Mellitus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'5 disease 12 months'!$J$4:$J$15</c:f>
              <c:numCache>
                <c:formatCode>mmm\-yy</c:formatCode>
                <c:ptCount val="12"/>
                <c:pt idx="0">
                  <c:v>43191</c:v>
                </c:pt>
                <c:pt idx="1">
                  <c:v>43221</c:v>
                </c:pt>
                <c:pt idx="2">
                  <c:v>43252</c:v>
                </c:pt>
                <c:pt idx="3">
                  <c:v>43282</c:v>
                </c:pt>
                <c:pt idx="4">
                  <c:v>43313</c:v>
                </c:pt>
                <c:pt idx="5">
                  <c:v>43344</c:v>
                </c:pt>
                <c:pt idx="6">
                  <c:v>43374</c:v>
                </c:pt>
                <c:pt idx="7">
                  <c:v>43405</c:v>
                </c:pt>
                <c:pt idx="8">
                  <c:v>43435</c:v>
                </c:pt>
                <c:pt idx="9">
                  <c:v>43466</c:v>
                </c:pt>
                <c:pt idx="10">
                  <c:v>43497</c:v>
                </c:pt>
                <c:pt idx="11">
                  <c:v>43525</c:v>
                </c:pt>
              </c:numCache>
            </c:numRef>
          </c:cat>
          <c:val>
            <c:numRef>
              <c:f>'5 disease 12 months'!$N$4:$N$15</c:f>
              <c:numCache>
                <c:formatCode>0%</c:formatCode>
                <c:ptCount val="12"/>
                <c:pt idx="0">
                  <c:v>6.9689318726463542E-2</c:v>
                </c:pt>
                <c:pt idx="1">
                  <c:v>8.2441800753166719E-2</c:v>
                </c:pt>
                <c:pt idx="2">
                  <c:v>7.4760356042451209E-2</c:v>
                </c:pt>
                <c:pt idx="3">
                  <c:v>8.1543135912358775E-2</c:v>
                </c:pt>
                <c:pt idx="4">
                  <c:v>7.794847654912701E-2</c:v>
                </c:pt>
                <c:pt idx="5">
                  <c:v>7.8633173570694964E-2</c:v>
                </c:pt>
                <c:pt idx="6">
                  <c:v>8.0323519342690858E-2</c:v>
                </c:pt>
                <c:pt idx="7">
                  <c:v>8.4966621020198557E-2</c:v>
                </c:pt>
                <c:pt idx="8">
                  <c:v>8.9566929133858261E-2</c:v>
                </c:pt>
                <c:pt idx="9">
                  <c:v>8.1543135912358775E-2</c:v>
                </c:pt>
                <c:pt idx="10">
                  <c:v>8.5993666552550502E-2</c:v>
                </c:pt>
                <c:pt idx="11">
                  <c:v>0.1125898664840808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'5 disease 12 months'!$O$3</c:f>
              <c:strCache>
                <c:ptCount val="1"/>
                <c:pt idx="0">
                  <c:v>Osteo-Arthritis/Joint Pain/ Rheumatoid Arthritis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'5 disease 12 months'!$J$4:$J$15</c:f>
              <c:numCache>
                <c:formatCode>mmm\-yy</c:formatCode>
                <c:ptCount val="12"/>
                <c:pt idx="0">
                  <c:v>43191</c:v>
                </c:pt>
                <c:pt idx="1">
                  <c:v>43221</c:v>
                </c:pt>
                <c:pt idx="2">
                  <c:v>43252</c:v>
                </c:pt>
                <c:pt idx="3">
                  <c:v>43282</c:v>
                </c:pt>
                <c:pt idx="4">
                  <c:v>43313</c:v>
                </c:pt>
                <c:pt idx="5">
                  <c:v>43344</c:v>
                </c:pt>
                <c:pt idx="6">
                  <c:v>43374</c:v>
                </c:pt>
                <c:pt idx="7">
                  <c:v>43405</c:v>
                </c:pt>
                <c:pt idx="8">
                  <c:v>43435</c:v>
                </c:pt>
                <c:pt idx="9">
                  <c:v>43466</c:v>
                </c:pt>
                <c:pt idx="10">
                  <c:v>43497</c:v>
                </c:pt>
                <c:pt idx="11">
                  <c:v>43525</c:v>
                </c:pt>
              </c:numCache>
            </c:numRef>
          </c:cat>
          <c:val>
            <c:numRef>
              <c:f>'5 disease 12 months'!$O$4:$O$15</c:f>
              <c:numCache>
                <c:formatCode>0%</c:formatCode>
                <c:ptCount val="12"/>
                <c:pt idx="0">
                  <c:v>6.9134953549505412E-2</c:v>
                </c:pt>
                <c:pt idx="1">
                  <c:v>7.5409530767632918E-2</c:v>
                </c:pt>
                <c:pt idx="2">
                  <c:v>6.5302877280443525E-2</c:v>
                </c:pt>
                <c:pt idx="3">
                  <c:v>8.2228477698748664E-2</c:v>
                </c:pt>
                <c:pt idx="4">
                  <c:v>8.235024460823287E-2</c:v>
                </c:pt>
                <c:pt idx="5">
                  <c:v>8.1068110678957958E-2</c:v>
                </c:pt>
                <c:pt idx="6">
                  <c:v>8.5279813195235338E-2</c:v>
                </c:pt>
                <c:pt idx="7">
                  <c:v>8.8689286660793204E-2</c:v>
                </c:pt>
                <c:pt idx="8">
                  <c:v>9.3631590633975831E-2</c:v>
                </c:pt>
                <c:pt idx="9">
                  <c:v>9.2206201517072442E-2</c:v>
                </c:pt>
                <c:pt idx="10">
                  <c:v>8.1884665248440305E-2</c:v>
                </c:pt>
                <c:pt idx="11">
                  <c:v>0.10281424816096153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24400336"/>
        <c:axId val="-1024391088"/>
      </c:lineChart>
      <c:dateAx>
        <c:axId val="-10244003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Months</a:t>
                </a:r>
                <a:endParaRPr lang="en-IN" dirty="0"/>
              </a:p>
            </c:rich>
          </c:tx>
          <c:layout>
            <c:manualLayout>
              <c:xMode val="edge"/>
              <c:yMode val="edge"/>
              <c:x val="0.54290431590067034"/>
              <c:y val="0.592645523683586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yy" sourceLinked="1"/>
        <c:majorTickMark val="out"/>
        <c:minorTickMark val="none"/>
        <c:tickLblPos val="nextTo"/>
        <c:crossAx val="-1024391088"/>
        <c:crosses val="autoZero"/>
        <c:auto val="1"/>
        <c:lblOffset val="100"/>
        <c:baseTimeUnit val="months"/>
      </c:dateAx>
      <c:valAx>
        <c:axId val="-1024391088"/>
        <c:scaling>
          <c:orientation val="minMax"/>
          <c:max val="0.1"/>
          <c:min val="4.0000000000000008E-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No,</a:t>
                </a:r>
                <a:r>
                  <a:rPr lang="en-IN" baseline="0" dirty="0" smtClean="0"/>
                  <a:t> of Patients</a:t>
                </a:r>
                <a:endParaRPr lang="en-IN" dirty="0"/>
              </a:p>
            </c:rich>
          </c:tx>
          <c:layout>
            <c:manualLayout>
              <c:xMode val="edge"/>
              <c:yMode val="edge"/>
              <c:x val="8.8410221984956003E-2"/>
              <c:y val="0.249142138186051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44003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East &amp;</a:t>
            </a:r>
            <a:r>
              <a:rPr lang="en-IN" baseline="0"/>
              <a:t> West</a:t>
            </a:r>
            <a:endParaRPr lang="en-IN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491798530684578E-2"/>
          <c:y val="0.17879629629629629"/>
          <c:w val="0.90625182282034522"/>
          <c:h val="0.70572579469233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'Overall summary'!$C$30</c:f>
              <c:strCache>
                <c:ptCount val="1"/>
                <c:pt idx="0">
                  <c:v>Osteo-Arthritis/Joint Pain/ Rheumatoid Arthritis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('Overall summary'!$B$31,'Overall summary'!$B$34)</c:f>
              <c:strCache>
                <c:ptCount val="2"/>
                <c:pt idx="0">
                  <c:v>East</c:v>
                </c:pt>
                <c:pt idx="1">
                  <c:v>West</c:v>
                </c:pt>
              </c:strCache>
            </c:strRef>
          </c:cat>
          <c:val>
            <c:numRef>
              <c:f>('Overall summary'!$C$31,'Overall summary'!$C$34)</c:f>
              <c:numCache>
                <c:formatCode>0%</c:formatCode>
                <c:ptCount val="2"/>
                <c:pt idx="0">
                  <c:v>0.16854855999428286</c:v>
                </c:pt>
                <c:pt idx="1">
                  <c:v>0.27571341199636024</c:v>
                </c:pt>
              </c:numCache>
            </c:numRef>
          </c:val>
        </c:ser>
        <c:ser>
          <c:idx val="1"/>
          <c:order val="1"/>
          <c:tx>
            <c:strRef>
              <c:f>'Overall summary'!$D$30</c:f>
              <c:strCache>
                <c:ptCount val="1"/>
                <c:pt idx="0">
                  <c:v>Diabetes Mellitus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('Overall summary'!$B$31,'Overall summary'!$B$34)</c:f>
              <c:strCache>
                <c:ptCount val="2"/>
                <c:pt idx="0">
                  <c:v>East</c:v>
                </c:pt>
                <c:pt idx="1">
                  <c:v>West</c:v>
                </c:pt>
              </c:strCache>
            </c:strRef>
          </c:cat>
          <c:val>
            <c:numRef>
              <c:f>('Overall summary'!$D$31,'Overall summary'!$D$34)</c:f>
              <c:numCache>
                <c:formatCode>0%</c:formatCode>
                <c:ptCount val="2"/>
                <c:pt idx="0">
                  <c:v>6.964196383906239E-2</c:v>
                </c:pt>
                <c:pt idx="1">
                  <c:v>8.073153631576592E-2</c:v>
                </c:pt>
              </c:numCache>
            </c:numRef>
          </c:val>
        </c:ser>
        <c:ser>
          <c:idx val="2"/>
          <c:order val="2"/>
          <c:tx>
            <c:strRef>
              <c:f>'Overall summary'!$E$30</c:f>
              <c:strCache>
                <c:ptCount val="1"/>
                <c:pt idx="0">
                  <c:v>Hypertension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('Overall summary'!$B$31,'Overall summary'!$B$34)</c:f>
              <c:strCache>
                <c:ptCount val="2"/>
                <c:pt idx="0">
                  <c:v>East</c:v>
                </c:pt>
                <c:pt idx="1">
                  <c:v>West</c:v>
                </c:pt>
              </c:strCache>
            </c:strRef>
          </c:cat>
          <c:val>
            <c:numRef>
              <c:f>('Overall summary'!$E$31,'Overall summary'!$E$34)</c:f>
              <c:numCache>
                <c:formatCode>0%</c:formatCode>
                <c:ptCount val="2"/>
                <c:pt idx="0">
                  <c:v>0.29202101050525264</c:v>
                </c:pt>
                <c:pt idx="1">
                  <c:v>0.1154287930545818</c:v>
                </c:pt>
              </c:numCache>
            </c:numRef>
          </c:val>
        </c:ser>
        <c:ser>
          <c:idx val="3"/>
          <c:order val="3"/>
          <c:tx>
            <c:strRef>
              <c:f>'Overall summary'!$F$30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('Overall summary'!$B$31,'Overall summary'!$B$34)</c:f>
              <c:strCache>
                <c:ptCount val="2"/>
                <c:pt idx="0">
                  <c:v>East</c:v>
                </c:pt>
                <c:pt idx="1">
                  <c:v>West</c:v>
                </c:pt>
              </c:strCache>
            </c:strRef>
          </c:cat>
          <c:val>
            <c:numRef>
              <c:f>('Overall summary'!$F$31,'Overall summary'!$F$34)</c:f>
              <c:numCache>
                <c:formatCode>0%</c:formatCode>
                <c:ptCount val="2"/>
                <c:pt idx="0">
                  <c:v>0.13944472236118058</c:v>
                </c:pt>
                <c:pt idx="1">
                  <c:v>0.32056923788355685</c:v>
                </c:pt>
              </c:numCache>
            </c:numRef>
          </c:val>
        </c:ser>
        <c:ser>
          <c:idx val="4"/>
          <c:order val="4"/>
          <c:tx>
            <c:strRef>
              <c:f>'Overall summary'!$G$30</c:f>
              <c:strCache>
                <c:ptCount val="1"/>
                <c:pt idx="0">
                  <c:v>GI Disorder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('Overall summary'!$B$31,'Overall summary'!$B$34)</c:f>
              <c:strCache>
                <c:ptCount val="2"/>
                <c:pt idx="0">
                  <c:v>East</c:v>
                </c:pt>
                <c:pt idx="1">
                  <c:v>West</c:v>
                </c:pt>
              </c:strCache>
            </c:strRef>
          </c:cat>
          <c:val>
            <c:numRef>
              <c:f>('Overall summary'!$G$31,'Overall summary'!$G$34)</c:f>
              <c:numCache>
                <c:formatCode>0%</c:formatCode>
                <c:ptCount val="2"/>
                <c:pt idx="0">
                  <c:v>0.33034374330022154</c:v>
                </c:pt>
                <c:pt idx="1">
                  <c:v>0.20755702074973523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24391632"/>
        <c:axId val="-1024390544"/>
      </c:barChart>
      <c:catAx>
        <c:axId val="-1024391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Zonal </a:t>
                </a:r>
                <a:r>
                  <a:rPr lang="en-IN" dirty="0" err="1" smtClean="0"/>
                  <a:t>distirubution</a:t>
                </a:r>
                <a:endParaRPr lang="en-I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4390544"/>
        <c:crosses val="autoZero"/>
        <c:auto val="1"/>
        <c:lblAlgn val="ctr"/>
        <c:lblOffset val="100"/>
        <c:noMultiLvlLbl val="0"/>
      </c:catAx>
      <c:valAx>
        <c:axId val="-102439054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No. Of Patients</a:t>
                </a:r>
                <a:endParaRPr lang="en-I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-102439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North &amp; South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'Overall summary'!$C$30</c:f>
              <c:strCache>
                <c:ptCount val="1"/>
                <c:pt idx="0">
                  <c:v>Osteo-Arthritis/Joint Pain/ Rheumatoid Arthritis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summary'!$B$32:$B$33</c:f>
              <c:strCache>
                <c:ptCount val="2"/>
                <c:pt idx="0">
                  <c:v>North</c:v>
                </c:pt>
                <c:pt idx="1">
                  <c:v>South</c:v>
                </c:pt>
              </c:strCache>
            </c:strRef>
          </c:cat>
          <c:val>
            <c:numRef>
              <c:f>'Overall summary'!$C$32:$C$33</c:f>
              <c:numCache>
                <c:formatCode>0%</c:formatCode>
                <c:ptCount val="2"/>
                <c:pt idx="0">
                  <c:v>0.32445492874684223</c:v>
                </c:pt>
                <c:pt idx="1">
                  <c:v>0.17752462548413797</c:v>
                </c:pt>
              </c:numCache>
            </c:numRef>
          </c:val>
        </c:ser>
        <c:ser>
          <c:idx val="1"/>
          <c:order val="1"/>
          <c:tx>
            <c:strRef>
              <c:f>'Overall summary'!$D$30</c:f>
              <c:strCache>
                <c:ptCount val="1"/>
                <c:pt idx="0">
                  <c:v>Diabetes Mellitus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summary'!$B$32:$B$33</c:f>
              <c:strCache>
                <c:ptCount val="2"/>
                <c:pt idx="0">
                  <c:v>North</c:v>
                </c:pt>
                <c:pt idx="1">
                  <c:v>South</c:v>
                </c:pt>
              </c:strCache>
            </c:strRef>
          </c:cat>
          <c:val>
            <c:numRef>
              <c:f>'Overall summary'!$D$32:$D$33</c:f>
              <c:numCache>
                <c:formatCode>0%</c:formatCode>
                <c:ptCount val="2"/>
                <c:pt idx="0">
                  <c:v>6.28559357093188E-2</c:v>
                </c:pt>
                <c:pt idx="1">
                  <c:v>0.19134901529654832</c:v>
                </c:pt>
              </c:numCache>
            </c:numRef>
          </c:val>
        </c:ser>
        <c:ser>
          <c:idx val="2"/>
          <c:order val="2"/>
          <c:tx>
            <c:strRef>
              <c:f>'Overall summary'!$E$30</c:f>
              <c:strCache>
                <c:ptCount val="1"/>
                <c:pt idx="0">
                  <c:v>Hypertension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summary'!$B$32:$B$33</c:f>
              <c:strCache>
                <c:ptCount val="2"/>
                <c:pt idx="0">
                  <c:v>North</c:v>
                </c:pt>
                <c:pt idx="1">
                  <c:v>South</c:v>
                </c:pt>
              </c:strCache>
            </c:strRef>
          </c:cat>
          <c:val>
            <c:numRef>
              <c:f>'Overall summary'!$E$32:$E$33</c:f>
              <c:numCache>
                <c:formatCode>0%</c:formatCode>
                <c:ptCount val="2"/>
                <c:pt idx="0">
                  <c:v>0.13187335510390902</c:v>
                </c:pt>
                <c:pt idx="1">
                  <c:v>0.20405507010128199</c:v>
                </c:pt>
              </c:numCache>
            </c:numRef>
          </c:val>
        </c:ser>
        <c:ser>
          <c:idx val="3"/>
          <c:order val="3"/>
          <c:tx>
            <c:strRef>
              <c:f>'Overall summary'!$F$30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summary'!$B$32:$B$33</c:f>
              <c:strCache>
                <c:ptCount val="2"/>
                <c:pt idx="0">
                  <c:v>North</c:v>
                </c:pt>
                <c:pt idx="1">
                  <c:v>South</c:v>
                </c:pt>
              </c:strCache>
            </c:strRef>
          </c:cat>
          <c:val>
            <c:numRef>
              <c:f>'Overall summary'!$F$32:$F$33</c:f>
              <c:numCache>
                <c:formatCode>0%</c:formatCode>
                <c:ptCount val="2"/>
                <c:pt idx="0">
                  <c:v>0.220158614194298</c:v>
                </c:pt>
                <c:pt idx="1">
                  <c:v>0.24308938466301469</c:v>
                </c:pt>
              </c:numCache>
            </c:numRef>
          </c:val>
        </c:ser>
        <c:ser>
          <c:idx val="4"/>
          <c:order val="4"/>
          <c:tx>
            <c:strRef>
              <c:f>'Overall summary'!$G$30</c:f>
              <c:strCache>
                <c:ptCount val="1"/>
                <c:pt idx="0">
                  <c:v>GI Disorder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'Overall summary'!$B$32:$B$33</c:f>
              <c:strCache>
                <c:ptCount val="2"/>
                <c:pt idx="0">
                  <c:v>North</c:v>
                </c:pt>
                <c:pt idx="1">
                  <c:v>South</c:v>
                </c:pt>
              </c:strCache>
            </c:strRef>
          </c:cat>
          <c:val>
            <c:numRef>
              <c:f>'Overall summary'!$G$32:$G$33</c:f>
              <c:numCache>
                <c:formatCode>0%</c:formatCode>
                <c:ptCount val="2"/>
                <c:pt idx="0">
                  <c:v>0.26065716624563195</c:v>
                </c:pt>
                <c:pt idx="1">
                  <c:v>0.18398190445501703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24390000"/>
        <c:axId val="-1024399792"/>
      </c:barChart>
      <c:catAx>
        <c:axId val="-102439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4399792"/>
        <c:crosses val="autoZero"/>
        <c:auto val="1"/>
        <c:lblAlgn val="ctr"/>
        <c:lblOffset val="100"/>
        <c:noMultiLvlLbl val="0"/>
      </c:catAx>
      <c:valAx>
        <c:axId val="-10243997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02439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Gender wise Disease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'! year male female 5 disease'!$G$12</c:f>
              <c:strCache>
                <c:ptCount val="1"/>
                <c:pt idx="0">
                  <c:v>Male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'! year male female 5 disease'!$F$13:$F$17</c:f>
              <c:strCache>
                <c:ptCount val="5"/>
                <c:pt idx="0">
                  <c:v>Osteo-Arthritis/Joint Pain/ Rheumatoid Arthritis</c:v>
                </c:pt>
                <c:pt idx="1">
                  <c:v>Diabetes Mellitus</c:v>
                </c:pt>
                <c:pt idx="2">
                  <c:v>Hypertension</c:v>
                </c:pt>
                <c:pt idx="3">
                  <c:v>Respiratory Disorder</c:v>
                </c:pt>
                <c:pt idx="4">
                  <c:v>GI Disorder</c:v>
                </c:pt>
              </c:strCache>
            </c:strRef>
          </c:cat>
          <c:val>
            <c:numRef>
              <c:f>'! year male female 5 disease'!$G$13:$G$17</c:f>
              <c:numCache>
                <c:formatCode>0%</c:formatCode>
                <c:ptCount val="5"/>
                <c:pt idx="0">
                  <c:v>9.2618432015072596E-2</c:v>
                </c:pt>
                <c:pt idx="1">
                  <c:v>4.6547257583776709E-2</c:v>
                </c:pt>
                <c:pt idx="2">
                  <c:v>7.5421194310299852E-2</c:v>
                </c:pt>
                <c:pt idx="3">
                  <c:v>0.10659704372621166</c:v>
                </c:pt>
                <c:pt idx="4">
                  <c:v>9.3768122181169894E-2</c:v>
                </c:pt>
              </c:numCache>
            </c:numRef>
          </c:val>
        </c:ser>
        <c:ser>
          <c:idx val="1"/>
          <c:order val="1"/>
          <c:tx>
            <c:strRef>
              <c:f>'! year male female 5 disease'!$H$12</c:f>
              <c:strCache>
                <c:ptCount val="1"/>
                <c:pt idx="0">
                  <c:v>Female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'! year male female 5 disease'!$F$13:$F$17</c:f>
              <c:strCache>
                <c:ptCount val="5"/>
                <c:pt idx="0">
                  <c:v>Osteo-Arthritis/Joint Pain/ Rheumatoid Arthritis</c:v>
                </c:pt>
                <c:pt idx="1">
                  <c:v>Diabetes Mellitus</c:v>
                </c:pt>
                <c:pt idx="2">
                  <c:v>Hypertension</c:v>
                </c:pt>
                <c:pt idx="3">
                  <c:v>Respiratory Disorder</c:v>
                </c:pt>
                <c:pt idx="4">
                  <c:v>GI Disorder</c:v>
                </c:pt>
              </c:strCache>
            </c:strRef>
          </c:cat>
          <c:val>
            <c:numRef>
              <c:f>'! year male female 5 disease'!$H$13:$H$17</c:f>
              <c:numCache>
                <c:formatCode>0%</c:formatCode>
                <c:ptCount val="5"/>
                <c:pt idx="0">
                  <c:v>0.14257424238203648</c:v>
                </c:pt>
                <c:pt idx="1">
                  <c:v>7.1804988237200829E-2</c:v>
                </c:pt>
                <c:pt idx="2">
                  <c:v>0.10529034741408345</c:v>
                </c:pt>
                <c:pt idx="3">
                  <c:v>0.12835758909465697</c:v>
                </c:pt>
                <c:pt idx="4">
                  <c:v>0.13702078305549154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024388368"/>
        <c:axId val="-1024394896"/>
      </c:barChart>
      <c:catAx>
        <c:axId val="-102438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Disease’s</a:t>
                </a:r>
                <a:endParaRPr lang="en-I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4394896"/>
        <c:crosses val="autoZero"/>
        <c:auto val="1"/>
        <c:lblAlgn val="ctr"/>
        <c:lblOffset val="100"/>
        <c:noMultiLvlLbl val="0"/>
      </c:catAx>
      <c:valAx>
        <c:axId val="-102439489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Total No. Of Patients</a:t>
                </a:r>
                <a:endParaRPr lang="en-I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-102438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A090D19F-9EE3-43D8-9670-6A58E05C3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0D55E1F-C225-46B0-8D02-A7F01D1EE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6D841-7B3C-47AF-987F-072B4B4DB2FC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2CF677B-DDC3-4004-9B1B-95E07E15D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AD43975-40E2-4F98-BE43-D14876F36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C8066-2EF6-4176-9ACB-F71BDAE9F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32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E7DBF-46FE-4FD5-AC56-18193FB86556}" type="datetimeFigureOut">
              <a:rPr lang="en-US" noProof="0" smtClean="0"/>
              <a:t>5/30/2019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4082-0EDA-40C0-B23E-AB88047B2438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2509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4082-0EDA-40C0-B23E-AB88047B24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2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4082-0EDA-40C0-B23E-AB88047B24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4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896" y="151430"/>
            <a:ext cx="11760725" cy="2033753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896" y="2493085"/>
            <a:ext cx="4984220" cy="203375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588723" y="1199418"/>
            <a:ext cx="1127" cy="1431048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 descr="Color filled rectangle border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 descr="Color filled rectangle border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 descr="Color filled rectangle border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 descr="Color filled rectangle border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08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4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610211"/>
            <a:ext cx="6934201" cy="9654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1" y="2727433"/>
            <a:ext cx="6934200" cy="258554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7" name="Rectangle 6" descr="Color filled rectangle border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 descr="Color filled rectangle border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 descr="Color filled rectangle border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 descr="Color filled rectangle border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26758" y="2380595"/>
            <a:ext cx="4748828" cy="450383"/>
          </a:xfrm>
        </p:spPr>
        <p:txBody>
          <a:bodyPr>
            <a:normAutofit/>
          </a:bodyPr>
          <a:lstStyle>
            <a:lvl1pPr marL="0" indent="0">
              <a:buNone/>
              <a:tabLst>
                <a:tab pos="850392" algn="ctr"/>
                <a:tab pos="1545336" algn="ctr"/>
                <a:tab pos="2240280" algn="ctr"/>
                <a:tab pos="2926080" algn="ctr"/>
                <a:tab pos="3621024" algn="ctr"/>
                <a:tab pos="4315968" algn="ctr"/>
              </a:tabLst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58454" y="2317530"/>
            <a:ext cx="4795345" cy="4083269"/>
          </a:xfrm>
        </p:spPr>
        <p:txBody>
          <a:bodyPr>
            <a:normAutofit/>
          </a:bodyPr>
          <a:lstStyle>
            <a:lvl1pPr marL="0" indent="0">
              <a:lnSpc>
                <a:spcPct val="137000"/>
              </a:lnSpc>
              <a:spcBef>
                <a:spcPts val="0"/>
              </a:spcBef>
              <a:buNone/>
              <a:defRPr sz="17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grpSp>
        <p:nvGrpSpPr>
          <p:cNvPr id="23" name="Group 22" descr="Dashed lines"/>
          <p:cNvGrpSpPr/>
          <p:nvPr userDrawn="1"/>
        </p:nvGrpSpPr>
        <p:grpSpPr>
          <a:xfrm>
            <a:off x="6557963" y="2680139"/>
            <a:ext cx="4795836" cy="3565213"/>
            <a:chOff x="6557963" y="2680139"/>
            <a:chExt cx="4795836" cy="3565213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 userDrawn="1"/>
        </p:nvSpPr>
        <p:spPr>
          <a:xfrm>
            <a:off x="838200" y="1618737"/>
            <a:ext cx="4837386" cy="548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Text</a:t>
            </a:r>
          </a:p>
        </p:txBody>
      </p:sp>
      <p:grpSp>
        <p:nvGrpSpPr>
          <p:cNvPr id="25" name="Group 24" descr="Circle shapes"/>
          <p:cNvGrpSpPr/>
          <p:nvPr userDrawn="1"/>
        </p:nvGrpSpPr>
        <p:grpSpPr>
          <a:xfrm>
            <a:off x="987552" y="3151398"/>
            <a:ext cx="4471416" cy="2875416"/>
            <a:chOff x="987552" y="3151398"/>
            <a:chExt cx="4471416" cy="2875416"/>
          </a:xfrm>
        </p:grpSpPr>
        <p:grpSp>
          <p:nvGrpSpPr>
            <p:cNvPr id="26" name="Group 25"/>
            <p:cNvGrpSpPr/>
            <p:nvPr/>
          </p:nvGrpSpPr>
          <p:grpSpPr>
            <a:xfrm>
              <a:off x="987552" y="3151398"/>
              <a:ext cx="4471416" cy="310901"/>
              <a:chOff x="987552" y="3151398"/>
              <a:chExt cx="4471416" cy="310901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987552" y="315140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82496" y="315140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3774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0632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758184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4453128" y="315139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5148072" y="315139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87552" y="3792532"/>
              <a:ext cx="4471416" cy="310901"/>
              <a:chOff x="987552" y="3792532"/>
              <a:chExt cx="4471416" cy="310901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987552" y="379253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682496" y="379253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3774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0632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758184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453128" y="379253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148072" y="379253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987552" y="4433661"/>
              <a:ext cx="4471416" cy="310901"/>
              <a:chOff x="987552" y="4433661"/>
              <a:chExt cx="4471416" cy="310901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987552" y="443366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682496" y="443366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3774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0632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758184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453128" y="443366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148072" y="4433661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987552" y="5074788"/>
              <a:ext cx="4471416" cy="310901"/>
              <a:chOff x="987552" y="5074788"/>
              <a:chExt cx="4471416" cy="310901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987552" y="507479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682496" y="507479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3774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632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758184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453128" y="507478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148072" y="507478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987552" y="5715913"/>
              <a:ext cx="4471416" cy="310901"/>
              <a:chOff x="987552" y="5715913"/>
              <a:chExt cx="4471416" cy="310901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987552" y="571591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82496" y="571591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3774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0632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758184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453128" y="571591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148072" y="571591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2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6112" y="2929835"/>
            <a:ext cx="3310128" cy="369421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42460" y="2930778"/>
            <a:ext cx="3310128" cy="362604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7988808" y="2929835"/>
            <a:ext cx="3310128" cy="369421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13486" y="1915303"/>
            <a:ext cx="3364993" cy="753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364076" y="1915303"/>
            <a:ext cx="3364992" cy="753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7914665" y="1920240"/>
            <a:ext cx="3364992" cy="753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grpSp>
        <p:nvGrpSpPr>
          <p:cNvPr id="11" name="Group 10" descr="Circle shapes"/>
          <p:cNvGrpSpPr/>
          <p:nvPr userDrawn="1"/>
        </p:nvGrpSpPr>
        <p:grpSpPr>
          <a:xfrm>
            <a:off x="964478" y="3558746"/>
            <a:ext cx="3082157" cy="2218040"/>
            <a:chOff x="976835" y="3558746"/>
            <a:chExt cx="3082157" cy="2218040"/>
          </a:xfrm>
        </p:grpSpPr>
        <p:grpSp>
          <p:nvGrpSpPr>
            <p:cNvPr id="12" name="Group 11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2" name="Group 51" descr="Circle shapes"/>
          <p:cNvGrpSpPr/>
          <p:nvPr userDrawn="1"/>
        </p:nvGrpSpPr>
        <p:grpSpPr>
          <a:xfrm>
            <a:off x="4517850" y="3558746"/>
            <a:ext cx="3082157" cy="2218040"/>
            <a:chOff x="976835" y="3558746"/>
            <a:chExt cx="3082157" cy="2218040"/>
          </a:xfrm>
        </p:grpSpPr>
        <p:grpSp>
          <p:nvGrpSpPr>
            <p:cNvPr id="53" name="Group 52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3" name="Group 92" descr="Circle shapes"/>
          <p:cNvGrpSpPr/>
          <p:nvPr userDrawn="1"/>
        </p:nvGrpSpPr>
        <p:grpSpPr>
          <a:xfrm>
            <a:off x="8068440" y="3558746"/>
            <a:ext cx="3082157" cy="2218040"/>
            <a:chOff x="976835" y="3558746"/>
            <a:chExt cx="3082157" cy="2218040"/>
          </a:xfrm>
        </p:grpSpPr>
        <p:grpSp>
          <p:nvGrpSpPr>
            <p:cNvPr id="94" name="Group 93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120" name="Oval 119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83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198" y="1877694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41662" y="1877694"/>
            <a:ext cx="2487168" cy="362604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213291" y="1881347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8884920" y="1881348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838198" y="1355834"/>
            <a:ext cx="2468880" cy="513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3541662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213291" y="1355834"/>
            <a:ext cx="2468880" cy="5133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8884920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grpSp>
        <p:nvGrpSpPr>
          <p:cNvPr id="21" name="Group 20" descr="Circle shapes"/>
          <p:cNvGrpSpPr/>
          <p:nvPr userDrawn="1"/>
        </p:nvGrpSpPr>
        <p:grpSpPr>
          <a:xfrm>
            <a:off x="905433" y="2393577"/>
            <a:ext cx="2358975" cy="1394592"/>
            <a:chOff x="905433" y="2595282"/>
            <a:chExt cx="2358975" cy="1394592"/>
          </a:xfrm>
        </p:grpSpPr>
        <p:grpSp>
          <p:nvGrpSpPr>
            <p:cNvPr id="22" name="Group 21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2" name="Group 61" descr="Circle shapes"/>
          <p:cNvGrpSpPr/>
          <p:nvPr userDrawn="1"/>
        </p:nvGrpSpPr>
        <p:grpSpPr>
          <a:xfrm>
            <a:off x="6287795" y="2393577"/>
            <a:ext cx="2358975" cy="1394592"/>
            <a:chOff x="905433" y="2595282"/>
            <a:chExt cx="2358975" cy="1394592"/>
          </a:xfrm>
        </p:grpSpPr>
        <p:grpSp>
          <p:nvGrpSpPr>
            <p:cNvPr id="63" name="Group 62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3" name="Group 102" descr="Circle shapes"/>
          <p:cNvGrpSpPr/>
          <p:nvPr userDrawn="1"/>
        </p:nvGrpSpPr>
        <p:grpSpPr>
          <a:xfrm>
            <a:off x="3596614" y="2393621"/>
            <a:ext cx="2358975" cy="1394592"/>
            <a:chOff x="905433" y="2595282"/>
            <a:chExt cx="2358975" cy="1394592"/>
          </a:xfrm>
        </p:grpSpPr>
        <p:grpSp>
          <p:nvGrpSpPr>
            <p:cNvPr id="104" name="Group 103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16" name="Oval 11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4" name="Group 143" descr="Circle shapes"/>
          <p:cNvGrpSpPr/>
          <p:nvPr userDrawn="1"/>
        </p:nvGrpSpPr>
        <p:grpSpPr>
          <a:xfrm>
            <a:off x="8969655" y="2395728"/>
            <a:ext cx="2358975" cy="1394592"/>
            <a:chOff x="905433" y="2595282"/>
            <a:chExt cx="2358975" cy="1394592"/>
          </a:xfrm>
        </p:grpSpPr>
        <p:grpSp>
          <p:nvGrpSpPr>
            <p:cNvPr id="145" name="Group 144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71" name="Oval 17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64" name="Oval 16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50" name="Oval 14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49" name="Group 348" descr="Dashed lines"/>
          <p:cNvGrpSpPr/>
          <p:nvPr userDrawn="1"/>
        </p:nvGrpSpPr>
        <p:grpSpPr>
          <a:xfrm>
            <a:off x="896377" y="4239037"/>
            <a:ext cx="2384144" cy="2121587"/>
            <a:chOff x="6557963" y="2680139"/>
            <a:chExt cx="4795836" cy="3565213"/>
          </a:xfrm>
        </p:grpSpPr>
        <p:cxnSp>
          <p:nvCxnSpPr>
            <p:cNvPr id="350" name="Straight Connector 349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" name="Group 361" descr="Dashed lines"/>
          <p:cNvGrpSpPr/>
          <p:nvPr userDrawn="1"/>
        </p:nvGrpSpPr>
        <p:grpSpPr>
          <a:xfrm>
            <a:off x="3599840" y="4239037"/>
            <a:ext cx="2384144" cy="2121587"/>
            <a:chOff x="6557963" y="2680139"/>
            <a:chExt cx="4795836" cy="3565213"/>
          </a:xfrm>
        </p:grpSpPr>
        <p:cxnSp>
          <p:nvCxnSpPr>
            <p:cNvPr id="363" name="Straight Connector 362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5" name="Group 374" descr="Dashed lines"/>
          <p:cNvGrpSpPr/>
          <p:nvPr userDrawn="1"/>
        </p:nvGrpSpPr>
        <p:grpSpPr>
          <a:xfrm>
            <a:off x="6298027" y="4239037"/>
            <a:ext cx="2384144" cy="2121587"/>
            <a:chOff x="6557963" y="2680139"/>
            <a:chExt cx="4795836" cy="3565213"/>
          </a:xfrm>
        </p:grpSpPr>
        <p:cxnSp>
          <p:nvCxnSpPr>
            <p:cNvPr id="376" name="Straight Connector 375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400" descr="Dashed lines"/>
          <p:cNvGrpSpPr/>
          <p:nvPr userDrawn="1"/>
        </p:nvGrpSpPr>
        <p:grpSpPr>
          <a:xfrm>
            <a:off x="8996214" y="4232850"/>
            <a:ext cx="2384144" cy="2121587"/>
            <a:chOff x="6557963" y="2680139"/>
            <a:chExt cx="4795836" cy="3565213"/>
          </a:xfrm>
        </p:grpSpPr>
        <p:cxnSp>
          <p:nvCxnSpPr>
            <p:cNvPr id="402" name="Straight Connector 401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Text Placeholder 360"/>
          <p:cNvSpPr>
            <a:spLocks noGrp="1"/>
          </p:cNvSpPr>
          <p:nvPr>
            <p:ph type="body" sz="quarter" idx="13" hasCustomPrompt="1"/>
          </p:nvPr>
        </p:nvSpPr>
        <p:spPr>
          <a:xfrm>
            <a:off x="844865" y="3983201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74" name="Text Placeholder 360"/>
          <p:cNvSpPr>
            <a:spLocks noGrp="1"/>
          </p:cNvSpPr>
          <p:nvPr>
            <p:ph type="body" sz="quarter" idx="14" hasCustomPrompt="1"/>
          </p:nvPr>
        </p:nvSpPr>
        <p:spPr>
          <a:xfrm>
            <a:off x="3541662" y="3989388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87" name="Text Placeholder 360"/>
          <p:cNvSpPr>
            <a:spLocks noGrp="1"/>
          </p:cNvSpPr>
          <p:nvPr>
            <p:ph type="body" sz="quarter" idx="15" hasCustomPrompt="1"/>
          </p:nvPr>
        </p:nvSpPr>
        <p:spPr>
          <a:xfrm>
            <a:off x="6239849" y="3989388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13" name="Text Placeholder 360"/>
          <p:cNvSpPr>
            <a:spLocks noGrp="1"/>
          </p:cNvSpPr>
          <p:nvPr>
            <p:ph type="body" sz="quarter" idx="16" hasCustomPrompt="1"/>
          </p:nvPr>
        </p:nvSpPr>
        <p:spPr>
          <a:xfrm>
            <a:off x="8938036" y="3983201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39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551F-0685-470A-A63A-F808D54B9B6A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BDE3A-8A5F-47C4-AA75-58FC1EB2D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>
          <a:xfrm>
            <a:off x="9309100" y="5435599"/>
            <a:ext cx="2882900" cy="996237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Akshay</a:t>
            </a:r>
          </a:p>
          <a:p>
            <a:r>
              <a:rPr lang="en-IN" dirty="0" smtClean="0"/>
              <a:t>MIS Officer </a:t>
            </a:r>
            <a:r>
              <a:rPr lang="en-IN" dirty="0" err="1" smtClean="0"/>
              <a:t>HelpAge</a:t>
            </a:r>
            <a:r>
              <a:rPr lang="en-IN" dirty="0" smtClean="0"/>
              <a:t> India</a:t>
            </a:r>
          </a:p>
          <a:p>
            <a:r>
              <a:rPr lang="en-IN" dirty="0" smtClean="0"/>
              <a:t>PG/17/005</a:t>
            </a:r>
            <a:endParaRPr lang="en-IN" dirty="0"/>
          </a:p>
        </p:txBody>
      </p:sp>
      <p:sp>
        <p:nvSpPr>
          <p:cNvPr id="171" name="Title 1"/>
          <p:cNvSpPr txBox="1">
            <a:spLocks/>
          </p:cNvSpPr>
          <p:nvPr/>
        </p:nvSpPr>
        <p:spPr>
          <a:xfrm>
            <a:off x="762000" y="952500"/>
            <a:ext cx="10744200" cy="19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IN" dirty="0" smtClean="0">
                <a:latin typeface="Agency FB" panose="020B0503020202020204" pitchFamily="34" charset="0"/>
              </a:rPr>
              <a:t>Analysis of the data collected through Mobile HealthCare Units Using Management Information System for the assessment of health status of </a:t>
            </a:r>
            <a:r>
              <a:rPr lang="en-IN" smtClean="0">
                <a:latin typeface="Agency FB" panose="020B0503020202020204" pitchFamily="34" charset="0"/>
              </a:rPr>
              <a:t>Population of </a:t>
            </a:r>
            <a:r>
              <a:rPr lang="en-IN" dirty="0" smtClean="0">
                <a:latin typeface="Agency FB" panose="020B0503020202020204" pitchFamily="34" charset="0"/>
              </a:rPr>
              <a:t>India.</a:t>
            </a:r>
            <a:endParaRPr lang="en-IN" dirty="0">
              <a:latin typeface="Agency FB" panose="020B0503020202020204" pitchFamily="34" charset="0"/>
            </a:endParaRPr>
          </a:p>
        </p:txBody>
      </p:sp>
      <p:pic>
        <p:nvPicPr>
          <p:cNvPr id="172" name="Picture 17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647" y="938627"/>
            <a:ext cx="2499360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/>
              <a:t>Leh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 smtClean="0"/>
              <a:t>Gurdaspur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Rohtak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Kawai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/>
              <a:t>Dewas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 smtClean="0"/>
              <a:t>shamshabad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smtClean="0"/>
              <a:t>Bangalore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Vizhinjam</a:t>
            </a:r>
          </a:p>
        </p:txBody>
      </p:sp>
      <p:sp>
        <p:nvSpPr>
          <p:cNvPr id="5" name="Rectangle 4"/>
          <p:cNvSpPr/>
          <p:nvPr/>
        </p:nvSpPr>
        <p:spPr>
          <a:xfrm>
            <a:off x="1942064" y="940938"/>
            <a:ext cx="2109236" cy="3159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/>
              <a:t>Borholla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Jorhat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err="1" smtClean="0"/>
              <a:t>Silchar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Muzaffarpur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 smtClean="0"/>
              <a:t>Agra</a:t>
            </a:r>
            <a:endParaRPr lang="en-IN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Kawai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Udaipur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dirty="0"/>
              <a:t>Radhanpur</a:t>
            </a:r>
          </a:p>
        </p:txBody>
      </p:sp>
      <p:sp>
        <p:nvSpPr>
          <p:cNvPr id="6" name="Rectangle 5"/>
          <p:cNvSpPr/>
          <p:nvPr/>
        </p:nvSpPr>
        <p:spPr>
          <a:xfrm>
            <a:off x="7340600" y="4246212"/>
            <a:ext cx="48388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Osteo-Arthritis/Joint Pain/ Rheumatoid Arthritis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Diabetes Mellitus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Hypertension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Respiratory Disorder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GI Disorder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0" y="139116"/>
            <a:ext cx="6362639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IN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Locations &amp; Health Issues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40600" y="3788064"/>
            <a:ext cx="1645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/>
              <a:t>Health</a:t>
            </a:r>
            <a:r>
              <a:rPr lang="en-IN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IN" b="1" dirty="0"/>
              <a:t>Issues</a:t>
            </a: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0" y="139116"/>
            <a:ext cx="176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dirty="0" smtClean="0"/>
              <a:t>Results</a:t>
            </a:r>
            <a:endParaRPr lang="en-IN" sz="4000" dirty="0"/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8918"/>
            <a:ext cx="1955165" cy="509082"/>
          </a:xfrm>
          <a:prstGeom prst="rect">
            <a:avLst/>
          </a:prstGeom>
        </p:spPr>
      </p:pic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688911"/>
              </p:ext>
            </p:extLst>
          </p:nvPr>
        </p:nvGraphicFramePr>
        <p:xfrm>
          <a:off x="7620000" y="713984"/>
          <a:ext cx="4572000" cy="2891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478027"/>
              </p:ext>
            </p:extLst>
          </p:nvPr>
        </p:nvGraphicFramePr>
        <p:xfrm>
          <a:off x="-668" y="839244"/>
          <a:ext cx="3726848" cy="276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559668"/>
              </p:ext>
            </p:extLst>
          </p:nvPr>
        </p:nvGraphicFramePr>
        <p:xfrm>
          <a:off x="3726180" y="850881"/>
          <a:ext cx="40995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271066"/>
              </p:ext>
            </p:extLst>
          </p:nvPr>
        </p:nvGraphicFramePr>
        <p:xfrm>
          <a:off x="11858" y="3617355"/>
          <a:ext cx="371432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894869"/>
              </p:ext>
            </p:extLst>
          </p:nvPr>
        </p:nvGraphicFramePr>
        <p:xfrm>
          <a:off x="3665220" y="3730978"/>
          <a:ext cx="41605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0000" y="3524861"/>
            <a:ext cx="3859102" cy="292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3289"/>
              </p:ext>
            </p:extLst>
          </p:nvPr>
        </p:nvGraphicFramePr>
        <p:xfrm>
          <a:off x="0" y="856235"/>
          <a:ext cx="12179474" cy="436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39116"/>
            <a:ext cx="176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dirty="0" smtClean="0"/>
              <a:t>Results</a:t>
            </a:r>
            <a:endParaRPr lang="en-IN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1858" y="5075653"/>
            <a:ext cx="1130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GI Disorder was maximum in May where as minimum in Feb,</a:t>
            </a:r>
          </a:p>
          <a:p>
            <a:r>
              <a:rPr lang="en-IN" dirty="0" smtClean="0"/>
              <a:t>Overall the disease’s are under control  due to the MHU intervention,</a:t>
            </a:r>
          </a:p>
          <a:p>
            <a:r>
              <a:rPr lang="en-IN" dirty="0" smtClean="0"/>
              <a:t>The reason for high disease out put seen in march can be because of the high no. of patients OPD, addition of Rain shadow Health Camps.</a:t>
            </a:r>
            <a:endParaRPr lang="en-IN" dirty="0"/>
          </a:p>
        </p:txBody>
      </p:sp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1858" y="1109312"/>
            <a:ext cx="4838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858" y="965477"/>
            <a:ext cx="12180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drastic change can be seen when we compare the graph, East from West &amp; North from South.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867135"/>
              </p:ext>
            </p:extLst>
          </p:nvPr>
        </p:nvGraphicFramePr>
        <p:xfrm>
          <a:off x="11858" y="1293978"/>
          <a:ext cx="6374874" cy="278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078063"/>
              </p:ext>
            </p:extLst>
          </p:nvPr>
        </p:nvGraphicFramePr>
        <p:xfrm>
          <a:off x="6070600" y="1334809"/>
          <a:ext cx="6121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11858" y="4078009"/>
            <a:ext cx="12180142" cy="2687915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rPr lang="en-US" dirty="0" err="1"/>
              <a:t>Osteo</a:t>
            </a:r>
            <a:r>
              <a:rPr lang="en-US" dirty="0"/>
              <a:t>-Arthritis/Joint Pain/ Rheumatoid Arthritis, Diabetes Mellitus are the 2 health issues which are prominent &amp; can be seen in all parts of India.</a:t>
            </a:r>
          </a:p>
          <a:p>
            <a:r>
              <a:rPr lang="en-US" dirty="0" smtClean="0"/>
              <a:t>Diabetes </a:t>
            </a:r>
            <a:r>
              <a:rPr lang="en-US" dirty="0"/>
              <a:t>is majorly seen in South</a:t>
            </a:r>
          </a:p>
          <a:p>
            <a:r>
              <a:rPr lang="en-US" dirty="0"/>
              <a:t>In major change, Central &amp; West India has the most cases</a:t>
            </a:r>
          </a:p>
          <a:p>
            <a:pPr>
              <a:spcAft>
                <a:spcPts val="800"/>
              </a:spcAft>
            </a:pPr>
            <a:r>
              <a:rPr lang="en-IN" dirty="0"/>
              <a:t>East:- the minimum cases of Respiratory dis-order, </a:t>
            </a:r>
          </a:p>
          <a:p>
            <a:pPr>
              <a:spcAft>
                <a:spcPts val="800"/>
              </a:spcAft>
            </a:pPr>
            <a:r>
              <a:rPr lang="en-IN" dirty="0"/>
              <a:t>For hypertension </a:t>
            </a:r>
            <a:r>
              <a:rPr lang="en-IN" dirty="0" err="1"/>
              <a:t>Leh</a:t>
            </a:r>
            <a:r>
              <a:rPr lang="en-IN" dirty="0"/>
              <a:t> &amp; Jorhat has the maximum cases, which is very high as compared to that of other 13 location’s</a:t>
            </a:r>
            <a:r>
              <a:rPr lang="en-US" dirty="0"/>
              <a:t> </a:t>
            </a:r>
          </a:p>
        </p:txBody>
      </p:sp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139116"/>
            <a:ext cx="176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dirty="0" smtClean="0"/>
              <a:t>Results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36778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421863"/>
              </p:ext>
            </p:extLst>
          </p:nvPr>
        </p:nvGraphicFramePr>
        <p:xfrm>
          <a:off x="11858" y="839244"/>
          <a:ext cx="12167616" cy="4211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39116"/>
            <a:ext cx="176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dirty="0" smtClean="0"/>
              <a:t>Results</a:t>
            </a:r>
            <a:endParaRPr lang="en-IN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11858" y="4990896"/>
            <a:ext cx="1156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Female population is more exposed as compared to male population,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For Arthritis &amp; GI Disorder, A high increase can be seen from 9% to 14% each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6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0" y="139116"/>
            <a:ext cx="176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dirty="0" smtClean="0"/>
              <a:t>Results</a:t>
            </a:r>
            <a:endParaRPr lang="en-IN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11858" y="4990896"/>
            <a:ext cx="115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A detailed study of Rohtak was done for the period of 4 year, for 15 separate disease’s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This show the MHU intervention has help control the Disease under the selected MHU,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The drastic change can be seen in almost all the diseases.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Health issues like Disability &amp; Endocrine show that the MHU has targeted a new set of patients in the last FY</a:t>
            </a: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A4AF4E-B020-40A3-92F7-136E39C8A4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097759"/>
              </p:ext>
            </p:extLst>
          </p:nvPr>
        </p:nvGraphicFramePr>
        <p:xfrm>
          <a:off x="11858" y="847002"/>
          <a:ext cx="12167616" cy="413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25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11858" y="1109312"/>
            <a:ext cx="4838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858" y="965477"/>
            <a:ext cx="121801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Due to Geographic &amp; cultural Difference a change in trend was seen, &amp; preventive action like awareness camp’s can be planned according to it at site &amp; rain shadow area’s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For curative care, the resource distribution can be improved keeping in view the pattern.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More over a depth study can be done for seasonal disease &amp; health issues.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 smtClean="0"/>
              <a:t>Recommendation</a:t>
            </a:r>
            <a:endParaRPr lang="en-IN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046498"/>
              </p:ext>
            </p:extLst>
          </p:nvPr>
        </p:nvGraphicFramePr>
        <p:xfrm>
          <a:off x="188642" y="1226223"/>
          <a:ext cx="11736658" cy="4196676"/>
        </p:xfrm>
        <a:graphic>
          <a:graphicData uri="http://schemas.openxmlformats.org/drawingml/2006/table">
            <a:tbl>
              <a:tblPr/>
              <a:tblGrid>
                <a:gridCol w="1268292"/>
                <a:gridCol w="10468366"/>
              </a:tblGrid>
              <a:tr h="3284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Recommendation</a:t>
                      </a:r>
                      <a:endParaRPr lang="en-IN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Borholla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has a very high no. of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Hypertension,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MHU should be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prepared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the medication, &amp; more over provide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awareness/screening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rain shadow area's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Jorhat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Muzaffarpur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Silchar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Awareness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Arthritis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Respiratory &amp; GI Disorder should be done in Agra &amp; rain shadow area, more over the Respiratory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Disease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 seen more in North which could be due to the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pollution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Gurdaspur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Rohtak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Bangalore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we move towards South the % of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disease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increase, that could be highly due to the cultural &amp; geographic Factor , MHU need to be prepared for challenges like this.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Shamshabad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Vizhinjam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Dewas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&amp; west India has the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Arthritis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atients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Respiratory Disorder, Possible reason could be the Pollution because of crop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burning.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Distribution of Face mask can help control respiratory issues.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Kawai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Radhanpur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57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Udaipur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27800" y="6224270"/>
            <a:ext cx="5651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Note:-Further a more Depth Study need to be done to get a more clear picture.</a:t>
            </a:r>
            <a:endParaRPr lang="en-IN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6242" y="856891"/>
            <a:ext cx="106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L</a:t>
            </a:r>
            <a:r>
              <a:rPr lang="en-IN" dirty="0" smtClean="0"/>
              <a:t>ocation Wise:- 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36242" y="5577939"/>
            <a:ext cx="1066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Generation of UBID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961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 smtClean="0"/>
              <a:t>Limitation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11858" y="1109312"/>
            <a:ext cx="12421442" cy="1668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UBID was not allotted to the patients So no individual Health status can be recorded.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This was a study from the secondary data, A more intense research can be carried with the primary data.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Difference in sample size from each location each month.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 smtClean="0"/>
              <a:t>Case Study, Rohtak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0" y="855662"/>
            <a:ext cx="1216761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Ms. </a:t>
            </a:r>
            <a:r>
              <a:rPr lang="en-US" sz="1400" b="1" dirty="0" err="1" smtClean="0"/>
              <a:t>Dharmo</a:t>
            </a:r>
            <a:r>
              <a:rPr lang="en-US" sz="1400" b="1" dirty="0" smtClean="0"/>
              <a:t>, </a:t>
            </a:r>
            <a:r>
              <a:rPr lang="en-US" sz="1400" dirty="0" err="1" smtClean="0"/>
              <a:t>Paksma</a:t>
            </a:r>
            <a:r>
              <a:rPr lang="en-US" sz="1400" dirty="0" smtClean="0"/>
              <a:t> village</a:t>
            </a:r>
          </a:p>
          <a:p>
            <a:r>
              <a:rPr lang="en-US" sz="1400" dirty="0" smtClean="0"/>
              <a:t>A widow </a:t>
            </a:r>
            <a:r>
              <a:rPr lang="en-US" sz="1400" dirty="0"/>
              <a:t>living with her </a:t>
            </a:r>
            <a:r>
              <a:rPr lang="en-US" sz="1400" dirty="0" smtClean="0"/>
              <a:t>family having two sons. </a:t>
            </a:r>
          </a:p>
          <a:p>
            <a:r>
              <a:rPr lang="en-US" sz="1400" dirty="0" smtClean="0"/>
              <a:t>First Contacted on 20</a:t>
            </a:r>
            <a:r>
              <a:rPr lang="en-US" sz="1400" baseline="30000" dirty="0" smtClean="0"/>
              <a:t>th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January </a:t>
            </a:r>
            <a:r>
              <a:rPr lang="en-US" sz="1400" dirty="0" smtClean="0"/>
              <a:t>2017. </a:t>
            </a:r>
          </a:p>
          <a:p>
            <a:r>
              <a:rPr lang="en-US" sz="1400" dirty="0" smtClean="0"/>
              <a:t>Complained about </a:t>
            </a:r>
            <a:r>
              <a:rPr lang="en-US" sz="1400" dirty="0"/>
              <a:t>joint pain, constipation, severe cough and Asthmatic </a:t>
            </a:r>
            <a:r>
              <a:rPr lang="en-US" sz="1400" dirty="0" smtClean="0"/>
              <a:t>problem, </a:t>
            </a:r>
          </a:p>
          <a:p>
            <a:r>
              <a:rPr lang="en-US" sz="1400" dirty="0" smtClean="0"/>
              <a:t>Addictions- smoking . </a:t>
            </a:r>
          </a:p>
          <a:p>
            <a:r>
              <a:rPr lang="en-US" sz="1400" dirty="0" smtClean="0"/>
              <a:t>Was undergoing treatment from </a:t>
            </a:r>
            <a:r>
              <a:rPr lang="en-US" sz="1400" dirty="0"/>
              <a:t>Primary Health Centre in village. </a:t>
            </a:r>
            <a:endParaRPr lang="en-US" sz="1400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Medication:-</a:t>
            </a:r>
          </a:p>
          <a:p>
            <a:r>
              <a:rPr lang="en-US" sz="1400" dirty="0" smtClean="0"/>
              <a:t>Tab </a:t>
            </a:r>
            <a:r>
              <a:rPr lang="en-US" sz="1400" dirty="0" err="1"/>
              <a:t>Deriphylline</a:t>
            </a:r>
            <a:r>
              <a:rPr lang="en-US" sz="1400" dirty="0"/>
              <a:t> </a:t>
            </a:r>
            <a:r>
              <a:rPr lang="en-US" sz="1400" dirty="0" smtClean="0"/>
              <a:t>300mg</a:t>
            </a:r>
          </a:p>
          <a:p>
            <a:r>
              <a:rPr lang="en-US" sz="1400" dirty="0" smtClean="0"/>
              <a:t>Tab </a:t>
            </a:r>
            <a:r>
              <a:rPr lang="en-US" sz="1400" dirty="0"/>
              <a:t>Salbutamol </a:t>
            </a:r>
            <a:r>
              <a:rPr lang="en-US" sz="1400" dirty="0" smtClean="0"/>
              <a:t>2mcg</a:t>
            </a:r>
          </a:p>
          <a:p>
            <a:r>
              <a:rPr lang="en-US" sz="1400" dirty="0" smtClean="0"/>
              <a:t>cough Syrup</a:t>
            </a:r>
          </a:p>
          <a:p>
            <a:r>
              <a:rPr lang="en-US" sz="1400" dirty="0" err="1" smtClean="0"/>
              <a:t>Diclofenic</a:t>
            </a:r>
            <a:r>
              <a:rPr lang="en-US" sz="1400" dirty="0" smtClean="0"/>
              <a:t> gel</a:t>
            </a:r>
          </a:p>
          <a:p>
            <a:r>
              <a:rPr lang="en-US" sz="1400" dirty="0" smtClean="0"/>
              <a:t>Tab </a:t>
            </a:r>
            <a:r>
              <a:rPr lang="en-US" sz="1400" dirty="0" err="1" smtClean="0"/>
              <a:t>Ibrufen</a:t>
            </a:r>
            <a:endParaRPr lang="en-US" sz="1400" dirty="0" smtClean="0"/>
          </a:p>
          <a:p>
            <a:r>
              <a:rPr lang="en-US" sz="1400" dirty="0" smtClean="0"/>
              <a:t>Calcium</a:t>
            </a:r>
          </a:p>
          <a:p>
            <a:r>
              <a:rPr lang="en-US" sz="1400" dirty="0" err="1" smtClean="0"/>
              <a:t>Biscodyl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b="1" dirty="0" smtClean="0"/>
              <a:t>Preventive measures prescribed:-</a:t>
            </a:r>
          </a:p>
          <a:p>
            <a:r>
              <a:rPr lang="en-US" sz="1400" dirty="0" smtClean="0"/>
              <a:t>Quit Smoking</a:t>
            </a:r>
          </a:p>
          <a:p>
            <a:r>
              <a:rPr lang="en-US" sz="1400" dirty="0" smtClean="0"/>
              <a:t>Adopt </a:t>
            </a:r>
            <a:r>
              <a:rPr lang="en-US" sz="1400" dirty="0"/>
              <a:t>healthy food </a:t>
            </a:r>
            <a:r>
              <a:rPr lang="en-US" sz="1400" dirty="0" smtClean="0"/>
              <a:t>habits</a:t>
            </a:r>
            <a:endParaRPr lang="en-IN" sz="1400" dirty="0"/>
          </a:p>
          <a:p>
            <a:endParaRPr lang="en-US" sz="1400" b="1" u="sng" dirty="0" smtClean="0"/>
          </a:p>
          <a:p>
            <a:r>
              <a:rPr lang="en-US" sz="1400" b="1" dirty="0" smtClean="0"/>
              <a:t>Current </a:t>
            </a:r>
            <a:r>
              <a:rPr lang="en-US" sz="1400" b="1" dirty="0"/>
              <a:t>Health Status	</a:t>
            </a:r>
            <a:endParaRPr lang="en-IN" sz="1400" dirty="0"/>
          </a:p>
          <a:p>
            <a:r>
              <a:rPr lang="en-US" sz="1400" dirty="0"/>
              <a:t>R</a:t>
            </a:r>
            <a:r>
              <a:rPr lang="en-US" sz="1400" dirty="0" smtClean="0"/>
              <a:t>elief </a:t>
            </a:r>
            <a:r>
              <a:rPr lang="en-US" sz="1400" dirty="0"/>
              <a:t>in Asthmatic, joint pain and constipation </a:t>
            </a:r>
            <a:r>
              <a:rPr lang="en-US" sz="1400" dirty="0" smtClean="0"/>
              <a:t>problem, able </a:t>
            </a:r>
            <a:r>
              <a:rPr lang="en-US" sz="1400" dirty="0"/>
              <a:t>to </a:t>
            </a:r>
            <a:r>
              <a:rPr lang="en-US" sz="1400" dirty="0" smtClean="0"/>
              <a:t>walk without severe pain.</a:t>
            </a:r>
          </a:p>
          <a:p>
            <a:endParaRPr lang="en-IN" sz="14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900"/>
            <a:ext cx="1955165" cy="419100"/>
          </a:xfrm>
          <a:prstGeom prst="rect">
            <a:avLst/>
          </a:prstGeom>
        </p:spPr>
      </p:pic>
      <p:pic>
        <p:nvPicPr>
          <p:cNvPr id="9" name="Picture 8" descr="C:\Users\phata1\AppData\Local\Microsoft\Windows\Temporary Internet Files\Content.Word\IMG_20180706_10193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251" y="839244"/>
            <a:ext cx="4237365" cy="40883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32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1" y="2821694"/>
            <a:ext cx="3733974" cy="369263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" y="965477"/>
            <a:ext cx="12167616" cy="5422623"/>
          </a:xfrm>
        </p:spPr>
        <p:txBody>
          <a:bodyPr>
            <a:no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A  leading nationwide organization working with and for the elderly in India for over 40 years.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AU" altLang="en-US" dirty="0" smtClean="0">
                <a:solidFill>
                  <a:schemeClr val="tx1"/>
                </a:solidFill>
              </a:rPr>
              <a:t>It protects </a:t>
            </a:r>
            <a:r>
              <a:rPr lang="en-US" altLang="en-US" dirty="0" smtClean="0">
                <a:solidFill>
                  <a:schemeClr val="tx1"/>
                </a:solidFill>
              </a:rPr>
              <a:t>advocates </a:t>
            </a:r>
            <a:r>
              <a:rPr lang="en-US" altLang="en-US" dirty="0">
                <a:solidFill>
                  <a:schemeClr val="tx1"/>
                </a:solidFill>
              </a:rPr>
              <a:t>strongly for their </a:t>
            </a:r>
            <a:r>
              <a:rPr lang="en-US" altLang="en-US" dirty="0" smtClean="0">
                <a:solidFill>
                  <a:schemeClr val="tx1"/>
                </a:solidFill>
              </a:rPr>
              <a:t>cause </a:t>
            </a:r>
            <a:r>
              <a:rPr lang="en-AU" altLang="en-US" dirty="0" smtClean="0">
                <a:solidFill>
                  <a:schemeClr val="tx1"/>
                </a:solidFill>
              </a:rPr>
              <a:t> their </a:t>
            </a:r>
            <a:r>
              <a:rPr lang="en-AU" altLang="en-US" dirty="0">
                <a:solidFill>
                  <a:schemeClr val="tx1"/>
                </a:solidFill>
              </a:rPr>
              <a:t>rights, focusing on issues such as pensions, health care, social inclusion etc</a:t>
            </a:r>
            <a:r>
              <a:rPr lang="en-AU" altLang="en-US" dirty="0" smtClean="0">
                <a:solidFill>
                  <a:schemeClr val="tx1"/>
                </a:solidFill>
              </a:rPr>
              <a:t>.</a:t>
            </a:r>
            <a:endParaRPr lang="en-AU" altLang="en-US" dirty="0">
              <a:solidFill>
                <a:schemeClr val="tx1"/>
              </a:solidFill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It </a:t>
            </a:r>
            <a:r>
              <a:rPr lang="en-US" altLang="en-US" dirty="0" smtClean="0">
                <a:solidFill>
                  <a:schemeClr val="tx1"/>
                </a:solidFill>
              </a:rPr>
              <a:t>runs </a:t>
            </a:r>
            <a:r>
              <a:rPr lang="en-US" altLang="en-US" dirty="0">
                <a:solidFill>
                  <a:schemeClr val="tx1"/>
                </a:solidFill>
              </a:rPr>
              <a:t>age care </a:t>
            </a:r>
            <a:r>
              <a:rPr lang="en-US" altLang="en-US" dirty="0" smtClean="0">
                <a:solidFill>
                  <a:schemeClr val="tx1"/>
                </a:solidFill>
              </a:rPr>
              <a:t>programs </a:t>
            </a:r>
            <a:r>
              <a:rPr lang="en-US" altLang="en-US" dirty="0">
                <a:solidFill>
                  <a:schemeClr val="tx1"/>
                </a:solidFill>
              </a:rPr>
              <a:t>throughout the country.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It also advises &amp; facilitates the government in policy formation</a:t>
            </a:r>
            <a:r>
              <a:rPr lang="en-US" altLang="en-US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1920 </a:t>
            </a:r>
            <a:r>
              <a:rPr lang="en-US" b="1" dirty="0"/>
              <a:t>community </a:t>
            </a:r>
            <a:r>
              <a:rPr lang="en-US" b="1" dirty="0" smtClean="0"/>
              <a:t>locations in  24 states covering nearly </a:t>
            </a:r>
            <a:r>
              <a:rPr lang="en-US" b="1" dirty="0"/>
              <a:t>23.25 lakh </a:t>
            </a:r>
            <a:r>
              <a:rPr lang="en-US" b="1" dirty="0" smtClean="0"/>
              <a:t>Beneficiaries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170 </a:t>
            </a:r>
            <a:r>
              <a:rPr lang="en-US" b="1" dirty="0" smtClean="0"/>
              <a:t>MHUs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HelpAge</a:t>
            </a:r>
            <a:r>
              <a:rPr lang="en-US" dirty="0" smtClean="0"/>
              <a:t> India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9420" y="155198"/>
            <a:ext cx="54025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197"/>
            <a:ext cx="6789420" cy="38190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19" b="35666"/>
          <a:stretch/>
        </p:blipFill>
        <p:spPr>
          <a:xfrm>
            <a:off x="8103870" y="2064722"/>
            <a:ext cx="4088130" cy="441198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0780"/>
            <a:ext cx="1955165" cy="6172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4459" y="4590534"/>
            <a:ext cx="35926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Any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Question?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78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" y="965477"/>
            <a:ext cx="12167616" cy="542262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altLang="en-US" dirty="0" smtClean="0">
                <a:solidFill>
                  <a:schemeClr val="tx1"/>
                </a:solidFill>
              </a:rPr>
              <a:t>It </a:t>
            </a:r>
            <a:r>
              <a:rPr lang="en-AU" altLang="en-US" dirty="0">
                <a:solidFill>
                  <a:schemeClr val="tx1"/>
                </a:solidFill>
              </a:rPr>
              <a:t>brings healthcare to the door steps </a:t>
            </a:r>
            <a:endParaRPr lang="en-AU" alt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altLang="en-US" dirty="0" smtClean="0">
                <a:solidFill>
                  <a:schemeClr val="tx1"/>
                </a:solidFill>
              </a:rPr>
              <a:t>Each MHU vehicle in HI </a:t>
            </a:r>
            <a:r>
              <a:rPr lang="en-AU" altLang="en-US" dirty="0">
                <a:solidFill>
                  <a:schemeClr val="tx1"/>
                </a:solidFill>
              </a:rPr>
              <a:t>is </a:t>
            </a:r>
            <a:r>
              <a:rPr lang="en-AU" altLang="en-US" dirty="0" smtClean="0">
                <a:solidFill>
                  <a:schemeClr val="tx1"/>
                </a:solidFill>
              </a:rPr>
              <a:t>managed </a:t>
            </a:r>
            <a:r>
              <a:rPr lang="en-AU" altLang="en-US" dirty="0">
                <a:solidFill>
                  <a:schemeClr val="tx1"/>
                </a:solidFill>
              </a:rPr>
              <a:t>with a qualified doctor, pharmacist and a social worker.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altLang="en-US" dirty="0">
                <a:solidFill>
                  <a:schemeClr val="tx1"/>
                </a:solidFill>
              </a:rPr>
              <a:t>Medicines &amp; treatment are </a:t>
            </a:r>
            <a:r>
              <a:rPr lang="en-AU" altLang="en-US" dirty="0" smtClean="0">
                <a:solidFill>
                  <a:schemeClr val="tx1"/>
                </a:solidFill>
              </a:rPr>
              <a:t>dispensed </a:t>
            </a:r>
            <a:r>
              <a:rPr lang="en-AU" altLang="en-US" dirty="0">
                <a:solidFill>
                  <a:schemeClr val="tx1"/>
                </a:solidFill>
              </a:rPr>
              <a:t>free of cost. </a:t>
            </a:r>
            <a:endParaRPr lang="en-AU" alt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Mobile Medical Units have helped </a:t>
            </a:r>
            <a:r>
              <a:rPr lang="en-US" dirty="0" smtClean="0"/>
              <a:t>mobilize </a:t>
            </a:r>
            <a:r>
              <a:rPr lang="en-US" dirty="0"/>
              <a:t>healthcare to conduct screenings, basic </a:t>
            </a:r>
            <a:r>
              <a:rPr lang="en-US" dirty="0" smtClean="0"/>
              <a:t>diagnosis.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Regardless of the difficult terrain, low connectivity, or institutional barriers, medical care can be made available to people across socio-economic groups, with minimum expenditure and relatively lesser operations and management responsibilities, as compared to those required by fully functional hospitals.</a:t>
            </a:r>
            <a:endParaRPr lang="en-AU" altLang="en-US" dirty="0" smtClean="0">
              <a:solidFill>
                <a:schemeClr val="tx1"/>
              </a:solidFill>
            </a:endParaRPr>
          </a:p>
          <a:p>
            <a:endParaRPr lang="en-AU" altLang="en-US" dirty="0" smtClean="0">
              <a:solidFill>
                <a:schemeClr val="tx1"/>
              </a:solidFill>
            </a:endParaRPr>
          </a:p>
          <a:p>
            <a:endParaRPr lang="en-AU" altLang="en-US" dirty="0">
              <a:solidFill>
                <a:schemeClr val="tx1"/>
              </a:solidFill>
            </a:endParaRPr>
          </a:p>
          <a:p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8509000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altLang="en-US" dirty="0" smtClean="0"/>
              <a:t>What is a Mobile Health Care Unit 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796523" y="1679461"/>
            <a:ext cx="4382951" cy="2585545"/>
          </a:xfrm>
        </p:spPr>
        <p:txBody>
          <a:bodyPr>
            <a:normAutofit/>
          </a:bodyPr>
          <a:lstStyle/>
          <a:p>
            <a:r>
              <a:rPr lang="en-IN" sz="1800" dirty="0"/>
              <a:t>SOCIAL PROTECTION OFFICER (SPO)</a:t>
            </a:r>
          </a:p>
          <a:p>
            <a:r>
              <a:rPr lang="en-IN" sz="1800" dirty="0"/>
              <a:t>DOCTOR (MBBS)</a:t>
            </a:r>
          </a:p>
          <a:p>
            <a:r>
              <a:rPr lang="en-IN" sz="1800" dirty="0"/>
              <a:t>PHARMACIST</a:t>
            </a:r>
          </a:p>
          <a:p>
            <a:r>
              <a:rPr lang="en-IN" sz="1800" dirty="0"/>
              <a:t>DRIVER CUM COMMUNITY </a:t>
            </a:r>
            <a:r>
              <a:rPr lang="en-IN" sz="1800" dirty="0" smtClean="0"/>
              <a:t>WORKER</a:t>
            </a:r>
            <a:endParaRPr lang="en-IN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7810674" y="1298767"/>
            <a:ext cx="4368800" cy="454025"/>
          </a:xfrm>
        </p:spPr>
        <p:txBody>
          <a:bodyPr>
            <a:normAutofit lnSpcReduction="10000"/>
          </a:bodyPr>
          <a:lstStyle/>
          <a:p>
            <a:r>
              <a:rPr lang="en-IN" u="sng" dirty="0">
                <a:latin typeface="Agency FB" panose="020B0503020202020204" pitchFamily="34" charset="0"/>
              </a:rPr>
              <a:t>MHU TEAM</a:t>
            </a:r>
            <a:endParaRPr lang="en-IN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0" y="962218"/>
            <a:ext cx="4984750" cy="4511119"/>
          </a:xfrm>
        </p:spPr>
        <p:txBody>
          <a:bodyPr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 smtClean="0">
                <a:solidFill>
                  <a:schemeClr val="tx1"/>
                </a:solidFill>
              </a:rPr>
              <a:t>Medical </a:t>
            </a:r>
            <a:r>
              <a:rPr lang="en-IN" sz="1800" dirty="0">
                <a:solidFill>
                  <a:schemeClr val="tx1"/>
                </a:solidFill>
              </a:rPr>
              <a:t>consulting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Drug dispensation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Basic diagnostic support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Referral to secondary &amp; tertiary health service providers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Multi-speciality health camps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Health awareness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Community counselling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Linkages with health schemes, social security pension schemes and for cataract operations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</a:rPr>
              <a:t>Home visits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8724900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altLang="en-US" dirty="0" smtClean="0"/>
              <a:t>Mobile HealthCare Unit- Features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5477"/>
            <a:ext cx="12192000" cy="591754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6934201" cy="96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altLang="en-US" dirty="0" smtClean="0"/>
              <a:t>Mobile Health Care Unit Flow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01" y="6413499"/>
            <a:ext cx="2222500" cy="43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2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934201" cy="965477"/>
          </a:xfrm>
        </p:spPr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" y="1009328"/>
            <a:ext cx="12167616" cy="435007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Analyzing the health status of the population across various MHU served locations would help in identifying the disease pattern variations which would guide 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Efficient resource utilization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Minimizing wastage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Avoid duplication of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Preventing shortage of resources/stock-outs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Better awareness and treatment planning</a:t>
            </a:r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0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" y="856235"/>
            <a:ext cx="10500359" cy="4307138"/>
          </a:xfrm>
        </p:spPr>
        <p:txBody>
          <a:bodyPr>
            <a:normAutofit/>
          </a:bodyPr>
          <a:lstStyle/>
          <a:p>
            <a:r>
              <a:rPr lang="en-IN" b="1" dirty="0" smtClean="0"/>
              <a:t>AIM:</a:t>
            </a:r>
          </a:p>
          <a:p>
            <a:r>
              <a:rPr lang="en-IN" dirty="0" smtClean="0"/>
              <a:t>To analyse the disease pattern among fifteen MHU (</a:t>
            </a:r>
            <a:r>
              <a:rPr lang="en-IN" dirty="0" err="1" smtClean="0"/>
              <a:t>HelpAge</a:t>
            </a:r>
            <a:r>
              <a:rPr lang="en-IN" dirty="0" smtClean="0"/>
              <a:t> India) served Sites of India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dirty="0" smtClean="0"/>
              <a:t>Objective(s):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 smtClean="0"/>
              <a:t>To assess the status of the population on five major health issues at fifteen MHU (</a:t>
            </a:r>
            <a:r>
              <a:rPr lang="en-IN" dirty="0" err="1" smtClean="0"/>
              <a:t>HelpAge</a:t>
            </a:r>
            <a:r>
              <a:rPr lang="en-IN" dirty="0" smtClean="0"/>
              <a:t> India) served districts of India for the year 2018-19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 smtClean="0"/>
              <a:t>To develop an efficient disease classification system used for data analysis at </a:t>
            </a:r>
            <a:r>
              <a:rPr lang="en-IN" dirty="0" err="1" smtClean="0"/>
              <a:t>HelpAge</a:t>
            </a:r>
            <a:r>
              <a:rPr lang="en-IN" dirty="0" smtClean="0"/>
              <a:t> India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 smtClean="0"/>
              <a:t>To understand the impact of MHU at regular sites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0" y="139116"/>
            <a:ext cx="4281941" cy="7171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IN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AIM &amp; Objective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78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0" y="139116"/>
            <a:ext cx="3558988" cy="7171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IN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Methodology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1095627"/>
            <a:ext cx="121794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en-IN" b="1" dirty="0" smtClean="0"/>
              <a:t>Type of Study:</a:t>
            </a:r>
            <a:r>
              <a:rPr lang="en-IN" dirty="0" smtClean="0"/>
              <a:t> </a:t>
            </a:r>
            <a:r>
              <a:rPr lang="en-IN" b="1" dirty="0" smtClean="0"/>
              <a:t>Descriptive, </a:t>
            </a:r>
            <a:r>
              <a:rPr lang="en-IN" b="1" dirty="0"/>
              <a:t>Cross-sectional study </a:t>
            </a:r>
            <a:endParaRPr lang="en-IN" b="1" dirty="0" smtClean="0"/>
          </a:p>
          <a:p>
            <a:endParaRPr lang="en-IN" dirty="0" smtClean="0"/>
          </a:p>
          <a:p>
            <a:r>
              <a:rPr lang="en-IN" b="1" dirty="0" smtClean="0"/>
              <a:t>Study Population:  </a:t>
            </a:r>
            <a:r>
              <a:rPr lang="en-IN" dirty="0" smtClean="0"/>
              <a:t>All MHU beneficiaries in fifteen </a:t>
            </a:r>
            <a:r>
              <a:rPr lang="en-IN" dirty="0"/>
              <a:t>MHU (</a:t>
            </a:r>
            <a:r>
              <a:rPr lang="en-IN" dirty="0" err="1"/>
              <a:t>HelpAge</a:t>
            </a:r>
            <a:r>
              <a:rPr lang="en-IN" dirty="0"/>
              <a:t> India) served Sites of India</a:t>
            </a:r>
          </a:p>
          <a:p>
            <a:endParaRPr lang="en-IN" dirty="0" smtClean="0"/>
          </a:p>
          <a:p>
            <a:r>
              <a:rPr lang="en-IN" b="1" dirty="0" smtClean="0"/>
              <a:t>Sampling: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Sample Size- </a:t>
            </a:r>
            <a:r>
              <a:rPr lang="en-IN" b="1" dirty="0" smtClean="0"/>
              <a:t>3555496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Sampling Method- </a:t>
            </a:r>
            <a:r>
              <a:rPr lang="en-IN" b="1" dirty="0" smtClean="0"/>
              <a:t>Purposive Sampling</a:t>
            </a:r>
          </a:p>
          <a:p>
            <a:endParaRPr lang="en-IN" dirty="0" smtClean="0"/>
          </a:p>
          <a:p>
            <a:r>
              <a:rPr lang="en-IN" b="1" dirty="0" smtClean="0"/>
              <a:t>Duration of Study:</a:t>
            </a:r>
            <a:r>
              <a:rPr lang="en-IN" dirty="0" smtClean="0"/>
              <a:t> February 2019– April 2019</a:t>
            </a:r>
          </a:p>
          <a:p>
            <a:endParaRPr lang="en-IN" dirty="0" smtClean="0"/>
          </a:p>
          <a:p>
            <a:r>
              <a:rPr lang="en-IN" b="1" dirty="0" smtClean="0"/>
              <a:t>Type of Data : Secondary</a:t>
            </a:r>
            <a:r>
              <a:rPr lang="en-IN" dirty="0" smtClean="0"/>
              <a:t> (Quantitative, Qualitative)</a:t>
            </a:r>
          </a:p>
          <a:p>
            <a:endParaRPr lang="en-IN" dirty="0" smtClean="0"/>
          </a:p>
          <a:p>
            <a:r>
              <a:rPr lang="en-IN" b="1" dirty="0" smtClean="0"/>
              <a:t>Source of Data: </a:t>
            </a:r>
            <a:r>
              <a:rPr lang="en-IN" dirty="0" smtClean="0"/>
              <a:t>MIS database of </a:t>
            </a:r>
            <a:r>
              <a:rPr lang="en-IN" dirty="0" err="1" smtClean="0"/>
              <a:t>HelpAge</a:t>
            </a:r>
            <a:r>
              <a:rPr lang="en-IN" dirty="0" smtClean="0"/>
              <a:t> </a:t>
            </a:r>
            <a:r>
              <a:rPr lang="en-IN" dirty="0" smtClean="0"/>
              <a:t>India</a:t>
            </a:r>
            <a:endParaRPr lang="en-IN" dirty="0" smtClean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858" y="713984"/>
            <a:ext cx="12167616" cy="12526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0" y="139116"/>
            <a:ext cx="3558988" cy="7171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</a:pPr>
            <a:r>
              <a:rPr lang="en-IN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Methodology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1095627"/>
            <a:ext cx="121794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endParaRPr lang="en-IN" b="1" dirty="0" smtClean="0"/>
          </a:p>
          <a:p>
            <a:r>
              <a:rPr lang="en-IN" b="1" dirty="0" smtClean="0"/>
              <a:t>Means of Data Collection: </a:t>
            </a:r>
          </a:p>
          <a:p>
            <a:pPr algn="just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u="sng" dirty="0" smtClean="0"/>
              <a:t>MIS database </a:t>
            </a:r>
            <a:r>
              <a:rPr lang="en-IN" dirty="0" smtClean="0"/>
              <a:t>of all MHU’s serving in the fifteen districts of India.  All treatments/beneficiaries reported at the MHU site, were included. The data definite to this study was gleaned from the disease pattern of the areas covered under the MHUs.</a:t>
            </a:r>
          </a:p>
          <a:p>
            <a:endParaRPr lang="en-IN" dirty="0" smtClean="0"/>
          </a:p>
          <a:p>
            <a:r>
              <a:rPr lang="en-IN" b="1" dirty="0" smtClean="0"/>
              <a:t>Data Analysis Tool: </a:t>
            </a:r>
            <a:r>
              <a:rPr lang="en-IN" dirty="0" smtClean="0"/>
              <a:t>MS Excel</a:t>
            </a:r>
          </a:p>
          <a:p>
            <a:endParaRPr lang="en-IN" dirty="0" smtClean="0"/>
          </a:p>
          <a:p>
            <a:r>
              <a:rPr lang="en-IN" b="1" dirty="0" smtClean="0"/>
              <a:t>Data Analysis Techniques: </a:t>
            </a:r>
            <a:r>
              <a:rPr lang="en-IN" dirty="0" smtClean="0"/>
              <a:t>Descriptive Statistics</a:t>
            </a:r>
          </a:p>
          <a:p>
            <a:r>
              <a:rPr lang="en-IN" dirty="0" smtClean="0"/>
              <a:t>Bar graphs, pie chart, frequency tables, </a:t>
            </a:r>
            <a:r>
              <a:rPr lang="en-IN" dirty="0" err="1" smtClean="0"/>
              <a:t>Etc</a:t>
            </a:r>
            <a:r>
              <a:rPr lang="en-IN" dirty="0" smtClean="0"/>
              <a:t> were used to represent the results of this study, as and when required.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270"/>
            <a:ext cx="1955165" cy="63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2D3C50"/>
      </a:dk2>
      <a:lt2>
        <a:srgbClr val="CBD1D1"/>
      </a:lt2>
      <a:accent1>
        <a:srgbClr val="46A0D8"/>
      </a:accent1>
      <a:accent2>
        <a:srgbClr val="CC5B27"/>
      </a:accent2>
      <a:accent3>
        <a:srgbClr val="33AC55"/>
      </a:accent3>
      <a:accent4>
        <a:srgbClr val="EE9F20"/>
      </a:accent4>
      <a:accent5>
        <a:srgbClr val="824D9D"/>
      </a:accent5>
      <a:accent6>
        <a:srgbClr val="3ABA99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942_Healthy Habit Tracker_AAS_v4" id="{272139E4-8207-4FFF-92DC-6B71E4E328C2}" vid="{A345D589-1952-4E98-A5C7-1876A0ED26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4231AC5-05FE-43D0-8674-8D01CDB4A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861605-B1C0-4BCB-BC29-B0BED6CC8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F006E-CFBA-42F5-9FF9-61FCF419D2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Healthy Habit Tracker</Template>
  <TotalTime>0</TotalTime>
  <Words>1246</Words>
  <Application>Microsoft Office PowerPoint</Application>
  <PresentationFormat>Widescreen</PresentationFormat>
  <Paragraphs>194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Agency FB</vt:lpstr>
      <vt:lpstr>Arial</vt:lpstr>
      <vt:lpstr>Calibri</vt:lpstr>
      <vt:lpstr>Century Gothic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Rationale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2019-05-22T06:10:58Z</dcterms:created>
  <dcterms:modified xsi:type="dcterms:W3CDTF">2019-05-30T05:26:29Z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