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76" r:id="rId4"/>
    <p:sldId id="258" r:id="rId5"/>
    <p:sldId id="259" r:id="rId6"/>
    <p:sldId id="272" r:id="rId7"/>
    <p:sldId id="264" r:id="rId8"/>
    <p:sldId id="269" r:id="rId9"/>
    <p:sldId id="260" r:id="rId10"/>
    <p:sldId id="261" r:id="rId11"/>
    <p:sldId id="262" r:id="rId12"/>
    <p:sldId id="263" r:id="rId13"/>
    <p:sldId id="266" r:id="rId14"/>
    <p:sldId id="267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E50A-B74D-4027-AAE5-3374D1E18C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E8F43-D0DF-44DE-849C-DF33CEE6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defines self-care in the form of self or user initiated interventions that enable individuals and communities to take charge of their own biophysical well-being with an intent to improve health, prevent disease, limit illness and restore both physical and mental well-being.</a:t>
            </a:r>
          </a:p>
          <a:p>
            <a:r>
              <a:rPr lang="en-US" dirty="0" smtClean="0"/>
              <a:t>Self-care is among the most promising approaches to attain Universal Health Coverage (UHC).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E8F43-D0DF-44DE-849C-DF33CEE6B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7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3000" t="-3000" r="-8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2CEF-998B-4302-B428-6E92A52A33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CBC-0806-4DA2-A358-118A4A0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j.com/selfcare-srh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027" y="1941685"/>
            <a:ext cx="6351816" cy="1960844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3200" b="1" dirty="0" smtClean="0">
                <a:latin typeface="+mn-lt"/>
              </a:rPr>
              <a:t>A research study on self-care interventions for sexual and reproductive health and HIV prevention among vulnerable and marginalized communities in </a:t>
            </a:r>
            <a:r>
              <a:rPr lang="en-US" sz="3200" b="1" dirty="0" smtClean="0">
                <a:latin typeface="+mn-lt"/>
              </a:rPr>
              <a:t>India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2692" y="4833257"/>
            <a:ext cx="4352992" cy="148589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                                                                        </a:t>
            </a:r>
            <a:r>
              <a:rPr lang="en-US" u="sng" dirty="0" smtClean="0"/>
              <a:t>Submitted </a:t>
            </a:r>
            <a:r>
              <a:rPr lang="en-US" u="sng" dirty="0"/>
              <a:t>By</a:t>
            </a:r>
            <a:r>
              <a:rPr lang="en-US" dirty="0"/>
              <a:t>: </a:t>
            </a:r>
            <a:r>
              <a:rPr lang="en-US" dirty="0" err="1"/>
              <a:t>Komal</a:t>
            </a:r>
            <a:r>
              <a:rPr lang="en-US" dirty="0"/>
              <a:t> Mittal</a:t>
            </a:r>
            <a:br>
              <a:rPr lang="en-US" dirty="0"/>
            </a:br>
            <a:r>
              <a:rPr lang="en-US" dirty="0"/>
              <a:t>                       </a:t>
            </a:r>
            <a:r>
              <a:rPr lang="en-US" dirty="0" smtClean="0"/>
              <a:t>                                                                        17/PG/028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</a:t>
            </a:r>
            <a:r>
              <a:rPr lang="en-US" dirty="0" smtClean="0"/>
              <a:t>                                                                      </a:t>
            </a:r>
            <a:r>
              <a:rPr lang="en-US" dirty="0"/>
              <a:t>BATCH 2017-19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3872"/>
            <a:ext cx="5388427" cy="4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MEN WHO HAVE SEX WITH MEN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08" y="1608652"/>
            <a:ext cx="6631983" cy="50323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Growing Up	</a:t>
            </a:r>
          </a:p>
          <a:p>
            <a:pPr>
              <a:lnSpc>
                <a:spcPct val="150000"/>
              </a:lnSpc>
            </a:pPr>
            <a:r>
              <a:rPr lang="en-US" dirty="0"/>
              <a:t>Self-care Interventions for Sexual and Reproductive Health</a:t>
            </a:r>
          </a:p>
          <a:p>
            <a:pPr>
              <a:lnSpc>
                <a:spcPct val="150000"/>
              </a:lnSpc>
            </a:pPr>
            <a:r>
              <a:rPr lang="en-US" dirty="0"/>
              <a:t>Information Sources</a:t>
            </a:r>
          </a:p>
          <a:p>
            <a:pPr>
              <a:lnSpc>
                <a:spcPct val="150000"/>
              </a:lnSpc>
            </a:pPr>
            <a:r>
              <a:rPr lang="en-US" dirty="0"/>
              <a:t>Risks Faced by the Community	</a:t>
            </a:r>
          </a:p>
          <a:p>
            <a:pPr>
              <a:lnSpc>
                <a:spcPct val="150000"/>
              </a:lnSpc>
            </a:pPr>
            <a:r>
              <a:rPr lang="en-US" dirty="0"/>
              <a:t>Mental Health Problems and Violence	</a:t>
            </a:r>
          </a:p>
          <a:p>
            <a:pPr>
              <a:lnSpc>
                <a:spcPct val="150000"/>
              </a:lnSpc>
            </a:pPr>
            <a:r>
              <a:rPr lang="en-US" dirty="0"/>
              <a:t>Motivation and Barriers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63" y="2107769"/>
            <a:ext cx="5033938" cy="39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LONG DISTANCE TRUCK DRIVERS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31" y="1332842"/>
            <a:ext cx="6662977" cy="626131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Lifestyle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Self-care </a:t>
            </a:r>
            <a:r>
              <a:rPr lang="en-US" dirty="0"/>
              <a:t>Interventions for Sexual and Reproductive Health</a:t>
            </a:r>
          </a:p>
          <a:p>
            <a:pPr>
              <a:lnSpc>
                <a:spcPct val="160000"/>
              </a:lnSpc>
            </a:pPr>
            <a:r>
              <a:rPr lang="en-US" dirty="0"/>
              <a:t>Information Sources</a:t>
            </a:r>
          </a:p>
          <a:p>
            <a:pPr>
              <a:lnSpc>
                <a:spcPct val="160000"/>
              </a:lnSpc>
            </a:pPr>
            <a:r>
              <a:rPr lang="en-US" dirty="0"/>
              <a:t>Issues Related to Cost and Affordability</a:t>
            </a:r>
          </a:p>
          <a:p>
            <a:pPr>
              <a:lnSpc>
                <a:spcPct val="160000"/>
              </a:lnSpc>
            </a:pPr>
            <a:r>
              <a:rPr lang="en-US" dirty="0"/>
              <a:t>Risks and Barriers Faced by the Community</a:t>
            </a:r>
          </a:p>
          <a:p>
            <a:pPr>
              <a:lnSpc>
                <a:spcPct val="160000"/>
              </a:lnSpc>
            </a:pPr>
            <a:r>
              <a:rPr lang="en-US" dirty="0"/>
              <a:t>Mental Health Problems and </a:t>
            </a:r>
            <a:r>
              <a:rPr lang="en-US" dirty="0" smtClean="0"/>
              <a:t>Violence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80" y="1937289"/>
            <a:ext cx="5561622" cy="35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COMMERCIAL SEX WORKERS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27" y="1394848"/>
            <a:ext cx="6881247" cy="54786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Involvement in Sex </a:t>
            </a:r>
            <a:r>
              <a:rPr lang="en-US" dirty="0" smtClean="0"/>
              <a:t>Work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Self-care Interventions in Family Planning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Information Source	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Issues </a:t>
            </a:r>
            <a:r>
              <a:rPr lang="en-US" dirty="0"/>
              <a:t>related to Cost and </a:t>
            </a:r>
            <a:r>
              <a:rPr lang="en-US" dirty="0" smtClean="0"/>
              <a:t>Affordability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Risks Faced by the Community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Mental Health Problems and Violence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Motivation and </a:t>
            </a:r>
            <a:r>
              <a:rPr lang="en-US" dirty="0" smtClean="0"/>
              <a:t>Barriers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59" y="2093065"/>
            <a:ext cx="4352544" cy="38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10" y="1701640"/>
            <a:ext cx="7778857" cy="50788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Self-care is important for vulnerable and marginalized communities as they are unable to access formal healthcare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Recent </a:t>
            </a:r>
            <a:r>
              <a:rPr lang="en-US" dirty="0"/>
              <a:t>years have witnessed a significant increase in self-care which has been propelled by the increasing availability and use of social media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The area of self-care, therefore, continues to gain importance as we attempt to achieve Universal Health Coverage (UHC) to attain the triple billion goals.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0" y="2371240"/>
            <a:ext cx="3698930" cy="33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RECOMMENDATIONS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Specific </a:t>
            </a:r>
            <a:r>
              <a:rPr lang="en-US" dirty="0" smtClean="0"/>
              <a:t>strategies: </a:t>
            </a:r>
            <a:r>
              <a:rPr lang="en-US" dirty="0"/>
              <a:t>to expand the reach of services to hard-to-reach </a:t>
            </a:r>
            <a:r>
              <a:rPr lang="en-US" dirty="0" smtClean="0"/>
              <a:t>groups who </a:t>
            </a:r>
            <a:r>
              <a:rPr lang="en-US" dirty="0"/>
              <a:t>are at high risk of sexual and reproductive health </a:t>
            </a:r>
            <a:r>
              <a:rPr lang="en-US" dirty="0" smtClean="0"/>
              <a:t>problems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Regular workshops </a:t>
            </a: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dirty="0" smtClean="0"/>
              <a:t>self-care practices in sexual </a:t>
            </a:r>
            <a:r>
              <a:rPr lang="en-US" dirty="0"/>
              <a:t>health knowledge, attitudes and </a:t>
            </a:r>
            <a:r>
              <a:rPr lang="en-US" dirty="0" smtClean="0"/>
              <a:t>skills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Health-care providers should be trained to address sexual and reproductive health </a:t>
            </a:r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6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I</a:t>
            </a:r>
            <a:r>
              <a:rPr lang="en-US" dirty="0" smtClean="0"/>
              <a:t>ncreasing clinician involvement: promoting preventive sexual health behaviors on to improve their levels of comfort in dealing with sexual health </a:t>
            </a:r>
            <a:r>
              <a:rPr lang="en-US" dirty="0" smtClean="0"/>
              <a:t>issues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Increase in quality of services, access and increase evaluation to identify impact, and implement the best practices for </a:t>
            </a:r>
            <a:r>
              <a:rPr lang="en-US" dirty="0" smtClean="0"/>
              <a:t>SRH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Self-care practices should be systematically evaluated and best practices should be implemented at </a:t>
            </a:r>
            <a:r>
              <a:rPr lang="en-US" dirty="0" smtClean="0"/>
              <a:t>scale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RECOMMENDATIONS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0991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BIBLIOGRAPHY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Narasimhan</a:t>
            </a:r>
            <a:r>
              <a:rPr lang="en-US" dirty="0"/>
              <a:t> M, </a:t>
            </a:r>
            <a:r>
              <a:rPr lang="en-US" dirty="0" err="1"/>
              <a:t>Kapila</a:t>
            </a:r>
            <a:r>
              <a:rPr lang="en-US" dirty="0"/>
              <a:t> M. Implications of self-care for health service provision. Bull World Health Organ. 2019 Feb 1;97(2):76-76A. </a:t>
            </a:r>
            <a:endParaRPr lang="en-US" dirty="0" smtClean="0"/>
          </a:p>
          <a:p>
            <a:r>
              <a:rPr lang="en-US" dirty="0"/>
              <a:t>Is Self-Care Just a Trend? | Psychology Today [Internet]. [cited 2019 Apr 22]. Available from: https://www.psychologytoday.com/us/blog/modern-mentality/201901/is-self-care-just-trend</a:t>
            </a:r>
          </a:p>
          <a:p>
            <a:r>
              <a:rPr lang="en-US" dirty="0" err="1"/>
              <a:t>Badgett</a:t>
            </a:r>
            <a:r>
              <a:rPr lang="en-US" dirty="0"/>
              <a:t>, M. (2014). The economic cost of stigma and the exclusion of LGBT people: a case study of India. - Google Search [Internet]. [cited 2019 Apr 8]. Available from: https://www.google.com/</a:t>
            </a:r>
            <a:r>
              <a:rPr lang="en-US" dirty="0" err="1"/>
              <a:t>search?q</a:t>
            </a:r>
            <a:r>
              <a:rPr lang="en-US" dirty="0"/>
              <a:t>=Badgett%2C+M.+(2014).+The+economic+cost+of+stigma+and+the+exclusion+of+LGBT+people%3A+a+case+study+of+India.&amp;oq=Badgett%2C+M.+(2014).+The+economic+cost+of+stigma+and+the+exclusion+of+LGBT+people%3A+a+case+study+of+India.&amp;aqs=chrome..</a:t>
            </a:r>
            <a:r>
              <a:rPr lang="en-US" dirty="0" smtClean="0"/>
              <a:t>69i57.596j0j9&amp;sourceid=</a:t>
            </a:r>
            <a:r>
              <a:rPr lang="en-US" dirty="0" err="1" smtClean="0"/>
              <a:t>chrome&amp;ie</a:t>
            </a:r>
            <a:r>
              <a:rPr lang="en-US" dirty="0" smtClean="0"/>
              <a:t>=UTF-8</a:t>
            </a:r>
          </a:p>
          <a:p>
            <a:r>
              <a:rPr lang="en-US" dirty="0" smtClean="0"/>
              <a:t>Self care interventions for sexual and reproductive health and rights | The BMJ [Internet]. [cited 2019 May 2]. Available from: </a:t>
            </a:r>
            <a:r>
              <a:rPr lang="en-US" dirty="0" smtClean="0">
                <a:hlinkClick r:id="rId2"/>
              </a:rPr>
              <a:t>https://www.bmj.com/selfcare-srhr</a:t>
            </a:r>
            <a:endParaRPr lang="en-US" dirty="0" smtClean="0"/>
          </a:p>
          <a:p>
            <a:r>
              <a:rPr lang="en-US" dirty="0" smtClean="0"/>
              <a:t>Guidelines: Prevention and Treatment of HIV and Other Sexually Transmitted Infections Among Men Who Have Sex with Men and Transgender People: Recommendations for a Public Health Approach 2011 [Internet]. Geneva: World Health Organization; 2011 [cited 2019 May 10]. (WHO Guidelines Approved by the Guidelines Review Committee). </a:t>
            </a:r>
          </a:p>
          <a:p>
            <a:r>
              <a:rPr lang="en-US" dirty="0" smtClean="0"/>
              <a:t>WHO | WHO: People most at risk of HIV are not getting the health services they need [Internet]. WHO. [cited 2019 May 10]. Available from: https://www.who.int/mediacentre/news/releases/2014/key-populations-to-hiv/en/</a:t>
            </a:r>
          </a:p>
          <a:p>
            <a:r>
              <a:rPr lang="en-US" dirty="0" smtClean="0"/>
              <a:t>Truck Driver </a:t>
            </a:r>
            <a:r>
              <a:rPr lang="en-US" dirty="0" err="1" smtClean="0"/>
              <a:t>Behaviour</a:t>
            </a:r>
            <a:r>
              <a:rPr lang="en-US" dirty="0" smtClean="0"/>
              <a:t> and Perceptions Study [Internet]. Accident Research Centre. [cited 2019 May 10]. Available from: https://www.monash.edu/muarc/archive/our-publications/reports/muarc018</a:t>
            </a:r>
          </a:p>
          <a:p>
            <a:r>
              <a:rPr lang="en-US" dirty="0" smtClean="0"/>
              <a:t>Sanjeev K, S K G, S K B. A study of knowledge, sexual </a:t>
            </a:r>
            <a:r>
              <a:rPr lang="en-US" dirty="0" err="1" smtClean="0"/>
              <a:t>behaviour</a:t>
            </a:r>
            <a:r>
              <a:rPr lang="en-US" dirty="0" smtClean="0"/>
              <a:t> and practices regarding HIV/AIDS among long distance truck drivers. Indian J Public Health. 2009 Dec;53(4):243–5.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1892" y="2967335"/>
            <a:ext cx="1050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56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04" y="1235009"/>
            <a:ext cx="10089396" cy="5313913"/>
          </a:xfrm>
        </p:spPr>
      </p:pic>
    </p:spTree>
    <p:extLst>
      <p:ext uri="{BB962C8B-B14F-4D97-AF65-F5344CB8AC3E}">
        <p14:creationId xmlns:p14="http://schemas.microsoft.com/office/powerpoint/2010/main" val="247174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94" y="836908"/>
            <a:ext cx="10228882" cy="52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RATIONALE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To </a:t>
            </a:r>
            <a:r>
              <a:rPr lang="en-US" dirty="0" smtClean="0"/>
              <a:t>understand </a:t>
            </a:r>
            <a:r>
              <a:rPr lang="en-US" dirty="0" smtClean="0"/>
              <a:t>how diverse population groups are using self-care methods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Critical analysis to exacerbate health programs in vulnerable and marginalized communities.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Paucity of research for self-care practices among vulnerable </a:t>
            </a:r>
            <a:r>
              <a:rPr lang="en-US" dirty="0" smtClean="0"/>
              <a:t>an</a:t>
            </a:r>
            <a:r>
              <a:rPr lang="en-US" dirty="0" smtClean="0"/>
              <a:t>d marginalized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</a:t>
            </a:r>
            <a:r>
              <a:rPr lang="en-US" b="1" u="sng" dirty="0" smtClean="0"/>
              <a:t>GOAL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study </a:t>
            </a:r>
            <a:r>
              <a:rPr lang="en-US" dirty="0" smtClean="0"/>
              <a:t>the </a:t>
            </a:r>
            <a:r>
              <a:rPr lang="en-US" dirty="0"/>
              <a:t>values, preferences and self-care practices of hard-to-reach, marginalized and vulnerable communities with regard to their sexual and reproductive health </a:t>
            </a:r>
            <a:r>
              <a:rPr lang="en-US" dirty="0"/>
              <a:t>&amp;</a:t>
            </a:r>
            <a:r>
              <a:rPr lang="en-US" dirty="0" smtClean="0"/>
              <a:t> rights (SRRH) </a:t>
            </a:r>
            <a:r>
              <a:rPr lang="en-US" dirty="0"/>
              <a:t>and HIV prevention.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19" y="3812582"/>
            <a:ext cx="8477573" cy="27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834"/>
            <a:ext cx="10940512" cy="533916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dirty="0"/>
              <a:t>To </a:t>
            </a:r>
            <a:r>
              <a:rPr lang="en-US" dirty="0" smtClean="0"/>
              <a:t>examine the </a:t>
            </a:r>
            <a:r>
              <a:rPr lang="en-US" dirty="0"/>
              <a:t>values, preferences and practices of marginalized communities including MSM, </a:t>
            </a:r>
            <a:r>
              <a:rPr lang="en-US" dirty="0" smtClean="0"/>
              <a:t>long distance truck </a:t>
            </a:r>
            <a:r>
              <a:rPr lang="en-US" dirty="0"/>
              <a:t>drivers and CSWs </a:t>
            </a:r>
            <a:r>
              <a:rPr lang="en-US" dirty="0" smtClean="0"/>
              <a:t>with </a:t>
            </a:r>
            <a:r>
              <a:rPr lang="en-US" dirty="0"/>
              <a:t>regard to self-care for sexual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reproductive health and HIV prevention</a:t>
            </a:r>
            <a:r>
              <a:rPr lang="en-US" dirty="0" smtClean="0"/>
              <a:t>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To understand self-care behaviors of MSM, </a:t>
            </a:r>
            <a:r>
              <a:rPr lang="en-US" dirty="0" smtClean="0"/>
              <a:t>long distance truck </a:t>
            </a:r>
            <a:r>
              <a:rPr lang="en-US" dirty="0"/>
              <a:t>drivers and CSWs</a:t>
            </a:r>
            <a:r>
              <a:rPr lang="en-US" dirty="0" smtClean="0"/>
              <a:t>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To understand their motivations and challenges including socio, economic and mental barriers they face in adopting self-care</a:t>
            </a:r>
            <a:r>
              <a:rPr lang="en-US" dirty="0" smtClean="0"/>
              <a:t>.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en-US" dirty="0"/>
              <a:t>To understand the mechanisms that they employ to address accountability when self-care fails.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b="1" u="sng" dirty="0" smtClean="0"/>
              <a:t>STUDY METHODOLOGY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4498" cy="5032375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Research Design</a:t>
            </a:r>
            <a:r>
              <a:rPr lang="en-US" dirty="0" smtClean="0"/>
              <a:t>: Qualitative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Interviews: </a:t>
            </a:r>
            <a:r>
              <a:rPr lang="en-US" dirty="0" smtClean="0"/>
              <a:t>In-depth </a:t>
            </a:r>
            <a:r>
              <a:rPr lang="en-US" dirty="0"/>
              <a:t>interviews (IDs), focus group discussions (FGDs) and key informant interviews (KIIs) </a:t>
            </a:r>
            <a:r>
              <a:rPr lang="en-US" dirty="0" smtClean="0"/>
              <a:t>with </a:t>
            </a:r>
            <a:r>
              <a:rPr lang="en-US" dirty="0"/>
              <a:t>marginalized and vulnerable </a:t>
            </a:r>
            <a:r>
              <a:rPr lang="en-US" dirty="0" smtClean="0"/>
              <a:t>communities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 smtClean="0"/>
              <a:t>Study </a:t>
            </a:r>
            <a:r>
              <a:rPr lang="en-US" b="1" dirty="0" smtClean="0"/>
              <a:t>Focus: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Men </a:t>
            </a:r>
            <a:r>
              <a:rPr lang="en-US" dirty="0" smtClean="0"/>
              <a:t>who have sex with men (MSM)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Long distance Truck drivers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Commercial sex workers (CSWs)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0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41991" cy="50323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Quota S</a:t>
            </a:r>
            <a:r>
              <a:rPr lang="en-US" b="1" dirty="0" smtClean="0"/>
              <a:t>ampling: </a:t>
            </a:r>
            <a:r>
              <a:rPr lang="en-US" i="1" dirty="0" smtClean="0"/>
              <a:t>selecting </a:t>
            </a:r>
            <a:r>
              <a:rPr lang="en-US" i="1" dirty="0"/>
              <a:t>sampling elements on the basis of categories assumed to exist within the </a:t>
            </a:r>
            <a:r>
              <a:rPr lang="en-US" i="1" dirty="0" smtClean="0"/>
              <a:t>population</a:t>
            </a:r>
          </a:p>
          <a:p>
            <a:endParaRPr lang="en-US" dirty="0"/>
          </a:p>
          <a:p>
            <a:r>
              <a:rPr lang="en-US" b="1" dirty="0" smtClean="0"/>
              <a:t>Reason:</a:t>
            </a:r>
            <a:r>
              <a:rPr lang="en-US" dirty="0" smtClean="0"/>
              <a:t> To </a:t>
            </a:r>
            <a:r>
              <a:rPr lang="en-US" dirty="0"/>
              <a:t>include certain number of participants for each identified sub-groups in order to have enough information from each category of participants.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KIIs:</a:t>
            </a:r>
            <a:r>
              <a:rPr lang="en-US" dirty="0" smtClean="0"/>
              <a:t> Based on experience (peer educators)</a:t>
            </a:r>
          </a:p>
          <a:p>
            <a:r>
              <a:rPr lang="en-US" i="1" dirty="0" smtClean="0"/>
              <a:t>IDIs:</a:t>
            </a:r>
            <a:r>
              <a:rPr lang="en-US" dirty="0" smtClean="0"/>
              <a:t> Outreach workers (4-5 years of experience) </a:t>
            </a:r>
          </a:p>
          <a:p>
            <a:r>
              <a:rPr lang="en-US" i="1" dirty="0" smtClean="0"/>
              <a:t>FGDs:</a:t>
            </a:r>
            <a:r>
              <a:rPr lang="en-US" dirty="0" smtClean="0"/>
              <a:t> Mixed Group (peer educators, outreach workers and other young</a:t>
            </a:r>
            <a:r>
              <a:rPr lang="en-US" dirty="0"/>
              <a:t> </a:t>
            </a:r>
            <a:r>
              <a:rPr lang="en-US" dirty="0" smtClean="0"/>
              <a:t>people)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b="1" u="sng" dirty="0" smtClean="0"/>
              <a:t>STUDY METHODOLOGY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8119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7138" y="2967335"/>
            <a:ext cx="6937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ANALYSIS AND RESULTS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95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902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 research study on self-care interventions for sexual and reproductive health and HIV prevention among vulnerable and marginalized communities in India</vt:lpstr>
      <vt:lpstr>PowerPoint Presentation</vt:lpstr>
      <vt:lpstr>PowerPoint Presentation</vt:lpstr>
      <vt:lpstr>RATIONALE</vt:lpstr>
      <vt:lpstr>                                   GOAL</vt:lpstr>
      <vt:lpstr>                            OBJECTIVES</vt:lpstr>
      <vt:lpstr>                      STUDY METHODOLOGY</vt:lpstr>
      <vt:lpstr>                      STUDY METHODOLOGY</vt:lpstr>
      <vt:lpstr>PowerPoint Presentation</vt:lpstr>
      <vt:lpstr>MEN WHO HAVE SEX WITH MEN</vt:lpstr>
      <vt:lpstr>LONG DISTANCE TRUCK DRIVERS</vt:lpstr>
      <vt:lpstr>COMMERCIAL SEX WORKERS</vt:lpstr>
      <vt:lpstr>CONCLUSION</vt:lpstr>
      <vt:lpstr>RECOMMENDATIONS</vt:lpstr>
      <vt:lpstr>RECOMMENDATIONS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 mittal</dc:creator>
  <cp:lastModifiedBy>Komal mittal</cp:lastModifiedBy>
  <cp:revision>57</cp:revision>
  <dcterms:created xsi:type="dcterms:W3CDTF">2019-05-30T04:19:36Z</dcterms:created>
  <dcterms:modified xsi:type="dcterms:W3CDTF">2019-05-30T20:28:34Z</dcterms:modified>
</cp:coreProperties>
</file>