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3"/>
  </p:notesMasterIdLst>
  <p:sldIdLst>
    <p:sldId id="276" r:id="rId2"/>
    <p:sldId id="290" r:id="rId3"/>
    <p:sldId id="281" r:id="rId4"/>
    <p:sldId id="284" r:id="rId5"/>
    <p:sldId id="294" r:id="rId6"/>
    <p:sldId id="296" r:id="rId7"/>
    <p:sldId id="325" r:id="rId8"/>
    <p:sldId id="277" r:id="rId9"/>
    <p:sldId id="298" r:id="rId10"/>
    <p:sldId id="300" r:id="rId11"/>
    <p:sldId id="326" r:id="rId12"/>
    <p:sldId id="306" r:id="rId13"/>
    <p:sldId id="307" r:id="rId14"/>
    <p:sldId id="327" r:id="rId15"/>
    <p:sldId id="328" r:id="rId16"/>
    <p:sldId id="329" r:id="rId17"/>
    <p:sldId id="330" r:id="rId18"/>
    <p:sldId id="331" r:id="rId19"/>
    <p:sldId id="332" r:id="rId20"/>
    <p:sldId id="333" r:id="rId21"/>
    <p:sldId id="323" r:id="rId22"/>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C82"/>
    <a:srgbClr val="00DE99"/>
    <a:srgbClr val="009969"/>
    <a:srgbClr val="E8E8E8"/>
    <a:srgbClr val="E0E0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753"/>
    <p:restoredTop sz="95262" autoAdjust="0"/>
  </p:normalViewPr>
  <p:slideViewPr>
    <p:cSldViewPr>
      <p:cViewPr varScale="1">
        <p:scale>
          <a:sx n="66" d="100"/>
          <a:sy n="66" d="100"/>
        </p:scale>
        <p:origin x="-618" y="-96"/>
      </p:cViewPr>
      <p:guideLst>
        <p:guide orient="horz" pos="2160"/>
        <p:guide pos="383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6/2/2019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xmlns=""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Image source:-</a:t>
            </a:r>
          </a:p>
          <a:p>
            <a:r>
              <a:rPr lang="en-IN" dirty="0"/>
              <a:t>https://pixabay.com/en/computer-keyboard-apple-laptop-2563737/</a:t>
            </a:r>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xmlns="" val="252526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https://pixabay.com/photos/person-silhouette-sunset-rock-598191/</a:t>
            </a:r>
          </a:p>
        </p:txBody>
      </p:sp>
      <p:sp>
        <p:nvSpPr>
          <p:cNvPr id="4" name="Slide Number Placeholder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xmlns="" val="26906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Image source:-</a:t>
            </a:r>
          </a:p>
          <a:p>
            <a:r>
              <a:rPr lang="en-IN" dirty="0"/>
              <a:t>https://pixabay.com/en/technology-industry-big-data-cpu-3092486/</a:t>
            </a:r>
          </a:p>
        </p:txBody>
      </p:sp>
      <p:sp>
        <p:nvSpPr>
          <p:cNvPr id="4" name="Slide Number Placeholder 3"/>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xmlns="" val="2741657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endParaRPr lang="en-US" dirty="0"/>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5404F2-BE9A-4460-8815-8F645183555F}" type="datetimeFigureOut">
              <a:rPr lang="en-US" smtClean="0"/>
              <a:pPr/>
              <a:t>6/2/2019</a:t>
            </a:fld>
            <a:endParaRPr lang="en-US"/>
          </a:p>
        </p:txBody>
      </p:sp>
      <p:sp>
        <p:nvSpPr>
          <p:cNvPr id="5" name="Footer Placeholder 4"/>
          <p:cNvSpPr>
            <a:spLocks noGrp="1"/>
          </p:cNvSpPr>
          <p:nvPr>
            <p:ph type="ftr" sz="quarter" idx="11"/>
          </p:nvPr>
        </p:nvSpPr>
        <p:spPr>
          <a:xfrm>
            <a:off x="2415871" y="329308"/>
            <a:ext cx="4972620" cy="309201"/>
          </a:xfrm>
        </p:spPr>
        <p:txBody>
          <a:bodyPr/>
          <a:lstStyle/>
          <a:p>
            <a:endParaRPr lang="en-US"/>
          </a:p>
        </p:txBody>
      </p:sp>
      <p:sp>
        <p:nvSpPr>
          <p:cNvPr id="6" name="Slide Number Placeholder 5"/>
          <p:cNvSpPr>
            <a:spLocks noGrp="1"/>
          </p:cNvSpPr>
          <p:nvPr>
            <p:ph type="sldNum" sz="quarter" idx="12"/>
          </p:nvPr>
        </p:nvSpPr>
        <p:spPr>
          <a:xfrm>
            <a:off x="1437290" y="798973"/>
            <a:ext cx="810808" cy="503578"/>
          </a:xfrm>
        </p:spPr>
        <p:txBody>
          <a:bodyPr/>
          <a:lstStyle/>
          <a:p>
            <a:fld id="{96E69268-9C8B-4EBF-A9EE-DC5DC2D48DC3}" type="slidenum">
              <a:rPr lang="en-US" smtClean="0"/>
              <a:pPr/>
              <a:t>‹#›</a:t>
            </a:fld>
            <a:endParaRPr lang="en-US"/>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85845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404F2-BE9A-4460-8815-8F645183555F}" type="datetimeFigureOut">
              <a:rPr lang="en-US" smtClean="0"/>
              <a:pPr/>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92530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404F2-BE9A-4460-8815-8F645183555F}" type="datetimeFigureOut">
              <a:rPr lang="en-US" smtClean="0"/>
              <a:pPr/>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236257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68745AF1-587F-47CC-9064-09FF7F1240EA}"/>
              </a:ext>
            </a:extLst>
          </p:cNvPr>
          <p:cNvSpPr>
            <a:spLocks noGrp="1"/>
          </p:cNvSpPr>
          <p:nvPr>
            <p:ph type="pic" sz="quarter" idx="13"/>
          </p:nvPr>
        </p:nvSpPr>
        <p:spPr>
          <a:xfrm>
            <a:off x="0" y="0"/>
            <a:ext cx="12188825" cy="6858000"/>
          </a:xfrm>
        </p:spPr>
        <p:txBody>
          <a:bodyPr anchor="ctr"/>
          <a:lstStyle>
            <a:lvl1pPr marL="0" indent="0" algn="ctr">
              <a:buFontTx/>
              <a:buNone/>
              <a:defRPr/>
            </a:lvl1pPr>
          </a:lstStyle>
          <a:p>
            <a:endParaRPr lang="en-IN"/>
          </a:p>
        </p:txBody>
      </p:sp>
      <p:sp>
        <p:nvSpPr>
          <p:cNvPr id="2" name="Title 1"/>
          <p:cNvSpPr>
            <a:spLocks noGrp="1"/>
          </p:cNvSpPr>
          <p:nvPr>
            <p:ph type="ctrTitle"/>
          </p:nvPr>
        </p:nvSpPr>
        <p:spPr>
          <a:xfrm>
            <a:off x="914162" y="4194720"/>
            <a:ext cx="10360501" cy="610820"/>
          </a:xfrm>
        </p:spPr>
        <p:txBody>
          <a:bodyPr>
            <a:noAutofit/>
          </a:bodyPr>
          <a:lstStyle>
            <a:lvl1pPr algn="ctr">
              <a:defRPr lang="en-US" sz="6600" b="1" kern="120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p:cNvSpPr>
            <a:spLocks noGrp="1"/>
          </p:cNvSpPr>
          <p:nvPr>
            <p:ph type="subTitle" idx="1"/>
          </p:nvPr>
        </p:nvSpPr>
        <p:spPr>
          <a:xfrm>
            <a:off x="902435" y="4752792"/>
            <a:ext cx="10383954" cy="764440"/>
          </a:xfrm>
        </p:spPr>
        <p:txBody>
          <a:bodyPr>
            <a:normAutofit/>
          </a:bodyPr>
          <a:lstStyle>
            <a:lvl1pPr marL="0" indent="0" algn="ctr">
              <a:buNone/>
              <a:defRPr lang="en-US" sz="2400" kern="120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xmlns="" val="2223152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out us ">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xmlns="" id="{89D12C68-5B89-4EDB-A2B3-7F8A32E8939D}"/>
              </a:ext>
            </a:extLst>
          </p:cNvPr>
          <p:cNvSpPr>
            <a:spLocks noGrp="1"/>
          </p:cNvSpPr>
          <p:nvPr>
            <p:ph type="pic" sz="quarter" idx="14"/>
          </p:nvPr>
        </p:nvSpPr>
        <p:spPr>
          <a:xfrm>
            <a:off x="5266865" y="252248"/>
            <a:ext cx="6671992" cy="6353504"/>
          </a:xfrm>
          <a:custGeom>
            <a:avLst/>
            <a:gdLst>
              <a:gd name="connsiteX0" fmla="*/ 1196196 w 4064282"/>
              <a:gd name="connsiteY0" fmla="*/ 347059 h 3870274"/>
              <a:gd name="connsiteX1" fmla="*/ 2392391 w 4064282"/>
              <a:gd name="connsiteY1" fmla="*/ 1543254 h 3870274"/>
              <a:gd name="connsiteX2" fmla="*/ 2019056 w 4064282"/>
              <a:gd name="connsiteY2" fmla="*/ 1916589 h 3870274"/>
              <a:gd name="connsiteX3" fmla="*/ 2064605 w 4064282"/>
              <a:gd name="connsiteY3" fmla="*/ 1962138 h 3870274"/>
              <a:gd name="connsiteX4" fmla="*/ 2868087 w 4064282"/>
              <a:gd name="connsiteY4" fmla="*/ 1158656 h 3870274"/>
              <a:gd name="connsiteX5" fmla="*/ 4064282 w 4064282"/>
              <a:gd name="connsiteY5" fmla="*/ 2354851 h 3870274"/>
              <a:gd name="connsiteX6" fmla="*/ 2868087 w 4064282"/>
              <a:gd name="connsiteY6" fmla="*/ 3551045 h 3870274"/>
              <a:gd name="connsiteX7" fmla="*/ 2383834 w 4064282"/>
              <a:gd name="connsiteY7" fmla="*/ 3066793 h 3870274"/>
              <a:gd name="connsiteX8" fmla="*/ 1580352 w 4064282"/>
              <a:gd name="connsiteY8" fmla="*/ 3870274 h 3870274"/>
              <a:gd name="connsiteX9" fmla="*/ 384156 w 4064282"/>
              <a:gd name="connsiteY9" fmla="*/ 2674080 h 3870274"/>
              <a:gd name="connsiteX10" fmla="*/ 757492 w 4064282"/>
              <a:gd name="connsiteY10" fmla="*/ 2300745 h 3870274"/>
              <a:gd name="connsiteX11" fmla="*/ 0 w 4064282"/>
              <a:gd name="connsiteY11" fmla="*/ 1543254 h 3870274"/>
              <a:gd name="connsiteX12" fmla="*/ 2443501 w 4064282"/>
              <a:gd name="connsiteY12" fmla="*/ 0 h 3870274"/>
              <a:gd name="connsiteX13" fmla="*/ 3197460 w 4064282"/>
              <a:gd name="connsiteY13" fmla="*/ 753959 h 3870274"/>
              <a:gd name="connsiteX14" fmla="*/ 2443501 w 4064282"/>
              <a:gd name="connsiteY14" fmla="*/ 1507917 h 3870274"/>
              <a:gd name="connsiteX15" fmla="*/ 1689542 w 4064282"/>
              <a:gd name="connsiteY15" fmla="*/ 753959 h 38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64282" h="3870274">
                <a:moveTo>
                  <a:pt x="1196196" y="347059"/>
                </a:moveTo>
                <a:lnTo>
                  <a:pt x="2392391" y="1543254"/>
                </a:lnTo>
                <a:lnTo>
                  <a:pt x="2019056" y="1916589"/>
                </a:lnTo>
                <a:lnTo>
                  <a:pt x="2064605" y="1962138"/>
                </a:lnTo>
                <a:lnTo>
                  <a:pt x="2868087" y="1158656"/>
                </a:lnTo>
                <a:lnTo>
                  <a:pt x="4064282" y="2354851"/>
                </a:lnTo>
                <a:lnTo>
                  <a:pt x="2868087" y="3551045"/>
                </a:lnTo>
                <a:lnTo>
                  <a:pt x="2383834" y="3066793"/>
                </a:lnTo>
                <a:lnTo>
                  <a:pt x="1580352" y="3870274"/>
                </a:lnTo>
                <a:lnTo>
                  <a:pt x="384156" y="2674080"/>
                </a:lnTo>
                <a:lnTo>
                  <a:pt x="757492" y="2300745"/>
                </a:lnTo>
                <a:lnTo>
                  <a:pt x="0" y="1543254"/>
                </a:lnTo>
                <a:close/>
                <a:moveTo>
                  <a:pt x="2443501" y="0"/>
                </a:moveTo>
                <a:lnTo>
                  <a:pt x="3197460" y="753959"/>
                </a:lnTo>
                <a:lnTo>
                  <a:pt x="2443501" y="1507917"/>
                </a:lnTo>
                <a:lnTo>
                  <a:pt x="1689542" y="753959"/>
                </a:lnTo>
                <a:close/>
              </a:path>
            </a:pathLst>
          </a:custGeom>
          <a:solidFill>
            <a:schemeClr val="accent4"/>
          </a:solidFill>
        </p:spPr>
        <p:txBody>
          <a:bodyPr wrap="square" anchor="ctr">
            <a:noAutofit/>
          </a:bodyPr>
          <a:lstStyle>
            <a:lvl1pPr marL="0" indent="0" algn="ctr">
              <a:buFontTx/>
              <a:buNone/>
              <a:defRPr sz="2400">
                <a:latin typeface="Arial" panose="020B0604020202020204" pitchFamily="34" charset="0"/>
                <a:cs typeface="Arial" panose="020B0604020202020204" pitchFamily="34" charset="0"/>
              </a:defRPr>
            </a:lvl1pPr>
          </a:lstStyle>
          <a:p>
            <a:endParaRPr lang="en-IN" dirty="0"/>
          </a:p>
        </p:txBody>
      </p:sp>
      <p:sp>
        <p:nvSpPr>
          <p:cNvPr id="14" name="Slide Number Placeholder 4">
            <a:extLst>
              <a:ext uri="{FF2B5EF4-FFF2-40B4-BE49-F238E27FC236}">
                <a16:creationId xmlns:a16="http://schemas.microsoft.com/office/drawing/2014/main" xmlns="" id="{A08C02D2-8AAA-4067-901C-B8CE80A50F8B}"/>
              </a:ext>
            </a:extLst>
          </p:cNvPr>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sp>
        <p:nvSpPr>
          <p:cNvPr id="15" name="Diamond 14">
            <a:extLst>
              <a:ext uri="{FF2B5EF4-FFF2-40B4-BE49-F238E27FC236}">
                <a16:creationId xmlns:a16="http://schemas.microsoft.com/office/drawing/2014/main" xmlns="" id="{A5B65961-F3A9-4578-BA5F-AACBDA8B9A24}"/>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6909818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ission&amp;Vis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6EC2F7FD-0CC2-4DFD-971A-E1F2286FD402}"/>
              </a:ext>
            </a:extLst>
          </p:cNvPr>
          <p:cNvSpPr>
            <a:spLocks noGrp="1"/>
          </p:cNvSpPr>
          <p:nvPr>
            <p:ph type="pic" sz="quarter" idx="13"/>
          </p:nvPr>
        </p:nvSpPr>
        <p:spPr>
          <a:xfrm>
            <a:off x="6310436" y="0"/>
            <a:ext cx="5878389" cy="6858000"/>
          </a:xfrm>
          <a:solidFill>
            <a:schemeClr val="accent2"/>
          </a:solidFill>
        </p:spPr>
        <p:txBody>
          <a:bodyPr anchor="ctr">
            <a:normAutofit/>
          </a:bodyPr>
          <a:lstStyle>
            <a:lvl1pPr marL="0" indent="0" algn="ctr">
              <a:buFontTx/>
              <a:buNone/>
              <a:defRPr sz="2800">
                <a:latin typeface="Open Sans" panose="020B0606030504020204" pitchFamily="34" charset="0"/>
                <a:ea typeface="Open Sans" panose="020B0606030504020204" pitchFamily="34" charset="0"/>
                <a:cs typeface="Open Sans" panose="020B0606030504020204" pitchFamily="34" charset="0"/>
              </a:defRPr>
            </a:lvl1pPr>
          </a:lstStyle>
          <a:p>
            <a:endParaRPr lang="en-IN"/>
          </a:p>
        </p:txBody>
      </p:sp>
      <p:sp>
        <p:nvSpPr>
          <p:cNvPr id="3" name="Date Placeholder 2"/>
          <p:cNvSpPr>
            <a:spLocks noGrp="1"/>
          </p:cNvSpPr>
          <p:nvPr>
            <p:ph type="dt" sz="half" idx="10"/>
          </p:nvPr>
        </p:nvSpPr>
        <p:spPr/>
        <p:txBody>
          <a:bodyPr/>
          <a:lstStyle/>
          <a:p>
            <a:fld id="{425404F2-BE9A-4460-8815-8F645183555F}" type="datetimeFigureOut">
              <a:rPr lang="en-US" smtClean="0"/>
              <a:pPr/>
              <a:t>6/2/2019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1416839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460DD81-CE53-4988-AA8C-DCFE75779A28}"/>
              </a:ext>
            </a:extLst>
          </p:cNvPr>
          <p:cNvSpPr/>
          <p:nvPr userDrawn="1"/>
        </p:nvSpPr>
        <p:spPr>
          <a:xfrm>
            <a:off x="0" y="6237312"/>
            <a:ext cx="12188825" cy="6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Slide Number Placeholder 4">
            <a:extLst>
              <a:ext uri="{FF2B5EF4-FFF2-40B4-BE49-F238E27FC236}">
                <a16:creationId xmlns:a16="http://schemas.microsoft.com/office/drawing/2014/main" xmlns="" id="{2B50C96E-20AF-4CD4-8A5C-F241839AB6F2}"/>
              </a:ext>
            </a:extLst>
          </p:cNvPr>
          <p:cNvSpPr>
            <a:spLocks noGrp="1"/>
          </p:cNvSpPr>
          <p:nvPr>
            <p:ph type="sldNum" sz="quarter" idx="12"/>
          </p:nvPr>
        </p:nvSpPr>
        <p:spPr>
          <a:xfrm>
            <a:off x="8735325" y="6356351"/>
            <a:ext cx="2844059" cy="365125"/>
          </a:xfrm>
        </p:spPr>
        <p:txBody>
          <a:bodyPr lIns="0" rIns="0"/>
          <a:lstStyle>
            <a:lvl1pPr>
              <a:defRPr>
                <a:solidFill>
                  <a:schemeClr val="bg1"/>
                </a:solidFill>
              </a:defRPr>
            </a:lvl1pPr>
          </a:lstStyle>
          <a:p>
            <a:fld id="{96E69268-9C8B-4EBF-A9EE-DC5DC2D48DC3}" type="slidenum">
              <a:rPr lang="en-US" smtClean="0"/>
              <a:pPr/>
              <a:t>‹#›</a:t>
            </a:fld>
            <a:endParaRPr lang="en-US"/>
          </a:p>
        </p:txBody>
      </p:sp>
      <p:sp>
        <p:nvSpPr>
          <p:cNvPr id="8" name="Footer Placeholder 3">
            <a:extLst>
              <a:ext uri="{FF2B5EF4-FFF2-40B4-BE49-F238E27FC236}">
                <a16:creationId xmlns:a16="http://schemas.microsoft.com/office/drawing/2014/main" xmlns="" id="{015B24E8-709E-4BB1-8463-62BE6D60AC17}"/>
              </a:ext>
            </a:extLst>
          </p:cNvPr>
          <p:cNvSpPr>
            <a:spLocks noGrp="1"/>
          </p:cNvSpPr>
          <p:nvPr>
            <p:ph type="ftr" sz="quarter" idx="11"/>
          </p:nvPr>
        </p:nvSpPr>
        <p:spPr>
          <a:xfrm>
            <a:off x="623960" y="6356351"/>
            <a:ext cx="3859795" cy="365125"/>
          </a:xfrm>
        </p:spPr>
        <p:txBody>
          <a:bodyPr lIns="0" rIns="0"/>
          <a:lstStyle>
            <a:lvl1pPr algn="l">
              <a:defRPr>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Companyname.com</a:t>
            </a:r>
          </a:p>
        </p:txBody>
      </p:sp>
    </p:spTree>
    <p:extLst>
      <p:ext uri="{BB962C8B-B14F-4D97-AF65-F5344CB8AC3E}">
        <p14:creationId xmlns:p14="http://schemas.microsoft.com/office/powerpoint/2010/main" xmlns="" val="37805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cxnSp>
        <p:nvCxnSpPr>
          <p:cNvPr id="7" name="Straight Connector 6">
            <a:extLst>
              <a:ext uri="{FF2B5EF4-FFF2-40B4-BE49-F238E27FC236}">
                <a16:creationId xmlns:a16="http://schemas.microsoft.com/office/drawing/2014/main" xmlns="" id="{78C5BB68-63BE-4133-B93A-26D74F70393C}"/>
              </a:ext>
            </a:extLst>
          </p:cNvPr>
          <p:cNvCxnSpPr/>
          <p:nvPr userDrawn="1"/>
        </p:nvCxnSpPr>
        <p:spPr>
          <a:xfrm>
            <a:off x="765820" y="985922"/>
            <a:ext cx="864096"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grpSp>
        <p:nvGrpSpPr>
          <p:cNvPr id="12" name="Group 11">
            <a:extLst>
              <a:ext uri="{FF2B5EF4-FFF2-40B4-BE49-F238E27FC236}">
                <a16:creationId xmlns:a16="http://schemas.microsoft.com/office/drawing/2014/main" xmlns="" id="{E902C626-C53F-407E-96FB-80FAB11371E0}"/>
              </a:ext>
            </a:extLst>
          </p:cNvPr>
          <p:cNvGrpSpPr/>
          <p:nvPr userDrawn="1"/>
        </p:nvGrpSpPr>
        <p:grpSpPr>
          <a:xfrm>
            <a:off x="765820" y="6473596"/>
            <a:ext cx="10810529" cy="0"/>
            <a:chOff x="765820" y="6453336"/>
            <a:chExt cx="10810529" cy="0"/>
          </a:xfrm>
        </p:grpSpPr>
        <p:cxnSp>
          <p:nvCxnSpPr>
            <p:cNvPr id="10" name="Straight Connector 9">
              <a:extLst>
                <a:ext uri="{FF2B5EF4-FFF2-40B4-BE49-F238E27FC236}">
                  <a16:creationId xmlns:a16="http://schemas.microsoft.com/office/drawing/2014/main" xmlns="" id="{598359EE-D792-4018-9297-434F84B6A10E}"/>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5B62C18-9C61-493A-B1F4-C0B177EE31A0}"/>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Diamond 12">
            <a:extLst>
              <a:ext uri="{FF2B5EF4-FFF2-40B4-BE49-F238E27FC236}">
                <a16:creationId xmlns:a16="http://schemas.microsoft.com/office/drawing/2014/main" xmlns="" id="{E4973F43-2A8D-46DA-8FB2-E077D384393F}"/>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Picture Placeholder 32">
            <a:extLst>
              <a:ext uri="{FF2B5EF4-FFF2-40B4-BE49-F238E27FC236}">
                <a16:creationId xmlns:a16="http://schemas.microsoft.com/office/drawing/2014/main" xmlns="" id="{89D12C68-5B89-4EDB-A2B3-7F8A32E8939D}"/>
              </a:ext>
            </a:extLst>
          </p:cNvPr>
          <p:cNvSpPr>
            <a:spLocks noGrp="1"/>
          </p:cNvSpPr>
          <p:nvPr>
            <p:ph type="pic" sz="quarter" idx="14"/>
          </p:nvPr>
        </p:nvSpPr>
        <p:spPr>
          <a:xfrm>
            <a:off x="1069997" y="1699355"/>
            <a:ext cx="4064282" cy="3870274"/>
          </a:xfrm>
          <a:custGeom>
            <a:avLst/>
            <a:gdLst>
              <a:gd name="connsiteX0" fmla="*/ 1196196 w 4064282"/>
              <a:gd name="connsiteY0" fmla="*/ 347059 h 3870274"/>
              <a:gd name="connsiteX1" fmla="*/ 2392391 w 4064282"/>
              <a:gd name="connsiteY1" fmla="*/ 1543254 h 3870274"/>
              <a:gd name="connsiteX2" fmla="*/ 2019056 w 4064282"/>
              <a:gd name="connsiteY2" fmla="*/ 1916589 h 3870274"/>
              <a:gd name="connsiteX3" fmla="*/ 2064605 w 4064282"/>
              <a:gd name="connsiteY3" fmla="*/ 1962138 h 3870274"/>
              <a:gd name="connsiteX4" fmla="*/ 2868087 w 4064282"/>
              <a:gd name="connsiteY4" fmla="*/ 1158656 h 3870274"/>
              <a:gd name="connsiteX5" fmla="*/ 4064282 w 4064282"/>
              <a:gd name="connsiteY5" fmla="*/ 2354851 h 3870274"/>
              <a:gd name="connsiteX6" fmla="*/ 2868087 w 4064282"/>
              <a:gd name="connsiteY6" fmla="*/ 3551045 h 3870274"/>
              <a:gd name="connsiteX7" fmla="*/ 2383834 w 4064282"/>
              <a:gd name="connsiteY7" fmla="*/ 3066793 h 3870274"/>
              <a:gd name="connsiteX8" fmla="*/ 1580352 w 4064282"/>
              <a:gd name="connsiteY8" fmla="*/ 3870274 h 3870274"/>
              <a:gd name="connsiteX9" fmla="*/ 384156 w 4064282"/>
              <a:gd name="connsiteY9" fmla="*/ 2674080 h 3870274"/>
              <a:gd name="connsiteX10" fmla="*/ 757492 w 4064282"/>
              <a:gd name="connsiteY10" fmla="*/ 2300745 h 3870274"/>
              <a:gd name="connsiteX11" fmla="*/ 0 w 4064282"/>
              <a:gd name="connsiteY11" fmla="*/ 1543254 h 3870274"/>
              <a:gd name="connsiteX12" fmla="*/ 2443501 w 4064282"/>
              <a:gd name="connsiteY12" fmla="*/ 0 h 3870274"/>
              <a:gd name="connsiteX13" fmla="*/ 3197460 w 4064282"/>
              <a:gd name="connsiteY13" fmla="*/ 753959 h 3870274"/>
              <a:gd name="connsiteX14" fmla="*/ 2443501 w 4064282"/>
              <a:gd name="connsiteY14" fmla="*/ 1507917 h 3870274"/>
              <a:gd name="connsiteX15" fmla="*/ 1689542 w 4064282"/>
              <a:gd name="connsiteY15" fmla="*/ 753959 h 387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64282" h="3870274">
                <a:moveTo>
                  <a:pt x="1196196" y="347059"/>
                </a:moveTo>
                <a:lnTo>
                  <a:pt x="2392391" y="1543254"/>
                </a:lnTo>
                <a:lnTo>
                  <a:pt x="2019056" y="1916589"/>
                </a:lnTo>
                <a:lnTo>
                  <a:pt x="2064605" y="1962138"/>
                </a:lnTo>
                <a:lnTo>
                  <a:pt x="2868087" y="1158656"/>
                </a:lnTo>
                <a:lnTo>
                  <a:pt x="4064282" y="2354851"/>
                </a:lnTo>
                <a:lnTo>
                  <a:pt x="2868087" y="3551045"/>
                </a:lnTo>
                <a:lnTo>
                  <a:pt x="2383834" y="3066793"/>
                </a:lnTo>
                <a:lnTo>
                  <a:pt x="1580352" y="3870274"/>
                </a:lnTo>
                <a:lnTo>
                  <a:pt x="384156" y="2674080"/>
                </a:lnTo>
                <a:lnTo>
                  <a:pt x="757492" y="2300745"/>
                </a:lnTo>
                <a:lnTo>
                  <a:pt x="0" y="1543254"/>
                </a:lnTo>
                <a:close/>
                <a:moveTo>
                  <a:pt x="2443501" y="0"/>
                </a:moveTo>
                <a:lnTo>
                  <a:pt x="3197460" y="753959"/>
                </a:lnTo>
                <a:lnTo>
                  <a:pt x="2443501" y="1507917"/>
                </a:lnTo>
                <a:lnTo>
                  <a:pt x="1689542" y="753959"/>
                </a:lnTo>
                <a:close/>
              </a:path>
            </a:pathLst>
          </a:custGeom>
          <a:solidFill>
            <a:schemeClr val="accent4"/>
          </a:solidFill>
        </p:spPr>
        <p:txBody>
          <a:bodyPr wrap="square" anchor="ctr">
            <a:noAutofit/>
          </a:bodyPr>
          <a:lstStyle>
            <a:lvl1pPr marL="0" indent="0" algn="ctr">
              <a:buFontTx/>
              <a:buNone/>
              <a:defRPr sz="2400">
                <a:latin typeface="Arial" panose="020B0604020202020204" pitchFamily="34" charset="0"/>
                <a:cs typeface="Arial" panose="020B0604020202020204" pitchFamily="34" charset="0"/>
              </a:defRPr>
            </a:lvl1pPr>
          </a:lstStyle>
          <a:p>
            <a:endParaRPr lang="en-IN" dirty="0"/>
          </a:p>
        </p:txBody>
      </p:sp>
    </p:spTree>
    <p:extLst>
      <p:ext uri="{BB962C8B-B14F-4D97-AF65-F5344CB8AC3E}">
        <p14:creationId xmlns:p14="http://schemas.microsoft.com/office/powerpoint/2010/main" xmlns="" val="156028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cxnSp>
        <p:nvCxnSpPr>
          <p:cNvPr id="7" name="Straight Connector 6">
            <a:extLst>
              <a:ext uri="{FF2B5EF4-FFF2-40B4-BE49-F238E27FC236}">
                <a16:creationId xmlns:a16="http://schemas.microsoft.com/office/drawing/2014/main" xmlns="" id="{78C5BB68-63BE-4133-B93A-26D74F70393C}"/>
              </a:ext>
            </a:extLst>
          </p:cNvPr>
          <p:cNvCxnSpPr/>
          <p:nvPr userDrawn="1"/>
        </p:nvCxnSpPr>
        <p:spPr>
          <a:xfrm>
            <a:off x="765820" y="985922"/>
            <a:ext cx="864096"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sp>
        <p:nvSpPr>
          <p:cNvPr id="13" name="Diamond 12">
            <a:extLst>
              <a:ext uri="{FF2B5EF4-FFF2-40B4-BE49-F238E27FC236}">
                <a16:creationId xmlns:a16="http://schemas.microsoft.com/office/drawing/2014/main" xmlns="" id="{E4973F43-2A8D-46DA-8FB2-E077D384393F}"/>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roup 33">
            <a:extLst>
              <a:ext uri="{FF2B5EF4-FFF2-40B4-BE49-F238E27FC236}">
                <a16:creationId xmlns:a16="http://schemas.microsoft.com/office/drawing/2014/main" xmlns="" id="{FF26A855-D2C8-4657-852A-1144FF2C76FD}"/>
              </a:ext>
            </a:extLst>
          </p:cNvPr>
          <p:cNvGrpSpPr/>
          <p:nvPr userDrawn="1"/>
        </p:nvGrpSpPr>
        <p:grpSpPr>
          <a:xfrm>
            <a:off x="765820" y="6473596"/>
            <a:ext cx="10810529" cy="0"/>
            <a:chOff x="765820" y="6453336"/>
            <a:chExt cx="10810529" cy="0"/>
          </a:xfrm>
        </p:grpSpPr>
        <p:cxnSp>
          <p:nvCxnSpPr>
            <p:cNvPr id="35" name="Straight Connector 34">
              <a:extLst>
                <a:ext uri="{FF2B5EF4-FFF2-40B4-BE49-F238E27FC236}">
                  <a16:creationId xmlns:a16="http://schemas.microsoft.com/office/drawing/2014/main" xmlns="" id="{8F86ECE5-BEBF-4B8E-B5AC-3D7902444F17}"/>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DE7DEAD-E565-41EC-A7FE-3210F6139698}"/>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42987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sp>
        <p:nvSpPr>
          <p:cNvPr id="13" name="Diamond 12">
            <a:extLst>
              <a:ext uri="{FF2B5EF4-FFF2-40B4-BE49-F238E27FC236}">
                <a16:creationId xmlns:a16="http://schemas.microsoft.com/office/drawing/2014/main" xmlns="" id="{E4973F43-2A8D-46DA-8FB2-E077D384393F}"/>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4" name="Group 33">
            <a:extLst>
              <a:ext uri="{FF2B5EF4-FFF2-40B4-BE49-F238E27FC236}">
                <a16:creationId xmlns:a16="http://schemas.microsoft.com/office/drawing/2014/main" xmlns="" id="{FF26A855-D2C8-4657-852A-1144FF2C76FD}"/>
              </a:ext>
            </a:extLst>
          </p:cNvPr>
          <p:cNvGrpSpPr/>
          <p:nvPr userDrawn="1"/>
        </p:nvGrpSpPr>
        <p:grpSpPr>
          <a:xfrm>
            <a:off x="765820" y="6473596"/>
            <a:ext cx="10810529" cy="0"/>
            <a:chOff x="765820" y="6453336"/>
            <a:chExt cx="10810529" cy="0"/>
          </a:xfrm>
        </p:grpSpPr>
        <p:cxnSp>
          <p:nvCxnSpPr>
            <p:cNvPr id="35" name="Straight Connector 34">
              <a:extLst>
                <a:ext uri="{FF2B5EF4-FFF2-40B4-BE49-F238E27FC236}">
                  <a16:creationId xmlns:a16="http://schemas.microsoft.com/office/drawing/2014/main" xmlns="" id="{8F86ECE5-BEBF-4B8E-B5AC-3D7902444F17}"/>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DE7DEAD-E565-41EC-A7FE-3210F6139698}"/>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90080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E9A60F6A-F2C1-4D58-BB6D-2E01DCE1E5AA}"/>
              </a:ext>
            </a:extLst>
          </p:cNvPr>
          <p:cNvSpPr>
            <a:spLocks noGrp="1"/>
          </p:cNvSpPr>
          <p:nvPr>
            <p:ph type="pic" sz="quarter" idx="10"/>
          </p:nvPr>
        </p:nvSpPr>
        <p:spPr>
          <a:xfrm>
            <a:off x="0" y="0"/>
            <a:ext cx="12188825" cy="6857999"/>
          </a:xfrm>
        </p:spPr>
        <p:txBody>
          <a:bodyPr anchor="ctr"/>
          <a:lstStyle>
            <a:lvl1pPr marL="0" indent="0" algn="ctr">
              <a:buFontTx/>
              <a:buNone/>
              <a:defRPr/>
            </a:lvl1pPr>
          </a:lstStyle>
          <a:p>
            <a:endParaRPr lang="en-IN" dirty="0"/>
          </a:p>
        </p:txBody>
      </p:sp>
      <p:sp>
        <p:nvSpPr>
          <p:cNvPr id="9" name="Text Placeholder 8">
            <a:extLst>
              <a:ext uri="{FF2B5EF4-FFF2-40B4-BE49-F238E27FC236}">
                <a16:creationId xmlns:a16="http://schemas.microsoft.com/office/drawing/2014/main" xmlns="" id="{88375175-94C9-4D06-9717-D72E1703EF41}"/>
              </a:ext>
            </a:extLst>
          </p:cNvPr>
          <p:cNvSpPr>
            <a:spLocks noGrp="1"/>
          </p:cNvSpPr>
          <p:nvPr>
            <p:ph type="body" sz="quarter" idx="11" hasCustomPrompt="1"/>
          </p:nvPr>
        </p:nvSpPr>
        <p:spPr>
          <a:xfrm>
            <a:off x="909836" y="3789040"/>
            <a:ext cx="6268995" cy="1007567"/>
          </a:xfrm>
        </p:spPr>
        <p:txBody>
          <a:bodyPr anchor="b">
            <a:noAutofit/>
          </a:bodyPr>
          <a:lstStyle>
            <a:lvl1pPr marL="0" indent="0" algn="l">
              <a:buNone/>
              <a:defRPr sz="6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Edit Master Text Styles</a:t>
            </a:r>
            <a:endParaRPr lang="en-IN" dirty="0"/>
          </a:p>
        </p:txBody>
      </p:sp>
      <p:sp>
        <p:nvSpPr>
          <p:cNvPr id="15" name="Text Placeholder 14">
            <a:extLst>
              <a:ext uri="{FF2B5EF4-FFF2-40B4-BE49-F238E27FC236}">
                <a16:creationId xmlns:a16="http://schemas.microsoft.com/office/drawing/2014/main" xmlns="" id="{3CA56485-A34A-4468-9450-A8C680886FD9}"/>
              </a:ext>
            </a:extLst>
          </p:cNvPr>
          <p:cNvSpPr>
            <a:spLocks noGrp="1"/>
          </p:cNvSpPr>
          <p:nvPr>
            <p:ph type="body" sz="quarter" idx="12"/>
          </p:nvPr>
        </p:nvSpPr>
        <p:spPr>
          <a:xfrm>
            <a:off x="909638" y="4797177"/>
            <a:ext cx="6264275" cy="1368127"/>
          </a:xfrm>
        </p:spPr>
        <p:txBody>
          <a:bodyPr>
            <a:normAutofit/>
          </a:bodyPr>
          <a:lstStyle>
            <a:lvl1pPr marL="0" indent="0">
              <a:buFontTx/>
              <a:buNone/>
              <a:defRPr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609494" indent="0">
              <a:buFontTx/>
              <a:buNone/>
              <a:defRPr/>
            </a:lvl2pPr>
            <a:lvl3pPr marL="1218986" indent="0">
              <a:buFontTx/>
              <a:buNone/>
              <a:defRPr/>
            </a:lvl3pPr>
            <a:lvl4pPr marL="1828480" indent="0">
              <a:buFontTx/>
              <a:buNone/>
              <a:defRPr/>
            </a:lvl4pPr>
            <a:lvl5pPr marL="2437973" indent="0">
              <a:buFontTx/>
              <a:buNone/>
              <a:defRPr/>
            </a:lvl5pPr>
          </a:lstStyle>
          <a:p>
            <a:pPr lvl="0"/>
            <a:r>
              <a:rPr lang="en-US" dirty="0"/>
              <a:t>Edit Master text styles</a:t>
            </a:r>
            <a:endParaRPr lang="en-IN" dirty="0"/>
          </a:p>
        </p:txBody>
      </p:sp>
    </p:spTree>
    <p:extLst>
      <p:ext uri="{BB962C8B-B14F-4D97-AF65-F5344CB8AC3E}">
        <p14:creationId xmlns:p14="http://schemas.microsoft.com/office/powerpoint/2010/main" xmlns="" val="274026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5404F2-BE9A-4460-8815-8F645183555F}" type="datetimeFigureOut">
              <a:rPr lang="en-US" smtClean="0"/>
              <a:pPr/>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576210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6/2/2019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
        <p:nvSpPr>
          <p:cNvPr id="6" name="Picture Placeholder 5">
            <a:extLst>
              <a:ext uri="{FF2B5EF4-FFF2-40B4-BE49-F238E27FC236}">
                <a16:creationId xmlns:a16="http://schemas.microsoft.com/office/drawing/2014/main" xmlns="" id="{96FFA150-3A7A-4D6C-B6E1-743DE95362C4}"/>
              </a:ext>
            </a:extLst>
          </p:cNvPr>
          <p:cNvSpPr>
            <a:spLocks noGrp="1"/>
          </p:cNvSpPr>
          <p:nvPr>
            <p:ph type="pic" sz="quarter" idx="13"/>
          </p:nvPr>
        </p:nvSpPr>
        <p:spPr>
          <a:xfrm>
            <a:off x="6094411" y="0"/>
            <a:ext cx="6111195" cy="6860105"/>
          </a:xfrm>
          <a:custGeom>
            <a:avLst/>
            <a:gdLst>
              <a:gd name="connsiteX0" fmla="*/ 0 w 9535674"/>
              <a:gd name="connsiteY0" fmla="*/ 4767837 h 9535674"/>
              <a:gd name="connsiteX1" fmla="*/ 4767837 w 9535674"/>
              <a:gd name="connsiteY1" fmla="*/ 0 h 9535674"/>
              <a:gd name="connsiteX2" fmla="*/ 9535674 w 9535674"/>
              <a:gd name="connsiteY2" fmla="*/ 4767837 h 9535674"/>
              <a:gd name="connsiteX3" fmla="*/ 4767837 w 9535674"/>
              <a:gd name="connsiteY3" fmla="*/ 9535674 h 9535674"/>
              <a:gd name="connsiteX4" fmla="*/ 0 w 9535674"/>
              <a:gd name="connsiteY4" fmla="*/ 4767837 h 9535674"/>
              <a:gd name="connsiteX0" fmla="*/ 0 w 9535674"/>
              <a:gd name="connsiteY0" fmla="*/ 4767837 h 9535674"/>
              <a:gd name="connsiteX1" fmla="*/ 3425145 w 9535674"/>
              <a:gd name="connsiteY1" fmla="*/ 1338837 h 9535674"/>
              <a:gd name="connsiteX2" fmla="*/ 4767837 w 9535674"/>
              <a:gd name="connsiteY2" fmla="*/ 0 h 9535674"/>
              <a:gd name="connsiteX3" fmla="*/ 9535674 w 9535674"/>
              <a:gd name="connsiteY3" fmla="*/ 4767837 h 9535674"/>
              <a:gd name="connsiteX4" fmla="*/ 4767837 w 9535674"/>
              <a:gd name="connsiteY4" fmla="*/ 9535674 h 9535674"/>
              <a:gd name="connsiteX5" fmla="*/ 0 w 9535674"/>
              <a:gd name="connsiteY5" fmla="*/ 4767837 h 9535674"/>
              <a:gd name="connsiteX0" fmla="*/ 0 w 9535674"/>
              <a:gd name="connsiteY0" fmla="*/ 4767837 h 9535674"/>
              <a:gd name="connsiteX1" fmla="*/ 3425145 w 9535674"/>
              <a:gd name="connsiteY1" fmla="*/ 1338837 h 9535674"/>
              <a:gd name="connsiteX2" fmla="*/ 4767837 w 9535674"/>
              <a:gd name="connsiteY2" fmla="*/ 0 h 9535674"/>
              <a:gd name="connsiteX3" fmla="*/ 6111195 w 9535674"/>
              <a:gd name="connsiteY3" fmla="*/ 1338837 h 9535674"/>
              <a:gd name="connsiteX4" fmla="*/ 9535674 w 9535674"/>
              <a:gd name="connsiteY4" fmla="*/ 4767837 h 9535674"/>
              <a:gd name="connsiteX5" fmla="*/ 4767837 w 9535674"/>
              <a:gd name="connsiteY5" fmla="*/ 9535674 h 9535674"/>
              <a:gd name="connsiteX6" fmla="*/ 0 w 9535674"/>
              <a:gd name="connsiteY6" fmla="*/ 4767837 h 9535674"/>
              <a:gd name="connsiteX0" fmla="*/ 0 w 9535674"/>
              <a:gd name="connsiteY0" fmla="*/ 3429000 h 8196837"/>
              <a:gd name="connsiteX1" fmla="*/ 3425145 w 9535674"/>
              <a:gd name="connsiteY1" fmla="*/ 0 h 8196837"/>
              <a:gd name="connsiteX2" fmla="*/ 6111195 w 9535674"/>
              <a:gd name="connsiteY2" fmla="*/ 0 h 8196837"/>
              <a:gd name="connsiteX3" fmla="*/ 9535674 w 9535674"/>
              <a:gd name="connsiteY3" fmla="*/ 3429000 h 8196837"/>
              <a:gd name="connsiteX4" fmla="*/ 4767837 w 9535674"/>
              <a:gd name="connsiteY4" fmla="*/ 8196837 h 8196837"/>
              <a:gd name="connsiteX5" fmla="*/ 0 w 9535674"/>
              <a:gd name="connsiteY5" fmla="*/ 3429000 h 8196837"/>
              <a:gd name="connsiteX0" fmla="*/ 0 w 9535674"/>
              <a:gd name="connsiteY0" fmla="*/ 3429000 h 8196837"/>
              <a:gd name="connsiteX1" fmla="*/ 3425145 w 9535674"/>
              <a:gd name="connsiteY1" fmla="*/ 0 h 8196837"/>
              <a:gd name="connsiteX2" fmla="*/ 6111195 w 9535674"/>
              <a:gd name="connsiteY2" fmla="*/ 0 h 8196837"/>
              <a:gd name="connsiteX3" fmla="*/ 9535674 w 9535674"/>
              <a:gd name="connsiteY3" fmla="*/ 3429000 h 8196837"/>
              <a:gd name="connsiteX4" fmla="*/ 4767837 w 9535674"/>
              <a:gd name="connsiteY4" fmla="*/ 8196837 h 8196837"/>
              <a:gd name="connsiteX5" fmla="*/ 3444699 w 9535674"/>
              <a:gd name="connsiteY5" fmla="*/ 6874933 h 8196837"/>
              <a:gd name="connsiteX6" fmla="*/ 0 w 9535674"/>
              <a:gd name="connsiteY6" fmla="*/ 3429000 h 8196837"/>
              <a:gd name="connsiteX0" fmla="*/ 0 w 9535674"/>
              <a:gd name="connsiteY0" fmla="*/ 3429000 h 8196837"/>
              <a:gd name="connsiteX1" fmla="*/ 3425145 w 9535674"/>
              <a:gd name="connsiteY1" fmla="*/ 0 h 8196837"/>
              <a:gd name="connsiteX2" fmla="*/ 6111195 w 9535674"/>
              <a:gd name="connsiteY2" fmla="*/ 0 h 8196837"/>
              <a:gd name="connsiteX3" fmla="*/ 9535674 w 9535674"/>
              <a:gd name="connsiteY3" fmla="*/ 3429000 h 8196837"/>
              <a:gd name="connsiteX4" fmla="*/ 6108877 w 9535674"/>
              <a:gd name="connsiteY4" fmla="*/ 6852356 h 8196837"/>
              <a:gd name="connsiteX5" fmla="*/ 4767837 w 9535674"/>
              <a:gd name="connsiteY5" fmla="*/ 8196837 h 8196837"/>
              <a:gd name="connsiteX6" fmla="*/ 3444699 w 9535674"/>
              <a:gd name="connsiteY6" fmla="*/ 6874933 h 8196837"/>
              <a:gd name="connsiteX7" fmla="*/ 0 w 9535674"/>
              <a:gd name="connsiteY7" fmla="*/ 3429000 h 8196837"/>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108877 w 9535674"/>
              <a:gd name="connsiteY4" fmla="*/ 6852356 h 6874933"/>
              <a:gd name="connsiteX5" fmla="*/ 3444699 w 9535674"/>
              <a:gd name="connsiteY5" fmla="*/ 6874933 h 6874933"/>
              <a:gd name="connsiteX6" fmla="*/ 0 w 9535674"/>
              <a:gd name="connsiteY6" fmla="*/ 3429000 h 6874933"/>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097588 w 9535674"/>
              <a:gd name="connsiteY4" fmla="*/ 6852356 h 6874933"/>
              <a:gd name="connsiteX5" fmla="*/ 3444699 w 9535674"/>
              <a:gd name="connsiteY5" fmla="*/ 6874933 h 6874933"/>
              <a:gd name="connsiteX6" fmla="*/ 0 w 9535674"/>
              <a:gd name="connsiteY6" fmla="*/ 3429000 h 6874933"/>
              <a:gd name="connsiteX0" fmla="*/ 0 w 9535674"/>
              <a:gd name="connsiteY0" fmla="*/ 3429000 h 6886222"/>
              <a:gd name="connsiteX1" fmla="*/ 3425145 w 9535674"/>
              <a:gd name="connsiteY1" fmla="*/ 0 h 6886222"/>
              <a:gd name="connsiteX2" fmla="*/ 6111195 w 9535674"/>
              <a:gd name="connsiteY2" fmla="*/ 0 h 6886222"/>
              <a:gd name="connsiteX3" fmla="*/ 9535674 w 9535674"/>
              <a:gd name="connsiteY3" fmla="*/ 3429000 h 6886222"/>
              <a:gd name="connsiteX4" fmla="*/ 6063721 w 9535674"/>
              <a:gd name="connsiteY4" fmla="*/ 6886222 h 6886222"/>
              <a:gd name="connsiteX5" fmla="*/ 3444699 w 9535674"/>
              <a:gd name="connsiteY5" fmla="*/ 6874933 h 6886222"/>
              <a:gd name="connsiteX6" fmla="*/ 0 w 9535674"/>
              <a:gd name="connsiteY6" fmla="*/ 3429000 h 6886222"/>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061250 w 9535674"/>
              <a:gd name="connsiteY4" fmla="*/ 6861508 h 6874933"/>
              <a:gd name="connsiteX5" fmla="*/ 3444699 w 9535674"/>
              <a:gd name="connsiteY5" fmla="*/ 6874933 h 6874933"/>
              <a:gd name="connsiteX6" fmla="*/ 0 w 9535674"/>
              <a:gd name="connsiteY6" fmla="*/ 3429000 h 6874933"/>
              <a:gd name="connsiteX0" fmla="*/ 0 w 9535674"/>
              <a:gd name="connsiteY0" fmla="*/ 3429000 h 6874933"/>
              <a:gd name="connsiteX1" fmla="*/ 3425145 w 9535674"/>
              <a:gd name="connsiteY1" fmla="*/ 0 h 6874933"/>
              <a:gd name="connsiteX2" fmla="*/ 6111195 w 9535674"/>
              <a:gd name="connsiteY2" fmla="*/ 0 h 6874933"/>
              <a:gd name="connsiteX3" fmla="*/ 9535674 w 9535674"/>
              <a:gd name="connsiteY3" fmla="*/ 3429000 h 6874933"/>
              <a:gd name="connsiteX4" fmla="*/ 6095849 w 9535674"/>
              <a:gd name="connsiteY4" fmla="*/ 6854094 h 6874933"/>
              <a:gd name="connsiteX5" fmla="*/ 3444699 w 9535674"/>
              <a:gd name="connsiteY5" fmla="*/ 6874933 h 6874933"/>
              <a:gd name="connsiteX6" fmla="*/ 0 w 9535674"/>
              <a:gd name="connsiteY6" fmla="*/ 3429000 h 6874933"/>
              <a:gd name="connsiteX0" fmla="*/ 0 w 9535674"/>
              <a:gd name="connsiteY0" fmla="*/ 3429000 h 6860105"/>
              <a:gd name="connsiteX1" fmla="*/ 3425145 w 9535674"/>
              <a:gd name="connsiteY1" fmla="*/ 0 h 6860105"/>
              <a:gd name="connsiteX2" fmla="*/ 6111195 w 9535674"/>
              <a:gd name="connsiteY2" fmla="*/ 0 h 6860105"/>
              <a:gd name="connsiteX3" fmla="*/ 9535674 w 9535674"/>
              <a:gd name="connsiteY3" fmla="*/ 3429000 h 6860105"/>
              <a:gd name="connsiteX4" fmla="*/ 6095849 w 9535674"/>
              <a:gd name="connsiteY4" fmla="*/ 6854094 h 6860105"/>
              <a:gd name="connsiteX5" fmla="*/ 3442228 w 9535674"/>
              <a:gd name="connsiteY5" fmla="*/ 6860105 h 6860105"/>
              <a:gd name="connsiteX6" fmla="*/ 0 w 9535674"/>
              <a:gd name="connsiteY6" fmla="*/ 3429000 h 6860105"/>
              <a:gd name="connsiteX0" fmla="*/ 0 w 6111195"/>
              <a:gd name="connsiteY0" fmla="*/ 3429000 h 6860105"/>
              <a:gd name="connsiteX1" fmla="*/ 3425145 w 6111195"/>
              <a:gd name="connsiteY1" fmla="*/ 0 h 6860105"/>
              <a:gd name="connsiteX2" fmla="*/ 6111195 w 6111195"/>
              <a:gd name="connsiteY2" fmla="*/ 0 h 6860105"/>
              <a:gd name="connsiteX3" fmla="*/ 6095849 w 6111195"/>
              <a:gd name="connsiteY3" fmla="*/ 6854094 h 6860105"/>
              <a:gd name="connsiteX4" fmla="*/ 3442228 w 6111195"/>
              <a:gd name="connsiteY4" fmla="*/ 6860105 h 6860105"/>
              <a:gd name="connsiteX5" fmla="*/ 0 w 6111195"/>
              <a:gd name="connsiteY5" fmla="*/ 3429000 h 68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11195" h="6860105">
                <a:moveTo>
                  <a:pt x="0" y="3429000"/>
                </a:moveTo>
                <a:lnTo>
                  <a:pt x="3425145" y="0"/>
                </a:lnTo>
                <a:lnTo>
                  <a:pt x="6111195" y="0"/>
                </a:lnTo>
                <a:cubicBezTo>
                  <a:pt x="6106080" y="2284698"/>
                  <a:pt x="6100964" y="4569396"/>
                  <a:pt x="6095849" y="6854094"/>
                </a:cubicBezTo>
                <a:lnTo>
                  <a:pt x="3442228" y="6860105"/>
                </a:lnTo>
                <a:lnTo>
                  <a:pt x="0" y="3429000"/>
                </a:lnTo>
                <a:close/>
              </a:path>
            </a:pathLst>
          </a:custGeom>
          <a:solidFill>
            <a:schemeClr val="bg1">
              <a:lumMod val="95000"/>
            </a:schemeClr>
          </a:solidFill>
        </p:spPr>
        <p:txBody>
          <a:bodyPr anchor="ctr"/>
          <a:lstStyle>
            <a:lvl1pPr marL="0" indent="0" algn="ctr">
              <a:buFontTx/>
              <a:buNone/>
              <a:defRPr/>
            </a:lvl1pPr>
          </a:lstStyle>
          <a:p>
            <a:endParaRPr lang="en-IN"/>
          </a:p>
        </p:txBody>
      </p:sp>
    </p:spTree>
    <p:extLst>
      <p:ext uri="{BB962C8B-B14F-4D97-AF65-F5344CB8AC3E}">
        <p14:creationId xmlns:p14="http://schemas.microsoft.com/office/powerpoint/2010/main" xmlns="" val="29405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ckup">
    <p:bg>
      <p:bgPr>
        <a:gradFill>
          <a:gsLst>
            <a:gs pos="5000">
              <a:schemeClr val="accent4"/>
            </a:gs>
            <a:gs pos="100000">
              <a:schemeClr val="accent5"/>
            </a:gs>
          </a:gsLst>
          <a:lin ang="2700000" scaled="1"/>
        </a:gradFill>
        <a:effectLst/>
      </p:bgPr>
    </p:bg>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xmlns="" id="{E4973F43-2A8D-46DA-8FB2-E077D384393F}"/>
              </a:ext>
            </a:extLst>
          </p:cNvPr>
          <p:cNvSpPr/>
          <p:nvPr userDrawn="1"/>
        </p:nvSpPr>
        <p:spPr>
          <a:xfrm>
            <a:off x="11057533" y="359431"/>
            <a:ext cx="522110" cy="522110"/>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noAutofit/>
          </a:bodyPr>
          <a:lstStyle>
            <a:lvl1pPr>
              <a:defRPr sz="3600">
                <a:solidFill>
                  <a:schemeClr val="bg1"/>
                </a:solidFill>
              </a:defRPr>
            </a:lvl1pPr>
          </a:lstStyle>
          <a:p>
            <a:r>
              <a:rPr lang="en-US" dirty="0"/>
              <a:t>Click to edit Master title style</a:t>
            </a:r>
          </a:p>
        </p:txBody>
      </p:sp>
      <p:sp>
        <p:nvSpPr>
          <p:cNvPr id="4" name="Footer Placeholder 3"/>
          <p:cNvSpPr>
            <a:spLocks noGrp="1"/>
          </p:cNvSpPr>
          <p:nvPr>
            <p:ph type="ftr" sz="quarter" idx="11"/>
          </p:nvPr>
        </p:nvSpPr>
        <p:spPr>
          <a:xfrm>
            <a:off x="3539348" y="6291034"/>
            <a:ext cx="5110130" cy="365125"/>
          </a:xfrm>
        </p:spPr>
        <p:txBody>
          <a:bodyPr/>
          <a:lstStyle>
            <a:lvl1pPr algn="ct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companyname.com</a:t>
            </a:r>
            <a:endParaRPr lang="en-US" dirty="0"/>
          </a:p>
        </p:txBody>
      </p:sp>
      <p:cxnSp>
        <p:nvCxnSpPr>
          <p:cNvPr id="7" name="Straight Connector 6">
            <a:extLst>
              <a:ext uri="{FF2B5EF4-FFF2-40B4-BE49-F238E27FC236}">
                <a16:creationId xmlns:a16="http://schemas.microsoft.com/office/drawing/2014/main" xmlns="" id="{78C5BB68-63BE-4133-B93A-26D74F70393C}"/>
              </a:ext>
            </a:extLst>
          </p:cNvPr>
          <p:cNvCxnSpPr/>
          <p:nvPr userDrawn="1"/>
        </p:nvCxnSpPr>
        <p:spPr>
          <a:xfrm>
            <a:off x="765820" y="985922"/>
            <a:ext cx="86409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062964" y="359888"/>
            <a:ext cx="516420" cy="522110"/>
          </a:xfrm>
        </p:spPr>
        <p:txBody>
          <a:bodyPr lIns="0" tIns="0" rIns="0" bIns="0" anchor="ctr" anchorCtr="1"/>
          <a:lstStyle>
            <a:lvl1pPr>
              <a:defRPr sz="13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96E69268-9C8B-4EBF-A9EE-DC5DC2D48DC3}" type="slidenum">
              <a:rPr lang="en-US" smtClean="0"/>
              <a:pPr/>
              <a:t>‹#›</a:t>
            </a:fld>
            <a:endParaRPr lang="en-US" dirty="0"/>
          </a:p>
        </p:txBody>
      </p:sp>
      <p:grpSp>
        <p:nvGrpSpPr>
          <p:cNvPr id="12" name="Group 11">
            <a:extLst>
              <a:ext uri="{FF2B5EF4-FFF2-40B4-BE49-F238E27FC236}">
                <a16:creationId xmlns:a16="http://schemas.microsoft.com/office/drawing/2014/main" xmlns="" id="{E902C626-C53F-407E-96FB-80FAB11371E0}"/>
              </a:ext>
            </a:extLst>
          </p:cNvPr>
          <p:cNvGrpSpPr/>
          <p:nvPr userDrawn="1"/>
        </p:nvGrpSpPr>
        <p:grpSpPr>
          <a:xfrm>
            <a:off x="765820" y="6473596"/>
            <a:ext cx="10810529" cy="0"/>
            <a:chOff x="765820" y="6453336"/>
            <a:chExt cx="10810529" cy="0"/>
          </a:xfrm>
        </p:grpSpPr>
        <p:cxnSp>
          <p:nvCxnSpPr>
            <p:cNvPr id="10" name="Straight Connector 9">
              <a:extLst>
                <a:ext uri="{FF2B5EF4-FFF2-40B4-BE49-F238E27FC236}">
                  <a16:creationId xmlns:a16="http://schemas.microsoft.com/office/drawing/2014/main" xmlns="" id="{598359EE-D792-4018-9297-434F84B6A10E}"/>
                </a:ext>
              </a:extLst>
            </p:cNvPr>
            <p:cNvCxnSpPr/>
            <p:nvPr userDrawn="1"/>
          </p:nvCxnSpPr>
          <p:spPr>
            <a:xfrm flipH="1">
              <a:off x="765820" y="6453336"/>
              <a:ext cx="4176464" cy="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5B62C18-9C61-493A-B1F4-C0B177EE31A0}"/>
                </a:ext>
              </a:extLst>
            </p:cNvPr>
            <p:cNvCxnSpPr/>
            <p:nvPr userDrawn="1"/>
          </p:nvCxnSpPr>
          <p:spPr>
            <a:xfrm flipH="1">
              <a:off x="7399885" y="6453336"/>
              <a:ext cx="4176464" cy="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525300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ockup">
    <p:bg>
      <p:bgPr>
        <a:gradFill>
          <a:gsLst>
            <a:gs pos="5000">
              <a:schemeClr val="accent3"/>
            </a:gs>
            <a:gs pos="100000">
              <a:schemeClr val="accent5"/>
            </a:gs>
          </a:gsLst>
          <a:lin ang="27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61934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0695BF93-A27D-4025-B5BB-F611D1E5C305}"/>
              </a:ext>
            </a:extLst>
          </p:cNvPr>
          <p:cNvSpPr>
            <a:spLocks noGrp="1"/>
          </p:cNvSpPr>
          <p:nvPr>
            <p:ph type="pic" sz="quarter" idx="10"/>
          </p:nvPr>
        </p:nvSpPr>
        <p:spPr>
          <a:xfrm>
            <a:off x="0" y="0"/>
            <a:ext cx="12188825" cy="6858000"/>
          </a:xfrm>
        </p:spPr>
        <p:txBody>
          <a:bodyPr anchor="ctr">
            <a:normAutofit/>
          </a:bodyPr>
          <a:lstStyle>
            <a:lvl1pPr marL="0" indent="0" algn="ctr">
              <a:buFontTx/>
              <a:buNone/>
              <a:defRPr sz="2800">
                <a:solidFill>
                  <a:schemeClr val="tx1">
                    <a:lumMod val="75000"/>
                    <a:lumOff val="25000"/>
                  </a:schemeClr>
                </a:solidFill>
                <a:latin typeface="Arial" panose="020B0604020202020204" pitchFamily="34" charset="0"/>
                <a:cs typeface="Arial" panose="020B0604020202020204" pitchFamily="34" charset="0"/>
              </a:defRPr>
            </a:lvl1pPr>
          </a:lstStyle>
          <a:p>
            <a:endParaRPr lang="en-IN"/>
          </a:p>
        </p:txBody>
      </p:sp>
    </p:spTree>
    <p:extLst>
      <p:ext uri="{BB962C8B-B14F-4D97-AF65-F5344CB8AC3E}">
        <p14:creationId xmlns:p14="http://schemas.microsoft.com/office/powerpoint/2010/main" xmlns="" val="256142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endParaRPr lang="en-US" dirty="0"/>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6/2/2019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12309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6954" y="2010879"/>
            <a:ext cx="464394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2101" y="2017343"/>
            <a:ext cx="464394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5404F2-BE9A-4460-8815-8F645183555F}" type="datetimeFigureOut">
              <a:rPr lang="en-US" smtClean="0"/>
              <a:pPr/>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24180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404F2-BE9A-4460-8815-8F645183555F}" type="datetimeFigureOut">
              <a:rPr lang="en-US" smtClean="0"/>
              <a:pPr/>
              <a:t>6/2/2019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842873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2F2873-98EF-4AE4-9922-4566FFAC6195}" type="datetimeFigureOut">
              <a:rPr lang="en-IN" smtClean="0"/>
              <a:pPr/>
              <a:t>02-06-2019</a:t>
            </a:fld>
            <a:endParaRPr lang="en-IN"/>
          </a:p>
        </p:txBody>
      </p:sp>
      <p:sp>
        <p:nvSpPr>
          <p:cNvPr id="4" name="Footer Placeholder 3"/>
          <p:cNvSpPr>
            <a:spLocks noGrp="1"/>
          </p:cNvSpPr>
          <p:nvPr>
            <p:ph type="ftr" sz="quarter" idx="11"/>
          </p:nvPr>
        </p:nvSpPr>
        <p:spPr/>
        <p:txBody>
          <a:bodyPr/>
          <a:lstStyle/>
          <a:p>
            <a:r>
              <a:rPr lang="en-US"/>
              <a:t>companyname.com</a:t>
            </a:r>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xmlns="" id="{35969692-55E5-45C1-B7BC-314D2C4BC604}"/>
              </a:ext>
            </a:extLst>
          </p:cNvPr>
          <p:cNvCxnSpPr/>
          <p:nvPr userDrawn="1"/>
        </p:nvCxnSpPr>
        <p:spPr>
          <a:xfrm>
            <a:off x="765820" y="985922"/>
            <a:ext cx="864096"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Diamond 7">
            <a:extLst>
              <a:ext uri="{FF2B5EF4-FFF2-40B4-BE49-F238E27FC236}">
                <a16:creationId xmlns:a16="http://schemas.microsoft.com/office/drawing/2014/main" xmlns="" id="{546ECFB4-D06D-4F8C-AEDE-BBDD43A4B3A4}"/>
              </a:ext>
            </a:extLst>
          </p:cNvPr>
          <p:cNvSpPr/>
          <p:nvPr userDrawn="1"/>
        </p:nvSpPr>
        <p:spPr>
          <a:xfrm>
            <a:off x="11057533" y="359431"/>
            <a:ext cx="522110" cy="52211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 name="Group 8">
            <a:extLst>
              <a:ext uri="{FF2B5EF4-FFF2-40B4-BE49-F238E27FC236}">
                <a16:creationId xmlns:a16="http://schemas.microsoft.com/office/drawing/2014/main" xmlns="" id="{432EF4E9-C25F-4876-A5D2-7F245C57E57B}"/>
              </a:ext>
            </a:extLst>
          </p:cNvPr>
          <p:cNvGrpSpPr/>
          <p:nvPr userDrawn="1"/>
        </p:nvGrpSpPr>
        <p:grpSpPr>
          <a:xfrm>
            <a:off x="765820" y="6473596"/>
            <a:ext cx="10810529" cy="0"/>
            <a:chOff x="765820" y="6453336"/>
            <a:chExt cx="10810529" cy="0"/>
          </a:xfrm>
        </p:grpSpPr>
        <p:cxnSp>
          <p:nvCxnSpPr>
            <p:cNvPr id="10" name="Straight Connector 9">
              <a:extLst>
                <a:ext uri="{FF2B5EF4-FFF2-40B4-BE49-F238E27FC236}">
                  <a16:creationId xmlns:a16="http://schemas.microsoft.com/office/drawing/2014/main" xmlns="" id="{BD381A8F-2A0E-496B-9690-F262F7A0AF09}"/>
                </a:ext>
              </a:extLst>
            </p:cNvPr>
            <p:cNvCxnSpPr/>
            <p:nvPr userDrawn="1"/>
          </p:nvCxnSpPr>
          <p:spPr>
            <a:xfrm flipH="1">
              <a:off x="765820"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501188B-7B3E-4F04-AB6F-A72402CCEF32}"/>
                </a:ext>
              </a:extLst>
            </p:cNvPr>
            <p:cNvCxnSpPr/>
            <p:nvPr userDrawn="1"/>
          </p:nvCxnSpPr>
          <p:spPr>
            <a:xfrm flipH="1">
              <a:off x="7399885" y="6453336"/>
              <a:ext cx="4176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54107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6/2/2019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xmlns="" val="44075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endParaRPr lang="en-US" dirty="0"/>
          </a:p>
        </p:txBody>
      </p:sp>
      <p:sp>
        <p:nvSpPr>
          <p:cNvPr id="3" name="Content Placeholder 2"/>
          <p:cNvSpPr>
            <a:spLocks noGrp="1"/>
          </p:cNvSpPr>
          <p:nvPr>
            <p:ph idx="1"/>
          </p:nvPr>
        </p:nvSpPr>
        <p:spPr>
          <a:xfrm>
            <a:off x="5042401" y="798974"/>
            <a:ext cx="6010904"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6/2/2019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80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425404F2-BE9A-4460-8815-8F645183555F}" type="datetimeFigureOut">
              <a:rPr lang="en-US" smtClean="0"/>
              <a:pPr/>
              <a:t>6/2/2019</a:t>
            </a:fld>
            <a:endParaRPr lang="en-US"/>
          </a:p>
        </p:txBody>
      </p:sp>
      <p:sp>
        <p:nvSpPr>
          <p:cNvPr id="6" name="Footer Placeholder 5"/>
          <p:cNvSpPr>
            <a:spLocks noGrp="1"/>
          </p:cNvSpPr>
          <p:nvPr>
            <p:ph type="ftr" sz="quarter" idx="11"/>
          </p:nvPr>
        </p:nvSpPr>
        <p:spPr>
          <a:xfrm>
            <a:off x="1447005" y="318641"/>
            <a:ext cx="5539561" cy="320931"/>
          </a:xfrm>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66905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25">
            <a:extLst>
              <a:ext uri="{28A0092B-C50C-407E-A947-70E740481C1C}">
                <a14:useLocalDpi xmlns:a14="http://schemas.microsoft.com/office/drawing/2010/main" xmlns=""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25404F2-BE9A-4460-8815-8F645183555F}" type="datetimeFigureOut">
              <a:rPr lang="en-US" smtClean="0"/>
              <a:pPr/>
              <a:t>6/2/2019</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96E69268-9C8B-4EBF-A9EE-DC5DC2D48DC3}"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5247188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654" r:id="rId17"/>
    <p:sldLayoutId id="2147483670" r:id="rId18"/>
    <p:sldLayoutId id="2147483664" r:id="rId19"/>
    <p:sldLayoutId id="2147483665" r:id="rId20"/>
    <p:sldLayoutId id="2147483666" r:id="rId21"/>
    <p:sldLayoutId id="2147483667" r:id="rId22"/>
    <p:sldLayoutId id="2147483669" r:id="rId23"/>
  </p:sldLayoutIdLs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47FD0C17-ABB8-433B-B4F6-4DBD512635DD}"/>
              </a:ext>
            </a:extLst>
          </p:cNvPr>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29" r="129"/>
          <a:stretch>
            <a:fillRect/>
          </a:stretch>
        </p:blipFill>
        <p:spPr/>
      </p:pic>
      <p:sp>
        <p:nvSpPr>
          <p:cNvPr id="3" name="Title 2">
            <a:extLst>
              <a:ext uri="{FF2B5EF4-FFF2-40B4-BE49-F238E27FC236}">
                <a16:creationId xmlns:a16="http://schemas.microsoft.com/office/drawing/2014/main" xmlns="" id="{F8F48CFE-D144-4037-8E62-8BBEDC0603C1}"/>
              </a:ext>
            </a:extLst>
          </p:cNvPr>
          <p:cNvSpPr>
            <a:spLocks noGrp="1"/>
          </p:cNvSpPr>
          <p:nvPr>
            <p:ph type="ctrTitle"/>
          </p:nvPr>
        </p:nvSpPr>
        <p:spPr>
          <a:xfrm>
            <a:off x="1450942" y="2000240"/>
            <a:ext cx="10360501" cy="1344084"/>
          </a:xfrm>
        </p:spPr>
        <p:txBody>
          <a:bodyPr anchor="b">
            <a:noAutofit/>
          </a:bodyPr>
          <a:lstStyle/>
          <a:p>
            <a:r>
              <a:rPr lang="en-IN" sz="2400" cap="none" dirty="0" smtClean="0">
                <a:solidFill>
                  <a:schemeClr val="bg1"/>
                </a:solidFill>
                <a:latin typeface="Times New Roman" pitchFamily="18" charset="0"/>
                <a:cs typeface="Times New Roman" pitchFamily="18" charset="0"/>
              </a:rPr>
              <a:t>EVALUATION OF USER SATISFACTION AMONG HOSPITAL MOBILE APP USERS IN ARTEMIS HOSPITAL USING SYSTEM USABILITY SCALE</a:t>
            </a:r>
            <a:r>
              <a:rPr lang="en-IN" sz="2400" dirty="0"/>
              <a:t/>
            </a:r>
            <a:br>
              <a:rPr lang="en-IN" sz="2400" dirty="0"/>
            </a:br>
            <a:endParaRPr lang="en-IN" sz="2400" b="1" dirty="0">
              <a:solidFill>
                <a:schemeClr val="bg1"/>
              </a:solidFill>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xmlns="" id="{49D1B319-E23E-40A1-BEE8-EC38E7556A39}"/>
              </a:ext>
            </a:extLst>
          </p:cNvPr>
          <p:cNvSpPr>
            <a:spLocks noGrp="1"/>
          </p:cNvSpPr>
          <p:nvPr>
            <p:ph type="subTitle" idx="1"/>
          </p:nvPr>
        </p:nvSpPr>
        <p:spPr>
          <a:xfrm>
            <a:off x="7991769" y="3831288"/>
            <a:ext cx="10383954" cy="764440"/>
          </a:xfrm>
        </p:spPr>
        <p:txBody>
          <a:bodyPr>
            <a:noAutofit/>
          </a:bodyPr>
          <a:lstStyle/>
          <a:p>
            <a:pPr algn="l"/>
            <a:r>
              <a:rPr lang="en-IN" sz="2000" b="1" cap="all" spc="500" dirty="0">
                <a:solidFill>
                  <a:schemeClr val="bg1"/>
                </a:solidFill>
                <a:latin typeface="Times New Roman" panose="02020603050405020304" pitchFamily="18" charset="0"/>
                <a:cs typeface="Times New Roman" panose="02020603050405020304" pitchFamily="18" charset="0"/>
              </a:rPr>
              <a:t>BY:-</a:t>
            </a:r>
          </a:p>
          <a:p>
            <a:pPr algn="l"/>
            <a:r>
              <a:rPr lang="en-IN" sz="2000" b="1" cap="all" spc="500" dirty="0" err="1" smtClean="0">
                <a:solidFill>
                  <a:schemeClr val="bg1"/>
                </a:solidFill>
                <a:latin typeface="Times New Roman" panose="02020603050405020304" pitchFamily="18" charset="0"/>
                <a:cs typeface="Times New Roman" panose="02020603050405020304" pitchFamily="18" charset="0"/>
              </a:rPr>
              <a:t>Mahak</a:t>
            </a:r>
            <a:r>
              <a:rPr lang="en-IN" sz="2000" b="1" cap="all" spc="500" dirty="0" smtClean="0">
                <a:solidFill>
                  <a:schemeClr val="bg1"/>
                </a:solidFill>
                <a:latin typeface="Times New Roman" panose="02020603050405020304" pitchFamily="18" charset="0"/>
                <a:cs typeface="Times New Roman" panose="02020603050405020304" pitchFamily="18" charset="0"/>
              </a:rPr>
              <a:t> </a:t>
            </a:r>
            <a:r>
              <a:rPr lang="en-IN" sz="2000" b="1" cap="all" spc="500" dirty="0" err="1" smtClean="0">
                <a:solidFill>
                  <a:schemeClr val="bg1"/>
                </a:solidFill>
                <a:latin typeface="Times New Roman" panose="02020603050405020304" pitchFamily="18" charset="0"/>
                <a:cs typeface="Times New Roman" panose="02020603050405020304" pitchFamily="18" charset="0"/>
              </a:rPr>
              <a:t>rana</a:t>
            </a:r>
            <a:endParaRPr lang="en-IN" sz="2000" b="1" cap="all" spc="500" dirty="0">
              <a:solidFill>
                <a:schemeClr val="bg1"/>
              </a:solidFill>
              <a:latin typeface="Times New Roman" panose="02020603050405020304" pitchFamily="18" charset="0"/>
              <a:cs typeface="Times New Roman" panose="02020603050405020304" pitchFamily="18" charset="0"/>
            </a:endParaRPr>
          </a:p>
          <a:p>
            <a:pPr algn="l"/>
            <a:r>
              <a:rPr lang="en-IN" sz="2000" b="1" cap="all" spc="500" dirty="0" smtClean="0">
                <a:solidFill>
                  <a:schemeClr val="bg1"/>
                </a:solidFill>
                <a:latin typeface="Times New Roman" panose="02020603050405020304" pitchFamily="18" charset="0"/>
                <a:cs typeface="Times New Roman" panose="02020603050405020304" pitchFamily="18" charset="0"/>
              </a:rPr>
              <a:t>Pg/17/31</a:t>
            </a:r>
            <a:endParaRPr lang="en-IN" sz="2000" b="1" cap="all" spc="500" dirty="0">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xmlns="" id="{64DF17C1-CAB6-43A1-A95C-29F2691FBBC4}"/>
              </a:ext>
            </a:extLst>
          </p:cNvPr>
          <p:cNvGrpSpPr/>
          <p:nvPr/>
        </p:nvGrpSpPr>
        <p:grpSpPr>
          <a:xfrm>
            <a:off x="812873" y="3162757"/>
            <a:ext cx="991998" cy="993829"/>
            <a:chOff x="-13361988" y="-4465638"/>
            <a:chExt cx="12906375" cy="12930188"/>
          </a:xfrm>
          <a:solidFill>
            <a:schemeClr val="bg1"/>
          </a:solidFill>
        </p:grpSpPr>
        <p:sp>
          <p:nvSpPr>
            <p:cNvPr id="27" name="Freeform 5">
              <a:extLst>
                <a:ext uri="{FF2B5EF4-FFF2-40B4-BE49-F238E27FC236}">
                  <a16:creationId xmlns:a16="http://schemas.microsoft.com/office/drawing/2014/main" xmlns="" id="{0A2D6D0A-7846-4014-AA83-C31E72E12BC6}"/>
                </a:ext>
              </a:extLst>
            </p:cNvPr>
            <p:cNvSpPr>
              <a:spLocks noEditPoints="1"/>
            </p:cNvSpPr>
            <p:nvPr/>
          </p:nvSpPr>
          <p:spPr bwMode="auto">
            <a:xfrm>
              <a:off x="-10993438" y="-4465638"/>
              <a:ext cx="10537825" cy="9101138"/>
            </a:xfrm>
            <a:custGeom>
              <a:avLst/>
              <a:gdLst>
                <a:gd name="T0" fmla="*/ 3396 w 4899"/>
                <a:gd name="T1" fmla="*/ 2939 h 4242"/>
                <a:gd name="T2" fmla="*/ 3778 w 4899"/>
                <a:gd name="T3" fmla="*/ 2739 h 4242"/>
                <a:gd name="T4" fmla="*/ 3778 w 4899"/>
                <a:gd name="T5" fmla="*/ 2563 h 4242"/>
                <a:gd name="T6" fmla="*/ 3396 w 4899"/>
                <a:gd name="T7" fmla="*/ 2363 h 4242"/>
                <a:gd name="T8" fmla="*/ 3922 w 4899"/>
                <a:gd name="T9" fmla="*/ 2255 h 4242"/>
                <a:gd name="T10" fmla="*/ 4623 w 4899"/>
                <a:gd name="T11" fmla="*/ 1706 h 4242"/>
                <a:gd name="T12" fmla="*/ 4899 w 4899"/>
                <a:gd name="T13" fmla="*/ 1430 h 4242"/>
                <a:gd name="T14" fmla="*/ 4623 w 4899"/>
                <a:gd name="T15" fmla="*/ 1154 h 4242"/>
                <a:gd name="T16" fmla="*/ 4347 w 4899"/>
                <a:gd name="T17" fmla="*/ 1430 h 4242"/>
                <a:gd name="T18" fmla="*/ 3798 w 4899"/>
                <a:gd name="T19" fmla="*/ 2131 h 4242"/>
                <a:gd name="T20" fmla="*/ 3396 w 4899"/>
                <a:gd name="T21" fmla="*/ 2188 h 4242"/>
                <a:gd name="T22" fmla="*/ 2932 w 4899"/>
                <a:gd name="T23" fmla="*/ 1530 h 4242"/>
                <a:gd name="T24" fmla="*/ 2738 w 4899"/>
                <a:gd name="T25" fmla="*/ 752 h 4242"/>
                <a:gd name="T26" fmla="*/ 2651 w 4899"/>
                <a:gd name="T27" fmla="*/ 215 h 4242"/>
                <a:gd name="T28" fmla="*/ 2563 w 4899"/>
                <a:gd name="T29" fmla="*/ 752 h 4242"/>
                <a:gd name="T30" fmla="*/ 2363 w 4899"/>
                <a:gd name="T31" fmla="*/ 1530 h 4242"/>
                <a:gd name="T32" fmla="*/ 2275 w 4899"/>
                <a:gd name="T33" fmla="*/ 1060 h 4242"/>
                <a:gd name="T34" fmla="*/ 2187 w 4899"/>
                <a:gd name="T35" fmla="*/ 1530 h 4242"/>
                <a:gd name="T36" fmla="*/ 1987 w 4899"/>
                <a:gd name="T37" fmla="*/ 115 h 4242"/>
                <a:gd name="T38" fmla="*/ 1811 w 4899"/>
                <a:gd name="T39" fmla="*/ 115 h 4242"/>
                <a:gd name="T40" fmla="*/ 1611 w 4899"/>
                <a:gd name="T41" fmla="*/ 1530 h 4242"/>
                <a:gd name="T42" fmla="*/ 1523 w 4899"/>
                <a:gd name="T43" fmla="*/ 1060 h 4242"/>
                <a:gd name="T44" fmla="*/ 1435 w 4899"/>
                <a:gd name="T45" fmla="*/ 1530 h 4242"/>
                <a:gd name="T46" fmla="*/ 1235 w 4899"/>
                <a:gd name="T47" fmla="*/ 1265 h 4242"/>
                <a:gd name="T48" fmla="*/ 549 w 4899"/>
                <a:gd name="T49" fmla="*/ 425 h 4242"/>
                <a:gd name="T50" fmla="*/ 107 w 4899"/>
                <a:gd name="T51" fmla="*/ 108 h 4242"/>
                <a:gd name="T52" fmla="*/ 302 w 4899"/>
                <a:gd name="T53" fmla="*/ 578 h 4242"/>
                <a:gd name="T54" fmla="*/ 1003 w 4899"/>
                <a:gd name="T55" fmla="*/ 1128 h 4242"/>
                <a:gd name="T56" fmla="*/ 1060 w 4899"/>
                <a:gd name="T57" fmla="*/ 1530 h 4242"/>
                <a:gd name="T58" fmla="*/ 750 w 4899"/>
                <a:gd name="T59" fmla="*/ 1545 h 4242"/>
                <a:gd name="T60" fmla="*/ 794 w 4899"/>
                <a:gd name="T61" fmla="*/ 1715 h 4242"/>
                <a:gd name="T62" fmla="*/ 2932 w 4899"/>
                <a:gd name="T63" fmla="*/ 1706 h 4242"/>
                <a:gd name="T64" fmla="*/ 3220 w 4899"/>
                <a:gd name="T65" fmla="*/ 4060 h 4242"/>
                <a:gd name="T66" fmla="*/ 3274 w 4899"/>
                <a:gd name="T67" fmla="*/ 4239 h 4242"/>
                <a:gd name="T68" fmla="*/ 3381 w 4899"/>
                <a:gd name="T69" fmla="*/ 4176 h 4242"/>
                <a:gd name="T70" fmla="*/ 3396 w 4899"/>
                <a:gd name="T71" fmla="*/ 3866 h 4242"/>
                <a:gd name="T72" fmla="*/ 4435 w 4899"/>
                <a:gd name="T73" fmla="*/ 4054 h 4242"/>
                <a:gd name="T74" fmla="*/ 4435 w 4899"/>
                <a:gd name="T75" fmla="*/ 3503 h 4242"/>
                <a:gd name="T76" fmla="*/ 3396 w 4899"/>
                <a:gd name="T77" fmla="*/ 3691 h 4242"/>
                <a:gd name="T78" fmla="*/ 3778 w 4899"/>
                <a:gd name="T79" fmla="*/ 3491 h 4242"/>
                <a:gd name="T80" fmla="*/ 3778 w 4899"/>
                <a:gd name="T81" fmla="*/ 3315 h 4242"/>
                <a:gd name="T82" fmla="*/ 3396 w 4899"/>
                <a:gd name="T83" fmla="*/ 3115 h 4242"/>
                <a:gd name="T84" fmla="*/ 4899 w 4899"/>
                <a:gd name="T85" fmla="*/ 3027 h 4242"/>
                <a:gd name="T86" fmla="*/ 4553 w 4899"/>
                <a:gd name="T87" fmla="*/ 1359 h 4242"/>
                <a:gd name="T88" fmla="*/ 4694 w 4899"/>
                <a:gd name="T89" fmla="*/ 1359 h 4242"/>
                <a:gd name="T90" fmla="*/ 4694 w 4899"/>
                <a:gd name="T91" fmla="*/ 1501 h 4242"/>
                <a:gd name="T92" fmla="*/ 4553 w 4899"/>
                <a:gd name="T93" fmla="*/ 1501 h 4242"/>
                <a:gd name="T94" fmla="*/ 4553 w 4899"/>
                <a:gd name="T95" fmla="*/ 1359 h 4242"/>
                <a:gd name="T96" fmla="*/ 231 w 4899"/>
                <a:gd name="T97" fmla="*/ 373 h 4242"/>
                <a:gd name="T98" fmla="*/ 302 w 4899"/>
                <a:gd name="T99" fmla="*/ 203 h 4242"/>
                <a:gd name="T100" fmla="*/ 373 w 4899"/>
                <a:gd name="T101" fmla="*/ 373 h 4242"/>
                <a:gd name="T102" fmla="*/ 2551 w 4899"/>
                <a:gd name="T103" fmla="*/ 491 h 4242"/>
                <a:gd name="T104" fmla="*/ 2750 w 4899"/>
                <a:gd name="T105" fmla="*/ 491 h 4242"/>
                <a:gd name="T106" fmla="*/ 4435 w 4899"/>
                <a:gd name="T107" fmla="*/ 3679 h 4242"/>
                <a:gd name="T108" fmla="*/ 4435 w 4899"/>
                <a:gd name="T109" fmla="*/ 3878 h 4242"/>
                <a:gd name="T110" fmla="*/ 4435 w 4899"/>
                <a:gd name="T111" fmla="*/ 3679 h 4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9" h="4242">
                  <a:moveTo>
                    <a:pt x="4811" y="2939"/>
                  </a:moveTo>
                  <a:cubicBezTo>
                    <a:pt x="3396" y="2939"/>
                    <a:pt x="3396" y="2939"/>
                    <a:pt x="3396" y="2939"/>
                  </a:cubicBezTo>
                  <a:cubicBezTo>
                    <a:pt x="3396" y="2739"/>
                    <a:pt x="3396" y="2739"/>
                    <a:pt x="3396" y="2739"/>
                  </a:cubicBezTo>
                  <a:cubicBezTo>
                    <a:pt x="3778" y="2739"/>
                    <a:pt x="3778" y="2739"/>
                    <a:pt x="3778" y="2739"/>
                  </a:cubicBezTo>
                  <a:cubicBezTo>
                    <a:pt x="3826" y="2739"/>
                    <a:pt x="3866" y="2700"/>
                    <a:pt x="3866" y="2651"/>
                  </a:cubicBezTo>
                  <a:cubicBezTo>
                    <a:pt x="3866" y="2603"/>
                    <a:pt x="3826" y="2563"/>
                    <a:pt x="3778" y="2563"/>
                  </a:cubicBezTo>
                  <a:cubicBezTo>
                    <a:pt x="3396" y="2563"/>
                    <a:pt x="3396" y="2563"/>
                    <a:pt x="3396" y="2563"/>
                  </a:cubicBezTo>
                  <a:cubicBezTo>
                    <a:pt x="3396" y="2363"/>
                    <a:pt x="3396" y="2363"/>
                    <a:pt x="3396" y="2363"/>
                  </a:cubicBezTo>
                  <a:cubicBezTo>
                    <a:pt x="3661" y="2363"/>
                    <a:pt x="3661" y="2363"/>
                    <a:pt x="3661" y="2363"/>
                  </a:cubicBezTo>
                  <a:cubicBezTo>
                    <a:pt x="3760" y="2363"/>
                    <a:pt x="3853" y="2325"/>
                    <a:pt x="3922" y="2255"/>
                  </a:cubicBezTo>
                  <a:cubicBezTo>
                    <a:pt x="4500" y="1677"/>
                    <a:pt x="4500" y="1677"/>
                    <a:pt x="4500" y="1677"/>
                  </a:cubicBezTo>
                  <a:cubicBezTo>
                    <a:pt x="4538" y="1696"/>
                    <a:pt x="4580" y="1706"/>
                    <a:pt x="4623" y="1706"/>
                  </a:cubicBezTo>
                  <a:cubicBezTo>
                    <a:pt x="4697" y="1706"/>
                    <a:pt x="4766" y="1677"/>
                    <a:pt x="4818" y="1625"/>
                  </a:cubicBezTo>
                  <a:cubicBezTo>
                    <a:pt x="4870" y="1573"/>
                    <a:pt x="4899" y="1504"/>
                    <a:pt x="4899" y="1430"/>
                  </a:cubicBezTo>
                  <a:cubicBezTo>
                    <a:pt x="4899" y="1356"/>
                    <a:pt x="4870" y="1287"/>
                    <a:pt x="4818" y="1235"/>
                  </a:cubicBezTo>
                  <a:cubicBezTo>
                    <a:pt x="4766" y="1183"/>
                    <a:pt x="4697" y="1154"/>
                    <a:pt x="4623" y="1154"/>
                  </a:cubicBezTo>
                  <a:cubicBezTo>
                    <a:pt x="4550" y="1154"/>
                    <a:pt x="4480" y="1183"/>
                    <a:pt x="4428" y="1235"/>
                  </a:cubicBezTo>
                  <a:cubicBezTo>
                    <a:pt x="4376" y="1287"/>
                    <a:pt x="4347" y="1356"/>
                    <a:pt x="4347" y="1430"/>
                  </a:cubicBezTo>
                  <a:cubicBezTo>
                    <a:pt x="4347" y="1473"/>
                    <a:pt x="4357" y="1515"/>
                    <a:pt x="4376" y="1553"/>
                  </a:cubicBezTo>
                  <a:cubicBezTo>
                    <a:pt x="3798" y="2131"/>
                    <a:pt x="3798" y="2131"/>
                    <a:pt x="3798" y="2131"/>
                  </a:cubicBezTo>
                  <a:cubicBezTo>
                    <a:pt x="3762" y="2167"/>
                    <a:pt x="3713" y="2188"/>
                    <a:pt x="3661" y="2188"/>
                  </a:cubicBezTo>
                  <a:cubicBezTo>
                    <a:pt x="3396" y="2188"/>
                    <a:pt x="3396" y="2188"/>
                    <a:pt x="3396" y="2188"/>
                  </a:cubicBezTo>
                  <a:cubicBezTo>
                    <a:pt x="3396" y="1994"/>
                    <a:pt x="3396" y="1994"/>
                    <a:pt x="3396" y="1994"/>
                  </a:cubicBezTo>
                  <a:cubicBezTo>
                    <a:pt x="3396" y="1738"/>
                    <a:pt x="3188" y="1530"/>
                    <a:pt x="2932" y="1530"/>
                  </a:cubicBezTo>
                  <a:cubicBezTo>
                    <a:pt x="2738" y="1530"/>
                    <a:pt x="2738" y="1530"/>
                    <a:pt x="2738" y="1530"/>
                  </a:cubicBezTo>
                  <a:cubicBezTo>
                    <a:pt x="2738" y="752"/>
                    <a:pt x="2738" y="752"/>
                    <a:pt x="2738" y="752"/>
                  </a:cubicBezTo>
                  <a:cubicBezTo>
                    <a:pt x="2847" y="715"/>
                    <a:pt x="2926" y="612"/>
                    <a:pt x="2926" y="491"/>
                  </a:cubicBezTo>
                  <a:cubicBezTo>
                    <a:pt x="2926" y="339"/>
                    <a:pt x="2803" y="215"/>
                    <a:pt x="2651" y="215"/>
                  </a:cubicBezTo>
                  <a:cubicBezTo>
                    <a:pt x="2498" y="215"/>
                    <a:pt x="2375" y="339"/>
                    <a:pt x="2375" y="491"/>
                  </a:cubicBezTo>
                  <a:cubicBezTo>
                    <a:pt x="2375" y="612"/>
                    <a:pt x="2454" y="715"/>
                    <a:pt x="2563" y="752"/>
                  </a:cubicBezTo>
                  <a:cubicBezTo>
                    <a:pt x="2563" y="1530"/>
                    <a:pt x="2563" y="1530"/>
                    <a:pt x="2563" y="1530"/>
                  </a:cubicBezTo>
                  <a:cubicBezTo>
                    <a:pt x="2363" y="1530"/>
                    <a:pt x="2363" y="1530"/>
                    <a:pt x="2363" y="1530"/>
                  </a:cubicBezTo>
                  <a:cubicBezTo>
                    <a:pt x="2363" y="1148"/>
                    <a:pt x="2363" y="1148"/>
                    <a:pt x="2363" y="1148"/>
                  </a:cubicBezTo>
                  <a:cubicBezTo>
                    <a:pt x="2363" y="1100"/>
                    <a:pt x="2323" y="1060"/>
                    <a:pt x="2275" y="1060"/>
                  </a:cubicBezTo>
                  <a:cubicBezTo>
                    <a:pt x="2226" y="1060"/>
                    <a:pt x="2187" y="1100"/>
                    <a:pt x="2187" y="1148"/>
                  </a:cubicBezTo>
                  <a:cubicBezTo>
                    <a:pt x="2187" y="1530"/>
                    <a:pt x="2187" y="1530"/>
                    <a:pt x="2187" y="1530"/>
                  </a:cubicBezTo>
                  <a:cubicBezTo>
                    <a:pt x="1987" y="1530"/>
                    <a:pt x="1987" y="1530"/>
                    <a:pt x="1987" y="1530"/>
                  </a:cubicBezTo>
                  <a:cubicBezTo>
                    <a:pt x="1987" y="115"/>
                    <a:pt x="1987" y="115"/>
                    <a:pt x="1987" y="115"/>
                  </a:cubicBezTo>
                  <a:cubicBezTo>
                    <a:pt x="1987" y="66"/>
                    <a:pt x="1948" y="27"/>
                    <a:pt x="1899" y="27"/>
                  </a:cubicBezTo>
                  <a:cubicBezTo>
                    <a:pt x="1850" y="27"/>
                    <a:pt x="1811" y="66"/>
                    <a:pt x="1811" y="115"/>
                  </a:cubicBezTo>
                  <a:cubicBezTo>
                    <a:pt x="1811" y="1530"/>
                    <a:pt x="1811" y="1530"/>
                    <a:pt x="1811" y="1530"/>
                  </a:cubicBezTo>
                  <a:cubicBezTo>
                    <a:pt x="1611" y="1530"/>
                    <a:pt x="1611" y="1530"/>
                    <a:pt x="1611" y="1530"/>
                  </a:cubicBezTo>
                  <a:cubicBezTo>
                    <a:pt x="1611" y="1148"/>
                    <a:pt x="1611" y="1148"/>
                    <a:pt x="1611" y="1148"/>
                  </a:cubicBezTo>
                  <a:cubicBezTo>
                    <a:pt x="1611" y="1100"/>
                    <a:pt x="1572" y="1060"/>
                    <a:pt x="1523" y="1060"/>
                  </a:cubicBezTo>
                  <a:cubicBezTo>
                    <a:pt x="1475" y="1060"/>
                    <a:pt x="1435" y="1100"/>
                    <a:pt x="1435" y="1148"/>
                  </a:cubicBezTo>
                  <a:cubicBezTo>
                    <a:pt x="1435" y="1530"/>
                    <a:pt x="1435" y="1530"/>
                    <a:pt x="1435" y="1530"/>
                  </a:cubicBezTo>
                  <a:cubicBezTo>
                    <a:pt x="1235" y="1530"/>
                    <a:pt x="1235" y="1530"/>
                    <a:pt x="1235" y="1530"/>
                  </a:cubicBezTo>
                  <a:cubicBezTo>
                    <a:pt x="1235" y="1265"/>
                    <a:pt x="1235" y="1265"/>
                    <a:pt x="1235" y="1265"/>
                  </a:cubicBezTo>
                  <a:cubicBezTo>
                    <a:pt x="1235" y="1166"/>
                    <a:pt x="1197" y="1073"/>
                    <a:pt x="1127" y="1004"/>
                  </a:cubicBezTo>
                  <a:cubicBezTo>
                    <a:pt x="549" y="425"/>
                    <a:pt x="549" y="425"/>
                    <a:pt x="549" y="425"/>
                  </a:cubicBezTo>
                  <a:cubicBezTo>
                    <a:pt x="600" y="322"/>
                    <a:pt x="583" y="194"/>
                    <a:pt x="497" y="108"/>
                  </a:cubicBezTo>
                  <a:cubicBezTo>
                    <a:pt x="390" y="0"/>
                    <a:pt x="215" y="0"/>
                    <a:pt x="107" y="108"/>
                  </a:cubicBezTo>
                  <a:cubicBezTo>
                    <a:pt x="0" y="215"/>
                    <a:pt x="0" y="390"/>
                    <a:pt x="107" y="498"/>
                  </a:cubicBezTo>
                  <a:cubicBezTo>
                    <a:pt x="161" y="552"/>
                    <a:pt x="231" y="578"/>
                    <a:pt x="302" y="578"/>
                  </a:cubicBezTo>
                  <a:cubicBezTo>
                    <a:pt x="344" y="578"/>
                    <a:pt x="386" y="569"/>
                    <a:pt x="425" y="550"/>
                  </a:cubicBezTo>
                  <a:cubicBezTo>
                    <a:pt x="1003" y="1128"/>
                    <a:pt x="1003" y="1128"/>
                    <a:pt x="1003" y="1128"/>
                  </a:cubicBezTo>
                  <a:cubicBezTo>
                    <a:pt x="1039" y="1164"/>
                    <a:pt x="1060" y="1213"/>
                    <a:pt x="1060" y="1265"/>
                  </a:cubicBezTo>
                  <a:cubicBezTo>
                    <a:pt x="1060" y="1530"/>
                    <a:pt x="1060" y="1530"/>
                    <a:pt x="1060" y="1530"/>
                  </a:cubicBezTo>
                  <a:cubicBezTo>
                    <a:pt x="866" y="1530"/>
                    <a:pt x="866" y="1530"/>
                    <a:pt x="866" y="1530"/>
                  </a:cubicBezTo>
                  <a:cubicBezTo>
                    <a:pt x="826" y="1530"/>
                    <a:pt x="787" y="1535"/>
                    <a:pt x="750" y="1545"/>
                  </a:cubicBezTo>
                  <a:cubicBezTo>
                    <a:pt x="703" y="1557"/>
                    <a:pt x="675" y="1605"/>
                    <a:pt x="687" y="1652"/>
                  </a:cubicBezTo>
                  <a:cubicBezTo>
                    <a:pt x="699" y="1699"/>
                    <a:pt x="747" y="1727"/>
                    <a:pt x="794" y="1715"/>
                  </a:cubicBezTo>
                  <a:cubicBezTo>
                    <a:pt x="817" y="1709"/>
                    <a:pt x="841" y="1706"/>
                    <a:pt x="866" y="1706"/>
                  </a:cubicBezTo>
                  <a:cubicBezTo>
                    <a:pt x="2932" y="1706"/>
                    <a:pt x="2932" y="1706"/>
                    <a:pt x="2932" y="1706"/>
                  </a:cubicBezTo>
                  <a:cubicBezTo>
                    <a:pt x="3091" y="1706"/>
                    <a:pt x="3220" y="1835"/>
                    <a:pt x="3220" y="1994"/>
                  </a:cubicBezTo>
                  <a:cubicBezTo>
                    <a:pt x="3220" y="4060"/>
                    <a:pt x="3220" y="4060"/>
                    <a:pt x="3220" y="4060"/>
                  </a:cubicBezTo>
                  <a:cubicBezTo>
                    <a:pt x="3220" y="4085"/>
                    <a:pt x="3217" y="4109"/>
                    <a:pt x="3211" y="4132"/>
                  </a:cubicBezTo>
                  <a:cubicBezTo>
                    <a:pt x="3199" y="4179"/>
                    <a:pt x="3227" y="4227"/>
                    <a:pt x="3274" y="4239"/>
                  </a:cubicBezTo>
                  <a:cubicBezTo>
                    <a:pt x="3282" y="4241"/>
                    <a:pt x="3289" y="4242"/>
                    <a:pt x="3296" y="4242"/>
                  </a:cubicBezTo>
                  <a:cubicBezTo>
                    <a:pt x="3335" y="4242"/>
                    <a:pt x="3371" y="4216"/>
                    <a:pt x="3381" y="4176"/>
                  </a:cubicBezTo>
                  <a:cubicBezTo>
                    <a:pt x="3391" y="4138"/>
                    <a:pt x="3396" y="4099"/>
                    <a:pt x="3396" y="4060"/>
                  </a:cubicBezTo>
                  <a:cubicBezTo>
                    <a:pt x="3396" y="3866"/>
                    <a:pt x="3396" y="3866"/>
                    <a:pt x="3396" y="3866"/>
                  </a:cubicBezTo>
                  <a:cubicBezTo>
                    <a:pt x="4174" y="3866"/>
                    <a:pt x="4174" y="3866"/>
                    <a:pt x="4174" y="3866"/>
                  </a:cubicBezTo>
                  <a:cubicBezTo>
                    <a:pt x="4211" y="3975"/>
                    <a:pt x="4314" y="4054"/>
                    <a:pt x="4435" y="4054"/>
                  </a:cubicBezTo>
                  <a:cubicBezTo>
                    <a:pt x="4587" y="4054"/>
                    <a:pt x="4711" y="3931"/>
                    <a:pt x="4711" y="3778"/>
                  </a:cubicBezTo>
                  <a:cubicBezTo>
                    <a:pt x="4711" y="3626"/>
                    <a:pt x="4587" y="3503"/>
                    <a:pt x="4435" y="3503"/>
                  </a:cubicBezTo>
                  <a:cubicBezTo>
                    <a:pt x="4314" y="3503"/>
                    <a:pt x="4211" y="3582"/>
                    <a:pt x="4174" y="3691"/>
                  </a:cubicBezTo>
                  <a:cubicBezTo>
                    <a:pt x="3396" y="3691"/>
                    <a:pt x="3396" y="3691"/>
                    <a:pt x="3396" y="3691"/>
                  </a:cubicBezTo>
                  <a:cubicBezTo>
                    <a:pt x="3396" y="3491"/>
                    <a:pt x="3396" y="3491"/>
                    <a:pt x="3396" y="3491"/>
                  </a:cubicBezTo>
                  <a:cubicBezTo>
                    <a:pt x="3778" y="3491"/>
                    <a:pt x="3778" y="3491"/>
                    <a:pt x="3778" y="3491"/>
                  </a:cubicBezTo>
                  <a:cubicBezTo>
                    <a:pt x="3826" y="3491"/>
                    <a:pt x="3866" y="3451"/>
                    <a:pt x="3866" y="3403"/>
                  </a:cubicBezTo>
                  <a:cubicBezTo>
                    <a:pt x="3866" y="3354"/>
                    <a:pt x="3826" y="3315"/>
                    <a:pt x="3778" y="3315"/>
                  </a:cubicBezTo>
                  <a:cubicBezTo>
                    <a:pt x="3396" y="3315"/>
                    <a:pt x="3396" y="3315"/>
                    <a:pt x="3396" y="3315"/>
                  </a:cubicBezTo>
                  <a:cubicBezTo>
                    <a:pt x="3396" y="3115"/>
                    <a:pt x="3396" y="3115"/>
                    <a:pt x="3396" y="3115"/>
                  </a:cubicBezTo>
                  <a:cubicBezTo>
                    <a:pt x="4811" y="3115"/>
                    <a:pt x="4811" y="3115"/>
                    <a:pt x="4811" y="3115"/>
                  </a:cubicBezTo>
                  <a:cubicBezTo>
                    <a:pt x="4860" y="3115"/>
                    <a:pt x="4899" y="3076"/>
                    <a:pt x="4899" y="3027"/>
                  </a:cubicBezTo>
                  <a:cubicBezTo>
                    <a:pt x="4899" y="2978"/>
                    <a:pt x="4860" y="2939"/>
                    <a:pt x="4811" y="2939"/>
                  </a:cubicBezTo>
                  <a:close/>
                  <a:moveTo>
                    <a:pt x="4553" y="1359"/>
                  </a:moveTo>
                  <a:cubicBezTo>
                    <a:pt x="4571" y="1340"/>
                    <a:pt x="4597" y="1330"/>
                    <a:pt x="4623" y="1330"/>
                  </a:cubicBezTo>
                  <a:cubicBezTo>
                    <a:pt x="4650" y="1330"/>
                    <a:pt x="4675" y="1340"/>
                    <a:pt x="4694" y="1359"/>
                  </a:cubicBezTo>
                  <a:cubicBezTo>
                    <a:pt x="4713" y="1378"/>
                    <a:pt x="4723" y="1403"/>
                    <a:pt x="4723" y="1430"/>
                  </a:cubicBezTo>
                  <a:cubicBezTo>
                    <a:pt x="4723" y="1457"/>
                    <a:pt x="4713" y="1482"/>
                    <a:pt x="4694" y="1501"/>
                  </a:cubicBezTo>
                  <a:cubicBezTo>
                    <a:pt x="4675" y="1520"/>
                    <a:pt x="4650" y="1530"/>
                    <a:pt x="4623" y="1530"/>
                  </a:cubicBezTo>
                  <a:cubicBezTo>
                    <a:pt x="4597" y="1530"/>
                    <a:pt x="4571" y="1520"/>
                    <a:pt x="4553" y="1501"/>
                  </a:cubicBezTo>
                  <a:cubicBezTo>
                    <a:pt x="4534" y="1482"/>
                    <a:pt x="4523" y="1457"/>
                    <a:pt x="4523" y="1430"/>
                  </a:cubicBezTo>
                  <a:cubicBezTo>
                    <a:pt x="4523" y="1403"/>
                    <a:pt x="4534" y="1378"/>
                    <a:pt x="4553" y="1359"/>
                  </a:cubicBezTo>
                  <a:close/>
                  <a:moveTo>
                    <a:pt x="373" y="373"/>
                  </a:moveTo>
                  <a:cubicBezTo>
                    <a:pt x="334" y="412"/>
                    <a:pt x="270" y="412"/>
                    <a:pt x="231" y="373"/>
                  </a:cubicBezTo>
                  <a:cubicBezTo>
                    <a:pt x="192" y="334"/>
                    <a:pt x="192" y="271"/>
                    <a:pt x="231" y="232"/>
                  </a:cubicBezTo>
                  <a:cubicBezTo>
                    <a:pt x="251" y="213"/>
                    <a:pt x="276" y="203"/>
                    <a:pt x="302" y="203"/>
                  </a:cubicBezTo>
                  <a:cubicBezTo>
                    <a:pt x="328" y="203"/>
                    <a:pt x="353" y="213"/>
                    <a:pt x="373" y="232"/>
                  </a:cubicBezTo>
                  <a:cubicBezTo>
                    <a:pt x="412" y="271"/>
                    <a:pt x="412" y="335"/>
                    <a:pt x="373" y="373"/>
                  </a:cubicBezTo>
                  <a:close/>
                  <a:moveTo>
                    <a:pt x="2651" y="591"/>
                  </a:moveTo>
                  <a:cubicBezTo>
                    <a:pt x="2595" y="591"/>
                    <a:pt x="2551" y="546"/>
                    <a:pt x="2551" y="491"/>
                  </a:cubicBezTo>
                  <a:cubicBezTo>
                    <a:pt x="2551" y="436"/>
                    <a:pt x="2595" y="391"/>
                    <a:pt x="2651" y="391"/>
                  </a:cubicBezTo>
                  <a:cubicBezTo>
                    <a:pt x="2706" y="391"/>
                    <a:pt x="2750" y="436"/>
                    <a:pt x="2750" y="491"/>
                  </a:cubicBezTo>
                  <a:cubicBezTo>
                    <a:pt x="2750" y="546"/>
                    <a:pt x="2706" y="591"/>
                    <a:pt x="2651" y="591"/>
                  </a:cubicBezTo>
                  <a:close/>
                  <a:moveTo>
                    <a:pt x="4435" y="3679"/>
                  </a:moveTo>
                  <a:cubicBezTo>
                    <a:pt x="4490" y="3679"/>
                    <a:pt x="4535" y="3723"/>
                    <a:pt x="4535" y="3779"/>
                  </a:cubicBezTo>
                  <a:cubicBezTo>
                    <a:pt x="4535" y="3834"/>
                    <a:pt x="4490" y="3878"/>
                    <a:pt x="4435" y="3878"/>
                  </a:cubicBezTo>
                  <a:cubicBezTo>
                    <a:pt x="4380" y="3878"/>
                    <a:pt x="4335" y="3834"/>
                    <a:pt x="4335" y="3779"/>
                  </a:cubicBezTo>
                  <a:cubicBezTo>
                    <a:pt x="4335" y="3723"/>
                    <a:pt x="4380" y="3679"/>
                    <a:pt x="4435" y="367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6">
              <a:extLst>
                <a:ext uri="{FF2B5EF4-FFF2-40B4-BE49-F238E27FC236}">
                  <a16:creationId xmlns:a16="http://schemas.microsoft.com/office/drawing/2014/main" xmlns="" id="{D98F339F-2A99-4A4F-A8BD-41A84118BDE2}"/>
                </a:ext>
              </a:extLst>
            </p:cNvPr>
            <p:cNvSpPr>
              <a:spLocks noEditPoints="1"/>
            </p:cNvSpPr>
            <p:nvPr/>
          </p:nvSpPr>
          <p:spPr bwMode="auto">
            <a:xfrm>
              <a:off x="-13361988" y="-596900"/>
              <a:ext cx="10539413" cy="9061450"/>
            </a:xfrm>
            <a:custGeom>
              <a:avLst/>
              <a:gdLst>
                <a:gd name="T0" fmla="*/ 4474 w 4899"/>
                <a:gd name="T1" fmla="*/ 3701 h 4224"/>
                <a:gd name="T2" fmla="*/ 3839 w 4899"/>
                <a:gd name="T3" fmla="*/ 2986 h 4224"/>
                <a:gd name="T4" fmla="*/ 4033 w 4899"/>
                <a:gd name="T5" fmla="*/ 2721 h 4224"/>
                <a:gd name="T6" fmla="*/ 4212 w 4899"/>
                <a:gd name="T7" fmla="*/ 2599 h 4224"/>
                <a:gd name="T8" fmla="*/ 4033 w 4899"/>
                <a:gd name="T9" fmla="*/ 2545 h 4224"/>
                <a:gd name="T10" fmla="*/ 1679 w 4899"/>
                <a:gd name="T11" fmla="*/ 2257 h 4224"/>
                <a:gd name="T12" fmla="*/ 1688 w 4899"/>
                <a:gd name="T13" fmla="*/ 119 h 4224"/>
                <a:gd name="T14" fmla="*/ 1518 w 4899"/>
                <a:gd name="T15" fmla="*/ 75 h 4224"/>
                <a:gd name="T16" fmla="*/ 1503 w 4899"/>
                <a:gd name="T17" fmla="*/ 385 h 4224"/>
                <a:gd name="T18" fmla="*/ 464 w 4899"/>
                <a:gd name="T19" fmla="*/ 197 h 4224"/>
                <a:gd name="T20" fmla="*/ 464 w 4899"/>
                <a:gd name="T21" fmla="*/ 748 h 4224"/>
                <a:gd name="T22" fmla="*/ 1503 w 4899"/>
                <a:gd name="T23" fmla="*/ 560 h 4224"/>
                <a:gd name="T24" fmla="*/ 1121 w 4899"/>
                <a:gd name="T25" fmla="*/ 760 h 4224"/>
                <a:gd name="T26" fmla="*/ 1121 w 4899"/>
                <a:gd name="T27" fmla="*/ 936 h 4224"/>
                <a:gd name="T28" fmla="*/ 1503 w 4899"/>
                <a:gd name="T29" fmla="*/ 1136 h 4224"/>
                <a:gd name="T30" fmla="*/ 0 w 4899"/>
                <a:gd name="T31" fmla="*/ 1224 h 4224"/>
                <a:gd name="T32" fmla="*/ 1503 w 4899"/>
                <a:gd name="T33" fmla="*/ 1312 h 4224"/>
                <a:gd name="T34" fmla="*/ 1121 w 4899"/>
                <a:gd name="T35" fmla="*/ 1512 h 4224"/>
                <a:gd name="T36" fmla="*/ 1121 w 4899"/>
                <a:gd name="T37" fmla="*/ 1688 h 4224"/>
                <a:gd name="T38" fmla="*/ 1503 w 4899"/>
                <a:gd name="T39" fmla="*/ 1888 h 4224"/>
                <a:gd name="T40" fmla="*/ 977 w 4899"/>
                <a:gd name="T41" fmla="*/ 1996 h 4224"/>
                <a:gd name="T42" fmla="*/ 276 w 4899"/>
                <a:gd name="T43" fmla="*/ 2545 h 4224"/>
                <a:gd name="T44" fmla="*/ 0 w 4899"/>
                <a:gd name="T45" fmla="*/ 2821 h 4224"/>
                <a:gd name="T46" fmla="*/ 276 w 4899"/>
                <a:gd name="T47" fmla="*/ 3097 h 4224"/>
                <a:gd name="T48" fmla="*/ 552 w 4899"/>
                <a:gd name="T49" fmla="*/ 2821 h 4224"/>
                <a:gd name="T50" fmla="*/ 1101 w 4899"/>
                <a:gd name="T51" fmla="*/ 2120 h 4224"/>
                <a:gd name="T52" fmla="*/ 1503 w 4899"/>
                <a:gd name="T53" fmla="*/ 2063 h 4224"/>
                <a:gd name="T54" fmla="*/ 1967 w 4899"/>
                <a:gd name="T55" fmla="*/ 2721 h 4224"/>
                <a:gd name="T56" fmla="*/ 2161 w 4899"/>
                <a:gd name="T57" fmla="*/ 3499 h 4224"/>
                <a:gd name="T58" fmla="*/ 2249 w 4899"/>
                <a:gd name="T59" fmla="*/ 4036 h 4224"/>
                <a:gd name="T60" fmla="*/ 2336 w 4899"/>
                <a:gd name="T61" fmla="*/ 3499 h 4224"/>
                <a:gd name="T62" fmla="*/ 2536 w 4899"/>
                <a:gd name="T63" fmla="*/ 2721 h 4224"/>
                <a:gd name="T64" fmla="*/ 2624 w 4899"/>
                <a:gd name="T65" fmla="*/ 3191 h 4224"/>
                <a:gd name="T66" fmla="*/ 2712 w 4899"/>
                <a:gd name="T67" fmla="*/ 2721 h 4224"/>
                <a:gd name="T68" fmla="*/ 2912 w 4899"/>
                <a:gd name="T69" fmla="*/ 4136 h 4224"/>
                <a:gd name="T70" fmla="*/ 3088 w 4899"/>
                <a:gd name="T71" fmla="*/ 4136 h 4224"/>
                <a:gd name="T72" fmla="*/ 3288 w 4899"/>
                <a:gd name="T73" fmla="*/ 2721 h 4224"/>
                <a:gd name="T74" fmla="*/ 3376 w 4899"/>
                <a:gd name="T75" fmla="*/ 3191 h 4224"/>
                <a:gd name="T76" fmla="*/ 3464 w 4899"/>
                <a:gd name="T77" fmla="*/ 2721 h 4224"/>
                <a:gd name="T78" fmla="*/ 3664 w 4899"/>
                <a:gd name="T79" fmla="*/ 2986 h 4224"/>
                <a:gd name="T80" fmla="*/ 4350 w 4899"/>
                <a:gd name="T81" fmla="*/ 3826 h 4224"/>
                <a:gd name="T82" fmla="*/ 4597 w 4899"/>
                <a:gd name="T83" fmla="*/ 4224 h 4224"/>
                <a:gd name="T84" fmla="*/ 4792 w 4899"/>
                <a:gd name="T85" fmla="*/ 3753 h 4224"/>
                <a:gd name="T86" fmla="*/ 364 w 4899"/>
                <a:gd name="T87" fmla="*/ 472 h 4224"/>
                <a:gd name="T88" fmla="*/ 564 w 4899"/>
                <a:gd name="T89" fmla="*/ 472 h 4224"/>
                <a:gd name="T90" fmla="*/ 346 w 4899"/>
                <a:gd name="T91" fmla="*/ 2892 h 4224"/>
                <a:gd name="T92" fmla="*/ 205 w 4899"/>
                <a:gd name="T93" fmla="*/ 2892 h 4224"/>
                <a:gd name="T94" fmla="*/ 205 w 4899"/>
                <a:gd name="T95" fmla="*/ 2750 h 4224"/>
                <a:gd name="T96" fmla="*/ 346 w 4899"/>
                <a:gd name="T97" fmla="*/ 2750 h 4224"/>
                <a:gd name="T98" fmla="*/ 346 w 4899"/>
                <a:gd name="T99" fmla="*/ 2892 h 4224"/>
                <a:gd name="T100" fmla="*/ 2248 w 4899"/>
                <a:gd name="T101" fmla="*/ 3860 h 4224"/>
                <a:gd name="T102" fmla="*/ 2248 w 4899"/>
                <a:gd name="T103" fmla="*/ 3660 h 4224"/>
                <a:gd name="T104" fmla="*/ 4668 w 4899"/>
                <a:gd name="T105" fmla="*/ 4019 h 4224"/>
                <a:gd name="T106" fmla="*/ 4526 w 4899"/>
                <a:gd name="T107" fmla="*/ 3878 h 4224"/>
                <a:gd name="T108" fmla="*/ 4668 w 4899"/>
                <a:gd name="T109" fmla="*/ 3878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99" h="4224">
                  <a:moveTo>
                    <a:pt x="4792" y="3753"/>
                  </a:moveTo>
                  <a:cubicBezTo>
                    <a:pt x="4706" y="3667"/>
                    <a:pt x="4578" y="3650"/>
                    <a:pt x="4474" y="3701"/>
                  </a:cubicBezTo>
                  <a:cubicBezTo>
                    <a:pt x="3896" y="3123"/>
                    <a:pt x="3896" y="3123"/>
                    <a:pt x="3896" y="3123"/>
                  </a:cubicBezTo>
                  <a:cubicBezTo>
                    <a:pt x="3860" y="3087"/>
                    <a:pt x="3839" y="3038"/>
                    <a:pt x="3839" y="2986"/>
                  </a:cubicBezTo>
                  <a:cubicBezTo>
                    <a:pt x="3839" y="2721"/>
                    <a:pt x="3839" y="2721"/>
                    <a:pt x="3839" y="2721"/>
                  </a:cubicBezTo>
                  <a:cubicBezTo>
                    <a:pt x="4033" y="2721"/>
                    <a:pt x="4033" y="2721"/>
                    <a:pt x="4033" y="2721"/>
                  </a:cubicBezTo>
                  <a:cubicBezTo>
                    <a:pt x="4073" y="2721"/>
                    <a:pt x="4111" y="2716"/>
                    <a:pt x="4149" y="2706"/>
                  </a:cubicBezTo>
                  <a:cubicBezTo>
                    <a:pt x="4196" y="2694"/>
                    <a:pt x="4224" y="2646"/>
                    <a:pt x="4212" y="2599"/>
                  </a:cubicBezTo>
                  <a:cubicBezTo>
                    <a:pt x="4200" y="2552"/>
                    <a:pt x="4152" y="2524"/>
                    <a:pt x="4105" y="2536"/>
                  </a:cubicBezTo>
                  <a:cubicBezTo>
                    <a:pt x="4082" y="2542"/>
                    <a:pt x="4058" y="2545"/>
                    <a:pt x="4033" y="2545"/>
                  </a:cubicBezTo>
                  <a:cubicBezTo>
                    <a:pt x="1967" y="2545"/>
                    <a:pt x="1967" y="2545"/>
                    <a:pt x="1967" y="2545"/>
                  </a:cubicBezTo>
                  <a:cubicBezTo>
                    <a:pt x="1808" y="2545"/>
                    <a:pt x="1679" y="2416"/>
                    <a:pt x="1679" y="2257"/>
                  </a:cubicBezTo>
                  <a:cubicBezTo>
                    <a:pt x="1679" y="191"/>
                    <a:pt x="1679" y="191"/>
                    <a:pt x="1679" y="191"/>
                  </a:cubicBezTo>
                  <a:cubicBezTo>
                    <a:pt x="1679" y="166"/>
                    <a:pt x="1682" y="142"/>
                    <a:pt x="1688" y="119"/>
                  </a:cubicBezTo>
                  <a:cubicBezTo>
                    <a:pt x="1700" y="72"/>
                    <a:pt x="1672" y="24"/>
                    <a:pt x="1625" y="12"/>
                  </a:cubicBezTo>
                  <a:cubicBezTo>
                    <a:pt x="1578" y="0"/>
                    <a:pt x="1530" y="28"/>
                    <a:pt x="1518" y="75"/>
                  </a:cubicBezTo>
                  <a:cubicBezTo>
                    <a:pt x="1508" y="112"/>
                    <a:pt x="1503" y="151"/>
                    <a:pt x="1503" y="191"/>
                  </a:cubicBezTo>
                  <a:cubicBezTo>
                    <a:pt x="1503" y="385"/>
                    <a:pt x="1503" y="385"/>
                    <a:pt x="1503" y="385"/>
                  </a:cubicBezTo>
                  <a:cubicBezTo>
                    <a:pt x="725" y="385"/>
                    <a:pt x="725" y="385"/>
                    <a:pt x="725" y="385"/>
                  </a:cubicBezTo>
                  <a:cubicBezTo>
                    <a:pt x="688" y="276"/>
                    <a:pt x="585" y="197"/>
                    <a:pt x="464" y="197"/>
                  </a:cubicBezTo>
                  <a:cubicBezTo>
                    <a:pt x="312" y="197"/>
                    <a:pt x="188" y="320"/>
                    <a:pt x="188" y="472"/>
                  </a:cubicBezTo>
                  <a:cubicBezTo>
                    <a:pt x="188" y="625"/>
                    <a:pt x="312" y="748"/>
                    <a:pt x="464" y="748"/>
                  </a:cubicBezTo>
                  <a:cubicBezTo>
                    <a:pt x="585" y="748"/>
                    <a:pt x="688" y="669"/>
                    <a:pt x="725" y="560"/>
                  </a:cubicBezTo>
                  <a:cubicBezTo>
                    <a:pt x="1503" y="560"/>
                    <a:pt x="1503" y="560"/>
                    <a:pt x="1503" y="560"/>
                  </a:cubicBezTo>
                  <a:cubicBezTo>
                    <a:pt x="1503" y="760"/>
                    <a:pt x="1503" y="760"/>
                    <a:pt x="1503" y="760"/>
                  </a:cubicBezTo>
                  <a:cubicBezTo>
                    <a:pt x="1121" y="760"/>
                    <a:pt x="1121" y="760"/>
                    <a:pt x="1121" y="760"/>
                  </a:cubicBezTo>
                  <a:cubicBezTo>
                    <a:pt x="1073" y="760"/>
                    <a:pt x="1033" y="800"/>
                    <a:pt x="1033" y="848"/>
                  </a:cubicBezTo>
                  <a:cubicBezTo>
                    <a:pt x="1033" y="897"/>
                    <a:pt x="1073" y="936"/>
                    <a:pt x="1121" y="936"/>
                  </a:cubicBezTo>
                  <a:cubicBezTo>
                    <a:pt x="1503" y="936"/>
                    <a:pt x="1503" y="936"/>
                    <a:pt x="1503" y="936"/>
                  </a:cubicBezTo>
                  <a:cubicBezTo>
                    <a:pt x="1503" y="1136"/>
                    <a:pt x="1503" y="1136"/>
                    <a:pt x="1503" y="1136"/>
                  </a:cubicBezTo>
                  <a:cubicBezTo>
                    <a:pt x="88" y="1136"/>
                    <a:pt x="88" y="1136"/>
                    <a:pt x="88" y="1136"/>
                  </a:cubicBezTo>
                  <a:cubicBezTo>
                    <a:pt x="39" y="1136"/>
                    <a:pt x="0" y="1175"/>
                    <a:pt x="0" y="1224"/>
                  </a:cubicBezTo>
                  <a:cubicBezTo>
                    <a:pt x="0" y="1273"/>
                    <a:pt x="39" y="1312"/>
                    <a:pt x="88" y="1312"/>
                  </a:cubicBezTo>
                  <a:cubicBezTo>
                    <a:pt x="1503" y="1312"/>
                    <a:pt x="1503" y="1312"/>
                    <a:pt x="1503" y="1312"/>
                  </a:cubicBezTo>
                  <a:cubicBezTo>
                    <a:pt x="1503" y="1512"/>
                    <a:pt x="1503" y="1512"/>
                    <a:pt x="1503" y="1512"/>
                  </a:cubicBezTo>
                  <a:cubicBezTo>
                    <a:pt x="1121" y="1512"/>
                    <a:pt x="1121" y="1512"/>
                    <a:pt x="1121" y="1512"/>
                  </a:cubicBezTo>
                  <a:cubicBezTo>
                    <a:pt x="1073" y="1512"/>
                    <a:pt x="1033" y="1551"/>
                    <a:pt x="1033" y="1600"/>
                  </a:cubicBezTo>
                  <a:cubicBezTo>
                    <a:pt x="1033" y="1648"/>
                    <a:pt x="1073" y="1688"/>
                    <a:pt x="1121" y="1688"/>
                  </a:cubicBezTo>
                  <a:cubicBezTo>
                    <a:pt x="1503" y="1688"/>
                    <a:pt x="1503" y="1688"/>
                    <a:pt x="1503" y="1688"/>
                  </a:cubicBezTo>
                  <a:cubicBezTo>
                    <a:pt x="1503" y="1888"/>
                    <a:pt x="1503" y="1888"/>
                    <a:pt x="1503" y="1888"/>
                  </a:cubicBezTo>
                  <a:cubicBezTo>
                    <a:pt x="1238" y="1888"/>
                    <a:pt x="1238" y="1888"/>
                    <a:pt x="1238" y="1888"/>
                  </a:cubicBezTo>
                  <a:cubicBezTo>
                    <a:pt x="1139" y="1888"/>
                    <a:pt x="1046" y="1926"/>
                    <a:pt x="977" y="1996"/>
                  </a:cubicBezTo>
                  <a:cubicBezTo>
                    <a:pt x="398" y="2574"/>
                    <a:pt x="398" y="2574"/>
                    <a:pt x="398" y="2574"/>
                  </a:cubicBezTo>
                  <a:cubicBezTo>
                    <a:pt x="361" y="2555"/>
                    <a:pt x="319" y="2545"/>
                    <a:pt x="276" y="2545"/>
                  </a:cubicBezTo>
                  <a:cubicBezTo>
                    <a:pt x="202" y="2545"/>
                    <a:pt x="133" y="2574"/>
                    <a:pt x="81" y="2626"/>
                  </a:cubicBezTo>
                  <a:cubicBezTo>
                    <a:pt x="29" y="2678"/>
                    <a:pt x="0" y="2747"/>
                    <a:pt x="0" y="2821"/>
                  </a:cubicBezTo>
                  <a:cubicBezTo>
                    <a:pt x="0" y="2895"/>
                    <a:pt x="29" y="2964"/>
                    <a:pt x="81" y="3016"/>
                  </a:cubicBezTo>
                  <a:cubicBezTo>
                    <a:pt x="133" y="3068"/>
                    <a:pt x="202" y="3097"/>
                    <a:pt x="276" y="3097"/>
                  </a:cubicBezTo>
                  <a:cubicBezTo>
                    <a:pt x="349" y="3097"/>
                    <a:pt x="419" y="3068"/>
                    <a:pt x="471" y="3016"/>
                  </a:cubicBezTo>
                  <a:cubicBezTo>
                    <a:pt x="523" y="2964"/>
                    <a:pt x="552" y="2895"/>
                    <a:pt x="552" y="2821"/>
                  </a:cubicBezTo>
                  <a:cubicBezTo>
                    <a:pt x="552" y="2778"/>
                    <a:pt x="542" y="2736"/>
                    <a:pt x="523" y="2698"/>
                  </a:cubicBezTo>
                  <a:cubicBezTo>
                    <a:pt x="1101" y="2120"/>
                    <a:pt x="1101" y="2120"/>
                    <a:pt x="1101" y="2120"/>
                  </a:cubicBezTo>
                  <a:cubicBezTo>
                    <a:pt x="1137" y="2084"/>
                    <a:pt x="1186" y="2063"/>
                    <a:pt x="1238" y="2063"/>
                  </a:cubicBezTo>
                  <a:cubicBezTo>
                    <a:pt x="1503" y="2063"/>
                    <a:pt x="1503" y="2063"/>
                    <a:pt x="1503" y="2063"/>
                  </a:cubicBezTo>
                  <a:cubicBezTo>
                    <a:pt x="1503" y="2257"/>
                    <a:pt x="1503" y="2257"/>
                    <a:pt x="1503" y="2257"/>
                  </a:cubicBezTo>
                  <a:cubicBezTo>
                    <a:pt x="1503" y="2513"/>
                    <a:pt x="1711" y="2721"/>
                    <a:pt x="1967" y="2721"/>
                  </a:cubicBezTo>
                  <a:cubicBezTo>
                    <a:pt x="2161" y="2721"/>
                    <a:pt x="2161" y="2721"/>
                    <a:pt x="2161" y="2721"/>
                  </a:cubicBezTo>
                  <a:cubicBezTo>
                    <a:pt x="2161" y="3499"/>
                    <a:pt x="2161" y="3499"/>
                    <a:pt x="2161" y="3499"/>
                  </a:cubicBezTo>
                  <a:cubicBezTo>
                    <a:pt x="2052" y="3536"/>
                    <a:pt x="1973" y="3639"/>
                    <a:pt x="1973" y="3760"/>
                  </a:cubicBezTo>
                  <a:cubicBezTo>
                    <a:pt x="1973" y="3912"/>
                    <a:pt x="2096" y="4036"/>
                    <a:pt x="2249" y="4036"/>
                  </a:cubicBezTo>
                  <a:cubicBezTo>
                    <a:pt x="2401" y="4036"/>
                    <a:pt x="2524" y="3912"/>
                    <a:pt x="2524" y="3760"/>
                  </a:cubicBezTo>
                  <a:cubicBezTo>
                    <a:pt x="2524" y="3639"/>
                    <a:pt x="2445" y="3536"/>
                    <a:pt x="2336" y="3499"/>
                  </a:cubicBezTo>
                  <a:cubicBezTo>
                    <a:pt x="2336" y="2721"/>
                    <a:pt x="2336" y="2721"/>
                    <a:pt x="2336" y="2721"/>
                  </a:cubicBezTo>
                  <a:cubicBezTo>
                    <a:pt x="2536" y="2721"/>
                    <a:pt x="2536" y="2721"/>
                    <a:pt x="2536" y="2721"/>
                  </a:cubicBezTo>
                  <a:cubicBezTo>
                    <a:pt x="2536" y="3103"/>
                    <a:pt x="2536" y="3103"/>
                    <a:pt x="2536" y="3103"/>
                  </a:cubicBezTo>
                  <a:cubicBezTo>
                    <a:pt x="2536" y="3151"/>
                    <a:pt x="2576" y="3191"/>
                    <a:pt x="2624" y="3191"/>
                  </a:cubicBezTo>
                  <a:cubicBezTo>
                    <a:pt x="2673" y="3191"/>
                    <a:pt x="2712" y="3151"/>
                    <a:pt x="2712" y="3103"/>
                  </a:cubicBezTo>
                  <a:cubicBezTo>
                    <a:pt x="2712" y="2721"/>
                    <a:pt x="2712" y="2721"/>
                    <a:pt x="2712" y="2721"/>
                  </a:cubicBezTo>
                  <a:cubicBezTo>
                    <a:pt x="2912" y="2721"/>
                    <a:pt x="2912" y="2721"/>
                    <a:pt x="2912" y="2721"/>
                  </a:cubicBezTo>
                  <a:cubicBezTo>
                    <a:pt x="2912" y="4136"/>
                    <a:pt x="2912" y="4136"/>
                    <a:pt x="2912" y="4136"/>
                  </a:cubicBezTo>
                  <a:cubicBezTo>
                    <a:pt x="2912" y="4185"/>
                    <a:pt x="2951" y="4224"/>
                    <a:pt x="3000" y="4224"/>
                  </a:cubicBezTo>
                  <a:cubicBezTo>
                    <a:pt x="3049" y="4224"/>
                    <a:pt x="3088" y="4185"/>
                    <a:pt x="3088" y="4136"/>
                  </a:cubicBezTo>
                  <a:cubicBezTo>
                    <a:pt x="3088" y="2721"/>
                    <a:pt x="3088" y="2721"/>
                    <a:pt x="3088" y="2721"/>
                  </a:cubicBezTo>
                  <a:cubicBezTo>
                    <a:pt x="3288" y="2721"/>
                    <a:pt x="3288" y="2721"/>
                    <a:pt x="3288" y="2721"/>
                  </a:cubicBezTo>
                  <a:cubicBezTo>
                    <a:pt x="3288" y="3103"/>
                    <a:pt x="3288" y="3103"/>
                    <a:pt x="3288" y="3103"/>
                  </a:cubicBezTo>
                  <a:cubicBezTo>
                    <a:pt x="3288" y="3151"/>
                    <a:pt x="3327" y="3191"/>
                    <a:pt x="3376" y="3191"/>
                  </a:cubicBezTo>
                  <a:cubicBezTo>
                    <a:pt x="3424" y="3191"/>
                    <a:pt x="3464" y="3151"/>
                    <a:pt x="3464" y="3103"/>
                  </a:cubicBezTo>
                  <a:cubicBezTo>
                    <a:pt x="3464" y="2721"/>
                    <a:pt x="3464" y="2721"/>
                    <a:pt x="3464" y="2721"/>
                  </a:cubicBezTo>
                  <a:cubicBezTo>
                    <a:pt x="3664" y="2721"/>
                    <a:pt x="3664" y="2721"/>
                    <a:pt x="3664" y="2721"/>
                  </a:cubicBezTo>
                  <a:cubicBezTo>
                    <a:pt x="3664" y="2986"/>
                    <a:pt x="3664" y="2986"/>
                    <a:pt x="3664" y="2986"/>
                  </a:cubicBezTo>
                  <a:cubicBezTo>
                    <a:pt x="3664" y="3085"/>
                    <a:pt x="3702" y="3178"/>
                    <a:pt x="3772" y="3247"/>
                  </a:cubicBezTo>
                  <a:cubicBezTo>
                    <a:pt x="4350" y="3826"/>
                    <a:pt x="4350" y="3826"/>
                    <a:pt x="4350" y="3826"/>
                  </a:cubicBezTo>
                  <a:cubicBezTo>
                    <a:pt x="4299" y="3929"/>
                    <a:pt x="4316" y="4057"/>
                    <a:pt x="4402" y="4143"/>
                  </a:cubicBezTo>
                  <a:cubicBezTo>
                    <a:pt x="4456" y="4197"/>
                    <a:pt x="4526" y="4224"/>
                    <a:pt x="4597" y="4224"/>
                  </a:cubicBezTo>
                  <a:cubicBezTo>
                    <a:pt x="4668" y="4224"/>
                    <a:pt x="4738" y="4197"/>
                    <a:pt x="4792" y="4143"/>
                  </a:cubicBezTo>
                  <a:cubicBezTo>
                    <a:pt x="4899" y="4036"/>
                    <a:pt x="4899" y="3861"/>
                    <a:pt x="4792" y="3753"/>
                  </a:cubicBezTo>
                  <a:close/>
                  <a:moveTo>
                    <a:pt x="464" y="572"/>
                  </a:moveTo>
                  <a:cubicBezTo>
                    <a:pt x="409" y="572"/>
                    <a:pt x="364" y="528"/>
                    <a:pt x="364" y="472"/>
                  </a:cubicBezTo>
                  <a:cubicBezTo>
                    <a:pt x="364" y="417"/>
                    <a:pt x="409" y="373"/>
                    <a:pt x="464" y="373"/>
                  </a:cubicBezTo>
                  <a:cubicBezTo>
                    <a:pt x="519" y="373"/>
                    <a:pt x="564" y="417"/>
                    <a:pt x="564" y="472"/>
                  </a:cubicBezTo>
                  <a:cubicBezTo>
                    <a:pt x="564" y="528"/>
                    <a:pt x="519" y="572"/>
                    <a:pt x="464" y="572"/>
                  </a:cubicBezTo>
                  <a:close/>
                  <a:moveTo>
                    <a:pt x="346" y="2892"/>
                  </a:moveTo>
                  <a:cubicBezTo>
                    <a:pt x="328" y="2911"/>
                    <a:pt x="302" y="2921"/>
                    <a:pt x="276" y="2921"/>
                  </a:cubicBezTo>
                  <a:cubicBezTo>
                    <a:pt x="249" y="2921"/>
                    <a:pt x="224" y="2911"/>
                    <a:pt x="205" y="2892"/>
                  </a:cubicBezTo>
                  <a:cubicBezTo>
                    <a:pt x="186" y="2873"/>
                    <a:pt x="176" y="2848"/>
                    <a:pt x="176" y="2821"/>
                  </a:cubicBezTo>
                  <a:cubicBezTo>
                    <a:pt x="176" y="2794"/>
                    <a:pt x="186" y="2769"/>
                    <a:pt x="205" y="2750"/>
                  </a:cubicBezTo>
                  <a:cubicBezTo>
                    <a:pt x="224" y="2731"/>
                    <a:pt x="249" y="2721"/>
                    <a:pt x="276" y="2721"/>
                  </a:cubicBezTo>
                  <a:cubicBezTo>
                    <a:pt x="302" y="2721"/>
                    <a:pt x="328" y="2731"/>
                    <a:pt x="346" y="2750"/>
                  </a:cubicBezTo>
                  <a:cubicBezTo>
                    <a:pt x="365" y="2769"/>
                    <a:pt x="376" y="2794"/>
                    <a:pt x="376" y="2821"/>
                  </a:cubicBezTo>
                  <a:cubicBezTo>
                    <a:pt x="376" y="2848"/>
                    <a:pt x="365" y="2873"/>
                    <a:pt x="346" y="2892"/>
                  </a:cubicBezTo>
                  <a:close/>
                  <a:moveTo>
                    <a:pt x="2348" y="3760"/>
                  </a:moveTo>
                  <a:cubicBezTo>
                    <a:pt x="2348" y="3815"/>
                    <a:pt x="2304" y="3860"/>
                    <a:pt x="2248" y="3860"/>
                  </a:cubicBezTo>
                  <a:cubicBezTo>
                    <a:pt x="2193" y="3860"/>
                    <a:pt x="2148" y="3815"/>
                    <a:pt x="2148" y="3760"/>
                  </a:cubicBezTo>
                  <a:cubicBezTo>
                    <a:pt x="2148" y="3705"/>
                    <a:pt x="2193" y="3660"/>
                    <a:pt x="2248" y="3660"/>
                  </a:cubicBezTo>
                  <a:cubicBezTo>
                    <a:pt x="2304" y="3660"/>
                    <a:pt x="2348" y="3705"/>
                    <a:pt x="2348" y="3760"/>
                  </a:cubicBezTo>
                  <a:close/>
                  <a:moveTo>
                    <a:pt x="4668" y="4019"/>
                  </a:moveTo>
                  <a:cubicBezTo>
                    <a:pt x="4629" y="4058"/>
                    <a:pt x="4565" y="4058"/>
                    <a:pt x="4526" y="4019"/>
                  </a:cubicBezTo>
                  <a:cubicBezTo>
                    <a:pt x="4487" y="3980"/>
                    <a:pt x="4487" y="3916"/>
                    <a:pt x="4526" y="3878"/>
                  </a:cubicBezTo>
                  <a:cubicBezTo>
                    <a:pt x="4546" y="3858"/>
                    <a:pt x="4571" y="3848"/>
                    <a:pt x="4597" y="3848"/>
                  </a:cubicBezTo>
                  <a:cubicBezTo>
                    <a:pt x="4623" y="3848"/>
                    <a:pt x="4648" y="3858"/>
                    <a:pt x="4668" y="3878"/>
                  </a:cubicBezTo>
                  <a:cubicBezTo>
                    <a:pt x="4707" y="3916"/>
                    <a:pt x="4707" y="3980"/>
                    <a:pt x="4668" y="40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Freeform 7">
              <a:extLst>
                <a:ext uri="{FF2B5EF4-FFF2-40B4-BE49-F238E27FC236}">
                  <a16:creationId xmlns:a16="http://schemas.microsoft.com/office/drawing/2014/main" xmlns="" id="{6FB3A7BD-10CB-4962-A377-137A92C0095F}"/>
                </a:ext>
              </a:extLst>
            </p:cNvPr>
            <p:cNvSpPr>
              <a:spLocks noEditPoints="1"/>
            </p:cNvSpPr>
            <p:nvPr/>
          </p:nvSpPr>
          <p:spPr bwMode="auto">
            <a:xfrm>
              <a:off x="-8915400" y="-174625"/>
              <a:ext cx="4014788" cy="4406900"/>
            </a:xfrm>
            <a:custGeom>
              <a:avLst/>
              <a:gdLst>
                <a:gd name="T0" fmla="*/ 1541 w 1866"/>
                <a:gd name="T1" fmla="*/ 393 h 2054"/>
                <a:gd name="T2" fmla="*/ 1197 w 1866"/>
                <a:gd name="T3" fmla="*/ 0 h 2054"/>
                <a:gd name="T4" fmla="*/ 669 w 1866"/>
                <a:gd name="T5" fmla="*/ 0 h 2054"/>
                <a:gd name="T6" fmla="*/ 325 w 1866"/>
                <a:gd name="T7" fmla="*/ 393 h 2054"/>
                <a:gd name="T8" fmla="*/ 92 w 1866"/>
                <a:gd name="T9" fmla="*/ 1042 h 2054"/>
                <a:gd name="T10" fmla="*/ 211 w 1866"/>
                <a:gd name="T11" fmla="*/ 1684 h 2054"/>
                <a:gd name="T12" fmla="*/ 616 w 1866"/>
                <a:gd name="T13" fmla="*/ 2054 h 2054"/>
                <a:gd name="T14" fmla="*/ 1250 w 1866"/>
                <a:gd name="T15" fmla="*/ 2054 h 2054"/>
                <a:gd name="T16" fmla="*/ 1866 w 1866"/>
                <a:gd name="T17" fmla="*/ 1356 h 2054"/>
                <a:gd name="T18" fmla="*/ 1866 w 1866"/>
                <a:gd name="T19" fmla="*/ 792 h 2054"/>
                <a:gd name="T20" fmla="*/ 1691 w 1866"/>
                <a:gd name="T21" fmla="*/ 1356 h 2054"/>
                <a:gd name="T22" fmla="*/ 1382 w 1866"/>
                <a:gd name="T23" fmla="*/ 1335 h 2054"/>
                <a:gd name="T24" fmla="*/ 1329 w 1866"/>
                <a:gd name="T25" fmla="*/ 1503 h 2054"/>
                <a:gd name="T26" fmla="*/ 1250 w 1866"/>
                <a:gd name="T27" fmla="*/ 1879 h 2054"/>
                <a:gd name="T28" fmla="*/ 1021 w 1866"/>
                <a:gd name="T29" fmla="*/ 1121 h 2054"/>
                <a:gd name="T30" fmla="*/ 1338 w 1866"/>
                <a:gd name="T31" fmla="*/ 839 h 2054"/>
                <a:gd name="T32" fmla="*/ 1021 w 1866"/>
                <a:gd name="T33" fmla="*/ 816 h 2054"/>
                <a:gd name="T34" fmla="*/ 933 w 1866"/>
                <a:gd name="T35" fmla="*/ 616 h 2054"/>
                <a:gd name="T36" fmla="*/ 845 w 1866"/>
                <a:gd name="T37" fmla="*/ 1192 h 2054"/>
                <a:gd name="T38" fmla="*/ 638 w 1866"/>
                <a:gd name="T39" fmla="*/ 1205 h 2054"/>
                <a:gd name="T40" fmla="*/ 845 w 1866"/>
                <a:gd name="T41" fmla="*/ 1497 h 2054"/>
                <a:gd name="T42" fmla="*/ 616 w 1866"/>
                <a:gd name="T43" fmla="*/ 1879 h 2054"/>
                <a:gd name="T44" fmla="*/ 441 w 1866"/>
                <a:gd name="T45" fmla="*/ 1559 h 2054"/>
                <a:gd name="T46" fmla="*/ 318 w 1866"/>
                <a:gd name="T47" fmla="*/ 1434 h 2054"/>
                <a:gd name="T48" fmla="*/ 175 w 1866"/>
                <a:gd name="T49" fmla="*/ 1309 h 2054"/>
                <a:gd name="T50" fmla="*/ 490 w 1866"/>
                <a:gd name="T51" fmla="*/ 925 h 2054"/>
                <a:gd name="T52" fmla="*/ 223 w 1866"/>
                <a:gd name="T53" fmla="*/ 925 h 2054"/>
                <a:gd name="T54" fmla="*/ 455 w 1866"/>
                <a:gd name="T55" fmla="*/ 551 h 2054"/>
                <a:gd name="T56" fmla="*/ 514 w 1866"/>
                <a:gd name="T57" fmla="*/ 531 h 2054"/>
                <a:gd name="T58" fmla="*/ 530 w 1866"/>
                <a:gd name="T59" fmla="*/ 414 h 2054"/>
                <a:gd name="T60" fmla="*/ 525 w 1866"/>
                <a:gd name="T61" fmla="*/ 407 h 2054"/>
                <a:gd name="T62" fmla="*/ 492 w 1866"/>
                <a:gd name="T63" fmla="*/ 322 h 2054"/>
                <a:gd name="T64" fmla="*/ 845 w 1866"/>
                <a:gd name="T65" fmla="*/ 322 h 2054"/>
                <a:gd name="T66" fmla="*/ 1021 w 1866"/>
                <a:gd name="T67" fmla="*/ 322 h 2054"/>
                <a:gd name="T68" fmla="*/ 1373 w 1866"/>
                <a:gd name="T69" fmla="*/ 322 h 2054"/>
                <a:gd name="T70" fmla="*/ 1216 w 1866"/>
                <a:gd name="T71" fmla="*/ 414 h 2054"/>
                <a:gd name="T72" fmla="*/ 1284 w 1866"/>
                <a:gd name="T73" fmla="*/ 576 h 2054"/>
                <a:gd name="T74" fmla="*/ 1408 w 1866"/>
                <a:gd name="T75" fmla="*/ 551 h 2054"/>
                <a:gd name="T76" fmla="*/ 1691 w 1866"/>
                <a:gd name="T77" fmla="*/ 792 h 2054"/>
                <a:gd name="T78" fmla="*/ 1508 w 1866"/>
                <a:gd name="T79" fmla="*/ 1074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6" h="2054">
                  <a:moveTo>
                    <a:pt x="1866" y="792"/>
                  </a:moveTo>
                  <a:cubicBezTo>
                    <a:pt x="1866" y="604"/>
                    <a:pt x="1729" y="445"/>
                    <a:pt x="1541" y="393"/>
                  </a:cubicBezTo>
                  <a:cubicBezTo>
                    <a:pt x="1546" y="370"/>
                    <a:pt x="1549" y="347"/>
                    <a:pt x="1549" y="322"/>
                  </a:cubicBezTo>
                  <a:cubicBezTo>
                    <a:pt x="1549" y="145"/>
                    <a:pt x="1391" y="0"/>
                    <a:pt x="1197" y="0"/>
                  </a:cubicBezTo>
                  <a:cubicBezTo>
                    <a:pt x="1092" y="0"/>
                    <a:pt x="998" y="42"/>
                    <a:pt x="933" y="109"/>
                  </a:cubicBezTo>
                  <a:cubicBezTo>
                    <a:pt x="868" y="42"/>
                    <a:pt x="774" y="0"/>
                    <a:pt x="669" y="0"/>
                  </a:cubicBezTo>
                  <a:cubicBezTo>
                    <a:pt x="475" y="0"/>
                    <a:pt x="317" y="145"/>
                    <a:pt x="317" y="322"/>
                  </a:cubicBezTo>
                  <a:cubicBezTo>
                    <a:pt x="317" y="347"/>
                    <a:pt x="320" y="370"/>
                    <a:pt x="325" y="393"/>
                  </a:cubicBezTo>
                  <a:cubicBezTo>
                    <a:pt x="137" y="445"/>
                    <a:pt x="0" y="604"/>
                    <a:pt x="0" y="792"/>
                  </a:cubicBezTo>
                  <a:cubicBezTo>
                    <a:pt x="0" y="884"/>
                    <a:pt x="32" y="971"/>
                    <a:pt x="92" y="1042"/>
                  </a:cubicBezTo>
                  <a:cubicBezTo>
                    <a:pt x="34" y="1118"/>
                    <a:pt x="0" y="1211"/>
                    <a:pt x="0" y="1309"/>
                  </a:cubicBezTo>
                  <a:cubicBezTo>
                    <a:pt x="0" y="1458"/>
                    <a:pt x="80" y="1598"/>
                    <a:pt x="211" y="1684"/>
                  </a:cubicBezTo>
                  <a:cubicBezTo>
                    <a:pt x="211" y="1684"/>
                    <a:pt x="211" y="1684"/>
                    <a:pt x="211" y="1685"/>
                  </a:cubicBezTo>
                  <a:cubicBezTo>
                    <a:pt x="211" y="1888"/>
                    <a:pt x="393" y="2054"/>
                    <a:pt x="616" y="2054"/>
                  </a:cubicBezTo>
                  <a:cubicBezTo>
                    <a:pt x="744" y="2054"/>
                    <a:pt x="859" y="1999"/>
                    <a:pt x="933" y="1914"/>
                  </a:cubicBezTo>
                  <a:cubicBezTo>
                    <a:pt x="1007" y="1999"/>
                    <a:pt x="1122" y="2054"/>
                    <a:pt x="1250" y="2054"/>
                  </a:cubicBezTo>
                  <a:cubicBezTo>
                    <a:pt x="1465" y="2054"/>
                    <a:pt x="1641" y="1901"/>
                    <a:pt x="1654" y="1707"/>
                  </a:cubicBezTo>
                  <a:cubicBezTo>
                    <a:pt x="1785" y="1632"/>
                    <a:pt x="1866" y="1499"/>
                    <a:pt x="1866" y="1356"/>
                  </a:cubicBezTo>
                  <a:cubicBezTo>
                    <a:pt x="1866" y="1250"/>
                    <a:pt x="1821" y="1150"/>
                    <a:pt x="1744" y="1074"/>
                  </a:cubicBezTo>
                  <a:cubicBezTo>
                    <a:pt x="1821" y="998"/>
                    <a:pt x="1866" y="898"/>
                    <a:pt x="1866" y="792"/>
                  </a:cubicBezTo>
                  <a:close/>
                  <a:moveTo>
                    <a:pt x="1555" y="1152"/>
                  </a:moveTo>
                  <a:cubicBezTo>
                    <a:pt x="1640" y="1196"/>
                    <a:pt x="1691" y="1273"/>
                    <a:pt x="1691" y="1356"/>
                  </a:cubicBezTo>
                  <a:cubicBezTo>
                    <a:pt x="1691" y="1418"/>
                    <a:pt x="1662" y="1477"/>
                    <a:pt x="1613" y="1521"/>
                  </a:cubicBezTo>
                  <a:cubicBezTo>
                    <a:pt x="1567" y="1435"/>
                    <a:pt x="1485" y="1367"/>
                    <a:pt x="1382" y="1335"/>
                  </a:cubicBezTo>
                  <a:cubicBezTo>
                    <a:pt x="1336" y="1320"/>
                    <a:pt x="1286" y="1346"/>
                    <a:pt x="1272" y="1392"/>
                  </a:cubicBezTo>
                  <a:cubicBezTo>
                    <a:pt x="1257" y="1439"/>
                    <a:pt x="1283" y="1488"/>
                    <a:pt x="1329" y="1503"/>
                  </a:cubicBezTo>
                  <a:cubicBezTo>
                    <a:pt x="1419" y="1531"/>
                    <a:pt x="1479" y="1604"/>
                    <a:pt x="1479" y="1685"/>
                  </a:cubicBezTo>
                  <a:cubicBezTo>
                    <a:pt x="1479" y="1792"/>
                    <a:pt x="1376" y="1879"/>
                    <a:pt x="1250" y="1879"/>
                  </a:cubicBezTo>
                  <a:cubicBezTo>
                    <a:pt x="1124" y="1879"/>
                    <a:pt x="1021" y="1792"/>
                    <a:pt x="1021" y="1685"/>
                  </a:cubicBezTo>
                  <a:cubicBezTo>
                    <a:pt x="1021" y="1121"/>
                    <a:pt x="1021" y="1121"/>
                    <a:pt x="1021" y="1121"/>
                  </a:cubicBezTo>
                  <a:cubicBezTo>
                    <a:pt x="1021" y="1014"/>
                    <a:pt x="1124" y="927"/>
                    <a:pt x="1250" y="927"/>
                  </a:cubicBezTo>
                  <a:cubicBezTo>
                    <a:pt x="1299" y="927"/>
                    <a:pt x="1338" y="888"/>
                    <a:pt x="1338" y="839"/>
                  </a:cubicBezTo>
                  <a:cubicBezTo>
                    <a:pt x="1338" y="791"/>
                    <a:pt x="1299" y="751"/>
                    <a:pt x="1250" y="751"/>
                  </a:cubicBezTo>
                  <a:cubicBezTo>
                    <a:pt x="1165" y="751"/>
                    <a:pt x="1086" y="775"/>
                    <a:pt x="1021" y="816"/>
                  </a:cubicBezTo>
                  <a:cubicBezTo>
                    <a:pt x="1021" y="704"/>
                    <a:pt x="1021" y="704"/>
                    <a:pt x="1021" y="704"/>
                  </a:cubicBezTo>
                  <a:cubicBezTo>
                    <a:pt x="1021" y="656"/>
                    <a:pt x="981" y="616"/>
                    <a:pt x="933" y="616"/>
                  </a:cubicBezTo>
                  <a:cubicBezTo>
                    <a:pt x="884" y="616"/>
                    <a:pt x="845" y="656"/>
                    <a:pt x="845" y="704"/>
                  </a:cubicBezTo>
                  <a:cubicBezTo>
                    <a:pt x="845" y="1192"/>
                    <a:pt x="845" y="1192"/>
                    <a:pt x="845" y="1192"/>
                  </a:cubicBezTo>
                  <a:cubicBezTo>
                    <a:pt x="815" y="1173"/>
                    <a:pt x="783" y="1158"/>
                    <a:pt x="748" y="1147"/>
                  </a:cubicBezTo>
                  <a:cubicBezTo>
                    <a:pt x="702" y="1133"/>
                    <a:pt x="652" y="1158"/>
                    <a:pt x="638" y="1205"/>
                  </a:cubicBezTo>
                  <a:cubicBezTo>
                    <a:pt x="623" y="1251"/>
                    <a:pt x="649" y="1300"/>
                    <a:pt x="695" y="1315"/>
                  </a:cubicBezTo>
                  <a:cubicBezTo>
                    <a:pt x="785" y="1343"/>
                    <a:pt x="845" y="1416"/>
                    <a:pt x="845" y="1497"/>
                  </a:cubicBezTo>
                  <a:cubicBezTo>
                    <a:pt x="845" y="1685"/>
                    <a:pt x="845" y="1685"/>
                    <a:pt x="845" y="1685"/>
                  </a:cubicBezTo>
                  <a:cubicBezTo>
                    <a:pt x="845" y="1792"/>
                    <a:pt x="742" y="1879"/>
                    <a:pt x="616" y="1879"/>
                  </a:cubicBezTo>
                  <a:cubicBezTo>
                    <a:pt x="490" y="1879"/>
                    <a:pt x="387" y="1792"/>
                    <a:pt x="387" y="1685"/>
                  </a:cubicBezTo>
                  <a:cubicBezTo>
                    <a:pt x="387" y="1639"/>
                    <a:pt x="406" y="1594"/>
                    <a:pt x="441" y="1559"/>
                  </a:cubicBezTo>
                  <a:cubicBezTo>
                    <a:pt x="476" y="1525"/>
                    <a:pt x="476" y="1469"/>
                    <a:pt x="442" y="1435"/>
                  </a:cubicBezTo>
                  <a:cubicBezTo>
                    <a:pt x="408" y="1400"/>
                    <a:pt x="352" y="1400"/>
                    <a:pt x="318" y="1434"/>
                  </a:cubicBezTo>
                  <a:cubicBezTo>
                    <a:pt x="296" y="1455"/>
                    <a:pt x="278" y="1478"/>
                    <a:pt x="263" y="1503"/>
                  </a:cubicBezTo>
                  <a:cubicBezTo>
                    <a:pt x="208" y="1450"/>
                    <a:pt x="175" y="1381"/>
                    <a:pt x="175" y="1309"/>
                  </a:cubicBezTo>
                  <a:cubicBezTo>
                    <a:pt x="175" y="1179"/>
                    <a:pt x="278" y="1064"/>
                    <a:pt x="424" y="1031"/>
                  </a:cubicBezTo>
                  <a:cubicBezTo>
                    <a:pt x="471" y="1020"/>
                    <a:pt x="501" y="973"/>
                    <a:pt x="490" y="925"/>
                  </a:cubicBezTo>
                  <a:cubicBezTo>
                    <a:pt x="479" y="878"/>
                    <a:pt x="432" y="848"/>
                    <a:pt x="385" y="859"/>
                  </a:cubicBezTo>
                  <a:cubicBezTo>
                    <a:pt x="326" y="873"/>
                    <a:pt x="271" y="895"/>
                    <a:pt x="223" y="925"/>
                  </a:cubicBezTo>
                  <a:cubicBezTo>
                    <a:pt x="192" y="886"/>
                    <a:pt x="175" y="840"/>
                    <a:pt x="175" y="792"/>
                  </a:cubicBezTo>
                  <a:cubicBezTo>
                    <a:pt x="175" y="660"/>
                    <a:pt x="301" y="552"/>
                    <a:pt x="455" y="551"/>
                  </a:cubicBezTo>
                  <a:cubicBezTo>
                    <a:pt x="456" y="551"/>
                    <a:pt x="457" y="551"/>
                    <a:pt x="458" y="551"/>
                  </a:cubicBezTo>
                  <a:cubicBezTo>
                    <a:pt x="478" y="551"/>
                    <a:pt x="498" y="545"/>
                    <a:pt x="514" y="531"/>
                  </a:cubicBezTo>
                  <a:cubicBezTo>
                    <a:pt x="548" y="502"/>
                    <a:pt x="555" y="454"/>
                    <a:pt x="532" y="417"/>
                  </a:cubicBezTo>
                  <a:cubicBezTo>
                    <a:pt x="531" y="416"/>
                    <a:pt x="531" y="415"/>
                    <a:pt x="530" y="414"/>
                  </a:cubicBezTo>
                  <a:cubicBezTo>
                    <a:pt x="530" y="414"/>
                    <a:pt x="529" y="413"/>
                    <a:pt x="529" y="413"/>
                  </a:cubicBezTo>
                  <a:cubicBezTo>
                    <a:pt x="528" y="411"/>
                    <a:pt x="526" y="409"/>
                    <a:pt x="525" y="407"/>
                  </a:cubicBezTo>
                  <a:cubicBezTo>
                    <a:pt x="525" y="407"/>
                    <a:pt x="525" y="407"/>
                    <a:pt x="525" y="407"/>
                  </a:cubicBezTo>
                  <a:cubicBezTo>
                    <a:pt x="510" y="389"/>
                    <a:pt x="492" y="361"/>
                    <a:pt x="492" y="322"/>
                  </a:cubicBezTo>
                  <a:cubicBezTo>
                    <a:pt x="492" y="241"/>
                    <a:pt x="572" y="175"/>
                    <a:pt x="669" y="175"/>
                  </a:cubicBezTo>
                  <a:cubicBezTo>
                    <a:pt x="766" y="175"/>
                    <a:pt x="845" y="241"/>
                    <a:pt x="845" y="322"/>
                  </a:cubicBezTo>
                  <a:cubicBezTo>
                    <a:pt x="845" y="371"/>
                    <a:pt x="884" y="410"/>
                    <a:pt x="933" y="410"/>
                  </a:cubicBezTo>
                  <a:cubicBezTo>
                    <a:pt x="982" y="410"/>
                    <a:pt x="1021" y="371"/>
                    <a:pt x="1021" y="322"/>
                  </a:cubicBezTo>
                  <a:cubicBezTo>
                    <a:pt x="1021" y="241"/>
                    <a:pt x="1100" y="175"/>
                    <a:pt x="1197" y="175"/>
                  </a:cubicBezTo>
                  <a:cubicBezTo>
                    <a:pt x="1294" y="175"/>
                    <a:pt x="1373" y="241"/>
                    <a:pt x="1373" y="322"/>
                  </a:cubicBezTo>
                  <a:cubicBezTo>
                    <a:pt x="1373" y="344"/>
                    <a:pt x="1368" y="363"/>
                    <a:pt x="1360" y="378"/>
                  </a:cubicBezTo>
                  <a:cubicBezTo>
                    <a:pt x="1310" y="382"/>
                    <a:pt x="1262" y="395"/>
                    <a:pt x="1216" y="414"/>
                  </a:cubicBezTo>
                  <a:cubicBezTo>
                    <a:pt x="1171" y="433"/>
                    <a:pt x="1150" y="484"/>
                    <a:pt x="1169" y="529"/>
                  </a:cubicBezTo>
                  <a:cubicBezTo>
                    <a:pt x="1188" y="574"/>
                    <a:pt x="1240" y="595"/>
                    <a:pt x="1284" y="576"/>
                  </a:cubicBezTo>
                  <a:cubicBezTo>
                    <a:pt x="1322" y="560"/>
                    <a:pt x="1363" y="552"/>
                    <a:pt x="1406" y="551"/>
                  </a:cubicBezTo>
                  <a:cubicBezTo>
                    <a:pt x="1407" y="551"/>
                    <a:pt x="1408" y="551"/>
                    <a:pt x="1408" y="551"/>
                  </a:cubicBezTo>
                  <a:cubicBezTo>
                    <a:pt x="1409" y="551"/>
                    <a:pt x="1410" y="551"/>
                    <a:pt x="1411" y="551"/>
                  </a:cubicBezTo>
                  <a:cubicBezTo>
                    <a:pt x="1565" y="552"/>
                    <a:pt x="1691" y="660"/>
                    <a:pt x="1691" y="792"/>
                  </a:cubicBezTo>
                  <a:cubicBezTo>
                    <a:pt x="1691" y="875"/>
                    <a:pt x="1640" y="952"/>
                    <a:pt x="1555" y="996"/>
                  </a:cubicBezTo>
                  <a:cubicBezTo>
                    <a:pt x="1526" y="1011"/>
                    <a:pt x="1508" y="1041"/>
                    <a:pt x="1508" y="1074"/>
                  </a:cubicBezTo>
                  <a:cubicBezTo>
                    <a:pt x="1508" y="1107"/>
                    <a:pt x="1526" y="1136"/>
                    <a:pt x="1555" y="11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xmlns="" val="68641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DD82B2-4BFE-46EF-917E-8100ACF99BC2}"/>
              </a:ext>
            </a:extLst>
          </p:cNvPr>
          <p:cNvSpPr>
            <a:spLocks noGrp="1"/>
          </p:cNvSpPr>
          <p:nvPr>
            <p:ph type="title"/>
          </p:nvPr>
        </p:nvSpPr>
        <p:spPr>
          <a:xfrm>
            <a:off x="450810" y="285728"/>
            <a:ext cx="11041381" cy="1571636"/>
          </a:xfrm>
        </p:spPr>
        <p:txBody>
          <a:bodyPr>
            <a:noAutofit/>
          </a:bodyPr>
          <a:lstStyle/>
          <a:p>
            <a:pPr lvl="0"/>
            <a:r>
              <a:rPr lang="en-US" sz="1600" u="sng" dirty="0" smtClean="0"/>
              <a:t> </a:t>
            </a:r>
            <a:r>
              <a:rPr lang="en-US" sz="1600" b="1" u="sng" dirty="0" smtClean="0">
                <a:latin typeface="Times New Roman" pitchFamily="18" charset="0"/>
                <a:cs typeface="Times New Roman" pitchFamily="18" charset="0"/>
              </a:rPr>
              <a:t>Data Collection Tool</a:t>
            </a:r>
            <a:r>
              <a:rPr lang="en-US" sz="1600" dirty="0" smtClean="0">
                <a:latin typeface="Times New Roman" pitchFamily="18" charset="0"/>
                <a:cs typeface="Times New Roman" pitchFamily="18" charset="0"/>
              </a:rPr>
              <a:t>: System Usability Scale Questionnaire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Doctors-</a:t>
            </a:r>
            <a:r>
              <a:rPr lang="en-US" sz="1600" dirty="0" smtClean="0">
                <a:latin typeface="Times New Roman" pitchFamily="18" charset="0"/>
                <a:cs typeface="Times New Roman" pitchFamily="18" charset="0"/>
              </a:rPr>
              <a:t>- 10</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Nurses-</a:t>
            </a:r>
            <a:r>
              <a:rPr lang="en-US" sz="1600" dirty="0" smtClean="0">
                <a:latin typeface="Times New Roman" pitchFamily="18" charset="0"/>
                <a:cs typeface="Times New Roman" pitchFamily="18" charset="0"/>
              </a:rPr>
              <a:t>-60</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Administrative Staff-</a:t>
            </a:r>
            <a:r>
              <a:rPr lang="en-US" sz="1600" dirty="0" smtClean="0">
                <a:latin typeface="Times New Roman" pitchFamily="18" charset="0"/>
                <a:cs typeface="Times New Roman" pitchFamily="18" charset="0"/>
              </a:rPr>
              <a:t>-10</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Patients-</a:t>
            </a:r>
            <a:r>
              <a:rPr lang="en-US" sz="1600" dirty="0" smtClean="0">
                <a:latin typeface="Times New Roman" pitchFamily="18" charset="0"/>
                <a:cs typeface="Times New Roman" pitchFamily="18" charset="0"/>
              </a:rPr>
              <a:t>-20</a:t>
            </a:r>
            <a:r>
              <a:rPr lang="en-IN" sz="1600" dirty="0" smtClean="0"/>
              <a:t/>
            </a:r>
            <a:br>
              <a:rPr lang="en-IN" sz="1600" dirty="0" smtClean="0"/>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p:txBody>
      </p:sp>
      <p:pic>
        <p:nvPicPr>
          <p:cNvPr id="7" name="Content Placeholder 6" descr="1.jpg"/>
          <p:cNvPicPr>
            <a:picLocks noGrp="1" noChangeAspect="1"/>
          </p:cNvPicPr>
          <p:nvPr>
            <p:ph sz="half" idx="1"/>
          </p:nvPr>
        </p:nvPicPr>
        <p:blipFill>
          <a:blip r:embed="rId2" cstate="print"/>
          <a:stretch>
            <a:fillRect/>
          </a:stretch>
        </p:blipFill>
        <p:spPr>
          <a:xfrm>
            <a:off x="736562" y="1643050"/>
            <a:ext cx="4572032" cy="4382400"/>
          </a:xfrm>
        </p:spPr>
      </p:pic>
      <p:pic>
        <p:nvPicPr>
          <p:cNvPr id="10" name="Content Placeholder 9" descr="2.jpg"/>
          <p:cNvPicPr>
            <a:picLocks noGrp="1" noChangeAspect="1"/>
          </p:cNvPicPr>
          <p:nvPr>
            <p:ph sz="half" idx="2"/>
          </p:nvPr>
        </p:nvPicPr>
        <p:blipFill>
          <a:blip r:embed="rId3" cstate="print"/>
          <a:stretch>
            <a:fillRect/>
          </a:stretch>
        </p:blipFill>
        <p:spPr>
          <a:xfrm>
            <a:off x="6022974" y="1714488"/>
            <a:ext cx="4857784" cy="4357717"/>
          </a:xfrm>
        </p:spPr>
      </p:pic>
    </p:spTree>
    <p:extLst>
      <p:ext uri="{BB962C8B-B14F-4D97-AF65-F5344CB8AC3E}">
        <p14:creationId xmlns:p14="http://schemas.microsoft.com/office/powerpoint/2010/main" xmlns="" val="232997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3.jpg"/>
          <p:cNvPicPr>
            <a:picLocks noGrp="1" noChangeAspect="1"/>
          </p:cNvPicPr>
          <p:nvPr>
            <p:ph sz="half" idx="1"/>
          </p:nvPr>
        </p:nvPicPr>
        <p:blipFill>
          <a:blip r:embed="rId2" cstate="print"/>
          <a:stretch>
            <a:fillRect/>
          </a:stretch>
        </p:blipFill>
        <p:spPr>
          <a:xfrm>
            <a:off x="3451206" y="571480"/>
            <a:ext cx="5857915" cy="503266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EFAD71-DDDF-43B1-B9BA-7FBCD561E192}"/>
              </a:ext>
            </a:extLst>
          </p:cNvPr>
          <p:cNvSpPr>
            <a:spLocks noGrp="1"/>
          </p:cNvSpPr>
          <p:nvPr>
            <p:ph type="title"/>
          </p:nvPr>
        </p:nvSpPr>
        <p:spPr>
          <a:xfrm>
            <a:off x="1451202" y="804520"/>
            <a:ext cx="9600774" cy="4767620"/>
          </a:xfrm>
        </p:spPr>
        <p:txBody>
          <a:bodyPr>
            <a:noAutofit/>
          </a:bodyPr>
          <a:lstStyle/>
          <a:p>
            <a:r>
              <a:rPr lang="en-US" sz="1600" b="1" cap="none" dirty="0" smtClean="0">
                <a:latin typeface="Times New Roman" pitchFamily="18" charset="0"/>
                <a:cs typeface="Times New Roman" pitchFamily="18" charset="0"/>
              </a:rPr>
              <a:t>ANALYSIS OF THE DATA</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 </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b="1" u="sng" cap="none" dirty="0" smtClean="0">
                <a:latin typeface="Times New Roman" pitchFamily="18" charset="0"/>
                <a:cs typeface="Times New Roman" pitchFamily="18" charset="0"/>
              </a:rPr>
              <a:t>Step 1: Scoring the system usability scale: </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	</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According to Brook the calculation of the SUS score is done in the following manner:</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&gt;&gt;Each item's score contribution will range from 0 to 4.</a:t>
            </a:r>
            <a:br>
              <a:rPr lang="en-US" sz="1600" cap="none" dirty="0" smtClean="0">
                <a:latin typeface="Times New Roman" pitchFamily="18" charset="0"/>
                <a:cs typeface="Times New Roman" pitchFamily="18" charset="0"/>
              </a:rPr>
            </a:b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&gt;&gt;For positive questions the score contribution is the scale position minus 1. For negative questions, the contribution is 5 minus the scale position.</a:t>
            </a:r>
            <a:br>
              <a:rPr lang="en-US" sz="1600" cap="none" dirty="0" smtClean="0">
                <a:latin typeface="Times New Roman" pitchFamily="18" charset="0"/>
                <a:cs typeface="Times New Roman" pitchFamily="18" charset="0"/>
              </a:rPr>
            </a:b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&gt;&gt;The score contributions from each item are summed.</a:t>
            </a:r>
            <a:br>
              <a:rPr lang="en-US" sz="1600" cap="none" dirty="0" smtClean="0">
                <a:latin typeface="Times New Roman" pitchFamily="18" charset="0"/>
                <a:cs typeface="Times New Roman" pitchFamily="18" charset="0"/>
              </a:rPr>
            </a:b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&gt;&gt;The above sum is multiplied by 2.5. The result from this multiplication is the overall value of SUS.</a:t>
            </a:r>
            <a:br>
              <a:rPr lang="en-US" sz="1600" cap="none" dirty="0" smtClean="0">
                <a:latin typeface="Times New Roman" pitchFamily="18" charset="0"/>
                <a:cs typeface="Times New Roman" pitchFamily="18" charset="0"/>
              </a:rPr>
            </a:b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In this manner, the SUS score was calculated for all the 100 responses and an average score for the hospital mobile app of Artemis hospital was figured which came out to be </a:t>
            </a:r>
            <a:r>
              <a:rPr lang="en-IN" sz="1600" cap="none" dirty="0" smtClean="0">
                <a:latin typeface="Times New Roman" pitchFamily="18" charset="0"/>
                <a:cs typeface="Times New Roman" pitchFamily="18" charset="0"/>
              </a:rPr>
              <a:t>74.53.</a:t>
            </a:r>
            <a:endParaRPr lang="en-IN" sz="1600" cap="none" dirty="0">
              <a:latin typeface="Times New Roman" pitchFamily="18" charset="0"/>
              <a:cs typeface="Times New Roman" pitchFamily="18" charset="0"/>
            </a:endParaRPr>
          </a:p>
        </p:txBody>
      </p:sp>
    </p:spTree>
    <p:extLst>
      <p:ext uri="{BB962C8B-B14F-4D97-AF65-F5344CB8AC3E}">
        <p14:creationId xmlns:p14="http://schemas.microsoft.com/office/powerpoint/2010/main" xmlns="" val="1335160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7934" y="3643314"/>
            <a:ext cx="4643470" cy="2143140"/>
          </a:xfrm>
        </p:spPr>
        <p:txBody>
          <a:bodyPr>
            <a:noAutofit/>
          </a:bodyPr>
          <a:lstStyle/>
          <a:p>
            <a:r>
              <a:rPr lang="en-US" sz="1600" u="sng" cap="none" dirty="0" smtClean="0">
                <a:latin typeface="Times New Roman" pitchFamily="18" charset="0"/>
                <a:cs typeface="Times New Roman" pitchFamily="18" charset="0"/>
              </a:rPr>
              <a:t>Step 2: Data analysis in SPSS</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The statistical package used for the analysis of the data was SPSS.  The top three rated variables of the system which satisfy the users of the system to a great extent are-</a:t>
            </a:r>
            <a:br>
              <a:rPr lang="en-US" sz="1600" cap="none" dirty="0" smtClean="0">
                <a:latin typeface="Times New Roman" pitchFamily="18" charset="0"/>
                <a:cs typeface="Times New Roman" pitchFamily="18" charset="0"/>
              </a:rPr>
            </a:b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frequency of use</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ease of use</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confidence in use</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functional integration</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quick learning of the system</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 </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 </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endParaRPr lang="en-IN" sz="1600" cap="none" dirty="0">
              <a:latin typeface="Times New Roman" pitchFamily="18" charset="0"/>
              <a:cs typeface="Times New Roman" pitchFamily="18" charset="0"/>
            </a:endParaRPr>
          </a:p>
        </p:txBody>
      </p:sp>
      <p:pic>
        <p:nvPicPr>
          <p:cNvPr id="15361" name="Picture 1"/>
          <p:cNvPicPr>
            <a:picLocks noGrp="1" noChangeAspect="1" noChangeArrowheads="1"/>
          </p:cNvPicPr>
          <p:nvPr>
            <p:ph idx="1"/>
          </p:nvPr>
        </p:nvPicPr>
        <p:blipFill>
          <a:blip r:embed="rId2"/>
          <a:srcRect/>
          <a:stretch>
            <a:fillRect/>
          </a:stretch>
        </p:blipFill>
        <p:spPr bwMode="auto">
          <a:xfrm>
            <a:off x="1951008" y="0"/>
            <a:ext cx="8215370" cy="3598283"/>
          </a:xfrm>
          <a:prstGeom prst="rect">
            <a:avLst/>
          </a:prstGeom>
          <a:noFill/>
          <a:ln w="9525">
            <a:noFill/>
            <a:miter lim="800000"/>
            <a:headEnd/>
            <a:tailEnd/>
          </a:ln>
          <a:effectLst/>
        </p:spPr>
      </p:pic>
      <p:sp>
        <p:nvSpPr>
          <p:cNvPr id="14" name="TextBox 13"/>
          <p:cNvSpPr txBox="1"/>
          <p:nvPr/>
        </p:nvSpPr>
        <p:spPr>
          <a:xfrm>
            <a:off x="6237288" y="3857628"/>
            <a:ext cx="4071966" cy="1815882"/>
          </a:xfrm>
          <a:prstGeom prst="rect">
            <a:avLst/>
          </a:prstGeom>
          <a:noFill/>
        </p:spPr>
        <p:txBody>
          <a:bodyPr wrap="square" rtlCol="0">
            <a:spAutoFit/>
          </a:bodyPr>
          <a:lstStyle/>
          <a:p>
            <a:r>
              <a:rPr lang="en-US" sz="1600" dirty="0" smtClean="0">
                <a:latin typeface="Times New Roman" pitchFamily="18" charset="0"/>
                <a:cs typeface="Times New Roman" pitchFamily="18" charset="0"/>
              </a:rPr>
              <a:t>The following variables were found to be least rated –</a:t>
            </a:r>
            <a:endParaRPr lang="en-IN" sz="1600" dirty="0" smtClean="0">
              <a:latin typeface="Times New Roman" pitchFamily="18" charset="0"/>
              <a:cs typeface="Times New Roman" pitchFamily="18" charset="0"/>
            </a:endParaRPr>
          </a:p>
          <a:p>
            <a:pPr lvl="0"/>
            <a:endParaRPr lang="en-US"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Need to learn before the use of the system</a:t>
            </a:r>
            <a:endParaRPr lang="en-IN"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Cumbersome to use</a:t>
            </a:r>
            <a:endParaRPr lang="en-IN"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Need for technical support</a:t>
            </a:r>
            <a:endParaRPr lang="en-IN" sz="1600" dirty="0" smtClean="0">
              <a:latin typeface="Times New Roman" pitchFamily="18" charset="0"/>
              <a:cs typeface="Times New Roman" pitchFamily="18" charset="0"/>
            </a:endParaRPr>
          </a:p>
          <a:p>
            <a:endParaRPr lang="en-IN" sz="1600" dirty="0"/>
          </a:p>
        </p:txBody>
      </p:sp>
    </p:spTree>
    <p:extLst>
      <p:ext uri="{BB962C8B-B14F-4D97-AF65-F5344CB8AC3E}">
        <p14:creationId xmlns:p14="http://schemas.microsoft.com/office/powerpoint/2010/main" xmlns="" val="1545425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380" y="4286256"/>
            <a:ext cx="9603134" cy="1571636"/>
          </a:xfrm>
        </p:spPr>
        <p:txBody>
          <a:bodyPr>
            <a:noAutofit/>
          </a:bodyPr>
          <a:lstStyle/>
          <a:p>
            <a:pPr>
              <a:lnSpc>
                <a:spcPct val="150000"/>
              </a:lnSpc>
            </a:pPr>
            <a:r>
              <a:rPr lang="en-US" sz="1600" cap="none" dirty="0" smtClean="0">
                <a:latin typeface="Times New Roman" pitchFamily="18" charset="0"/>
                <a:cs typeface="Times New Roman" pitchFamily="18" charset="0"/>
              </a:rPr>
              <a:t>This graph shows 34% of users around experience of 0-1 year with mobile app has given score more than 68 and 26 percent of user with the same experience has given less than 68 score. While considering the experience greater than 1 year, 29 percent of users have given greater than 68percent. However, 11percent of users has given less than 68 score with the similar experience.</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endParaRPr lang="en-IN" sz="1600" cap="none" dirty="0">
              <a:latin typeface="Times New Roman" pitchFamily="18" charset="0"/>
              <a:cs typeface="Times New Roman" pitchFamily="18" charset="0"/>
            </a:endParaRPr>
          </a:p>
        </p:txBody>
      </p:sp>
      <p:pic>
        <p:nvPicPr>
          <p:cNvPr id="7" name="Content Placeholder 6"/>
          <p:cNvPicPr>
            <a:picLocks noGrp="1"/>
          </p:cNvPicPr>
          <p:nvPr>
            <p:ph sz="half" idx="1"/>
          </p:nvPr>
        </p:nvPicPr>
        <p:blipFill>
          <a:blip r:embed="rId2"/>
          <a:srcRect/>
          <a:stretch>
            <a:fillRect/>
          </a:stretch>
        </p:blipFill>
        <p:spPr bwMode="auto">
          <a:xfrm>
            <a:off x="2736826" y="285728"/>
            <a:ext cx="6765874" cy="385765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256" y="4143380"/>
            <a:ext cx="9531696" cy="1857388"/>
          </a:xfrm>
        </p:spPr>
        <p:txBody>
          <a:bodyPr>
            <a:noAutofit/>
          </a:bodyPr>
          <a:lstStyle/>
          <a:p>
            <a:pPr>
              <a:lnSpc>
                <a:spcPct val="150000"/>
              </a:lnSpc>
            </a:pPr>
            <a:r>
              <a:rPr lang="en-US" sz="1600" cap="none" dirty="0" smtClean="0">
                <a:latin typeface="Times New Roman" pitchFamily="18" charset="0"/>
                <a:cs typeface="Times New Roman" pitchFamily="18" charset="0"/>
              </a:rPr>
              <a:t>This graph shows 24 percent of users around the age of 0-25 years with mobile app has given score more than 68 and 13 percent of user within the same age group has given less than 68 score. While considering the age ranging from 26-35, 32 percent of users have given greater than 68 percent. However, 19 percent of users have given less than 68 score with the similar age group. With increase in age i.e. From 36-45years, 7 percent of users have shown greater than 68 score than the 5 percent of users with less than 68 score.</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endParaRPr lang="en-IN" sz="1600" cap="none" dirty="0">
              <a:latin typeface="Times New Roman" pitchFamily="18" charset="0"/>
              <a:cs typeface="Times New Roman" pitchFamily="18" charset="0"/>
            </a:endParaRPr>
          </a:p>
        </p:txBody>
      </p:sp>
      <p:pic>
        <p:nvPicPr>
          <p:cNvPr id="5" name="Content Placeholder 4"/>
          <p:cNvPicPr>
            <a:picLocks noGrp="1"/>
          </p:cNvPicPr>
          <p:nvPr>
            <p:ph sz="half" idx="1"/>
          </p:nvPr>
        </p:nvPicPr>
        <p:blipFill>
          <a:blip r:embed="rId2"/>
          <a:srcRect/>
          <a:stretch>
            <a:fillRect/>
          </a:stretch>
        </p:blipFill>
        <p:spPr bwMode="auto">
          <a:xfrm>
            <a:off x="2879702" y="214290"/>
            <a:ext cx="6572296" cy="392906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818" y="4643446"/>
            <a:ext cx="9603134" cy="1059305"/>
          </a:xfrm>
        </p:spPr>
        <p:txBody>
          <a:bodyPr>
            <a:normAutofit fontScale="90000"/>
          </a:bodyPr>
          <a:lstStyle/>
          <a:p>
            <a:pPr>
              <a:lnSpc>
                <a:spcPct val="150000"/>
              </a:lnSpc>
            </a:pPr>
            <a:r>
              <a:rPr lang="en-US" sz="1800" cap="none" dirty="0" smtClean="0">
                <a:latin typeface="Times New Roman" pitchFamily="18" charset="0"/>
                <a:cs typeface="Times New Roman" pitchFamily="18" charset="0"/>
              </a:rPr>
              <a:t>The above graph represents that 4% of patients with mobile app has given score more than 68 and 6% of </a:t>
            </a:r>
            <a:r>
              <a:rPr lang="en-US" sz="1800" cap="none" dirty="0" err="1" smtClean="0">
                <a:latin typeface="Times New Roman" pitchFamily="18" charset="0"/>
                <a:cs typeface="Times New Roman" pitchFamily="18" charset="0"/>
              </a:rPr>
              <a:t>pateints</a:t>
            </a:r>
            <a:r>
              <a:rPr lang="en-US" sz="1800" cap="none" dirty="0" smtClean="0">
                <a:latin typeface="Times New Roman" pitchFamily="18" charset="0"/>
                <a:cs typeface="Times New Roman" pitchFamily="18" charset="0"/>
              </a:rPr>
              <a:t> has given less than 68 score. While comparing this with hospital staff, 59 % of hospital staff has given greater than 68percent. However, 31% of hospital staff has given less than 68 score.</a:t>
            </a:r>
            <a:r>
              <a:rPr lang="en-IN" sz="1400" cap="none" dirty="0" smtClean="0"/>
              <a:t/>
            </a:r>
            <a:br>
              <a:rPr lang="en-IN" sz="1400" cap="none" dirty="0" smtClean="0"/>
            </a:br>
            <a:endParaRPr lang="en-IN" sz="1400" cap="none" dirty="0"/>
          </a:p>
        </p:txBody>
      </p:sp>
      <p:pic>
        <p:nvPicPr>
          <p:cNvPr id="5" name="Content Placeholder 4"/>
          <p:cNvPicPr>
            <a:picLocks noGrp="1"/>
          </p:cNvPicPr>
          <p:nvPr>
            <p:ph sz="half" idx="1"/>
          </p:nvPr>
        </p:nvPicPr>
        <p:blipFill>
          <a:blip r:embed="rId2"/>
          <a:srcRect/>
          <a:stretch>
            <a:fillRect/>
          </a:stretch>
        </p:blipFill>
        <p:spPr bwMode="auto">
          <a:xfrm>
            <a:off x="2665388" y="142852"/>
            <a:ext cx="8001056" cy="435771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190" y="4143380"/>
            <a:ext cx="9603134" cy="1571636"/>
          </a:xfrm>
        </p:spPr>
        <p:txBody>
          <a:bodyPr>
            <a:noAutofit/>
          </a:bodyPr>
          <a:lstStyle/>
          <a:p>
            <a:pPr>
              <a:lnSpc>
                <a:spcPct val="150000"/>
              </a:lnSpc>
            </a:pPr>
            <a:r>
              <a:rPr lang="en-US" sz="1600" cap="none" dirty="0" smtClean="0">
                <a:latin typeface="Times New Roman" pitchFamily="18" charset="0"/>
                <a:cs typeface="Times New Roman" pitchFamily="18" charset="0"/>
              </a:rPr>
              <a:t>PART III</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r>
              <a:rPr lang="en-US" sz="1600" cap="none" dirty="0" smtClean="0">
                <a:latin typeface="Times New Roman" pitchFamily="18" charset="0"/>
                <a:cs typeface="Times New Roman" pitchFamily="18" charset="0"/>
              </a:rPr>
              <a:t>Further analysis of the last two questions on the questionnaire revealed the following results that were tabulated according to the “barriers” and “facilitators” for successful adoption of mobile app in the hospital. Another sub-category made for simplifying the analysis was among “hospital staff” (viz. Nurses, doctors and administrative staff) and “patients”.</a:t>
            </a:r>
            <a:r>
              <a:rPr lang="en-IN" sz="1600" cap="none" dirty="0" smtClean="0">
                <a:latin typeface="Times New Roman" pitchFamily="18" charset="0"/>
                <a:cs typeface="Times New Roman" pitchFamily="18" charset="0"/>
              </a:rPr>
              <a:t/>
            </a:r>
            <a:br>
              <a:rPr lang="en-IN" sz="1600" cap="none" dirty="0" smtClean="0">
                <a:latin typeface="Times New Roman" pitchFamily="18" charset="0"/>
                <a:cs typeface="Times New Roman" pitchFamily="18" charset="0"/>
              </a:rPr>
            </a:br>
            <a:endParaRPr lang="en-IN" sz="1600" cap="none" dirty="0">
              <a:latin typeface="Times New Roman" pitchFamily="18" charset="0"/>
              <a:cs typeface="Times New Roman" pitchFamily="18" charset="0"/>
            </a:endParaRPr>
          </a:p>
        </p:txBody>
      </p:sp>
      <p:pic>
        <p:nvPicPr>
          <p:cNvPr id="61442" name="Picture 2"/>
          <p:cNvPicPr>
            <a:picLocks noGrp="1" noChangeAspect="1" noChangeArrowheads="1"/>
          </p:cNvPicPr>
          <p:nvPr>
            <p:ph sz="half" idx="2"/>
          </p:nvPr>
        </p:nvPicPr>
        <p:blipFill>
          <a:blip r:embed="rId2"/>
          <a:srcRect/>
          <a:stretch>
            <a:fillRect/>
          </a:stretch>
        </p:blipFill>
        <p:spPr bwMode="auto">
          <a:xfrm>
            <a:off x="1736694" y="214290"/>
            <a:ext cx="8358246" cy="405972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066" y="285728"/>
            <a:ext cx="8640903" cy="428628"/>
          </a:xfrm>
        </p:spPr>
        <p:txBody>
          <a:bodyPr>
            <a:normAutofit/>
          </a:bodyPr>
          <a:lstStyle/>
          <a:p>
            <a:pPr lvl="0"/>
            <a:r>
              <a:rPr lang="en-US" sz="1600" b="1" dirty="0" smtClean="0"/>
              <a:t>     </a:t>
            </a:r>
            <a:r>
              <a:rPr lang="en-US" sz="1600" b="1" u="sng" dirty="0" smtClean="0">
                <a:latin typeface="Times New Roman" pitchFamily="18" charset="0"/>
                <a:cs typeface="Times New Roman" pitchFamily="18" charset="0"/>
              </a:rPr>
              <a:t>Conclusion</a:t>
            </a:r>
            <a:endParaRPr lang="en-IN" sz="1600" b="1" u="sng" cap="none" dirty="0">
              <a:latin typeface="Times New Roman" pitchFamily="18" charset="0"/>
              <a:cs typeface="Times New Roman" pitchFamily="18" charset="0"/>
            </a:endParaRPr>
          </a:p>
        </p:txBody>
      </p:sp>
      <p:sp>
        <p:nvSpPr>
          <p:cNvPr id="5" name="Text Placeholder 4"/>
          <p:cNvSpPr>
            <a:spLocks noGrp="1"/>
          </p:cNvSpPr>
          <p:nvPr>
            <p:ph type="body" idx="1"/>
          </p:nvPr>
        </p:nvSpPr>
        <p:spPr>
          <a:xfrm>
            <a:off x="1453861" y="785794"/>
            <a:ext cx="8628198" cy="5214974"/>
          </a:xfrm>
        </p:spPr>
        <p:txBody>
          <a:bodyPr>
            <a:normAutofit/>
          </a:bodyPr>
          <a:lstStyle/>
          <a:p>
            <a:pPr marL="342900" indent="-342900">
              <a:buAutoNum type="arabicPeriod"/>
            </a:pPr>
            <a:r>
              <a:rPr lang="en-US" sz="1600" dirty="0" smtClean="0">
                <a:latin typeface="Times New Roman" pitchFamily="18" charset="0"/>
                <a:cs typeface="Times New Roman" pitchFamily="18" charset="0"/>
              </a:rPr>
              <a:t>It was concluded that the users rated the mobile app at Artemis hospital,  </a:t>
            </a:r>
            <a:r>
              <a:rPr lang="en-US" sz="1600" dirty="0" err="1" smtClean="0">
                <a:latin typeface="Times New Roman" pitchFamily="18" charset="0"/>
                <a:cs typeface="Times New Roman" pitchFamily="18" charset="0"/>
              </a:rPr>
              <a:t>Gurugram</a:t>
            </a:r>
            <a:r>
              <a:rPr lang="en-US" sz="1600" dirty="0" smtClean="0">
                <a:latin typeface="Times New Roman" pitchFamily="18" charset="0"/>
                <a:cs typeface="Times New Roman" pitchFamily="18" charset="0"/>
              </a:rPr>
              <a:t> as “</a:t>
            </a:r>
            <a:r>
              <a:rPr lang="en-US" sz="1600" b="1" dirty="0" smtClean="0">
                <a:latin typeface="Times New Roman" pitchFamily="18" charset="0"/>
                <a:cs typeface="Times New Roman" pitchFamily="18" charset="0"/>
              </a:rPr>
              <a:t>Good</a:t>
            </a:r>
            <a:r>
              <a:rPr lang="en-US" sz="1600" dirty="0" smtClean="0">
                <a:latin typeface="Times New Roman" pitchFamily="18" charset="0"/>
                <a:cs typeface="Times New Roman" pitchFamily="18" charset="0"/>
              </a:rPr>
              <a:t>” with a SUS score of 74.53. </a:t>
            </a:r>
            <a:endParaRPr lang="en-IN" sz="1600" dirty="0" smtClean="0">
              <a:latin typeface="Times New Roman" pitchFamily="18" charset="0"/>
              <a:cs typeface="Times New Roman" pitchFamily="18" charset="0"/>
            </a:endParaRPr>
          </a:p>
          <a:p>
            <a:pPr marL="342900" indent="-342900">
              <a:buAutoNum type="arabicPeriod"/>
            </a:pPr>
            <a:r>
              <a:rPr lang="en-US" sz="1600" dirty="0" smtClean="0">
                <a:latin typeface="Times New Roman" pitchFamily="18" charset="0"/>
                <a:cs typeface="Times New Roman" pitchFamily="18" charset="0"/>
              </a:rPr>
              <a:t>The top three rated variables of the system which satisfy the user needs to a great extent are-</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Frequency of use</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Ease of use</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Confidence in use</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Functional integration</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Quick learning of the system</a:t>
            </a:r>
          </a:p>
          <a:p>
            <a:pPr marL="342900" indent="-342900">
              <a:buAutoNum type="arabicPeriod"/>
            </a:pPr>
            <a:r>
              <a:rPr lang="en-US" sz="1600" dirty="0" smtClean="0">
                <a:latin typeface="Times New Roman" pitchFamily="18" charset="0"/>
                <a:cs typeface="Times New Roman" pitchFamily="18" charset="0"/>
              </a:rPr>
              <a:t>The variables that are causing plight to the users of the system proving to be in need of succor are the least three rated-</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Need to learn before the use of the system</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Need for technical support</a:t>
            </a:r>
            <a:r>
              <a:rPr lang="en-IN" sz="1600" dirty="0" smtClean="0">
                <a:latin typeface="Times New Roman" pitchFamily="18" charset="0"/>
                <a:cs typeface="Times New Roman" pitchFamily="18" charset="0"/>
              </a:rPr>
              <a:t/>
            </a:r>
            <a:br>
              <a:rPr lang="en-IN"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Cumbersome to use</a:t>
            </a:r>
          </a:p>
          <a:p>
            <a:pPr marL="342900" indent="-342900">
              <a:buAutoNum type="arabicPeriod"/>
            </a:pPr>
            <a:r>
              <a:rPr lang="en-US" sz="1600" dirty="0" smtClean="0">
                <a:latin typeface="Times New Roman" pitchFamily="18" charset="0"/>
                <a:cs typeface="Times New Roman" pitchFamily="18" charset="0"/>
              </a:rPr>
              <a:t>As mentioned earlier that an SUS Score of 75 is considered to be good. Here, a total of 59% users rated the mobile system with a SUS Score of 68 and above, while the remaining 31% users rated the system below 68. </a:t>
            </a:r>
            <a:endParaRPr lang="en-IN" sz="1600" dirty="0" smtClean="0">
              <a:latin typeface="Times New Roman" pitchFamily="18" charset="0"/>
              <a:cs typeface="Times New Roman" pitchFamily="18" charset="0"/>
            </a:endParaRPr>
          </a:p>
          <a:p>
            <a:pPr marL="342900" indent="-342900">
              <a:buAutoNum type="arabicPeriod"/>
            </a:pPr>
            <a:endParaRPr lang="en-IN" sz="16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08066" y="571480"/>
            <a:ext cx="8773993" cy="4714908"/>
          </a:xfrm>
        </p:spPr>
        <p:txBody>
          <a:bodyPr>
            <a:normAutofit lnSpcReduction="10000"/>
          </a:bodyPr>
          <a:lstStyle/>
          <a:p>
            <a:pPr lvl="0">
              <a:lnSpc>
                <a:spcPct val="150000"/>
              </a:lnSpc>
            </a:pPr>
            <a:r>
              <a:rPr lang="en-US" sz="1600" dirty="0" smtClean="0">
                <a:latin typeface="Times New Roman" pitchFamily="18" charset="0"/>
                <a:cs typeface="Times New Roman" pitchFamily="18" charset="0"/>
              </a:rPr>
              <a:t>5. The facilitators such as proper documentation, developing a paper free environment, the legibility of the prescription, ease of working on reports etc; in a manner, depict the user perception regarding the present usefulness of the mobile app or how further it can be utilized. These are the possible factors that motivate the users for working on the mobile app. </a:t>
            </a:r>
            <a:endParaRPr lang="en-IN" sz="1600" dirty="0" smtClean="0">
              <a:latin typeface="Times New Roman" pitchFamily="18" charset="0"/>
              <a:cs typeface="Times New Roman" pitchFamily="18" charset="0"/>
            </a:endParaRPr>
          </a:p>
          <a:p>
            <a:pPr>
              <a:lnSpc>
                <a:spcPct val="150000"/>
              </a:lnSpc>
            </a:pPr>
            <a:r>
              <a:rPr lang="en-US" sz="1600" dirty="0" smtClean="0">
                <a:latin typeface="Times New Roman" pitchFamily="18" charset="0"/>
                <a:cs typeface="Times New Roman" pitchFamily="18" charset="0"/>
              </a:rPr>
              <a:t> </a:t>
            </a:r>
            <a:endParaRPr lang="en-IN" sz="1600" dirty="0" smtClean="0">
              <a:latin typeface="Times New Roman" pitchFamily="18" charset="0"/>
              <a:cs typeface="Times New Roman" pitchFamily="18" charset="0"/>
            </a:endParaRPr>
          </a:p>
          <a:p>
            <a:pPr lvl="0">
              <a:lnSpc>
                <a:spcPct val="150000"/>
              </a:lnSpc>
            </a:pPr>
            <a:r>
              <a:rPr lang="en-US" sz="1600" dirty="0" smtClean="0">
                <a:latin typeface="Times New Roman" pitchFamily="18" charset="0"/>
                <a:cs typeface="Times New Roman" pitchFamily="18" charset="0"/>
              </a:rPr>
              <a:t>6. Moving ahead, the technical factors of both the categories (hospital staff and patients), need to be rectified by the IT team at the hospital. As discussed, the users reported the system to be slow with hanging problem. These act as obstacles in the functioning of the system.. These require simplification for better efficiency of the system</a:t>
            </a:r>
            <a:r>
              <a:rPr lang="en-US" sz="1600" dirty="0" smtClean="0">
                <a:latin typeface="Times New Roman" pitchFamily="18" charset="0"/>
                <a:cs typeface="Times New Roman" pitchFamily="18" charset="0"/>
              </a:rPr>
              <a:t>.</a:t>
            </a:r>
          </a:p>
          <a:p>
            <a:r>
              <a:rPr lang="en-US" sz="1600" dirty="0" smtClean="0"/>
              <a:t>However, despite the largely positive feedback in the main aspects of this study, the users reported the mobile app to be slow with hanging problem. These act as obstacles in the functioning of the system.</a:t>
            </a:r>
            <a:endParaRPr lang="en-IN" sz="1600" dirty="0" smtClean="0"/>
          </a:p>
          <a:p>
            <a:r>
              <a:rPr lang="en-US" sz="1600" dirty="0" smtClean="0"/>
              <a:t> </a:t>
            </a:r>
            <a:endParaRPr lang="en-IN" sz="1600" smtClean="0"/>
          </a:p>
          <a:p>
            <a:pPr lvl="0">
              <a:lnSpc>
                <a:spcPct val="150000"/>
              </a:lnSpc>
            </a:pPr>
            <a:endParaRPr lang="en-IN" sz="1600" dirty="0" smtClean="0">
              <a:latin typeface="Times New Roman" pitchFamily="18" charset="0"/>
              <a:cs typeface="Times New Roman" pitchFamily="18" charset="0"/>
            </a:endParaRPr>
          </a:p>
          <a:p>
            <a:pPr>
              <a:lnSpc>
                <a:spcPct val="150000"/>
              </a:lnSpc>
            </a:pPr>
            <a:endParaRPr lang="en-IN" sz="16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06EE50B4-4B13-4FFA-8BCC-76D7D38110AD}"/>
              </a:ext>
            </a:extLst>
          </p:cNvPr>
          <p:cNvSpPr txBox="1"/>
          <p:nvPr/>
        </p:nvSpPr>
        <p:spPr>
          <a:xfrm>
            <a:off x="578508" y="243728"/>
            <a:ext cx="3881458" cy="584775"/>
          </a:xfrm>
          <a:prstGeom prst="rect">
            <a:avLst/>
          </a:prstGeom>
          <a:noFill/>
        </p:spPr>
        <p:txBody>
          <a:bodyPr wrap="square" lIns="0" rIns="0" rtlCol="0">
            <a:spAutoFit/>
          </a:bodyPr>
          <a:lstStyle/>
          <a:p>
            <a:pPr>
              <a:lnSpc>
                <a:spcPct val="80000"/>
              </a:lnSpc>
            </a:pPr>
            <a:r>
              <a:rPr lang="en-IN" sz="4000" b="1" dirty="0">
                <a:solidFill>
                  <a:schemeClr val="accent3"/>
                </a:solidFill>
                <a:latin typeface="Times New Roman" panose="02020603050405020304" pitchFamily="18" charset="0"/>
                <a:cs typeface="Times New Roman" panose="02020603050405020304" pitchFamily="18" charset="0"/>
              </a:rPr>
              <a:t>About Us</a:t>
            </a:r>
          </a:p>
        </p:txBody>
      </p:sp>
      <p:sp>
        <p:nvSpPr>
          <p:cNvPr id="18" name="TextBox 17">
            <a:extLst>
              <a:ext uri="{FF2B5EF4-FFF2-40B4-BE49-F238E27FC236}">
                <a16:creationId xmlns:a16="http://schemas.microsoft.com/office/drawing/2014/main" xmlns="" id="{F029CD32-E2B4-4D67-8C7D-17DE655DBA12}"/>
              </a:ext>
            </a:extLst>
          </p:cNvPr>
          <p:cNvSpPr txBox="1"/>
          <p:nvPr/>
        </p:nvSpPr>
        <p:spPr>
          <a:xfrm>
            <a:off x="362483" y="881998"/>
            <a:ext cx="10772489" cy="2726900"/>
          </a:xfrm>
          <a:prstGeom prst="rect">
            <a:avLst/>
          </a:prstGeom>
          <a:noFill/>
        </p:spPr>
        <p:txBody>
          <a:bodyPr wrap="square" lIns="0" rIns="0" rtlCol="0" anchor="t">
            <a:spAutoFit/>
          </a:bodyPr>
          <a:lstStyle/>
          <a:p>
            <a:pPr>
              <a:lnSpc>
                <a:spcPct val="150000"/>
              </a:lnSpc>
            </a:pPr>
            <a:r>
              <a:rPr lang="en-US" sz="1600" dirty="0" smtClean="0">
                <a:latin typeface="Times New Roman" pitchFamily="18" charset="0"/>
                <a:cs typeface="Times New Roman" pitchFamily="18" charset="0"/>
              </a:rPr>
              <a:t>Artemis Hospitals, established in 2007, is a healthcare venture launched by the promoters of the Apollo </a:t>
            </a:r>
            <a:r>
              <a:rPr lang="en-US" sz="1600" dirty="0" err="1" smtClean="0">
                <a:latin typeface="Times New Roman" pitchFamily="18" charset="0"/>
                <a:cs typeface="Times New Roman" pitchFamily="18" charset="0"/>
              </a:rPr>
              <a:t>Tyres</a:t>
            </a:r>
            <a:r>
              <a:rPr lang="en-US" sz="1600" dirty="0" smtClean="0">
                <a:latin typeface="Times New Roman" pitchFamily="18" charset="0"/>
                <a:cs typeface="Times New Roman" pitchFamily="18" charset="0"/>
              </a:rPr>
              <a:t> Group. Artemis is the first Hospital in </a:t>
            </a:r>
            <a:r>
              <a:rPr lang="en-US" sz="1600" dirty="0" err="1" smtClean="0">
                <a:latin typeface="Times New Roman" pitchFamily="18" charset="0"/>
                <a:cs typeface="Times New Roman" pitchFamily="18" charset="0"/>
              </a:rPr>
              <a:t>Gurugram</a:t>
            </a:r>
            <a:r>
              <a:rPr lang="en-US" sz="1600" dirty="0" smtClean="0">
                <a:latin typeface="Times New Roman" pitchFamily="18" charset="0"/>
                <a:cs typeface="Times New Roman" pitchFamily="18" charset="0"/>
              </a:rPr>
              <a:t> to be accredited by Joint Commission International (JCI) (in 2013). It is the first hospital in Haryana to get </a:t>
            </a:r>
            <a:r>
              <a:rPr lang="en-IN" sz="1600" dirty="0" smtClean="0">
                <a:latin typeface="Times New Roman" pitchFamily="18" charset="0"/>
                <a:cs typeface="Times New Roman" pitchFamily="18" charset="0"/>
              </a:rPr>
              <a:t>National Accreditation Board for Hospitals &amp; Healthcare Providers (NABH) </a:t>
            </a:r>
            <a:r>
              <a:rPr lang="en-US" sz="1600" dirty="0" smtClean="0">
                <a:latin typeface="Times New Roman" pitchFamily="18" charset="0"/>
                <a:cs typeface="Times New Roman" pitchFamily="18" charset="0"/>
              </a:rPr>
              <a:t>accreditation within 3 years of start up.</a:t>
            </a:r>
          </a:p>
          <a:p>
            <a:pPr>
              <a:lnSpc>
                <a:spcPct val="150000"/>
              </a:lnSpc>
            </a:pPr>
            <a:r>
              <a:rPr lang="en-US" sz="1600" dirty="0" smtClean="0">
                <a:latin typeface="Times New Roman" pitchFamily="18" charset="0"/>
                <a:cs typeface="Times New Roman" pitchFamily="18" charset="0"/>
              </a:rPr>
              <a:t>Artemis Hospitals uses DXC Technology hospital information system. DXC Technology leads digital transformations for clients by modernizing and integrating their mainstream IT, and by deploying digital solutions at scale to produce better business outcomes. </a:t>
            </a:r>
          </a:p>
          <a:p>
            <a:endParaRPr lang="en-US" sz="1600" dirty="0" smtClean="0">
              <a:latin typeface="Times New Roman" pitchFamily="18" charset="0"/>
              <a:cs typeface="Times New Roman" pitchFamily="18" charset="0"/>
            </a:endParaRPr>
          </a:p>
          <a:p>
            <a:endParaRPr lang="en-IN" sz="1600" dirty="0" smtClean="0">
              <a:latin typeface="Times New Roman" pitchFamily="18" charset="0"/>
              <a:cs typeface="Times New Roman" pitchFamily="18" charset="0"/>
            </a:endParaRPr>
          </a:p>
          <a:p>
            <a:pPr>
              <a:lnSpc>
                <a:spcPct val="120000"/>
              </a:lnSpc>
            </a:pPr>
            <a:endParaRPr lang="en-US" sz="1600" kern="0" dirty="0">
              <a:solidFill>
                <a:schemeClr val="tx1">
                  <a:lumMod val="75000"/>
                  <a:lumOff val="25000"/>
                </a:schemeClr>
              </a:solidFill>
              <a:latin typeface="Times New Roman" pitchFamily="18" charset="0"/>
              <a:ea typeface="Open Sans" panose="020B0606030504020204" pitchFamily="34" charset="0"/>
              <a:cs typeface="Times New Roman" pitchFamily="18" charset="0"/>
            </a:endParaRPr>
          </a:p>
        </p:txBody>
      </p:sp>
    </p:spTree>
    <p:extLst>
      <p:ext uri="{BB962C8B-B14F-4D97-AF65-F5344CB8AC3E}">
        <p14:creationId xmlns:p14="http://schemas.microsoft.com/office/powerpoint/2010/main" xmlns="" val="1210926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504" y="428604"/>
            <a:ext cx="8640903" cy="500066"/>
          </a:xfrm>
        </p:spPr>
        <p:txBody>
          <a:bodyPr>
            <a:normAutofit fontScale="90000"/>
          </a:bodyPr>
          <a:lstStyle/>
          <a:p>
            <a:r>
              <a:rPr lang="en-IN" sz="1600" b="1" u="sng" dirty="0" smtClean="0">
                <a:latin typeface="Times New Roman" pitchFamily="18" charset="0"/>
                <a:cs typeface="Times New Roman" pitchFamily="18" charset="0"/>
              </a:rPr>
              <a:t>Recommendations</a:t>
            </a:r>
            <a:r>
              <a:rPr lang="en-IN" sz="1600" b="1" dirty="0" smtClean="0">
                <a:latin typeface="Times New Roman" pitchFamily="18" charset="0"/>
                <a:cs typeface="Times New Roman" pitchFamily="18" charset="0"/>
              </a:rPr>
              <a:t/>
            </a:r>
            <a:br>
              <a:rPr lang="en-IN" sz="1600" b="1" dirty="0" smtClean="0">
                <a:latin typeface="Times New Roman" pitchFamily="18" charset="0"/>
                <a:cs typeface="Times New Roman" pitchFamily="18" charset="0"/>
              </a:rPr>
            </a:br>
            <a:endParaRPr lang="en-IN" sz="1600" b="1" dirty="0">
              <a:latin typeface="Times New Roman" pitchFamily="18" charset="0"/>
              <a:cs typeface="Times New Roman" pitchFamily="18" charset="0"/>
            </a:endParaRPr>
          </a:p>
        </p:txBody>
      </p:sp>
      <p:sp>
        <p:nvSpPr>
          <p:cNvPr id="3" name="Text Placeholder 2"/>
          <p:cNvSpPr>
            <a:spLocks noGrp="1"/>
          </p:cNvSpPr>
          <p:nvPr>
            <p:ph type="body" idx="1"/>
          </p:nvPr>
        </p:nvSpPr>
        <p:spPr>
          <a:xfrm>
            <a:off x="1453861" y="785794"/>
            <a:ext cx="8628198" cy="5000660"/>
          </a:xfrm>
        </p:spPr>
        <p:txBody>
          <a:bodyPr>
            <a:normAutofit lnSpcReduction="10000"/>
          </a:bodyPr>
          <a:lstStyle/>
          <a:p>
            <a:pPr lvl="0"/>
            <a:r>
              <a:rPr lang="en-US" b="1" u="sng" dirty="0" smtClean="0">
                <a:latin typeface="Times New Roman" pitchFamily="18" charset="0"/>
                <a:cs typeface="Times New Roman" pitchFamily="18" charset="0"/>
              </a:rPr>
              <a:t>Conduct training sessions</a:t>
            </a:r>
            <a:endParaRPr lang="en-IN" u="sng"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SUS results clearly suggest that the users feel the “Need to learn before the use of the system” and the “Need for technical support” as these were among the least three rated system measurement variables.  A “Hands on” session is a mandatory for the users to learn themselves and for immediate clarification to their doubts. </a:t>
            </a:r>
          </a:p>
          <a:p>
            <a:r>
              <a:rPr lang="en-IN" b="1" u="sng" dirty="0" smtClean="0">
                <a:latin typeface="Times New Roman" pitchFamily="18" charset="0"/>
                <a:cs typeface="Times New Roman" pitchFamily="18" charset="0"/>
              </a:rPr>
              <a:t>Mobile app performance enhancement</a:t>
            </a:r>
          </a:p>
          <a:p>
            <a:r>
              <a:rPr lang="en-IN" dirty="0" smtClean="0">
                <a:latin typeface="Times New Roman" pitchFamily="18" charset="0"/>
                <a:cs typeface="Times New Roman" pitchFamily="18" charset="0"/>
              </a:rPr>
              <a:t>To rectify the slowness and hanging issue in the functionality of app by upgrading the mobile application.</a:t>
            </a:r>
          </a:p>
          <a:p>
            <a:r>
              <a:rPr lang="en-IN" b="1" u="sng" dirty="0" smtClean="0">
                <a:latin typeface="Times New Roman" pitchFamily="18" charset="0"/>
                <a:cs typeface="Times New Roman" pitchFamily="18" charset="0"/>
              </a:rPr>
              <a:t>E-consultation</a:t>
            </a:r>
          </a:p>
          <a:p>
            <a:r>
              <a:rPr lang="en-IN" dirty="0" smtClean="0">
                <a:latin typeface="Times New Roman" pitchFamily="18" charset="0"/>
                <a:cs typeface="Times New Roman" pitchFamily="18" charset="0"/>
              </a:rPr>
              <a:t>There is a provision of E-consultation in mobile app.  It should be fully functional for the easy communication.</a:t>
            </a:r>
          </a:p>
          <a:p>
            <a:r>
              <a:rPr lang="en-IN" b="1" u="sng" dirty="0" smtClean="0">
                <a:latin typeface="Times New Roman" pitchFamily="18" charset="0"/>
                <a:cs typeface="Times New Roman" pitchFamily="18" charset="0"/>
              </a:rPr>
              <a:t>Information exchange practice </a:t>
            </a:r>
          </a:p>
          <a:p>
            <a:r>
              <a:rPr lang="en-IN" dirty="0" smtClean="0">
                <a:latin typeface="Times New Roman" pitchFamily="18" charset="0"/>
                <a:cs typeface="Times New Roman" pitchFamily="18" charset="0"/>
              </a:rPr>
              <a:t>There</a:t>
            </a:r>
            <a:r>
              <a:rPr lang="en-IN" b="1"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should be an option of sharing medical records with the other hospitals.</a:t>
            </a:r>
          </a:p>
          <a:p>
            <a:endParaRPr lang="en-IN" dirty="0" smtClean="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2F5DC9-C641-4586-8139-44BF1D0228D8}"/>
              </a:ext>
            </a:extLst>
          </p:cNvPr>
          <p:cNvSpPr>
            <a:spLocks noGrp="1"/>
          </p:cNvSpPr>
          <p:nvPr>
            <p:ph type="title"/>
          </p:nvPr>
        </p:nvSpPr>
        <p:spPr/>
        <p:txBody>
          <a:bodyPr/>
          <a:lstStyle/>
          <a:p>
            <a:endParaRPr lang="en-IN"/>
          </a:p>
        </p:txBody>
      </p:sp>
      <p:pic>
        <p:nvPicPr>
          <p:cNvPr id="1026" name="Picture 2" descr="Image result for THank you slide for corporate presentation with pink background">
            <a:extLst>
              <a:ext uri="{FF2B5EF4-FFF2-40B4-BE49-F238E27FC236}">
                <a16:creationId xmlns:a16="http://schemas.microsoft.com/office/drawing/2014/main" xmlns="" id="{25C1000D-82D3-4664-8972-875839592FA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 y="0"/>
            <a:ext cx="12188824" cy="6856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532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5DAF58ED-14AC-40AD-87DD-65DA444C9D6E}"/>
              </a:ext>
            </a:extLst>
          </p:cNvPr>
          <p:cNvSpPr txBox="1"/>
          <p:nvPr/>
        </p:nvSpPr>
        <p:spPr>
          <a:xfrm>
            <a:off x="602804" y="1607087"/>
            <a:ext cx="4987551" cy="1938992"/>
          </a:xfrm>
          <a:prstGeom prst="rect">
            <a:avLst/>
          </a:prstGeom>
          <a:noFill/>
        </p:spPr>
        <p:txBody>
          <a:bodyPr wrap="square" lIns="0" rIns="0" rtlCol="0" anchor="b">
            <a:spAutoFit/>
          </a:bodyPr>
          <a:lstStyle/>
          <a:p>
            <a:pPr>
              <a:lnSpc>
                <a:spcPct val="150000"/>
              </a:lnSpc>
              <a:buFont typeface="Arial" pitchFamily="34" charset="0"/>
              <a:buChar char="•"/>
              <a:defRPr/>
            </a:pPr>
            <a:r>
              <a:rPr lang="en-US" sz="1600" dirty="0" smtClean="0">
                <a:latin typeface="Times New Roman" pitchFamily="18" charset="0"/>
                <a:cs typeface="Times New Roman" pitchFamily="18" charset="0"/>
              </a:rPr>
              <a:t>To create an Integrated World Class Healthcare System, Fostering, Protecting, Sustaining and Restoring Health through Best in Class Medical Practices and Cutting Edge Technology developed through in depth Research carried out by the World’s Best Scientific Minds</a:t>
            </a:r>
            <a:endParaRPr lang="en-US" sz="1600" kern="0" dirty="0">
              <a:latin typeface="Times New Roman" pitchFamily="18" charset="0"/>
              <a:ea typeface="Open Sans" panose="020B0606030504020204" pitchFamily="34" charset="0"/>
              <a:cs typeface="Times New Roman" pitchFamily="18" charset="0"/>
            </a:endParaRPr>
          </a:p>
        </p:txBody>
      </p:sp>
      <p:sp>
        <p:nvSpPr>
          <p:cNvPr id="26" name="TextBox 25">
            <a:extLst>
              <a:ext uri="{FF2B5EF4-FFF2-40B4-BE49-F238E27FC236}">
                <a16:creationId xmlns:a16="http://schemas.microsoft.com/office/drawing/2014/main" xmlns="" id="{A648C0A3-B202-46B7-9D28-C3C116EDC9B6}"/>
              </a:ext>
            </a:extLst>
          </p:cNvPr>
          <p:cNvSpPr txBox="1"/>
          <p:nvPr/>
        </p:nvSpPr>
        <p:spPr>
          <a:xfrm>
            <a:off x="8254652" y="332656"/>
            <a:ext cx="4987551" cy="707886"/>
          </a:xfrm>
          <a:prstGeom prst="rect">
            <a:avLst/>
          </a:prstGeom>
          <a:noFill/>
        </p:spPr>
        <p:txBody>
          <a:bodyPr wrap="square" lIns="0" rIns="0" rtlCol="0">
            <a:spAutoFit/>
          </a:bodyPr>
          <a:lstStyle/>
          <a:p>
            <a:r>
              <a:rPr lang="en-IN" sz="4000" b="1" dirty="0">
                <a:solidFill>
                  <a:schemeClr val="accent1"/>
                </a:solidFill>
                <a:latin typeface="Times New Roman" panose="02020603050405020304" pitchFamily="18" charset="0"/>
                <a:ea typeface="Open Sans" panose="020B0606030504020204" pitchFamily="34" charset="0"/>
                <a:cs typeface="Times New Roman" panose="02020603050405020304" pitchFamily="18" charset="0"/>
              </a:rPr>
              <a:t>Mission</a:t>
            </a:r>
          </a:p>
        </p:txBody>
      </p:sp>
      <p:sp>
        <p:nvSpPr>
          <p:cNvPr id="27" name="TextBox 26">
            <a:extLst>
              <a:ext uri="{FF2B5EF4-FFF2-40B4-BE49-F238E27FC236}">
                <a16:creationId xmlns:a16="http://schemas.microsoft.com/office/drawing/2014/main" xmlns="" id="{9E080DAF-2513-475A-AEE4-4A782E66B590}"/>
              </a:ext>
            </a:extLst>
          </p:cNvPr>
          <p:cNvSpPr txBox="1"/>
          <p:nvPr/>
        </p:nvSpPr>
        <p:spPr>
          <a:xfrm>
            <a:off x="6308726" y="1142984"/>
            <a:ext cx="5058989" cy="3002745"/>
          </a:xfrm>
          <a:prstGeom prst="rect">
            <a:avLst/>
          </a:prstGeom>
          <a:noFill/>
        </p:spPr>
        <p:txBody>
          <a:bodyPr wrap="square" lIns="0" rIns="0" rtlCol="0" anchor="b">
            <a:spAutoFit/>
          </a:bodyPr>
          <a:lstStyle/>
          <a:p>
            <a:pPr lvl="0">
              <a:lnSpc>
                <a:spcPct val="150000"/>
              </a:lnSpc>
              <a:buFont typeface="Arial" pitchFamily="34" charset="0"/>
              <a:buChar char="•"/>
            </a:pPr>
            <a:r>
              <a:rPr lang="en-US" sz="1600" dirty="0" smtClean="0">
                <a:latin typeface="Times New Roman" pitchFamily="18" charset="0"/>
                <a:cs typeface="Times New Roman" pitchFamily="18" charset="0"/>
              </a:rPr>
              <a:t>Deliver world class patient care services</a:t>
            </a:r>
            <a:endParaRPr lang="en-IN" sz="1600" dirty="0" smtClean="0">
              <a:latin typeface="Times New Roman" pitchFamily="18" charset="0"/>
              <a:cs typeface="Times New Roman" pitchFamily="18" charset="0"/>
            </a:endParaRPr>
          </a:p>
          <a:p>
            <a:pPr lvl="0">
              <a:lnSpc>
                <a:spcPct val="150000"/>
              </a:lnSpc>
              <a:buFont typeface="Arial" pitchFamily="34" charset="0"/>
              <a:buChar char="•"/>
            </a:pPr>
            <a:r>
              <a:rPr lang="en-US" sz="1600" dirty="0" smtClean="0">
                <a:latin typeface="Times New Roman" pitchFamily="18" charset="0"/>
                <a:cs typeface="Times New Roman" pitchFamily="18" charset="0"/>
              </a:rPr>
              <a:t>Excel in the delivery of specialized medical care supported by comprehensive research and education</a:t>
            </a:r>
            <a:endParaRPr lang="en-IN" sz="1600" dirty="0" smtClean="0">
              <a:latin typeface="Times New Roman" pitchFamily="18" charset="0"/>
              <a:cs typeface="Times New Roman" pitchFamily="18" charset="0"/>
            </a:endParaRPr>
          </a:p>
          <a:p>
            <a:pPr lvl="0">
              <a:lnSpc>
                <a:spcPct val="150000"/>
              </a:lnSpc>
              <a:buFont typeface="Arial" pitchFamily="34" charset="0"/>
              <a:buChar char="•"/>
            </a:pPr>
            <a:r>
              <a:rPr lang="en-US" sz="1600" dirty="0" smtClean="0">
                <a:latin typeface="Times New Roman" pitchFamily="18" charset="0"/>
                <a:cs typeface="Times New Roman" pitchFamily="18" charset="0"/>
              </a:rPr>
              <a:t>Be the preferred choice for the world ' s leading medical professionals and scientific minds </a:t>
            </a:r>
            <a:endParaRPr lang="en-IN" sz="1600" dirty="0" smtClean="0">
              <a:latin typeface="Times New Roman" pitchFamily="18" charset="0"/>
              <a:cs typeface="Times New Roman" pitchFamily="18" charset="0"/>
            </a:endParaRPr>
          </a:p>
          <a:p>
            <a:pPr lvl="0">
              <a:lnSpc>
                <a:spcPct val="150000"/>
              </a:lnSpc>
              <a:buFont typeface="Arial" pitchFamily="34" charset="0"/>
              <a:buChar char="•"/>
            </a:pPr>
            <a:r>
              <a:rPr lang="en-US" sz="1600" dirty="0" smtClean="0">
                <a:latin typeface="Times New Roman" pitchFamily="18" charset="0"/>
                <a:cs typeface="Times New Roman" pitchFamily="18" charset="0"/>
              </a:rPr>
              <a:t>Develop, apply, evaluate and share new technology</a:t>
            </a:r>
            <a:endParaRPr lang="en-IN" sz="1600" dirty="0" smtClean="0">
              <a:latin typeface="Times New Roman" pitchFamily="18" charset="0"/>
              <a:cs typeface="Times New Roman" pitchFamily="18" charset="0"/>
            </a:endParaRPr>
          </a:p>
          <a:p>
            <a:pPr lvl="0">
              <a:lnSpc>
                <a:spcPct val="150000"/>
              </a:lnSpc>
              <a:buFont typeface="Arial" pitchFamily="34" charset="0"/>
              <a:buChar char="•"/>
            </a:pPr>
            <a:r>
              <a:rPr lang="en-US" sz="1600" dirty="0" smtClean="0">
                <a:latin typeface="Times New Roman" pitchFamily="18" charset="0"/>
                <a:cs typeface="Times New Roman" pitchFamily="18" charset="0"/>
              </a:rPr>
              <a:t>Be an active partner in local community initiatives and contribute to its well-being and development.</a:t>
            </a:r>
            <a:endParaRPr lang="en-IN" sz="1600" dirty="0">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xmlns="" id="{82D5D8E5-F226-4B93-BB0C-BB153AB90CFC}"/>
              </a:ext>
            </a:extLst>
          </p:cNvPr>
          <p:cNvSpPr txBox="1"/>
          <p:nvPr/>
        </p:nvSpPr>
        <p:spPr>
          <a:xfrm>
            <a:off x="602803" y="591776"/>
            <a:ext cx="4987551" cy="707886"/>
          </a:xfrm>
          <a:prstGeom prst="rect">
            <a:avLst/>
          </a:prstGeom>
          <a:noFill/>
        </p:spPr>
        <p:txBody>
          <a:bodyPr wrap="square" lIns="0" rIns="0" rtlCol="0">
            <a:spAutoFit/>
          </a:bodyPr>
          <a:lstStyle/>
          <a:p>
            <a:r>
              <a:rPr lang="en-IN" sz="4000" b="1" dirty="0">
                <a:solidFill>
                  <a:schemeClr val="accent1"/>
                </a:solidFill>
                <a:latin typeface="Times New Roman" panose="02020603050405020304" pitchFamily="18" charset="0"/>
                <a:ea typeface="Open Sans" panose="020B0606030504020204" pitchFamily="34" charset="0"/>
                <a:cs typeface="Times New Roman" panose="02020603050405020304" pitchFamily="18" charset="0"/>
              </a:rPr>
              <a:t>Vision</a:t>
            </a:r>
          </a:p>
        </p:txBody>
      </p:sp>
      <p:cxnSp>
        <p:nvCxnSpPr>
          <p:cNvPr id="14" name="Straight Connector 13">
            <a:extLst>
              <a:ext uri="{FF2B5EF4-FFF2-40B4-BE49-F238E27FC236}">
                <a16:creationId xmlns:a16="http://schemas.microsoft.com/office/drawing/2014/main" xmlns="" id="{E5CAC1A3-E4AE-4617-9F6E-8BB33AF0C813}"/>
              </a:ext>
            </a:extLst>
          </p:cNvPr>
          <p:cNvCxnSpPr/>
          <p:nvPr/>
        </p:nvCxnSpPr>
        <p:spPr>
          <a:xfrm>
            <a:off x="909836" y="3429000"/>
            <a:ext cx="498755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7252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46898ED4-057C-406A-89AE-EAB4E555321F}"/>
              </a:ext>
            </a:extLst>
          </p:cNvPr>
          <p:cNvGrpSpPr/>
          <p:nvPr/>
        </p:nvGrpSpPr>
        <p:grpSpPr>
          <a:xfrm>
            <a:off x="5950395" y="1905078"/>
            <a:ext cx="5626561" cy="2399772"/>
            <a:chOff x="5950395" y="2132856"/>
            <a:chExt cx="5626561" cy="2399772"/>
          </a:xfrm>
        </p:grpSpPr>
        <p:sp>
          <p:nvSpPr>
            <p:cNvPr id="13" name="TextBox 12">
              <a:extLst>
                <a:ext uri="{FF2B5EF4-FFF2-40B4-BE49-F238E27FC236}">
                  <a16:creationId xmlns:a16="http://schemas.microsoft.com/office/drawing/2014/main" xmlns="" id="{2D8DFADC-B573-4E62-8147-389320A6402D}"/>
                </a:ext>
              </a:extLst>
            </p:cNvPr>
            <p:cNvSpPr txBox="1"/>
            <p:nvPr/>
          </p:nvSpPr>
          <p:spPr>
            <a:xfrm>
              <a:off x="5950395" y="2132856"/>
              <a:ext cx="5626561" cy="830997"/>
            </a:xfrm>
            <a:prstGeom prst="rect">
              <a:avLst/>
            </a:prstGeom>
            <a:noFill/>
          </p:spPr>
          <p:txBody>
            <a:bodyPr wrap="square" lIns="0" rIns="0" rtlCol="0">
              <a:spAutoFit/>
            </a:bodyPr>
            <a:lstStyle/>
            <a:p>
              <a:endParaRPr lang="en-IN" sz="48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xmlns="" id="{962DE143-3E83-4CA2-A1D1-371799E7CB3F}"/>
                </a:ext>
              </a:extLst>
            </p:cNvPr>
            <p:cNvSpPr txBox="1"/>
            <p:nvPr/>
          </p:nvSpPr>
          <p:spPr>
            <a:xfrm>
              <a:off x="5950396" y="4159513"/>
              <a:ext cx="5614338" cy="373115"/>
            </a:xfrm>
            <a:prstGeom prst="rect">
              <a:avLst/>
            </a:prstGeom>
            <a:noFill/>
          </p:spPr>
          <p:txBody>
            <a:bodyPr wrap="square" lIns="0" rIns="0" rtlCol="0" anchor="b">
              <a:spAutoFit/>
            </a:bodyPr>
            <a:lstStyle/>
            <a:p>
              <a:pPr>
                <a:lnSpc>
                  <a:spcPct val="110000"/>
                </a:lnSpc>
                <a:defRPr/>
              </a:pPr>
              <a:endParaRPr lang="en-US"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0" name="TextBox 29">
            <a:extLst>
              <a:ext uri="{FF2B5EF4-FFF2-40B4-BE49-F238E27FC236}">
                <a16:creationId xmlns:a16="http://schemas.microsoft.com/office/drawing/2014/main" xmlns="" id="{68C0EE89-6337-4466-B3D6-6E83CDF19B3D}"/>
              </a:ext>
            </a:extLst>
          </p:cNvPr>
          <p:cNvSpPr txBox="1"/>
          <p:nvPr/>
        </p:nvSpPr>
        <p:spPr>
          <a:xfrm>
            <a:off x="623960" y="2656699"/>
            <a:ext cx="4267069" cy="720390"/>
          </a:xfrm>
          <a:prstGeom prst="rect">
            <a:avLst/>
          </a:prstGeom>
          <a:noFill/>
        </p:spPr>
        <p:txBody>
          <a:bodyPr wrap="square" lIns="0" rIns="0" rtlCol="0" anchor="b">
            <a:spAutoFit/>
          </a:bodyPr>
          <a:lstStyle/>
          <a:p>
            <a:pPr algn="r">
              <a:lnSpc>
                <a:spcPct val="110000"/>
              </a:lnSpc>
              <a:defRPr/>
            </a:pPr>
            <a:r>
              <a:rPr lang="en-US" sz="4000" kern="0" dirty="0">
                <a:latin typeface="Times New Roman" panose="02020603050405020304" pitchFamily="18" charset="0"/>
                <a:ea typeface="Open Sans" panose="020B0606030504020204" pitchFamily="34" charset="0"/>
                <a:cs typeface="Times New Roman" panose="02020603050405020304" pitchFamily="18" charset="0"/>
              </a:rPr>
              <a:t>INTRODUCTION</a:t>
            </a:r>
          </a:p>
        </p:txBody>
      </p:sp>
      <p:sp>
        <p:nvSpPr>
          <p:cNvPr id="2" name="Rectangle 1">
            <a:extLst>
              <a:ext uri="{FF2B5EF4-FFF2-40B4-BE49-F238E27FC236}">
                <a16:creationId xmlns:a16="http://schemas.microsoft.com/office/drawing/2014/main" xmlns="" id="{AA8F55EC-0E3C-4F9C-AF6D-6A83328100F9}"/>
              </a:ext>
            </a:extLst>
          </p:cNvPr>
          <p:cNvSpPr/>
          <p:nvPr/>
        </p:nvSpPr>
        <p:spPr>
          <a:xfrm>
            <a:off x="5665785" y="1581470"/>
            <a:ext cx="6377436" cy="4154984"/>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There has been an accumulative growth in information technology in the last few decades. </a:t>
            </a:r>
          </a:p>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The utilization of mobile internet devices and applications (apps) has revolutionized health care, communications, commerce, education, and other fields.</a:t>
            </a:r>
          </a:p>
          <a:p>
            <a:pPr marL="285750" indent="-285750">
              <a:lnSpc>
                <a:spcPct val="150000"/>
              </a:lnSpc>
              <a:buFont typeface="Arial" panose="020B0604020202020204" pitchFamily="34" charset="0"/>
              <a:buChar char="•"/>
            </a:pPr>
            <a:r>
              <a:rPr lang="en-US" sz="1600" dirty="0" smtClean="0">
                <a:latin typeface="Times New Roman" pitchFamily="18" charset="0"/>
                <a:cs typeface="Times New Roman" pitchFamily="18" charset="0"/>
              </a:rPr>
              <a:t> </a:t>
            </a:r>
            <a:r>
              <a:rPr lang="en-IN" sz="1600" dirty="0" smtClean="0">
                <a:latin typeface="Times New Roman" pitchFamily="18" charset="0"/>
                <a:cs typeface="Times New Roman" pitchFamily="18" charset="0"/>
              </a:rPr>
              <a:t>Health care service providers find themselves in a position where they have to maintain good quality of services while dealing with sicker patients that often require more complex, and more time-consuming, treatment and diagnostic procedures.</a:t>
            </a:r>
          </a:p>
          <a:p>
            <a:pPr marL="285750" indent="-285750">
              <a:lnSpc>
                <a:spcPct val="150000"/>
              </a:lnSpc>
              <a:buFont typeface="Arial" panose="020B0604020202020204" pitchFamily="34" charset="0"/>
              <a:buChar char="•"/>
            </a:pPr>
            <a:endParaRPr lang="en-US" sz="1600" dirty="0" smtClean="0">
              <a:latin typeface="Times New Roman" pitchFamily="18" charset="0"/>
              <a:cs typeface="Times New Roman" pitchFamily="18" charset="0"/>
            </a:endParaRPr>
          </a:p>
          <a:p>
            <a:pPr marL="285750" indent="-285750">
              <a:lnSpc>
                <a:spcPct val="150000"/>
              </a:lnSpc>
              <a:buFont typeface="Arial" panose="020B0604020202020204" pitchFamily="34" charset="0"/>
              <a:buChar char="•"/>
            </a:pP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127574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42580BD-EC7F-445D-971E-9CD5D6315721}"/>
              </a:ext>
            </a:extLst>
          </p:cNvPr>
          <p:cNvSpPr txBox="1"/>
          <p:nvPr/>
        </p:nvSpPr>
        <p:spPr>
          <a:xfrm>
            <a:off x="405779" y="1294482"/>
            <a:ext cx="11377264" cy="4031873"/>
          </a:xfrm>
          <a:prstGeom prst="rect">
            <a:avLst/>
          </a:prstGeom>
          <a:noFill/>
        </p:spPr>
        <p:txBody>
          <a:bodyPr wrap="square" rtlCol="0">
            <a:spAutoFit/>
          </a:bodyPr>
          <a:lstStyle/>
          <a:p>
            <a:pPr marL="174625" indent="-174625">
              <a:lnSpc>
                <a:spcPct val="150000"/>
              </a:lnSpc>
              <a:buFont typeface="Arial" pitchFamily="34" charset="0"/>
              <a:buChar char="•"/>
            </a:pPr>
            <a:r>
              <a:rPr lang="en-IN" sz="1600" dirty="0" smtClean="0">
                <a:latin typeface="Times New Roman" pitchFamily="18" charset="0"/>
                <a:cs typeface="Times New Roman" pitchFamily="18" charset="0"/>
              </a:rPr>
              <a:t>The use of mobile devices and apps by health care professionals (HCPs) and patients has transformed many aspects of clinical practice.   </a:t>
            </a:r>
          </a:p>
          <a:p>
            <a:pPr marL="174625" indent="-174625">
              <a:lnSpc>
                <a:spcPct val="150000"/>
              </a:lnSpc>
              <a:buFont typeface="Arial" pitchFamily="34" charset="0"/>
              <a:buChar char="•"/>
            </a:pPr>
            <a:r>
              <a:rPr lang="en-US" sz="1600" dirty="0" smtClean="0">
                <a:latin typeface="Times New Roman" pitchFamily="18" charset="0"/>
                <a:cs typeface="Times New Roman" pitchFamily="18" charset="0"/>
              </a:rPr>
              <a:t>The use of mobile Internet devices, smart phones, and apps can improve communication among healthcare professionals (HCPs) and patients.</a:t>
            </a:r>
          </a:p>
          <a:p>
            <a:pPr marL="174625" indent="-174625">
              <a:lnSpc>
                <a:spcPct val="150000"/>
              </a:lnSpc>
              <a:buFont typeface="Arial" pitchFamily="34" charset="0"/>
              <a:buChar char="•"/>
            </a:pPr>
            <a:r>
              <a:rPr lang="en-IN" sz="1600" dirty="0" smtClean="0">
                <a:latin typeface="Times New Roman" pitchFamily="18" charset="0"/>
                <a:cs typeface="Times New Roman" pitchFamily="18" charset="0"/>
              </a:rPr>
              <a:t>Personal Health Record is to encourage individuals to take more individual responsibility for their own health by becoming more engaged in the health care process and by improving communication between individuals and their healthcare providers .</a:t>
            </a:r>
          </a:p>
          <a:p>
            <a:pPr marL="174625" indent="-174625">
              <a:lnSpc>
                <a:spcPct val="150000"/>
              </a:lnSpc>
              <a:buFont typeface="Arial" pitchFamily="34" charset="0"/>
              <a:buChar char="•"/>
            </a:pPr>
            <a:r>
              <a:rPr lang="en-IN" sz="1600" dirty="0" smtClean="0">
                <a:latin typeface="Times New Roman" pitchFamily="18" charset="0"/>
                <a:cs typeface="Times New Roman" pitchFamily="18" charset="0"/>
              </a:rPr>
              <a:t>The clinical routine has thus become denser and involves handling larger amounts of data in less time.  This further highlights the need for streamlining clinical workflow.</a:t>
            </a:r>
          </a:p>
          <a:p>
            <a:pPr marL="174625" indent="-174625"/>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IN"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26476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94618D-242C-48D9-9C78-2D7209F6A4C7}"/>
              </a:ext>
            </a:extLst>
          </p:cNvPr>
          <p:cNvSpPr>
            <a:spLocks noGrp="1"/>
          </p:cNvSpPr>
          <p:nvPr>
            <p:ph type="title"/>
          </p:nvPr>
        </p:nvSpPr>
        <p:spPr>
          <a:xfrm>
            <a:off x="1022314" y="285728"/>
            <a:ext cx="9603134" cy="1059305"/>
          </a:xfrm>
        </p:spPr>
        <p:txBody>
          <a:bodyPr>
            <a:noAutofit/>
          </a:bodyPr>
          <a:lstStyle/>
          <a:p>
            <a:r>
              <a:rPr lang="en-IN" sz="2800" b="1" dirty="0">
                <a:latin typeface="Times New Roman" panose="02020603050405020304" pitchFamily="18" charset="0"/>
                <a:cs typeface="Times New Roman" panose="02020603050405020304" pitchFamily="18" charset="0"/>
              </a:rPr>
              <a:t>ABOUT </a:t>
            </a:r>
            <a:r>
              <a:rPr lang="en-US" sz="2800" b="1" dirty="0" err="1" smtClean="0">
                <a:latin typeface="Times New Roman" pitchFamily="18" charset="0"/>
                <a:cs typeface="Times New Roman" pitchFamily="18" charset="0"/>
              </a:rPr>
              <a:t>Bionworks</a:t>
            </a:r>
            <a:r>
              <a:rPr lang="en-US" sz="2800" b="1" dirty="0" smtClean="0">
                <a:latin typeface="Times New Roman" pitchFamily="18" charset="0"/>
                <a:cs typeface="Times New Roman" pitchFamily="18" charset="0"/>
              </a:rPr>
              <a:t> Technologies</a:t>
            </a:r>
            <a:r>
              <a:rPr lang="en-IN" sz="2800" b="1" dirty="0" smtClean="0"/>
              <a:t/>
            </a:r>
            <a:br>
              <a:rPr lang="en-IN" sz="2800" b="1" dirty="0" smtClean="0"/>
            </a:br>
            <a:endParaRPr lang="en-IN"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58B82FE-417D-4C1B-A638-A67AB5C4AB6D}"/>
              </a:ext>
            </a:extLst>
          </p:cNvPr>
          <p:cNvSpPr>
            <a:spLocks noGrp="1"/>
          </p:cNvSpPr>
          <p:nvPr>
            <p:ph sz="half" idx="1"/>
          </p:nvPr>
        </p:nvSpPr>
        <p:spPr>
          <a:xfrm>
            <a:off x="665124" y="2428868"/>
            <a:ext cx="9842690" cy="3357585"/>
          </a:xfrm>
        </p:spPr>
        <p:txBody>
          <a:bodyPr>
            <a:noAutofit/>
          </a:bodyPr>
          <a:lstStyle/>
          <a:p>
            <a:pPr fontAlgn="base">
              <a:lnSpc>
                <a:spcPct val="150000"/>
              </a:lnSpc>
            </a:pPr>
            <a:r>
              <a:rPr lang="en-US" sz="1400" b="1" dirty="0" err="1" smtClean="0">
                <a:latin typeface="Times New Roman" pitchFamily="18" charset="0"/>
                <a:cs typeface="Times New Roman" pitchFamily="18" charset="0"/>
              </a:rPr>
              <a:t>Healthplug</a:t>
            </a:r>
            <a:r>
              <a:rPr lang="en-US" sz="1400" b="1" dirty="0" smtClean="0">
                <a:latin typeface="Times New Roman" pitchFamily="18" charset="0"/>
                <a:cs typeface="Times New Roman" pitchFamily="18" charset="0"/>
              </a:rPr>
              <a:t> MD </a:t>
            </a:r>
            <a:r>
              <a:rPr lang="en-US" sz="1400" dirty="0" smtClean="0">
                <a:latin typeface="Times New Roman" pitchFamily="18" charset="0"/>
                <a:cs typeface="Times New Roman" pitchFamily="18" charset="0"/>
              </a:rPr>
              <a:t>seamlessly integrates with existing EHR and brings dexterity and efficiency to enterprise while helping you stay compliant with quality standards and regulations.</a:t>
            </a:r>
            <a:endParaRPr lang="en-IN" sz="1400" dirty="0" smtClean="0">
              <a:latin typeface="Times New Roman" pitchFamily="18" charset="0"/>
              <a:cs typeface="Times New Roman" pitchFamily="18" charset="0"/>
            </a:endParaRPr>
          </a:p>
          <a:p>
            <a:pPr fontAlgn="base">
              <a:lnSpc>
                <a:spcPct val="150000"/>
              </a:lnSpc>
            </a:pPr>
            <a:r>
              <a:rPr lang="en-US" sz="1400" b="1" dirty="0" smtClean="0">
                <a:latin typeface="Times New Roman" pitchFamily="18" charset="0"/>
                <a:cs typeface="Times New Roman" pitchFamily="18" charset="0"/>
              </a:rPr>
              <a:t>Mobile EMR</a:t>
            </a:r>
            <a:r>
              <a:rPr lang="en-IN" sz="1400" b="1" dirty="0" smtClean="0">
                <a:latin typeface="Times New Roman" pitchFamily="18" charset="0"/>
                <a:cs typeface="Times New Roman" pitchFamily="18" charset="0"/>
              </a:rPr>
              <a:t>- </a:t>
            </a:r>
            <a:r>
              <a:rPr lang="en-IN" sz="1400" dirty="0" smtClean="0">
                <a:latin typeface="Times New Roman" pitchFamily="18" charset="0"/>
                <a:cs typeface="Times New Roman" pitchFamily="18" charset="0"/>
              </a:rPr>
              <a:t>Secure and authorized access to patient medical record on the move</a:t>
            </a:r>
          </a:p>
          <a:p>
            <a:pPr fontAlgn="base">
              <a:lnSpc>
                <a:spcPct val="150000"/>
              </a:lnSpc>
            </a:pPr>
            <a:r>
              <a:rPr lang="en-IN" sz="1400" b="1" dirty="0" smtClean="0">
                <a:latin typeface="Times New Roman" pitchFamily="18" charset="0"/>
                <a:cs typeface="Times New Roman" pitchFamily="18" charset="0"/>
              </a:rPr>
              <a:t>Team messaging-</a:t>
            </a:r>
            <a:r>
              <a:rPr lang="en-IN" sz="1400" dirty="0" smtClean="0">
                <a:latin typeface="Times New Roman" pitchFamily="18" charset="0"/>
                <a:cs typeface="Times New Roman" pitchFamily="18" charset="0"/>
              </a:rPr>
              <a:t>Patient centric team messaging with contextually dynamic user teams</a:t>
            </a:r>
          </a:p>
          <a:p>
            <a:pPr fontAlgn="base">
              <a:lnSpc>
                <a:spcPct val="150000"/>
              </a:lnSpc>
            </a:pPr>
            <a:r>
              <a:rPr lang="en-IN" sz="1400" b="1" dirty="0" smtClean="0">
                <a:latin typeface="Times New Roman" pitchFamily="18" charset="0"/>
                <a:cs typeface="Times New Roman" pitchFamily="18" charset="0"/>
              </a:rPr>
              <a:t>Order entry- </a:t>
            </a:r>
            <a:r>
              <a:rPr lang="en-IN" sz="1400" dirty="0" smtClean="0">
                <a:latin typeface="Times New Roman" pitchFamily="18" charset="0"/>
                <a:cs typeface="Times New Roman" pitchFamily="18" charset="0"/>
              </a:rPr>
              <a:t>Access controlled, workflow enabled, physician order entry on the go</a:t>
            </a:r>
          </a:p>
          <a:p>
            <a:pPr fontAlgn="base">
              <a:lnSpc>
                <a:spcPct val="150000"/>
              </a:lnSpc>
            </a:pPr>
            <a:r>
              <a:rPr lang="en-IN" sz="1400" b="1" dirty="0" smtClean="0">
                <a:latin typeface="Times New Roman" pitchFamily="18" charset="0"/>
                <a:cs typeface="Times New Roman" pitchFamily="18" charset="0"/>
              </a:rPr>
              <a:t>Referrals-</a:t>
            </a:r>
            <a:r>
              <a:rPr lang="en-IN" sz="1400" dirty="0" smtClean="0">
                <a:latin typeface="Times New Roman" pitchFamily="18" charset="0"/>
                <a:cs typeface="Times New Roman" pitchFamily="18" charset="0"/>
              </a:rPr>
              <a:t>Cross departmental referrals with documentation, notifications and reminders</a:t>
            </a:r>
          </a:p>
          <a:p>
            <a:pPr fontAlgn="base">
              <a:lnSpc>
                <a:spcPct val="150000"/>
              </a:lnSpc>
            </a:pPr>
            <a:r>
              <a:rPr lang="en-IN" sz="1400" b="1" dirty="0" smtClean="0">
                <a:latin typeface="Times New Roman" pitchFamily="18" charset="0"/>
                <a:cs typeface="Times New Roman" pitchFamily="18" charset="0"/>
              </a:rPr>
              <a:t>Incident management-</a:t>
            </a:r>
            <a:r>
              <a:rPr lang="en-IN" sz="1400" dirty="0" smtClean="0">
                <a:latin typeface="Times New Roman" pitchFamily="18" charset="0"/>
                <a:cs typeface="Times New Roman" pitchFamily="18" charset="0"/>
              </a:rPr>
              <a:t>Workflow driven incident recording, escalation, tracking and reporting</a:t>
            </a:r>
          </a:p>
          <a:p>
            <a:pPr fontAlgn="base">
              <a:lnSpc>
                <a:spcPct val="150000"/>
              </a:lnSpc>
            </a:pPr>
            <a:r>
              <a:rPr lang="en-IN" sz="1400" b="1" dirty="0" smtClean="0">
                <a:latin typeface="Times New Roman" pitchFamily="18" charset="0"/>
                <a:cs typeface="Times New Roman" pitchFamily="18" charset="0"/>
              </a:rPr>
              <a:t>Discharge process- </a:t>
            </a:r>
            <a:r>
              <a:rPr lang="en-IN" sz="1400" dirty="0" smtClean="0">
                <a:latin typeface="Times New Roman" pitchFamily="18" charset="0"/>
                <a:cs typeface="Times New Roman" pitchFamily="18" charset="0"/>
              </a:rPr>
              <a:t>Workflow based discharge planning tools to improve discharge turn around times</a:t>
            </a:r>
            <a:endParaRPr lang="en-IN" sz="14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xmlns="" id="{88F94977-AA1F-4AB5-8F5C-B5DB47112CE5}"/>
              </a:ext>
            </a:extLst>
          </p:cNvPr>
          <p:cNvSpPr txBox="1"/>
          <p:nvPr/>
        </p:nvSpPr>
        <p:spPr>
          <a:xfrm>
            <a:off x="593686" y="1071546"/>
            <a:ext cx="10813563" cy="1323439"/>
          </a:xfrm>
          <a:prstGeom prst="rect">
            <a:avLst/>
          </a:prstGeom>
          <a:noFill/>
        </p:spPr>
        <p:txBody>
          <a:bodyPr wrap="square" rtlCol="0">
            <a:spAutoFit/>
          </a:bodyPr>
          <a:lstStyle/>
          <a:p>
            <a:r>
              <a:rPr lang="en-US" sz="1600" dirty="0" err="1" smtClean="0">
                <a:latin typeface="Times New Roman" pitchFamily="18" charset="0"/>
                <a:cs typeface="Times New Roman" pitchFamily="18" charset="0"/>
              </a:rPr>
              <a:t>Bionworks</a:t>
            </a:r>
            <a:r>
              <a:rPr lang="en-US" sz="1600" dirty="0" smtClean="0">
                <a:latin typeface="Times New Roman" pitchFamily="18" charset="0"/>
                <a:cs typeface="Times New Roman" pitchFamily="18" charset="0"/>
              </a:rPr>
              <a:t> Technologies is a b2b healthcare technology startup that offers clinical mobility and patient engagement solutions. </a:t>
            </a:r>
            <a:r>
              <a:rPr lang="en-US" sz="1600" dirty="0" err="1" smtClean="0">
                <a:latin typeface="Times New Roman" pitchFamily="18" charset="0"/>
                <a:cs typeface="Times New Roman" pitchFamily="18" charset="0"/>
              </a:rPr>
              <a:t>Bionworks</a:t>
            </a:r>
            <a:r>
              <a:rPr lang="en-US" sz="1600" dirty="0" smtClean="0">
                <a:latin typeface="Times New Roman" pitchFamily="18" charset="0"/>
                <a:cs typeface="Times New Roman" pitchFamily="18" charset="0"/>
              </a:rPr>
              <a:t> provides two solutions over its cloud platform - '</a:t>
            </a:r>
            <a:r>
              <a:rPr lang="en-US" sz="1600" dirty="0" err="1" smtClean="0">
                <a:latin typeface="Times New Roman" pitchFamily="18" charset="0"/>
                <a:cs typeface="Times New Roman" pitchFamily="18" charset="0"/>
              </a:rPr>
              <a:t>Healthplug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Healthplug</a:t>
            </a:r>
            <a:r>
              <a:rPr lang="en-US" sz="1600" dirty="0" smtClean="0">
                <a:latin typeface="Times New Roman" pitchFamily="18" charset="0"/>
                <a:cs typeface="Times New Roman" pitchFamily="18" charset="0"/>
              </a:rPr>
              <a:t> Patient - A cloud based patient engagement platform that can integrate into a hospitals existing HIS solution. </a:t>
            </a:r>
            <a:r>
              <a:rPr lang="en-US" sz="1600" dirty="0" err="1" smtClean="0">
                <a:latin typeface="Times New Roman" pitchFamily="18" charset="0"/>
                <a:cs typeface="Times New Roman" pitchFamily="18" charset="0"/>
              </a:rPr>
              <a:t>Healthplug</a:t>
            </a:r>
            <a:r>
              <a:rPr lang="en-US" sz="1600" dirty="0" smtClean="0">
                <a:latin typeface="Times New Roman" pitchFamily="18" charset="0"/>
                <a:cs typeface="Times New Roman" pitchFamily="18" charset="0"/>
              </a:rPr>
              <a:t> MD - A collaborative, mobile EMR that integrates with the hospital's existing HIS infrastructure to enable secure anywhere, anytime access to medical records and helps clinical teams collaborate over a patient centric model.</a:t>
            </a:r>
            <a:endParaRPr lang="en-IN"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4034762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665256" y="642918"/>
            <a:ext cx="7504978" cy="5000659"/>
          </a:xfrm>
        </p:spPr>
        <p:txBody>
          <a:bodyPr>
            <a:normAutofit fontScale="85000" lnSpcReduction="20000"/>
          </a:bodyPr>
          <a:lstStyle/>
          <a:p>
            <a:pPr fontAlgn="base">
              <a:buNone/>
            </a:pPr>
            <a:r>
              <a:rPr lang="en-US" b="1" dirty="0" smtClean="0"/>
              <a:t>    </a:t>
            </a:r>
            <a:r>
              <a:rPr lang="en-US" sz="1800" b="1" dirty="0" smtClean="0">
                <a:latin typeface="Times New Roman" pitchFamily="18" charset="0"/>
                <a:cs typeface="Times New Roman" pitchFamily="18" charset="0"/>
              </a:rPr>
              <a:t>HEALTHPLUG PX</a:t>
            </a:r>
            <a:endParaRPr lang="en-IN" sz="1800" b="1" dirty="0" smtClean="0">
              <a:latin typeface="Times New Roman" pitchFamily="18" charset="0"/>
              <a:cs typeface="Times New Roman" pitchFamily="18" charset="0"/>
            </a:endParaRPr>
          </a:p>
          <a:p>
            <a:pPr marL="174625" indent="-87313">
              <a:buNone/>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Healthplug</a:t>
            </a:r>
            <a:r>
              <a:rPr lang="en-US" sz="1800" dirty="0" smtClean="0">
                <a:latin typeface="Times New Roman" pitchFamily="18" charset="0"/>
                <a:cs typeface="Times New Roman" pitchFamily="18" charset="0"/>
              </a:rPr>
              <a:t> PX is a highly customizable mobile platform , multi-lingual patient engagement       mobile app that enables providers deliver a connected experience before, during and after the patient's visit to the hospital.</a:t>
            </a:r>
          </a:p>
          <a:p>
            <a:pPr fontAlgn="base"/>
            <a:r>
              <a:rPr lang="en-IN" sz="1800" b="1" dirty="0" smtClean="0">
                <a:latin typeface="Times New Roman" pitchFamily="18" charset="0"/>
                <a:cs typeface="Times New Roman" pitchFamily="18" charset="0"/>
              </a:rPr>
              <a:t>Pre-admission- </a:t>
            </a:r>
            <a:r>
              <a:rPr lang="en-IN" sz="1800" dirty="0" smtClean="0">
                <a:latin typeface="Times New Roman" pitchFamily="18" charset="0"/>
                <a:cs typeface="Times New Roman" pitchFamily="18" charset="0"/>
              </a:rPr>
              <a:t>External medical report aggregation and patient-provider chat</a:t>
            </a:r>
          </a:p>
          <a:p>
            <a:pPr fontAlgn="base"/>
            <a:r>
              <a:rPr lang="en-IN" sz="1800" b="1" dirty="0" smtClean="0">
                <a:latin typeface="Times New Roman" pitchFamily="18" charset="0"/>
                <a:cs typeface="Times New Roman" pitchFamily="18" charset="0"/>
              </a:rPr>
              <a:t>Online</a:t>
            </a:r>
            <a:r>
              <a:rPr lang="en-IN" sz="1800" dirty="0" smtClean="0">
                <a:latin typeface="Times New Roman" pitchFamily="18" charset="0"/>
                <a:cs typeface="Times New Roman" pitchFamily="18" charset="0"/>
              </a:rPr>
              <a:t> </a:t>
            </a:r>
            <a:r>
              <a:rPr lang="en-IN" sz="1800" b="1" dirty="0" smtClean="0">
                <a:latin typeface="Times New Roman" pitchFamily="18" charset="0"/>
                <a:cs typeface="Times New Roman" pitchFamily="18" charset="0"/>
              </a:rPr>
              <a:t>appointments- </a:t>
            </a:r>
            <a:r>
              <a:rPr lang="en-IN" sz="1800" dirty="0" smtClean="0">
                <a:latin typeface="Times New Roman" pitchFamily="18" charset="0"/>
                <a:cs typeface="Times New Roman" pitchFamily="18" charset="0"/>
              </a:rPr>
              <a:t>Doctor availability and appointments management with optional payment gateway integration</a:t>
            </a:r>
          </a:p>
          <a:p>
            <a:pPr fontAlgn="base"/>
            <a:r>
              <a:rPr lang="en-IN" sz="1800" b="1" dirty="0" smtClean="0">
                <a:latin typeface="Times New Roman" pitchFamily="18" charset="0"/>
                <a:cs typeface="Times New Roman" pitchFamily="18" charset="0"/>
              </a:rPr>
              <a:t>Personal health records-</a:t>
            </a:r>
            <a:r>
              <a:rPr lang="en-IN" sz="1800" dirty="0" smtClean="0">
                <a:latin typeface="Times New Roman" pitchFamily="18" charset="0"/>
                <a:cs typeface="Times New Roman" pitchFamily="18" charset="0"/>
              </a:rPr>
              <a:t>Enable patients to access their medical records on their smart phones</a:t>
            </a:r>
          </a:p>
          <a:p>
            <a:pPr fontAlgn="base"/>
            <a:r>
              <a:rPr lang="en-IN" sz="1800" b="1" dirty="0" smtClean="0">
                <a:latin typeface="Times New Roman" pitchFamily="18" charset="0"/>
                <a:cs typeface="Times New Roman" pitchFamily="18" charset="0"/>
              </a:rPr>
              <a:t>Post discharge care- </a:t>
            </a:r>
            <a:r>
              <a:rPr lang="en-IN" sz="1800" dirty="0" smtClean="0">
                <a:latin typeface="Times New Roman" pitchFamily="18" charset="0"/>
                <a:cs typeface="Times New Roman" pitchFamily="18" charset="0"/>
              </a:rPr>
              <a:t>Patient self managed care plans initiated and monitored by the provider</a:t>
            </a:r>
          </a:p>
          <a:p>
            <a:pPr fontAlgn="base"/>
            <a:r>
              <a:rPr lang="en-IN" sz="1800" b="1" dirty="0" smtClean="0">
                <a:latin typeface="Times New Roman" pitchFamily="18" charset="0"/>
                <a:cs typeface="Times New Roman" pitchFamily="18" charset="0"/>
              </a:rPr>
              <a:t>Telemedicine- </a:t>
            </a:r>
            <a:r>
              <a:rPr lang="en-IN" sz="1800" dirty="0" smtClean="0">
                <a:latin typeface="Times New Roman" pitchFamily="18" charset="0"/>
                <a:cs typeface="Times New Roman" pitchFamily="18" charset="0"/>
              </a:rPr>
              <a:t>Integrated virtual patient consultations using video, audio and text chatting</a:t>
            </a:r>
          </a:p>
          <a:p>
            <a:pPr fontAlgn="base"/>
            <a:r>
              <a:rPr lang="en-IN" sz="1800" b="1" dirty="0" smtClean="0">
                <a:latin typeface="Times New Roman" pitchFamily="18" charset="0"/>
                <a:cs typeface="Times New Roman" pitchFamily="18" charset="0"/>
              </a:rPr>
              <a:t>Immunization records- </a:t>
            </a:r>
            <a:r>
              <a:rPr lang="en-IN" sz="1800" dirty="0" smtClean="0">
                <a:latin typeface="Times New Roman" pitchFamily="18" charset="0"/>
                <a:cs typeface="Times New Roman" pitchFamily="18" charset="0"/>
              </a:rPr>
              <a:t>Paediatric immunization tracker with follow up reminders</a:t>
            </a:r>
          </a:p>
          <a:p>
            <a:pPr fontAlgn="base"/>
            <a:r>
              <a:rPr lang="en-IN" sz="1800" b="1" dirty="0" smtClean="0">
                <a:latin typeface="Times New Roman" pitchFamily="18" charset="0"/>
                <a:cs typeface="Times New Roman" pitchFamily="18" charset="0"/>
              </a:rPr>
              <a:t>Patient self services-</a:t>
            </a:r>
            <a:r>
              <a:rPr lang="en-IN" sz="1800" dirty="0" smtClean="0">
                <a:latin typeface="Times New Roman" pitchFamily="18" charset="0"/>
                <a:cs typeface="Times New Roman" pitchFamily="18" charset="0"/>
              </a:rPr>
              <a:t>Self Registration and Online payments for convenience and efficiency</a:t>
            </a:r>
          </a:p>
          <a:p>
            <a:pPr fontAlgn="base"/>
            <a:r>
              <a:rPr lang="en-IN" sz="1800" b="1" dirty="0" smtClean="0">
                <a:latin typeface="Times New Roman" pitchFamily="18" charset="0"/>
                <a:cs typeface="Times New Roman" pitchFamily="18" charset="0"/>
              </a:rPr>
              <a:t>Hospital showcase-</a:t>
            </a:r>
            <a:r>
              <a:rPr lang="en-IN" sz="1800" dirty="0" smtClean="0">
                <a:latin typeface="Times New Roman" pitchFamily="18" charset="0"/>
                <a:cs typeface="Times New Roman" pitchFamily="18" charset="0"/>
              </a:rPr>
              <a:t>Hospital, doctor and service profiles with push marketing</a:t>
            </a:r>
          </a:p>
          <a:p>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E2D885C-0A15-4D6B-8EEE-E5B9550E37EC}"/>
              </a:ext>
            </a:extLst>
          </p:cNvPr>
          <p:cNvSpPr>
            <a:spLocks noGrp="1"/>
          </p:cNvSpPr>
          <p:nvPr>
            <p:ph type="title"/>
          </p:nvPr>
        </p:nvSpPr>
        <p:spPr>
          <a:xfrm>
            <a:off x="542646" y="2600588"/>
            <a:ext cx="9600774" cy="1049235"/>
          </a:xfrm>
        </p:spPr>
        <p:txBody>
          <a:bodyPr/>
          <a:lstStyle/>
          <a:p>
            <a:r>
              <a:rPr lang="en-IN" sz="4000" b="1"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OBJECTIVE</a:t>
            </a:r>
            <a:endParaRPr lang="en-IN" sz="4000" b="1"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xmlns="" id="{E92021C0-D6A7-4A3D-A17B-229E069D6EAF}"/>
              </a:ext>
            </a:extLst>
          </p:cNvPr>
          <p:cNvSpPr>
            <a:spLocks noGrp="1"/>
          </p:cNvSpPr>
          <p:nvPr>
            <p:ph type="ftr" sz="quarter" idx="11"/>
          </p:nvPr>
        </p:nvSpPr>
        <p:spPr/>
        <p:txBody>
          <a:bodyPr/>
          <a:lstStyle/>
          <a:p>
            <a:r>
              <a:rPr lang="en-US" dirty="0" err="1"/>
              <a:t>Telerad</a:t>
            </a:r>
            <a:r>
              <a:rPr lang="en-US" dirty="0"/>
              <a:t> Tech</a:t>
            </a:r>
          </a:p>
        </p:txBody>
      </p:sp>
      <p:sp>
        <p:nvSpPr>
          <p:cNvPr id="30" name="TextBox 29">
            <a:extLst>
              <a:ext uri="{FF2B5EF4-FFF2-40B4-BE49-F238E27FC236}">
                <a16:creationId xmlns:a16="http://schemas.microsoft.com/office/drawing/2014/main" xmlns="" id="{BEB12DD7-A24F-46F1-9808-597F9D5C834D}"/>
              </a:ext>
            </a:extLst>
          </p:cNvPr>
          <p:cNvSpPr txBox="1"/>
          <p:nvPr/>
        </p:nvSpPr>
        <p:spPr>
          <a:xfrm>
            <a:off x="6961694" y="1757741"/>
            <a:ext cx="3881459" cy="326884"/>
          </a:xfrm>
          <a:prstGeom prst="rect">
            <a:avLst/>
          </a:prstGeom>
          <a:noFill/>
        </p:spPr>
        <p:txBody>
          <a:bodyPr wrap="square" rtlCol="0" anchor="t">
            <a:spAutoFit/>
          </a:bodyPr>
          <a:lstStyle/>
          <a:p>
            <a:pPr>
              <a:lnSpc>
                <a:spcPct val="120000"/>
              </a:lnSpc>
            </a:pPr>
            <a:endParaRPr lang="en-US" sz="14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xmlns="" id="{921818B0-2B73-44F9-9A06-CAB2FE50B8E9}"/>
              </a:ext>
            </a:extLst>
          </p:cNvPr>
          <p:cNvSpPr txBox="1"/>
          <p:nvPr/>
        </p:nvSpPr>
        <p:spPr>
          <a:xfrm>
            <a:off x="6958508" y="3937691"/>
            <a:ext cx="3881459" cy="326884"/>
          </a:xfrm>
          <a:prstGeom prst="rect">
            <a:avLst/>
          </a:prstGeom>
          <a:noFill/>
        </p:spPr>
        <p:txBody>
          <a:bodyPr wrap="square" rtlCol="0" anchor="t">
            <a:spAutoFit/>
          </a:bodyPr>
          <a:lstStyle/>
          <a:p>
            <a:pPr>
              <a:lnSpc>
                <a:spcPct val="120000"/>
              </a:lnSpc>
            </a:pPr>
            <a:endParaRPr lang="en-US" sz="14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xmlns="" id="{37F4ED59-23CC-421E-B2FD-0707635B4EF7}"/>
              </a:ext>
            </a:extLst>
          </p:cNvPr>
          <p:cNvSpPr txBox="1"/>
          <p:nvPr/>
        </p:nvSpPr>
        <p:spPr>
          <a:xfrm>
            <a:off x="6958508" y="5138419"/>
            <a:ext cx="3881459" cy="326884"/>
          </a:xfrm>
          <a:prstGeom prst="rect">
            <a:avLst/>
          </a:prstGeom>
          <a:noFill/>
        </p:spPr>
        <p:txBody>
          <a:bodyPr wrap="square" rtlCol="0" anchor="t">
            <a:spAutoFit/>
          </a:bodyPr>
          <a:lstStyle/>
          <a:p>
            <a:pPr>
              <a:lnSpc>
                <a:spcPct val="120000"/>
              </a:lnSpc>
            </a:pPr>
            <a:endParaRPr lang="en-US" sz="1400" kern="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xmlns="" id="{D55569D3-9AF6-43A0-AECC-7726559BDB98}"/>
              </a:ext>
            </a:extLst>
          </p:cNvPr>
          <p:cNvSpPr/>
          <p:nvPr/>
        </p:nvSpPr>
        <p:spPr>
          <a:xfrm>
            <a:off x="4879966" y="2000240"/>
            <a:ext cx="7308859" cy="1938992"/>
          </a:xfrm>
          <a:prstGeom prst="rect">
            <a:avLst/>
          </a:prstGeom>
        </p:spPr>
        <p:txBody>
          <a:bodyPr wrap="square">
            <a:spAutoFit/>
          </a:bodyPr>
          <a:lstStyle/>
          <a:p>
            <a:pPr marL="342900" lvl="0" indent="-342900">
              <a:lnSpc>
                <a:spcPct val="150000"/>
              </a:lnSpc>
              <a:buFont typeface="+mj-lt"/>
              <a:buAutoNum type="arabicPeriod"/>
            </a:pPr>
            <a:r>
              <a:rPr lang="en-US" sz="1600" dirty="0" smtClean="0">
                <a:latin typeface="Times New Roman" pitchFamily="18" charset="0"/>
                <a:cs typeface="Times New Roman" pitchFamily="18" charset="0"/>
              </a:rPr>
              <a:t>To evaluate the level of satisfaction amongst mobile app users in Artemis Hospital, </a:t>
            </a:r>
            <a:r>
              <a:rPr lang="en-US" sz="1600" dirty="0" err="1" smtClean="0">
                <a:latin typeface="Times New Roman" pitchFamily="18" charset="0"/>
                <a:cs typeface="Times New Roman" pitchFamily="18" charset="0"/>
              </a:rPr>
              <a:t>Gurugram</a:t>
            </a:r>
            <a:r>
              <a:rPr lang="en-US" sz="1600" dirty="0" smtClean="0">
                <a:latin typeface="Times New Roman" pitchFamily="18" charset="0"/>
                <a:cs typeface="Times New Roman" pitchFamily="18" charset="0"/>
              </a:rPr>
              <a:t>.</a:t>
            </a:r>
            <a:endParaRPr lang="en-IN" sz="1600" dirty="0" smtClean="0">
              <a:latin typeface="Times New Roman" pitchFamily="18" charset="0"/>
              <a:cs typeface="Times New Roman" pitchFamily="18" charset="0"/>
            </a:endParaRPr>
          </a:p>
          <a:p>
            <a:pPr marL="342900" lvl="0" indent="-342900">
              <a:lnSpc>
                <a:spcPct val="150000"/>
              </a:lnSpc>
              <a:buFont typeface="+mj-lt"/>
              <a:buAutoNum type="arabicPeriod"/>
            </a:pPr>
            <a:r>
              <a:rPr lang="en-US" sz="1600" dirty="0" smtClean="0">
                <a:latin typeface="Times New Roman" pitchFamily="18" charset="0"/>
                <a:cs typeface="Times New Roman" pitchFamily="18" charset="0"/>
              </a:rPr>
              <a:t>To assess the possible barriers and facilitators for successful adoption of mobile app in Artemis Hospital. </a:t>
            </a:r>
            <a:endParaRPr lang="en-IN" sz="1600" dirty="0" smtClean="0">
              <a:latin typeface="Times New Roman" pitchFamily="18" charset="0"/>
              <a:cs typeface="Times New Roman" pitchFamily="18" charset="0"/>
            </a:endParaRPr>
          </a:p>
          <a:p>
            <a:pPr marL="342900" lvl="0" indent="-342900">
              <a:lnSpc>
                <a:spcPct val="150000"/>
              </a:lnSpc>
              <a:buFont typeface="+mj-lt"/>
              <a:buAutoNum type="arabicPeriod"/>
            </a:pPr>
            <a:r>
              <a:rPr lang="en-IN" sz="1600" dirty="0" smtClean="0">
                <a:latin typeface="Times New Roman" pitchFamily="18" charset="0"/>
                <a:cs typeface="Times New Roman" pitchFamily="18" charset="0"/>
              </a:rPr>
              <a:t>To examine hospital staff and patients perception about mobile app. </a:t>
            </a:r>
            <a:endParaRPr lang="en-IN"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40366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46898ED4-057C-406A-89AE-EAB4E555321F}"/>
              </a:ext>
            </a:extLst>
          </p:cNvPr>
          <p:cNvGrpSpPr/>
          <p:nvPr/>
        </p:nvGrpSpPr>
        <p:grpSpPr>
          <a:xfrm>
            <a:off x="5950395" y="1905078"/>
            <a:ext cx="5626561" cy="2399772"/>
            <a:chOff x="5950395" y="2132856"/>
            <a:chExt cx="5626561" cy="2399772"/>
          </a:xfrm>
        </p:grpSpPr>
        <p:sp>
          <p:nvSpPr>
            <p:cNvPr id="13" name="TextBox 12">
              <a:extLst>
                <a:ext uri="{FF2B5EF4-FFF2-40B4-BE49-F238E27FC236}">
                  <a16:creationId xmlns:a16="http://schemas.microsoft.com/office/drawing/2014/main" xmlns="" id="{2D8DFADC-B573-4E62-8147-389320A6402D}"/>
                </a:ext>
              </a:extLst>
            </p:cNvPr>
            <p:cNvSpPr txBox="1"/>
            <p:nvPr/>
          </p:nvSpPr>
          <p:spPr>
            <a:xfrm>
              <a:off x="5950395" y="2132856"/>
              <a:ext cx="5626561" cy="830997"/>
            </a:xfrm>
            <a:prstGeom prst="rect">
              <a:avLst/>
            </a:prstGeom>
            <a:noFill/>
          </p:spPr>
          <p:txBody>
            <a:bodyPr wrap="square" lIns="0" rIns="0" rtlCol="0">
              <a:spAutoFit/>
            </a:bodyPr>
            <a:lstStyle/>
            <a:p>
              <a:endParaRPr lang="en-IN" sz="48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xmlns="" id="{962DE143-3E83-4CA2-A1D1-371799E7CB3F}"/>
                </a:ext>
              </a:extLst>
            </p:cNvPr>
            <p:cNvSpPr txBox="1"/>
            <p:nvPr/>
          </p:nvSpPr>
          <p:spPr>
            <a:xfrm>
              <a:off x="5950396" y="4159513"/>
              <a:ext cx="5614338" cy="373115"/>
            </a:xfrm>
            <a:prstGeom prst="rect">
              <a:avLst/>
            </a:prstGeom>
            <a:noFill/>
          </p:spPr>
          <p:txBody>
            <a:bodyPr wrap="square" lIns="0" rIns="0" rtlCol="0" anchor="b">
              <a:spAutoFit/>
            </a:bodyPr>
            <a:lstStyle/>
            <a:p>
              <a:pPr>
                <a:lnSpc>
                  <a:spcPct val="110000"/>
                </a:lnSpc>
                <a:defRPr/>
              </a:pPr>
              <a:r>
                <a:rPr lang="en-US" sz="1800" kern="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grpSp>
      <p:sp>
        <p:nvSpPr>
          <p:cNvPr id="30" name="TextBox 29">
            <a:extLst>
              <a:ext uri="{FF2B5EF4-FFF2-40B4-BE49-F238E27FC236}">
                <a16:creationId xmlns:a16="http://schemas.microsoft.com/office/drawing/2014/main" xmlns="" id="{68C0EE89-6337-4466-B3D6-6E83CDF19B3D}"/>
              </a:ext>
            </a:extLst>
          </p:cNvPr>
          <p:cNvSpPr txBox="1"/>
          <p:nvPr/>
        </p:nvSpPr>
        <p:spPr>
          <a:xfrm>
            <a:off x="334003" y="2701575"/>
            <a:ext cx="4439708" cy="720390"/>
          </a:xfrm>
          <a:prstGeom prst="rect">
            <a:avLst/>
          </a:prstGeom>
          <a:noFill/>
        </p:spPr>
        <p:txBody>
          <a:bodyPr wrap="square" lIns="0" rIns="0" rtlCol="0" anchor="b">
            <a:spAutoFit/>
          </a:bodyPr>
          <a:lstStyle/>
          <a:p>
            <a:pPr algn="r">
              <a:lnSpc>
                <a:spcPct val="110000"/>
              </a:lnSpc>
              <a:defRPr/>
            </a:pPr>
            <a:r>
              <a:rPr lang="en-US" sz="4000" kern="0" dirty="0">
                <a:latin typeface="Times New Roman" panose="02020603050405020304" pitchFamily="18" charset="0"/>
                <a:ea typeface="Open Sans" panose="020B0606030504020204" pitchFamily="34" charset="0"/>
                <a:cs typeface="Times New Roman" panose="02020603050405020304" pitchFamily="18" charset="0"/>
              </a:rPr>
              <a:t>METHODOLOGY</a:t>
            </a:r>
          </a:p>
        </p:txBody>
      </p:sp>
      <p:sp>
        <p:nvSpPr>
          <p:cNvPr id="2" name="Rectangle 1">
            <a:extLst>
              <a:ext uri="{FF2B5EF4-FFF2-40B4-BE49-F238E27FC236}">
                <a16:creationId xmlns:a16="http://schemas.microsoft.com/office/drawing/2014/main" xmlns="" id="{4EB3ACC1-AD0A-4272-AAEC-98335511E195}"/>
              </a:ext>
            </a:extLst>
          </p:cNvPr>
          <p:cNvSpPr/>
          <p:nvPr/>
        </p:nvSpPr>
        <p:spPr>
          <a:xfrm>
            <a:off x="5237157" y="214291"/>
            <a:ext cx="6625814" cy="6001643"/>
          </a:xfrm>
          <a:prstGeom prst="rect">
            <a:avLst/>
          </a:prstGeom>
        </p:spPr>
        <p:txBody>
          <a:bodyPr wrap="square">
            <a:spAutoFit/>
          </a:bodyPr>
          <a:lstStyle/>
          <a:p>
            <a:r>
              <a:rPr lang="en-IN" sz="1600" dirty="0" smtClean="0">
                <a:latin typeface="Times New Roman" pitchFamily="18" charset="0"/>
                <a:cs typeface="Times New Roman" pitchFamily="18" charset="0"/>
              </a:rPr>
              <a:t> </a:t>
            </a:r>
            <a:r>
              <a:rPr lang="en-US" sz="1600" b="1" u="sng" dirty="0" smtClean="0">
                <a:latin typeface="Times New Roman" pitchFamily="18" charset="0"/>
                <a:cs typeface="Times New Roman" pitchFamily="18" charset="0"/>
              </a:rPr>
              <a:t>Study Design</a:t>
            </a:r>
            <a:r>
              <a:rPr lang="en-US" sz="1600" dirty="0" smtClean="0">
                <a:latin typeface="Times New Roman" pitchFamily="18" charset="0"/>
                <a:cs typeface="Times New Roman" pitchFamily="18" charset="0"/>
              </a:rPr>
              <a:t>: Cross-sectional study</a:t>
            </a:r>
            <a:endParaRPr lang="en-I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endParaRPr lang="en-IN" sz="1600" dirty="0" smtClean="0">
              <a:latin typeface="Times New Roman" pitchFamily="18" charset="0"/>
              <a:cs typeface="Times New Roman" pitchFamily="18" charset="0"/>
            </a:endParaRPr>
          </a:p>
          <a:p>
            <a:r>
              <a:rPr lang="en-US" sz="1600" b="1" u="sng" dirty="0" smtClean="0">
                <a:latin typeface="Times New Roman" pitchFamily="18" charset="0"/>
                <a:cs typeface="Times New Roman" pitchFamily="18" charset="0"/>
              </a:rPr>
              <a:t>Study Type</a:t>
            </a:r>
            <a:r>
              <a:rPr lang="en-US" sz="1600" dirty="0" smtClean="0">
                <a:latin typeface="Times New Roman" pitchFamily="18" charset="0"/>
                <a:cs typeface="Times New Roman" pitchFamily="18" charset="0"/>
              </a:rPr>
              <a:t>- Quantitative </a:t>
            </a:r>
            <a:endParaRPr lang="en-I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endParaRPr lang="en-IN" sz="1600" dirty="0" smtClean="0">
              <a:latin typeface="Times New Roman" pitchFamily="18" charset="0"/>
              <a:cs typeface="Times New Roman" pitchFamily="18" charset="0"/>
            </a:endParaRPr>
          </a:p>
          <a:p>
            <a:r>
              <a:rPr lang="en-US" sz="1600" b="1" u="sng" dirty="0" smtClean="0">
                <a:latin typeface="Times New Roman" pitchFamily="18" charset="0"/>
                <a:cs typeface="Times New Roman" pitchFamily="18" charset="0"/>
              </a:rPr>
              <a:t>Sampling Methodology-</a:t>
            </a:r>
            <a:r>
              <a:rPr lang="en-US" sz="1600" dirty="0" smtClean="0">
                <a:latin typeface="Times New Roman" pitchFamily="18" charset="0"/>
                <a:cs typeface="Times New Roman" pitchFamily="18" charset="0"/>
              </a:rPr>
              <a:t> Convenient sampling </a:t>
            </a:r>
            <a:endParaRPr lang="en-I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endParaRPr lang="en-IN" sz="1600" dirty="0" smtClean="0">
              <a:latin typeface="Times New Roman" pitchFamily="18" charset="0"/>
              <a:cs typeface="Times New Roman" pitchFamily="18" charset="0"/>
            </a:endParaRPr>
          </a:p>
          <a:p>
            <a:r>
              <a:rPr lang="en-US" sz="1600" b="1" u="sng" dirty="0" smtClean="0">
                <a:latin typeface="Times New Roman" pitchFamily="18" charset="0"/>
                <a:cs typeface="Times New Roman" pitchFamily="18" charset="0"/>
              </a:rPr>
              <a:t>Location of Study</a:t>
            </a:r>
            <a:r>
              <a:rPr lang="en-US" sz="1600" dirty="0" smtClean="0">
                <a:latin typeface="Times New Roman" pitchFamily="18" charset="0"/>
                <a:cs typeface="Times New Roman" pitchFamily="18" charset="0"/>
              </a:rPr>
              <a:t>: Artemis Hospital, </a:t>
            </a:r>
            <a:r>
              <a:rPr lang="en-US" sz="1600" dirty="0" err="1" smtClean="0">
                <a:latin typeface="Times New Roman" pitchFamily="18" charset="0"/>
                <a:cs typeface="Times New Roman" pitchFamily="18" charset="0"/>
              </a:rPr>
              <a:t>Gurugram</a:t>
            </a:r>
            <a:r>
              <a:rPr lang="en-US" sz="1600" dirty="0" smtClean="0">
                <a:latin typeface="Times New Roman" pitchFamily="18" charset="0"/>
                <a:cs typeface="Times New Roman" pitchFamily="18" charset="0"/>
              </a:rPr>
              <a:t>,</a:t>
            </a:r>
            <a:endParaRPr lang="en-I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endParaRPr lang="en-IN" sz="1600" dirty="0" smtClean="0">
              <a:latin typeface="Times New Roman" pitchFamily="18" charset="0"/>
              <a:cs typeface="Times New Roman" pitchFamily="18" charset="0"/>
            </a:endParaRPr>
          </a:p>
          <a:p>
            <a:r>
              <a:rPr lang="en-US" sz="1600" b="1" u="sng" dirty="0" smtClean="0">
                <a:latin typeface="Times New Roman" pitchFamily="18" charset="0"/>
                <a:cs typeface="Times New Roman" pitchFamily="18" charset="0"/>
              </a:rPr>
              <a:t>Study Population</a:t>
            </a:r>
            <a:r>
              <a:rPr lang="en-US" sz="1600" dirty="0" smtClean="0">
                <a:latin typeface="Times New Roman" pitchFamily="18" charset="0"/>
                <a:cs typeface="Times New Roman" pitchFamily="18" charset="0"/>
              </a:rPr>
              <a:t>: Users of Mobile App in Artemis Hospital, </a:t>
            </a:r>
            <a:r>
              <a:rPr lang="en-US" sz="1600" dirty="0" err="1" smtClean="0">
                <a:latin typeface="Times New Roman" pitchFamily="18" charset="0"/>
                <a:cs typeface="Times New Roman" pitchFamily="18" charset="0"/>
              </a:rPr>
              <a:t>Gurugram</a:t>
            </a:r>
            <a:r>
              <a:rPr lang="en-US" sz="1600" dirty="0" smtClean="0">
                <a:latin typeface="Times New Roman" pitchFamily="18" charset="0"/>
                <a:cs typeface="Times New Roman" pitchFamily="18" charset="0"/>
              </a:rPr>
              <a:t> </a:t>
            </a:r>
            <a:endParaRPr lang="en-IN" sz="1600" dirty="0" smtClean="0">
              <a:latin typeface="Times New Roman" pitchFamily="18" charset="0"/>
              <a:cs typeface="Times New Roman" pitchFamily="18" charset="0"/>
            </a:endParaRPr>
          </a:p>
          <a:p>
            <a:r>
              <a:rPr lang="en-US" sz="1600" b="1" u="sng" dirty="0" smtClean="0">
                <a:latin typeface="Times New Roman" pitchFamily="18" charset="0"/>
                <a:cs typeface="Times New Roman" pitchFamily="18" charset="0"/>
              </a:rPr>
              <a:t>Sample Size</a:t>
            </a:r>
            <a:r>
              <a:rPr lang="en-US" sz="1600" dirty="0" smtClean="0">
                <a:latin typeface="Times New Roman" pitchFamily="18" charset="0"/>
                <a:cs typeface="Times New Roman" pitchFamily="18" charset="0"/>
              </a:rPr>
              <a:t>:  A sample size of 100 is targeted</a:t>
            </a:r>
            <a:endParaRPr lang="en-I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endParaRPr lang="en-IN" sz="1600" dirty="0" smtClean="0">
              <a:latin typeface="Times New Roman" pitchFamily="18" charset="0"/>
              <a:cs typeface="Times New Roman" pitchFamily="18" charset="0"/>
            </a:endParaRPr>
          </a:p>
          <a:p>
            <a:r>
              <a:rPr lang="en-US" sz="1600" b="1" u="sng" dirty="0" smtClean="0">
                <a:latin typeface="Times New Roman" pitchFamily="18" charset="0"/>
                <a:cs typeface="Times New Roman" pitchFamily="18" charset="0"/>
              </a:rPr>
              <a:t>Targeted Group</a:t>
            </a:r>
            <a:r>
              <a:rPr lang="en-US" sz="1600" dirty="0" smtClean="0">
                <a:latin typeface="Times New Roman" pitchFamily="18" charset="0"/>
                <a:cs typeface="Times New Roman" pitchFamily="18" charset="0"/>
              </a:rPr>
              <a:t> - People who use hospital mobile app</a:t>
            </a:r>
            <a:endParaRPr lang="en-IN" sz="1600" dirty="0" smtClean="0">
              <a:latin typeface="Times New Roman" pitchFamily="18" charset="0"/>
              <a:cs typeface="Times New Roman" pitchFamily="18" charset="0"/>
            </a:endParaRPr>
          </a:p>
          <a:p>
            <a:r>
              <a:rPr lang="en-US" sz="1600" b="1" u="sng" dirty="0" smtClean="0">
                <a:latin typeface="Times New Roman" pitchFamily="18" charset="0"/>
                <a:cs typeface="Times New Roman" pitchFamily="18" charset="0"/>
              </a:rPr>
              <a:t>Sampling Method</a:t>
            </a:r>
            <a:r>
              <a:rPr lang="en-US" sz="1600" dirty="0" smtClean="0">
                <a:latin typeface="Times New Roman" pitchFamily="18" charset="0"/>
                <a:cs typeface="Times New Roman" pitchFamily="18" charset="0"/>
              </a:rPr>
              <a:t>:</a:t>
            </a:r>
            <a:endParaRPr lang="en-I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Users were divided into the following four groups:-</a:t>
            </a:r>
            <a:endParaRPr lang="en-IN"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Doctors-- 10</a:t>
            </a:r>
            <a:endParaRPr lang="en-IN"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Nurses--60</a:t>
            </a:r>
            <a:endParaRPr lang="en-IN"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Administrative Staff--10</a:t>
            </a:r>
            <a:endParaRPr lang="en-IN"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Patients—20</a:t>
            </a:r>
          </a:p>
          <a:p>
            <a:pPr lvl="0"/>
            <a:endParaRPr lang="en-I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b="1" u="sng" dirty="0" smtClean="0">
                <a:latin typeface="Times New Roman" pitchFamily="18" charset="0"/>
                <a:cs typeface="Times New Roman" pitchFamily="18" charset="0"/>
              </a:rPr>
              <a:t>Type of Data</a:t>
            </a:r>
            <a:r>
              <a:rPr lang="en-US" sz="1600" dirty="0" smtClean="0">
                <a:latin typeface="Times New Roman" pitchFamily="18" charset="0"/>
                <a:cs typeface="Times New Roman" pitchFamily="18" charset="0"/>
              </a:rPr>
              <a:t>: Primary data</a:t>
            </a:r>
            <a:endParaRPr lang="en-I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b="1" u="sng" dirty="0" smtClean="0">
                <a:latin typeface="Times New Roman" pitchFamily="18" charset="0"/>
                <a:cs typeface="Times New Roman" pitchFamily="18" charset="0"/>
              </a:rPr>
              <a:t>Data Collection Tool</a:t>
            </a:r>
            <a:r>
              <a:rPr lang="en-US" sz="1600" dirty="0" smtClean="0">
                <a:latin typeface="Times New Roman" pitchFamily="18" charset="0"/>
                <a:cs typeface="Times New Roman" pitchFamily="18" charset="0"/>
              </a:rPr>
              <a:t>: System Usability Scale Questionnaire</a:t>
            </a:r>
            <a:endParaRPr lang="en-IN"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b="1" u="sng" dirty="0" smtClean="0">
                <a:latin typeface="Times New Roman" pitchFamily="18" charset="0"/>
                <a:cs typeface="Times New Roman" pitchFamily="18" charset="0"/>
              </a:rPr>
              <a:t>Data Analysis Tool</a:t>
            </a:r>
            <a:r>
              <a:rPr lang="en-US" sz="1600" dirty="0" smtClean="0">
                <a:latin typeface="Times New Roman" pitchFamily="18" charset="0"/>
                <a:cs typeface="Times New Roman" pitchFamily="18" charset="0"/>
              </a:rPr>
              <a:t>: SPSS Software</a:t>
            </a:r>
            <a:endParaRPr lang="en-IN" sz="1600" dirty="0" smtClean="0">
              <a:latin typeface="Times New Roman" pitchFamily="18" charset="0"/>
              <a:cs typeface="Times New Roman" pitchFamily="18" charset="0"/>
            </a:endParaRPr>
          </a:p>
          <a:p>
            <a:pPr marL="285750" indent="-285750">
              <a:buFont typeface="Arial" panose="020B0604020202020204" pitchFamily="34" charset="0"/>
              <a:buChar char="•"/>
            </a:pPr>
            <a:endParaRPr lang="en-IN" sz="1600" dirty="0" smtClean="0">
              <a:latin typeface="Times New Roman" pitchFamily="18" charset="0"/>
              <a:cs typeface="Times New Roman" pitchFamily="18" charset="0"/>
            </a:endParaRPr>
          </a:p>
          <a:p>
            <a:r>
              <a:rPr lang="en-US" sz="1600" dirty="0" smtClean="0"/>
              <a:t> </a:t>
            </a:r>
            <a:endParaRPr lang="en-IN" sz="1600" dirty="0" smtClean="0"/>
          </a:p>
        </p:txBody>
      </p:sp>
    </p:spTree>
    <p:extLst>
      <p:ext uri="{BB962C8B-B14F-4D97-AF65-F5344CB8AC3E}">
        <p14:creationId xmlns:p14="http://schemas.microsoft.com/office/powerpoint/2010/main" xmlns="" val="6791613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10691</TotalTime>
  <Words>1073</Words>
  <Application>Microsoft Office PowerPoint</Application>
  <PresentationFormat>Custom</PresentationFormat>
  <Paragraphs>115</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Gallery</vt:lpstr>
      <vt:lpstr>EVALUATION OF USER SATISFACTION AMONG HOSPITAL MOBILE APP USERS IN ARTEMIS HOSPITAL USING SYSTEM USABILITY SCALE </vt:lpstr>
      <vt:lpstr>Slide 2</vt:lpstr>
      <vt:lpstr>Slide 3</vt:lpstr>
      <vt:lpstr>Slide 4</vt:lpstr>
      <vt:lpstr>Slide 5</vt:lpstr>
      <vt:lpstr>ABOUT Bionworks Technologies </vt:lpstr>
      <vt:lpstr>Slide 7</vt:lpstr>
      <vt:lpstr>OBJECTIVE</vt:lpstr>
      <vt:lpstr>Slide 9</vt:lpstr>
      <vt:lpstr> Data Collection Tool: System Usability Scale Questionnaire  Doctors-- 10 Nurses--60 Administrative Staff--10 Patients--20  </vt:lpstr>
      <vt:lpstr>Slide 11</vt:lpstr>
      <vt:lpstr>ANALYSIS OF THE DATA   Step 1: Scoring the system usability scale:      According to Brook the calculation of the SUS score is done in the following manner: &gt;&gt;Each item's score contribution will range from 0 to 4.  &gt;&gt;For positive questions the score contribution is the scale position minus 1. For negative questions, the contribution is 5 minus the scale position.  &gt;&gt;The score contributions from each item are summed.  &gt;&gt;The above sum is multiplied by 2.5. The result from this multiplication is the overall value of SUS.  In this manner, the SUS score was calculated for all the 100 responses and an average score for the hospital mobile app of Artemis hospital was figured which came out to be 74.53.</vt:lpstr>
      <vt:lpstr>Step 2: Data analysis in SPSS The statistical package used for the analysis of the data was SPSS.  The top three rated variables of the system which satisfy the users of the system to a great extent are-  frequency of use ease of use confidence in use functional integration quick learning of the system     </vt:lpstr>
      <vt:lpstr>This graph shows 34% of users around experience of 0-1 year with mobile app has given score more than 68 and 26 percent of user with the same experience has given less than 68 score. While considering the experience greater than 1 year, 29 percent of users have given greater than 68percent. However, 11percent of users has given less than 68 score with the similar experience. </vt:lpstr>
      <vt:lpstr>This graph shows 24 percent of users around the age of 0-25 years with mobile app has given score more than 68 and 13 percent of user within the same age group has given less than 68 score. While considering the age ranging from 26-35, 32 percent of users have given greater than 68 percent. However, 19 percent of users have given less than 68 score with the similar age group. With increase in age i.e. From 36-45years, 7 percent of users have shown greater than 68 score than the 5 percent of users with less than 68 score. </vt:lpstr>
      <vt:lpstr>The above graph represents that 4% of patients with mobile app has given score more than 68 and 6% of pateints has given less than 68 score. While comparing this with hospital staff, 59 % of hospital staff has given greater than 68percent. However, 31% of hospital staff has given less than 68 score. </vt:lpstr>
      <vt:lpstr>PART III Further analysis of the last two questions on the questionnaire revealed the following results that were tabulated according to the “barriers” and “facilitators” for successful adoption of mobile app in the hospital. Another sub-category made for simplifying the analysis was among “hospital staff” (viz. Nurses, doctors and administrative staff) and “patients”. </vt:lpstr>
      <vt:lpstr>     Conclusion</vt:lpstr>
      <vt:lpstr>Slide 19</vt:lpstr>
      <vt:lpstr>Recommendations </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CAPM Efficient Frontier Curve for PowerPoint</dc:title>
  <dc:creator>Julian</dc:creator>
  <cp:lastModifiedBy>Mahak rana</cp:lastModifiedBy>
  <cp:revision>297</cp:revision>
  <dcterms:created xsi:type="dcterms:W3CDTF">2013-09-12T13:05:01Z</dcterms:created>
  <dcterms:modified xsi:type="dcterms:W3CDTF">2019-06-03T10:15:40Z</dcterms:modified>
</cp:coreProperties>
</file>