
<file path=[Content_Types].xml><?xml version="1.0" encoding="utf-8"?>
<Types xmlns="http://schemas.openxmlformats.org/package/2006/content-types">
  <Default Extension="bin" ContentType="application/vnd.openxmlformats-officedocument.oleObject"/>
  <Default Extension="emf" ContentType="image/x-emf"/>
  <Default Extension="jp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0"/>
  </p:notesMasterIdLst>
  <p:handoutMasterIdLst>
    <p:handoutMasterId r:id="rId41"/>
  </p:handoutMasterIdLst>
  <p:sldIdLst>
    <p:sldId id="256" r:id="rId2"/>
    <p:sldId id="400" r:id="rId3"/>
    <p:sldId id="463" r:id="rId4"/>
    <p:sldId id="464" r:id="rId5"/>
    <p:sldId id="465" r:id="rId6"/>
    <p:sldId id="419" r:id="rId7"/>
    <p:sldId id="427" r:id="rId8"/>
    <p:sldId id="430" r:id="rId9"/>
    <p:sldId id="467" r:id="rId10"/>
    <p:sldId id="468" r:id="rId11"/>
    <p:sldId id="459" r:id="rId12"/>
    <p:sldId id="426" r:id="rId13"/>
    <p:sldId id="432" r:id="rId14"/>
    <p:sldId id="457" r:id="rId15"/>
    <p:sldId id="433" r:id="rId16"/>
    <p:sldId id="434" r:id="rId17"/>
    <p:sldId id="435" r:id="rId18"/>
    <p:sldId id="436" r:id="rId19"/>
    <p:sldId id="437" r:id="rId20"/>
    <p:sldId id="443" r:id="rId21"/>
    <p:sldId id="444" r:id="rId22"/>
    <p:sldId id="445" r:id="rId23"/>
    <p:sldId id="446" r:id="rId24"/>
    <p:sldId id="447" r:id="rId25"/>
    <p:sldId id="448" r:id="rId26"/>
    <p:sldId id="449" r:id="rId27"/>
    <p:sldId id="450" r:id="rId28"/>
    <p:sldId id="451" r:id="rId29"/>
    <p:sldId id="452" r:id="rId30"/>
    <p:sldId id="453" r:id="rId31"/>
    <p:sldId id="454" r:id="rId32"/>
    <p:sldId id="455" r:id="rId33"/>
    <p:sldId id="472" r:id="rId34"/>
    <p:sldId id="469" r:id="rId35"/>
    <p:sldId id="438" r:id="rId36"/>
    <p:sldId id="470" r:id="rId37"/>
    <p:sldId id="471" r:id="rId38"/>
    <p:sldId id="425" r:id="rId39"/>
  </p:sldIdLst>
  <p:sldSz cx="4610100" cy="3460750"/>
  <p:notesSz cx="4610100" cy="34607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A4652"/>
    <a:srgbClr val="2A7286"/>
    <a:srgbClr val="215968"/>
    <a:srgbClr val="44A9C4"/>
    <a:srgbClr val="000000"/>
    <a:srgbClr val="A3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412" autoAdjust="0"/>
    <p:restoredTop sz="94291" autoAdjust="0"/>
  </p:normalViewPr>
  <p:slideViewPr>
    <p:cSldViewPr>
      <p:cViewPr varScale="1">
        <p:scale>
          <a:sx n="140" d="100"/>
          <a:sy n="140" d="100"/>
        </p:scale>
        <p:origin x="1416" y="102"/>
      </p:cViewPr>
      <p:guideLst>
        <p:guide orient="horz" pos="2880"/>
        <p:guide pos="2160"/>
      </p:guideLst>
    </p:cSldViewPr>
  </p:slideViewPr>
  <p:outlineViewPr>
    <p:cViewPr>
      <p:scale>
        <a:sx n="33" d="100"/>
        <a:sy n="33" d="100"/>
      </p:scale>
      <p:origin x="0" y="6894"/>
    </p:cViewPr>
  </p:outlineViewPr>
  <p:notesTextViewPr>
    <p:cViewPr>
      <p:scale>
        <a:sx n="100" d="100"/>
        <a:sy n="100" d="100"/>
      </p:scale>
      <p:origin x="0" y="0"/>
    </p:cViewPr>
  </p:notesTextViewPr>
  <p:notesViewPr>
    <p:cSldViewPr>
      <p:cViewPr varScale="1">
        <p:scale>
          <a:sx n="141" d="100"/>
          <a:sy n="141" d="100"/>
        </p:scale>
        <p:origin x="2004"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155CBE5-092C-482A-98C7-325D40C73003}" type="doc">
      <dgm:prSet loTypeId="urn:microsoft.com/office/officeart/2005/8/layout/hProcess4" loCatId="process" qsTypeId="urn:microsoft.com/office/officeart/2005/8/quickstyle/simple1" qsCatId="simple" csTypeId="urn:microsoft.com/office/officeart/2005/8/colors/accent0_3" csCatId="mainScheme" phldr="1"/>
      <dgm:spPr/>
    </dgm:pt>
    <dgm:pt modelId="{593F05F7-487F-450B-98EB-C108047F0DA3}">
      <dgm:prSet phldrT="[Text]" custT="1"/>
      <dgm:spPr/>
      <dgm:t>
        <a:bodyPr/>
        <a:lstStyle/>
        <a:p>
          <a:r>
            <a:rPr lang="en-IN" sz="800" dirty="0">
              <a:latin typeface="CMU Sans Serif" panose="02000603000000000000"/>
            </a:rPr>
            <a:t>Desk Research</a:t>
          </a:r>
        </a:p>
      </dgm:t>
    </dgm:pt>
    <dgm:pt modelId="{303EFA66-C236-4E6C-9780-256037363C77}" type="parTrans" cxnId="{E82DB0B7-563D-421F-8D97-4B874797C2CC}">
      <dgm:prSet/>
      <dgm:spPr/>
      <dgm:t>
        <a:bodyPr/>
        <a:lstStyle/>
        <a:p>
          <a:endParaRPr lang="en-IN" sz="800">
            <a:latin typeface="CMU Sans Serif" panose="02000603000000000000"/>
          </a:endParaRPr>
        </a:p>
      </dgm:t>
    </dgm:pt>
    <dgm:pt modelId="{792BC427-641C-4EEF-A0A2-87CF43FB9CAF}" type="sibTrans" cxnId="{E82DB0B7-563D-421F-8D97-4B874797C2CC}">
      <dgm:prSet/>
      <dgm:spPr/>
      <dgm:t>
        <a:bodyPr/>
        <a:lstStyle/>
        <a:p>
          <a:endParaRPr lang="en-IN" sz="800">
            <a:latin typeface="CMU Sans Serif" panose="02000603000000000000"/>
          </a:endParaRPr>
        </a:p>
      </dgm:t>
    </dgm:pt>
    <dgm:pt modelId="{D5DA715D-BB96-47F1-BAF8-549708496010}">
      <dgm:prSet phldrT="[Text]" custT="1"/>
      <dgm:spPr/>
      <dgm:t>
        <a:bodyPr/>
        <a:lstStyle/>
        <a:p>
          <a:r>
            <a:rPr lang="en-IN" sz="800" dirty="0">
              <a:latin typeface="CMU Sans Serif" panose="02000603000000000000"/>
            </a:rPr>
            <a:t>Secondary Data</a:t>
          </a:r>
        </a:p>
      </dgm:t>
    </dgm:pt>
    <dgm:pt modelId="{7A911808-1D7D-409C-B624-2EDE3AA8E981}" type="parTrans" cxnId="{E2212DB7-FBE8-4ACD-9AE4-7EDFD04C2F5C}">
      <dgm:prSet/>
      <dgm:spPr/>
      <dgm:t>
        <a:bodyPr/>
        <a:lstStyle/>
        <a:p>
          <a:endParaRPr lang="en-IN" sz="800">
            <a:latin typeface="CMU Sans Serif" panose="02000603000000000000"/>
          </a:endParaRPr>
        </a:p>
      </dgm:t>
    </dgm:pt>
    <dgm:pt modelId="{9CF36469-B4B3-4EF3-BD9F-A9925F42978E}" type="sibTrans" cxnId="{E2212DB7-FBE8-4ACD-9AE4-7EDFD04C2F5C}">
      <dgm:prSet/>
      <dgm:spPr/>
      <dgm:t>
        <a:bodyPr/>
        <a:lstStyle/>
        <a:p>
          <a:endParaRPr lang="en-IN" sz="800">
            <a:latin typeface="CMU Sans Serif" panose="02000603000000000000"/>
          </a:endParaRPr>
        </a:p>
      </dgm:t>
    </dgm:pt>
    <dgm:pt modelId="{A8BF42D2-811C-4EDA-9B02-0C9E994FAA98}">
      <dgm:prSet phldrT="[Text]" custT="1"/>
      <dgm:spPr/>
      <dgm:t>
        <a:bodyPr/>
        <a:lstStyle/>
        <a:p>
          <a:r>
            <a:rPr lang="en-IN" sz="800" dirty="0">
              <a:latin typeface="CMU Sans Serif" panose="02000603000000000000"/>
            </a:rPr>
            <a:t>Primary Data – Survey of Patients</a:t>
          </a:r>
        </a:p>
      </dgm:t>
    </dgm:pt>
    <dgm:pt modelId="{CFD07AFF-27C7-4A69-A596-48D7D7BE6319}" type="parTrans" cxnId="{C18AFBF4-7DA0-4849-9533-F05A15C549DB}">
      <dgm:prSet/>
      <dgm:spPr/>
      <dgm:t>
        <a:bodyPr/>
        <a:lstStyle/>
        <a:p>
          <a:endParaRPr lang="en-IN" sz="800">
            <a:latin typeface="CMU Sans Serif" panose="02000603000000000000"/>
          </a:endParaRPr>
        </a:p>
      </dgm:t>
    </dgm:pt>
    <dgm:pt modelId="{EC6FF327-023B-4004-B249-B7111751D557}" type="sibTrans" cxnId="{C18AFBF4-7DA0-4849-9533-F05A15C549DB}">
      <dgm:prSet/>
      <dgm:spPr/>
      <dgm:t>
        <a:bodyPr/>
        <a:lstStyle/>
        <a:p>
          <a:endParaRPr lang="en-IN" sz="800">
            <a:latin typeface="CMU Sans Serif" panose="02000603000000000000"/>
          </a:endParaRPr>
        </a:p>
      </dgm:t>
    </dgm:pt>
    <dgm:pt modelId="{A6B8EC02-557F-4E5B-AE65-D785132E7AC9}">
      <dgm:prSet custT="1"/>
      <dgm:spPr/>
      <dgm:t>
        <a:bodyPr/>
        <a:lstStyle/>
        <a:p>
          <a:r>
            <a:rPr lang="en-IN" sz="800" dirty="0">
              <a:latin typeface="CMU Sans Serif" panose="02000603000000000000"/>
            </a:rPr>
            <a:t>Stage 1</a:t>
          </a:r>
        </a:p>
      </dgm:t>
    </dgm:pt>
    <dgm:pt modelId="{DDDBE0BA-FBC5-46C8-BBBD-FCEC2A5FD327}" type="parTrans" cxnId="{BBD2844D-B34E-4B82-9B1A-120C323605BB}">
      <dgm:prSet/>
      <dgm:spPr/>
      <dgm:t>
        <a:bodyPr/>
        <a:lstStyle/>
        <a:p>
          <a:endParaRPr lang="en-IN" sz="800">
            <a:latin typeface="CMU Sans Serif" panose="02000603000000000000"/>
          </a:endParaRPr>
        </a:p>
      </dgm:t>
    </dgm:pt>
    <dgm:pt modelId="{6858B152-C713-45C5-9525-9BDAF617146E}" type="sibTrans" cxnId="{BBD2844D-B34E-4B82-9B1A-120C323605BB}">
      <dgm:prSet/>
      <dgm:spPr/>
      <dgm:t>
        <a:bodyPr/>
        <a:lstStyle/>
        <a:p>
          <a:endParaRPr lang="en-IN" sz="800">
            <a:latin typeface="CMU Sans Serif" panose="02000603000000000000"/>
          </a:endParaRPr>
        </a:p>
      </dgm:t>
    </dgm:pt>
    <dgm:pt modelId="{98C6477E-708F-429B-BFF4-A48CD826823A}">
      <dgm:prSet custT="1"/>
      <dgm:spPr/>
      <dgm:t>
        <a:bodyPr/>
        <a:lstStyle/>
        <a:p>
          <a:r>
            <a:rPr lang="en-IN" sz="800" dirty="0">
              <a:latin typeface="CMU Sans Serif" panose="02000603000000000000"/>
            </a:rPr>
            <a:t>Stage 2</a:t>
          </a:r>
        </a:p>
      </dgm:t>
    </dgm:pt>
    <dgm:pt modelId="{1B2EFB67-A0AB-4389-90F5-A5668E95F4DE}" type="parTrans" cxnId="{C265FB39-74EB-4B87-B023-3D8B7720A704}">
      <dgm:prSet/>
      <dgm:spPr/>
      <dgm:t>
        <a:bodyPr/>
        <a:lstStyle/>
        <a:p>
          <a:endParaRPr lang="en-IN" sz="800">
            <a:latin typeface="CMU Sans Serif" panose="02000603000000000000"/>
          </a:endParaRPr>
        </a:p>
      </dgm:t>
    </dgm:pt>
    <dgm:pt modelId="{127CC2CE-B6CD-4DF7-A384-0111F2337189}" type="sibTrans" cxnId="{C265FB39-74EB-4B87-B023-3D8B7720A704}">
      <dgm:prSet/>
      <dgm:spPr/>
      <dgm:t>
        <a:bodyPr/>
        <a:lstStyle/>
        <a:p>
          <a:endParaRPr lang="en-IN" sz="800">
            <a:latin typeface="CMU Sans Serif" panose="02000603000000000000"/>
          </a:endParaRPr>
        </a:p>
      </dgm:t>
    </dgm:pt>
    <dgm:pt modelId="{476F1565-C49D-43B1-A6E3-2E48ECAFC505}">
      <dgm:prSet custT="1"/>
      <dgm:spPr/>
      <dgm:t>
        <a:bodyPr/>
        <a:lstStyle/>
        <a:p>
          <a:r>
            <a:rPr lang="en-IN" sz="800" dirty="0">
              <a:latin typeface="CMU Sans Serif" panose="02000603000000000000"/>
            </a:rPr>
            <a:t>Stage 3</a:t>
          </a:r>
        </a:p>
      </dgm:t>
    </dgm:pt>
    <dgm:pt modelId="{20F62558-7E87-4A1C-9ED4-63D4D526C81E}" type="parTrans" cxnId="{A6F79CA9-9AE8-4768-998F-51738E6A279C}">
      <dgm:prSet/>
      <dgm:spPr/>
      <dgm:t>
        <a:bodyPr/>
        <a:lstStyle/>
        <a:p>
          <a:endParaRPr lang="en-IN" sz="800">
            <a:latin typeface="CMU Sans Serif" panose="02000603000000000000"/>
          </a:endParaRPr>
        </a:p>
      </dgm:t>
    </dgm:pt>
    <dgm:pt modelId="{F3445996-447C-4296-92D5-3B71840D7DBC}" type="sibTrans" cxnId="{A6F79CA9-9AE8-4768-998F-51738E6A279C}">
      <dgm:prSet/>
      <dgm:spPr/>
      <dgm:t>
        <a:bodyPr/>
        <a:lstStyle/>
        <a:p>
          <a:endParaRPr lang="en-IN" sz="800">
            <a:latin typeface="CMU Sans Serif" panose="02000603000000000000"/>
          </a:endParaRPr>
        </a:p>
      </dgm:t>
    </dgm:pt>
    <dgm:pt modelId="{896A4B98-921B-4BAF-A8F9-89CC5CBD93A6}" type="pres">
      <dgm:prSet presAssocID="{D155CBE5-092C-482A-98C7-325D40C73003}" presName="Name0" presStyleCnt="0">
        <dgm:presLayoutVars>
          <dgm:dir/>
          <dgm:animLvl val="lvl"/>
          <dgm:resizeHandles val="exact"/>
        </dgm:presLayoutVars>
      </dgm:prSet>
      <dgm:spPr/>
    </dgm:pt>
    <dgm:pt modelId="{791BC8E6-12D2-4A93-949D-92D8AE67B964}" type="pres">
      <dgm:prSet presAssocID="{D155CBE5-092C-482A-98C7-325D40C73003}" presName="tSp" presStyleCnt="0"/>
      <dgm:spPr/>
    </dgm:pt>
    <dgm:pt modelId="{6185C1D4-011E-4917-8388-2691700BB7AB}" type="pres">
      <dgm:prSet presAssocID="{D155CBE5-092C-482A-98C7-325D40C73003}" presName="bSp" presStyleCnt="0"/>
      <dgm:spPr/>
    </dgm:pt>
    <dgm:pt modelId="{C7B7719F-B1F2-412F-A53A-B1A6D2D14AA9}" type="pres">
      <dgm:prSet presAssocID="{D155CBE5-092C-482A-98C7-325D40C73003}" presName="process" presStyleCnt="0"/>
      <dgm:spPr/>
    </dgm:pt>
    <dgm:pt modelId="{C1CEE40C-D75D-4F69-805A-B8252BCD87F1}" type="pres">
      <dgm:prSet presAssocID="{593F05F7-487F-450B-98EB-C108047F0DA3}" presName="composite1" presStyleCnt="0"/>
      <dgm:spPr/>
    </dgm:pt>
    <dgm:pt modelId="{3124AF5A-3BEB-4AA2-B287-7DED64A2169F}" type="pres">
      <dgm:prSet presAssocID="{593F05F7-487F-450B-98EB-C108047F0DA3}" presName="dummyNode1" presStyleLbl="node1" presStyleIdx="0" presStyleCnt="3"/>
      <dgm:spPr/>
    </dgm:pt>
    <dgm:pt modelId="{729C208F-0227-47A7-9C7F-2FCF6B312749}" type="pres">
      <dgm:prSet presAssocID="{593F05F7-487F-450B-98EB-C108047F0DA3}" presName="childNode1" presStyleLbl="bgAcc1" presStyleIdx="0" presStyleCnt="3">
        <dgm:presLayoutVars>
          <dgm:bulletEnabled val="1"/>
        </dgm:presLayoutVars>
      </dgm:prSet>
      <dgm:spPr/>
    </dgm:pt>
    <dgm:pt modelId="{937D9781-9ED8-4940-A56E-E00E9E9F6411}" type="pres">
      <dgm:prSet presAssocID="{593F05F7-487F-450B-98EB-C108047F0DA3}" presName="childNode1tx" presStyleLbl="bgAcc1" presStyleIdx="0" presStyleCnt="3">
        <dgm:presLayoutVars>
          <dgm:bulletEnabled val="1"/>
        </dgm:presLayoutVars>
      </dgm:prSet>
      <dgm:spPr/>
    </dgm:pt>
    <dgm:pt modelId="{6ADF4410-902E-4DB9-A90E-DFC4ECD0461E}" type="pres">
      <dgm:prSet presAssocID="{593F05F7-487F-450B-98EB-C108047F0DA3}" presName="parentNode1" presStyleLbl="node1" presStyleIdx="0" presStyleCnt="3">
        <dgm:presLayoutVars>
          <dgm:chMax val="1"/>
          <dgm:bulletEnabled val="1"/>
        </dgm:presLayoutVars>
      </dgm:prSet>
      <dgm:spPr/>
    </dgm:pt>
    <dgm:pt modelId="{37D92617-CEE8-4F8F-96FB-C4ECBC972B39}" type="pres">
      <dgm:prSet presAssocID="{593F05F7-487F-450B-98EB-C108047F0DA3}" presName="connSite1" presStyleCnt="0"/>
      <dgm:spPr/>
    </dgm:pt>
    <dgm:pt modelId="{9F66DD65-A76E-42C7-8EFA-F0E8B4E455C5}" type="pres">
      <dgm:prSet presAssocID="{792BC427-641C-4EEF-A0A2-87CF43FB9CAF}" presName="Name9" presStyleLbl="sibTrans2D1" presStyleIdx="0" presStyleCnt="2"/>
      <dgm:spPr/>
    </dgm:pt>
    <dgm:pt modelId="{D7375D96-CB05-4233-A0E3-F0456A082E94}" type="pres">
      <dgm:prSet presAssocID="{D5DA715D-BB96-47F1-BAF8-549708496010}" presName="composite2" presStyleCnt="0"/>
      <dgm:spPr/>
    </dgm:pt>
    <dgm:pt modelId="{D42886B7-4AD2-4E5C-B9B8-98F051BFF8FD}" type="pres">
      <dgm:prSet presAssocID="{D5DA715D-BB96-47F1-BAF8-549708496010}" presName="dummyNode2" presStyleLbl="node1" presStyleIdx="0" presStyleCnt="3"/>
      <dgm:spPr/>
    </dgm:pt>
    <dgm:pt modelId="{7D706BED-6688-41CA-BCA5-23AC220A2870}" type="pres">
      <dgm:prSet presAssocID="{D5DA715D-BB96-47F1-BAF8-549708496010}" presName="childNode2" presStyleLbl="bgAcc1" presStyleIdx="1" presStyleCnt="3">
        <dgm:presLayoutVars>
          <dgm:bulletEnabled val="1"/>
        </dgm:presLayoutVars>
      </dgm:prSet>
      <dgm:spPr/>
    </dgm:pt>
    <dgm:pt modelId="{34072B66-F22D-40BB-9598-D20512159F73}" type="pres">
      <dgm:prSet presAssocID="{D5DA715D-BB96-47F1-BAF8-549708496010}" presName="childNode2tx" presStyleLbl="bgAcc1" presStyleIdx="1" presStyleCnt="3">
        <dgm:presLayoutVars>
          <dgm:bulletEnabled val="1"/>
        </dgm:presLayoutVars>
      </dgm:prSet>
      <dgm:spPr/>
    </dgm:pt>
    <dgm:pt modelId="{2E4DFF60-2EF0-464D-95AF-E05478A73EDB}" type="pres">
      <dgm:prSet presAssocID="{D5DA715D-BB96-47F1-BAF8-549708496010}" presName="parentNode2" presStyleLbl="node1" presStyleIdx="1" presStyleCnt="3">
        <dgm:presLayoutVars>
          <dgm:chMax val="0"/>
          <dgm:bulletEnabled val="1"/>
        </dgm:presLayoutVars>
      </dgm:prSet>
      <dgm:spPr/>
    </dgm:pt>
    <dgm:pt modelId="{DCF8C7C2-B9B6-4A63-BF39-1656E6595B3F}" type="pres">
      <dgm:prSet presAssocID="{D5DA715D-BB96-47F1-BAF8-549708496010}" presName="connSite2" presStyleCnt="0"/>
      <dgm:spPr/>
    </dgm:pt>
    <dgm:pt modelId="{8D4710EE-5DE4-470E-8BE5-7EEDD8E71FBA}" type="pres">
      <dgm:prSet presAssocID="{9CF36469-B4B3-4EF3-BD9F-A9925F42978E}" presName="Name18" presStyleLbl="sibTrans2D1" presStyleIdx="1" presStyleCnt="2"/>
      <dgm:spPr/>
    </dgm:pt>
    <dgm:pt modelId="{7DA403C4-C819-4656-BE8C-0F83E8DB3AF1}" type="pres">
      <dgm:prSet presAssocID="{A8BF42D2-811C-4EDA-9B02-0C9E994FAA98}" presName="composite1" presStyleCnt="0"/>
      <dgm:spPr/>
    </dgm:pt>
    <dgm:pt modelId="{A7288731-398A-4379-9DAD-B374EA3C1F73}" type="pres">
      <dgm:prSet presAssocID="{A8BF42D2-811C-4EDA-9B02-0C9E994FAA98}" presName="dummyNode1" presStyleLbl="node1" presStyleIdx="1" presStyleCnt="3"/>
      <dgm:spPr/>
    </dgm:pt>
    <dgm:pt modelId="{781274E4-927F-4E15-9AAB-CD3210857E62}" type="pres">
      <dgm:prSet presAssocID="{A8BF42D2-811C-4EDA-9B02-0C9E994FAA98}" presName="childNode1" presStyleLbl="bgAcc1" presStyleIdx="2" presStyleCnt="3">
        <dgm:presLayoutVars>
          <dgm:bulletEnabled val="1"/>
        </dgm:presLayoutVars>
      </dgm:prSet>
      <dgm:spPr/>
    </dgm:pt>
    <dgm:pt modelId="{5F9E9C55-9776-4A52-829E-EDC83DFFAE80}" type="pres">
      <dgm:prSet presAssocID="{A8BF42D2-811C-4EDA-9B02-0C9E994FAA98}" presName="childNode1tx" presStyleLbl="bgAcc1" presStyleIdx="2" presStyleCnt="3">
        <dgm:presLayoutVars>
          <dgm:bulletEnabled val="1"/>
        </dgm:presLayoutVars>
      </dgm:prSet>
      <dgm:spPr/>
    </dgm:pt>
    <dgm:pt modelId="{5A73C227-C319-4E2B-AC63-0F2E03A9B5E2}" type="pres">
      <dgm:prSet presAssocID="{A8BF42D2-811C-4EDA-9B02-0C9E994FAA98}" presName="parentNode1" presStyleLbl="node1" presStyleIdx="2" presStyleCnt="3" custScaleY="188650">
        <dgm:presLayoutVars>
          <dgm:chMax val="1"/>
          <dgm:bulletEnabled val="1"/>
        </dgm:presLayoutVars>
      </dgm:prSet>
      <dgm:spPr/>
    </dgm:pt>
    <dgm:pt modelId="{F6B4B09F-39B1-4FB6-8FFA-85801728E4FB}" type="pres">
      <dgm:prSet presAssocID="{A8BF42D2-811C-4EDA-9B02-0C9E994FAA98}" presName="connSite1" presStyleCnt="0"/>
      <dgm:spPr/>
    </dgm:pt>
  </dgm:ptLst>
  <dgm:cxnLst>
    <dgm:cxn modelId="{FAD58801-7748-41F8-9A2E-A94B77E33BF2}" type="presOf" srcId="{D155CBE5-092C-482A-98C7-325D40C73003}" destId="{896A4B98-921B-4BAF-A8F9-89CC5CBD93A6}" srcOrd="0" destOrd="0" presId="urn:microsoft.com/office/officeart/2005/8/layout/hProcess4"/>
    <dgm:cxn modelId="{95234313-0ADB-421F-909A-EEFD9DF263B8}" type="presOf" srcId="{593F05F7-487F-450B-98EB-C108047F0DA3}" destId="{6ADF4410-902E-4DB9-A90E-DFC4ECD0461E}" srcOrd="0" destOrd="0" presId="urn:microsoft.com/office/officeart/2005/8/layout/hProcess4"/>
    <dgm:cxn modelId="{0BA13117-F71A-4831-8194-F12FF7A00F1E}" type="presOf" srcId="{792BC427-641C-4EEF-A0A2-87CF43FB9CAF}" destId="{9F66DD65-A76E-42C7-8EFA-F0E8B4E455C5}" srcOrd="0" destOrd="0" presId="urn:microsoft.com/office/officeart/2005/8/layout/hProcess4"/>
    <dgm:cxn modelId="{A3232429-8F30-44B0-AEB0-A840E37D80A5}" type="presOf" srcId="{9CF36469-B4B3-4EF3-BD9F-A9925F42978E}" destId="{8D4710EE-5DE4-470E-8BE5-7EEDD8E71FBA}" srcOrd="0" destOrd="0" presId="urn:microsoft.com/office/officeart/2005/8/layout/hProcess4"/>
    <dgm:cxn modelId="{E29E4238-FC98-426F-94BC-0B5C2F451B2F}" type="presOf" srcId="{98C6477E-708F-429B-BFF4-A48CD826823A}" destId="{34072B66-F22D-40BB-9598-D20512159F73}" srcOrd="1" destOrd="0" presId="urn:microsoft.com/office/officeart/2005/8/layout/hProcess4"/>
    <dgm:cxn modelId="{C265FB39-74EB-4B87-B023-3D8B7720A704}" srcId="{D5DA715D-BB96-47F1-BAF8-549708496010}" destId="{98C6477E-708F-429B-BFF4-A48CD826823A}" srcOrd="0" destOrd="0" parTransId="{1B2EFB67-A0AB-4389-90F5-A5668E95F4DE}" sibTransId="{127CC2CE-B6CD-4DF7-A384-0111F2337189}"/>
    <dgm:cxn modelId="{BBD2844D-B34E-4B82-9B1A-120C323605BB}" srcId="{593F05F7-487F-450B-98EB-C108047F0DA3}" destId="{A6B8EC02-557F-4E5B-AE65-D785132E7AC9}" srcOrd="0" destOrd="0" parTransId="{DDDBE0BA-FBC5-46C8-BBBD-FCEC2A5FD327}" sibTransId="{6858B152-C713-45C5-9525-9BDAF617146E}"/>
    <dgm:cxn modelId="{732FCE74-1132-4EA6-8C48-44F6E8F80015}" type="presOf" srcId="{D5DA715D-BB96-47F1-BAF8-549708496010}" destId="{2E4DFF60-2EF0-464D-95AF-E05478A73EDB}" srcOrd="0" destOrd="0" presId="urn:microsoft.com/office/officeart/2005/8/layout/hProcess4"/>
    <dgm:cxn modelId="{86FFB9A8-FAF3-445C-A430-A94AEE81FA4F}" type="presOf" srcId="{A8BF42D2-811C-4EDA-9B02-0C9E994FAA98}" destId="{5A73C227-C319-4E2B-AC63-0F2E03A9B5E2}" srcOrd="0" destOrd="0" presId="urn:microsoft.com/office/officeart/2005/8/layout/hProcess4"/>
    <dgm:cxn modelId="{A6F79CA9-9AE8-4768-998F-51738E6A279C}" srcId="{A8BF42D2-811C-4EDA-9B02-0C9E994FAA98}" destId="{476F1565-C49D-43B1-A6E3-2E48ECAFC505}" srcOrd="0" destOrd="0" parTransId="{20F62558-7E87-4A1C-9ED4-63D4D526C81E}" sibTransId="{F3445996-447C-4296-92D5-3B71840D7DBC}"/>
    <dgm:cxn modelId="{E31181B4-1CDC-4852-9415-01FD73C9509F}" type="presOf" srcId="{98C6477E-708F-429B-BFF4-A48CD826823A}" destId="{7D706BED-6688-41CA-BCA5-23AC220A2870}" srcOrd="0" destOrd="0" presId="urn:microsoft.com/office/officeart/2005/8/layout/hProcess4"/>
    <dgm:cxn modelId="{C9EC8DB5-9487-4916-B02C-8A5632669011}" type="presOf" srcId="{A6B8EC02-557F-4E5B-AE65-D785132E7AC9}" destId="{729C208F-0227-47A7-9C7F-2FCF6B312749}" srcOrd="0" destOrd="0" presId="urn:microsoft.com/office/officeart/2005/8/layout/hProcess4"/>
    <dgm:cxn modelId="{E2212DB7-FBE8-4ACD-9AE4-7EDFD04C2F5C}" srcId="{D155CBE5-092C-482A-98C7-325D40C73003}" destId="{D5DA715D-BB96-47F1-BAF8-549708496010}" srcOrd="1" destOrd="0" parTransId="{7A911808-1D7D-409C-B624-2EDE3AA8E981}" sibTransId="{9CF36469-B4B3-4EF3-BD9F-A9925F42978E}"/>
    <dgm:cxn modelId="{E82DB0B7-563D-421F-8D97-4B874797C2CC}" srcId="{D155CBE5-092C-482A-98C7-325D40C73003}" destId="{593F05F7-487F-450B-98EB-C108047F0DA3}" srcOrd="0" destOrd="0" parTransId="{303EFA66-C236-4E6C-9780-256037363C77}" sibTransId="{792BC427-641C-4EEF-A0A2-87CF43FB9CAF}"/>
    <dgm:cxn modelId="{406AD5E7-D198-4305-8390-2B45F76F02AA}" type="presOf" srcId="{476F1565-C49D-43B1-A6E3-2E48ECAFC505}" destId="{5F9E9C55-9776-4A52-829E-EDC83DFFAE80}" srcOrd="1" destOrd="0" presId="urn:microsoft.com/office/officeart/2005/8/layout/hProcess4"/>
    <dgm:cxn modelId="{004796E9-8E48-4373-BDC5-929996057A1E}" type="presOf" srcId="{A6B8EC02-557F-4E5B-AE65-D785132E7AC9}" destId="{937D9781-9ED8-4940-A56E-E00E9E9F6411}" srcOrd="1" destOrd="0" presId="urn:microsoft.com/office/officeart/2005/8/layout/hProcess4"/>
    <dgm:cxn modelId="{6A1E6EEC-FBC9-4F9C-8B89-7BCE7C4C149D}" type="presOf" srcId="{476F1565-C49D-43B1-A6E3-2E48ECAFC505}" destId="{781274E4-927F-4E15-9AAB-CD3210857E62}" srcOrd="0" destOrd="0" presId="urn:microsoft.com/office/officeart/2005/8/layout/hProcess4"/>
    <dgm:cxn modelId="{C18AFBF4-7DA0-4849-9533-F05A15C549DB}" srcId="{D155CBE5-092C-482A-98C7-325D40C73003}" destId="{A8BF42D2-811C-4EDA-9B02-0C9E994FAA98}" srcOrd="2" destOrd="0" parTransId="{CFD07AFF-27C7-4A69-A596-48D7D7BE6319}" sibTransId="{EC6FF327-023B-4004-B249-B7111751D557}"/>
    <dgm:cxn modelId="{B36D7C2B-0EBB-4DBA-B59F-D9534F55398F}" type="presParOf" srcId="{896A4B98-921B-4BAF-A8F9-89CC5CBD93A6}" destId="{791BC8E6-12D2-4A93-949D-92D8AE67B964}" srcOrd="0" destOrd="0" presId="urn:microsoft.com/office/officeart/2005/8/layout/hProcess4"/>
    <dgm:cxn modelId="{FF0EE466-9E65-4C31-A8C3-513B776DCE65}" type="presParOf" srcId="{896A4B98-921B-4BAF-A8F9-89CC5CBD93A6}" destId="{6185C1D4-011E-4917-8388-2691700BB7AB}" srcOrd="1" destOrd="0" presId="urn:microsoft.com/office/officeart/2005/8/layout/hProcess4"/>
    <dgm:cxn modelId="{FB8565B6-27B4-4DBF-9B2E-0B93E4BCFC87}" type="presParOf" srcId="{896A4B98-921B-4BAF-A8F9-89CC5CBD93A6}" destId="{C7B7719F-B1F2-412F-A53A-B1A6D2D14AA9}" srcOrd="2" destOrd="0" presId="urn:microsoft.com/office/officeart/2005/8/layout/hProcess4"/>
    <dgm:cxn modelId="{6873EAFA-2FD3-47EF-A804-C26C8E9FB24A}" type="presParOf" srcId="{C7B7719F-B1F2-412F-A53A-B1A6D2D14AA9}" destId="{C1CEE40C-D75D-4F69-805A-B8252BCD87F1}" srcOrd="0" destOrd="0" presId="urn:microsoft.com/office/officeart/2005/8/layout/hProcess4"/>
    <dgm:cxn modelId="{F96D7E62-52A9-4D37-AE6B-71108B1A1D24}" type="presParOf" srcId="{C1CEE40C-D75D-4F69-805A-B8252BCD87F1}" destId="{3124AF5A-3BEB-4AA2-B287-7DED64A2169F}" srcOrd="0" destOrd="0" presId="urn:microsoft.com/office/officeart/2005/8/layout/hProcess4"/>
    <dgm:cxn modelId="{204FFE2A-5CDA-42E5-9A31-99BBAD77EB48}" type="presParOf" srcId="{C1CEE40C-D75D-4F69-805A-B8252BCD87F1}" destId="{729C208F-0227-47A7-9C7F-2FCF6B312749}" srcOrd="1" destOrd="0" presId="urn:microsoft.com/office/officeart/2005/8/layout/hProcess4"/>
    <dgm:cxn modelId="{7E3970F9-459A-4B1E-9113-DAFC78023018}" type="presParOf" srcId="{C1CEE40C-D75D-4F69-805A-B8252BCD87F1}" destId="{937D9781-9ED8-4940-A56E-E00E9E9F6411}" srcOrd="2" destOrd="0" presId="urn:microsoft.com/office/officeart/2005/8/layout/hProcess4"/>
    <dgm:cxn modelId="{31BB0FA6-C9FF-4349-B344-6F3043E5E7E9}" type="presParOf" srcId="{C1CEE40C-D75D-4F69-805A-B8252BCD87F1}" destId="{6ADF4410-902E-4DB9-A90E-DFC4ECD0461E}" srcOrd="3" destOrd="0" presId="urn:microsoft.com/office/officeart/2005/8/layout/hProcess4"/>
    <dgm:cxn modelId="{49202F40-4447-48F2-9304-146796A6C535}" type="presParOf" srcId="{C1CEE40C-D75D-4F69-805A-B8252BCD87F1}" destId="{37D92617-CEE8-4F8F-96FB-C4ECBC972B39}" srcOrd="4" destOrd="0" presId="urn:microsoft.com/office/officeart/2005/8/layout/hProcess4"/>
    <dgm:cxn modelId="{CFA92455-E3BD-41CE-88C9-B7C915714BBD}" type="presParOf" srcId="{C7B7719F-B1F2-412F-A53A-B1A6D2D14AA9}" destId="{9F66DD65-A76E-42C7-8EFA-F0E8B4E455C5}" srcOrd="1" destOrd="0" presId="urn:microsoft.com/office/officeart/2005/8/layout/hProcess4"/>
    <dgm:cxn modelId="{56AE2FD2-4FFC-4479-9531-7D9254F5CEA8}" type="presParOf" srcId="{C7B7719F-B1F2-412F-A53A-B1A6D2D14AA9}" destId="{D7375D96-CB05-4233-A0E3-F0456A082E94}" srcOrd="2" destOrd="0" presId="urn:microsoft.com/office/officeart/2005/8/layout/hProcess4"/>
    <dgm:cxn modelId="{31D0DB62-018F-4075-8166-C2006BA40D78}" type="presParOf" srcId="{D7375D96-CB05-4233-A0E3-F0456A082E94}" destId="{D42886B7-4AD2-4E5C-B9B8-98F051BFF8FD}" srcOrd="0" destOrd="0" presId="urn:microsoft.com/office/officeart/2005/8/layout/hProcess4"/>
    <dgm:cxn modelId="{76E0BD21-1351-4D62-AA6E-D4877D8469E9}" type="presParOf" srcId="{D7375D96-CB05-4233-A0E3-F0456A082E94}" destId="{7D706BED-6688-41CA-BCA5-23AC220A2870}" srcOrd="1" destOrd="0" presId="urn:microsoft.com/office/officeart/2005/8/layout/hProcess4"/>
    <dgm:cxn modelId="{893C26DC-947E-48FD-BB87-59ECF08E7CB9}" type="presParOf" srcId="{D7375D96-CB05-4233-A0E3-F0456A082E94}" destId="{34072B66-F22D-40BB-9598-D20512159F73}" srcOrd="2" destOrd="0" presId="urn:microsoft.com/office/officeart/2005/8/layout/hProcess4"/>
    <dgm:cxn modelId="{55EC7642-CA38-400F-98D5-4061CAB63215}" type="presParOf" srcId="{D7375D96-CB05-4233-A0E3-F0456A082E94}" destId="{2E4DFF60-2EF0-464D-95AF-E05478A73EDB}" srcOrd="3" destOrd="0" presId="urn:microsoft.com/office/officeart/2005/8/layout/hProcess4"/>
    <dgm:cxn modelId="{BAD10A7E-3186-4190-AC2B-C3441845DDC3}" type="presParOf" srcId="{D7375D96-CB05-4233-A0E3-F0456A082E94}" destId="{DCF8C7C2-B9B6-4A63-BF39-1656E6595B3F}" srcOrd="4" destOrd="0" presId="urn:microsoft.com/office/officeart/2005/8/layout/hProcess4"/>
    <dgm:cxn modelId="{DE721773-C8DE-4EDA-B3EC-34AEF02F5A68}" type="presParOf" srcId="{C7B7719F-B1F2-412F-A53A-B1A6D2D14AA9}" destId="{8D4710EE-5DE4-470E-8BE5-7EEDD8E71FBA}" srcOrd="3" destOrd="0" presId="urn:microsoft.com/office/officeart/2005/8/layout/hProcess4"/>
    <dgm:cxn modelId="{163318B4-821D-4DFC-9A0F-47BBAE5B572A}" type="presParOf" srcId="{C7B7719F-B1F2-412F-A53A-B1A6D2D14AA9}" destId="{7DA403C4-C819-4656-BE8C-0F83E8DB3AF1}" srcOrd="4" destOrd="0" presId="urn:microsoft.com/office/officeart/2005/8/layout/hProcess4"/>
    <dgm:cxn modelId="{82FF6FDF-AA67-464B-834D-92141F69DDF1}" type="presParOf" srcId="{7DA403C4-C819-4656-BE8C-0F83E8DB3AF1}" destId="{A7288731-398A-4379-9DAD-B374EA3C1F73}" srcOrd="0" destOrd="0" presId="urn:microsoft.com/office/officeart/2005/8/layout/hProcess4"/>
    <dgm:cxn modelId="{18988511-B812-4048-968E-322CEE78250F}" type="presParOf" srcId="{7DA403C4-C819-4656-BE8C-0F83E8DB3AF1}" destId="{781274E4-927F-4E15-9AAB-CD3210857E62}" srcOrd="1" destOrd="0" presId="urn:microsoft.com/office/officeart/2005/8/layout/hProcess4"/>
    <dgm:cxn modelId="{BF7B0978-94FC-46C5-8FE5-5EE37DECDAB4}" type="presParOf" srcId="{7DA403C4-C819-4656-BE8C-0F83E8DB3AF1}" destId="{5F9E9C55-9776-4A52-829E-EDC83DFFAE80}" srcOrd="2" destOrd="0" presId="urn:microsoft.com/office/officeart/2005/8/layout/hProcess4"/>
    <dgm:cxn modelId="{FD58CFB8-3782-47CE-AEF8-974A1689CDB0}" type="presParOf" srcId="{7DA403C4-C819-4656-BE8C-0F83E8DB3AF1}" destId="{5A73C227-C319-4E2B-AC63-0F2E03A9B5E2}" srcOrd="3" destOrd="0" presId="urn:microsoft.com/office/officeart/2005/8/layout/hProcess4"/>
    <dgm:cxn modelId="{1CEADD44-1E7B-466C-B17F-60B71EF8034F}" type="presParOf" srcId="{7DA403C4-C819-4656-BE8C-0F83E8DB3AF1}" destId="{F6B4B09F-39B1-4FB6-8FFA-85801728E4FB}" srcOrd="4" destOrd="0" presId="urn:microsoft.com/office/officeart/2005/8/layout/h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9C208F-0227-47A7-9C7F-2FCF6B312749}">
      <dsp:nvSpPr>
        <dsp:cNvPr id="0" name=""/>
        <dsp:cNvSpPr/>
      </dsp:nvSpPr>
      <dsp:spPr>
        <a:xfrm>
          <a:off x="826" y="486255"/>
          <a:ext cx="761430" cy="628020"/>
        </a:xfrm>
        <a:prstGeom prst="roundRect">
          <a:avLst>
            <a:gd name="adj" fmla="val 10000"/>
          </a:avLst>
        </a:prstGeom>
        <a:solidFill>
          <a:schemeClr val="lt2">
            <a:alpha val="90000"/>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57150" lvl="1" indent="-57150" algn="l" defTabSz="355600">
            <a:lnSpc>
              <a:spcPct val="90000"/>
            </a:lnSpc>
            <a:spcBef>
              <a:spcPct val="0"/>
            </a:spcBef>
            <a:spcAft>
              <a:spcPct val="15000"/>
            </a:spcAft>
            <a:buChar char="•"/>
          </a:pPr>
          <a:r>
            <a:rPr lang="en-IN" sz="800" kern="1200" dirty="0">
              <a:latin typeface="CMU Sans Serif" panose="02000603000000000000"/>
            </a:rPr>
            <a:t>Stage 1</a:t>
          </a:r>
        </a:p>
      </dsp:txBody>
      <dsp:txXfrm>
        <a:off x="15278" y="500707"/>
        <a:ext cx="732526" cy="464540"/>
      </dsp:txXfrm>
    </dsp:sp>
    <dsp:sp modelId="{9F66DD65-A76E-42C7-8EFA-F0E8B4E455C5}">
      <dsp:nvSpPr>
        <dsp:cNvPr id="0" name=""/>
        <dsp:cNvSpPr/>
      </dsp:nvSpPr>
      <dsp:spPr>
        <a:xfrm>
          <a:off x="433446" y="652768"/>
          <a:ext cx="814693" cy="814693"/>
        </a:xfrm>
        <a:prstGeom prst="leftCircularArrow">
          <a:avLst>
            <a:gd name="adj1" fmla="val 2849"/>
            <a:gd name="adj2" fmla="val 348147"/>
            <a:gd name="adj3" fmla="val 2123658"/>
            <a:gd name="adj4" fmla="val 9024489"/>
            <a:gd name="adj5" fmla="val 3324"/>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ADF4410-902E-4DB9-A90E-DFC4ECD0461E}">
      <dsp:nvSpPr>
        <dsp:cNvPr id="0" name=""/>
        <dsp:cNvSpPr/>
      </dsp:nvSpPr>
      <dsp:spPr>
        <a:xfrm>
          <a:off x="170032" y="979700"/>
          <a:ext cx="676827" cy="269151"/>
        </a:xfrm>
        <a:prstGeom prst="roundRect">
          <a:avLst>
            <a:gd name="adj" fmla="val 10000"/>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0160" rIns="15240" bIns="10160" numCol="1" spcCol="1270" anchor="ctr" anchorCtr="0">
          <a:noAutofit/>
        </a:bodyPr>
        <a:lstStyle/>
        <a:p>
          <a:pPr marL="0" lvl="0" indent="0" algn="ctr" defTabSz="355600">
            <a:lnSpc>
              <a:spcPct val="90000"/>
            </a:lnSpc>
            <a:spcBef>
              <a:spcPct val="0"/>
            </a:spcBef>
            <a:spcAft>
              <a:spcPct val="35000"/>
            </a:spcAft>
            <a:buNone/>
          </a:pPr>
          <a:r>
            <a:rPr lang="en-IN" sz="800" kern="1200" dirty="0">
              <a:latin typeface="CMU Sans Serif" panose="02000603000000000000"/>
            </a:rPr>
            <a:t>Desk Research</a:t>
          </a:r>
        </a:p>
      </dsp:txBody>
      <dsp:txXfrm>
        <a:off x="177915" y="987583"/>
        <a:ext cx="661061" cy="253385"/>
      </dsp:txXfrm>
    </dsp:sp>
    <dsp:sp modelId="{7D706BED-6688-41CA-BCA5-23AC220A2870}">
      <dsp:nvSpPr>
        <dsp:cNvPr id="0" name=""/>
        <dsp:cNvSpPr/>
      </dsp:nvSpPr>
      <dsp:spPr>
        <a:xfrm>
          <a:off x="957401" y="486255"/>
          <a:ext cx="761430" cy="628020"/>
        </a:xfrm>
        <a:prstGeom prst="roundRect">
          <a:avLst>
            <a:gd name="adj" fmla="val 10000"/>
          </a:avLst>
        </a:prstGeom>
        <a:solidFill>
          <a:schemeClr val="lt2">
            <a:alpha val="90000"/>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57150" lvl="1" indent="-57150" algn="l" defTabSz="355600">
            <a:lnSpc>
              <a:spcPct val="90000"/>
            </a:lnSpc>
            <a:spcBef>
              <a:spcPct val="0"/>
            </a:spcBef>
            <a:spcAft>
              <a:spcPct val="15000"/>
            </a:spcAft>
            <a:buChar char="•"/>
          </a:pPr>
          <a:r>
            <a:rPr lang="en-IN" sz="800" kern="1200" dirty="0">
              <a:latin typeface="CMU Sans Serif" panose="02000603000000000000"/>
            </a:rPr>
            <a:t>Stage 2</a:t>
          </a:r>
        </a:p>
      </dsp:txBody>
      <dsp:txXfrm>
        <a:off x="971853" y="635282"/>
        <a:ext cx="732526" cy="464540"/>
      </dsp:txXfrm>
    </dsp:sp>
    <dsp:sp modelId="{8D4710EE-5DE4-470E-8BE5-7EEDD8E71FBA}">
      <dsp:nvSpPr>
        <dsp:cNvPr id="0" name=""/>
        <dsp:cNvSpPr/>
      </dsp:nvSpPr>
      <dsp:spPr>
        <a:xfrm>
          <a:off x="1399250" y="77256"/>
          <a:ext cx="914713" cy="914713"/>
        </a:xfrm>
        <a:prstGeom prst="circularArrow">
          <a:avLst>
            <a:gd name="adj1" fmla="val 2538"/>
            <a:gd name="adj2" fmla="val 307835"/>
            <a:gd name="adj3" fmla="val 19243555"/>
            <a:gd name="adj4" fmla="val 12302411"/>
            <a:gd name="adj5" fmla="val 2961"/>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E4DFF60-2EF0-464D-95AF-E05478A73EDB}">
      <dsp:nvSpPr>
        <dsp:cNvPr id="0" name=""/>
        <dsp:cNvSpPr/>
      </dsp:nvSpPr>
      <dsp:spPr>
        <a:xfrm>
          <a:off x="1126607" y="351679"/>
          <a:ext cx="676827" cy="269151"/>
        </a:xfrm>
        <a:prstGeom prst="roundRect">
          <a:avLst>
            <a:gd name="adj" fmla="val 10000"/>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0160" rIns="15240" bIns="10160" numCol="1" spcCol="1270" anchor="ctr" anchorCtr="0">
          <a:noAutofit/>
        </a:bodyPr>
        <a:lstStyle/>
        <a:p>
          <a:pPr marL="0" lvl="0" indent="0" algn="ctr" defTabSz="355600">
            <a:lnSpc>
              <a:spcPct val="90000"/>
            </a:lnSpc>
            <a:spcBef>
              <a:spcPct val="0"/>
            </a:spcBef>
            <a:spcAft>
              <a:spcPct val="35000"/>
            </a:spcAft>
            <a:buNone/>
          </a:pPr>
          <a:r>
            <a:rPr lang="en-IN" sz="800" kern="1200" dirty="0">
              <a:latin typeface="CMU Sans Serif" panose="02000603000000000000"/>
            </a:rPr>
            <a:t>Secondary Data</a:t>
          </a:r>
        </a:p>
      </dsp:txBody>
      <dsp:txXfrm>
        <a:off x="1134490" y="359562"/>
        <a:ext cx="661061" cy="253385"/>
      </dsp:txXfrm>
    </dsp:sp>
    <dsp:sp modelId="{781274E4-927F-4E15-9AAB-CD3210857E62}">
      <dsp:nvSpPr>
        <dsp:cNvPr id="0" name=""/>
        <dsp:cNvSpPr/>
      </dsp:nvSpPr>
      <dsp:spPr>
        <a:xfrm>
          <a:off x="1913976" y="426604"/>
          <a:ext cx="761430" cy="628020"/>
        </a:xfrm>
        <a:prstGeom prst="roundRect">
          <a:avLst>
            <a:gd name="adj" fmla="val 10000"/>
          </a:avLst>
        </a:prstGeom>
        <a:solidFill>
          <a:schemeClr val="lt2">
            <a:alpha val="90000"/>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57150" lvl="1" indent="-57150" algn="l" defTabSz="355600">
            <a:lnSpc>
              <a:spcPct val="90000"/>
            </a:lnSpc>
            <a:spcBef>
              <a:spcPct val="0"/>
            </a:spcBef>
            <a:spcAft>
              <a:spcPct val="15000"/>
            </a:spcAft>
            <a:buChar char="•"/>
          </a:pPr>
          <a:r>
            <a:rPr lang="en-IN" sz="800" kern="1200" dirty="0">
              <a:latin typeface="CMU Sans Serif" panose="02000603000000000000"/>
            </a:rPr>
            <a:t>Stage 3</a:t>
          </a:r>
        </a:p>
      </dsp:txBody>
      <dsp:txXfrm>
        <a:off x="1928428" y="441056"/>
        <a:ext cx="732526" cy="464540"/>
      </dsp:txXfrm>
    </dsp:sp>
    <dsp:sp modelId="{5A73C227-C319-4E2B-AC63-0F2E03A9B5E2}">
      <dsp:nvSpPr>
        <dsp:cNvPr id="0" name=""/>
        <dsp:cNvSpPr/>
      </dsp:nvSpPr>
      <dsp:spPr>
        <a:xfrm>
          <a:off x="2083182" y="800747"/>
          <a:ext cx="676827" cy="507754"/>
        </a:xfrm>
        <a:prstGeom prst="roundRect">
          <a:avLst>
            <a:gd name="adj" fmla="val 10000"/>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0160" rIns="15240" bIns="10160" numCol="1" spcCol="1270" anchor="ctr" anchorCtr="0">
          <a:noAutofit/>
        </a:bodyPr>
        <a:lstStyle/>
        <a:p>
          <a:pPr marL="0" lvl="0" indent="0" algn="ctr" defTabSz="355600">
            <a:lnSpc>
              <a:spcPct val="90000"/>
            </a:lnSpc>
            <a:spcBef>
              <a:spcPct val="0"/>
            </a:spcBef>
            <a:spcAft>
              <a:spcPct val="35000"/>
            </a:spcAft>
            <a:buNone/>
          </a:pPr>
          <a:r>
            <a:rPr lang="en-IN" sz="800" kern="1200" dirty="0">
              <a:latin typeface="CMU Sans Serif" panose="02000603000000000000"/>
            </a:rPr>
            <a:t>Primary Data – Survey of Patients</a:t>
          </a:r>
        </a:p>
      </dsp:txBody>
      <dsp:txXfrm>
        <a:off x="2098054" y="815619"/>
        <a:ext cx="647083" cy="478010"/>
      </dsp:txXfrm>
    </dsp:sp>
  </dsp:spTree>
</dsp:drawing>
</file>

<file path=ppt/diagrams/layout1.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4.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5.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6.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DB440A0-F36E-4E95-B80C-F311F204C314}"/>
              </a:ext>
            </a:extLst>
          </p:cNvPr>
          <p:cNvSpPr>
            <a:spLocks noGrp="1"/>
          </p:cNvSpPr>
          <p:nvPr>
            <p:ph type="hdr" sz="quarter"/>
          </p:nvPr>
        </p:nvSpPr>
        <p:spPr>
          <a:xfrm>
            <a:off x="0" y="0"/>
            <a:ext cx="1997075" cy="17303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867651A8-82C7-4DAD-8BED-5C3DBD12823F}"/>
              </a:ext>
            </a:extLst>
          </p:cNvPr>
          <p:cNvSpPr>
            <a:spLocks noGrp="1"/>
          </p:cNvSpPr>
          <p:nvPr>
            <p:ph type="dt" sz="quarter" idx="1"/>
          </p:nvPr>
        </p:nvSpPr>
        <p:spPr>
          <a:xfrm>
            <a:off x="2611438" y="0"/>
            <a:ext cx="1997075" cy="173038"/>
          </a:xfrm>
          <a:prstGeom prst="rect">
            <a:avLst/>
          </a:prstGeom>
        </p:spPr>
        <p:txBody>
          <a:bodyPr vert="horz" lIns="91440" tIns="45720" rIns="91440" bIns="45720" rtlCol="0"/>
          <a:lstStyle>
            <a:lvl1pPr algn="r">
              <a:defRPr sz="1200"/>
            </a:lvl1pPr>
          </a:lstStyle>
          <a:p>
            <a:fld id="{042C56CA-802E-468F-86A9-66BED968859E}" type="datetimeFigureOut">
              <a:rPr lang="en-GB" smtClean="0"/>
              <a:pPr/>
              <a:t>30/05/2019</a:t>
            </a:fld>
            <a:endParaRPr lang="en-GB"/>
          </a:p>
        </p:txBody>
      </p:sp>
      <p:sp>
        <p:nvSpPr>
          <p:cNvPr id="4" name="Footer Placeholder 3">
            <a:extLst>
              <a:ext uri="{FF2B5EF4-FFF2-40B4-BE49-F238E27FC236}">
                <a16:creationId xmlns:a16="http://schemas.microsoft.com/office/drawing/2014/main" id="{6D78CC37-7486-4FC5-BB90-B4362FBF4CC5}"/>
              </a:ext>
            </a:extLst>
          </p:cNvPr>
          <p:cNvSpPr>
            <a:spLocks noGrp="1"/>
          </p:cNvSpPr>
          <p:nvPr>
            <p:ph type="ftr" sz="quarter" idx="2"/>
          </p:nvPr>
        </p:nvSpPr>
        <p:spPr>
          <a:xfrm>
            <a:off x="0" y="3287713"/>
            <a:ext cx="1997075" cy="17303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DDED9300-02CE-4193-9682-DB4D7549E2FB}"/>
              </a:ext>
            </a:extLst>
          </p:cNvPr>
          <p:cNvSpPr>
            <a:spLocks noGrp="1"/>
          </p:cNvSpPr>
          <p:nvPr>
            <p:ph type="sldNum" sz="quarter" idx="3"/>
          </p:nvPr>
        </p:nvSpPr>
        <p:spPr>
          <a:xfrm>
            <a:off x="2611438" y="3287713"/>
            <a:ext cx="1997075" cy="173037"/>
          </a:xfrm>
          <a:prstGeom prst="rect">
            <a:avLst/>
          </a:prstGeom>
        </p:spPr>
        <p:txBody>
          <a:bodyPr vert="horz" lIns="91440" tIns="45720" rIns="91440" bIns="45720" rtlCol="0" anchor="b"/>
          <a:lstStyle>
            <a:lvl1pPr algn="r">
              <a:defRPr sz="1200"/>
            </a:lvl1pPr>
          </a:lstStyle>
          <a:p>
            <a:fld id="{960C1336-1A08-48FF-AE69-9FBD4F8F58E7}" type="slidenum">
              <a:rPr lang="en-GB" smtClean="0"/>
              <a:pPr/>
              <a:t>‹#›</a:t>
            </a:fld>
            <a:endParaRPr lang="en-GB"/>
          </a:p>
        </p:txBody>
      </p:sp>
    </p:spTree>
    <p:extLst>
      <p:ext uri="{BB962C8B-B14F-4D97-AF65-F5344CB8AC3E}">
        <p14:creationId xmlns:p14="http://schemas.microsoft.com/office/powerpoint/2010/main" val="9270896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1997075" cy="17303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2611438" y="0"/>
            <a:ext cx="1997075" cy="173038"/>
          </a:xfrm>
          <a:prstGeom prst="rect">
            <a:avLst/>
          </a:prstGeom>
        </p:spPr>
        <p:txBody>
          <a:bodyPr vert="horz" lIns="91440" tIns="45720" rIns="91440" bIns="45720" rtlCol="0"/>
          <a:lstStyle>
            <a:lvl1pPr algn="r">
              <a:defRPr sz="1200"/>
            </a:lvl1pPr>
          </a:lstStyle>
          <a:p>
            <a:fld id="{E0F4E005-C165-4C9C-A265-25F4D3E289B9}" type="datetimeFigureOut">
              <a:rPr lang="en-GB" smtClean="0"/>
              <a:pPr/>
              <a:t>30/05/2019</a:t>
            </a:fld>
            <a:endParaRPr lang="en-GB"/>
          </a:p>
        </p:txBody>
      </p:sp>
      <p:sp>
        <p:nvSpPr>
          <p:cNvPr id="4" name="Slide Image Placeholder 3"/>
          <p:cNvSpPr>
            <a:spLocks noGrp="1" noRot="1" noChangeAspect="1"/>
          </p:cNvSpPr>
          <p:nvPr>
            <p:ph type="sldImg" idx="2"/>
          </p:nvPr>
        </p:nvSpPr>
        <p:spPr>
          <a:xfrm>
            <a:off x="1527175" y="433388"/>
            <a:ext cx="1555750" cy="1166812"/>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460375" y="1665288"/>
            <a:ext cx="3689350" cy="1363662"/>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3287713"/>
            <a:ext cx="1997075" cy="17303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2611438" y="3287713"/>
            <a:ext cx="1997075" cy="173037"/>
          </a:xfrm>
          <a:prstGeom prst="rect">
            <a:avLst/>
          </a:prstGeom>
        </p:spPr>
        <p:txBody>
          <a:bodyPr vert="horz" lIns="91440" tIns="45720" rIns="91440" bIns="45720" rtlCol="0" anchor="b"/>
          <a:lstStyle>
            <a:lvl1pPr algn="r">
              <a:defRPr sz="1200"/>
            </a:lvl1pPr>
          </a:lstStyle>
          <a:p>
            <a:fld id="{9343C145-ABC5-4402-AE36-76F70916394D}" type="slidenum">
              <a:rPr lang="en-GB" smtClean="0"/>
              <a:pPr/>
              <a:t>‹#›</a:t>
            </a:fld>
            <a:endParaRPr lang="en-GB"/>
          </a:p>
        </p:txBody>
      </p:sp>
    </p:spTree>
    <p:extLst>
      <p:ext uri="{BB962C8B-B14F-4D97-AF65-F5344CB8AC3E}">
        <p14:creationId xmlns:p14="http://schemas.microsoft.com/office/powerpoint/2010/main" val="20028106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Have to find a good cartoon!!</a:t>
            </a:r>
          </a:p>
        </p:txBody>
      </p:sp>
      <p:sp>
        <p:nvSpPr>
          <p:cNvPr id="4" name="Slide Number Placeholder 3"/>
          <p:cNvSpPr>
            <a:spLocks noGrp="1"/>
          </p:cNvSpPr>
          <p:nvPr>
            <p:ph type="sldNum" sz="quarter" idx="5"/>
          </p:nvPr>
        </p:nvSpPr>
        <p:spPr/>
        <p:txBody>
          <a:bodyPr/>
          <a:lstStyle/>
          <a:p>
            <a:fld id="{9343C145-ABC5-4402-AE36-76F70916394D}" type="slidenum">
              <a:rPr lang="en-GB" smtClean="0"/>
              <a:pPr/>
              <a:t>2</a:t>
            </a:fld>
            <a:endParaRPr lang="en-GB"/>
          </a:p>
        </p:txBody>
      </p:sp>
    </p:spTree>
    <p:extLst>
      <p:ext uri="{BB962C8B-B14F-4D97-AF65-F5344CB8AC3E}">
        <p14:creationId xmlns:p14="http://schemas.microsoft.com/office/powerpoint/2010/main" val="12116781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Have to find a good cartoon!!</a:t>
            </a:r>
          </a:p>
        </p:txBody>
      </p:sp>
      <p:sp>
        <p:nvSpPr>
          <p:cNvPr id="4" name="Slide Number Placeholder 3"/>
          <p:cNvSpPr>
            <a:spLocks noGrp="1"/>
          </p:cNvSpPr>
          <p:nvPr>
            <p:ph type="sldNum" sz="quarter" idx="5"/>
          </p:nvPr>
        </p:nvSpPr>
        <p:spPr/>
        <p:txBody>
          <a:bodyPr/>
          <a:lstStyle/>
          <a:p>
            <a:fld id="{9343C145-ABC5-4402-AE36-76F70916394D}" type="slidenum">
              <a:rPr lang="en-GB" smtClean="0"/>
              <a:pPr/>
              <a:t>3</a:t>
            </a:fld>
            <a:endParaRPr lang="en-GB"/>
          </a:p>
        </p:txBody>
      </p:sp>
    </p:spTree>
    <p:extLst>
      <p:ext uri="{BB962C8B-B14F-4D97-AF65-F5344CB8AC3E}">
        <p14:creationId xmlns:p14="http://schemas.microsoft.com/office/powerpoint/2010/main" val="42874688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Have to find a good cartoon!!</a:t>
            </a:r>
          </a:p>
        </p:txBody>
      </p:sp>
      <p:sp>
        <p:nvSpPr>
          <p:cNvPr id="4" name="Slide Number Placeholder 3"/>
          <p:cNvSpPr>
            <a:spLocks noGrp="1"/>
          </p:cNvSpPr>
          <p:nvPr>
            <p:ph type="sldNum" sz="quarter" idx="5"/>
          </p:nvPr>
        </p:nvSpPr>
        <p:spPr/>
        <p:txBody>
          <a:bodyPr/>
          <a:lstStyle/>
          <a:p>
            <a:fld id="{9343C145-ABC5-4402-AE36-76F70916394D}" type="slidenum">
              <a:rPr lang="en-GB" smtClean="0"/>
              <a:pPr/>
              <a:t>4</a:t>
            </a:fld>
            <a:endParaRPr lang="en-GB"/>
          </a:p>
        </p:txBody>
      </p:sp>
    </p:spTree>
    <p:extLst>
      <p:ext uri="{BB962C8B-B14F-4D97-AF65-F5344CB8AC3E}">
        <p14:creationId xmlns:p14="http://schemas.microsoft.com/office/powerpoint/2010/main" val="1213966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Have to find a good cartoon!!</a:t>
            </a:r>
          </a:p>
        </p:txBody>
      </p:sp>
      <p:sp>
        <p:nvSpPr>
          <p:cNvPr id="4" name="Slide Number Placeholder 3"/>
          <p:cNvSpPr>
            <a:spLocks noGrp="1"/>
          </p:cNvSpPr>
          <p:nvPr>
            <p:ph type="sldNum" sz="quarter" idx="5"/>
          </p:nvPr>
        </p:nvSpPr>
        <p:spPr/>
        <p:txBody>
          <a:bodyPr/>
          <a:lstStyle/>
          <a:p>
            <a:fld id="{9343C145-ABC5-4402-AE36-76F70916394D}" type="slidenum">
              <a:rPr lang="en-GB" smtClean="0"/>
              <a:pPr/>
              <a:t>5</a:t>
            </a:fld>
            <a:endParaRPr lang="en-GB"/>
          </a:p>
        </p:txBody>
      </p:sp>
    </p:spTree>
    <p:extLst>
      <p:ext uri="{BB962C8B-B14F-4D97-AF65-F5344CB8AC3E}">
        <p14:creationId xmlns:p14="http://schemas.microsoft.com/office/powerpoint/2010/main" val="31396441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Have to find a good cartoon!!</a:t>
            </a:r>
          </a:p>
        </p:txBody>
      </p:sp>
      <p:sp>
        <p:nvSpPr>
          <p:cNvPr id="4" name="Slide Number Placeholder 3"/>
          <p:cNvSpPr>
            <a:spLocks noGrp="1"/>
          </p:cNvSpPr>
          <p:nvPr>
            <p:ph type="sldNum" sz="quarter" idx="5"/>
          </p:nvPr>
        </p:nvSpPr>
        <p:spPr/>
        <p:txBody>
          <a:bodyPr/>
          <a:lstStyle/>
          <a:p>
            <a:fld id="{9343C145-ABC5-4402-AE36-76F70916394D}" type="slidenum">
              <a:rPr lang="en-GB" smtClean="0"/>
              <a:pPr/>
              <a:t>36</a:t>
            </a:fld>
            <a:endParaRPr lang="en-GB"/>
          </a:p>
        </p:txBody>
      </p:sp>
    </p:spTree>
    <p:extLst>
      <p:ext uri="{BB962C8B-B14F-4D97-AF65-F5344CB8AC3E}">
        <p14:creationId xmlns:p14="http://schemas.microsoft.com/office/powerpoint/2010/main" val="9020937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Have to find a good cartoon!!</a:t>
            </a:r>
          </a:p>
        </p:txBody>
      </p:sp>
      <p:sp>
        <p:nvSpPr>
          <p:cNvPr id="4" name="Slide Number Placeholder 3"/>
          <p:cNvSpPr>
            <a:spLocks noGrp="1"/>
          </p:cNvSpPr>
          <p:nvPr>
            <p:ph type="sldNum" sz="quarter" idx="5"/>
          </p:nvPr>
        </p:nvSpPr>
        <p:spPr/>
        <p:txBody>
          <a:bodyPr/>
          <a:lstStyle/>
          <a:p>
            <a:fld id="{9343C145-ABC5-4402-AE36-76F70916394D}" type="slidenum">
              <a:rPr lang="en-GB" smtClean="0"/>
              <a:pPr/>
              <a:t>37</a:t>
            </a:fld>
            <a:endParaRPr lang="en-GB"/>
          </a:p>
        </p:txBody>
      </p:sp>
    </p:spTree>
    <p:extLst>
      <p:ext uri="{BB962C8B-B14F-4D97-AF65-F5344CB8AC3E}">
        <p14:creationId xmlns:p14="http://schemas.microsoft.com/office/powerpoint/2010/main" val="244824210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reserve="1">
  <p:cSld name="Title Slide">
    <p:spTree>
      <p:nvGrpSpPr>
        <p:cNvPr id="1" name=""/>
        <p:cNvGrpSpPr/>
        <p:nvPr/>
      </p:nvGrpSpPr>
      <p:grpSpPr>
        <a:xfrm>
          <a:off x="0" y="0"/>
          <a:ext cx="0" cy="0"/>
          <a:chOff x="0" y="0"/>
          <a:chExt cx="0" cy="0"/>
        </a:xfrm>
      </p:grpSpPr>
      <p:sp>
        <p:nvSpPr>
          <p:cNvPr id="48" name="bk object 48"/>
          <p:cNvSpPr/>
          <p:nvPr/>
        </p:nvSpPr>
        <p:spPr>
          <a:xfrm>
            <a:off x="138544" y="1410957"/>
            <a:ext cx="101600" cy="101600"/>
          </a:xfrm>
          <a:prstGeom prst="rect">
            <a:avLst/>
          </a:prstGeom>
          <a:blipFill>
            <a:blip r:embed="rId2" cstate="print"/>
            <a:stretch>
              <a:fillRect/>
            </a:stretch>
          </a:blipFill>
        </p:spPr>
        <p:txBody>
          <a:bodyPr wrap="square" lIns="0" tIns="0" rIns="0" bIns="0" rtlCol="0"/>
          <a:lstStyle/>
          <a:p>
            <a:endParaRPr/>
          </a:p>
        </p:txBody>
      </p:sp>
      <p:sp>
        <p:nvSpPr>
          <p:cNvPr id="51" name="bk object 51"/>
          <p:cNvSpPr/>
          <p:nvPr/>
        </p:nvSpPr>
        <p:spPr>
          <a:xfrm>
            <a:off x="87743" y="895267"/>
            <a:ext cx="4432935" cy="567055"/>
          </a:xfrm>
          <a:custGeom>
            <a:avLst/>
            <a:gdLst/>
            <a:ahLst/>
            <a:cxnLst/>
            <a:rect l="l" t="t" r="r" b="b"/>
            <a:pathLst>
              <a:path w="4432935" h="567055">
                <a:moveTo>
                  <a:pt x="4432567" y="0"/>
                </a:moveTo>
                <a:lnTo>
                  <a:pt x="0" y="0"/>
                </a:lnTo>
                <a:lnTo>
                  <a:pt x="0" y="515689"/>
                </a:lnTo>
                <a:lnTo>
                  <a:pt x="4008" y="535414"/>
                </a:lnTo>
                <a:lnTo>
                  <a:pt x="14922" y="551567"/>
                </a:lnTo>
                <a:lnTo>
                  <a:pt x="31075" y="562481"/>
                </a:lnTo>
                <a:lnTo>
                  <a:pt x="50800" y="566490"/>
                </a:lnTo>
                <a:lnTo>
                  <a:pt x="4381767" y="566490"/>
                </a:lnTo>
                <a:lnTo>
                  <a:pt x="4401492" y="562481"/>
                </a:lnTo>
                <a:lnTo>
                  <a:pt x="4417644" y="551567"/>
                </a:lnTo>
                <a:lnTo>
                  <a:pt x="4428558" y="535414"/>
                </a:lnTo>
                <a:lnTo>
                  <a:pt x="4432567" y="515689"/>
                </a:lnTo>
                <a:lnTo>
                  <a:pt x="4432567" y="0"/>
                </a:lnTo>
                <a:close/>
              </a:path>
            </a:pathLst>
          </a:custGeom>
          <a:solidFill>
            <a:schemeClr val="accent5">
              <a:lumMod val="50000"/>
            </a:schemeClr>
          </a:solidFill>
          <a:effectLst>
            <a:outerShdw blurRad="50800" dist="38100" dir="2700000" algn="tl" rotWithShape="0">
              <a:prstClr val="black">
                <a:alpha val="40000"/>
              </a:prstClr>
            </a:outerShdw>
          </a:effectLst>
        </p:spPr>
        <p:txBody>
          <a:bodyPr wrap="square" lIns="0" tIns="0" rIns="0" bIns="0" rtlCol="0"/>
          <a:lstStyle/>
          <a:p>
            <a:endParaRPr dirty="0"/>
          </a:p>
        </p:txBody>
      </p:sp>
      <p:sp>
        <p:nvSpPr>
          <p:cNvPr id="53" name="bk object 53"/>
          <p:cNvSpPr/>
          <p:nvPr/>
        </p:nvSpPr>
        <p:spPr>
          <a:xfrm>
            <a:off x="4520310" y="926804"/>
            <a:ext cx="0" cy="12700"/>
          </a:xfrm>
          <a:custGeom>
            <a:avLst/>
            <a:gdLst/>
            <a:ahLst/>
            <a:cxnLst/>
            <a:rect l="l" t="t" r="r" b="b"/>
            <a:pathLst>
              <a:path h="12700">
                <a:moveTo>
                  <a:pt x="0" y="12699"/>
                </a:moveTo>
                <a:lnTo>
                  <a:pt x="0" y="0"/>
                </a:lnTo>
              </a:path>
            </a:pathLst>
          </a:custGeom>
          <a:ln w="3175">
            <a:solidFill>
              <a:srgbClr val="AFAFAF"/>
            </a:solidFill>
          </a:ln>
        </p:spPr>
        <p:txBody>
          <a:bodyPr wrap="square" lIns="0" tIns="0" rIns="0" bIns="0" rtlCol="0"/>
          <a:lstStyle/>
          <a:p>
            <a:endParaRPr/>
          </a:p>
        </p:txBody>
      </p:sp>
      <p:sp>
        <p:nvSpPr>
          <p:cNvPr id="54" name="bk object 54"/>
          <p:cNvSpPr/>
          <p:nvPr/>
        </p:nvSpPr>
        <p:spPr>
          <a:xfrm>
            <a:off x="4520310" y="914104"/>
            <a:ext cx="0" cy="12700"/>
          </a:xfrm>
          <a:custGeom>
            <a:avLst/>
            <a:gdLst/>
            <a:ahLst/>
            <a:cxnLst/>
            <a:rect l="l" t="t" r="r" b="b"/>
            <a:pathLst>
              <a:path h="12700">
                <a:moveTo>
                  <a:pt x="0" y="12699"/>
                </a:moveTo>
                <a:lnTo>
                  <a:pt x="0" y="0"/>
                </a:lnTo>
              </a:path>
            </a:pathLst>
          </a:custGeom>
          <a:ln w="3175">
            <a:solidFill>
              <a:srgbClr val="CECECE"/>
            </a:solidFill>
          </a:ln>
        </p:spPr>
        <p:txBody>
          <a:bodyPr wrap="square" lIns="0" tIns="0" rIns="0" bIns="0" rtlCol="0"/>
          <a:lstStyle/>
          <a:p>
            <a:endParaRPr/>
          </a:p>
        </p:txBody>
      </p:sp>
      <p:sp>
        <p:nvSpPr>
          <p:cNvPr id="55" name="bk object 55"/>
          <p:cNvSpPr/>
          <p:nvPr/>
        </p:nvSpPr>
        <p:spPr>
          <a:xfrm>
            <a:off x="4520310" y="901404"/>
            <a:ext cx="0" cy="12700"/>
          </a:xfrm>
          <a:custGeom>
            <a:avLst/>
            <a:gdLst/>
            <a:ahLst/>
            <a:cxnLst/>
            <a:rect l="l" t="t" r="r" b="b"/>
            <a:pathLst>
              <a:path h="12700">
                <a:moveTo>
                  <a:pt x="0" y="12699"/>
                </a:moveTo>
                <a:lnTo>
                  <a:pt x="0" y="0"/>
                </a:lnTo>
              </a:path>
            </a:pathLst>
          </a:custGeom>
          <a:ln w="3175">
            <a:solidFill>
              <a:srgbClr val="EFEFEF"/>
            </a:solidFill>
          </a:ln>
        </p:spPr>
        <p:txBody>
          <a:bodyPr wrap="square" lIns="0" tIns="0" rIns="0" bIns="0" rtlCol="0"/>
          <a:lstStyle/>
          <a:p>
            <a:endParaRPr/>
          </a:p>
        </p:txBody>
      </p:sp>
      <p:sp>
        <p:nvSpPr>
          <p:cNvPr id="2" name="Holder 2"/>
          <p:cNvSpPr>
            <a:spLocks noGrp="1"/>
          </p:cNvSpPr>
          <p:nvPr>
            <p:ph type="ctrTitle"/>
          </p:nvPr>
        </p:nvSpPr>
        <p:spPr>
          <a:xfrm>
            <a:off x="181698" y="905913"/>
            <a:ext cx="4246702" cy="471805"/>
          </a:xfrm>
          <a:prstGeom prst="rect">
            <a:avLst/>
          </a:prstGeom>
        </p:spPr>
        <p:txBody>
          <a:bodyPr wrap="square" lIns="0" tIns="0" rIns="0" bIns="0">
            <a:spAutoFit/>
          </a:bodyPr>
          <a:lstStyle>
            <a:lvl1pPr>
              <a:defRPr sz="1400" b="0" i="0">
                <a:solidFill>
                  <a:srgbClr val="CC0000"/>
                </a:solidFill>
                <a:latin typeface="Arial"/>
                <a:cs typeface="Arial"/>
              </a:defRPr>
            </a:lvl1pPr>
          </a:lstStyle>
          <a:p>
            <a:endParaRPr dirty="0"/>
          </a:p>
        </p:txBody>
      </p:sp>
      <p:sp>
        <p:nvSpPr>
          <p:cNvPr id="3" name="Holder 3"/>
          <p:cNvSpPr>
            <a:spLocks noGrp="1"/>
          </p:cNvSpPr>
          <p:nvPr>
            <p:ph type="subTitle" idx="4"/>
          </p:nvPr>
        </p:nvSpPr>
        <p:spPr>
          <a:xfrm>
            <a:off x="691515" y="1938020"/>
            <a:ext cx="3227070" cy="865187"/>
          </a:xfrm>
          <a:prstGeom prst="rect">
            <a:avLst/>
          </a:prstGeom>
        </p:spPr>
        <p:txBody>
          <a:bodyPr wrap="square" lIns="0" tIns="0" rIns="0" bIns="0">
            <a:spAutoFit/>
          </a:bodyPr>
          <a:lstStyle>
            <a:lvl1pPr>
              <a:defRPr/>
            </a:lvl1pPr>
          </a:lstStyle>
          <a:p>
            <a:endParaRPr dirty="0"/>
          </a:p>
        </p:txBody>
      </p:sp>
      <p:grpSp>
        <p:nvGrpSpPr>
          <p:cNvPr id="18" name="Group 17">
            <a:extLst>
              <a:ext uri="{FF2B5EF4-FFF2-40B4-BE49-F238E27FC236}">
                <a16:creationId xmlns:a16="http://schemas.microsoft.com/office/drawing/2014/main" id="{D2F5915E-5C47-45EB-A4DF-CC0A11FE1A7A}"/>
              </a:ext>
            </a:extLst>
          </p:cNvPr>
          <p:cNvGrpSpPr/>
          <p:nvPr userDrawn="1"/>
        </p:nvGrpSpPr>
        <p:grpSpPr>
          <a:xfrm>
            <a:off x="0" y="3332524"/>
            <a:ext cx="4610100" cy="129539"/>
            <a:chOff x="0" y="3332524"/>
            <a:chExt cx="4610100" cy="129539"/>
          </a:xfrm>
        </p:grpSpPr>
        <p:sp>
          <p:nvSpPr>
            <p:cNvPr id="19" name="object 21">
              <a:extLst>
                <a:ext uri="{FF2B5EF4-FFF2-40B4-BE49-F238E27FC236}">
                  <a16:creationId xmlns:a16="http://schemas.microsoft.com/office/drawing/2014/main" id="{F355DBBC-8BF2-4F0D-B76A-AD9AC79BFFE5}"/>
                </a:ext>
              </a:extLst>
            </p:cNvPr>
            <p:cNvSpPr/>
            <p:nvPr userDrawn="1"/>
          </p:nvSpPr>
          <p:spPr>
            <a:xfrm>
              <a:off x="0" y="3332524"/>
              <a:ext cx="1536065" cy="129539"/>
            </a:xfrm>
            <a:custGeom>
              <a:avLst/>
              <a:gdLst/>
              <a:ahLst/>
              <a:cxnLst/>
              <a:rect l="l" t="t" r="r" b="b"/>
              <a:pathLst>
                <a:path w="1536065" h="129539">
                  <a:moveTo>
                    <a:pt x="0" y="129032"/>
                  </a:moveTo>
                  <a:lnTo>
                    <a:pt x="1535976" y="129032"/>
                  </a:lnTo>
                  <a:lnTo>
                    <a:pt x="1535976" y="0"/>
                  </a:lnTo>
                  <a:lnTo>
                    <a:pt x="0" y="0"/>
                  </a:lnTo>
                  <a:lnTo>
                    <a:pt x="0" y="129032"/>
                  </a:lnTo>
                  <a:close/>
                </a:path>
              </a:pathLst>
            </a:custGeom>
            <a:solidFill>
              <a:schemeClr val="accent5">
                <a:lumMod val="50000"/>
              </a:schemeClr>
            </a:solidFill>
          </p:spPr>
          <p:txBody>
            <a:bodyPr wrap="square" lIns="0" tIns="0" rIns="0" bIns="0" rtlCol="0" anchor="ctr"/>
            <a:lstStyle/>
            <a:p>
              <a:pPr algn="ctr"/>
              <a:r>
                <a:rPr lang="en-GB" sz="600" u="none" dirty="0">
                  <a:solidFill>
                    <a:schemeClr val="bg1"/>
                  </a:solidFill>
                  <a:latin typeface="CMU Sans Serif" panose="02000603000000000000" pitchFamily="50" charset="0"/>
                  <a:ea typeface="CMU Sans Serif" panose="02000603000000000000" pitchFamily="50" charset="0"/>
                  <a:cs typeface="CMU Sans Serif" panose="02000603000000000000" pitchFamily="50" charset="0"/>
                </a:rPr>
                <a:t>Level of Patient Satisfaction</a:t>
              </a:r>
              <a:endParaRPr sz="600" u="none" dirty="0">
                <a:solidFill>
                  <a:schemeClr val="bg1"/>
                </a:solidFill>
                <a:latin typeface="CMU Sans Serif" panose="02000603000000000000" pitchFamily="50" charset="0"/>
                <a:ea typeface="CMU Sans Serif" panose="02000603000000000000" pitchFamily="50" charset="0"/>
                <a:cs typeface="CMU Sans Serif" panose="02000603000000000000" pitchFamily="50" charset="0"/>
              </a:endParaRPr>
            </a:p>
          </p:txBody>
        </p:sp>
        <p:sp>
          <p:nvSpPr>
            <p:cNvPr id="20" name="object 22">
              <a:extLst>
                <a:ext uri="{FF2B5EF4-FFF2-40B4-BE49-F238E27FC236}">
                  <a16:creationId xmlns:a16="http://schemas.microsoft.com/office/drawing/2014/main" id="{B9B354DC-AB06-40B0-8BFF-3453C707944E}"/>
                </a:ext>
              </a:extLst>
            </p:cNvPr>
            <p:cNvSpPr/>
            <p:nvPr/>
          </p:nvSpPr>
          <p:spPr>
            <a:xfrm>
              <a:off x="1535976" y="3332524"/>
              <a:ext cx="1536065" cy="129539"/>
            </a:xfrm>
            <a:custGeom>
              <a:avLst/>
              <a:gdLst/>
              <a:ahLst/>
              <a:cxnLst/>
              <a:rect l="l" t="t" r="r" b="b"/>
              <a:pathLst>
                <a:path w="1536064" h="129539">
                  <a:moveTo>
                    <a:pt x="0" y="129032"/>
                  </a:moveTo>
                  <a:lnTo>
                    <a:pt x="1535976" y="129032"/>
                  </a:lnTo>
                  <a:lnTo>
                    <a:pt x="1535976" y="0"/>
                  </a:lnTo>
                  <a:lnTo>
                    <a:pt x="0" y="0"/>
                  </a:lnTo>
                  <a:lnTo>
                    <a:pt x="0" y="129032"/>
                  </a:lnTo>
                  <a:close/>
                </a:path>
              </a:pathLst>
            </a:custGeom>
            <a:solidFill>
              <a:schemeClr val="accent5">
                <a:lumMod val="50000"/>
              </a:schemeClr>
            </a:solidFill>
          </p:spPr>
          <p:txBody>
            <a:bodyPr wrap="square" lIns="0" tIns="0" rIns="0" bIns="0" rtlCol="0"/>
            <a:lstStyle/>
            <a:p>
              <a:endParaRPr u="sng"/>
            </a:p>
          </p:txBody>
        </p:sp>
        <p:sp>
          <p:nvSpPr>
            <p:cNvPr id="21" name="object 23">
              <a:extLst>
                <a:ext uri="{FF2B5EF4-FFF2-40B4-BE49-F238E27FC236}">
                  <a16:creationId xmlns:a16="http://schemas.microsoft.com/office/drawing/2014/main" id="{805F9030-65AB-4930-882E-FC15A7ACCF2E}"/>
                </a:ext>
              </a:extLst>
            </p:cNvPr>
            <p:cNvSpPr/>
            <p:nvPr/>
          </p:nvSpPr>
          <p:spPr>
            <a:xfrm>
              <a:off x="3071952" y="3332524"/>
              <a:ext cx="1538148" cy="129539"/>
            </a:xfrm>
            <a:custGeom>
              <a:avLst/>
              <a:gdLst/>
              <a:ahLst/>
              <a:cxnLst/>
              <a:rect l="l" t="t" r="r" b="b"/>
              <a:pathLst>
                <a:path w="1536064" h="129539">
                  <a:moveTo>
                    <a:pt x="0" y="129032"/>
                  </a:moveTo>
                  <a:lnTo>
                    <a:pt x="1535976" y="129032"/>
                  </a:lnTo>
                  <a:lnTo>
                    <a:pt x="1535976" y="0"/>
                  </a:lnTo>
                  <a:lnTo>
                    <a:pt x="0" y="0"/>
                  </a:lnTo>
                  <a:lnTo>
                    <a:pt x="0" y="129032"/>
                  </a:lnTo>
                  <a:close/>
                </a:path>
              </a:pathLst>
            </a:custGeom>
            <a:solidFill>
              <a:schemeClr val="accent5">
                <a:lumMod val="50000"/>
              </a:schemeClr>
            </a:solidFill>
          </p:spPr>
          <p:txBody>
            <a:bodyPr wrap="square" lIns="0" tIns="0" rIns="0" bIns="0" rtlCol="0" anchor="ctr"/>
            <a:lstStyle/>
            <a:p>
              <a:pPr algn="ctr">
                <a:lnSpc>
                  <a:spcPct val="100000"/>
                </a:lnSpc>
              </a:pPr>
              <a:r>
                <a:rPr lang="en-GB" sz="700" spc="-5" dirty="0">
                  <a:solidFill>
                    <a:schemeClr val="bg2"/>
                  </a:solidFill>
                  <a:latin typeface="CMU Sans Serif" panose="02000603000000000000" pitchFamily="50" charset="0"/>
                  <a:ea typeface="CMU Sans Serif" panose="02000603000000000000" pitchFamily="50" charset="0"/>
                  <a:cs typeface="CMU Sans Serif" panose="02000603000000000000" pitchFamily="50" charset="0"/>
                </a:rPr>
                <a:t>30</a:t>
              </a:r>
              <a:r>
                <a:rPr lang="en-GB" sz="700" spc="-5" baseline="30000" dirty="0">
                  <a:solidFill>
                    <a:schemeClr val="bg2"/>
                  </a:solidFill>
                  <a:latin typeface="CMU Sans Serif" panose="02000603000000000000" pitchFamily="50" charset="0"/>
                  <a:ea typeface="CMU Sans Serif" panose="02000603000000000000" pitchFamily="50" charset="0"/>
                  <a:cs typeface="CMU Sans Serif" panose="02000603000000000000" pitchFamily="50" charset="0"/>
                </a:rPr>
                <a:t>th</a:t>
              </a:r>
              <a:r>
                <a:rPr lang="en-GB" sz="700" spc="-5" dirty="0">
                  <a:solidFill>
                    <a:schemeClr val="bg2"/>
                  </a:solidFill>
                  <a:latin typeface="CMU Sans Serif" panose="02000603000000000000" pitchFamily="50" charset="0"/>
                  <a:ea typeface="CMU Sans Serif" panose="02000603000000000000" pitchFamily="50" charset="0"/>
                  <a:cs typeface="CMU Sans Serif" panose="02000603000000000000" pitchFamily="50" charset="0"/>
                </a:rPr>
                <a:t> May,</a:t>
              </a:r>
              <a:r>
                <a:rPr lang="en-GB" sz="700" spc="-75" dirty="0">
                  <a:solidFill>
                    <a:schemeClr val="bg2"/>
                  </a:solidFill>
                  <a:latin typeface="CMU Sans Serif" panose="02000603000000000000" pitchFamily="50" charset="0"/>
                  <a:ea typeface="CMU Sans Serif" panose="02000603000000000000" pitchFamily="50" charset="0"/>
                  <a:cs typeface="CMU Sans Serif" panose="02000603000000000000" pitchFamily="50" charset="0"/>
                </a:rPr>
                <a:t> </a:t>
              </a:r>
              <a:r>
                <a:rPr lang="en-GB" sz="700" spc="-10" dirty="0">
                  <a:solidFill>
                    <a:schemeClr val="bg2"/>
                  </a:solidFill>
                  <a:latin typeface="CMU Sans Serif" panose="02000603000000000000" pitchFamily="50" charset="0"/>
                  <a:ea typeface="CMU Sans Serif" panose="02000603000000000000" pitchFamily="50" charset="0"/>
                  <a:cs typeface="CMU Sans Serif" panose="02000603000000000000" pitchFamily="50" charset="0"/>
                </a:rPr>
                <a:t>2019</a:t>
              </a:r>
              <a:endParaRPr lang="en-GB" sz="700" dirty="0">
                <a:solidFill>
                  <a:schemeClr val="bg2"/>
                </a:solidFill>
                <a:latin typeface="CMU Sans Serif" panose="02000603000000000000" pitchFamily="50" charset="0"/>
                <a:ea typeface="CMU Sans Serif" panose="02000603000000000000" pitchFamily="50" charset="0"/>
                <a:cs typeface="CMU Sans Serif" panose="02000603000000000000" pitchFamily="50" charset="0"/>
              </a:endParaRPr>
            </a:p>
          </p:txBody>
        </p:sp>
      </p:grpSp>
    </p:spTree>
  </p:cSld>
  <p:clrMapOvr>
    <a:masterClrMapping/>
  </p:clrMapOvr>
  <p:transition>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and Content">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CA7D3D65-50B2-4A14-A19F-7585066F9086}"/>
              </a:ext>
            </a:extLst>
          </p:cNvPr>
          <p:cNvGrpSpPr/>
          <p:nvPr userDrawn="1"/>
        </p:nvGrpSpPr>
        <p:grpSpPr>
          <a:xfrm>
            <a:off x="0" y="3332524"/>
            <a:ext cx="4610100" cy="129539"/>
            <a:chOff x="0" y="3332524"/>
            <a:chExt cx="4610100" cy="129539"/>
          </a:xfrm>
        </p:grpSpPr>
        <p:sp>
          <p:nvSpPr>
            <p:cNvPr id="8" name="object 21">
              <a:extLst>
                <a:ext uri="{FF2B5EF4-FFF2-40B4-BE49-F238E27FC236}">
                  <a16:creationId xmlns:a16="http://schemas.microsoft.com/office/drawing/2014/main" id="{38222B30-24B6-4478-B607-10F0A9807E17}"/>
                </a:ext>
              </a:extLst>
            </p:cNvPr>
            <p:cNvSpPr/>
            <p:nvPr/>
          </p:nvSpPr>
          <p:spPr>
            <a:xfrm>
              <a:off x="0" y="3332524"/>
              <a:ext cx="1536065" cy="129539"/>
            </a:xfrm>
            <a:custGeom>
              <a:avLst/>
              <a:gdLst/>
              <a:ahLst/>
              <a:cxnLst/>
              <a:rect l="l" t="t" r="r" b="b"/>
              <a:pathLst>
                <a:path w="1536065" h="129539">
                  <a:moveTo>
                    <a:pt x="0" y="129032"/>
                  </a:moveTo>
                  <a:lnTo>
                    <a:pt x="1535976" y="129032"/>
                  </a:lnTo>
                  <a:lnTo>
                    <a:pt x="1535976" y="0"/>
                  </a:lnTo>
                  <a:lnTo>
                    <a:pt x="0" y="0"/>
                  </a:lnTo>
                  <a:lnTo>
                    <a:pt x="0" y="129032"/>
                  </a:lnTo>
                  <a:close/>
                </a:path>
              </a:pathLst>
            </a:custGeom>
            <a:solidFill>
              <a:schemeClr val="accent5">
                <a:lumMod val="50000"/>
              </a:schemeClr>
            </a:solidFill>
          </p:spPr>
          <p:txBody>
            <a:bodyPr wrap="square" lIns="0" tIns="0" rIns="0" bIns="0" rtlCol="0" anchor="ctr"/>
            <a:lstStyle/>
            <a:p>
              <a:pPr algn="ctr"/>
              <a:r>
                <a:rPr lang="en-GB" sz="600" u="none" dirty="0">
                  <a:solidFill>
                    <a:schemeClr val="bg1"/>
                  </a:solidFill>
                  <a:latin typeface="CMU Sans Serif" panose="02000603000000000000" pitchFamily="50" charset="0"/>
                  <a:ea typeface="CMU Sans Serif" panose="02000603000000000000" pitchFamily="50" charset="0"/>
                  <a:cs typeface="CMU Sans Serif" panose="02000603000000000000" pitchFamily="50" charset="0"/>
                </a:rPr>
                <a:t>Level of Patient Satisfaction</a:t>
              </a:r>
              <a:endParaRPr sz="600" u="none" dirty="0">
                <a:solidFill>
                  <a:schemeClr val="bg1"/>
                </a:solidFill>
                <a:latin typeface="CMU Sans Serif" panose="02000603000000000000" pitchFamily="50" charset="0"/>
                <a:ea typeface="CMU Sans Serif" panose="02000603000000000000" pitchFamily="50" charset="0"/>
                <a:cs typeface="CMU Sans Serif" panose="02000603000000000000" pitchFamily="50" charset="0"/>
              </a:endParaRPr>
            </a:p>
          </p:txBody>
        </p:sp>
        <p:sp>
          <p:nvSpPr>
            <p:cNvPr id="9" name="object 22">
              <a:extLst>
                <a:ext uri="{FF2B5EF4-FFF2-40B4-BE49-F238E27FC236}">
                  <a16:creationId xmlns:a16="http://schemas.microsoft.com/office/drawing/2014/main" id="{8B204FC4-FA31-4AF1-9024-175A61869B8B}"/>
                </a:ext>
              </a:extLst>
            </p:cNvPr>
            <p:cNvSpPr/>
            <p:nvPr/>
          </p:nvSpPr>
          <p:spPr>
            <a:xfrm>
              <a:off x="1535976" y="3332524"/>
              <a:ext cx="1536065" cy="129539"/>
            </a:xfrm>
            <a:custGeom>
              <a:avLst/>
              <a:gdLst/>
              <a:ahLst/>
              <a:cxnLst/>
              <a:rect l="l" t="t" r="r" b="b"/>
              <a:pathLst>
                <a:path w="1536064" h="129539">
                  <a:moveTo>
                    <a:pt x="0" y="129032"/>
                  </a:moveTo>
                  <a:lnTo>
                    <a:pt x="1535976" y="129032"/>
                  </a:lnTo>
                  <a:lnTo>
                    <a:pt x="1535976" y="0"/>
                  </a:lnTo>
                  <a:lnTo>
                    <a:pt x="0" y="0"/>
                  </a:lnTo>
                  <a:lnTo>
                    <a:pt x="0" y="129032"/>
                  </a:lnTo>
                  <a:close/>
                </a:path>
              </a:pathLst>
            </a:custGeom>
            <a:solidFill>
              <a:schemeClr val="accent5">
                <a:lumMod val="50000"/>
              </a:schemeClr>
            </a:solidFill>
          </p:spPr>
          <p:txBody>
            <a:bodyPr wrap="square" lIns="0" tIns="0" rIns="0" bIns="0" rtlCol="0"/>
            <a:lstStyle/>
            <a:p>
              <a:endParaRPr u="sng"/>
            </a:p>
          </p:txBody>
        </p:sp>
        <p:sp>
          <p:nvSpPr>
            <p:cNvPr id="10" name="object 23">
              <a:extLst>
                <a:ext uri="{FF2B5EF4-FFF2-40B4-BE49-F238E27FC236}">
                  <a16:creationId xmlns:a16="http://schemas.microsoft.com/office/drawing/2014/main" id="{E411FA9A-C001-4FEC-99BE-5A41753FAC43}"/>
                </a:ext>
              </a:extLst>
            </p:cNvPr>
            <p:cNvSpPr/>
            <p:nvPr/>
          </p:nvSpPr>
          <p:spPr>
            <a:xfrm>
              <a:off x="3071952" y="3332524"/>
              <a:ext cx="1538148" cy="129539"/>
            </a:xfrm>
            <a:custGeom>
              <a:avLst/>
              <a:gdLst/>
              <a:ahLst/>
              <a:cxnLst/>
              <a:rect l="l" t="t" r="r" b="b"/>
              <a:pathLst>
                <a:path w="1536064" h="129539">
                  <a:moveTo>
                    <a:pt x="0" y="129032"/>
                  </a:moveTo>
                  <a:lnTo>
                    <a:pt x="1535976" y="129032"/>
                  </a:lnTo>
                  <a:lnTo>
                    <a:pt x="1535976" y="0"/>
                  </a:lnTo>
                  <a:lnTo>
                    <a:pt x="0" y="0"/>
                  </a:lnTo>
                  <a:lnTo>
                    <a:pt x="0" y="129032"/>
                  </a:lnTo>
                  <a:close/>
                </a:path>
              </a:pathLst>
            </a:custGeom>
            <a:solidFill>
              <a:schemeClr val="accent5">
                <a:lumMod val="50000"/>
              </a:schemeClr>
            </a:solidFill>
          </p:spPr>
          <p:txBody>
            <a:bodyPr wrap="square" lIns="0" tIns="0" rIns="0" bIns="0" rtlCol="0" anchor="ctr"/>
            <a:lstStyle/>
            <a:p>
              <a:pPr algn="ctr">
                <a:lnSpc>
                  <a:spcPct val="100000"/>
                </a:lnSpc>
              </a:pPr>
              <a:r>
                <a:rPr lang="en-GB" sz="700" spc="-5" dirty="0">
                  <a:solidFill>
                    <a:schemeClr val="bg2"/>
                  </a:solidFill>
                  <a:latin typeface="CMU Sans Serif" panose="02000603000000000000" pitchFamily="50" charset="0"/>
                  <a:ea typeface="CMU Sans Serif" panose="02000603000000000000" pitchFamily="50" charset="0"/>
                  <a:cs typeface="CMU Sans Serif" panose="02000603000000000000" pitchFamily="50" charset="0"/>
                </a:rPr>
                <a:t>30</a:t>
              </a:r>
              <a:r>
                <a:rPr lang="en-GB" sz="700" spc="-5" baseline="30000" dirty="0">
                  <a:solidFill>
                    <a:schemeClr val="bg2"/>
                  </a:solidFill>
                  <a:latin typeface="CMU Sans Serif" panose="02000603000000000000" pitchFamily="50" charset="0"/>
                  <a:ea typeface="CMU Sans Serif" panose="02000603000000000000" pitchFamily="50" charset="0"/>
                  <a:cs typeface="CMU Sans Serif" panose="02000603000000000000" pitchFamily="50" charset="0"/>
                </a:rPr>
                <a:t>th</a:t>
              </a:r>
              <a:r>
                <a:rPr lang="en-GB" sz="700" spc="-5" dirty="0">
                  <a:solidFill>
                    <a:schemeClr val="bg2"/>
                  </a:solidFill>
                  <a:latin typeface="CMU Sans Serif" panose="02000603000000000000" pitchFamily="50" charset="0"/>
                  <a:ea typeface="CMU Sans Serif" panose="02000603000000000000" pitchFamily="50" charset="0"/>
                  <a:cs typeface="CMU Sans Serif" panose="02000603000000000000" pitchFamily="50" charset="0"/>
                </a:rPr>
                <a:t> May,</a:t>
              </a:r>
              <a:r>
                <a:rPr lang="en-GB" sz="700" spc="-75" dirty="0">
                  <a:solidFill>
                    <a:schemeClr val="bg2"/>
                  </a:solidFill>
                  <a:latin typeface="CMU Sans Serif" panose="02000603000000000000" pitchFamily="50" charset="0"/>
                  <a:ea typeface="CMU Sans Serif" panose="02000603000000000000" pitchFamily="50" charset="0"/>
                  <a:cs typeface="CMU Sans Serif" panose="02000603000000000000" pitchFamily="50" charset="0"/>
                </a:rPr>
                <a:t> </a:t>
              </a:r>
              <a:r>
                <a:rPr lang="en-GB" sz="700" spc="-10" dirty="0">
                  <a:solidFill>
                    <a:schemeClr val="bg2"/>
                  </a:solidFill>
                  <a:latin typeface="CMU Sans Serif" panose="02000603000000000000" pitchFamily="50" charset="0"/>
                  <a:ea typeface="CMU Sans Serif" panose="02000603000000000000" pitchFamily="50" charset="0"/>
                  <a:cs typeface="CMU Sans Serif" panose="02000603000000000000" pitchFamily="50" charset="0"/>
                </a:rPr>
                <a:t>2019</a:t>
              </a:r>
              <a:endParaRPr lang="en-GB" sz="700" dirty="0">
                <a:solidFill>
                  <a:schemeClr val="bg2"/>
                </a:solidFill>
                <a:latin typeface="CMU Sans Serif" panose="02000603000000000000" pitchFamily="50" charset="0"/>
                <a:ea typeface="CMU Sans Serif" panose="02000603000000000000" pitchFamily="50" charset="0"/>
                <a:cs typeface="CMU Sans Serif" panose="02000603000000000000" pitchFamily="50" charset="0"/>
              </a:endParaRPr>
            </a:p>
          </p:txBody>
        </p:sp>
      </p:grpSp>
      <p:sp>
        <p:nvSpPr>
          <p:cNvPr id="3" name="Holder 3"/>
          <p:cNvSpPr>
            <a:spLocks noGrp="1"/>
          </p:cNvSpPr>
          <p:nvPr userDrawn="1">
            <p:ph type="body" idx="1"/>
          </p:nvPr>
        </p:nvSpPr>
        <p:spPr>
          <a:xfrm>
            <a:off x="125844" y="1706137"/>
            <a:ext cx="3775710" cy="107722"/>
          </a:xfrm>
        </p:spPr>
        <p:txBody>
          <a:bodyPr lIns="0" tIns="0" rIns="0" bIns="0"/>
          <a:lstStyle>
            <a:lvl1pPr>
              <a:defRPr sz="700" b="0" i="0">
                <a:solidFill>
                  <a:schemeClr val="bg1"/>
                </a:solidFill>
                <a:latin typeface="CMU Sans Serif" pitchFamily="50" charset="0"/>
                <a:ea typeface="CMU Sans Serif" pitchFamily="50" charset="0"/>
                <a:cs typeface="CMU Sans Serif" pitchFamily="50" charset="0"/>
              </a:defRPr>
            </a:lvl1pPr>
          </a:lstStyle>
          <a:p>
            <a:endParaRPr dirty="0"/>
          </a:p>
        </p:txBody>
      </p:sp>
      <p:sp>
        <p:nvSpPr>
          <p:cNvPr id="15" name="object 2">
            <a:extLst>
              <a:ext uri="{FF2B5EF4-FFF2-40B4-BE49-F238E27FC236}">
                <a16:creationId xmlns:a16="http://schemas.microsoft.com/office/drawing/2014/main" id="{6DEC6B9D-5E38-4AC6-96F7-E3F36A0200DF}"/>
              </a:ext>
            </a:extLst>
          </p:cNvPr>
          <p:cNvSpPr txBox="1">
            <a:spLocks/>
          </p:cNvSpPr>
          <p:nvPr userDrawn="1"/>
        </p:nvSpPr>
        <p:spPr>
          <a:xfrm>
            <a:off x="-178" y="162395"/>
            <a:ext cx="4610278" cy="324000"/>
          </a:xfrm>
          <a:prstGeom prst="rect">
            <a:avLst/>
          </a:prstGeom>
          <a:solidFill>
            <a:schemeClr val="accent5">
              <a:lumMod val="50000"/>
            </a:schemeClr>
          </a:solidFill>
        </p:spPr>
        <p:txBody>
          <a:bodyPr vert="horz" wrap="square" lIns="0" tIns="62230" rIns="0" bIns="0" rtlCol="0">
            <a:spAutoFit/>
          </a:bodyPr>
          <a:lstStyle>
            <a:lvl1pPr>
              <a:defRPr sz="1400" b="0" i="0">
                <a:solidFill>
                  <a:srgbClr val="CC0000"/>
                </a:solidFill>
                <a:latin typeface="Arial"/>
                <a:ea typeface="+mj-ea"/>
                <a:cs typeface="Arial"/>
              </a:defRPr>
            </a:lvl1pPr>
          </a:lstStyle>
          <a:p>
            <a:pPr marL="107950">
              <a:spcBef>
                <a:spcPts val="490"/>
              </a:spcBef>
            </a:pPr>
            <a:endParaRPr lang="en-GB" kern="0" spc="10" dirty="0">
              <a:latin typeface="Times New Roman" pitchFamily="18" charset="0"/>
              <a:cs typeface="Times New Roman" pitchFamily="18" charset="0"/>
            </a:endParaRPr>
          </a:p>
        </p:txBody>
      </p:sp>
      <p:sp>
        <p:nvSpPr>
          <p:cNvPr id="17" name="Holder 2">
            <a:extLst>
              <a:ext uri="{FF2B5EF4-FFF2-40B4-BE49-F238E27FC236}">
                <a16:creationId xmlns:a16="http://schemas.microsoft.com/office/drawing/2014/main" id="{8A02B831-31E0-4B45-A038-EC00B6FC20B7}"/>
              </a:ext>
            </a:extLst>
          </p:cNvPr>
          <p:cNvSpPr>
            <a:spLocks noGrp="1"/>
          </p:cNvSpPr>
          <p:nvPr>
            <p:ph type="title" hasCustomPrompt="1"/>
          </p:nvPr>
        </p:nvSpPr>
        <p:spPr>
          <a:xfrm>
            <a:off x="125844" y="216673"/>
            <a:ext cx="5071109" cy="215444"/>
          </a:xfrm>
        </p:spPr>
        <p:txBody>
          <a:bodyPr lIns="0" tIns="0" rIns="0" bIns="0"/>
          <a:lstStyle>
            <a:lvl1pPr>
              <a:defRPr sz="1400" b="0" i="0">
                <a:solidFill>
                  <a:schemeClr val="bg1"/>
                </a:solidFill>
                <a:latin typeface="CMU Sans Serif" panose="02000603000000000000" pitchFamily="50" charset="0"/>
                <a:ea typeface="CMU Sans Serif" panose="02000603000000000000" pitchFamily="50" charset="0"/>
                <a:cs typeface="CMU Sans Serif" panose="02000603000000000000" pitchFamily="50" charset="0"/>
              </a:defRPr>
            </a:lvl1pPr>
          </a:lstStyle>
          <a:p>
            <a:r>
              <a:rPr lang="en-GB" dirty="0"/>
              <a:t>Insert Title</a:t>
            </a:r>
            <a:endParaRPr dirty="0"/>
          </a:p>
        </p:txBody>
      </p:sp>
    </p:spTree>
  </p:cSld>
  <p:clrMapOvr>
    <a:masterClrMapping/>
  </p:clrMapOvr>
  <p:transition>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400" b="0" i="0">
                <a:solidFill>
                  <a:srgbClr val="CC0000"/>
                </a:solidFill>
                <a:latin typeface="Arial"/>
                <a:cs typeface="Arial"/>
              </a:defRPr>
            </a:lvl1pPr>
          </a:lstStyle>
          <a:p>
            <a:endParaRPr/>
          </a:p>
        </p:txBody>
      </p:sp>
      <p:sp>
        <p:nvSpPr>
          <p:cNvPr id="3" name="Holder 3"/>
          <p:cNvSpPr>
            <a:spLocks noGrp="1"/>
          </p:cNvSpPr>
          <p:nvPr>
            <p:ph sz="half" idx="2"/>
          </p:nvPr>
        </p:nvSpPr>
        <p:spPr>
          <a:xfrm>
            <a:off x="230505" y="795972"/>
            <a:ext cx="2005393" cy="2284095"/>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2374201" y="795972"/>
            <a:ext cx="2005393" cy="2284095"/>
          </a:xfrm>
          <a:prstGeom prst="rect">
            <a:avLst/>
          </a:prstGeom>
        </p:spPr>
        <p:txBody>
          <a:bodyPr wrap="square" lIns="0" tIns="0" rIns="0" bIns="0">
            <a:spAutoFit/>
          </a:bodyPr>
          <a:lstStyle>
            <a:lvl1pPr>
              <a:defRPr/>
            </a:lvl1pPr>
          </a:lstStyle>
          <a:p>
            <a:endParaRPr/>
          </a:p>
        </p:txBody>
      </p:sp>
      <p:grpSp>
        <p:nvGrpSpPr>
          <p:cNvPr id="8" name="Group 7">
            <a:extLst>
              <a:ext uri="{FF2B5EF4-FFF2-40B4-BE49-F238E27FC236}">
                <a16:creationId xmlns:a16="http://schemas.microsoft.com/office/drawing/2014/main" id="{EC0BB730-C537-4C04-A16B-3F758892E410}"/>
              </a:ext>
            </a:extLst>
          </p:cNvPr>
          <p:cNvGrpSpPr/>
          <p:nvPr userDrawn="1"/>
        </p:nvGrpSpPr>
        <p:grpSpPr>
          <a:xfrm>
            <a:off x="0" y="3332524"/>
            <a:ext cx="4610100" cy="129539"/>
            <a:chOff x="0" y="3332524"/>
            <a:chExt cx="4610100" cy="129539"/>
          </a:xfrm>
        </p:grpSpPr>
        <p:sp>
          <p:nvSpPr>
            <p:cNvPr id="9" name="object 21">
              <a:extLst>
                <a:ext uri="{FF2B5EF4-FFF2-40B4-BE49-F238E27FC236}">
                  <a16:creationId xmlns:a16="http://schemas.microsoft.com/office/drawing/2014/main" id="{36DF7573-A3F4-4B58-9441-CC19478BDA29}"/>
                </a:ext>
              </a:extLst>
            </p:cNvPr>
            <p:cNvSpPr/>
            <p:nvPr/>
          </p:nvSpPr>
          <p:spPr>
            <a:xfrm>
              <a:off x="0" y="3332524"/>
              <a:ext cx="1536065" cy="129539"/>
            </a:xfrm>
            <a:custGeom>
              <a:avLst/>
              <a:gdLst/>
              <a:ahLst/>
              <a:cxnLst/>
              <a:rect l="l" t="t" r="r" b="b"/>
              <a:pathLst>
                <a:path w="1536065" h="129539">
                  <a:moveTo>
                    <a:pt x="0" y="129032"/>
                  </a:moveTo>
                  <a:lnTo>
                    <a:pt x="1535976" y="129032"/>
                  </a:lnTo>
                  <a:lnTo>
                    <a:pt x="1535976" y="0"/>
                  </a:lnTo>
                  <a:lnTo>
                    <a:pt x="0" y="0"/>
                  </a:lnTo>
                  <a:lnTo>
                    <a:pt x="0" y="129032"/>
                  </a:lnTo>
                  <a:close/>
                </a:path>
              </a:pathLst>
            </a:custGeom>
            <a:solidFill>
              <a:schemeClr val="accent5">
                <a:lumMod val="50000"/>
              </a:schemeClr>
            </a:solidFill>
          </p:spPr>
          <p:txBody>
            <a:bodyPr wrap="square" lIns="0" tIns="0" rIns="0" bIns="0" rtlCol="0" anchor="ctr"/>
            <a:lstStyle/>
            <a:p>
              <a:pPr algn="ctr"/>
              <a:r>
                <a:rPr lang="en-GB" sz="600" u="none" dirty="0">
                  <a:solidFill>
                    <a:schemeClr val="bg1"/>
                  </a:solidFill>
                  <a:latin typeface="CMU Sans Serif" panose="02000603000000000000" pitchFamily="50" charset="0"/>
                  <a:ea typeface="CMU Sans Serif" panose="02000603000000000000" pitchFamily="50" charset="0"/>
                  <a:cs typeface="CMU Sans Serif" panose="02000603000000000000" pitchFamily="50" charset="0"/>
                </a:rPr>
                <a:t>Level of Patient Satisfaction</a:t>
              </a:r>
              <a:endParaRPr sz="600" u="none" dirty="0">
                <a:solidFill>
                  <a:schemeClr val="bg1"/>
                </a:solidFill>
                <a:latin typeface="CMU Sans Serif" panose="02000603000000000000" pitchFamily="50" charset="0"/>
                <a:ea typeface="CMU Sans Serif" panose="02000603000000000000" pitchFamily="50" charset="0"/>
                <a:cs typeface="CMU Sans Serif" panose="02000603000000000000" pitchFamily="50" charset="0"/>
              </a:endParaRPr>
            </a:p>
          </p:txBody>
        </p:sp>
        <p:sp>
          <p:nvSpPr>
            <p:cNvPr id="10" name="object 22">
              <a:extLst>
                <a:ext uri="{FF2B5EF4-FFF2-40B4-BE49-F238E27FC236}">
                  <a16:creationId xmlns:a16="http://schemas.microsoft.com/office/drawing/2014/main" id="{BA8F592F-E62C-4A78-9302-07D9F2090E33}"/>
                </a:ext>
              </a:extLst>
            </p:cNvPr>
            <p:cNvSpPr/>
            <p:nvPr/>
          </p:nvSpPr>
          <p:spPr>
            <a:xfrm>
              <a:off x="1535976" y="3332524"/>
              <a:ext cx="1536065" cy="129539"/>
            </a:xfrm>
            <a:custGeom>
              <a:avLst/>
              <a:gdLst/>
              <a:ahLst/>
              <a:cxnLst/>
              <a:rect l="l" t="t" r="r" b="b"/>
              <a:pathLst>
                <a:path w="1536064" h="129539">
                  <a:moveTo>
                    <a:pt x="0" y="129032"/>
                  </a:moveTo>
                  <a:lnTo>
                    <a:pt x="1535976" y="129032"/>
                  </a:lnTo>
                  <a:lnTo>
                    <a:pt x="1535976" y="0"/>
                  </a:lnTo>
                  <a:lnTo>
                    <a:pt x="0" y="0"/>
                  </a:lnTo>
                  <a:lnTo>
                    <a:pt x="0" y="129032"/>
                  </a:lnTo>
                  <a:close/>
                </a:path>
              </a:pathLst>
            </a:custGeom>
            <a:solidFill>
              <a:schemeClr val="accent5">
                <a:lumMod val="50000"/>
              </a:schemeClr>
            </a:solidFill>
          </p:spPr>
          <p:txBody>
            <a:bodyPr wrap="square" lIns="0" tIns="0" rIns="0" bIns="0" rtlCol="0"/>
            <a:lstStyle/>
            <a:p>
              <a:endParaRPr u="sng"/>
            </a:p>
          </p:txBody>
        </p:sp>
        <p:sp>
          <p:nvSpPr>
            <p:cNvPr id="11" name="object 23">
              <a:extLst>
                <a:ext uri="{FF2B5EF4-FFF2-40B4-BE49-F238E27FC236}">
                  <a16:creationId xmlns:a16="http://schemas.microsoft.com/office/drawing/2014/main" id="{0D2007A2-F2B0-43AB-9D90-641B0A407A4F}"/>
                </a:ext>
              </a:extLst>
            </p:cNvPr>
            <p:cNvSpPr/>
            <p:nvPr/>
          </p:nvSpPr>
          <p:spPr>
            <a:xfrm>
              <a:off x="3071952" y="3332524"/>
              <a:ext cx="1538148" cy="129539"/>
            </a:xfrm>
            <a:custGeom>
              <a:avLst/>
              <a:gdLst/>
              <a:ahLst/>
              <a:cxnLst/>
              <a:rect l="l" t="t" r="r" b="b"/>
              <a:pathLst>
                <a:path w="1536064" h="129539">
                  <a:moveTo>
                    <a:pt x="0" y="129032"/>
                  </a:moveTo>
                  <a:lnTo>
                    <a:pt x="1535976" y="129032"/>
                  </a:lnTo>
                  <a:lnTo>
                    <a:pt x="1535976" y="0"/>
                  </a:lnTo>
                  <a:lnTo>
                    <a:pt x="0" y="0"/>
                  </a:lnTo>
                  <a:lnTo>
                    <a:pt x="0" y="129032"/>
                  </a:lnTo>
                  <a:close/>
                </a:path>
              </a:pathLst>
            </a:custGeom>
            <a:solidFill>
              <a:schemeClr val="accent5">
                <a:lumMod val="50000"/>
              </a:schemeClr>
            </a:solidFill>
          </p:spPr>
          <p:txBody>
            <a:bodyPr wrap="square" lIns="0" tIns="0" rIns="0" bIns="0" rtlCol="0" anchor="ctr"/>
            <a:lstStyle/>
            <a:p>
              <a:pPr algn="ctr"/>
              <a:r>
                <a:rPr lang="en-GB" sz="600" u="none" dirty="0">
                  <a:solidFill>
                    <a:schemeClr val="bg1"/>
                  </a:solidFill>
                  <a:latin typeface="CMU Sans Serif" panose="02000603000000000000" pitchFamily="50" charset="0"/>
                  <a:ea typeface="CMU Sans Serif" panose="02000603000000000000" pitchFamily="50" charset="0"/>
                  <a:cs typeface="CMU Sans Serif" panose="02000603000000000000" pitchFamily="50" charset="0"/>
                </a:rPr>
                <a:t>30</a:t>
              </a:r>
              <a:r>
                <a:rPr lang="en-GB" sz="600" u="none" baseline="30000" dirty="0">
                  <a:solidFill>
                    <a:schemeClr val="bg1"/>
                  </a:solidFill>
                  <a:latin typeface="CMU Sans Serif" panose="02000603000000000000" pitchFamily="50" charset="0"/>
                  <a:ea typeface="CMU Sans Serif" panose="02000603000000000000" pitchFamily="50" charset="0"/>
                  <a:cs typeface="CMU Sans Serif" panose="02000603000000000000" pitchFamily="50" charset="0"/>
                </a:rPr>
                <a:t>th</a:t>
              </a:r>
              <a:r>
                <a:rPr lang="en-GB" sz="600" u="none" dirty="0">
                  <a:solidFill>
                    <a:schemeClr val="bg1"/>
                  </a:solidFill>
                  <a:latin typeface="CMU Sans Serif" panose="02000603000000000000" pitchFamily="50" charset="0"/>
                  <a:ea typeface="CMU Sans Serif" panose="02000603000000000000" pitchFamily="50" charset="0"/>
                  <a:cs typeface="CMU Sans Serif" panose="02000603000000000000" pitchFamily="50" charset="0"/>
                </a:rPr>
                <a:t> May, 2019</a:t>
              </a:r>
              <a:endParaRPr sz="600" u="none" dirty="0">
                <a:solidFill>
                  <a:schemeClr val="bg1"/>
                </a:solidFill>
                <a:latin typeface="CMU Sans Serif" panose="02000603000000000000" pitchFamily="50" charset="0"/>
                <a:ea typeface="CMU Sans Serif" panose="02000603000000000000" pitchFamily="50" charset="0"/>
                <a:cs typeface="CMU Sans Serif" panose="02000603000000000000" pitchFamily="50" charset="0"/>
              </a:endParaRPr>
            </a:p>
          </p:txBody>
        </p:sp>
      </p:grpSp>
    </p:spTree>
  </p:cSld>
  <p:clrMapOvr>
    <a:masterClrMapping/>
  </p:clrMapOvr>
  <p:transition>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400" b="0" i="0">
                <a:solidFill>
                  <a:srgbClr val="CC0000"/>
                </a:solidFill>
                <a:latin typeface="Arial"/>
                <a:cs typeface="Arial"/>
              </a:defRPr>
            </a:lvl1pPr>
          </a:lstStyle>
          <a:p>
            <a:endParaRPr/>
          </a:p>
        </p:txBody>
      </p:sp>
      <p:grpSp>
        <p:nvGrpSpPr>
          <p:cNvPr id="6" name="Group 5">
            <a:extLst>
              <a:ext uri="{FF2B5EF4-FFF2-40B4-BE49-F238E27FC236}">
                <a16:creationId xmlns:a16="http://schemas.microsoft.com/office/drawing/2014/main" id="{0B5ED6B6-713D-422C-90C0-C56F41EAAB68}"/>
              </a:ext>
            </a:extLst>
          </p:cNvPr>
          <p:cNvGrpSpPr/>
          <p:nvPr userDrawn="1"/>
        </p:nvGrpSpPr>
        <p:grpSpPr>
          <a:xfrm>
            <a:off x="0" y="3332524"/>
            <a:ext cx="4610100" cy="129539"/>
            <a:chOff x="0" y="3332524"/>
            <a:chExt cx="4610100" cy="129539"/>
          </a:xfrm>
        </p:grpSpPr>
        <p:sp>
          <p:nvSpPr>
            <p:cNvPr id="7" name="object 21">
              <a:extLst>
                <a:ext uri="{FF2B5EF4-FFF2-40B4-BE49-F238E27FC236}">
                  <a16:creationId xmlns:a16="http://schemas.microsoft.com/office/drawing/2014/main" id="{AEAABD14-54A7-490F-940D-E1A8063339E5}"/>
                </a:ext>
              </a:extLst>
            </p:cNvPr>
            <p:cNvSpPr/>
            <p:nvPr/>
          </p:nvSpPr>
          <p:spPr>
            <a:xfrm>
              <a:off x="0" y="3332524"/>
              <a:ext cx="1536065" cy="129539"/>
            </a:xfrm>
            <a:custGeom>
              <a:avLst/>
              <a:gdLst/>
              <a:ahLst/>
              <a:cxnLst/>
              <a:rect l="l" t="t" r="r" b="b"/>
              <a:pathLst>
                <a:path w="1536065" h="129539">
                  <a:moveTo>
                    <a:pt x="0" y="129032"/>
                  </a:moveTo>
                  <a:lnTo>
                    <a:pt x="1535976" y="129032"/>
                  </a:lnTo>
                  <a:lnTo>
                    <a:pt x="1535976" y="0"/>
                  </a:lnTo>
                  <a:lnTo>
                    <a:pt x="0" y="0"/>
                  </a:lnTo>
                  <a:lnTo>
                    <a:pt x="0" y="129032"/>
                  </a:lnTo>
                  <a:close/>
                </a:path>
              </a:pathLst>
            </a:custGeom>
            <a:solidFill>
              <a:schemeClr val="accent5">
                <a:lumMod val="50000"/>
              </a:schemeClr>
            </a:solidFill>
          </p:spPr>
          <p:txBody>
            <a:bodyPr wrap="square" lIns="0" tIns="0" rIns="0" bIns="0" rtlCol="0" anchor="ctr"/>
            <a:lstStyle/>
            <a:p>
              <a:pPr algn="ctr"/>
              <a:r>
                <a:rPr lang="en-GB" sz="600" u="none" dirty="0">
                  <a:solidFill>
                    <a:schemeClr val="bg1"/>
                  </a:solidFill>
                  <a:latin typeface="CMU Sans Serif" panose="02000603000000000000" pitchFamily="50" charset="0"/>
                  <a:ea typeface="CMU Sans Serif" panose="02000603000000000000" pitchFamily="50" charset="0"/>
                  <a:cs typeface="CMU Sans Serif" panose="02000603000000000000" pitchFamily="50" charset="0"/>
                </a:rPr>
                <a:t>Level of Patient Satisfaction</a:t>
              </a:r>
              <a:endParaRPr sz="600" u="none" dirty="0">
                <a:solidFill>
                  <a:schemeClr val="bg1"/>
                </a:solidFill>
                <a:latin typeface="CMU Sans Serif" panose="02000603000000000000" pitchFamily="50" charset="0"/>
                <a:ea typeface="CMU Sans Serif" panose="02000603000000000000" pitchFamily="50" charset="0"/>
                <a:cs typeface="CMU Sans Serif" panose="02000603000000000000" pitchFamily="50" charset="0"/>
              </a:endParaRPr>
            </a:p>
          </p:txBody>
        </p:sp>
        <p:sp>
          <p:nvSpPr>
            <p:cNvPr id="8" name="object 22">
              <a:extLst>
                <a:ext uri="{FF2B5EF4-FFF2-40B4-BE49-F238E27FC236}">
                  <a16:creationId xmlns:a16="http://schemas.microsoft.com/office/drawing/2014/main" id="{39E27922-19D7-431F-82F3-62EE0ADBDB6E}"/>
                </a:ext>
              </a:extLst>
            </p:cNvPr>
            <p:cNvSpPr/>
            <p:nvPr/>
          </p:nvSpPr>
          <p:spPr>
            <a:xfrm>
              <a:off x="1535976" y="3332524"/>
              <a:ext cx="1536065" cy="129539"/>
            </a:xfrm>
            <a:custGeom>
              <a:avLst/>
              <a:gdLst/>
              <a:ahLst/>
              <a:cxnLst/>
              <a:rect l="l" t="t" r="r" b="b"/>
              <a:pathLst>
                <a:path w="1536064" h="129539">
                  <a:moveTo>
                    <a:pt x="0" y="129032"/>
                  </a:moveTo>
                  <a:lnTo>
                    <a:pt x="1535976" y="129032"/>
                  </a:lnTo>
                  <a:lnTo>
                    <a:pt x="1535976" y="0"/>
                  </a:lnTo>
                  <a:lnTo>
                    <a:pt x="0" y="0"/>
                  </a:lnTo>
                  <a:lnTo>
                    <a:pt x="0" y="129032"/>
                  </a:lnTo>
                  <a:close/>
                </a:path>
              </a:pathLst>
            </a:custGeom>
            <a:solidFill>
              <a:schemeClr val="accent5">
                <a:lumMod val="50000"/>
              </a:schemeClr>
            </a:solidFill>
          </p:spPr>
          <p:txBody>
            <a:bodyPr wrap="square" lIns="0" tIns="0" rIns="0" bIns="0" rtlCol="0"/>
            <a:lstStyle/>
            <a:p>
              <a:endParaRPr u="sng"/>
            </a:p>
          </p:txBody>
        </p:sp>
        <p:sp>
          <p:nvSpPr>
            <p:cNvPr id="9" name="object 23">
              <a:extLst>
                <a:ext uri="{FF2B5EF4-FFF2-40B4-BE49-F238E27FC236}">
                  <a16:creationId xmlns:a16="http://schemas.microsoft.com/office/drawing/2014/main" id="{D3609C5E-A107-4583-A095-670EF3B5053B}"/>
                </a:ext>
              </a:extLst>
            </p:cNvPr>
            <p:cNvSpPr/>
            <p:nvPr/>
          </p:nvSpPr>
          <p:spPr>
            <a:xfrm>
              <a:off x="3071952" y="3332524"/>
              <a:ext cx="1538148" cy="129539"/>
            </a:xfrm>
            <a:custGeom>
              <a:avLst/>
              <a:gdLst/>
              <a:ahLst/>
              <a:cxnLst/>
              <a:rect l="l" t="t" r="r" b="b"/>
              <a:pathLst>
                <a:path w="1536064" h="129539">
                  <a:moveTo>
                    <a:pt x="0" y="129032"/>
                  </a:moveTo>
                  <a:lnTo>
                    <a:pt x="1535976" y="129032"/>
                  </a:lnTo>
                  <a:lnTo>
                    <a:pt x="1535976" y="0"/>
                  </a:lnTo>
                  <a:lnTo>
                    <a:pt x="0" y="0"/>
                  </a:lnTo>
                  <a:lnTo>
                    <a:pt x="0" y="129032"/>
                  </a:lnTo>
                  <a:close/>
                </a:path>
              </a:pathLst>
            </a:custGeom>
            <a:solidFill>
              <a:schemeClr val="accent5">
                <a:lumMod val="50000"/>
              </a:schemeClr>
            </a:solidFill>
          </p:spPr>
          <p:txBody>
            <a:bodyPr wrap="square" lIns="0" tIns="0" rIns="0" bIns="0" rtlCol="0" anchor="ctr"/>
            <a:lstStyle/>
            <a:p>
              <a:pPr algn="ctr">
                <a:lnSpc>
                  <a:spcPct val="100000"/>
                </a:lnSpc>
              </a:pPr>
              <a:r>
                <a:rPr lang="en-GB" sz="700" spc="-5" dirty="0">
                  <a:solidFill>
                    <a:schemeClr val="bg2"/>
                  </a:solidFill>
                  <a:latin typeface="CMU Sans Serif" panose="02000603000000000000" pitchFamily="50" charset="0"/>
                  <a:ea typeface="CMU Sans Serif" panose="02000603000000000000" pitchFamily="50" charset="0"/>
                  <a:cs typeface="CMU Sans Serif" panose="02000603000000000000" pitchFamily="50" charset="0"/>
                </a:rPr>
                <a:t>30</a:t>
              </a:r>
              <a:r>
                <a:rPr lang="en-GB" sz="700" spc="-5" baseline="30000" dirty="0">
                  <a:solidFill>
                    <a:schemeClr val="bg2"/>
                  </a:solidFill>
                  <a:latin typeface="CMU Sans Serif" panose="02000603000000000000" pitchFamily="50" charset="0"/>
                  <a:ea typeface="CMU Sans Serif" panose="02000603000000000000" pitchFamily="50" charset="0"/>
                  <a:cs typeface="CMU Sans Serif" panose="02000603000000000000" pitchFamily="50" charset="0"/>
                </a:rPr>
                <a:t>th</a:t>
              </a:r>
              <a:r>
                <a:rPr lang="en-GB" sz="700" spc="-5" dirty="0">
                  <a:solidFill>
                    <a:schemeClr val="bg2"/>
                  </a:solidFill>
                  <a:latin typeface="CMU Sans Serif" panose="02000603000000000000" pitchFamily="50" charset="0"/>
                  <a:ea typeface="CMU Sans Serif" panose="02000603000000000000" pitchFamily="50" charset="0"/>
                  <a:cs typeface="CMU Sans Serif" panose="02000603000000000000" pitchFamily="50" charset="0"/>
                </a:rPr>
                <a:t> May,</a:t>
              </a:r>
              <a:r>
                <a:rPr lang="en-GB" sz="700" spc="-75" dirty="0">
                  <a:solidFill>
                    <a:schemeClr val="bg2"/>
                  </a:solidFill>
                  <a:latin typeface="CMU Sans Serif" panose="02000603000000000000" pitchFamily="50" charset="0"/>
                  <a:ea typeface="CMU Sans Serif" panose="02000603000000000000" pitchFamily="50" charset="0"/>
                  <a:cs typeface="CMU Sans Serif" panose="02000603000000000000" pitchFamily="50" charset="0"/>
                </a:rPr>
                <a:t> </a:t>
              </a:r>
              <a:r>
                <a:rPr lang="en-GB" sz="700" spc="-10" dirty="0">
                  <a:solidFill>
                    <a:schemeClr val="bg2"/>
                  </a:solidFill>
                  <a:latin typeface="CMU Sans Serif" panose="02000603000000000000" pitchFamily="50" charset="0"/>
                  <a:ea typeface="CMU Sans Serif" panose="02000603000000000000" pitchFamily="50" charset="0"/>
                  <a:cs typeface="CMU Sans Serif" panose="02000603000000000000" pitchFamily="50" charset="0"/>
                </a:rPr>
                <a:t>2019</a:t>
              </a:r>
              <a:endParaRPr lang="en-GB" sz="700" dirty="0">
                <a:solidFill>
                  <a:schemeClr val="bg2"/>
                </a:solidFill>
                <a:latin typeface="CMU Sans Serif" panose="02000603000000000000" pitchFamily="50" charset="0"/>
                <a:ea typeface="CMU Sans Serif" panose="02000603000000000000" pitchFamily="50" charset="0"/>
                <a:cs typeface="CMU Sans Serif" panose="02000603000000000000" pitchFamily="50" charset="0"/>
              </a:endParaRPr>
            </a:p>
          </p:txBody>
        </p:sp>
      </p:grpSp>
    </p:spTree>
  </p:cSld>
  <p:clrMapOvr>
    <a:masterClrMapping/>
  </p:clrMapOvr>
  <p:transition>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FCB9B64A-EC9A-49D2-A39C-49981BB89D9C}"/>
              </a:ext>
            </a:extLst>
          </p:cNvPr>
          <p:cNvGrpSpPr/>
          <p:nvPr userDrawn="1"/>
        </p:nvGrpSpPr>
        <p:grpSpPr>
          <a:xfrm>
            <a:off x="0" y="3332524"/>
            <a:ext cx="4610100" cy="129539"/>
            <a:chOff x="0" y="3332524"/>
            <a:chExt cx="4610100" cy="129539"/>
          </a:xfrm>
        </p:grpSpPr>
        <p:sp>
          <p:nvSpPr>
            <p:cNvPr id="6" name="object 21">
              <a:extLst>
                <a:ext uri="{FF2B5EF4-FFF2-40B4-BE49-F238E27FC236}">
                  <a16:creationId xmlns:a16="http://schemas.microsoft.com/office/drawing/2014/main" id="{33777D10-113E-4789-AE3E-16FED0E09BA1}"/>
                </a:ext>
              </a:extLst>
            </p:cNvPr>
            <p:cNvSpPr/>
            <p:nvPr/>
          </p:nvSpPr>
          <p:spPr>
            <a:xfrm>
              <a:off x="0" y="3332524"/>
              <a:ext cx="1536065" cy="129539"/>
            </a:xfrm>
            <a:custGeom>
              <a:avLst/>
              <a:gdLst/>
              <a:ahLst/>
              <a:cxnLst/>
              <a:rect l="l" t="t" r="r" b="b"/>
              <a:pathLst>
                <a:path w="1536065" h="129539">
                  <a:moveTo>
                    <a:pt x="0" y="129032"/>
                  </a:moveTo>
                  <a:lnTo>
                    <a:pt x="1535976" y="129032"/>
                  </a:lnTo>
                  <a:lnTo>
                    <a:pt x="1535976" y="0"/>
                  </a:lnTo>
                  <a:lnTo>
                    <a:pt x="0" y="0"/>
                  </a:lnTo>
                  <a:lnTo>
                    <a:pt x="0" y="129032"/>
                  </a:lnTo>
                  <a:close/>
                </a:path>
              </a:pathLst>
            </a:custGeom>
            <a:solidFill>
              <a:schemeClr val="accent5">
                <a:lumMod val="50000"/>
              </a:schemeClr>
            </a:solidFill>
          </p:spPr>
          <p:txBody>
            <a:bodyPr wrap="square" lIns="0" tIns="0" rIns="0" bIns="0" rtlCol="0" anchor="ctr"/>
            <a:lstStyle/>
            <a:p>
              <a:pPr algn="ctr"/>
              <a:r>
                <a:rPr lang="en-GB" sz="600" u="none" dirty="0">
                  <a:solidFill>
                    <a:schemeClr val="bg1"/>
                  </a:solidFill>
                  <a:latin typeface="CMU Sans Serif" panose="02000603000000000000" pitchFamily="50" charset="0"/>
                  <a:ea typeface="CMU Sans Serif" panose="02000603000000000000" pitchFamily="50" charset="0"/>
                  <a:cs typeface="CMU Sans Serif" panose="02000603000000000000" pitchFamily="50" charset="0"/>
                </a:rPr>
                <a:t>Level of Patient Satisfaction</a:t>
              </a:r>
              <a:endParaRPr sz="600" u="none" dirty="0">
                <a:solidFill>
                  <a:schemeClr val="bg1"/>
                </a:solidFill>
                <a:latin typeface="CMU Sans Serif" panose="02000603000000000000" pitchFamily="50" charset="0"/>
                <a:ea typeface="CMU Sans Serif" panose="02000603000000000000" pitchFamily="50" charset="0"/>
                <a:cs typeface="CMU Sans Serif" panose="02000603000000000000" pitchFamily="50" charset="0"/>
              </a:endParaRPr>
            </a:p>
          </p:txBody>
        </p:sp>
        <p:sp>
          <p:nvSpPr>
            <p:cNvPr id="7" name="object 22">
              <a:extLst>
                <a:ext uri="{FF2B5EF4-FFF2-40B4-BE49-F238E27FC236}">
                  <a16:creationId xmlns:a16="http://schemas.microsoft.com/office/drawing/2014/main" id="{EC4FF6A5-9756-4613-8481-067FD8943D90}"/>
                </a:ext>
              </a:extLst>
            </p:cNvPr>
            <p:cNvSpPr/>
            <p:nvPr/>
          </p:nvSpPr>
          <p:spPr>
            <a:xfrm>
              <a:off x="1535976" y="3332524"/>
              <a:ext cx="1536065" cy="129539"/>
            </a:xfrm>
            <a:custGeom>
              <a:avLst/>
              <a:gdLst/>
              <a:ahLst/>
              <a:cxnLst/>
              <a:rect l="l" t="t" r="r" b="b"/>
              <a:pathLst>
                <a:path w="1536064" h="129539">
                  <a:moveTo>
                    <a:pt x="0" y="129032"/>
                  </a:moveTo>
                  <a:lnTo>
                    <a:pt x="1535976" y="129032"/>
                  </a:lnTo>
                  <a:lnTo>
                    <a:pt x="1535976" y="0"/>
                  </a:lnTo>
                  <a:lnTo>
                    <a:pt x="0" y="0"/>
                  </a:lnTo>
                  <a:lnTo>
                    <a:pt x="0" y="129032"/>
                  </a:lnTo>
                  <a:close/>
                </a:path>
              </a:pathLst>
            </a:custGeom>
            <a:solidFill>
              <a:schemeClr val="accent5">
                <a:lumMod val="50000"/>
              </a:schemeClr>
            </a:solidFill>
          </p:spPr>
          <p:txBody>
            <a:bodyPr wrap="square" lIns="0" tIns="0" rIns="0" bIns="0" rtlCol="0"/>
            <a:lstStyle/>
            <a:p>
              <a:endParaRPr u="sng"/>
            </a:p>
          </p:txBody>
        </p:sp>
        <p:sp>
          <p:nvSpPr>
            <p:cNvPr id="8" name="object 23">
              <a:extLst>
                <a:ext uri="{FF2B5EF4-FFF2-40B4-BE49-F238E27FC236}">
                  <a16:creationId xmlns:a16="http://schemas.microsoft.com/office/drawing/2014/main" id="{4051C2C0-6AB4-481A-ADEC-DE14C480714E}"/>
                </a:ext>
              </a:extLst>
            </p:cNvPr>
            <p:cNvSpPr/>
            <p:nvPr/>
          </p:nvSpPr>
          <p:spPr>
            <a:xfrm>
              <a:off x="3071952" y="3332524"/>
              <a:ext cx="1538148" cy="129539"/>
            </a:xfrm>
            <a:custGeom>
              <a:avLst/>
              <a:gdLst/>
              <a:ahLst/>
              <a:cxnLst/>
              <a:rect l="l" t="t" r="r" b="b"/>
              <a:pathLst>
                <a:path w="1536064" h="129539">
                  <a:moveTo>
                    <a:pt x="0" y="129032"/>
                  </a:moveTo>
                  <a:lnTo>
                    <a:pt x="1535976" y="129032"/>
                  </a:lnTo>
                  <a:lnTo>
                    <a:pt x="1535976" y="0"/>
                  </a:lnTo>
                  <a:lnTo>
                    <a:pt x="0" y="0"/>
                  </a:lnTo>
                  <a:lnTo>
                    <a:pt x="0" y="129032"/>
                  </a:lnTo>
                  <a:close/>
                </a:path>
              </a:pathLst>
            </a:custGeom>
            <a:solidFill>
              <a:schemeClr val="accent5">
                <a:lumMod val="50000"/>
              </a:schemeClr>
            </a:solidFill>
          </p:spPr>
          <p:txBody>
            <a:bodyPr wrap="square" lIns="0" tIns="0" rIns="0" bIns="0" rtlCol="0" anchor="ctr"/>
            <a:lstStyle/>
            <a:p>
              <a:pPr algn="ctr">
                <a:lnSpc>
                  <a:spcPct val="100000"/>
                </a:lnSpc>
              </a:pPr>
              <a:r>
                <a:rPr lang="en-GB" sz="700" spc="-5" dirty="0">
                  <a:solidFill>
                    <a:schemeClr val="bg2"/>
                  </a:solidFill>
                  <a:latin typeface="CMU Sans Serif" panose="02000603000000000000" pitchFamily="50" charset="0"/>
                  <a:ea typeface="CMU Sans Serif" panose="02000603000000000000" pitchFamily="50" charset="0"/>
                  <a:cs typeface="CMU Sans Serif" panose="02000603000000000000" pitchFamily="50" charset="0"/>
                </a:rPr>
                <a:t>30</a:t>
              </a:r>
              <a:r>
                <a:rPr lang="en-GB" sz="700" spc="-5" baseline="30000" dirty="0">
                  <a:solidFill>
                    <a:schemeClr val="bg2"/>
                  </a:solidFill>
                  <a:latin typeface="CMU Sans Serif" panose="02000603000000000000" pitchFamily="50" charset="0"/>
                  <a:ea typeface="CMU Sans Serif" panose="02000603000000000000" pitchFamily="50" charset="0"/>
                  <a:cs typeface="CMU Sans Serif" panose="02000603000000000000" pitchFamily="50" charset="0"/>
                </a:rPr>
                <a:t>th</a:t>
              </a:r>
              <a:r>
                <a:rPr lang="en-GB" sz="700" spc="-5" dirty="0">
                  <a:solidFill>
                    <a:schemeClr val="bg2"/>
                  </a:solidFill>
                  <a:latin typeface="CMU Sans Serif" panose="02000603000000000000" pitchFamily="50" charset="0"/>
                  <a:ea typeface="CMU Sans Serif" panose="02000603000000000000" pitchFamily="50" charset="0"/>
                  <a:cs typeface="CMU Sans Serif" panose="02000603000000000000" pitchFamily="50" charset="0"/>
                </a:rPr>
                <a:t> May,</a:t>
              </a:r>
              <a:r>
                <a:rPr lang="en-GB" sz="700" spc="-75" dirty="0">
                  <a:solidFill>
                    <a:schemeClr val="bg2"/>
                  </a:solidFill>
                  <a:latin typeface="CMU Sans Serif" panose="02000603000000000000" pitchFamily="50" charset="0"/>
                  <a:ea typeface="CMU Sans Serif" panose="02000603000000000000" pitchFamily="50" charset="0"/>
                  <a:cs typeface="CMU Sans Serif" panose="02000603000000000000" pitchFamily="50" charset="0"/>
                </a:rPr>
                <a:t> </a:t>
              </a:r>
              <a:r>
                <a:rPr lang="en-GB" sz="700" spc="-10" dirty="0">
                  <a:solidFill>
                    <a:schemeClr val="bg2"/>
                  </a:solidFill>
                  <a:latin typeface="CMU Sans Serif" panose="02000603000000000000" pitchFamily="50" charset="0"/>
                  <a:ea typeface="CMU Sans Serif" panose="02000603000000000000" pitchFamily="50" charset="0"/>
                  <a:cs typeface="CMU Sans Serif" panose="02000603000000000000" pitchFamily="50" charset="0"/>
                </a:rPr>
                <a:t>2019</a:t>
              </a:r>
              <a:endParaRPr lang="en-GB" sz="700" dirty="0">
                <a:solidFill>
                  <a:schemeClr val="bg2"/>
                </a:solidFill>
                <a:latin typeface="CMU Sans Serif" panose="02000603000000000000" pitchFamily="50" charset="0"/>
                <a:ea typeface="CMU Sans Serif" panose="02000603000000000000" pitchFamily="50" charset="0"/>
                <a:cs typeface="CMU Sans Serif" panose="02000603000000000000" pitchFamily="50" charset="0"/>
              </a:endParaRPr>
            </a:p>
          </p:txBody>
        </p:sp>
      </p:grpSp>
    </p:spTree>
  </p:cSld>
  <p:clrMapOvr>
    <a:masterClrMapping/>
  </p:clrMapOvr>
  <p:transition>
    <p:push dir="u"/>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6" name="bk object 46"/>
          <p:cNvSpPr/>
          <p:nvPr/>
        </p:nvSpPr>
        <p:spPr>
          <a:xfrm>
            <a:off x="0" y="0"/>
            <a:ext cx="2304415" cy="165100"/>
          </a:xfrm>
          <a:custGeom>
            <a:avLst/>
            <a:gdLst/>
            <a:ahLst/>
            <a:cxnLst/>
            <a:rect l="l" t="t" r="r" b="b"/>
            <a:pathLst>
              <a:path w="2304415" h="165100">
                <a:moveTo>
                  <a:pt x="0" y="164769"/>
                </a:moveTo>
                <a:lnTo>
                  <a:pt x="2303995" y="164769"/>
                </a:lnTo>
                <a:lnTo>
                  <a:pt x="2303995" y="0"/>
                </a:lnTo>
                <a:lnTo>
                  <a:pt x="0" y="0"/>
                </a:lnTo>
                <a:lnTo>
                  <a:pt x="0" y="164769"/>
                </a:lnTo>
                <a:close/>
              </a:path>
            </a:pathLst>
          </a:custGeom>
          <a:solidFill>
            <a:schemeClr val="accent5">
              <a:lumMod val="50000"/>
            </a:schemeClr>
          </a:solidFill>
        </p:spPr>
        <p:txBody>
          <a:bodyPr wrap="square" lIns="0" tIns="0" rIns="0" bIns="0" rtlCol="0"/>
          <a:lstStyle/>
          <a:p>
            <a:endParaRPr/>
          </a:p>
        </p:txBody>
      </p:sp>
      <p:sp>
        <p:nvSpPr>
          <p:cNvPr id="47" name="bk object 47"/>
          <p:cNvSpPr/>
          <p:nvPr/>
        </p:nvSpPr>
        <p:spPr>
          <a:xfrm>
            <a:off x="2303995" y="0"/>
            <a:ext cx="2304415" cy="165100"/>
          </a:xfrm>
          <a:custGeom>
            <a:avLst/>
            <a:gdLst/>
            <a:ahLst/>
            <a:cxnLst/>
            <a:rect l="l" t="t" r="r" b="b"/>
            <a:pathLst>
              <a:path w="2304415" h="165100">
                <a:moveTo>
                  <a:pt x="0" y="164769"/>
                </a:moveTo>
                <a:lnTo>
                  <a:pt x="2303995" y="164769"/>
                </a:lnTo>
                <a:lnTo>
                  <a:pt x="2303995" y="0"/>
                </a:lnTo>
                <a:lnTo>
                  <a:pt x="0" y="0"/>
                </a:lnTo>
                <a:lnTo>
                  <a:pt x="0" y="164769"/>
                </a:lnTo>
                <a:close/>
              </a:path>
            </a:pathLst>
          </a:custGeom>
          <a:solidFill>
            <a:schemeClr val="tx1">
              <a:lumMod val="85000"/>
              <a:lumOff val="15000"/>
            </a:schemeClr>
          </a:solidFill>
        </p:spPr>
        <p:txBody>
          <a:bodyPr wrap="square" lIns="0" tIns="0" rIns="0" bIns="0" rtlCol="0"/>
          <a:lstStyle/>
          <a:p>
            <a:endParaRPr/>
          </a:p>
        </p:txBody>
      </p:sp>
      <p:sp>
        <p:nvSpPr>
          <p:cNvPr id="2" name="Holder 2"/>
          <p:cNvSpPr>
            <a:spLocks noGrp="1"/>
          </p:cNvSpPr>
          <p:nvPr>
            <p:ph type="title"/>
          </p:nvPr>
        </p:nvSpPr>
        <p:spPr>
          <a:xfrm>
            <a:off x="0" y="164769"/>
            <a:ext cx="4610099" cy="215444"/>
          </a:xfrm>
          <a:prstGeom prst="rect">
            <a:avLst/>
          </a:prstGeom>
        </p:spPr>
        <p:txBody>
          <a:bodyPr wrap="square" lIns="0" tIns="0" rIns="0" bIns="0">
            <a:spAutoFit/>
          </a:bodyPr>
          <a:lstStyle>
            <a:lvl1pPr>
              <a:defRPr sz="1400" b="0" i="0">
                <a:solidFill>
                  <a:srgbClr val="CC0000"/>
                </a:solidFill>
                <a:latin typeface="Arial"/>
                <a:cs typeface="Arial"/>
              </a:defRPr>
            </a:lvl1pPr>
          </a:lstStyle>
          <a:p>
            <a:endParaRPr/>
          </a:p>
        </p:txBody>
      </p:sp>
      <p:sp>
        <p:nvSpPr>
          <p:cNvPr id="3" name="Holder 3"/>
          <p:cNvSpPr>
            <a:spLocks noGrp="1"/>
          </p:cNvSpPr>
          <p:nvPr>
            <p:ph type="body" idx="1"/>
          </p:nvPr>
        </p:nvSpPr>
        <p:spPr>
          <a:xfrm>
            <a:off x="125844" y="1706137"/>
            <a:ext cx="3775710" cy="1146175"/>
          </a:xfrm>
          <a:prstGeom prst="rect">
            <a:avLst/>
          </a:prstGeom>
        </p:spPr>
        <p:txBody>
          <a:bodyPr wrap="square" lIns="0" tIns="0" rIns="0" bIns="0">
            <a:spAutoFit/>
          </a:bodyPr>
          <a:lstStyle>
            <a:lvl1pPr>
              <a:defRPr sz="700" b="0" i="1">
                <a:solidFill>
                  <a:schemeClr val="tx1"/>
                </a:solidFill>
                <a:latin typeface="Arial"/>
                <a:cs typeface="Arial"/>
              </a:defRPr>
            </a:lvl1pPr>
          </a:lstStyle>
          <a:p>
            <a:endParaRPr/>
          </a:p>
        </p:txBody>
      </p:sp>
      <p:grpSp>
        <p:nvGrpSpPr>
          <p:cNvPr id="17" name="Group 16">
            <a:extLst>
              <a:ext uri="{FF2B5EF4-FFF2-40B4-BE49-F238E27FC236}">
                <a16:creationId xmlns:a16="http://schemas.microsoft.com/office/drawing/2014/main" id="{A6EAAD9F-1C24-4B15-A91F-69F448723267}"/>
              </a:ext>
            </a:extLst>
          </p:cNvPr>
          <p:cNvGrpSpPr/>
          <p:nvPr userDrawn="1"/>
        </p:nvGrpSpPr>
        <p:grpSpPr>
          <a:xfrm>
            <a:off x="0" y="3332524"/>
            <a:ext cx="4610100" cy="129539"/>
            <a:chOff x="0" y="3332524"/>
            <a:chExt cx="4610100" cy="129539"/>
          </a:xfrm>
        </p:grpSpPr>
        <p:sp>
          <p:nvSpPr>
            <p:cNvPr id="18" name="object 21">
              <a:extLst>
                <a:ext uri="{FF2B5EF4-FFF2-40B4-BE49-F238E27FC236}">
                  <a16:creationId xmlns:a16="http://schemas.microsoft.com/office/drawing/2014/main" id="{DD16144E-48C7-4C20-AD5F-076E60D1D520}"/>
                </a:ext>
              </a:extLst>
            </p:cNvPr>
            <p:cNvSpPr/>
            <p:nvPr/>
          </p:nvSpPr>
          <p:spPr>
            <a:xfrm>
              <a:off x="0" y="3332524"/>
              <a:ext cx="1536065" cy="129539"/>
            </a:xfrm>
            <a:custGeom>
              <a:avLst/>
              <a:gdLst/>
              <a:ahLst/>
              <a:cxnLst/>
              <a:rect l="l" t="t" r="r" b="b"/>
              <a:pathLst>
                <a:path w="1536065" h="129539">
                  <a:moveTo>
                    <a:pt x="0" y="129032"/>
                  </a:moveTo>
                  <a:lnTo>
                    <a:pt x="1535976" y="129032"/>
                  </a:lnTo>
                  <a:lnTo>
                    <a:pt x="1535976" y="0"/>
                  </a:lnTo>
                  <a:lnTo>
                    <a:pt x="0" y="0"/>
                  </a:lnTo>
                  <a:lnTo>
                    <a:pt x="0" y="129032"/>
                  </a:lnTo>
                  <a:close/>
                </a:path>
              </a:pathLst>
            </a:custGeom>
            <a:solidFill>
              <a:schemeClr val="accent5">
                <a:lumMod val="50000"/>
              </a:schemeClr>
            </a:solidFill>
          </p:spPr>
          <p:txBody>
            <a:bodyPr wrap="square" lIns="0" tIns="0" rIns="0" bIns="0" rtlCol="0" anchor="ctr"/>
            <a:lstStyle/>
            <a:p>
              <a:pPr algn="ctr"/>
              <a:r>
                <a:rPr lang="en-IN" sz="600" u="none" dirty="0">
                  <a:solidFill>
                    <a:schemeClr val="bg1"/>
                  </a:solidFill>
                  <a:latin typeface="CMU Sans Serif" panose="02000603000000000000" pitchFamily="50" charset="0"/>
                  <a:ea typeface="CMU Sans Serif" panose="02000603000000000000" pitchFamily="50" charset="0"/>
                  <a:cs typeface="CMU Sans Serif" panose="02000603000000000000" pitchFamily="50" charset="0"/>
                </a:rPr>
                <a:t>Level</a:t>
              </a:r>
              <a:r>
                <a:rPr lang="en-GB" sz="600" u="none" dirty="0">
                  <a:solidFill>
                    <a:schemeClr val="bg1"/>
                  </a:solidFill>
                  <a:latin typeface="CMU Sans Serif" panose="02000603000000000000" pitchFamily="50" charset="0"/>
                  <a:ea typeface="CMU Sans Serif" panose="02000603000000000000" pitchFamily="50" charset="0"/>
                  <a:cs typeface="CMU Sans Serif" panose="02000603000000000000" pitchFamily="50" charset="0"/>
                </a:rPr>
                <a:t> of Patient Satisfaction</a:t>
              </a:r>
              <a:endParaRPr sz="600" u="none" dirty="0">
                <a:solidFill>
                  <a:schemeClr val="bg1"/>
                </a:solidFill>
                <a:latin typeface="CMU Sans Serif" panose="02000603000000000000" pitchFamily="50" charset="0"/>
                <a:ea typeface="CMU Sans Serif" panose="02000603000000000000" pitchFamily="50" charset="0"/>
                <a:cs typeface="CMU Sans Serif" panose="02000603000000000000" pitchFamily="50" charset="0"/>
              </a:endParaRPr>
            </a:p>
          </p:txBody>
        </p:sp>
        <p:sp>
          <p:nvSpPr>
            <p:cNvPr id="19" name="object 22">
              <a:extLst>
                <a:ext uri="{FF2B5EF4-FFF2-40B4-BE49-F238E27FC236}">
                  <a16:creationId xmlns:a16="http://schemas.microsoft.com/office/drawing/2014/main" id="{9002C9C4-A6AD-44C3-96B8-964B3FBCEF30}"/>
                </a:ext>
              </a:extLst>
            </p:cNvPr>
            <p:cNvSpPr/>
            <p:nvPr/>
          </p:nvSpPr>
          <p:spPr>
            <a:xfrm>
              <a:off x="1535976" y="3332524"/>
              <a:ext cx="1536065" cy="129539"/>
            </a:xfrm>
            <a:custGeom>
              <a:avLst/>
              <a:gdLst/>
              <a:ahLst/>
              <a:cxnLst/>
              <a:rect l="l" t="t" r="r" b="b"/>
              <a:pathLst>
                <a:path w="1536064" h="129539">
                  <a:moveTo>
                    <a:pt x="0" y="129032"/>
                  </a:moveTo>
                  <a:lnTo>
                    <a:pt x="1535976" y="129032"/>
                  </a:lnTo>
                  <a:lnTo>
                    <a:pt x="1535976" y="0"/>
                  </a:lnTo>
                  <a:lnTo>
                    <a:pt x="0" y="0"/>
                  </a:lnTo>
                  <a:lnTo>
                    <a:pt x="0" y="129032"/>
                  </a:lnTo>
                  <a:close/>
                </a:path>
              </a:pathLst>
            </a:custGeom>
            <a:solidFill>
              <a:schemeClr val="accent5">
                <a:lumMod val="50000"/>
              </a:schemeClr>
            </a:solidFill>
          </p:spPr>
          <p:txBody>
            <a:bodyPr wrap="square" lIns="0" tIns="0" rIns="0" bIns="0" rtlCol="0"/>
            <a:lstStyle/>
            <a:p>
              <a:endParaRPr u="sng"/>
            </a:p>
          </p:txBody>
        </p:sp>
        <p:sp>
          <p:nvSpPr>
            <p:cNvPr id="20" name="object 23">
              <a:extLst>
                <a:ext uri="{FF2B5EF4-FFF2-40B4-BE49-F238E27FC236}">
                  <a16:creationId xmlns:a16="http://schemas.microsoft.com/office/drawing/2014/main" id="{EBF3A78F-D15F-4AAC-9922-D80E78AB612F}"/>
                </a:ext>
              </a:extLst>
            </p:cNvPr>
            <p:cNvSpPr/>
            <p:nvPr/>
          </p:nvSpPr>
          <p:spPr>
            <a:xfrm>
              <a:off x="3071952" y="3332524"/>
              <a:ext cx="1538148" cy="129539"/>
            </a:xfrm>
            <a:custGeom>
              <a:avLst/>
              <a:gdLst/>
              <a:ahLst/>
              <a:cxnLst/>
              <a:rect l="l" t="t" r="r" b="b"/>
              <a:pathLst>
                <a:path w="1536064" h="129539">
                  <a:moveTo>
                    <a:pt x="0" y="129032"/>
                  </a:moveTo>
                  <a:lnTo>
                    <a:pt x="1535976" y="129032"/>
                  </a:lnTo>
                  <a:lnTo>
                    <a:pt x="1535976" y="0"/>
                  </a:lnTo>
                  <a:lnTo>
                    <a:pt x="0" y="0"/>
                  </a:lnTo>
                  <a:lnTo>
                    <a:pt x="0" y="129032"/>
                  </a:lnTo>
                  <a:close/>
                </a:path>
              </a:pathLst>
            </a:custGeom>
            <a:solidFill>
              <a:schemeClr val="accent5">
                <a:lumMod val="50000"/>
              </a:schemeClr>
            </a:solidFill>
          </p:spPr>
          <p:txBody>
            <a:bodyPr wrap="square" lIns="0" tIns="0" rIns="0" bIns="0" rtlCol="0" anchor="ctr"/>
            <a:lstStyle/>
            <a:p>
              <a:pPr algn="ctr">
                <a:lnSpc>
                  <a:spcPct val="100000"/>
                </a:lnSpc>
              </a:pPr>
              <a:r>
                <a:rPr lang="en-GB" sz="700" spc="-5" dirty="0">
                  <a:solidFill>
                    <a:schemeClr val="bg2"/>
                  </a:solidFill>
                  <a:latin typeface="CMU Sans Serif" panose="02000603000000000000" pitchFamily="50" charset="0"/>
                  <a:ea typeface="CMU Sans Serif" panose="02000603000000000000" pitchFamily="50" charset="0"/>
                  <a:cs typeface="CMU Sans Serif" panose="02000603000000000000" pitchFamily="50" charset="0"/>
                </a:rPr>
                <a:t>30</a:t>
              </a:r>
              <a:r>
                <a:rPr lang="en-GB" sz="700" spc="-5" baseline="30000" dirty="0">
                  <a:solidFill>
                    <a:schemeClr val="bg2"/>
                  </a:solidFill>
                  <a:latin typeface="CMU Sans Serif" panose="02000603000000000000" pitchFamily="50" charset="0"/>
                  <a:ea typeface="CMU Sans Serif" panose="02000603000000000000" pitchFamily="50" charset="0"/>
                  <a:cs typeface="CMU Sans Serif" panose="02000603000000000000" pitchFamily="50" charset="0"/>
                </a:rPr>
                <a:t>th</a:t>
              </a:r>
              <a:r>
                <a:rPr lang="en-GB" sz="700" spc="-5" dirty="0">
                  <a:solidFill>
                    <a:schemeClr val="bg2"/>
                  </a:solidFill>
                  <a:latin typeface="CMU Sans Serif" panose="02000603000000000000" pitchFamily="50" charset="0"/>
                  <a:ea typeface="CMU Sans Serif" panose="02000603000000000000" pitchFamily="50" charset="0"/>
                  <a:cs typeface="CMU Sans Serif" panose="02000603000000000000" pitchFamily="50" charset="0"/>
                </a:rPr>
                <a:t> May,</a:t>
              </a:r>
              <a:r>
                <a:rPr lang="en-GB" sz="700" spc="-75" dirty="0">
                  <a:solidFill>
                    <a:schemeClr val="bg2"/>
                  </a:solidFill>
                  <a:latin typeface="CMU Sans Serif" panose="02000603000000000000" pitchFamily="50" charset="0"/>
                  <a:ea typeface="CMU Sans Serif" panose="02000603000000000000" pitchFamily="50" charset="0"/>
                  <a:cs typeface="CMU Sans Serif" panose="02000603000000000000" pitchFamily="50" charset="0"/>
                </a:rPr>
                <a:t> </a:t>
              </a:r>
              <a:r>
                <a:rPr lang="en-GB" sz="700" spc="-10" dirty="0">
                  <a:solidFill>
                    <a:schemeClr val="bg2"/>
                  </a:solidFill>
                  <a:latin typeface="CMU Sans Serif" panose="02000603000000000000" pitchFamily="50" charset="0"/>
                  <a:ea typeface="CMU Sans Serif" panose="02000603000000000000" pitchFamily="50" charset="0"/>
                  <a:cs typeface="CMU Sans Serif" panose="02000603000000000000" pitchFamily="50" charset="0"/>
                </a:rPr>
                <a:t>2019</a:t>
              </a:r>
              <a:endParaRPr lang="en-GB" sz="700" dirty="0">
                <a:solidFill>
                  <a:schemeClr val="bg2"/>
                </a:solidFill>
                <a:latin typeface="CMU Sans Serif" panose="02000603000000000000" pitchFamily="50" charset="0"/>
                <a:ea typeface="CMU Sans Serif" panose="02000603000000000000" pitchFamily="50" charset="0"/>
                <a:cs typeface="CMU Sans Serif" panose="02000603000000000000" pitchFamily="50" charset="0"/>
              </a:endParaRPr>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ransition>
    <p:push dir="u"/>
  </p:transition>
  <p:hf sldNum="0" hdr="0" ftr="0"/>
  <p:txStyles>
    <p:titleStyle>
      <a:lvl1pPr>
        <a:defRPr>
          <a:solidFill>
            <a:schemeClr val="bg1"/>
          </a:solidFill>
          <a:latin typeface="CMU Sans Serif" pitchFamily="50" charset="0"/>
          <a:ea typeface="CMU Sans Serif" pitchFamily="50" charset="0"/>
          <a:cs typeface="CMU Sans Serif" pitchFamily="50" charset="0"/>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5.emf"/></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6.emf"/></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7.emf"/></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8.emf"/></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9.emf"/></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image" Target="../media/image10.emf"/></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image" Target="../media/image11.emf"/></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8.vml"/><Relationship Id="rId4" Type="http://schemas.openxmlformats.org/officeDocument/2006/relationships/image" Target="../media/image12.emf"/></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9.vml"/><Relationship Id="rId4" Type="http://schemas.openxmlformats.org/officeDocument/2006/relationships/image" Target="../media/image13.emf"/></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10.vml"/><Relationship Id="rId4" Type="http://schemas.openxmlformats.org/officeDocument/2006/relationships/image" Target="../media/image14.emf"/></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vmlDrawing" Target="../drawings/vmlDrawing11.vml"/><Relationship Id="rId4" Type="http://schemas.openxmlformats.org/officeDocument/2006/relationships/image" Target="../media/image15.emf"/></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vmlDrawing" Target="../drawings/vmlDrawing12.vml"/><Relationship Id="rId4" Type="http://schemas.openxmlformats.org/officeDocument/2006/relationships/image" Target="../media/image16.emf"/></Relationships>
</file>

<file path=ppt/slides/_rels/slide32.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bk object 51">
            <a:extLst>
              <a:ext uri="{FF2B5EF4-FFF2-40B4-BE49-F238E27FC236}">
                <a16:creationId xmlns:a16="http://schemas.microsoft.com/office/drawing/2014/main" id="{3864CBB4-AA21-49B5-B384-7E65E7A16C2D}"/>
              </a:ext>
            </a:extLst>
          </p:cNvPr>
          <p:cNvSpPr/>
          <p:nvPr/>
        </p:nvSpPr>
        <p:spPr>
          <a:xfrm>
            <a:off x="87743" y="895267"/>
            <a:ext cx="4432935" cy="567055"/>
          </a:xfrm>
          <a:custGeom>
            <a:avLst/>
            <a:gdLst/>
            <a:ahLst/>
            <a:cxnLst/>
            <a:rect l="l" t="t" r="r" b="b"/>
            <a:pathLst>
              <a:path w="4432935" h="567055">
                <a:moveTo>
                  <a:pt x="4432567" y="0"/>
                </a:moveTo>
                <a:lnTo>
                  <a:pt x="0" y="0"/>
                </a:lnTo>
                <a:lnTo>
                  <a:pt x="0" y="515689"/>
                </a:lnTo>
                <a:lnTo>
                  <a:pt x="4008" y="535414"/>
                </a:lnTo>
                <a:lnTo>
                  <a:pt x="14922" y="551567"/>
                </a:lnTo>
                <a:lnTo>
                  <a:pt x="31075" y="562481"/>
                </a:lnTo>
                <a:lnTo>
                  <a:pt x="50800" y="566490"/>
                </a:lnTo>
                <a:lnTo>
                  <a:pt x="4381767" y="566490"/>
                </a:lnTo>
                <a:lnTo>
                  <a:pt x="4401492" y="562481"/>
                </a:lnTo>
                <a:lnTo>
                  <a:pt x="4417644" y="551567"/>
                </a:lnTo>
                <a:lnTo>
                  <a:pt x="4428558" y="535414"/>
                </a:lnTo>
                <a:lnTo>
                  <a:pt x="4432567" y="515689"/>
                </a:lnTo>
                <a:lnTo>
                  <a:pt x="4432567" y="0"/>
                </a:lnTo>
                <a:close/>
              </a:path>
            </a:pathLst>
          </a:custGeom>
          <a:solidFill>
            <a:schemeClr val="accent5">
              <a:lumMod val="50000"/>
            </a:schemeClr>
          </a:solidFill>
          <a:effectLst>
            <a:outerShdw blurRad="50800" dist="38100" dir="2700000" algn="tl" rotWithShape="0">
              <a:prstClr val="black">
                <a:alpha val="40000"/>
              </a:prstClr>
            </a:outerShdw>
          </a:effectLst>
        </p:spPr>
        <p:txBody>
          <a:bodyPr wrap="square" lIns="0" tIns="0" rIns="0" bIns="0" rtlCol="0"/>
          <a:lstStyle/>
          <a:p>
            <a:endParaRPr/>
          </a:p>
        </p:txBody>
      </p:sp>
      <p:sp>
        <p:nvSpPr>
          <p:cNvPr id="2" name="object 2"/>
          <p:cNvSpPr txBox="1">
            <a:spLocks noGrp="1"/>
          </p:cNvSpPr>
          <p:nvPr>
            <p:ph type="ctrTitle"/>
          </p:nvPr>
        </p:nvSpPr>
        <p:spPr>
          <a:xfrm>
            <a:off x="598001" y="952386"/>
            <a:ext cx="3412418" cy="463588"/>
          </a:xfrm>
          <a:prstGeom prst="rect">
            <a:avLst/>
          </a:prstGeom>
        </p:spPr>
        <p:txBody>
          <a:bodyPr vert="horz" wrap="square" lIns="0" tIns="2540" rIns="0" bIns="0" rtlCol="0">
            <a:spAutoFit/>
          </a:bodyPr>
          <a:lstStyle/>
          <a:p>
            <a:pPr marR="5080" indent="-1453515" algn="ctr">
              <a:lnSpc>
                <a:spcPct val="106700"/>
              </a:lnSpc>
              <a:spcBef>
                <a:spcPts val="20"/>
              </a:spcBef>
            </a:pPr>
            <a:r>
              <a:rPr lang="en-IN" spc="15" dirty="0">
                <a:solidFill>
                  <a:schemeClr val="bg1"/>
                </a:solidFill>
                <a:latin typeface="CMU Sans Serif" panose="02000603000000000000" pitchFamily="50" charset="0"/>
                <a:ea typeface="CMU Sans Serif" panose="02000603000000000000" pitchFamily="50" charset="0"/>
                <a:cs typeface="CMU Sans Serif" panose="02000603000000000000" pitchFamily="50" charset="0"/>
              </a:rPr>
              <a:t>Level of Patient Satisfaction With Regard To OPD Services </a:t>
            </a:r>
            <a:r>
              <a:rPr lang="en-IN" spc="15" dirty="0">
                <a:solidFill>
                  <a:schemeClr val="bg1"/>
                </a:solidFill>
                <a:latin typeface="CMU Sans Serif" panose="02000603000000000000" pitchFamily="50" charset="0"/>
                <a:cs typeface="CMU Sans Serif" panose="02000603000000000000" pitchFamily="50" charset="0"/>
              </a:rPr>
              <a:t>In </a:t>
            </a:r>
            <a:r>
              <a:rPr lang="en-IN" spc="15" dirty="0" err="1">
                <a:solidFill>
                  <a:schemeClr val="bg1"/>
                </a:solidFill>
                <a:latin typeface="CMU Sans Serif" panose="02000603000000000000" pitchFamily="50" charset="0"/>
                <a:cs typeface="CMU Sans Serif" panose="02000603000000000000" pitchFamily="50" charset="0"/>
              </a:rPr>
              <a:t>Venkateshwar</a:t>
            </a:r>
            <a:r>
              <a:rPr lang="en-IN" spc="15" dirty="0">
                <a:solidFill>
                  <a:schemeClr val="bg1"/>
                </a:solidFill>
                <a:latin typeface="CMU Sans Serif" panose="02000603000000000000" pitchFamily="50" charset="0"/>
                <a:cs typeface="CMU Sans Serif" panose="02000603000000000000" pitchFamily="50" charset="0"/>
              </a:rPr>
              <a:t> Hospital</a:t>
            </a:r>
            <a:endParaRPr spc="15" dirty="0">
              <a:solidFill>
                <a:schemeClr val="bg1"/>
              </a:solidFill>
              <a:latin typeface="CMU Sans Serif" panose="02000603000000000000" pitchFamily="50" charset="0"/>
              <a:ea typeface="CMU Sans Serif" panose="02000603000000000000" pitchFamily="50" charset="0"/>
              <a:cs typeface="CMU Sans Serif" panose="02000603000000000000" pitchFamily="50" charset="0"/>
            </a:endParaRPr>
          </a:p>
        </p:txBody>
      </p:sp>
      <p:grpSp>
        <p:nvGrpSpPr>
          <p:cNvPr id="7" name="Group 6">
            <a:extLst>
              <a:ext uri="{FF2B5EF4-FFF2-40B4-BE49-F238E27FC236}">
                <a16:creationId xmlns:a16="http://schemas.microsoft.com/office/drawing/2014/main" id="{47241729-5032-4ABF-925F-99EA724C6468}"/>
              </a:ext>
            </a:extLst>
          </p:cNvPr>
          <p:cNvGrpSpPr/>
          <p:nvPr/>
        </p:nvGrpSpPr>
        <p:grpSpPr>
          <a:xfrm>
            <a:off x="0" y="3332524"/>
            <a:ext cx="4610100" cy="129539"/>
            <a:chOff x="0" y="3332524"/>
            <a:chExt cx="4610100" cy="129539"/>
          </a:xfrm>
        </p:grpSpPr>
        <p:sp>
          <p:nvSpPr>
            <p:cNvPr id="9" name="object 21">
              <a:extLst>
                <a:ext uri="{FF2B5EF4-FFF2-40B4-BE49-F238E27FC236}">
                  <a16:creationId xmlns:a16="http://schemas.microsoft.com/office/drawing/2014/main" id="{CA7AD18F-93E6-4DCE-B254-F38F09707B2C}"/>
                </a:ext>
              </a:extLst>
            </p:cNvPr>
            <p:cNvSpPr/>
            <p:nvPr/>
          </p:nvSpPr>
          <p:spPr>
            <a:xfrm>
              <a:off x="0" y="3332524"/>
              <a:ext cx="1536065" cy="129539"/>
            </a:xfrm>
            <a:custGeom>
              <a:avLst/>
              <a:gdLst/>
              <a:ahLst/>
              <a:cxnLst/>
              <a:rect l="l" t="t" r="r" b="b"/>
              <a:pathLst>
                <a:path w="1536065" h="129539">
                  <a:moveTo>
                    <a:pt x="0" y="129032"/>
                  </a:moveTo>
                  <a:lnTo>
                    <a:pt x="1535976" y="129032"/>
                  </a:lnTo>
                  <a:lnTo>
                    <a:pt x="1535976" y="0"/>
                  </a:lnTo>
                  <a:lnTo>
                    <a:pt x="0" y="0"/>
                  </a:lnTo>
                  <a:lnTo>
                    <a:pt x="0" y="129032"/>
                  </a:lnTo>
                  <a:close/>
                </a:path>
              </a:pathLst>
            </a:custGeom>
            <a:solidFill>
              <a:schemeClr val="accent5">
                <a:lumMod val="50000"/>
              </a:schemeClr>
            </a:solidFill>
          </p:spPr>
          <p:txBody>
            <a:bodyPr wrap="square" lIns="0" tIns="0" rIns="0" bIns="0" rtlCol="0" anchor="ctr"/>
            <a:lstStyle/>
            <a:p>
              <a:pPr algn="ctr"/>
              <a:r>
                <a:rPr lang="en-GB" sz="600" dirty="0">
                  <a:solidFill>
                    <a:schemeClr val="bg1"/>
                  </a:solidFill>
                  <a:latin typeface="CMU Sans Serif" panose="02000603000000000000" pitchFamily="50" charset="0"/>
                  <a:ea typeface="CMU Sans Serif" panose="02000603000000000000" pitchFamily="50" charset="0"/>
                  <a:cs typeface="CMU Sans Serif" panose="02000603000000000000" pitchFamily="50" charset="0"/>
                </a:rPr>
                <a:t>Level of Patient Satisfaction</a:t>
              </a:r>
            </a:p>
          </p:txBody>
        </p:sp>
        <p:sp>
          <p:nvSpPr>
            <p:cNvPr id="10" name="object 22">
              <a:extLst>
                <a:ext uri="{FF2B5EF4-FFF2-40B4-BE49-F238E27FC236}">
                  <a16:creationId xmlns:a16="http://schemas.microsoft.com/office/drawing/2014/main" id="{2CAC470E-5A88-4B7E-92D4-3677ED9AF174}"/>
                </a:ext>
              </a:extLst>
            </p:cNvPr>
            <p:cNvSpPr/>
            <p:nvPr/>
          </p:nvSpPr>
          <p:spPr>
            <a:xfrm>
              <a:off x="1535976" y="3332524"/>
              <a:ext cx="1536065" cy="129539"/>
            </a:xfrm>
            <a:custGeom>
              <a:avLst/>
              <a:gdLst/>
              <a:ahLst/>
              <a:cxnLst/>
              <a:rect l="l" t="t" r="r" b="b"/>
              <a:pathLst>
                <a:path w="1536064" h="129539">
                  <a:moveTo>
                    <a:pt x="0" y="129032"/>
                  </a:moveTo>
                  <a:lnTo>
                    <a:pt x="1535976" y="129032"/>
                  </a:lnTo>
                  <a:lnTo>
                    <a:pt x="1535976" y="0"/>
                  </a:lnTo>
                  <a:lnTo>
                    <a:pt x="0" y="0"/>
                  </a:lnTo>
                  <a:lnTo>
                    <a:pt x="0" y="129032"/>
                  </a:lnTo>
                  <a:close/>
                </a:path>
              </a:pathLst>
            </a:custGeom>
            <a:solidFill>
              <a:schemeClr val="accent5">
                <a:lumMod val="50000"/>
              </a:schemeClr>
            </a:solidFill>
          </p:spPr>
          <p:txBody>
            <a:bodyPr wrap="square" lIns="0" tIns="0" rIns="0" bIns="0" rtlCol="0"/>
            <a:lstStyle/>
            <a:p>
              <a:endParaRPr u="sng"/>
            </a:p>
          </p:txBody>
        </p:sp>
        <p:sp>
          <p:nvSpPr>
            <p:cNvPr id="11" name="object 23">
              <a:extLst>
                <a:ext uri="{FF2B5EF4-FFF2-40B4-BE49-F238E27FC236}">
                  <a16:creationId xmlns:a16="http://schemas.microsoft.com/office/drawing/2014/main" id="{9E79F225-1A8F-4901-AC78-F1FE77D1748D}"/>
                </a:ext>
              </a:extLst>
            </p:cNvPr>
            <p:cNvSpPr/>
            <p:nvPr/>
          </p:nvSpPr>
          <p:spPr>
            <a:xfrm>
              <a:off x="3071952" y="3332524"/>
              <a:ext cx="1538148" cy="129539"/>
            </a:xfrm>
            <a:custGeom>
              <a:avLst/>
              <a:gdLst/>
              <a:ahLst/>
              <a:cxnLst/>
              <a:rect l="l" t="t" r="r" b="b"/>
              <a:pathLst>
                <a:path w="1536064" h="129539">
                  <a:moveTo>
                    <a:pt x="0" y="129032"/>
                  </a:moveTo>
                  <a:lnTo>
                    <a:pt x="1535976" y="129032"/>
                  </a:lnTo>
                  <a:lnTo>
                    <a:pt x="1535976" y="0"/>
                  </a:lnTo>
                  <a:lnTo>
                    <a:pt x="0" y="0"/>
                  </a:lnTo>
                  <a:lnTo>
                    <a:pt x="0" y="129032"/>
                  </a:lnTo>
                  <a:close/>
                </a:path>
              </a:pathLst>
            </a:custGeom>
            <a:solidFill>
              <a:schemeClr val="accent5">
                <a:lumMod val="50000"/>
              </a:schemeClr>
            </a:solidFill>
          </p:spPr>
          <p:txBody>
            <a:bodyPr wrap="square" lIns="0" tIns="0" rIns="0" bIns="0" rtlCol="0" anchor="ctr"/>
            <a:lstStyle/>
            <a:p>
              <a:pPr algn="ctr">
                <a:lnSpc>
                  <a:spcPct val="100000"/>
                </a:lnSpc>
              </a:pPr>
              <a:r>
                <a:rPr lang="en-GB" sz="700" spc="-5" dirty="0">
                  <a:solidFill>
                    <a:schemeClr val="bg2"/>
                  </a:solidFill>
                  <a:latin typeface="CMU Sans Serif" panose="02000603000000000000" pitchFamily="50" charset="0"/>
                  <a:ea typeface="CMU Sans Serif" panose="02000603000000000000" pitchFamily="50" charset="0"/>
                  <a:cs typeface="CMU Sans Serif" panose="02000603000000000000" pitchFamily="50" charset="0"/>
                </a:rPr>
                <a:t>30</a:t>
              </a:r>
              <a:r>
                <a:rPr lang="en-GB" sz="700" spc="-5" baseline="30000" dirty="0">
                  <a:solidFill>
                    <a:schemeClr val="bg2"/>
                  </a:solidFill>
                  <a:latin typeface="CMU Sans Serif" panose="02000603000000000000" pitchFamily="50" charset="0"/>
                  <a:ea typeface="CMU Sans Serif" panose="02000603000000000000" pitchFamily="50" charset="0"/>
                  <a:cs typeface="CMU Sans Serif" panose="02000603000000000000" pitchFamily="50" charset="0"/>
                </a:rPr>
                <a:t>th</a:t>
              </a:r>
              <a:r>
                <a:rPr lang="en-GB" sz="700" spc="-5" dirty="0">
                  <a:solidFill>
                    <a:schemeClr val="bg2"/>
                  </a:solidFill>
                  <a:latin typeface="CMU Sans Serif" panose="02000603000000000000" pitchFamily="50" charset="0"/>
                  <a:ea typeface="CMU Sans Serif" panose="02000603000000000000" pitchFamily="50" charset="0"/>
                  <a:cs typeface="CMU Sans Serif" panose="02000603000000000000" pitchFamily="50" charset="0"/>
                </a:rPr>
                <a:t> May,</a:t>
              </a:r>
              <a:r>
                <a:rPr lang="en-GB" sz="700" spc="-75" dirty="0">
                  <a:solidFill>
                    <a:schemeClr val="bg2"/>
                  </a:solidFill>
                  <a:latin typeface="CMU Sans Serif" panose="02000603000000000000" pitchFamily="50" charset="0"/>
                  <a:ea typeface="CMU Sans Serif" panose="02000603000000000000" pitchFamily="50" charset="0"/>
                  <a:cs typeface="CMU Sans Serif" panose="02000603000000000000" pitchFamily="50" charset="0"/>
                </a:rPr>
                <a:t> </a:t>
              </a:r>
              <a:r>
                <a:rPr lang="en-GB" sz="700" spc="-10" dirty="0">
                  <a:solidFill>
                    <a:schemeClr val="bg2"/>
                  </a:solidFill>
                  <a:latin typeface="CMU Sans Serif" panose="02000603000000000000" pitchFamily="50" charset="0"/>
                  <a:ea typeface="CMU Sans Serif" panose="02000603000000000000" pitchFamily="50" charset="0"/>
                  <a:cs typeface="CMU Sans Serif" panose="02000603000000000000" pitchFamily="50" charset="0"/>
                </a:rPr>
                <a:t>2019</a:t>
              </a:r>
              <a:endParaRPr lang="en-GB" sz="700" dirty="0">
                <a:solidFill>
                  <a:schemeClr val="bg2"/>
                </a:solidFill>
                <a:latin typeface="CMU Sans Serif" panose="02000603000000000000" pitchFamily="50" charset="0"/>
                <a:ea typeface="CMU Sans Serif" panose="02000603000000000000" pitchFamily="50" charset="0"/>
                <a:cs typeface="CMU Sans Serif" panose="02000603000000000000" pitchFamily="50" charset="0"/>
              </a:endParaRPr>
            </a:p>
          </p:txBody>
        </p:sp>
      </p:grpSp>
      <p:sp>
        <p:nvSpPr>
          <p:cNvPr id="12" name="object 3">
            <a:extLst>
              <a:ext uri="{FF2B5EF4-FFF2-40B4-BE49-F238E27FC236}">
                <a16:creationId xmlns:a16="http://schemas.microsoft.com/office/drawing/2014/main" id="{D9BFA310-A820-4223-86DC-60E8EB3C482A}"/>
              </a:ext>
            </a:extLst>
          </p:cNvPr>
          <p:cNvSpPr txBox="1"/>
          <p:nvPr/>
        </p:nvSpPr>
        <p:spPr>
          <a:xfrm>
            <a:off x="1487423" y="2061183"/>
            <a:ext cx="1633169" cy="624530"/>
          </a:xfrm>
          <a:prstGeom prst="rect">
            <a:avLst/>
          </a:prstGeom>
        </p:spPr>
        <p:txBody>
          <a:bodyPr vert="horz" wrap="square" lIns="0" tIns="11430" rIns="0" bIns="0" rtlCol="0">
            <a:spAutoFit/>
          </a:bodyPr>
          <a:lstStyle/>
          <a:p>
            <a:pPr algn="ctr">
              <a:lnSpc>
                <a:spcPct val="100000"/>
              </a:lnSpc>
              <a:spcBef>
                <a:spcPts val="90"/>
              </a:spcBef>
            </a:pPr>
            <a:r>
              <a:rPr lang="en-GB" sz="1000" spc="-10" dirty="0">
                <a:solidFill>
                  <a:schemeClr val="bg2"/>
                </a:solidFill>
                <a:latin typeface="CMU Sans Serif" panose="02000603000000000000" pitchFamily="50" charset="0"/>
                <a:ea typeface="CMU Sans Serif" panose="02000603000000000000" pitchFamily="50" charset="0"/>
                <a:cs typeface="CMU Sans Serif" panose="02000603000000000000" pitchFamily="50" charset="0"/>
              </a:rPr>
              <a:t>Col Ravi </a:t>
            </a:r>
            <a:r>
              <a:rPr lang="en-GB" sz="1000" spc="-10" dirty="0" err="1">
                <a:solidFill>
                  <a:schemeClr val="bg2"/>
                </a:solidFill>
                <a:latin typeface="CMU Sans Serif" panose="02000603000000000000" pitchFamily="50" charset="0"/>
                <a:ea typeface="CMU Sans Serif" panose="02000603000000000000" pitchFamily="50" charset="0"/>
                <a:cs typeface="CMU Sans Serif" panose="02000603000000000000" pitchFamily="50" charset="0"/>
              </a:rPr>
              <a:t>Kishor</a:t>
            </a:r>
            <a:r>
              <a:rPr lang="en-GB" sz="1000" spc="-10" dirty="0">
                <a:solidFill>
                  <a:schemeClr val="bg2"/>
                </a:solidFill>
                <a:latin typeface="CMU Sans Serif" panose="02000603000000000000" pitchFamily="50" charset="0"/>
                <a:ea typeface="CMU Sans Serif" panose="02000603000000000000" pitchFamily="50" charset="0"/>
                <a:cs typeface="CMU Sans Serif" panose="02000603000000000000" pitchFamily="50" charset="0"/>
              </a:rPr>
              <a:t> Chauhan, SM</a:t>
            </a:r>
          </a:p>
          <a:p>
            <a:pPr algn="ctr">
              <a:lnSpc>
                <a:spcPct val="100000"/>
              </a:lnSpc>
              <a:spcBef>
                <a:spcPts val="90"/>
              </a:spcBef>
            </a:pPr>
            <a:r>
              <a:rPr lang="en-GB" sz="1000" spc="-10" dirty="0">
                <a:solidFill>
                  <a:schemeClr val="bg2"/>
                </a:solidFill>
                <a:latin typeface="CMU Sans Serif" panose="02000603000000000000" pitchFamily="50" charset="0"/>
                <a:ea typeface="CMU Sans Serif" panose="02000603000000000000" pitchFamily="50" charset="0"/>
                <a:cs typeface="CMU Sans Serif" panose="02000603000000000000" pitchFamily="50" charset="0"/>
              </a:rPr>
              <a:t>PG/17/046</a:t>
            </a:r>
            <a:endParaRPr lang="en-GB" sz="1000" dirty="0">
              <a:solidFill>
                <a:schemeClr val="bg2"/>
              </a:solidFill>
              <a:latin typeface="CMU Sans Serif" panose="02000603000000000000" pitchFamily="50" charset="0"/>
              <a:ea typeface="CMU Sans Serif" panose="02000603000000000000" pitchFamily="50" charset="0"/>
              <a:cs typeface="CMU Sans Serif" panose="02000603000000000000" pitchFamily="50" charset="0"/>
            </a:endParaRPr>
          </a:p>
          <a:p>
            <a:pPr>
              <a:lnSpc>
                <a:spcPct val="100000"/>
              </a:lnSpc>
              <a:spcBef>
                <a:spcPts val="45"/>
              </a:spcBef>
            </a:pPr>
            <a:endParaRPr lang="en-GB" sz="900" dirty="0">
              <a:solidFill>
                <a:schemeClr val="bg2"/>
              </a:solidFill>
              <a:latin typeface="CMU Sans Serif" panose="02000603000000000000" pitchFamily="50" charset="0"/>
              <a:ea typeface="CMU Sans Serif" panose="02000603000000000000" pitchFamily="50" charset="0"/>
              <a:cs typeface="CMU Sans Serif" panose="02000603000000000000" pitchFamily="50" charset="0"/>
            </a:endParaRPr>
          </a:p>
          <a:p>
            <a:pPr algn="ctr">
              <a:lnSpc>
                <a:spcPct val="100000"/>
              </a:lnSpc>
            </a:pPr>
            <a:r>
              <a:rPr lang="en-GB" sz="1000" spc="-5" dirty="0">
                <a:solidFill>
                  <a:schemeClr val="bg2"/>
                </a:solidFill>
                <a:latin typeface="CMU Sans Serif" panose="02000603000000000000" pitchFamily="50" charset="0"/>
                <a:ea typeface="CMU Sans Serif" panose="02000603000000000000" pitchFamily="50" charset="0"/>
                <a:cs typeface="CMU Sans Serif" panose="02000603000000000000" pitchFamily="50" charset="0"/>
              </a:rPr>
              <a:t>30</a:t>
            </a:r>
            <a:r>
              <a:rPr lang="en-GB" sz="1000" spc="-5" baseline="30000" dirty="0">
                <a:solidFill>
                  <a:schemeClr val="bg2"/>
                </a:solidFill>
                <a:latin typeface="CMU Sans Serif" panose="02000603000000000000" pitchFamily="50" charset="0"/>
                <a:ea typeface="CMU Sans Serif" panose="02000603000000000000" pitchFamily="50" charset="0"/>
                <a:cs typeface="CMU Sans Serif" panose="02000603000000000000" pitchFamily="50" charset="0"/>
              </a:rPr>
              <a:t>th</a:t>
            </a:r>
            <a:r>
              <a:rPr lang="en-GB" sz="1000" spc="-5" dirty="0">
                <a:solidFill>
                  <a:schemeClr val="bg2"/>
                </a:solidFill>
                <a:latin typeface="CMU Sans Serif" panose="02000603000000000000" pitchFamily="50" charset="0"/>
                <a:ea typeface="CMU Sans Serif" panose="02000603000000000000" pitchFamily="50" charset="0"/>
                <a:cs typeface="CMU Sans Serif" panose="02000603000000000000" pitchFamily="50" charset="0"/>
              </a:rPr>
              <a:t> May </a:t>
            </a:r>
            <a:r>
              <a:rPr sz="1000" spc="-5" dirty="0">
                <a:solidFill>
                  <a:schemeClr val="bg2"/>
                </a:solidFill>
                <a:latin typeface="CMU Sans Serif" panose="02000603000000000000" pitchFamily="50" charset="0"/>
                <a:ea typeface="CMU Sans Serif" panose="02000603000000000000" pitchFamily="50" charset="0"/>
                <a:cs typeface="CMU Sans Serif" panose="02000603000000000000" pitchFamily="50" charset="0"/>
              </a:rPr>
              <a:t>,</a:t>
            </a:r>
            <a:r>
              <a:rPr sz="1000" spc="-75" dirty="0">
                <a:solidFill>
                  <a:schemeClr val="bg2"/>
                </a:solidFill>
                <a:latin typeface="CMU Sans Serif" panose="02000603000000000000" pitchFamily="50" charset="0"/>
                <a:ea typeface="CMU Sans Serif" panose="02000603000000000000" pitchFamily="50" charset="0"/>
                <a:cs typeface="CMU Sans Serif" panose="02000603000000000000" pitchFamily="50" charset="0"/>
              </a:rPr>
              <a:t> </a:t>
            </a:r>
            <a:r>
              <a:rPr sz="1000" spc="-10" dirty="0">
                <a:solidFill>
                  <a:schemeClr val="bg2"/>
                </a:solidFill>
                <a:latin typeface="CMU Sans Serif" panose="02000603000000000000" pitchFamily="50" charset="0"/>
                <a:ea typeface="CMU Sans Serif" panose="02000603000000000000" pitchFamily="50" charset="0"/>
                <a:cs typeface="CMU Sans Serif" panose="02000603000000000000" pitchFamily="50" charset="0"/>
              </a:rPr>
              <a:t>201</a:t>
            </a:r>
            <a:r>
              <a:rPr lang="en-GB" sz="1000" spc="-10" dirty="0">
                <a:solidFill>
                  <a:schemeClr val="bg2"/>
                </a:solidFill>
                <a:latin typeface="CMU Sans Serif" panose="02000603000000000000" pitchFamily="50" charset="0"/>
                <a:ea typeface="CMU Sans Serif" panose="02000603000000000000" pitchFamily="50" charset="0"/>
                <a:cs typeface="CMU Sans Serif" panose="02000603000000000000" pitchFamily="50" charset="0"/>
              </a:rPr>
              <a:t>9</a:t>
            </a:r>
            <a:endParaRPr sz="1000" dirty="0">
              <a:solidFill>
                <a:schemeClr val="bg2"/>
              </a:solidFill>
              <a:latin typeface="CMU Sans Serif" panose="02000603000000000000" pitchFamily="50" charset="0"/>
              <a:ea typeface="CMU Sans Serif" panose="02000603000000000000" pitchFamily="50" charset="0"/>
              <a:cs typeface="CMU Sans Serif" panose="02000603000000000000" pitchFamily="50" charset="0"/>
            </a:endParaRPr>
          </a:p>
        </p:txBody>
      </p:sp>
    </p:spTree>
  </p:cSld>
  <p:clrMapOvr>
    <a:masterClrMapping/>
  </p:clrMapOvr>
  <p:transition>
    <p:push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534B915-4BD3-423D-89C5-58E41AF5C4A4}"/>
              </a:ext>
            </a:extLst>
          </p:cNvPr>
          <p:cNvSpPr>
            <a:spLocks noGrp="1"/>
          </p:cNvSpPr>
          <p:nvPr>
            <p:ph type="body" idx="1"/>
          </p:nvPr>
        </p:nvSpPr>
        <p:spPr>
          <a:xfrm>
            <a:off x="288826" y="766007"/>
            <a:ext cx="4077935" cy="2308324"/>
          </a:xfrm>
        </p:spPr>
        <p:txBody>
          <a:bodyPr/>
          <a:lstStyle/>
          <a:p>
            <a:pPr>
              <a:spcAft>
                <a:spcPts val="400"/>
              </a:spcAft>
            </a:pPr>
            <a:r>
              <a:rPr lang="en-IN" sz="1000" dirty="0"/>
              <a:t>OPD Visit Summary w.e.f. 01 October 2018 to 18 April 2019 was obtained from HMIS</a:t>
            </a:r>
          </a:p>
          <a:p>
            <a:pPr>
              <a:spcAft>
                <a:spcPts val="400"/>
              </a:spcAft>
            </a:pPr>
            <a:r>
              <a:rPr lang="en-IN" sz="1000" b="1" u="sng" dirty="0"/>
              <a:t>Monthly average number of patients </a:t>
            </a:r>
            <a:r>
              <a:rPr lang="en-IN" sz="1000" dirty="0"/>
              <a:t>= 20,318 </a:t>
            </a:r>
          </a:p>
          <a:p>
            <a:pPr>
              <a:spcAft>
                <a:spcPts val="400"/>
              </a:spcAft>
            </a:pPr>
            <a:r>
              <a:rPr lang="en-IN" sz="1000" b="1" u="sng" dirty="0"/>
              <a:t>New patient registration </a:t>
            </a:r>
            <a:r>
              <a:rPr lang="en-IN" sz="1000" dirty="0"/>
              <a:t>= 4000 per month (</a:t>
            </a:r>
            <a:r>
              <a:rPr lang="en-IN" sz="1000" dirty="0" err="1"/>
              <a:t>Approx</a:t>
            </a:r>
            <a:r>
              <a:rPr lang="en-IN" sz="1000" dirty="0"/>
              <a:t>)</a:t>
            </a:r>
          </a:p>
          <a:p>
            <a:pPr>
              <a:spcAft>
                <a:spcPts val="400"/>
              </a:spcAft>
            </a:pPr>
            <a:r>
              <a:rPr lang="en-IN" sz="1000" dirty="0"/>
              <a:t>The percentage factor of each specific OPD of all 33 OPDs was calculated and multiplied by 4 so as to arrive at the figure of 400 as the sample size. </a:t>
            </a:r>
          </a:p>
          <a:p>
            <a:pPr>
              <a:spcAft>
                <a:spcPts val="400"/>
              </a:spcAft>
            </a:pPr>
            <a:r>
              <a:rPr lang="en-IN" sz="1000" dirty="0"/>
              <a:t>OPD was also broken into three categories, i.e., Cash/Insurance (Self Pay), Empanelled and EWS. The hospital data shows that the Cash category accounted for 31% of patients, the Empanelled category accounted for 54% of patients, and the EWS category accounted for 15% of patients. </a:t>
            </a:r>
          </a:p>
          <a:p>
            <a:pPr>
              <a:spcAft>
                <a:spcPts val="400"/>
              </a:spcAft>
            </a:pPr>
            <a:r>
              <a:rPr lang="en-IN" sz="1000" dirty="0"/>
              <a:t>While collecting the sample of 400, an endeavour was made to keep the feedbacks to be representative of each OPD and specific category. </a:t>
            </a:r>
            <a:endParaRPr lang="en-GB" sz="1000" dirty="0"/>
          </a:p>
          <a:p>
            <a:endParaRPr lang="en-GB" sz="1000" dirty="0"/>
          </a:p>
        </p:txBody>
      </p:sp>
      <p:sp>
        <p:nvSpPr>
          <p:cNvPr id="3" name="Title 2">
            <a:extLst>
              <a:ext uri="{FF2B5EF4-FFF2-40B4-BE49-F238E27FC236}">
                <a16:creationId xmlns:a16="http://schemas.microsoft.com/office/drawing/2014/main" id="{4AD59AB9-B60B-493C-A4BE-105034831DA4}"/>
              </a:ext>
            </a:extLst>
          </p:cNvPr>
          <p:cNvSpPr>
            <a:spLocks noGrp="1"/>
          </p:cNvSpPr>
          <p:nvPr>
            <p:ph type="title"/>
          </p:nvPr>
        </p:nvSpPr>
        <p:spPr/>
        <p:txBody>
          <a:bodyPr/>
          <a:lstStyle/>
          <a:p>
            <a:r>
              <a:rPr lang="en-IN" dirty="0"/>
              <a:t>Analysis of </a:t>
            </a:r>
            <a:r>
              <a:rPr lang="en-IN" dirty="0" err="1"/>
              <a:t>Venkateshwar</a:t>
            </a:r>
            <a:r>
              <a:rPr lang="en-IN" dirty="0"/>
              <a:t> Hospital OPD</a:t>
            </a:r>
            <a:endParaRPr lang="en-GB" dirty="0"/>
          </a:p>
        </p:txBody>
      </p:sp>
      <p:pic>
        <p:nvPicPr>
          <p:cNvPr id="4" name="Picture 2" descr="C:\$adam\APMEA Training\icons\spyglass-big-orange-2.png">
            <a:extLst>
              <a:ext uri="{FF2B5EF4-FFF2-40B4-BE49-F238E27FC236}">
                <a16:creationId xmlns:a16="http://schemas.microsoft.com/office/drawing/2014/main" id="{B45DF179-AC34-4EFC-BA62-0576414CFA92}"/>
              </a:ext>
            </a:extLst>
          </p:cNvPr>
          <p:cNvPicPr>
            <a:picLocks noChangeAspect="1" noChangeArrowheads="1"/>
          </p:cNvPicPr>
          <p:nvPr/>
        </p:nvPicPr>
        <p:blipFill>
          <a:blip r:embed="rId2" cstate="print"/>
          <a:srcRect/>
          <a:stretch>
            <a:fillRect/>
          </a:stretch>
        </p:blipFill>
        <p:spPr bwMode="auto">
          <a:xfrm rot="18000000">
            <a:off x="117438" y="804932"/>
            <a:ext cx="76700" cy="92217"/>
          </a:xfrm>
          <a:prstGeom prst="rect">
            <a:avLst/>
          </a:prstGeom>
          <a:noFill/>
          <a:effectLst/>
        </p:spPr>
      </p:pic>
      <p:pic>
        <p:nvPicPr>
          <p:cNvPr id="5" name="Picture 2" descr="C:\$adam\APMEA Training\icons\spyglass-big-orange-2.png">
            <a:extLst>
              <a:ext uri="{FF2B5EF4-FFF2-40B4-BE49-F238E27FC236}">
                <a16:creationId xmlns:a16="http://schemas.microsoft.com/office/drawing/2014/main" id="{792CE080-D28A-4988-913D-13E541F2EFF0}"/>
              </a:ext>
            </a:extLst>
          </p:cNvPr>
          <p:cNvPicPr>
            <a:picLocks noChangeAspect="1" noChangeArrowheads="1"/>
          </p:cNvPicPr>
          <p:nvPr/>
        </p:nvPicPr>
        <p:blipFill>
          <a:blip r:embed="rId2" cstate="print"/>
          <a:srcRect/>
          <a:stretch>
            <a:fillRect/>
          </a:stretch>
        </p:blipFill>
        <p:spPr bwMode="auto">
          <a:xfrm rot="18000000">
            <a:off x="117439" y="1167590"/>
            <a:ext cx="76700" cy="92217"/>
          </a:xfrm>
          <a:prstGeom prst="rect">
            <a:avLst/>
          </a:prstGeom>
          <a:noFill/>
          <a:effectLst/>
        </p:spPr>
      </p:pic>
      <p:pic>
        <p:nvPicPr>
          <p:cNvPr id="6" name="Picture 2" descr="C:\$adam\APMEA Training\icons\spyglass-big-orange-2.png">
            <a:extLst>
              <a:ext uri="{FF2B5EF4-FFF2-40B4-BE49-F238E27FC236}">
                <a16:creationId xmlns:a16="http://schemas.microsoft.com/office/drawing/2014/main" id="{22FCD66A-FBB8-495E-93BF-ABF744FA88CA}"/>
              </a:ext>
            </a:extLst>
          </p:cNvPr>
          <p:cNvPicPr>
            <a:picLocks noChangeAspect="1" noChangeArrowheads="1"/>
          </p:cNvPicPr>
          <p:nvPr/>
        </p:nvPicPr>
        <p:blipFill>
          <a:blip r:embed="rId2" cstate="print"/>
          <a:srcRect/>
          <a:stretch>
            <a:fillRect/>
          </a:stretch>
        </p:blipFill>
        <p:spPr bwMode="auto">
          <a:xfrm rot="18000000">
            <a:off x="117439" y="1373189"/>
            <a:ext cx="76700" cy="92217"/>
          </a:xfrm>
          <a:prstGeom prst="rect">
            <a:avLst/>
          </a:prstGeom>
          <a:noFill/>
          <a:effectLst/>
        </p:spPr>
      </p:pic>
      <p:pic>
        <p:nvPicPr>
          <p:cNvPr id="7" name="Picture 2" descr="C:\$adam\APMEA Training\icons\spyglass-big-orange-2.png">
            <a:extLst>
              <a:ext uri="{FF2B5EF4-FFF2-40B4-BE49-F238E27FC236}">
                <a16:creationId xmlns:a16="http://schemas.microsoft.com/office/drawing/2014/main" id="{202396AA-F574-49A7-AEB5-1D9E795BAFDC}"/>
              </a:ext>
            </a:extLst>
          </p:cNvPr>
          <p:cNvPicPr>
            <a:picLocks noChangeAspect="1" noChangeArrowheads="1"/>
          </p:cNvPicPr>
          <p:nvPr/>
        </p:nvPicPr>
        <p:blipFill>
          <a:blip r:embed="rId2" cstate="print"/>
          <a:srcRect/>
          <a:stretch>
            <a:fillRect/>
          </a:stretch>
        </p:blipFill>
        <p:spPr bwMode="auto">
          <a:xfrm rot="18000000">
            <a:off x="120114" y="1561143"/>
            <a:ext cx="76700" cy="92217"/>
          </a:xfrm>
          <a:prstGeom prst="rect">
            <a:avLst/>
          </a:prstGeom>
          <a:noFill/>
          <a:effectLst/>
        </p:spPr>
      </p:pic>
      <p:pic>
        <p:nvPicPr>
          <p:cNvPr id="9" name="Picture 2" descr="C:\$adam\APMEA Training\icons\spyglass-big-orange-2.png">
            <a:extLst>
              <a:ext uri="{FF2B5EF4-FFF2-40B4-BE49-F238E27FC236}">
                <a16:creationId xmlns:a16="http://schemas.microsoft.com/office/drawing/2014/main" id="{CDCB981B-5F61-42D5-87AC-5CD449785F7F}"/>
              </a:ext>
            </a:extLst>
          </p:cNvPr>
          <p:cNvPicPr>
            <a:picLocks noChangeAspect="1" noChangeArrowheads="1"/>
          </p:cNvPicPr>
          <p:nvPr/>
        </p:nvPicPr>
        <p:blipFill>
          <a:blip r:embed="rId2" cstate="print"/>
          <a:srcRect/>
          <a:stretch>
            <a:fillRect/>
          </a:stretch>
        </p:blipFill>
        <p:spPr bwMode="auto">
          <a:xfrm rot="18000000">
            <a:off x="117439" y="1902194"/>
            <a:ext cx="76700" cy="92217"/>
          </a:xfrm>
          <a:prstGeom prst="rect">
            <a:avLst/>
          </a:prstGeom>
          <a:noFill/>
          <a:effectLst/>
        </p:spPr>
      </p:pic>
      <p:pic>
        <p:nvPicPr>
          <p:cNvPr id="10" name="Picture 2" descr="C:\$adam\APMEA Training\icons\spyglass-big-orange-2.png">
            <a:extLst>
              <a:ext uri="{FF2B5EF4-FFF2-40B4-BE49-F238E27FC236}">
                <a16:creationId xmlns:a16="http://schemas.microsoft.com/office/drawing/2014/main" id="{A86E8BA9-D91A-4F6A-9059-6D8C27804CDD}"/>
              </a:ext>
            </a:extLst>
          </p:cNvPr>
          <p:cNvPicPr>
            <a:picLocks noChangeAspect="1" noChangeArrowheads="1"/>
          </p:cNvPicPr>
          <p:nvPr/>
        </p:nvPicPr>
        <p:blipFill>
          <a:blip r:embed="rId2" cstate="print"/>
          <a:srcRect/>
          <a:stretch>
            <a:fillRect/>
          </a:stretch>
        </p:blipFill>
        <p:spPr bwMode="auto">
          <a:xfrm rot="19106742">
            <a:off x="117615" y="2548323"/>
            <a:ext cx="76700" cy="92217"/>
          </a:xfrm>
          <a:prstGeom prst="rect">
            <a:avLst/>
          </a:prstGeom>
          <a:noFill/>
          <a:effectLst/>
        </p:spPr>
      </p:pic>
    </p:spTree>
    <p:extLst>
      <p:ext uri="{BB962C8B-B14F-4D97-AF65-F5344CB8AC3E}">
        <p14:creationId xmlns:p14="http://schemas.microsoft.com/office/powerpoint/2010/main" val="3537616570"/>
      </p:ext>
    </p:extLst>
  </p:cSld>
  <p:clrMapOvr>
    <a:masterClrMapping/>
  </p:clrMapOvr>
  <p:transition>
    <p:push di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91D3736-DDF1-40BA-A6F7-C587E37BCB85}"/>
              </a:ext>
            </a:extLst>
          </p:cNvPr>
          <p:cNvSpPr>
            <a:spLocks noGrp="1"/>
          </p:cNvSpPr>
          <p:nvPr>
            <p:ph type="body" idx="1"/>
          </p:nvPr>
        </p:nvSpPr>
        <p:spPr>
          <a:xfrm>
            <a:off x="243717" y="578247"/>
            <a:ext cx="4077557" cy="2564805"/>
          </a:xfrm>
        </p:spPr>
        <p:txBody>
          <a:bodyPr/>
          <a:lstStyle/>
          <a:p>
            <a:pPr>
              <a:spcAft>
                <a:spcPts val="400"/>
              </a:spcAft>
            </a:pPr>
            <a:r>
              <a:rPr lang="en-US" sz="1000" dirty="0"/>
              <a:t>Sharma and Chahal (1999) : study of patient satisfaction to understand the extent of patient satisfaction with diagnostic services. Based on their findings, they also suggest strategic actions for meeting the needs of the patients of private health care sector more effectively which include becoming more friendly and understanding to the problems of patients, maintaining cleanliness, conducting surveys to know  the attitude of the patients with regard to the employees, adopting patient-oriented policies and procedures, among others</a:t>
            </a:r>
            <a:endParaRPr lang="en-GB" sz="1000" dirty="0"/>
          </a:p>
          <a:p>
            <a:pPr>
              <a:spcAft>
                <a:spcPts val="400"/>
              </a:spcAft>
            </a:pPr>
            <a:r>
              <a:rPr lang="en-US" sz="1000" dirty="0"/>
              <a:t>Sharma and Chahal (2003): stated that due to increased awareness among the people patient satisfaction had become very important for the hospitals, and examined the factors related to patient satisfaction in government outpatient services in India. They found that there are four basic components which had impact on the patient satisfaction namely, behavior of doctors, behavior of medical assistants, quality of atmosphere, and quality of administration. </a:t>
            </a:r>
          </a:p>
          <a:p>
            <a:endParaRPr lang="en-US" sz="1000" dirty="0"/>
          </a:p>
        </p:txBody>
      </p:sp>
      <p:sp>
        <p:nvSpPr>
          <p:cNvPr id="3" name="Title 2">
            <a:extLst>
              <a:ext uri="{FF2B5EF4-FFF2-40B4-BE49-F238E27FC236}">
                <a16:creationId xmlns:a16="http://schemas.microsoft.com/office/drawing/2014/main" id="{459CF17B-8BA0-4A86-BB17-8C6694B9375C}"/>
              </a:ext>
            </a:extLst>
          </p:cNvPr>
          <p:cNvSpPr>
            <a:spLocks noGrp="1"/>
          </p:cNvSpPr>
          <p:nvPr>
            <p:ph type="title"/>
          </p:nvPr>
        </p:nvSpPr>
        <p:spPr/>
        <p:txBody>
          <a:bodyPr/>
          <a:lstStyle/>
          <a:p>
            <a:r>
              <a:rPr lang="en-GB" dirty="0"/>
              <a:t>Literature Review</a:t>
            </a:r>
          </a:p>
        </p:txBody>
      </p:sp>
      <p:pic>
        <p:nvPicPr>
          <p:cNvPr id="6" name="Picture 2" descr="C:\$adam\APMEA Training\icons\spyglass-big-orange-2.png">
            <a:extLst>
              <a:ext uri="{FF2B5EF4-FFF2-40B4-BE49-F238E27FC236}">
                <a16:creationId xmlns:a16="http://schemas.microsoft.com/office/drawing/2014/main" id="{AB29130B-1875-458E-B545-FF959A66A494}"/>
              </a:ext>
            </a:extLst>
          </p:cNvPr>
          <p:cNvPicPr>
            <a:picLocks noChangeAspect="1" noChangeArrowheads="1"/>
          </p:cNvPicPr>
          <p:nvPr/>
        </p:nvPicPr>
        <p:blipFill>
          <a:blip r:embed="rId2" cstate="print"/>
          <a:srcRect/>
          <a:stretch>
            <a:fillRect/>
          </a:stretch>
        </p:blipFill>
        <p:spPr bwMode="auto">
          <a:xfrm rot="18000000">
            <a:off x="85367" y="621824"/>
            <a:ext cx="76700" cy="92217"/>
          </a:xfrm>
          <a:prstGeom prst="rect">
            <a:avLst/>
          </a:prstGeom>
          <a:noFill/>
          <a:effectLst/>
        </p:spPr>
      </p:pic>
      <p:pic>
        <p:nvPicPr>
          <p:cNvPr id="7" name="Picture 2" descr="C:\$adam\APMEA Training\icons\spyglass-big-orange-2.png">
            <a:extLst>
              <a:ext uri="{FF2B5EF4-FFF2-40B4-BE49-F238E27FC236}">
                <a16:creationId xmlns:a16="http://schemas.microsoft.com/office/drawing/2014/main" id="{9996ED31-8604-484F-A90B-B88807CFF766}"/>
              </a:ext>
            </a:extLst>
          </p:cNvPr>
          <p:cNvPicPr>
            <a:picLocks noChangeAspect="1" noChangeArrowheads="1"/>
          </p:cNvPicPr>
          <p:nvPr/>
        </p:nvPicPr>
        <p:blipFill>
          <a:blip r:embed="rId2" cstate="print"/>
          <a:srcRect/>
          <a:stretch>
            <a:fillRect/>
          </a:stretch>
        </p:blipFill>
        <p:spPr bwMode="auto">
          <a:xfrm rot="18000000">
            <a:off x="84857" y="1896240"/>
            <a:ext cx="76700" cy="92217"/>
          </a:xfrm>
          <a:prstGeom prst="rect">
            <a:avLst/>
          </a:prstGeom>
          <a:noFill/>
          <a:effectLst/>
        </p:spPr>
      </p:pic>
    </p:spTree>
    <p:extLst>
      <p:ext uri="{BB962C8B-B14F-4D97-AF65-F5344CB8AC3E}">
        <p14:creationId xmlns:p14="http://schemas.microsoft.com/office/powerpoint/2010/main" val="3374627219"/>
      </p:ext>
    </p:extLst>
  </p:cSld>
  <p:clrMapOvr>
    <a:masterClrMapping/>
  </p:clrMapOvr>
  <p:transition>
    <p:push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91D3736-DDF1-40BA-A6F7-C587E37BCB85}"/>
              </a:ext>
            </a:extLst>
          </p:cNvPr>
          <p:cNvSpPr>
            <a:spLocks noGrp="1"/>
          </p:cNvSpPr>
          <p:nvPr>
            <p:ph type="body" idx="1"/>
          </p:nvPr>
        </p:nvSpPr>
        <p:spPr>
          <a:xfrm>
            <a:off x="240582" y="628943"/>
            <a:ext cx="4080692" cy="2154436"/>
          </a:xfrm>
        </p:spPr>
        <p:txBody>
          <a:bodyPr/>
          <a:lstStyle/>
          <a:p>
            <a:pPr>
              <a:spcAft>
                <a:spcPts val="400"/>
              </a:spcAft>
            </a:pPr>
            <a:r>
              <a:rPr lang="en-US" sz="1000" dirty="0" err="1"/>
              <a:t>Folkes</a:t>
            </a:r>
            <a:r>
              <a:rPr lang="en-US" sz="1000" dirty="0"/>
              <a:t> and Patrick (2003):  show converging evidence of a positivity effect in customers’ perceptions about service providers. When the customer has little experience with the service, positive information about a single employee leads to perception that the firm’s other service providers are positive to a greater extent than negative information leads to perception that the firm’s other service providers are similarly negative. </a:t>
            </a:r>
          </a:p>
          <a:p>
            <a:pPr>
              <a:spcAft>
                <a:spcPts val="400"/>
              </a:spcAft>
            </a:pPr>
            <a:r>
              <a:rPr lang="en-US" sz="1000" dirty="0"/>
              <a:t>Vernoer (2013):  investigate the different effects of customer relationship perceptions and relationship marketing instruments on customer retention and customer share development over time, and  show that affective commitment and loyalty programs that provide economic incentives positively affect both customer retention and customer share develop</a:t>
            </a:r>
          </a:p>
          <a:p>
            <a:pPr>
              <a:spcAft>
                <a:spcPts val="400"/>
              </a:spcAft>
            </a:pPr>
            <a:endParaRPr lang="en-US" sz="1000" dirty="0"/>
          </a:p>
          <a:p>
            <a:pPr>
              <a:spcAft>
                <a:spcPts val="400"/>
              </a:spcAft>
            </a:pPr>
            <a:endParaRPr lang="en-US" sz="1000" dirty="0"/>
          </a:p>
        </p:txBody>
      </p:sp>
      <p:sp>
        <p:nvSpPr>
          <p:cNvPr id="3" name="Title 2">
            <a:extLst>
              <a:ext uri="{FF2B5EF4-FFF2-40B4-BE49-F238E27FC236}">
                <a16:creationId xmlns:a16="http://schemas.microsoft.com/office/drawing/2014/main" id="{459CF17B-8BA0-4A86-BB17-8C6694B9375C}"/>
              </a:ext>
            </a:extLst>
          </p:cNvPr>
          <p:cNvSpPr>
            <a:spLocks noGrp="1"/>
          </p:cNvSpPr>
          <p:nvPr>
            <p:ph type="title"/>
          </p:nvPr>
        </p:nvSpPr>
        <p:spPr/>
        <p:txBody>
          <a:bodyPr/>
          <a:lstStyle/>
          <a:p>
            <a:r>
              <a:rPr lang="en-GB" dirty="0"/>
              <a:t>Literature Review</a:t>
            </a:r>
          </a:p>
        </p:txBody>
      </p:sp>
      <p:pic>
        <p:nvPicPr>
          <p:cNvPr id="6" name="Picture 2" descr="C:\$adam\APMEA Training\icons\spyglass-big-orange-2.png">
            <a:extLst>
              <a:ext uri="{FF2B5EF4-FFF2-40B4-BE49-F238E27FC236}">
                <a16:creationId xmlns:a16="http://schemas.microsoft.com/office/drawing/2014/main" id="{AB29130B-1875-458E-B545-FF959A66A494}"/>
              </a:ext>
            </a:extLst>
          </p:cNvPr>
          <p:cNvPicPr>
            <a:picLocks noChangeAspect="1" noChangeArrowheads="1"/>
          </p:cNvPicPr>
          <p:nvPr/>
        </p:nvPicPr>
        <p:blipFill>
          <a:blip r:embed="rId2" cstate="print"/>
          <a:srcRect/>
          <a:stretch>
            <a:fillRect/>
          </a:stretch>
        </p:blipFill>
        <p:spPr bwMode="auto">
          <a:xfrm rot="18000000">
            <a:off x="87494" y="655870"/>
            <a:ext cx="76700" cy="92217"/>
          </a:xfrm>
          <a:prstGeom prst="rect">
            <a:avLst/>
          </a:prstGeom>
          <a:noFill/>
          <a:effectLst/>
        </p:spPr>
      </p:pic>
      <p:pic>
        <p:nvPicPr>
          <p:cNvPr id="8" name="Picture 2" descr="C:\$adam\APMEA Training\icons\spyglass-big-orange-2.png">
            <a:extLst>
              <a:ext uri="{FF2B5EF4-FFF2-40B4-BE49-F238E27FC236}">
                <a16:creationId xmlns:a16="http://schemas.microsoft.com/office/drawing/2014/main" id="{AD75754C-B57D-40A9-9CD6-0274E471A72B}"/>
              </a:ext>
            </a:extLst>
          </p:cNvPr>
          <p:cNvPicPr>
            <a:picLocks noChangeAspect="1" noChangeArrowheads="1"/>
          </p:cNvPicPr>
          <p:nvPr/>
        </p:nvPicPr>
        <p:blipFill>
          <a:blip r:embed="rId2" cstate="print"/>
          <a:srcRect/>
          <a:stretch>
            <a:fillRect/>
          </a:stretch>
        </p:blipFill>
        <p:spPr bwMode="auto">
          <a:xfrm rot="18000000">
            <a:off x="87493" y="1613562"/>
            <a:ext cx="76700" cy="92217"/>
          </a:xfrm>
          <a:prstGeom prst="rect">
            <a:avLst/>
          </a:prstGeom>
          <a:noFill/>
          <a:effectLst/>
        </p:spPr>
      </p:pic>
    </p:spTree>
    <p:extLst>
      <p:ext uri="{BB962C8B-B14F-4D97-AF65-F5344CB8AC3E}">
        <p14:creationId xmlns:p14="http://schemas.microsoft.com/office/powerpoint/2010/main" val="3571834875"/>
      </p:ext>
    </p:extLst>
  </p:cSld>
  <p:clrMapOvr>
    <a:masterClrMapping/>
  </p:clrMapOvr>
  <p:transition>
    <p:push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013158DD-161A-49EF-B1B7-BB1CB08211EF}"/>
              </a:ext>
            </a:extLst>
          </p:cNvPr>
          <p:cNvSpPr/>
          <p:nvPr/>
        </p:nvSpPr>
        <p:spPr>
          <a:xfrm>
            <a:off x="290924" y="2458875"/>
            <a:ext cx="1399250" cy="11253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a:extLst>
              <a:ext uri="{FF2B5EF4-FFF2-40B4-BE49-F238E27FC236}">
                <a16:creationId xmlns:a16="http://schemas.microsoft.com/office/drawing/2014/main" id="{5FCC7396-A6F2-4F73-8354-0A8133F6D854}"/>
              </a:ext>
            </a:extLst>
          </p:cNvPr>
          <p:cNvSpPr/>
          <p:nvPr/>
        </p:nvSpPr>
        <p:spPr>
          <a:xfrm>
            <a:off x="295904" y="1630490"/>
            <a:ext cx="1399250" cy="11253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a:extLst>
              <a:ext uri="{FF2B5EF4-FFF2-40B4-BE49-F238E27FC236}">
                <a16:creationId xmlns:a16="http://schemas.microsoft.com/office/drawing/2014/main" id="{FC9058FA-6199-4A6E-88F0-F5B584918CB6}"/>
              </a:ext>
            </a:extLst>
          </p:cNvPr>
          <p:cNvSpPr/>
          <p:nvPr/>
        </p:nvSpPr>
        <p:spPr>
          <a:xfrm>
            <a:off x="257728" y="812240"/>
            <a:ext cx="1399250" cy="11253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ext Placeholder 1">
            <a:extLst>
              <a:ext uri="{FF2B5EF4-FFF2-40B4-BE49-F238E27FC236}">
                <a16:creationId xmlns:a16="http://schemas.microsoft.com/office/drawing/2014/main" id="{F91D3736-DDF1-40BA-A6F7-C587E37BCB85}"/>
              </a:ext>
            </a:extLst>
          </p:cNvPr>
          <p:cNvSpPr>
            <a:spLocks noGrp="1"/>
          </p:cNvSpPr>
          <p:nvPr>
            <p:ph type="body" idx="1"/>
          </p:nvPr>
        </p:nvSpPr>
        <p:spPr>
          <a:xfrm>
            <a:off x="316518" y="794271"/>
            <a:ext cx="4167739" cy="2492990"/>
          </a:xfrm>
        </p:spPr>
        <p:txBody>
          <a:bodyPr/>
          <a:lstStyle/>
          <a:p>
            <a:r>
              <a:rPr lang="en-US" sz="900" b="1" dirty="0"/>
              <a:t>Recognition as an industry</a:t>
            </a:r>
          </a:p>
          <a:p>
            <a:r>
              <a:rPr lang="en-US" sz="900" dirty="0"/>
              <a:t> In the mid 80’s, the healthcare sector was recognized as an industry. Hence it became possible to get long term funding from the Financial Institutions. The government also reduced the import duty on medical equipment’s and technology, thus opening up the sector.</a:t>
            </a:r>
          </a:p>
          <a:p>
            <a:endParaRPr lang="en-GB" sz="900" dirty="0"/>
          </a:p>
          <a:p>
            <a:r>
              <a:rPr lang="en-US" sz="900" b="1" dirty="0"/>
              <a:t>Socio-Economic Changes</a:t>
            </a:r>
          </a:p>
          <a:p>
            <a:r>
              <a:rPr lang="en-US" sz="900" dirty="0"/>
              <a:t>The rise of literacy rate , higher levels of income and increasing awareness through deep penetration of media channels, contributed to greater attention being paid to health. </a:t>
            </a:r>
          </a:p>
          <a:p>
            <a:endParaRPr lang="en-US" sz="900" dirty="0"/>
          </a:p>
          <a:p>
            <a:endParaRPr lang="en-GB" sz="900" dirty="0"/>
          </a:p>
          <a:p>
            <a:r>
              <a:rPr lang="en-US" sz="900" b="1" dirty="0"/>
              <a:t>Brand Development</a:t>
            </a:r>
          </a:p>
          <a:p>
            <a:r>
              <a:rPr lang="en-US" sz="900" dirty="0"/>
              <a:t> Many family run business houses, have set-up charity hospitals. By lending their name to the hospital, they develop a good image in the markets which further improves the brand image of products from their other businesses.</a:t>
            </a:r>
            <a:endParaRPr lang="en-GB" sz="900" dirty="0"/>
          </a:p>
          <a:p>
            <a:br>
              <a:rPr lang="en-US" sz="900" b="1" cap="all" dirty="0"/>
            </a:br>
            <a:endParaRPr lang="en-GB" sz="900" dirty="0"/>
          </a:p>
        </p:txBody>
      </p:sp>
      <p:sp>
        <p:nvSpPr>
          <p:cNvPr id="3" name="Title 2">
            <a:extLst>
              <a:ext uri="{FF2B5EF4-FFF2-40B4-BE49-F238E27FC236}">
                <a16:creationId xmlns:a16="http://schemas.microsoft.com/office/drawing/2014/main" id="{459CF17B-8BA0-4A86-BB17-8C6694B9375C}"/>
              </a:ext>
            </a:extLst>
          </p:cNvPr>
          <p:cNvSpPr>
            <a:spLocks noGrp="1"/>
          </p:cNvSpPr>
          <p:nvPr>
            <p:ph type="title"/>
          </p:nvPr>
        </p:nvSpPr>
        <p:spPr/>
        <p:txBody>
          <a:bodyPr/>
          <a:lstStyle/>
          <a:p>
            <a:r>
              <a:rPr lang="en-GB" dirty="0"/>
              <a:t>Factors attracting Corporates in the Healthcare sector</a:t>
            </a:r>
          </a:p>
        </p:txBody>
      </p:sp>
      <p:pic>
        <p:nvPicPr>
          <p:cNvPr id="6" name="Picture 2" descr="C:\$adam\APMEA Training\icons\spyglass-big-orange-2.png">
            <a:extLst>
              <a:ext uri="{FF2B5EF4-FFF2-40B4-BE49-F238E27FC236}">
                <a16:creationId xmlns:a16="http://schemas.microsoft.com/office/drawing/2014/main" id="{AB29130B-1875-458E-B545-FF959A66A494}"/>
              </a:ext>
            </a:extLst>
          </p:cNvPr>
          <p:cNvPicPr>
            <a:picLocks noChangeAspect="1" noChangeArrowheads="1"/>
          </p:cNvPicPr>
          <p:nvPr/>
        </p:nvPicPr>
        <p:blipFill>
          <a:blip r:embed="rId2" cstate="print"/>
          <a:srcRect/>
          <a:stretch>
            <a:fillRect/>
          </a:stretch>
        </p:blipFill>
        <p:spPr bwMode="auto">
          <a:xfrm rot="18000000">
            <a:off x="123554" y="810623"/>
            <a:ext cx="76700" cy="92217"/>
          </a:xfrm>
          <a:prstGeom prst="rect">
            <a:avLst/>
          </a:prstGeom>
          <a:noFill/>
          <a:effectLst/>
        </p:spPr>
      </p:pic>
      <p:pic>
        <p:nvPicPr>
          <p:cNvPr id="8" name="Picture 2" descr="C:\$adam\APMEA Training\icons\spyglass-big-orange-2.png">
            <a:extLst>
              <a:ext uri="{FF2B5EF4-FFF2-40B4-BE49-F238E27FC236}">
                <a16:creationId xmlns:a16="http://schemas.microsoft.com/office/drawing/2014/main" id="{AD75754C-B57D-40A9-9CD6-0274E471A72B}"/>
              </a:ext>
            </a:extLst>
          </p:cNvPr>
          <p:cNvPicPr>
            <a:picLocks noChangeAspect="1" noChangeArrowheads="1"/>
          </p:cNvPicPr>
          <p:nvPr/>
        </p:nvPicPr>
        <p:blipFill>
          <a:blip r:embed="rId2" cstate="print"/>
          <a:srcRect/>
          <a:stretch>
            <a:fillRect/>
          </a:stretch>
        </p:blipFill>
        <p:spPr bwMode="auto">
          <a:xfrm rot="18000000">
            <a:off x="124101" y="1629476"/>
            <a:ext cx="76700" cy="92217"/>
          </a:xfrm>
          <a:prstGeom prst="rect">
            <a:avLst/>
          </a:prstGeom>
          <a:noFill/>
          <a:effectLst/>
        </p:spPr>
      </p:pic>
      <p:pic>
        <p:nvPicPr>
          <p:cNvPr id="10" name="Picture 2" descr="C:\$adam\APMEA Training\icons\spyglass-big-orange-2.png">
            <a:extLst>
              <a:ext uri="{FF2B5EF4-FFF2-40B4-BE49-F238E27FC236}">
                <a16:creationId xmlns:a16="http://schemas.microsoft.com/office/drawing/2014/main" id="{0A33BD5F-73AD-4214-8F48-5092014E1F7C}"/>
              </a:ext>
            </a:extLst>
          </p:cNvPr>
          <p:cNvPicPr>
            <a:picLocks noChangeAspect="1" noChangeArrowheads="1"/>
          </p:cNvPicPr>
          <p:nvPr/>
        </p:nvPicPr>
        <p:blipFill>
          <a:blip r:embed="rId2" cstate="print"/>
          <a:srcRect/>
          <a:stretch>
            <a:fillRect/>
          </a:stretch>
        </p:blipFill>
        <p:spPr bwMode="auto">
          <a:xfrm rot="18000000">
            <a:off x="98507" y="2448329"/>
            <a:ext cx="76700" cy="92217"/>
          </a:xfrm>
          <a:prstGeom prst="rect">
            <a:avLst/>
          </a:prstGeom>
          <a:noFill/>
          <a:effectLst/>
        </p:spPr>
      </p:pic>
    </p:spTree>
    <p:extLst>
      <p:ext uri="{BB962C8B-B14F-4D97-AF65-F5344CB8AC3E}">
        <p14:creationId xmlns:p14="http://schemas.microsoft.com/office/powerpoint/2010/main" val="2923912740"/>
      </p:ext>
    </p:extLst>
  </p:cSld>
  <p:clrMapOvr>
    <a:masterClrMapping/>
  </p:clrMapOvr>
  <p:transition>
    <p:push di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5FCC7396-A6F2-4F73-8354-0A8133F6D854}"/>
              </a:ext>
            </a:extLst>
          </p:cNvPr>
          <p:cNvSpPr/>
          <p:nvPr/>
        </p:nvSpPr>
        <p:spPr>
          <a:xfrm>
            <a:off x="257728" y="1511041"/>
            <a:ext cx="1654086" cy="10075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a:extLst>
              <a:ext uri="{FF2B5EF4-FFF2-40B4-BE49-F238E27FC236}">
                <a16:creationId xmlns:a16="http://schemas.microsoft.com/office/drawing/2014/main" id="{FC9058FA-6199-4A6E-88F0-F5B584918CB6}"/>
              </a:ext>
            </a:extLst>
          </p:cNvPr>
          <p:cNvSpPr/>
          <p:nvPr/>
        </p:nvSpPr>
        <p:spPr>
          <a:xfrm>
            <a:off x="257728" y="812241"/>
            <a:ext cx="1543266" cy="10075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ext Placeholder 1">
            <a:extLst>
              <a:ext uri="{FF2B5EF4-FFF2-40B4-BE49-F238E27FC236}">
                <a16:creationId xmlns:a16="http://schemas.microsoft.com/office/drawing/2014/main" id="{F91D3736-DDF1-40BA-A6F7-C587E37BCB85}"/>
              </a:ext>
            </a:extLst>
          </p:cNvPr>
          <p:cNvSpPr>
            <a:spLocks noGrp="1"/>
          </p:cNvSpPr>
          <p:nvPr>
            <p:ph type="body" idx="1"/>
          </p:nvPr>
        </p:nvSpPr>
        <p:spPr>
          <a:xfrm>
            <a:off x="268195" y="800465"/>
            <a:ext cx="4167739" cy="2077492"/>
          </a:xfrm>
        </p:spPr>
        <p:txBody>
          <a:bodyPr/>
          <a:lstStyle/>
          <a:p>
            <a:r>
              <a:rPr lang="en-US" sz="900" b="1" dirty="0"/>
              <a:t>Extension To Related Business</a:t>
            </a:r>
          </a:p>
          <a:p>
            <a:r>
              <a:rPr lang="en-GB" sz="900" dirty="0"/>
              <a:t>Some pharmaceutical companies like </a:t>
            </a:r>
            <a:r>
              <a:rPr lang="en-GB" sz="900" dirty="0" err="1"/>
              <a:t>Wockhardt</a:t>
            </a:r>
            <a:r>
              <a:rPr lang="en-GB" sz="900" dirty="0"/>
              <a:t> and Max India, have ventured into this sector as it is a direct extension to their line of business.</a:t>
            </a:r>
          </a:p>
          <a:p>
            <a:endParaRPr lang="en-GB" sz="900" dirty="0"/>
          </a:p>
          <a:p>
            <a:endParaRPr lang="en-GB" sz="900" dirty="0"/>
          </a:p>
          <a:p>
            <a:r>
              <a:rPr lang="en-US" sz="900" b="1" dirty="0"/>
              <a:t>Opening Of The Insurance Sector </a:t>
            </a:r>
          </a:p>
          <a:p>
            <a:r>
              <a:rPr lang="en-GB" sz="900" dirty="0"/>
              <a:t>In India, approx. 60% of the total health expenditure comes from self paid category as against governments contribution of 25-30 %.  The opening up of the insurance sector to private players is expected to give a shot in the arms of the healthcare industry. Health Insurance will make healthcare affordable to a large number of people. The Consultants, Financiers and Insurance Agencies are to benefit from this boom</a:t>
            </a:r>
            <a:r>
              <a:rPr lang="en-GB" sz="900"/>
              <a:t>. The insurers will use PPOs, that will grow into HMOs, to assume insurance risks on clients behalf. Medical Equipments, Medical Software and Hospitals will see the biggest boom.</a:t>
            </a:r>
            <a:endParaRPr lang="en-GB" sz="900" dirty="0"/>
          </a:p>
          <a:p>
            <a:br>
              <a:rPr lang="en-US" sz="900" b="1" cap="all" dirty="0"/>
            </a:br>
            <a:endParaRPr lang="en-GB" sz="900" dirty="0"/>
          </a:p>
        </p:txBody>
      </p:sp>
      <p:sp>
        <p:nvSpPr>
          <p:cNvPr id="3" name="Title 2">
            <a:extLst>
              <a:ext uri="{FF2B5EF4-FFF2-40B4-BE49-F238E27FC236}">
                <a16:creationId xmlns:a16="http://schemas.microsoft.com/office/drawing/2014/main" id="{459CF17B-8BA0-4A86-BB17-8C6694B9375C}"/>
              </a:ext>
            </a:extLst>
          </p:cNvPr>
          <p:cNvSpPr>
            <a:spLocks noGrp="1"/>
          </p:cNvSpPr>
          <p:nvPr>
            <p:ph type="title"/>
          </p:nvPr>
        </p:nvSpPr>
        <p:spPr/>
        <p:txBody>
          <a:bodyPr/>
          <a:lstStyle/>
          <a:p>
            <a:r>
              <a:rPr lang="en-GB" dirty="0"/>
              <a:t>Factors attracting Corporates in the Healthcare sector</a:t>
            </a:r>
          </a:p>
        </p:txBody>
      </p:sp>
      <p:pic>
        <p:nvPicPr>
          <p:cNvPr id="6" name="Picture 2" descr="C:\$adam\APMEA Training\icons\spyglass-big-orange-2.png">
            <a:extLst>
              <a:ext uri="{FF2B5EF4-FFF2-40B4-BE49-F238E27FC236}">
                <a16:creationId xmlns:a16="http://schemas.microsoft.com/office/drawing/2014/main" id="{AB29130B-1875-458E-B545-FF959A66A494}"/>
              </a:ext>
            </a:extLst>
          </p:cNvPr>
          <p:cNvPicPr>
            <a:picLocks noChangeAspect="1" noChangeArrowheads="1"/>
          </p:cNvPicPr>
          <p:nvPr/>
        </p:nvPicPr>
        <p:blipFill>
          <a:blip r:embed="rId2" cstate="print"/>
          <a:srcRect/>
          <a:stretch>
            <a:fillRect/>
          </a:stretch>
        </p:blipFill>
        <p:spPr bwMode="auto">
          <a:xfrm rot="18000000">
            <a:off x="123554" y="810623"/>
            <a:ext cx="76700" cy="92217"/>
          </a:xfrm>
          <a:prstGeom prst="rect">
            <a:avLst/>
          </a:prstGeom>
          <a:noFill/>
          <a:effectLst/>
        </p:spPr>
      </p:pic>
      <p:pic>
        <p:nvPicPr>
          <p:cNvPr id="8" name="Picture 2" descr="C:\$adam\APMEA Training\icons\spyglass-big-orange-2.png">
            <a:extLst>
              <a:ext uri="{FF2B5EF4-FFF2-40B4-BE49-F238E27FC236}">
                <a16:creationId xmlns:a16="http://schemas.microsoft.com/office/drawing/2014/main" id="{AD75754C-B57D-40A9-9CD6-0274E471A72B}"/>
              </a:ext>
            </a:extLst>
          </p:cNvPr>
          <p:cNvPicPr>
            <a:picLocks noChangeAspect="1" noChangeArrowheads="1"/>
          </p:cNvPicPr>
          <p:nvPr/>
        </p:nvPicPr>
        <p:blipFill>
          <a:blip r:embed="rId2" cstate="print"/>
          <a:srcRect/>
          <a:stretch>
            <a:fillRect/>
          </a:stretch>
        </p:blipFill>
        <p:spPr bwMode="auto">
          <a:xfrm rot="18000000">
            <a:off x="120349" y="1509424"/>
            <a:ext cx="76700" cy="92217"/>
          </a:xfrm>
          <a:prstGeom prst="rect">
            <a:avLst/>
          </a:prstGeom>
          <a:noFill/>
          <a:effectLst/>
        </p:spPr>
      </p:pic>
    </p:spTree>
    <p:extLst>
      <p:ext uri="{BB962C8B-B14F-4D97-AF65-F5344CB8AC3E}">
        <p14:creationId xmlns:p14="http://schemas.microsoft.com/office/powerpoint/2010/main" val="1408211210"/>
      </p:ext>
    </p:extLst>
  </p:cSld>
  <p:clrMapOvr>
    <a:masterClrMapping/>
  </p:clrMapOvr>
  <p:transition>
    <p:push dir="u"/>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9AF6974-5ACD-46DA-8A62-D4F079DFE95A}"/>
              </a:ext>
            </a:extLst>
          </p:cNvPr>
          <p:cNvSpPr>
            <a:spLocks noGrp="1"/>
          </p:cNvSpPr>
          <p:nvPr>
            <p:ph type="body" idx="1"/>
          </p:nvPr>
        </p:nvSpPr>
        <p:spPr>
          <a:xfrm>
            <a:off x="288826" y="898798"/>
            <a:ext cx="4159052" cy="1384995"/>
          </a:xfrm>
        </p:spPr>
        <p:txBody>
          <a:bodyPr/>
          <a:lstStyle/>
          <a:p>
            <a:pPr lvl="0">
              <a:spcAft>
                <a:spcPts val="400"/>
              </a:spcAft>
            </a:pPr>
            <a:r>
              <a:rPr lang="en-US" sz="1000" dirty="0"/>
              <a:t>To find out the level of Patient satisfaction among patients regarding OPD services in </a:t>
            </a:r>
            <a:r>
              <a:rPr lang="en-US" sz="1000" dirty="0" err="1"/>
              <a:t>Venkateshwar</a:t>
            </a:r>
            <a:r>
              <a:rPr lang="en-US" sz="1000" dirty="0"/>
              <a:t> Hospital, </a:t>
            </a:r>
            <a:r>
              <a:rPr lang="en-US" sz="1000" dirty="0" err="1"/>
              <a:t>Dwarka</a:t>
            </a:r>
            <a:r>
              <a:rPr lang="en-US" sz="1000" dirty="0"/>
              <a:t>, New Delhi.</a:t>
            </a:r>
            <a:endParaRPr lang="en-GB" sz="1000" dirty="0"/>
          </a:p>
          <a:p>
            <a:pPr lvl="0">
              <a:spcAft>
                <a:spcPts val="400"/>
              </a:spcAft>
            </a:pPr>
            <a:r>
              <a:rPr lang="en-US" sz="1000" dirty="0"/>
              <a:t>To find out patient satisfaction in OPD services on each parameter as contained in the questionnaire already being used in </a:t>
            </a:r>
            <a:r>
              <a:rPr lang="en-US" sz="1000" dirty="0" err="1"/>
              <a:t>Venkateshwar</a:t>
            </a:r>
            <a:r>
              <a:rPr lang="en-US" sz="1000" dirty="0"/>
              <a:t> Hospital.</a:t>
            </a:r>
            <a:endParaRPr lang="en-GB" sz="1000" dirty="0"/>
          </a:p>
          <a:p>
            <a:pPr lvl="0">
              <a:spcAft>
                <a:spcPts val="400"/>
              </a:spcAft>
            </a:pPr>
            <a:r>
              <a:rPr lang="en-US" sz="1000" dirty="0"/>
              <a:t>To make suitable recommendations to Hospital Management.</a:t>
            </a:r>
            <a:endParaRPr lang="en-GB" sz="1000" dirty="0"/>
          </a:p>
          <a:p>
            <a:pPr lvl="0"/>
            <a:endParaRPr lang="en-US" sz="1000" dirty="0"/>
          </a:p>
          <a:p>
            <a:pPr lvl="0"/>
            <a:endParaRPr lang="en-US" sz="1000" dirty="0"/>
          </a:p>
          <a:p>
            <a:pPr lvl="0"/>
            <a:endParaRPr lang="en-GB" sz="1000" dirty="0"/>
          </a:p>
        </p:txBody>
      </p:sp>
      <p:sp>
        <p:nvSpPr>
          <p:cNvPr id="3" name="Title 2">
            <a:extLst>
              <a:ext uri="{FF2B5EF4-FFF2-40B4-BE49-F238E27FC236}">
                <a16:creationId xmlns:a16="http://schemas.microsoft.com/office/drawing/2014/main" id="{229DC596-6838-4C21-968F-568FAEE596A9}"/>
              </a:ext>
            </a:extLst>
          </p:cNvPr>
          <p:cNvSpPr>
            <a:spLocks noGrp="1"/>
          </p:cNvSpPr>
          <p:nvPr>
            <p:ph type="title"/>
          </p:nvPr>
        </p:nvSpPr>
        <p:spPr/>
        <p:txBody>
          <a:bodyPr/>
          <a:lstStyle/>
          <a:p>
            <a:r>
              <a:rPr lang="en-IN" dirty="0"/>
              <a:t>Research Objectives and Design</a:t>
            </a:r>
            <a:endParaRPr lang="en-GB" dirty="0"/>
          </a:p>
        </p:txBody>
      </p:sp>
      <p:sp>
        <p:nvSpPr>
          <p:cNvPr id="4" name="Rectangle 3">
            <a:extLst>
              <a:ext uri="{FF2B5EF4-FFF2-40B4-BE49-F238E27FC236}">
                <a16:creationId xmlns:a16="http://schemas.microsoft.com/office/drawing/2014/main" id="{C0ABE9A7-C01E-409C-AFF9-B2CCEC388EC3}"/>
              </a:ext>
            </a:extLst>
          </p:cNvPr>
          <p:cNvSpPr/>
          <p:nvPr/>
        </p:nvSpPr>
        <p:spPr>
          <a:xfrm>
            <a:off x="1575487" y="603573"/>
            <a:ext cx="1459126" cy="215444"/>
          </a:xfrm>
          <a:prstGeom prst="rect">
            <a:avLst/>
          </a:prstGeom>
          <a:ln>
            <a:solidFill>
              <a:schemeClr val="accent1">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n-IN" sz="1000" dirty="0">
                <a:latin typeface="CMU Sans Serif" panose="02000603000000000000"/>
              </a:rPr>
              <a:t>Research Objectives</a:t>
            </a:r>
            <a:endParaRPr lang="en-GB" sz="1000" dirty="0">
              <a:latin typeface="CMU Sans Serif" panose="02000603000000000000"/>
            </a:endParaRPr>
          </a:p>
        </p:txBody>
      </p:sp>
      <p:sp>
        <p:nvSpPr>
          <p:cNvPr id="5" name="TextBox 4">
            <a:extLst>
              <a:ext uri="{FF2B5EF4-FFF2-40B4-BE49-F238E27FC236}">
                <a16:creationId xmlns:a16="http://schemas.microsoft.com/office/drawing/2014/main" id="{BD07FD8D-FF4B-4D37-99FB-8A61D2B4EC51}"/>
              </a:ext>
            </a:extLst>
          </p:cNvPr>
          <p:cNvSpPr txBox="1"/>
          <p:nvPr/>
        </p:nvSpPr>
        <p:spPr>
          <a:xfrm>
            <a:off x="219776" y="2272517"/>
            <a:ext cx="4228102" cy="707886"/>
          </a:xfrm>
          <a:prstGeom prst="rect">
            <a:avLst/>
          </a:prstGeom>
          <a:noFill/>
        </p:spPr>
        <p:txBody>
          <a:bodyPr wrap="square" rtlCol="0">
            <a:spAutoFit/>
          </a:bodyPr>
          <a:lstStyle/>
          <a:p>
            <a:r>
              <a:rPr lang="en-US" sz="1000" dirty="0">
                <a:solidFill>
                  <a:schemeClr val="bg1"/>
                </a:solidFill>
                <a:latin typeface="CMU Sans Serif" panose="02000603000000000000"/>
              </a:rPr>
              <a:t>The study is based on explorative and descriptive research design with the objective of measuring the satisfaction level of patients’ of </a:t>
            </a:r>
            <a:r>
              <a:rPr lang="en-US" sz="1000" dirty="0" err="1">
                <a:solidFill>
                  <a:schemeClr val="bg1"/>
                </a:solidFill>
                <a:latin typeface="CMU Sans Serif" panose="02000603000000000000"/>
              </a:rPr>
              <a:t>Venkateshwar</a:t>
            </a:r>
            <a:r>
              <a:rPr lang="en-US" sz="1000" dirty="0">
                <a:solidFill>
                  <a:schemeClr val="bg1"/>
                </a:solidFill>
                <a:latin typeface="CMU Sans Serif" panose="02000603000000000000"/>
              </a:rPr>
              <a:t> hospitals. The study uses both primary and secondary information. </a:t>
            </a:r>
            <a:endParaRPr lang="en-GB" sz="1000" dirty="0">
              <a:solidFill>
                <a:schemeClr val="bg1"/>
              </a:solidFill>
              <a:latin typeface="CMU Sans Serif" panose="02000603000000000000"/>
            </a:endParaRPr>
          </a:p>
          <a:p>
            <a:endParaRPr lang="en-GB" sz="1000" dirty="0">
              <a:solidFill>
                <a:schemeClr val="bg1"/>
              </a:solidFill>
              <a:latin typeface="CMU Sans Serif" panose="02000603000000000000"/>
            </a:endParaRPr>
          </a:p>
        </p:txBody>
      </p:sp>
      <p:pic>
        <p:nvPicPr>
          <p:cNvPr id="6" name="Picture 2" descr="C:\$adam\APMEA Training\icons\spyglass-big-orange-2.png">
            <a:extLst>
              <a:ext uri="{FF2B5EF4-FFF2-40B4-BE49-F238E27FC236}">
                <a16:creationId xmlns:a16="http://schemas.microsoft.com/office/drawing/2014/main" id="{BBB2DB97-5A2A-4B16-B464-DF0D2BF71608}"/>
              </a:ext>
            </a:extLst>
          </p:cNvPr>
          <p:cNvPicPr>
            <a:picLocks noChangeAspect="1" noChangeArrowheads="1"/>
          </p:cNvPicPr>
          <p:nvPr/>
        </p:nvPicPr>
        <p:blipFill>
          <a:blip r:embed="rId2" cstate="print"/>
          <a:srcRect/>
          <a:stretch>
            <a:fillRect/>
          </a:stretch>
        </p:blipFill>
        <p:spPr bwMode="auto">
          <a:xfrm rot="18000000">
            <a:off x="123872" y="909108"/>
            <a:ext cx="76700" cy="92217"/>
          </a:xfrm>
          <a:prstGeom prst="rect">
            <a:avLst/>
          </a:prstGeom>
          <a:noFill/>
          <a:effectLst/>
        </p:spPr>
      </p:pic>
      <p:pic>
        <p:nvPicPr>
          <p:cNvPr id="7" name="Picture 2" descr="C:\$adam\APMEA Training\icons\spyglass-big-orange-2.png">
            <a:extLst>
              <a:ext uri="{FF2B5EF4-FFF2-40B4-BE49-F238E27FC236}">
                <a16:creationId xmlns:a16="http://schemas.microsoft.com/office/drawing/2014/main" id="{B4C58FD6-A98B-4027-B22F-F9373882D3BF}"/>
              </a:ext>
            </a:extLst>
          </p:cNvPr>
          <p:cNvPicPr>
            <a:picLocks noChangeAspect="1" noChangeArrowheads="1"/>
          </p:cNvPicPr>
          <p:nvPr/>
        </p:nvPicPr>
        <p:blipFill>
          <a:blip r:embed="rId2" cstate="print"/>
          <a:srcRect/>
          <a:stretch>
            <a:fillRect/>
          </a:stretch>
        </p:blipFill>
        <p:spPr bwMode="auto">
          <a:xfrm rot="18000000">
            <a:off x="122320" y="1291080"/>
            <a:ext cx="76700" cy="92217"/>
          </a:xfrm>
          <a:prstGeom prst="rect">
            <a:avLst/>
          </a:prstGeom>
          <a:noFill/>
          <a:effectLst/>
        </p:spPr>
      </p:pic>
      <p:pic>
        <p:nvPicPr>
          <p:cNvPr id="9" name="Picture 2" descr="C:\$adam\APMEA Training\icons\spyglass-big-orange-2.png">
            <a:extLst>
              <a:ext uri="{FF2B5EF4-FFF2-40B4-BE49-F238E27FC236}">
                <a16:creationId xmlns:a16="http://schemas.microsoft.com/office/drawing/2014/main" id="{74BED04D-B443-4FFF-A11C-958DEFFF1CFD}"/>
              </a:ext>
            </a:extLst>
          </p:cNvPr>
          <p:cNvPicPr>
            <a:picLocks noChangeAspect="1" noChangeArrowheads="1"/>
          </p:cNvPicPr>
          <p:nvPr/>
        </p:nvPicPr>
        <p:blipFill>
          <a:blip r:embed="rId2" cstate="print"/>
          <a:srcRect/>
          <a:stretch>
            <a:fillRect/>
          </a:stretch>
        </p:blipFill>
        <p:spPr bwMode="auto">
          <a:xfrm rot="18000000">
            <a:off x="122320" y="1647042"/>
            <a:ext cx="76700" cy="92217"/>
          </a:xfrm>
          <a:prstGeom prst="rect">
            <a:avLst/>
          </a:prstGeom>
          <a:noFill/>
          <a:effectLst/>
        </p:spPr>
      </p:pic>
      <p:sp>
        <p:nvSpPr>
          <p:cNvPr id="10" name="Rectangle 9">
            <a:extLst>
              <a:ext uri="{FF2B5EF4-FFF2-40B4-BE49-F238E27FC236}">
                <a16:creationId xmlns:a16="http://schemas.microsoft.com/office/drawing/2014/main" id="{5A4F004C-A110-4DDE-98D7-1BB93EDE2AD5}"/>
              </a:ext>
            </a:extLst>
          </p:cNvPr>
          <p:cNvSpPr/>
          <p:nvPr/>
        </p:nvSpPr>
        <p:spPr>
          <a:xfrm>
            <a:off x="1638789" y="2017183"/>
            <a:ext cx="1459126" cy="215444"/>
          </a:xfrm>
          <a:prstGeom prst="rect">
            <a:avLst/>
          </a:prstGeom>
          <a:ln>
            <a:solidFill>
              <a:schemeClr val="accent1">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n-IN" sz="1000" dirty="0">
                <a:latin typeface="CMU Sans Serif" panose="02000603000000000000"/>
              </a:rPr>
              <a:t>Research Design</a:t>
            </a:r>
            <a:endParaRPr lang="en-GB" sz="1000" dirty="0">
              <a:latin typeface="CMU Sans Serif" panose="02000603000000000000"/>
            </a:endParaRPr>
          </a:p>
        </p:txBody>
      </p:sp>
      <p:pic>
        <p:nvPicPr>
          <p:cNvPr id="11" name="Picture 2" descr="C:\$adam\APMEA Training\icons\spyglass-big-orange-2.png">
            <a:extLst>
              <a:ext uri="{FF2B5EF4-FFF2-40B4-BE49-F238E27FC236}">
                <a16:creationId xmlns:a16="http://schemas.microsoft.com/office/drawing/2014/main" id="{BA526E66-5CFA-4168-A66F-5F297804B154}"/>
              </a:ext>
            </a:extLst>
          </p:cNvPr>
          <p:cNvPicPr>
            <a:picLocks noChangeAspect="1" noChangeArrowheads="1"/>
          </p:cNvPicPr>
          <p:nvPr/>
        </p:nvPicPr>
        <p:blipFill>
          <a:blip r:embed="rId2" cstate="print"/>
          <a:srcRect/>
          <a:stretch>
            <a:fillRect/>
          </a:stretch>
        </p:blipFill>
        <p:spPr bwMode="auto">
          <a:xfrm rot="18000000">
            <a:off x="122319" y="2392697"/>
            <a:ext cx="76700" cy="92217"/>
          </a:xfrm>
          <a:prstGeom prst="rect">
            <a:avLst/>
          </a:prstGeom>
          <a:noFill/>
          <a:effectLst/>
        </p:spPr>
      </p:pic>
    </p:spTree>
    <p:extLst>
      <p:ext uri="{BB962C8B-B14F-4D97-AF65-F5344CB8AC3E}">
        <p14:creationId xmlns:p14="http://schemas.microsoft.com/office/powerpoint/2010/main" val="3512289930"/>
      </p:ext>
    </p:extLst>
  </p:cSld>
  <p:clrMapOvr>
    <a:masterClrMapping/>
  </p:clrMapOvr>
  <p:transition>
    <p:push dir="u"/>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A9EE389B-54DB-4DEE-990E-DE5C33BACBF6}"/>
              </a:ext>
            </a:extLst>
          </p:cNvPr>
          <p:cNvSpPr>
            <a:spLocks noGrp="1"/>
          </p:cNvSpPr>
          <p:nvPr>
            <p:ph type="body" idx="1"/>
          </p:nvPr>
        </p:nvSpPr>
        <p:spPr>
          <a:xfrm>
            <a:off x="266082" y="722263"/>
            <a:ext cx="4077935" cy="1184940"/>
          </a:xfrm>
        </p:spPr>
        <p:txBody>
          <a:bodyPr/>
          <a:lstStyle/>
          <a:p>
            <a:r>
              <a:rPr lang="en-US" sz="1000" dirty="0"/>
              <a:t>Before an attempt was made to collect the information from the sample, desk research was conducted .</a:t>
            </a:r>
          </a:p>
          <a:p>
            <a:endParaRPr lang="en-US" sz="1000" dirty="0"/>
          </a:p>
          <a:p>
            <a:r>
              <a:rPr lang="en-US" sz="1000" dirty="0"/>
              <a:t>For the purpose of the study, 400 respondents were interviewed from the OPD of </a:t>
            </a:r>
            <a:r>
              <a:rPr lang="en-US" sz="1000" dirty="0" err="1"/>
              <a:t>Venkateshwar</a:t>
            </a:r>
            <a:r>
              <a:rPr lang="en-US" sz="1000" dirty="0"/>
              <a:t> Hospital.</a:t>
            </a:r>
          </a:p>
          <a:p>
            <a:r>
              <a:rPr lang="en-US" sz="1000" dirty="0"/>
              <a:t> </a:t>
            </a:r>
            <a:endParaRPr lang="en-GB" sz="1000" dirty="0"/>
          </a:p>
          <a:p>
            <a:r>
              <a:rPr lang="en-US" sz="1000" dirty="0"/>
              <a:t>Secondary data was also collected mainly from HMIS</a:t>
            </a:r>
            <a:endParaRPr lang="en-GB" sz="1000" dirty="0"/>
          </a:p>
          <a:p>
            <a:endParaRPr lang="en-GB" dirty="0"/>
          </a:p>
        </p:txBody>
      </p:sp>
      <p:sp>
        <p:nvSpPr>
          <p:cNvPr id="3" name="Title 2">
            <a:extLst>
              <a:ext uri="{FF2B5EF4-FFF2-40B4-BE49-F238E27FC236}">
                <a16:creationId xmlns:a16="http://schemas.microsoft.com/office/drawing/2014/main" id="{9B84B544-8B51-44D5-996F-F99A7D7077BA}"/>
              </a:ext>
            </a:extLst>
          </p:cNvPr>
          <p:cNvSpPr>
            <a:spLocks noGrp="1"/>
          </p:cNvSpPr>
          <p:nvPr>
            <p:ph type="title"/>
          </p:nvPr>
        </p:nvSpPr>
        <p:spPr/>
        <p:txBody>
          <a:bodyPr/>
          <a:lstStyle/>
          <a:p>
            <a:r>
              <a:rPr lang="en-IN" dirty="0"/>
              <a:t>Data Sources</a:t>
            </a:r>
            <a:endParaRPr lang="en-GB" dirty="0"/>
          </a:p>
        </p:txBody>
      </p:sp>
      <p:pic>
        <p:nvPicPr>
          <p:cNvPr id="4" name="Picture 2" descr="C:\$adam\APMEA Training\icons\spyglass-big-orange-2.png">
            <a:extLst>
              <a:ext uri="{FF2B5EF4-FFF2-40B4-BE49-F238E27FC236}">
                <a16:creationId xmlns:a16="http://schemas.microsoft.com/office/drawing/2014/main" id="{7CA631A4-2B13-4216-98D3-FB3D399382C8}"/>
              </a:ext>
            </a:extLst>
          </p:cNvPr>
          <p:cNvPicPr>
            <a:picLocks noChangeAspect="1" noChangeArrowheads="1"/>
          </p:cNvPicPr>
          <p:nvPr/>
        </p:nvPicPr>
        <p:blipFill>
          <a:blip r:embed="rId2" cstate="print"/>
          <a:srcRect/>
          <a:stretch>
            <a:fillRect/>
          </a:stretch>
        </p:blipFill>
        <p:spPr bwMode="auto">
          <a:xfrm rot="18000000">
            <a:off x="121679" y="774933"/>
            <a:ext cx="76700" cy="92217"/>
          </a:xfrm>
          <a:prstGeom prst="rect">
            <a:avLst/>
          </a:prstGeom>
          <a:noFill/>
          <a:effectLst/>
        </p:spPr>
      </p:pic>
      <p:graphicFrame>
        <p:nvGraphicFramePr>
          <p:cNvPr id="7" name="Diagram 6"/>
          <p:cNvGraphicFramePr/>
          <p:nvPr>
            <p:extLst>
              <p:ext uri="{D42A27DB-BD31-4B8C-83A1-F6EECF244321}">
                <p14:modId xmlns:p14="http://schemas.microsoft.com/office/powerpoint/2010/main" val="2602773220"/>
              </p:ext>
            </p:extLst>
          </p:nvPr>
        </p:nvGraphicFramePr>
        <p:xfrm>
          <a:off x="924631" y="1802383"/>
          <a:ext cx="2760836" cy="160053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8" name="Picture 2" descr="C:\$adam\APMEA Training\icons\spyglass-big-orange-2.png">
            <a:extLst>
              <a:ext uri="{FF2B5EF4-FFF2-40B4-BE49-F238E27FC236}">
                <a16:creationId xmlns:a16="http://schemas.microsoft.com/office/drawing/2014/main" id="{7CA631A4-2B13-4216-98D3-FB3D399382C8}"/>
              </a:ext>
            </a:extLst>
          </p:cNvPr>
          <p:cNvPicPr>
            <a:picLocks noChangeAspect="1" noChangeArrowheads="1"/>
          </p:cNvPicPr>
          <p:nvPr/>
        </p:nvPicPr>
        <p:blipFill>
          <a:blip r:embed="rId2" cstate="print"/>
          <a:srcRect/>
          <a:stretch>
            <a:fillRect/>
          </a:stretch>
        </p:blipFill>
        <p:spPr bwMode="auto">
          <a:xfrm rot="18000000">
            <a:off x="117012" y="1649785"/>
            <a:ext cx="76700" cy="92217"/>
          </a:xfrm>
          <a:prstGeom prst="rect">
            <a:avLst/>
          </a:prstGeom>
          <a:noFill/>
          <a:effectLst/>
        </p:spPr>
      </p:pic>
      <p:pic>
        <p:nvPicPr>
          <p:cNvPr id="9" name="Picture 2" descr="C:\$adam\APMEA Training\icons\spyglass-big-orange-2.png">
            <a:extLst>
              <a:ext uri="{FF2B5EF4-FFF2-40B4-BE49-F238E27FC236}">
                <a16:creationId xmlns:a16="http://schemas.microsoft.com/office/drawing/2014/main" id="{7CA631A4-2B13-4216-98D3-FB3D399382C8}"/>
              </a:ext>
            </a:extLst>
          </p:cNvPr>
          <p:cNvPicPr>
            <a:picLocks noChangeAspect="1" noChangeArrowheads="1"/>
          </p:cNvPicPr>
          <p:nvPr/>
        </p:nvPicPr>
        <p:blipFill>
          <a:blip r:embed="rId2" cstate="print"/>
          <a:srcRect/>
          <a:stretch>
            <a:fillRect/>
          </a:stretch>
        </p:blipFill>
        <p:spPr bwMode="auto">
          <a:xfrm rot="18000000">
            <a:off x="117011" y="1212359"/>
            <a:ext cx="76700" cy="92217"/>
          </a:xfrm>
          <a:prstGeom prst="rect">
            <a:avLst/>
          </a:prstGeom>
          <a:noFill/>
          <a:effectLst/>
        </p:spPr>
      </p:pic>
    </p:spTree>
    <p:extLst>
      <p:ext uri="{BB962C8B-B14F-4D97-AF65-F5344CB8AC3E}">
        <p14:creationId xmlns:p14="http://schemas.microsoft.com/office/powerpoint/2010/main" val="484449407"/>
      </p:ext>
    </p:extLst>
  </p:cSld>
  <p:clrMapOvr>
    <a:masterClrMapping/>
  </p:clrMapOvr>
  <p:transition>
    <p:push dir="u"/>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4BCB3C5-698F-4207-B022-6127134A73C6}"/>
              </a:ext>
            </a:extLst>
          </p:cNvPr>
          <p:cNvSpPr>
            <a:spLocks noGrp="1"/>
          </p:cNvSpPr>
          <p:nvPr>
            <p:ph type="body" idx="1"/>
          </p:nvPr>
        </p:nvSpPr>
        <p:spPr>
          <a:xfrm>
            <a:off x="177012" y="578247"/>
            <a:ext cx="4401971" cy="2923877"/>
          </a:xfrm>
        </p:spPr>
        <p:txBody>
          <a:bodyPr/>
          <a:lstStyle/>
          <a:p>
            <a:r>
              <a:rPr lang="en-US" sz="1000" dirty="0"/>
              <a:t>The information was collected through a pre-designed, structured questionnaire which is already being used by </a:t>
            </a:r>
            <a:r>
              <a:rPr lang="en-US" sz="1000" dirty="0" err="1"/>
              <a:t>Venkateshwar</a:t>
            </a:r>
            <a:r>
              <a:rPr lang="en-US" sz="1000" dirty="0"/>
              <a:t> Hospital as a feedback form for OPD.</a:t>
            </a:r>
            <a:endParaRPr lang="en-GB" sz="1000" dirty="0"/>
          </a:p>
          <a:p>
            <a:pPr lvl="0"/>
            <a:r>
              <a:rPr lang="en-US" sz="1000" dirty="0"/>
              <a:t>To study patient’s satisfaction level it was required to examine the following aspects:  </a:t>
            </a:r>
            <a:endParaRPr lang="en-GB" sz="1000" dirty="0"/>
          </a:p>
          <a:p>
            <a:pPr marL="628650" lvl="1" indent="-171450">
              <a:buFont typeface="Arial" panose="020B0604020202020204" pitchFamily="34" charset="0"/>
              <a:buChar char="•"/>
            </a:pPr>
            <a:r>
              <a:rPr lang="en-US" sz="1000" dirty="0">
                <a:solidFill>
                  <a:schemeClr val="bg1"/>
                </a:solidFill>
                <a:latin typeface="CMU Sans Serif" panose="02000603000000000000"/>
              </a:rPr>
              <a:t>Ease of getting an appointment</a:t>
            </a:r>
            <a:endParaRPr lang="en-GB" sz="1000" dirty="0">
              <a:solidFill>
                <a:schemeClr val="bg1"/>
              </a:solidFill>
              <a:latin typeface="CMU Sans Serif" panose="02000603000000000000"/>
            </a:endParaRPr>
          </a:p>
          <a:p>
            <a:pPr marL="628650" lvl="1" indent="-171450">
              <a:buFont typeface="Arial" panose="020B0604020202020204" pitchFamily="34" charset="0"/>
              <a:buChar char="•"/>
            </a:pPr>
            <a:r>
              <a:rPr lang="en-US" sz="1000" dirty="0">
                <a:solidFill>
                  <a:schemeClr val="bg1"/>
                </a:solidFill>
                <a:latin typeface="CMU Sans Serif" panose="02000603000000000000"/>
              </a:rPr>
              <a:t>Cleanliness and ambience of the hospital</a:t>
            </a:r>
            <a:endParaRPr lang="en-GB" sz="1000" dirty="0">
              <a:solidFill>
                <a:schemeClr val="bg1"/>
              </a:solidFill>
              <a:latin typeface="CMU Sans Serif" panose="02000603000000000000"/>
            </a:endParaRPr>
          </a:p>
          <a:p>
            <a:pPr marL="628650" lvl="1" indent="-171450">
              <a:buFont typeface="Arial" panose="020B0604020202020204" pitchFamily="34" charset="0"/>
              <a:buChar char="•"/>
            </a:pPr>
            <a:r>
              <a:rPr lang="en-US" sz="1000" dirty="0">
                <a:solidFill>
                  <a:schemeClr val="bg1"/>
                </a:solidFill>
                <a:latin typeface="CMU Sans Serif" panose="02000603000000000000"/>
              </a:rPr>
              <a:t>Waiting time for Registration &amp; Billing process</a:t>
            </a:r>
            <a:endParaRPr lang="en-GB" sz="1000" dirty="0">
              <a:solidFill>
                <a:schemeClr val="bg1"/>
              </a:solidFill>
              <a:latin typeface="CMU Sans Serif" panose="02000603000000000000"/>
            </a:endParaRPr>
          </a:p>
          <a:p>
            <a:pPr marL="628650" lvl="1" indent="-171450">
              <a:buFont typeface="Arial" panose="020B0604020202020204" pitchFamily="34" charset="0"/>
              <a:buChar char="•"/>
            </a:pPr>
            <a:r>
              <a:rPr lang="en-US" sz="1000" dirty="0">
                <a:solidFill>
                  <a:schemeClr val="bg1"/>
                </a:solidFill>
                <a:latin typeface="CMU Sans Serif" panose="02000603000000000000"/>
              </a:rPr>
              <a:t>Waiting time to see the Doctor</a:t>
            </a:r>
            <a:endParaRPr lang="en-GB" sz="1000" dirty="0">
              <a:solidFill>
                <a:schemeClr val="bg1"/>
              </a:solidFill>
              <a:latin typeface="CMU Sans Serif" panose="02000603000000000000"/>
            </a:endParaRPr>
          </a:p>
          <a:p>
            <a:pPr marL="628650" lvl="1" indent="-171450">
              <a:buFont typeface="Arial" panose="020B0604020202020204" pitchFamily="34" charset="0"/>
              <a:buChar char="•"/>
            </a:pPr>
            <a:r>
              <a:rPr lang="en-US" sz="1000" dirty="0">
                <a:solidFill>
                  <a:schemeClr val="bg1"/>
                </a:solidFill>
                <a:latin typeface="CMU Sans Serif" panose="02000603000000000000"/>
              </a:rPr>
              <a:t>Waiting time for investigation and procedures</a:t>
            </a:r>
            <a:endParaRPr lang="en-GB" sz="1000" dirty="0">
              <a:solidFill>
                <a:schemeClr val="bg1"/>
              </a:solidFill>
              <a:latin typeface="CMU Sans Serif" panose="02000603000000000000"/>
            </a:endParaRPr>
          </a:p>
          <a:p>
            <a:pPr marL="628650" lvl="1" indent="-171450">
              <a:buFont typeface="Arial" panose="020B0604020202020204" pitchFamily="34" charset="0"/>
              <a:buChar char="•"/>
            </a:pPr>
            <a:r>
              <a:rPr lang="en-US" sz="1000" dirty="0">
                <a:solidFill>
                  <a:schemeClr val="bg1"/>
                </a:solidFill>
                <a:latin typeface="CMU Sans Serif" panose="02000603000000000000"/>
              </a:rPr>
              <a:t>Were the reports ready at committed time</a:t>
            </a:r>
            <a:endParaRPr lang="en-GB" sz="1000" dirty="0">
              <a:solidFill>
                <a:schemeClr val="bg1"/>
              </a:solidFill>
              <a:latin typeface="CMU Sans Serif" panose="02000603000000000000"/>
            </a:endParaRPr>
          </a:p>
          <a:p>
            <a:pPr marL="628650" lvl="1" indent="-171450">
              <a:buFont typeface="Arial" panose="020B0604020202020204" pitchFamily="34" charset="0"/>
              <a:buChar char="•"/>
            </a:pPr>
            <a:r>
              <a:rPr lang="en-US" sz="1000" dirty="0">
                <a:solidFill>
                  <a:schemeClr val="bg1"/>
                </a:solidFill>
                <a:latin typeface="CMU Sans Serif" panose="02000603000000000000"/>
              </a:rPr>
              <a:t>Nursing Staff</a:t>
            </a:r>
            <a:endParaRPr lang="en-GB" sz="1000" dirty="0">
              <a:solidFill>
                <a:schemeClr val="bg1"/>
              </a:solidFill>
              <a:latin typeface="CMU Sans Serif" panose="02000603000000000000"/>
            </a:endParaRPr>
          </a:p>
          <a:p>
            <a:pPr marL="628650" lvl="1" indent="-171450">
              <a:buFont typeface="Arial" panose="020B0604020202020204" pitchFamily="34" charset="0"/>
              <a:buChar char="•"/>
            </a:pPr>
            <a:r>
              <a:rPr lang="en-US" sz="1000" dirty="0">
                <a:solidFill>
                  <a:schemeClr val="bg1"/>
                </a:solidFill>
                <a:latin typeface="CMU Sans Serif" panose="02000603000000000000"/>
              </a:rPr>
              <a:t>Phlebotomist (Blood sample collection)</a:t>
            </a:r>
            <a:endParaRPr lang="en-GB" sz="1000" dirty="0">
              <a:solidFill>
                <a:schemeClr val="bg1"/>
              </a:solidFill>
              <a:latin typeface="CMU Sans Serif" panose="02000603000000000000"/>
            </a:endParaRPr>
          </a:p>
          <a:p>
            <a:pPr marL="628650" lvl="1" indent="-171450">
              <a:buFont typeface="Arial" panose="020B0604020202020204" pitchFamily="34" charset="0"/>
              <a:buChar char="•"/>
            </a:pPr>
            <a:r>
              <a:rPr lang="en-US" sz="1000" dirty="0">
                <a:solidFill>
                  <a:schemeClr val="bg1"/>
                </a:solidFill>
                <a:latin typeface="CMU Sans Serif" panose="02000603000000000000"/>
              </a:rPr>
              <a:t>Radiology Technician</a:t>
            </a:r>
            <a:endParaRPr lang="en-GB" sz="1000" dirty="0">
              <a:solidFill>
                <a:schemeClr val="bg1"/>
              </a:solidFill>
              <a:latin typeface="CMU Sans Serif" panose="02000603000000000000"/>
            </a:endParaRPr>
          </a:p>
          <a:p>
            <a:pPr marL="628650" lvl="1" indent="-171450">
              <a:buFont typeface="Arial" panose="020B0604020202020204" pitchFamily="34" charset="0"/>
              <a:buChar char="•"/>
            </a:pPr>
            <a:r>
              <a:rPr lang="en-US" sz="1000" dirty="0">
                <a:solidFill>
                  <a:schemeClr val="bg1"/>
                </a:solidFill>
                <a:latin typeface="CMU Sans Serif" panose="02000603000000000000"/>
              </a:rPr>
              <a:t>Pharmacy</a:t>
            </a:r>
            <a:endParaRPr lang="en-GB" sz="1000" dirty="0">
              <a:solidFill>
                <a:schemeClr val="bg1"/>
              </a:solidFill>
              <a:latin typeface="CMU Sans Serif" panose="02000603000000000000"/>
            </a:endParaRPr>
          </a:p>
          <a:p>
            <a:pPr marL="628650" lvl="1" indent="-171450">
              <a:buFont typeface="Arial" panose="020B0604020202020204" pitchFamily="34" charset="0"/>
              <a:buChar char="•"/>
            </a:pPr>
            <a:r>
              <a:rPr lang="en-US" sz="1000" dirty="0">
                <a:solidFill>
                  <a:schemeClr val="bg1"/>
                </a:solidFill>
                <a:latin typeface="CMU Sans Serif" panose="02000603000000000000"/>
              </a:rPr>
              <a:t>Cafeteria</a:t>
            </a:r>
            <a:endParaRPr lang="en-GB" sz="1000" dirty="0">
              <a:solidFill>
                <a:schemeClr val="bg1"/>
              </a:solidFill>
              <a:latin typeface="CMU Sans Serif" panose="02000603000000000000"/>
            </a:endParaRPr>
          </a:p>
          <a:p>
            <a:pPr marL="628650" lvl="1" indent="-171450">
              <a:buFont typeface="Arial" panose="020B0604020202020204" pitchFamily="34" charset="0"/>
              <a:buChar char="•"/>
            </a:pPr>
            <a:r>
              <a:rPr lang="en-US" sz="1000" dirty="0">
                <a:solidFill>
                  <a:schemeClr val="bg1"/>
                </a:solidFill>
                <a:latin typeface="CMU Sans Serif" panose="02000603000000000000"/>
              </a:rPr>
              <a:t>Overall rating of the hospital on the scale of 1 to 10</a:t>
            </a:r>
            <a:endParaRPr lang="en-GB" sz="1000" dirty="0">
              <a:solidFill>
                <a:schemeClr val="bg1"/>
              </a:solidFill>
              <a:latin typeface="CMU Sans Serif" panose="02000603000000000000"/>
            </a:endParaRPr>
          </a:p>
          <a:p>
            <a:pPr marL="628650" lvl="1" indent="-171450">
              <a:buFont typeface="Arial" panose="020B0604020202020204" pitchFamily="34" charset="0"/>
              <a:buChar char="•"/>
            </a:pPr>
            <a:r>
              <a:rPr lang="en-US" sz="1000" dirty="0">
                <a:solidFill>
                  <a:schemeClr val="bg1"/>
                </a:solidFill>
                <a:latin typeface="CMU Sans Serif" panose="02000603000000000000"/>
              </a:rPr>
              <a:t>Will you consider this hospital as your regular source of healthcare?</a:t>
            </a:r>
            <a:endParaRPr lang="en-GB" sz="1000" dirty="0">
              <a:solidFill>
                <a:schemeClr val="bg1"/>
              </a:solidFill>
              <a:latin typeface="CMU Sans Serif" panose="02000603000000000000"/>
            </a:endParaRPr>
          </a:p>
          <a:p>
            <a:endParaRPr lang="en-GB" sz="1000" dirty="0"/>
          </a:p>
        </p:txBody>
      </p:sp>
      <p:sp>
        <p:nvSpPr>
          <p:cNvPr id="3" name="Title 2">
            <a:extLst>
              <a:ext uri="{FF2B5EF4-FFF2-40B4-BE49-F238E27FC236}">
                <a16:creationId xmlns:a16="http://schemas.microsoft.com/office/drawing/2014/main" id="{AAAC9A9D-BB4B-4EC5-BDC8-AFCD888CB3FF}"/>
              </a:ext>
            </a:extLst>
          </p:cNvPr>
          <p:cNvSpPr>
            <a:spLocks noGrp="1"/>
          </p:cNvSpPr>
          <p:nvPr>
            <p:ph type="title"/>
          </p:nvPr>
        </p:nvSpPr>
        <p:spPr/>
        <p:txBody>
          <a:bodyPr/>
          <a:lstStyle/>
          <a:p>
            <a:r>
              <a:rPr lang="en-IN" dirty="0"/>
              <a:t>Questionnaire Design</a:t>
            </a:r>
            <a:endParaRPr lang="en-GB" dirty="0"/>
          </a:p>
        </p:txBody>
      </p:sp>
      <p:pic>
        <p:nvPicPr>
          <p:cNvPr id="4" name="Picture 2" descr="C:\$adam\APMEA Training\icons\spyglass-big-orange-2.png">
            <a:extLst>
              <a:ext uri="{FF2B5EF4-FFF2-40B4-BE49-F238E27FC236}">
                <a16:creationId xmlns:a16="http://schemas.microsoft.com/office/drawing/2014/main" id="{FA857217-BB33-4661-BFB2-A5ED60E7C4A1}"/>
              </a:ext>
            </a:extLst>
          </p:cNvPr>
          <p:cNvPicPr>
            <a:picLocks noChangeAspect="1" noChangeArrowheads="1"/>
          </p:cNvPicPr>
          <p:nvPr/>
        </p:nvPicPr>
        <p:blipFill>
          <a:blip r:embed="rId2" cstate="print"/>
          <a:srcRect/>
          <a:stretch>
            <a:fillRect/>
          </a:stretch>
        </p:blipFill>
        <p:spPr bwMode="auto">
          <a:xfrm rot="18000000">
            <a:off x="51873" y="619217"/>
            <a:ext cx="76700" cy="92217"/>
          </a:xfrm>
          <a:prstGeom prst="rect">
            <a:avLst/>
          </a:prstGeom>
          <a:noFill/>
          <a:effectLst/>
        </p:spPr>
      </p:pic>
      <p:pic>
        <p:nvPicPr>
          <p:cNvPr id="5" name="Picture 2" descr="C:\$adam\APMEA Training\icons\spyglass-big-orange-2.png">
            <a:extLst>
              <a:ext uri="{FF2B5EF4-FFF2-40B4-BE49-F238E27FC236}">
                <a16:creationId xmlns:a16="http://schemas.microsoft.com/office/drawing/2014/main" id="{60FB74D6-AA0A-4653-95D5-692158003938}"/>
              </a:ext>
            </a:extLst>
          </p:cNvPr>
          <p:cNvPicPr>
            <a:picLocks noChangeAspect="1" noChangeArrowheads="1"/>
          </p:cNvPicPr>
          <p:nvPr/>
        </p:nvPicPr>
        <p:blipFill>
          <a:blip r:embed="rId2" cstate="print"/>
          <a:srcRect/>
          <a:stretch>
            <a:fillRect/>
          </a:stretch>
        </p:blipFill>
        <p:spPr bwMode="auto">
          <a:xfrm rot="18000000">
            <a:off x="65715" y="908692"/>
            <a:ext cx="76700" cy="92217"/>
          </a:xfrm>
          <a:prstGeom prst="rect">
            <a:avLst/>
          </a:prstGeom>
          <a:noFill/>
          <a:effectLst/>
        </p:spPr>
      </p:pic>
    </p:spTree>
    <p:extLst>
      <p:ext uri="{BB962C8B-B14F-4D97-AF65-F5344CB8AC3E}">
        <p14:creationId xmlns:p14="http://schemas.microsoft.com/office/powerpoint/2010/main" val="2120470824"/>
      </p:ext>
    </p:extLst>
  </p:cSld>
  <p:clrMapOvr>
    <a:masterClrMapping/>
  </p:clrMapOvr>
  <p:transition>
    <p:push dir="u"/>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92C5E36-E0F2-4692-9FD3-86CB029837BE}"/>
              </a:ext>
            </a:extLst>
          </p:cNvPr>
          <p:cNvSpPr>
            <a:spLocks noGrp="1"/>
          </p:cNvSpPr>
          <p:nvPr>
            <p:ph type="title"/>
          </p:nvPr>
        </p:nvSpPr>
        <p:spPr/>
        <p:txBody>
          <a:bodyPr/>
          <a:lstStyle/>
          <a:p>
            <a:r>
              <a:rPr lang="en-IN" dirty="0"/>
              <a:t>Sample Design</a:t>
            </a:r>
            <a:endParaRPr lang="en-GB" dirty="0"/>
          </a:p>
        </p:txBody>
      </p:sp>
      <p:grpSp>
        <p:nvGrpSpPr>
          <p:cNvPr id="30" name="Group 29">
            <a:extLst>
              <a:ext uri="{FF2B5EF4-FFF2-40B4-BE49-F238E27FC236}">
                <a16:creationId xmlns:a16="http://schemas.microsoft.com/office/drawing/2014/main" id="{757F6DF0-8BC2-4C4C-86CF-EAE90AE12E83}"/>
              </a:ext>
            </a:extLst>
          </p:cNvPr>
          <p:cNvGrpSpPr/>
          <p:nvPr/>
        </p:nvGrpSpPr>
        <p:grpSpPr>
          <a:xfrm>
            <a:off x="144554" y="578247"/>
            <a:ext cx="4301045" cy="2584094"/>
            <a:chOff x="56235" y="659983"/>
            <a:chExt cx="4301045" cy="2584094"/>
          </a:xfrm>
        </p:grpSpPr>
        <p:grpSp>
          <p:nvGrpSpPr>
            <p:cNvPr id="4" name="Group 3">
              <a:extLst>
                <a:ext uri="{FF2B5EF4-FFF2-40B4-BE49-F238E27FC236}">
                  <a16:creationId xmlns:a16="http://schemas.microsoft.com/office/drawing/2014/main" id="{B0AD7556-B5A6-4CB2-B1B9-18B989C91E2E}"/>
                </a:ext>
              </a:extLst>
            </p:cNvPr>
            <p:cNvGrpSpPr/>
            <p:nvPr/>
          </p:nvGrpSpPr>
          <p:grpSpPr>
            <a:xfrm>
              <a:off x="76182" y="659983"/>
              <a:ext cx="4281098" cy="2084528"/>
              <a:chOff x="2957784" y="1429174"/>
              <a:chExt cx="5488413" cy="4070507"/>
            </a:xfrm>
          </p:grpSpPr>
          <p:sp>
            <p:nvSpPr>
              <p:cNvPr id="5" name="Rectangle 8">
                <a:extLst>
                  <a:ext uri="{FF2B5EF4-FFF2-40B4-BE49-F238E27FC236}">
                    <a16:creationId xmlns:a16="http://schemas.microsoft.com/office/drawing/2014/main" id="{6E1B7C1A-9DEB-44F5-8608-2183651602F3}"/>
                  </a:ext>
                </a:extLst>
              </p:cNvPr>
              <p:cNvSpPr/>
              <p:nvPr/>
            </p:nvSpPr>
            <p:spPr>
              <a:xfrm>
                <a:off x="3230395" y="2774844"/>
                <a:ext cx="660400" cy="1352020"/>
              </a:xfrm>
              <a:custGeom>
                <a:avLst/>
                <a:gdLst>
                  <a:gd name="connsiteX0" fmla="*/ 0 w 1696507"/>
                  <a:gd name="connsiteY0" fmla="*/ 0 h 1018645"/>
                  <a:gd name="connsiteX1" fmla="*/ 1696507 w 1696507"/>
                  <a:gd name="connsiteY1" fmla="*/ 0 h 1018645"/>
                  <a:gd name="connsiteX2" fmla="*/ 1696507 w 1696507"/>
                  <a:gd name="connsiteY2" fmla="*/ 1018645 h 1018645"/>
                  <a:gd name="connsiteX3" fmla="*/ 0 w 1696507"/>
                  <a:gd name="connsiteY3" fmla="*/ 1018645 h 1018645"/>
                  <a:gd name="connsiteX4" fmla="*/ 0 w 1696507"/>
                  <a:gd name="connsiteY4" fmla="*/ 0 h 1018645"/>
                  <a:gd name="connsiteX0" fmla="*/ 0 w 1696507"/>
                  <a:gd name="connsiteY0" fmla="*/ 165100 h 1183745"/>
                  <a:gd name="connsiteX1" fmla="*/ 1696507 w 1696507"/>
                  <a:gd name="connsiteY1" fmla="*/ 0 h 1183745"/>
                  <a:gd name="connsiteX2" fmla="*/ 1696507 w 1696507"/>
                  <a:gd name="connsiteY2" fmla="*/ 1183745 h 1183745"/>
                  <a:gd name="connsiteX3" fmla="*/ 0 w 1696507"/>
                  <a:gd name="connsiteY3" fmla="*/ 1183745 h 1183745"/>
                  <a:gd name="connsiteX4" fmla="*/ 0 w 1696507"/>
                  <a:gd name="connsiteY4" fmla="*/ 165100 h 1183745"/>
                  <a:gd name="connsiteX0" fmla="*/ 0 w 1696507"/>
                  <a:gd name="connsiteY0" fmla="*/ 165100 h 1352020"/>
                  <a:gd name="connsiteX1" fmla="*/ 1696507 w 1696507"/>
                  <a:gd name="connsiteY1" fmla="*/ 0 h 1352020"/>
                  <a:gd name="connsiteX2" fmla="*/ 1696507 w 1696507"/>
                  <a:gd name="connsiteY2" fmla="*/ 1352020 h 1352020"/>
                  <a:gd name="connsiteX3" fmla="*/ 0 w 1696507"/>
                  <a:gd name="connsiteY3" fmla="*/ 1183745 h 1352020"/>
                  <a:gd name="connsiteX4" fmla="*/ 0 w 1696507"/>
                  <a:gd name="connsiteY4" fmla="*/ 165100 h 13520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96507" h="1352020">
                    <a:moveTo>
                      <a:pt x="0" y="165100"/>
                    </a:moveTo>
                    <a:lnTo>
                      <a:pt x="1696507" y="0"/>
                    </a:lnTo>
                    <a:lnTo>
                      <a:pt x="1696507" y="1352020"/>
                    </a:lnTo>
                    <a:lnTo>
                      <a:pt x="0" y="1183745"/>
                    </a:lnTo>
                    <a:lnTo>
                      <a:pt x="0" y="165100"/>
                    </a:lnTo>
                    <a:close/>
                  </a:path>
                </a:pathLst>
              </a:custGeom>
              <a:solidFill>
                <a:srgbClr val="FF9900"/>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b="0" dirty="0" err="1"/>
              </a:p>
            </p:txBody>
          </p:sp>
          <p:sp>
            <p:nvSpPr>
              <p:cNvPr id="6" name="Rectangle 9">
                <a:extLst>
                  <a:ext uri="{FF2B5EF4-FFF2-40B4-BE49-F238E27FC236}">
                    <a16:creationId xmlns:a16="http://schemas.microsoft.com/office/drawing/2014/main" id="{6E48AD3F-7845-48C8-8F34-7F5336D95E36}"/>
                  </a:ext>
                </a:extLst>
              </p:cNvPr>
              <p:cNvSpPr/>
              <p:nvPr/>
            </p:nvSpPr>
            <p:spPr>
              <a:xfrm>
                <a:off x="2957784" y="1429174"/>
                <a:ext cx="933011" cy="1510770"/>
              </a:xfrm>
              <a:custGeom>
                <a:avLst/>
                <a:gdLst>
                  <a:gd name="connsiteX0" fmla="*/ 0 w 1696507"/>
                  <a:gd name="connsiteY0" fmla="*/ 0 h 1018645"/>
                  <a:gd name="connsiteX1" fmla="*/ 1696507 w 1696507"/>
                  <a:gd name="connsiteY1" fmla="*/ 0 h 1018645"/>
                  <a:gd name="connsiteX2" fmla="*/ 1696507 w 1696507"/>
                  <a:gd name="connsiteY2" fmla="*/ 1018645 h 1018645"/>
                  <a:gd name="connsiteX3" fmla="*/ 0 w 1696507"/>
                  <a:gd name="connsiteY3" fmla="*/ 1018645 h 1018645"/>
                  <a:gd name="connsiteX4" fmla="*/ 0 w 1696507"/>
                  <a:gd name="connsiteY4" fmla="*/ 0 h 1018645"/>
                  <a:gd name="connsiteX0" fmla="*/ 0 w 1696507"/>
                  <a:gd name="connsiteY0" fmla="*/ 482600 h 1501245"/>
                  <a:gd name="connsiteX1" fmla="*/ 1696507 w 1696507"/>
                  <a:gd name="connsiteY1" fmla="*/ 0 h 1501245"/>
                  <a:gd name="connsiteX2" fmla="*/ 1696507 w 1696507"/>
                  <a:gd name="connsiteY2" fmla="*/ 1501245 h 1501245"/>
                  <a:gd name="connsiteX3" fmla="*/ 0 w 1696507"/>
                  <a:gd name="connsiteY3" fmla="*/ 1501245 h 1501245"/>
                  <a:gd name="connsiteX4" fmla="*/ 0 w 1696507"/>
                  <a:gd name="connsiteY4" fmla="*/ 482600 h 1501245"/>
                  <a:gd name="connsiteX0" fmla="*/ 0 w 1696507"/>
                  <a:gd name="connsiteY0" fmla="*/ 482600 h 1501245"/>
                  <a:gd name="connsiteX1" fmla="*/ 1696507 w 1696507"/>
                  <a:gd name="connsiteY1" fmla="*/ 0 h 1501245"/>
                  <a:gd name="connsiteX2" fmla="*/ 1696507 w 1696507"/>
                  <a:gd name="connsiteY2" fmla="*/ 1332970 h 1501245"/>
                  <a:gd name="connsiteX3" fmla="*/ 0 w 1696507"/>
                  <a:gd name="connsiteY3" fmla="*/ 1501245 h 1501245"/>
                  <a:gd name="connsiteX4" fmla="*/ 0 w 1696507"/>
                  <a:gd name="connsiteY4" fmla="*/ 482600 h 1501245"/>
                  <a:gd name="connsiteX0" fmla="*/ 0 w 1696507"/>
                  <a:gd name="connsiteY0" fmla="*/ 482600 h 1501245"/>
                  <a:gd name="connsiteX1" fmla="*/ 1696507 w 1696507"/>
                  <a:gd name="connsiteY1" fmla="*/ 0 h 1501245"/>
                  <a:gd name="connsiteX2" fmla="*/ 1696507 w 1696507"/>
                  <a:gd name="connsiteY2" fmla="*/ 1332970 h 1501245"/>
                  <a:gd name="connsiteX3" fmla="*/ 0 w 1696507"/>
                  <a:gd name="connsiteY3" fmla="*/ 1501245 h 1501245"/>
                  <a:gd name="connsiteX4" fmla="*/ 0 w 1696507"/>
                  <a:gd name="connsiteY4" fmla="*/ 482600 h 1501245"/>
                  <a:gd name="connsiteX0" fmla="*/ 0 w 1696507"/>
                  <a:gd name="connsiteY0" fmla="*/ 492125 h 1510770"/>
                  <a:gd name="connsiteX1" fmla="*/ 1693332 w 1696507"/>
                  <a:gd name="connsiteY1" fmla="*/ 0 h 1510770"/>
                  <a:gd name="connsiteX2" fmla="*/ 1696507 w 1696507"/>
                  <a:gd name="connsiteY2" fmla="*/ 1342495 h 1510770"/>
                  <a:gd name="connsiteX3" fmla="*/ 0 w 1696507"/>
                  <a:gd name="connsiteY3" fmla="*/ 1510770 h 1510770"/>
                  <a:gd name="connsiteX4" fmla="*/ 0 w 1696507"/>
                  <a:gd name="connsiteY4" fmla="*/ 492125 h 151077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96507" h="1510770">
                    <a:moveTo>
                      <a:pt x="0" y="492125"/>
                    </a:moveTo>
                    <a:lnTo>
                      <a:pt x="1693332" y="0"/>
                    </a:lnTo>
                    <a:cubicBezTo>
                      <a:pt x="1694390" y="447498"/>
                      <a:pt x="1695449" y="894997"/>
                      <a:pt x="1696507" y="1342495"/>
                    </a:cubicBezTo>
                    <a:lnTo>
                      <a:pt x="0" y="1510770"/>
                    </a:lnTo>
                    <a:lnTo>
                      <a:pt x="0" y="492125"/>
                    </a:lnTo>
                    <a:close/>
                  </a:path>
                </a:pathLst>
              </a:custGeom>
              <a:solidFill>
                <a:schemeClr val="tx1">
                  <a:lumMod val="50000"/>
                  <a:lumOff val="50000"/>
                </a:schemeClr>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0" dirty="0">
                    <a:latin typeface="CMU Sans Serif" panose="02000603000000000000"/>
                  </a:rPr>
                  <a:t>Sample Unit</a:t>
                </a:r>
              </a:p>
            </p:txBody>
          </p:sp>
          <p:sp>
            <p:nvSpPr>
              <p:cNvPr id="7" name="Rectangle 10">
                <a:extLst>
                  <a:ext uri="{FF2B5EF4-FFF2-40B4-BE49-F238E27FC236}">
                    <a16:creationId xmlns:a16="http://schemas.microsoft.com/office/drawing/2014/main" id="{CE619B6A-4796-400E-8825-1242764A23E4}"/>
                  </a:ext>
                </a:extLst>
              </p:cNvPr>
              <p:cNvSpPr/>
              <p:nvPr/>
            </p:nvSpPr>
            <p:spPr>
              <a:xfrm>
                <a:off x="3230395" y="3958588"/>
                <a:ext cx="660400" cy="1501245"/>
              </a:xfrm>
              <a:custGeom>
                <a:avLst/>
                <a:gdLst>
                  <a:gd name="connsiteX0" fmla="*/ 0 w 1696507"/>
                  <a:gd name="connsiteY0" fmla="*/ 0 h 1018645"/>
                  <a:gd name="connsiteX1" fmla="*/ 1696507 w 1696507"/>
                  <a:gd name="connsiteY1" fmla="*/ 0 h 1018645"/>
                  <a:gd name="connsiteX2" fmla="*/ 1696507 w 1696507"/>
                  <a:gd name="connsiteY2" fmla="*/ 1018645 h 1018645"/>
                  <a:gd name="connsiteX3" fmla="*/ 0 w 1696507"/>
                  <a:gd name="connsiteY3" fmla="*/ 1018645 h 1018645"/>
                  <a:gd name="connsiteX4" fmla="*/ 0 w 1696507"/>
                  <a:gd name="connsiteY4" fmla="*/ 0 h 1018645"/>
                  <a:gd name="connsiteX0" fmla="*/ 0 w 1696507"/>
                  <a:gd name="connsiteY0" fmla="*/ 0 h 1018645"/>
                  <a:gd name="connsiteX1" fmla="*/ 1696507 w 1696507"/>
                  <a:gd name="connsiteY1" fmla="*/ 168275 h 1018645"/>
                  <a:gd name="connsiteX2" fmla="*/ 1696507 w 1696507"/>
                  <a:gd name="connsiteY2" fmla="*/ 1018645 h 1018645"/>
                  <a:gd name="connsiteX3" fmla="*/ 0 w 1696507"/>
                  <a:gd name="connsiteY3" fmla="*/ 1018645 h 1018645"/>
                  <a:gd name="connsiteX4" fmla="*/ 0 w 1696507"/>
                  <a:gd name="connsiteY4" fmla="*/ 0 h 1018645"/>
                  <a:gd name="connsiteX0" fmla="*/ 0 w 1696507"/>
                  <a:gd name="connsiteY0" fmla="*/ 0 h 1501245"/>
                  <a:gd name="connsiteX1" fmla="*/ 1696507 w 1696507"/>
                  <a:gd name="connsiteY1" fmla="*/ 168275 h 1501245"/>
                  <a:gd name="connsiteX2" fmla="*/ 1696507 w 1696507"/>
                  <a:gd name="connsiteY2" fmla="*/ 1501245 h 1501245"/>
                  <a:gd name="connsiteX3" fmla="*/ 0 w 1696507"/>
                  <a:gd name="connsiteY3" fmla="*/ 1018645 h 1501245"/>
                  <a:gd name="connsiteX4" fmla="*/ 0 w 1696507"/>
                  <a:gd name="connsiteY4" fmla="*/ 0 h 15012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96507" h="1501245">
                    <a:moveTo>
                      <a:pt x="0" y="0"/>
                    </a:moveTo>
                    <a:lnTo>
                      <a:pt x="1696507" y="168275"/>
                    </a:lnTo>
                    <a:lnTo>
                      <a:pt x="1696507" y="1501245"/>
                    </a:lnTo>
                    <a:lnTo>
                      <a:pt x="0" y="1018645"/>
                    </a:lnTo>
                    <a:lnTo>
                      <a:pt x="0" y="0"/>
                    </a:lnTo>
                    <a:close/>
                  </a:path>
                </a:pathLst>
              </a:custGeom>
              <a:solidFill>
                <a:schemeClr val="accent2"/>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b="0" dirty="0" err="1"/>
              </a:p>
            </p:txBody>
          </p:sp>
          <p:sp>
            <p:nvSpPr>
              <p:cNvPr id="8" name="Round Same Side Corner Rectangle 12">
                <a:extLst>
                  <a:ext uri="{FF2B5EF4-FFF2-40B4-BE49-F238E27FC236}">
                    <a16:creationId xmlns:a16="http://schemas.microsoft.com/office/drawing/2014/main" id="{D4CA9821-BE84-46D8-A6C3-43878A5408A1}"/>
                  </a:ext>
                </a:extLst>
              </p:cNvPr>
              <p:cNvSpPr/>
              <p:nvPr/>
            </p:nvSpPr>
            <p:spPr>
              <a:xfrm rot="5400000">
                <a:off x="5508707" y="-147280"/>
                <a:ext cx="1346200" cy="4528777"/>
              </a:xfrm>
              <a:prstGeom prst="round2SameRect">
                <a:avLst/>
              </a:prstGeom>
              <a:solidFill>
                <a:schemeClr val="bg1">
                  <a:lumMod val="85000"/>
                </a:schemeClr>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b="0" dirty="0" err="1"/>
              </a:p>
            </p:txBody>
          </p:sp>
          <p:sp>
            <p:nvSpPr>
              <p:cNvPr id="9" name="Round Same Side Corner Rectangle 13">
                <a:extLst>
                  <a:ext uri="{FF2B5EF4-FFF2-40B4-BE49-F238E27FC236}">
                    <a16:creationId xmlns:a16="http://schemas.microsoft.com/office/drawing/2014/main" id="{CEEE06DC-7E95-4CA8-8B1E-C8BE50BCA169}"/>
                  </a:ext>
                </a:extLst>
              </p:cNvPr>
              <p:cNvSpPr/>
              <p:nvPr/>
            </p:nvSpPr>
            <p:spPr>
              <a:xfrm rot="5400000">
                <a:off x="5495397" y="1171565"/>
                <a:ext cx="1346200" cy="4555401"/>
              </a:xfrm>
              <a:prstGeom prst="round2SameRect">
                <a:avLst/>
              </a:prstGeom>
              <a:solidFill>
                <a:schemeClr val="accent1">
                  <a:lumMod val="40000"/>
                  <a:lumOff val="60000"/>
                </a:schemeClr>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b="0" dirty="0" err="1"/>
              </a:p>
            </p:txBody>
          </p:sp>
          <p:sp>
            <p:nvSpPr>
              <p:cNvPr id="10" name="Round Same Side Corner Rectangle 14">
                <a:extLst>
                  <a:ext uri="{FF2B5EF4-FFF2-40B4-BE49-F238E27FC236}">
                    <a16:creationId xmlns:a16="http://schemas.microsoft.com/office/drawing/2014/main" id="{A4FBE256-DF6C-48A4-B5D9-D6BEADC8AAD8}"/>
                  </a:ext>
                </a:extLst>
              </p:cNvPr>
              <p:cNvSpPr/>
              <p:nvPr/>
            </p:nvSpPr>
            <p:spPr>
              <a:xfrm rot="5400000">
                <a:off x="5495395" y="2517766"/>
                <a:ext cx="1346200" cy="4555398"/>
              </a:xfrm>
              <a:prstGeom prst="round2SameRect">
                <a:avLst/>
              </a:prstGeom>
              <a:solidFill>
                <a:schemeClr val="accent2">
                  <a:lumMod val="40000"/>
                  <a:lumOff val="60000"/>
                </a:schemeClr>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b="0" dirty="0" err="1"/>
              </a:p>
            </p:txBody>
          </p:sp>
          <p:sp>
            <p:nvSpPr>
              <p:cNvPr id="11" name="TextBox 10">
                <a:extLst>
                  <a:ext uri="{FF2B5EF4-FFF2-40B4-BE49-F238E27FC236}">
                    <a16:creationId xmlns:a16="http://schemas.microsoft.com/office/drawing/2014/main" id="{24A3AE47-EF73-49FE-A6FF-170C5EEBE2C9}"/>
                  </a:ext>
                </a:extLst>
              </p:cNvPr>
              <p:cNvSpPr txBox="1"/>
              <p:nvPr/>
            </p:nvSpPr>
            <p:spPr>
              <a:xfrm>
                <a:off x="4097709" y="1517447"/>
                <a:ext cx="4253418" cy="1081805"/>
              </a:xfrm>
              <a:prstGeom prst="rect">
                <a:avLst/>
              </a:prstGeom>
              <a:noFill/>
            </p:spPr>
            <p:txBody>
              <a:bodyPr wrap="square" lIns="0" tIns="0" rIns="0" bIns="0" rtlCol="0" anchor="ctr">
                <a:spAutoFit/>
              </a:bodyPr>
              <a:lstStyle/>
              <a:p>
                <a:pPr marL="171450" indent="-171450" defTabSz="914400" eaLnBrk="0" fontAlgn="base" hangingPunct="0">
                  <a:spcBef>
                    <a:spcPct val="0"/>
                  </a:spcBef>
                  <a:buClr>
                    <a:schemeClr val="accent2"/>
                  </a:buClr>
                  <a:buFont typeface="Arial" panose="020B0604020202020204" pitchFamily="34" charset="0"/>
                  <a:buChar char="•"/>
                  <a:defRPr/>
                </a:pPr>
                <a:r>
                  <a:rPr lang="en-US" sz="900" kern="0" dirty="0">
                    <a:latin typeface="CMU Sans Serif" panose="02000603000000000000" pitchFamily="50" charset="0"/>
                    <a:ea typeface="CMU Sans Serif" panose="02000603000000000000" pitchFamily="50" charset="0"/>
                    <a:cs typeface="CMU Sans Serif" panose="02000603000000000000" pitchFamily="50" charset="0"/>
                  </a:rPr>
                  <a:t>Since this was a one person survey to be completed with limited resources, study was restricted only to OPD services. </a:t>
                </a:r>
              </a:p>
              <a:p>
                <a:pPr marL="171450" indent="-171450" defTabSz="914400" eaLnBrk="0" fontAlgn="base" hangingPunct="0">
                  <a:spcBef>
                    <a:spcPct val="0"/>
                  </a:spcBef>
                  <a:buClr>
                    <a:schemeClr val="accent2"/>
                  </a:buClr>
                  <a:buFont typeface="Arial" panose="020B0604020202020204" pitchFamily="34" charset="0"/>
                  <a:buChar char="•"/>
                  <a:defRPr/>
                </a:pPr>
                <a:r>
                  <a:rPr kumimoji="0" lang="en-US" sz="900" b="0" i="0" u="none" strike="noStrike" kern="0" cap="none" spc="0" normalizeH="0" baseline="0" noProof="0" dirty="0">
                    <a:ln>
                      <a:noFill/>
                    </a:ln>
                    <a:effectLst/>
                    <a:uLnTx/>
                    <a:uFillTx/>
                    <a:latin typeface="CMU Sans Serif" panose="02000603000000000000" pitchFamily="50" charset="0"/>
                    <a:ea typeface="CMU Sans Serif" panose="02000603000000000000" pitchFamily="50" charset="0"/>
                    <a:cs typeface="CMU Sans Serif" panose="02000603000000000000" pitchFamily="50" charset="0"/>
                  </a:rPr>
                  <a:t>Population of the study comprised of OPD patients in </a:t>
                </a:r>
                <a:r>
                  <a:rPr kumimoji="0" lang="en-US" sz="900" b="0" i="0" u="none" strike="noStrike" kern="0" cap="none" spc="0" normalizeH="0" baseline="0" noProof="0" dirty="0" err="1">
                    <a:ln>
                      <a:noFill/>
                    </a:ln>
                    <a:effectLst/>
                    <a:uLnTx/>
                    <a:uFillTx/>
                    <a:latin typeface="CMU Sans Serif" panose="02000603000000000000" pitchFamily="50" charset="0"/>
                    <a:ea typeface="CMU Sans Serif" panose="02000603000000000000" pitchFamily="50" charset="0"/>
                    <a:cs typeface="CMU Sans Serif" panose="02000603000000000000" pitchFamily="50" charset="0"/>
                  </a:rPr>
                  <a:t>Venkateshwar</a:t>
                </a:r>
                <a:r>
                  <a:rPr kumimoji="0" lang="en-US" sz="900" b="0" i="0" u="none" strike="noStrike" kern="0" cap="none" spc="0" normalizeH="0" baseline="0" noProof="0" dirty="0">
                    <a:ln>
                      <a:noFill/>
                    </a:ln>
                    <a:effectLst/>
                    <a:uLnTx/>
                    <a:uFillTx/>
                    <a:latin typeface="CMU Sans Serif" panose="02000603000000000000" pitchFamily="50" charset="0"/>
                    <a:ea typeface="CMU Sans Serif" panose="02000603000000000000" pitchFamily="50" charset="0"/>
                    <a:cs typeface="CMU Sans Serif" panose="02000603000000000000" pitchFamily="50" charset="0"/>
                  </a:rPr>
                  <a:t> Hospital.</a:t>
                </a:r>
              </a:p>
            </p:txBody>
          </p:sp>
          <p:sp>
            <p:nvSpPr>
              <p:cNvPr id="12" name="TextBox 11">
                <a:extLst>
                  <a:ext uri="{FF2B5EF4-FFF2-40B4-BE49-F238E27FC236}">
                    <a16:creationId xmlns:a16="http://schemas.microsoft.com/office/drawing/2014/main" id="{8C2212DD-9E56-4772-8D0F-CD6CFD473E58}"/>
                  </a:ext>
                </a:extLst>
              </p:cNvPr>
              <p:cNvSpPr txBox="1"/>
              <p:nvPr/>
            </p:nvSpPr>
            <p:spPr>
              <a:xfrm>
                <a:off x="4097710" y="3195351"/>
                <a:ext cx="4253418" cy="507831"/>
              </a:xfrm>
              <a:prstGeom prst="rect">
                <a:avLst/>
              </a:prstGeom>
              <a:noFill/>
            </p:spPr>
            <p:txBody>
              <a:bodyPr wrap="square" lIns="0" tIns="0" rIns="0" bIns="0" rtlCol="0" anchor="ctr">
                <a:spAutoFit/>
              </a:bodyPr>
              <a:lstStyle/>
              <a:p>
                <a:pPr marL="228600" marR="0" lvl="0" indent="-228600" defTabSz="914400" eaLnBrk="0" fontAlgn="base" latinLnBrk="0" hangingPunct="0">
                  <a:lnSpc>
                    <a:spcPct val="100000"/>
                  </a:lnSpc>
                  <a:spcBef>
                    <a:spcPct val="0"/>
                  </a:spcBef>
                  <a:spcAft>
                    <a:spcPts val="600"/>
                  </a:spcAft>
                  <a:buClr>
                    <a:schemeClr val="accent2"/>
                  </a:buClr>
                  <a:buSzTx/>
                  <a:buFont typeface="Arial" panose="020B0604020202020204" pitchFamily="34" charset="0"/>
                  <a:buChar char="•"/>
                  <a:tabLst/>
                  <a:defRPr/>
                </a:pPr>
                <a:r>
                  <a:rPr kumimoji="0" lang="en-US" sz="1400" b="0" i="0" u="none" strike="noStrike" kern="0" cap="none" spc="0" normalizeH="0" baseline="0" noProof="0" dirty="0">
                    <a:ln>
                      <a:noFill/>
                    </a:ln>
                    <a:effectLst/>
                    <a:uLnTx/>
                    <a:uFillTx/>
                  </a:rPr>
                  <a:t>Text</a:t>
                </a:r>
              </a:p>
              <a:p>
                <a:pPr marL="228600" marR="0" lvl="0" indent="-228600" defTabSz="914400" eaLnBrk="0" fontAlgn="base" latinLnBrk="0" hangingPunct="0">
                  <a:lnSpc>
                    <a:spcPct val="100000"/>
                  </a:lnSpc>
                  <a:spcBef>
                    <a:spcPct val="0"/>
                  </a:spcBef>
                  <a:spcAft>
                    <a:spcPts val="600"/>
                  </a:spcAft>
                  <a:buClr>
                    <a:schemeClr val="accent2"/>
                  </a:buClr>
                  <a:buSzTx/>
                  <a:buFont typeface="Arial" panose="020B0604020202020204" pitchFamily="34" charset="0"/>
                  <a:buChar char="•"/>
                  <a:tabLst/>
                  <a:defRPr/>
                </a:pPr>
                <a:r>
                  <a:rPr lang="en-US" sz="1400" kern="0" dirty="0"/>
                  <a:t>Text</a:t>
                </a:r>
              </a:p>
            </p:txBody>
          </p:sp>
          <p:sp>
            <p:nvSpPr>
              <p:cNvPr id="13" name="TextBox 12">
                <a:extLst>
                  <a:ext uri="{FF2B5EF4-FFF2-40B4-BE49-F238E27FC236}">
                    <a16:creationId xmlns:a16="http://schemas.microsoft.com/office/drawing/2014/main" id="{33E17DA6-055C-4C16-9538-08A1B179744F}"/>
                  </a:ext>
                </a:extLst>
              </p:cNvPr>
              <p:cNvSpPr txBox="1"/>
              <p:nvPr/>
            </p:nvSpPr>
            <p:spPr>
              <a:xfrm>
                <a:off x="4097710" y="4541550"/>
                <a:ext cx="4253418" cy="507831"/>
              </a:xfrm>
              <a:prstGeom prst="rect">
                <a:avLst/>
              </a:prstGeom>
              <a:noFill/>
            </p:spPr>
            <p:txBody>
              <a:bodyPr wrap="square" lIns="0" tIns="0" rIns="0" bIns="0" rtlCol="0" anchor="ctr">
                <a:spAutoFit/>
              </a:bodyPr>
              <a:lstStyle/>
              <a:p>
                <a:pPr marL="228600" marR="0" lvl="0" indent="-228600" defTabSz="914400" eaLnBrk="0" fontAlgn="base" latinLnBrk="0" hangingPunct="0">
                  <a:lnSpc>
                    <a:spcPct val="100000"/>
                  </a:lnSpc>
                  <a:spcBef>
                    <a:spcPct val="0"/>
                  </a:spcBef>
                  <a:spcAft>
                    <a:spcPts val="600"/>
                  </a:spcAft>
                  <a:buClr>
                    <a:schemeClr val="accent2"/>
                  </a:buClr>
                  <a:buSzTx/>
                  <a:buFont typeface="Arial" panose="020B0604020202020204" pitchFamily="34" charset="0"/>
                  <a:buChar char="•"/>
                  <a:tabLst/>
                  <a:defRPr/>
                </a:pPr>
                <a:r>
                  <a:rPr kumimoji="0" lang="en-US" sz="1400" b="0" i="0" u="none" strike="noStrike" kern="0" cap="none" spc="0" normalizeH="0" baseline="0" noProof="0" dirty="0">
                    <a:ln>
                      <a:noFill/>
                    </a:ln>
                    <a:effectLst/>
                    <a:uLnTx/>
                    <a:uFillTx/>
                  </a:rPr>
                  <a:t>Text</a:t>
                </a:r>
              </a:p>
              <a:p>
                <a:pPr marL="228600" marR="0" lvl="0" indent="-228600" defTabSz="914400" eaLnBrk="0" fontAlgn="base" latinLnBrk="0" hangingPunct="0">
                  <a:lnSpc>
                    <a:spcPct val="100000"/>
                  </a:lnSpc>
                  <a:spcBef>
                    <a:spcPct val="0"/>
                  </a:spcBef>
                  <a:spcAft>
                    <a:spcPts val="600"/>
                  </a:spcAft>
                  <a:buClr>
                    <a:schemeClr val="accent2"/>
                  </a:buClr>
                  <a:buSzTx/>
                  <a:buFont typeface="Arial" panose="020B0604020202020204" pitchFamily="34" charset="0"/>
                  <a:buChar char="•"/>
                  <a:tabLst/>
                  <a:defRPr/>
                </a:pPr>
                <a:r>
                  <a:rPr lang="en-US" sz="1400" kern="0" dirty="0"/>
                  <a:t>Text</a:t>
                </a:r>
              </a:p>
            </p:txBody>
          </p:sp>
          <p:sp>
            <p:nvSpPr>
              <p:cNvPr id="14" name="Rectangle 8">
                <a:extLst>
                  <a:ext uri="{FF2B5EF4-FFF2-40B4-BE49-F238E27FC236}">
                    <a16:creationId xmlns:a16="http://schemas.microsoft.com/office/drawing/2014/main" id="{E3D526DC-A6D2-47D5-8884-F5C198CD4001}"/>
                  </a:ext>
                </a:extLst>
              </p:cNvPr>
              <p:cNvSpPr/>
              <p:nvPr/>
            </p:nvSpPr>
            <p:spPr>
              <a:xfrm>
                <a:off x="2957785" y="2802929"/>
                <a:ext cx="933011" cy="1352021"/>
              </a:xfrm>
              <a:custGeom>
                <a:avLst/>
                <a:gdLst>
                  <a:gd name="connsiteX0" fmla="*/ 0 w 1696507"/>
                  <a:gd name="connsiteY0" fmla="*/ 0 h 1018645"/>
                  <a:gd name="connsiteX1" fmla="*/ 1696507 w 1696507"/>
                  <a:gd name="connsiteY1" fmla="*/ 0 h 1018645"/>
                  <a:gd name="connsiteX2" fmla="*/ 1696507 w 1696507"/>
                  <a:gd name="connsiteY2" fmla="*/ 1018645 h 1018645"/>
                  <a:gd name="connsiteX3" fmla="*/ 0 w 1696507"/>
                  <a:gd name="connsiteY3" fmla="*/ 1018645 h 1018645"/>
                  <a:gd name="connsiteX4" fmla="*/ 0 w 1696507"/>
                  <a:gd name="connsiteY4" fmla="*/ 0 h 1018645"/>
                  <a:gd name="connsiteX0" fmla="*/ 0 w 1696507"/>
                  <a:gd name="connsiteY0" fmla="*/ 165100 h 1183745"/>
                  <a:gd name="connsiteX1" fmla="*/ 1696507 w 1696507"/>
                  <a:gd name="connsiteY1" fmla="*/ 0 h 1183745"/>
                  <a:gd name="connsiteX2" fmla="*/ 1696507 w 1696507"/>
                  <a:gd name="connsiteY2" fmla="*/ 1183745 h 1183745"/>
                  <a:gd name="connsiteX3" fmla="*/ 0 w 1696507"/>
                  <a:gd name="connsiteY3" fmla="*/ 1183745 h 1183745"/>
                  <a:gd name="connsiteX4" fmla="*/ 0 w 1696507"/>
                  <a:gd name="connsiteY4" fmla="*/ 165100 h 1183745"/>
                  <a:gd name="connsiteX0" fmla="*/ 0 w 1696507"/>
                  <a:gd name="connsiteY0" fmla="*/ 165100 h 1352020"/>
                  <a:gd name="connsiteX1" fmla="*/ 1696507 w 1696507"/>
                  <a:gd name="connsiteY1" fmla="*/ 0 h 1352020"/>
                  <a:gd name="connsiteX2" fmla="*/ 1696507 w 1696507"/>
                  <a:gd name="connsiteY2" fmla="*/ 1352020 h 1352020"/>
                  <a:gd name="connsiteX3" fmla="*/ 0 w 1696507"/>
                  <a:gd name="connsiteY3" fmla="*/ 1183745 h 1352020"/>
                  <a:gd name="connsiteX4" fmla="*/ 0 w 1696507"/>
                  <a:gd name="connsiteY4" fmla="*/ 165100 h 13520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96507" h="1352020">
                    <a:moveTo>
                      <a:pt x="0" y="165100"/>
                    </a:moveTo>
                    <a:lnTo>
                      <a:pt x="1696507" y="0"/>
                    </a:lnTo>
                    <a:lnTo>
                      <a:pt x="1696507" y="1352020"/>
                    </a:lnTo>
                    <a:lnTo>
                      <a:pt x="0" y="1183745"/>
                    </a:lnTo>
                    <a:lnTo>
                      <a:pt x="0" y="165100"/>
                    </a:lnTo>
                    <a:close/>
                  </a:path>
                </a:pathLst>
              </a:custGeom>
              <a:solidFill>
                <a:srgbClr val="FF9900"/>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0" dirty="0">
                    <a:latin typeface="CMU Sans Serif" panose="02000603000000000000"/>
                  </a:rPr>
                  <a:t>Sampling Frame</a:t>
                </a:r>
              </a:p>
            </p:txBody>
          </p:sp>
          <p:sp>
            <p:nvSpPr>
              <p:cNvPr id="15" name="Rectangle 10">
                <a:extLst>
                  <a:ext uri="{FF2B5EF4-FFF2-40B4-BE49-F238E27FC236}">
                    <a16:creationId xmlns:a16="http://schemas.microsoft.com/office/drawing/2014/main" id="{06F89FC9-BFF2-4D2A-80B7-32D6514F4B22}"/>
                  </a:ext>
                </a:extLst>
              </p:cNvPr>
              <p:cNvSpPr/>
              <p:nvPr/>
            </p:nvSpPr>
            <p:spPr>
              <a:xfrm>
                <a:off x="2957784" y="3986672"/>
                <a:ext cx="933011" cy="1501246"/>
              </a:xfrm>
              <a:custGeom>
                <a:avLst/>
                <a:gdLst>
                  <a:gd name="connsiteX0" fmla="*/ 0 w 1696507"/>
                  <a:gd name="connsiteY0" fmla="*/ 0 h 1018645"/>
                  <a:gd name="connsiteX1" fmla="*/ 1696507 w 1696507"/>
                  <a:gd name="connsiteY1" fmla="*/ 0 h 1018645"/>
                  <a:gd name="connsiteX2" fmla="*/ 1696507 w 1696507"/>
                  <a:gd name="connsiteY2" fmla="*/ 1018645 h 1018645"/>
                  <a:gd name="connsiteX3" fmla="*/ 0 w 1696507"/>
                  <a:gd name="connsiteY3" fmla="*/ 1018645 h 1018645"/>
                  <a:gd name="connsiteX4" fmla="*/ 0 w 1696507"/>
                  <a:gd name="connsiteY4" fmla="*/ 0 h 1018645"/>
                  <a:gd name="connsiteX0" fmla="*/ 0 w 1696507"/>
                  <a:gd name="connsiteY0" fmla="*/ 0 h 1018645"/>
                  <a:gd name="connsiteX1" fmla="*/ 1696507 w 1696507"/>
                  <a:gd name="connsiteY1" fmla="*/ 168275 h 1018645"/>
                  <a:gd name="connsiteX2" fmla="*/ 1696507 w 1696507"/>
                  <a:gd name="connsiteY2" fmla="*/ 1018645 h 1018645"/>
                  <a:gd name="connsiteX3" fmla="*/ 0 w 1696507"/>
                  <a:gd name="connsiteY3" fmla="*/ 1018645 h 1018645"/>
                  <a:gd name="connsiteX4" fmla="*/ 0 w 1696507"/>
                  <a:gd name="connsiteY4" fmla="*/ 0 h 1018645"/>
                  <a:gd name="connsiteX0" fmla="*/ 0 w 1696507"/>
                  <a:gd name="connsiteY0" fmla="*/ 0 h 1501245"/>
                  <a:gd name="connsiteX1" fmla="*/ 1696507 w 1696507"/>
                  <a:gd name="connsiteY1" fmla="*/ 168275 h 1501245"/>
                  <a:gd name="connsiteX2" fmla="*/ 1696507 w 1696507"/>
                  <a:gd name="connsiteY2" fmla="*/ 1501245 h 1501245"/>
                  <a:gd name="connsiteX3" fmla="*/ 0 w 1696507"/>
                  <a:gd name="connsiteY3" fmla="*/ 1018645 h 1501245"/>
                  <a:gd name="connsiteX4" fmla="*/ 0 w 1696507"/>
                  <a:gd name="connsiteY4" fmla="*/ 0 h 15012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96507" h="1501245">
                    <a:moveTo>
                      <a:pt x="0" y="0"/>
                    </a:moveTo>
                    <a:lnTo>
                      <a:pt x="1696507" y="168275"/>
                    </a:lnTo>
                    <a:lnTo>
                      <a:pt x="1696507" y="1501245"/>
                    </a:lnTo>
                    <a:lnTo>
                      <a:pt x="0" y="1018645"/>
                    </a:lnTo>
                    <a:lnTo>
                      <a:pt x="0" y="0"/>
                    </a:lnTo>
                    <a:close/>
                  </a:path>
                </a:pathLst>
              </a:custGeom>
              <a:solidFill>
                <a:schemeClr val="accent2"/>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0" dirty="0">
                    <a:latin typeface="CMU Sans Serif" panose="02000603000000000000"/>
                  </a:rPr>
                  <a:t>Sampling Technique</a:t>
                </a:r>
              </a:p>
            </p:txBody>
          </p:sp>
          <p:sp>
            <p:nvSpPr>
              <p:cNvPr id="16" name="Round Same Side Corner Rectangle 23">
                <a:extLst>
                  <a:ext uri="{FF2B5EF4-FFF2-40B4-BE49-F238E27FC236}">
                    <a16:creationId xmlns:a16="http://schemas.microsoft.com/office/drawing/2014/main" id="{4C56CB1C-8FB6-46D2-A451-15D6B84BF144}"/>
                  </a:ext>
                </a:extLst>
              </p:cNvPr>
              <p:cNvSpPr/>
              <p:nvPr/>
            </p:nvSpPr>
            <p:spPr>
              <a:xfrm rot="5400000">
                <a:off x="5495397" y="1199651"/>
                <a:ext cx="1346200" cy="4555401"/>
              </a:xfrm>
              <a:prstGeom prst="round2SameRect">
                <a:avLst/>
              </a:prstGeom>
              <a:solidFill>
                <a:schemeClr val="accent1">
                  <a:lumMod val="40000"/>
                  <a:lumOff val="60000"/>
                </a:schemeClr>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b="0" dirty="0" err="1"/>
              </a:p>
            </p:txBody>
          </p:sp>
          <p:sp>
            <p:nvSpPr>
              <p:cNvPr id="17" name="Round Same Side Corner Rectangle 24">
                <a:extLst>
                  <a:ext uri="{FF2B5EF4-FFF2-40B4-BE49-F238E27FC236}">
                    <a16:creationId xmlns:a16="http://schemas.microsoft.com/office/drawing/2014/main" id="{592EC150-932E-4E68-B204-A0942A9A066A}"/>
                  </a:ext>
                </a:extLst>
              </p:cNvPr>
              <p:cNvSpPr/>
              <p:nvPr/>
            </p:nvSpPr>
            <p:spPr>
              <a:xfrm rot="5400000">
                <a:off x="5495395" y="2525698"/>
                <a:ext cx="1346200" cy="4555398"/>
              </a:xfrm>
              <a:prstGeom prst="round2SameRect">
                <a:avLst/>
              </a:prstGeom>
              <a:solidFill>
                <a:schemeClr val="accent2">
                  <a:lumMod val="40000"/>
                  <a:lumOff val="60000"/>
                </a:schemeClr>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b="0" dirty="0" err="1"/>
              </a:p>
            </p:txBody>
          </p:sp>
          <p:sp>
            <p:nvSpPr>
              <p:cNvPr id="18" name="TextBox 17">
                <a:extLst>
                  <a:ext uri="{FF2B5EF4-FFF2-40B4-BE49-F238E27FC236}">
                    <a16:creationId xmlns:a16="http://schemas.microsoft.com/office/drawing/2014/main" id="{431C6011-010A-4669-A475-3AD7E5F56534}"/>
                  </a:ext>
                </a:extLst>
              </p:cNvPr>
              <p:cNvSpPr txBox="1"/>
              <p:nvPr/>
            </p:nvSpPr>
            <p:spPr>
              <a:xfrm>
                <a:off x="4097709" y="3206201"/>
                <a:ext cx="4253418" cy="514218"/>
              </a:xfrm>
              <a:prstGeom prst="rect">
                <a:avLst/>
              </a:prstGeom>
              <a:noFill/>
            </p:spPr>
            <p:txBody>
              <a:bodyPr wrap="square" lIns="0" tIns="0" rIns="0" bIns="0" rtlCol="0" anchor="ctr">
                <a:spAutoFit/>
              </a:bodyPr>
              <a:lstStyle/>
              <a:p>
                <a:pPr marL="171450" lvl="0" indent="-171450" defTabSz="914400" eaLnBrk="0" fontAlgn="base" hangingPunct="0">
                  <a:spcBef>
                    <a:spcPct val="0"/>
                  </a:spcBef>
                  <a:spcAft>
                    <a:spcPts val="600"/>
                  </a:spcAft>
                  <a:buClr>
                    <a:schemeClr val="accent2"/>
                  </a:buClr>
                  <a:buFont typeface="Arial" panose="020B0604020202020204" pitchFamily="34" charset="0"/>
                  <a:buChar char="•"/>
                  <a:defRPr/>
                </a:pPr>
                <a:r>
                  <a:rPr lang="en-US" sz="900" kern="0" dirty="0">
                    <a:latin typeface="CMU Sans Serif" panose="02000603000000000000" pitchFamily="50" charset="0"/>
                    <a:ea typeface="CMU Sans Serif" panose="02000603000000000000" pitchFamily="50" charset="0"/>
                    <a:cs typeface="CMU Sans Serif" panose="02000603000000000000" pitchFamily="50" charset="0"/>
                  </a:rPr>
                  <a:t>Primary data was collected from the respondents. The respondents were either the patients themselves or their relatives</a:t>
                </a:r>
              </a:p>
            </p:txBody>
          </p:sp>
          <p:sp>
            <p:nvSpPr>
              <p:cNvPr id="19" name="TextBox 18">
                <a:extLst>
                  <a:ext uri="{FF2B5EF4-FFF2-40B4-BE49-F238E27FC236}">
                    <a16:creationId xmlns:a16="http://schemas.microsoft.com/office/drawing/2014/main" id="{000FD2B3-4433-4AA7-BD84-5159B0F2953C}"/>
                  </a:ext>
                </a:extLst>
              </p:cNvPr>
              <p:cNvSpPr txBox="1"/>
              <p:nvPr/>
            </p:nvSpPr>
            <p:spPr>
              <a:xfrm>
                <a:off x="4097712" y="4147426"/>
                <a:ext cx="4253418" cy="1352255"/>
              </a:xfrm>
              <a:prstGeom prst="rect">
                <a:avLst/>
              </a:prstGeom>
              <a:noFill/>
            </p:spPr>
            <p:txBody>
              <a:bodyPr wrap="square" lIns="0" tIns="0" rIns="0" bIns="0" rtlCol="0" anchor="ctr">
                <a:spAutoFit/>
              </a:bodyPr>
              <a:lstStyle/>
              <a:p>
                <a:pPr marL="228600" lvl="0" indent="-228600" defTabSz="914400" eaLnBrk="0" fontAlgn="base" hangingPunct="0">
                  <a:spcBef>
                    <a:spcPct val="0"/>
                  </a:spcBef>
                  <a:buClr>
                    <a:schemeClr val="accent2"/>
                  </a:buClr>
                  <a:buFont typeface="Arial" panose="020B0604020202020204" pitchFamily="34" charset="0"/>
                  <a:buChar char="•"/>
                  <a:defRPr/>
                </a:pPr>
                <a:r>
                  <a:rPr lang="en-US" sz="900" kern="0" noProof="0" dirty="0">
                    <a:latin typeface="CMU Sans Serif" panose="02000603000000000000" pitchFamily="50" charset="0"/>
                    <a:ea typeface="CMU Sans Serif" panose="02000603000000000000" pitchFamily="50" charset="0"/>
                    <a:cs typeface="CMU Sans Serif" panose="02000603000000000000" pitchFamily="50" charset="0"/>
                  </a:rPr>
                  <a:t>All relevant factors were considered to make sample representative of various aspects.</a:t>
                </a:r>
                <a:endParaRPr kumimoji="0" lang="en-US" sz="900" b="0" i="0" u="none" strike="noStrike" kern="0" cap="none" spc="0" normalizeH="0" baseline="0" noProof="0" dirty="0">
                  <a:ln>
                    <a:noFill/>
                  </a:ln>
                  <a:effectLst/>
                  <a:uLnTx/>
                  <a:uFillTx/>
                  <a:latin typeface="CMU Sans Serif" panose="02000603000000000000" pitchFamily="50" charset="0"/>
                  <a:ea typeface="CMU Sans Serif" panose="02000603000000000000" pitchFamily="50" charset="0"/>
                  <a:cs typeface="CMU Sans Serif" panose="02000603000000000000" pitchFamily="50" charset="0"/>
                </a:endParaRPr>
              </a:p>
              <a:p>
                <a:pPr marL="228600" lvl="0" indent="-228600" defTabSz="914400" eaLnBrk="0" fontAlgn="base" hangingPunct="0">
                  <a:spcBef>
                    <a:spcPct val="0"/>
                  </a:spcBef>
                  <a:buClr>
                    <a:schemeClr val="accent2"/>
                  </a:buClr>
                  <a:buFont typeface="Arial" panose="020B0604020202020204" pitchFamily="34" charset="0"/>
                  <a:buChar char="•"/>
                  <a:defRPr/>
                </a:pPr>
                <a:r>
                  <a:rPr lang="en-US" sz="900" kern="0" dirty="0">
                    <a:latin typeface="CMU Sans Serif" panose="02000603000000000000" pitchFamily="50" charset="0"/>
                    <a:ea typeface="CMU Sans Serif" panose="02000603000000000000" pitchFamily="50" charset="0"/>
                    <a:cs typeface="CMU Sans Serif" panose="02000603000000000000" pitchFamily="50" charset="0"/>
                  </a:rPr>
                  <a:t>Upon an analysis of </a:t>
                </a:r>
                <a:r>
                  <a:rPr lang="en-US" sz="900" kern="0" dirty="0" err="1">
                    <a:latin typeface="CMU Sans Serif" panose="02000603000000000000" pitchFamily="50" charset="0"/>
                    <a:ea typeface="CMU Sans Serif" panose="02000603000000000000" pitchFamily="50" charset="0"/>
                    <a:cs typeface="CMU Sans Serif" panose="02000603000000000000" pitchFamily="50" charset="0"/>
                  </a:rPr>
                  <a:t>Venkateshwar</a:t>
                </a:r>
                <a:r>
                  <a:rPr lang="en-US" sz="900" kern="0" dirty="0">
                    <a:latin typeface="CMU Sans Serif" panose="02000603000000000000" pitchFamily="50" charset="0"/>
                    <a:ea typeface="CMU Sans Serif" panose="02000603000000000000" pitchFamily="50" charset="0"/>
                    <a:cs typeface="CMU Sans Serif" panose="02000603000000000000" pitchFamily="50" charset="0"/>
                  </a:rPr>
                  <a:t> hospital OPD, the average OPD load in each OPD was calculated, and due weightage was given to each specialization of the OPD</a:t>
                </a:r>
                <a:endParaRPr kumimoji="0" lang="en-US" sz="900" b="0" i="0" u="none" strike="noStrike" kern="0" cap="none" spc="0" normalizeH="0" baseline="0" noProof="0" dirty="0">
                  <a:ln>
                    <a:noFill/>
                  </a:ln>
                  <a:effectLst/>
                  <a:uLnTx/>
                  <a:uFillTx/>
                  <a:latin typeface="CMU Sans Serif" panose="02000603000000000000" pitchFamily="50" charset="0"/>
                  <a:ea typeface="CMU Sans Serif" panose="02000603000000000000" pitchFamily="50" charset="0"/>
                  <a:cs typeface="CMU Sans Serif" panose="02000603000000000000" pitchFamily="50" charset="0"/>
                </a:endParaRPr>
              </a:p>
            </p:txBody>
          </p:sp>
        </p:grpSp>
        <p:grpSp>
          <p:nvGrpSpPr>
            <p:cNvPr id="29" name="Group 28">
              <a:extLst>
                <a:ext uri="{FF2B5EF4-FFF2-40B4-BE49-F238E27FC236}">
                  <a16:creationId xmlns:a16="http://schemas.microsoft.com/office/drawing/2014/main" id="{41342783-E496-4AB0-B5DF-488BA6AA5399}"/>
                </a:ext>
              </a:extLst>
            </p:cNvPr>
            <p:cNvGrpSpPr/>
            <p:nvPr/>
          </p:nvGrpSpPr>
          <p:grpSpPr>
            <a:xfrm>
              <a:off x="56235" y="2589599"/>
              <a:ext cx="4301041" cy="654478"/>
              <a:chOff x="56235" y="2589599"/>
              <a:chExt cx="4301041" cy="654478"/>
            </a:xfrm>
          </p:grpSpPr>
          <p:sp>
            <p:nvSpPr>
              <p:cNvPr id="24" name="Rectangle 10">
                <a:extLst>
                  <a:ext uri="{FF2B5EF4-FFF2-40B4-BE49-F238E27FC236}">
                    <a16:creationId xmlns:a16="http://schemas.microsoft.com/office/drawing/2014/main" id="{3FA0C50C-65CD-4C2C-A791-744B8F7938BF}"/>
                  </a:ext>
                </a:extLst>
              </p:cNvPr>
              <p:cNvSpPr/>
              <p:nvPr/>
            </p:nvSpPr>
            <p:spPr>
              <a:xfrm>
                <a:off x="56235" y="2589599"/>
                <a:ext cx="801440" cy="639044"/>
              </a:xfrm>
              <a:custGeom>
                <a:avLst/>
                <a:gdLst>
                  <a:gd name="connsiteX0" fmla="*/ 0 w 1696507"/>
                  <a:gd name="connsiteY0" fmla="*/ 0 h 1018645"/>
                  <a:gd name="connsiteX1" fmla="*/ 1696507 w 1696507"/>
                  <a:gd name="connsiteY1" fmla="*/ 0 h 1018645"/>
                  <a:gd name="connsiteX2" fmla="*/ 1696507 w 1696507"/>
                  <a:gd name="connsiteY2" fmla="*/ 1018645 h 1018645"/>
                  <a:gd name="connsiteX3" fmla="*/ 0 w 1696507"/>
                  <a:gd name="connsiteY3" fmla="*/ 1018645 h 1018645"/>
                  <a:gd name="connsiteX4" fmla="*/ 0 w 1696507"/>
                  <a:gd name="connsiteY4" fmla="*/ 0 h 1018645"/>
                  <a:gd name="connsiteX0" fmla="*/ 0 w 1696507"/>
                  <a:gd name="connsiteY0" fmla="*/ 0 h 1018645"/>
                  <a:gd name="connsiteX1" fmla="*/ 1696507 w 1696507"/>
                  <a:gd name="connsiteY1" fmla="*/ 168275 h 1018645"/>
                  <a:gd name="connsiteX2" fmla="*/ 1696507 w 1696507"/>
                  <a:gd name="connsiteY2" fmla="*/ 1018645 h 1018645"/>
                  <a:gd name="connsiteX3" fmla="*/ 0 w 1696507"/>
                  <a:gd name="connsiteY3" fmla="*/ 1018645 h 1018645"/>
                  <a:gd name="connsiteX4" fmla="*/ 0 w 1696507"/>
                  <a:gd name="connsiteY4" fmla="*/ 0 h 1018645"/>
                  <a:gd name="connsiteX0" fmla="*/ 0 w 1696507"/>
                  <a:gd name="connsiteY0" fmla="*/ 0 h 1501245"/>
                  <a:gd name="connsiteX1" fmla="*/ 1696507 w 1696507"/>
                  <a:gd name="connsiteY1" fmla="*/ 168275 h 1501245"/>
                  <a:gd name="connsiteX2" fmla="*/ 1696507 w 1696507"/>
                  <a:gd name="connsiteY2" fmla="*/ 1501245 h 1501245"/>
                  <a:gd name="connsiteX3" fmla="*/ 0 w 1696507"/>
                  <a:gd name="connsiteY3" fmla="*/ 1018645 h 1501245"/>
                  <a:gd name="connsiteX4" fmla="*/ 0 w 1696507"/>
                  <a:gd name="connsiteY4" fmla="*/ 0 h 15012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96507" h="1501245">
                    <a:moveTo>
                      <a:pt x="0" y="0"/>
                    </a:moveTo>
                    <a:lnTo>
                      <a:pt x="1696507" y="168275"/>
                    </a:lnTo>
                    <a:lnTo>
                      <a:pt x="1696507" y="1501245"/>
                    </a:lnTo>
                    <a:lnTo>
                      <a:pt x="0" y="1018645"/>
                    </a:lnTo>
                    <a:lnTo>
                      <a:pt x="0" y="0"/>
                    </a:lnTo>
                    <a:close/>
                  </a:path>
                </a:pathLst>
              </a:custGeom>
              <a:solidFill>
                <a:schemeClr val="bg1">
                  <a:lumMod val="50000"/>
                </a:schemeClr>
              </a:solidFill>
              <a:ln w="12700">
                <a:solidFill>
                  <a:schemeClr val="bg1"/>
                </a:solidFill>
              </a:ln>
              <a:scene3d>
                <a:camera prst="isometricOffAxis2Lef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a:latin typeface="CMU Sans Serif" panose="02000603000000000000"/>
                  </a:rPr>
                  <a:t>Sample Size</a:t>
                </a:r>
              </a:p>
            </p:txBody>
          </p:sp>
          <p:grpSp>
            <p:nvGrpSpPr>
              <p:cNvPr id="28" name="Group 27">
                <a:extLst>
                  <a:ext uri="{FF2B5EF4-FFF2-40B4-BE49-F238E27FC236}">
                    <a16:creationId xmlns:a16="http://schemas.microsoft.com/office/drawing/2014/main" id="{BE65135F-A484-4041-8140-AD491C502034}"/>
                  </a:ext>
                </a:extLst>
              </p:cNvPr>
              <p:cNvGrpSpPr/>
              <p:nvPr/>
            </p:nvGrpSpPr>
            <p:grpSpPr>
              <a:xfrm>
                <a:off x="824719" y="2743364"/>
                <a:ext cx="3532557" cy="500713"/>
                <a:chOff x="824719" y="2743364"/>
                <a:chExt cx="3532557" cy="500713"/>
              </a:xfrm>
            </p:grpSpPr>
            <p:sp>
              <p:nvSpPr>
                <p:cNvPr id="20" name="Round Same Side Corner Rectangle 24">
                  <a:extLst>
                    <a:ext uri="{FF2B5EF4-FFF2-40B4-BE49-F238E27FC236}">
                      <a16:creationId xmlns:a16="http://schemas.microsoft.com/office/drawing/2014/main" id="{C2D4D9AE-2D19-4875-A428-29A09D939F69}"/>
                    </a:ext>
                  </a:extLst>
                </p:cNvPr>
                <p:cNvSpPr/>
                <p:nvPr/>
              </p:nvSpPr>
              <p:spPr>
                <a:xfrm rot="5400000">
                  <a:off x="2340641" y="1227442"/>
                  <a:ext cx="500713" cy="3532557"/>
                </a:xfrm>
                <a:prstGeom prst="round2SameRect">
                  <a:avLst/>
                </a:prstGeom>
                <a:solidFill>
                  <a:schemeClr val="accent5">
                    <a:lumMod val="40000"/>
                    <a:lumOff val="60000"/>
                  </a:schemeClr>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b="0" dirty="0" err="1"/>
                </a:p>
              </p:txBody>
            </p:sp>
            <p:sp>
              <p:nvSpPr>
                <p:cNvPr id="25" name="TextBox 24">
                  <a:extLst>
                    <a:ext uri="{FF2B5EF4-FFF2-40B4-BE49-F238E27FC236}">
                      <a16:creationId xmlns:a16="http://schemas.microsoft.com/office/drawing/2014/main" id="{4134F187-A342-4871-BFFB-F97DE8BA34AB}"/>
                    </a:ext>
                  </a:extLst>
                </p:cNvPr>
                <p:cNvSpPr txBox="1"/>
                <p:nvPr/>
              </p:nvSpPr>
              <p:spPr>
                <a:xfrm>
                  <a:off x="965351" y="2785970"/>
                  <a:ext cx="3317771" cy="415498"/>
                </a:xfrm>
                <a:prstGeom prst="rect">
                  <a:avLst/>
                </a:prstGeom>
                <a:noFill/>
              </p:spPr>
              <p:txBody>
                <a:bodyPr wrap="square" lIns="0" tIns="0" rIns="0" bIns="0" rtlCol="0" anchor="ctr">
                  <a:spAutoFit/>
                </a:bodyPr>
                <a:lstStyle/>
                <a:p>
                  <a:pPr marL="171450" lvl="0" indent="-171450" eaLnBrk="0" fontAlgn="base" hangingPunct="0">
                    <a:spcBef>
                      <a:spcPct val="0"/>
                    </a:spcBef>
                    <a:spcAft>
                      <a:spcPts val="600"/>
                    </a:spcAft>
                    <a:buClr>
                      <a:schemeClr val="accent2"/>
                    </a:buClr>
                    <a:buFont typeface="Arial" panose="020B0604020202020204" pitchFamily="34" charset="0"/>
                    <a:buChar char="•"/>
                    <a:defRPr/>
                  </a:pPr>
                  <a:r>
                    <a:rPr lang="en-US" sz="900" dirty="0">
                      <a:latin typeface="CMU Sans Serif" panose="02000603000000000000"/>
                    </a:rPr>
                    <a:t>A sample of 400 respondents selected from the hospital OPD on the basis of their convenience. Secondary sources of data were utilized for </a:t>
                  </a:r>
                  <a:r>
                    <a:rPr lang="en-US" sz="900" dirty="0" err="1">
                      <a:latin typeface="CMU Sans Serif" panose="02000603000000000000"/>
                    </a:rPr>
                    <a:t>analysing</a:t>
                  </a:r>
                  <a:r>
                    <a:rPr lang="en-US" sz="900" dirty="0">
                      <a:latin typeface="CMU Sans Serif" panose="02000603000000000000"/>
                    </a:rPr>
                    <a:t> the OPD load of the hospital</a:t>
                  </a:r>
                  <a:endParaRPr lang="en-US" sz="200" kern="0" dirty="0">
                    <a:latin typeface="CMU Sans Serif" panose="02000603000000000000"/>
                    <a:ea typeface="CMU Sans Serif" panose="02000603000000000000" pitchFamily="50" charset="0"/>
                    <a:cs typeface="CMU Sans Serif" panose="02000603000000000000" pitchFamily="50" charset="0"/>
                  </a:endParaRPr>
                </a:p>
              </p:txBody>
            </p:sp>
          </p:grpSp>
        </p:grpSp>
      </p:grpSp>
    </p:spTree>
    <p:extLst>
      <p:ext uri="{BB962C8B-B14F-4D97-AF65-F5344CB8AC3E}">
        <p14:creationId xmlns:p14="http://schemas.microsoft.com/office/powerpoint/2010/main" val="566435695"/>
      </p:ext>
    </p:extLst>
  </p:cSld>
  <p:clrMapOvr>
    <a:masterClrMapping/>
  </p:clrMapOvr>
  <p:transition>
    <p:push dir="u"/>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4B385D2-F81D-4DFF-A19B-54D1A32F4BBE}"/>
              </a:ext>
            </a:extLst>
          </p:cNvPr>
          <p:cNvSpPr>
            <a:spLocks noGrp="1"/>
          </p:cNvSpPr>
          <p:nvPr>
            <p:ph type="body" idx="1"/>
          </p:nvPr>
        </p:nvSpPr>
        <p:spPr>
          <a:xfrm>
            <a:off x="216818" y="650256"/>
            <a:ext cx="4248472" cy="1800493"/>
          </a:xfrm>
        </p:spPr>
        <p:txBody>
          <a:bodyPr/>
          <a:lstStyle/>
          <a:p>
            <a:r>
              <a:rPr lang="en-US" sz="1000" dirty="0"/>
              <a:t>The data / information contained in the questionnaire were first transferred to master table which facilitated tabulation of data in desired form. </a:t>
            </a:r>
          </a:p>
          <a:p>
            <a:endParaRPr lang="en-US" sz="1000" dirty="0"/>
          </a:p>
          <a:p>
            <a:r>
              <a:rPr lang="en-US" sz="1000" dirty="0"/>
              <a:t>The collected data was then grouped into tables and analyzed using various statistical tools like mean scores. </a:t>
            </a:r>
          </a:p>
          <a:p>
            <a:endParaRPr lang="en-US" sz="1000" dirty="0"/>
          </a:p>
          <a:p>
            <a:r>
              <a:rPr lang="en-US" sz="1000" dirty="0"/>
              <a:t>Reaction of the respondents towards the different factors given was studied using a structured, non-disguised and well-defined questionnaire designed for the patients or their attendants. The questionnaire contained rating questions </a:t>
            </a:r>
            <a:r>
              <a:rPr lang="en-US" sz="1000" dirty="0" err="1"/>
              <a:t>ie</a:t>
            </a:r>
            <a:r>
              <a:rPr lang="en-US" sz="1000" dirty="0"/>
              <a:t> Very Good, Good, Average and Poor. The respondents were asked to rate the factors according to what they had perceived from the hospital services. </a:t>
            </a:r>
            <a:endParaRPr lang="en-GB" sz="1000" dirty="0"/>
          </a:p>
          <a:p>
            <a:endParaRPr lang="en-GB" dirty="0"/>
          </a:p>
        </p:txBody>
      </p:sp>
      <p:sp>
        <p:nvSpPr>
          <p:cNvPr id="3" name="Title 2">
            <a:extLst>
              <a:ext uri="{FF2B5EF4-FFF2-40B4-BE49-F238E27FC236}">
                <a16:creationId xmlns:a16="http://schemas.microsoft.com/office/drawing/2014/main" id="{2274C27F-2D9B-463B-BD60-B1511840EF39}"/>
              </a:ext>
            </a:extLst>
          </p:cNvPr>
          <p:cNvSpPr>
            <a:spLocks noGrp="1"/>
          </p:cNvSpPr>
          <p:nvPr>
            <p:ph type="title"/>
          </p:nvPr>
        </p:nvSpPr>
        <p:spPr/>
        <p:txBody>
          <a:bodyPr/>
          <a:lstStyle/>
          <a:p>
            <a:r>
              <a:rPr lang="en-IN" dirty="0"/>
              <a:t>Data Analysis and Results</a:t>
            </a:r>
            <a:endParaRPr lang="en-GB" dirty="0"/>
          </a:p>
        </p:txBody>
      </p:sp>
      <p:pic>
        <p:nvPicPr>
          <p:cNvPr id="4" name="Picture 2" descr="C:\$adam\APMEA Training\icons\spyglass-big-orange-2.png">
            <a:extLst>
              <a:ext uri="{FF2B5EF4-FFF2-40B4-BE49-F238E27FC236}">
                <a16:creationId xmlns:a16="http://schemas.microsoft.com/office/drawing/2014/main" id="{34DA2029-0606-47E8-8B8A-71B1293AA95C}"/>
              </a:ext>
            </a:extLst>
          </p:cNvPr>
          <p:cNvPicPr>
            <a:picLocks noChangeAspect="1" noChangeArrowheads="1"/>
          </p:cNvPicPr>
          <p:nvPr/>
        </p:nvPicPr>
        <p:blipFill>
          <a:blip r:embed="rId2" cstate="print"/>
          <a:srcRect/>
          <a:stretch>
            <a:fillRect/>
          </a:stretch>
        </p:blipFill>
        <p:spPr bwMode="auto">
          <a:xfrm rot="18000000">
            <a:off x="87493" y="660413"/>
            <a:ext cx="76700" cy="92217"/>
          </a:xfrm>
          <a:prstGeom prst="rect">
            <a:avLst/>
          </a:prstGeom>
          <a:noFill/>
          <a:effectLst/>
        </p:spPr>
      </p:pic>
      <p:pic>
        <p:nvPicPr>
          <p:cNvPr id="5" name="Picture 2" descr="C:\$adam\APMEA Training\icons\spyglass-big-orange-2.png">
            <a:extLst>
              <a:ext uri="{FF2B5EF4-FFF2-40B4-BE49-F238E27FC236}">
                <a16:creationId xmlns:a16="http://schemas.microsoft.com/office/drawing/2014/main" id="{2FD0D1B0-2860-4632-B8FD-CA05809AEDD8}"/>
              </a:ext>
            </a:extLst>
          </p:cNvPr>
          <p:cNvPicPr>
            <a:picLocks noChangeAspect="1" noChangeArrowheads="1"/>
          </p:cNvPicPr>
          <p:nvPr/>
        </p:nvPicPr>
        <p:blipFill>
          <a:blip r:embed="rId2" cstate="print"/>
          <a:srcRect/>
          <a:stretch>
            <a:fillRect/>
          </a:stretch>
        </p:blipFill>
        <p:spPr bwMode="auto">
          <a:xfrm rot="18000000">
            <a:off x="84400" y="1152721"/>
            <a:ext cx="76700" cy="92217"/>
          </a:xfrm>
          <a:prstGeom prst="rect">
            <a:avLst/>
          </a:prstGeom>
          <a:noFill/>
          <a:effectLst/>
        </p:spPr>
      </p:pic>
      <p:pic>
        <p:nvPicPr>
          <p:cNvPr id="6" name="Picture 2" descr="C:\$adam\APMEA Training\icons\spyglass-big-orange-2.png">
            <a:extLst>
              <a:ext uri="{FF2B5EF4-FFF2-40B4-BE49-F238E27FC236}">
                <a16:creationId xmlns:a16="http://schemas.microsoft.com/office/drawing/2014/main" id="{7BC3D8E2-8710-422A-956B-E25AB21C74E2}"/>
              </a:ext>
            </a:extLst>
          </p:cNvPr>
          <p:cNvPicPr>
            <a:picLocks noChangeAspect="1" noChangeArrowheads="1"/>
          </p:cNvPicPr>
          <p:nvPr/>
        </p:nvPicPr>
        <p:blipFill>
          <a:blip r:embed="rId2" cstate="print"/>
          <a:srcRect/>
          <a:stretch>
            <a:fillRect/>
          </a:stretch>
        </p:blipFill>
        <p:spPr bwMode="auto">
          <a:xfrm rot="18000000">
            <a:off x="84399" y="1588763"/>
            <a:ext cx="76700" cy="92217"/>
          </a:xfrm>
          <a:prstGeom prst="rect">
            <a:avLst/>
          </a:prstGeom>
          <a:noFill/>
          <a:effectLst/>
        </p:spPr>
      </p:pic>
    </p:spTree>
    <p:extLst>
      <p:ext uri="{BB962C8B-B14F-4D97-AF65-F5344CB8AC3E}">
        <p14:creationId xmlns:p14="http://schemas.microsoft.com/office/powerpoint/2010/main" val="2651458343"/>
      </p:ext>
    </p:extLst>
  </p:cSld>
  <p:clrMapOvr>
    <a:masterClrMapping/>
  </p:clrMapOvr>
  <p:transition>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N" dirty="0"/>
              <a:t>Introduction</a:t>
            </a:r>
          </a:p>
        </p:txBody>
      </p:sp>
      <p:sp>
        <p:nvSpPr>
          <p:cNvPr id="11" name="TextBox 10">
            <a:extLst>
              <a:ext uri="{FF2B5EF4-FFF2-40B4-BE49-F238E27FC236}">
                <a16:creationId xmlns:a16="http://schemas.microsoft.com/office/drawing/2014/main" id="{978280E0-4A29-487F-9EFC-1B03CB6A960A}"/>
              </a:ext>
            </a:extLst>
          </p:cNvPr>
          <p:cNvSpPr txBox="1"/>
          <p:nvPr/>
        </p:nvSpPr>
        <p:spPr>
          <a:xfrm>
            <a:off x="297459" y="569553"/>
            <a:ext cx="4248472" cy="2349361"/>
          </a:xfrm>
          <a:prstGeom prst="rect">
            <a:avLst/>
          </a:prstGeom>
          <a:noFill/>
        </p:spPr>
        <p:txBody>
          <a:bodyPr wrap="square" rtlCol="0">
            <a:spAutoFit/>
          </a:bodyPr>
          <a:lstStyle/>
          <a:p>
            <a:pPr>
              <a:spcAft>
                <a:spcPts val="400"/>
              </a:spcAft>
            </a:pPr>
            <a:r>
              <a:rPr lang="en-US" sz="1000" dirty="0">
                <a:solidFill>
                  <a:schemeClr val="bg1"/>
                </a:solidFill>
              </a:rPr>
              <a:t>Satisfaction is a multidimensional construct.  Satisfaction with quality of health care provision can be conceptualized as degree of congruency between patient expectation of services and his perception of services received.</a:t>
            </a:r>
          </a:p>
          <a:p>
            <a:pPr>
              <a:spcAft>
                <a:spcPts val="400"/>
              </a:spcAft>
            </a:pPr>
            <a:endParaRPr lang="en-GB" sz="1000" dirty="0">
              <a:solidFill>
                <a:schemeClr val="bg1"/>
              </a:solidFill>
            </a:endParaRPr>
          </a:p>
          <a:p>
            <a:pPr>
              <a:spcAft>
                <a:spcPts val="400"/>
              </a:spcAft>
            </a:pPr>
            <a:r>
              <a:rPr lang="en-US" sz="1000" dirty="0">
                <a:solidFill>
                  <a:schemeClr val="bg1"/>
                </a:solidFill>
              </a:rPr>
              <a:t>In the modern era, the quality of services provided by the health sector is increasingly being measured by patient’s experiences.  Thus understanding of patient expectation and their level of satisfaction is of utmost importance for provision of good quality of health care.</a:t>
            </a:r>
            <a:endParaRPr lang="en-GB" sz="1000" dirty="0">
              <a:solidFill>
                <a:schemeClr val="bg1"/>
              </a:solidFill>
            </a:endParaRPr>
          </a:p>
          <a:p>
            <a:pPr>
              <a:spcAft>
                <a:spcPts val="400"/>
              </a:spcAft>
            </a:pPr>
            <a:endParaRPr lang="en-US" sz="1000" dirty="0">
              <a:solidFill>
                <a:schemeClr val="bg1"/>
              </a:solidFill>
            </a:endParaRPr>
          </a:p>
          <a:p>
            <a:pPr>
              <a:spcAft>
                <a:spcPts val="400"/>
              </a:spcAft>
            </a:pPr>
            <a:r>
              <a:rPr lang="en-US" sz="1000" dirty="0">
                <a:solidFill>
                  <a:schemeClr val="bg1"/>
                </a:solidFill>
              </a:rPr>
              <a:t> Against this background, the present study was conducted to measure the satisfaction with health care facilities in OPD (Outpatient Department) of </a:t>
            </a:r>
            <a:r>
              <a:rPr lang="en-US" sz="1000" dirty="0" err="1">
                <a:solidFill>
                  <a:schemeClr val="bg1"/>
                </a:solidFill>
              </a:rPr>
              <a:t>Venkateshwar</a:t>
            </a:r>
            <a:r>
              <a:rPr lang="en-US" sz="1000" dirty="0">
                <a:solidFill>
                  <a:schemeClr val="bg1"/>
                </a:solidFill>
              </a:rPr>
              <a:t> hospital.</a:t>
            </a:r>
            <a:endParaRPr lang="en-GB" sz="1000" dirty="0">
              <a:solidFill>
                <a:schemeClr val="bg1"/>
              </a:solidFill>
            </a:endParaRPr>
          </a:p>
          <a:p>
            <a:endParaRPr lang="en-GB" sz="1000" dirty="0">
              <a:solidFill>
                <a:schemeClr val="bg1"/>
              </a:solidFill>
              <a:latin typeface="CMU Sans Serif" panose="02000603000000000000" pitchFamily="50" charset="0"/>
              <a:ea typeface="CMU Sans Serif" panose="02000603000000000000" pitchFamily="50" charset="0"/>
              <a:cs typeface="CMU Sans Serif" panose="02000603000000000000" pitchFamily="50" charset="0"/>
            </a:endParaRPr>
          </a:p>
        </p:txBody>
      </p:sp>
      <p:pic>
        <p:nvPicPr>
          <p:cNvPr id="5" name="Picture 2" descr="C:\$adam\APMEA Training\icons\spyglass-big-orange-2.png">
            <a:extLst>
              <a:ext uri="{FF2B5EF4-FFF2-40B4-BE49-F238E27FC236}">
                <a16:creationId xmlns:a16="http://schemas.microsoft.com/office/drawing/2014/main" id="{EEC9B53C-E26D-4F03-9A29-FE51EDFB4404}"/>
              </a:ext>
            </a:extLst>
          </p:cNvPr>
          <p:cNvPicPr>
            <a:picLocks noChangeAspect="1" noChangeArrowheads="1"/>
          </p:cNvPicPr>
          <p:nvPr/>
        </p:nvPicPr>
        <p:blipFill>
          <a:blip r:embed="rId3" cstate="print"/>
          <a:srcRect/>
          <a:stretch>
            <a:fillRect/>
          </a:stretch>
        </p:blipFill>
        <p:spPr bwMode="auto">
          <a:xfrm rot="18000000">
            <a:off x="200000" y="2244588"/>
            <a:ext cx="76700" cy="92217"/>
          </a:xfrm>
          <a:prstGeom prst="rect">
            <a:avLst/>
          </a:prstGeom>
          <a:noFill/>
          <a:effectLst/>
        </p:spPr>
      </p:pic>
      <p:pic>
        <p:nvPicPr>
          <p:cNvPr id="6" name="Picture 2" descr="C:\$adam\APMEA Training\icons\spyglass-big-orange-2.png">
            <a:extLst>
              <a:ext uri="{FF2B5EF4-FFF2-40B4-BE49-F238E27FC236}">
                <a16:creationId xmlns:a16="http://schemas.microsoft.com/office/drawing/2014/main" id="{70D168D5-B826-4D18-ABE7-817EE57648FD}"/>
              </a:ext>
            </a:extLst>
          </p:cNvPr>
          <p:cNvPicPr>
            <a:picLocks noChangeAspect="1" noChangeArrowheads="1"/>
          </p:cNvPicPr>
          <p:nvPr/>
        </p:nvPicPr>
        <p:blipFill>
          <a:blip r:embed="rId3" cstate="print"/>
          <a:srcRect/>
          <a:stretch>
            <a:fillRect/>
          </a:stretch>
        </p:blipFill>
        <p:spPr bwMode="auto">
          <a:xfrm rot="18000000">
            <a:off x="200003" y="641696"/>
            <a:ext cx="76700" cy="92217"/>
          </a:xfrm>
          <a:prstGeom prst="rect">
            <a:avLst/>
          </a:prstGeom>
          <a:noFill/>
          <a:effectLst/>
        </p:spPr>
      </p:pic>
      <p:pic>
        <p:nvPicPr>
          <p:cNvPr id="7" name="Picture 2" descr="C:\$adam\APMEA Training\icons\spyglass-big-orange-2.png">
            <a:extLst>
              <a:ext uri="{FF2B5EF4-FFF2-40B4-BE49-F238E27FC236}">
                <a16:creationId xmlns:a16="http://schemas.microsoft.com/office/drawing/2014/main" id="{2DA267BF-58F5-4B67-BFED-E6BCE307DD7C}"/>
              </a:ext>
            </a:extLst>
          </p:cNvPr>
          <p:cNvPicPr>
            <a:picLocks noChangeAspect="1" noChangeArrowheads="1"/>
          </p:cNvPicPr>
          <p:nvPr/>
        </p:nvPicPr>
        <p:blipFill>
          <a:blip r:embed="rId3" cstate="print"/>
          <a:srcRect/>
          <a:stretch>
            <a:fillRect/>
          </a:stretch>
        </p:blipFill>
        <p:spPr bwMode="auto">
          <a:xfrm rot="18000000">
            <a:off x="200000" y="1360897"/>
            <a:ext cx="76700" cy="92217"/>
          </a:xfrm>
          <a:prstGeom prst="rect">
            <a:avLst/>
          </a:prstGeom>
          <a:noFill/>
          <a:effectLst/>
        </p:spPr>
      </p:pic>
    </p:spTree>
  </p:cSld>
  <p:clrMapOvr>
    <a:masterClrMapping/>
  </p:clrMapOvr>
  <p:transition>
    <p:push dir="u"/>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840EC43-CB87-4BA5-82E3-9220F42FD72A}"/>
              </a:ext>
            </a:extLst>
          </p:cNvPr>
          <p:cNvSpPr>
            <a:spLocks noGrp="1"/>
          </p:cNvSpPr>
          <p:nvPr>
            <p:ph type="title"/>
          </p:nvPr>
        </p:nvSpPr>
        <p:spPr>
          <a:xfrm>
            <a:off x="125844" y="216673"/>
            <a:ext cx="4339843" cy="184666"/>
          </a:xfrm>
        </p:spPr>
        <p:txBody>
          <a:bodyPr/>
          <a:lstStyle/>
          <a:p>
            <a:pPr algn="ctr"/>
            <a:r>
              <a:rPr lang="en-IN" sz="1200" dirty="0"/>
              <a:t>Ease of getting an Appointment</a:t>
            </a:r>
            <a:endParaRPr lang="en-GB" sz="1200" dirty="0"/>
          </a:p>
        </p:txBody>
      </p:sp>
      <p:sp>
        <p:nvSpPr>
          <p:cNvPr id="13" name="Rectangle 10">
            <a:extLst>
              <a:ext uri="{FF2B5EF4-FFF2-40B4-BE49-F238E27FC236}">
                <a16:creationId xmlns:a16="http://schemas.microsoft.com/office/drawing/2014/main" id="{DBB0D5AE-34FC-4DA0-B27F-1516C89FB6F7}"/>
              </a:ext>
            </a:extLst>
          </p:cNvPr>
          <p:cNvSpPr>
            <a:spLocks noChangeArrowheads="1"/>
          </p:cNvSpPr>
          <p:nvPr/>
        </p:nvSpPr>
        <p:spPr bwMode="auto">
          <a:xfrm>
            <a:off x="144413" y="722262"/>
            <a:ext cx="3721524"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
        <p:nvSpPr>
          <p:cNvPr id="5" name="Rectangle 18">
            <a:extLst>
              <a:ext uri="{FF2B5EF4-FFF2-40B4-BE49-F238E27FC236}">
                <a16:creationId xmlns:a16="http://schemas.microsoft.com/office/drawing/2014/main" id="{52D3C29A-E7BF-4F94-814C-ADF0B71C3B09}"/>
              </a:ext>
            </a:extLst>
          </p:cNvPr>
          <p:cNvSpPr>
            <a:spLocks noChangeArrowheads="1"/>
          </p:cNvSpPr>
          <p:nvPr/>
        </p:nvSpPr>
        <p:spPr bwMode="auto">
          <a:xfrm>
            <a:off x="-143222" y="-90437"/>
            <a:ext cx="46101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graphicFrame>
        <p:nvGraphicFramePr>
          <p:cNvPr id="6" name="Object 5">
            <a:extLst>
              <a:ext uri="{FF2B5EF4-FFF2-40B4-BE49-F238E27FC236}">
                <a16:creationId xmlns:a16="http://schemas.microsoft.com/office/drawing/2014/main" id="{262100CB-0C67-4765-A548-DA1C8AD96314}"/>
              </a:ext>
            </a:extLst>
          </p:cNvPr>
          <p:cNvGraphicFramePr>
            <a:graphicFrameLocks noChangeAspect="1"/>
          </p:cNvGraphicFramePr>
          <p:nvPr>
            <p:extLst>
              <p:ext uri="{D42A27DB-BD31-4B8C-83A1-F6EECF244321}">
                <p14:modId xmlns:p14="http://schemas.microsoft.com/office/powerpoint/2010/main" val="257182083"/>
              </p:ext>
            </p:extLst>
          </p:nvPr>
        </p:nvGraphicFramePr>
        <p:xfrm>
          <a:off x="252822" y="769771"/>
          <a:ext cx="4104456" cy="2161389"/>
        </p:xfrm>
        <a:graphic>
          <a:graphicData uri="http://schemas.openxmlformats.org/presentationml/2006/ole">
            <mc:AlternateContent xmlns:mc="http://schemas.openxmlformats.org/markup-compatibility/2006">
              <mc:Choice xmlns:v="urn:schemas-microsoft-com:vml" Requires="v">
                <p:oleObj spid="_x0000_s4132" name="Chart" r:id="rId3" imgW="5372285" imgH="2828795" progId="MSGraph.Chart.8">
                  <p:embed/>
                </p:oleObj>
              </mc:Choice>
              <mc:Fallback>
                <p:oleObj name="Chart" r:id="rId3" imgW="5372285" imgH="2828795" progId="MSGraph.Chart.8">
                  <p:embed/>
                  <p:pic>
                    <p:nvPicPr>
                      <p:cNvPr id="0" name="Object 1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2822" y="769771"/>
                        <a:ext cx="4104456" cy="2161389"/>
                      </a:xfrm>
                      <a:prstGeom prst="rect">
                        <a:avLst/>
                      </a:prstGeom>
                      <a:solidFill>
                        <a:srgbClr val="FFFFFF"/>
                      </a:solidFill>
                    </p:spPr>
                  </p:pic>
                </p:oleObj>
              </mc:Fallback>
            </mc:AlternateContent>
          </a:graphicData>
        </a:graphic>
      </p:graphicFrame>
    </p:spTree>
    <p:extLst>
      <p:ext uri="{BB962C8B-B14F-4D97-AF65-F5344CB8AC3E}">
        <p14:creationId xmlns:p14="http://schemas.microsoft.com/office/powerpoint/2010/main" val="3523546519"/>
      </p:ext>
    </p:extLst>
  </p:cSld>
  <p:clrMapOvr>
    <a:masterClrMapping/>
  </p:clrMapOvr>
  <p:transition>
    <p:push dir="u"/>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840EC43-CB87-4BA5-82E3-9220F42FD72A}"/>
              </a:ext>
            </a:extLst>
          </p:cNvPr>
          <p:cNvSpPr>
            <a:spLocks noGrp="1"/>
          </p:cNvSpPr>
          <p:nvPr>
            <p:ph type="title"/>
          </p:nvPr>
        </p:nvSpPr>
        <p:spPr>
          <a:xfrm>
            <a:off x="125844" y="216673"/>
            <a:ext cx="4267835" cy="184666"/>
          </a:xfrm>
        </p:spPr>
        <p:txBody>
          <a:bodyPr/>
          <a:lstStyle/>
          <a:p>
            <a:pPr algn="ctr"/>
            <a:r>
              <a:rPr lang="en-IN" sz="1200" dirty="0"/>
              <a:t>Cleanliness and Ambience of the Hospital</a:t>
            </a:r>
            <a:endParaRPr lang="en-GB" sz="1200" dirty="0"/>
          </a:p>
        </p:txBody>
      </p:sp>
      <p:sp>
        <p:nvSpPr>
          <p:cNvPr id="13" name="Rectangle 10">
            <a:extLst>
              <a:ext uri="{FF2B5EF4-FFF2-40B4-BE49-F238E27FC236}">
                <a16:creationId xmlns:a16="http://schemas.microsoft.com/office/drawing/2014/main" id="{DBB0D5AE-34FC-4DA0-B27F-1516C89FB6F7}"/>
              </a:ext>
            </a:extLst>
          </p:cNvPr>
          <p:cNvSpPr>
            <a:spLocks noChangeArrowheads="1"/>
          </p:cNvSpPr>
          <p:nvPr/>
        </p:nvSpPr>
        <p:spPr bwMode="auto">
          <a:xfrm>
            <a:off x="144413" y="722262"/>
            <a:ext cx="3721524"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
        <p:nvSpPr>
          <p:cNvPr id="2" name="Rectangle 4">
            <a:extLst>
              <a:ext uri="{FF2B5EF4-FFF2-40B4-BE49-F238E27FC236}">
                <a16:creationId xmlns:a16="http://schemas.microsoft.com/office/drawing/2014/main" id="{E0E0CEF2-3734-43D4-B8FD-AE5E6DB011EF}"/>
              </a:ext>
            </a:extLst>
          </p:cNvPr>
          <p:cNvSpPr>
            <a:spLocks noChangeArrowheads="1"/>
          </p:cNvSpPr>
          <p:nvPr/>
        </p:nvSpPr>
        <p:spPr bwMode="auto">
          <a:xfrm>
            <a:off x="216421" y="722261"/>
            <a:ext cx="357207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
        <p:nvSpPr>
          <p:cNvPr id="5" name="Rectangle 10">
            <a:extLst>
              <a:ext uri="{FF2B5EF4-FFF2-40B4-BE49-F238E27FC236}">
                <a16:creationId xmlns:a16="http://schemas.microsoft.com/office/drawing/2014/main" id="{424AACDC-178F-45BB-9AB4-702DBC312C5D}"/>
              </a:ext>
            </a:extLst>
          </p:cNvPr>
          <p:cNvSpPr>
            <a:spLocks noChangeArrowheads="1"/>
          </p:cNvSpPr>
          <p:nvPr/>
        </p:nvSpPr>
        <p:spPr bwMode="auto">
          <a:xfrm>
            <a:off x="324433" y="722260"/>
            <a:ext cx="3399357"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graphicFrame>
        <p:nvGraphicFramePr>
          <p:cNvPr id="6" name="Object 5">
            <a:extLst>
              <a:ext uri="{FF2B5EF4-FFF2-40B4-BE49-F238E27FC236}">
                <a16:creationId xmlns:a16="http://schemas.microsoft.com/office/drawing/2014/main" id="{EA77D733-C937-4CA7-8FA6-79D159D306C2}"/>
              </a:ext>
            </a:extLst>
          </p:cNvPr>
          <p:cNvGraphicFramePr>
            <a:graphicFrameLocks noChangeAspect="1"/>
          </p:cNvGraphicFramePr>
          <p:nvPr>
            <p:extLst>
              <p:ext uri="{D42A27DB-BD31-4B8C-83A1-F6EECF244321}">
                <p14:modId xmlns:p14="http://schemas.microsoft.com/office/powerpoint/2010/main" val="1467467144"/>
              </p:ext>
            </p:extLst>
          </p:nvPr>
        </p:nvGraphicFramePr>
        <p:xfrm>
          <a:off x="324433" y="722261"/>
          <a:ext cx="3961234" cy="2085969"/>
        </p:xfrm>
        <a:graphic>
          <a:graphicData uri="http://schemas.openxmlformats.org/presentationml/2006/ole">
            <mc:AlternateContent xmlns:mc="http://schemas.openxmlformats.org/markup-compatibility/2006">
              <mc:Choice xmlns:v="urn:schemas-microsoft-com:vml" Requires="v">
                <p:oleObj spid="_x0000_s5148" name="Chart" r:id="rId3" imgW="5372285" imgH="2828795" progId="MSGraph.Chart.8">
                  <p:embed/>
                </p:oleObj>
              </mc:Choice>
              <mc:Fallback>
                <p:oleObj name="Chart" r:id="rId3" imgW="5372285" imgH="2828795" progId="MSGraph.Chart.8">
                  <p:embed/>
                  <p:pic>
                    <p:nvPicPr>
                      <p:cNvPr id="0" name="Object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4433" y="722261"/>
                        <a:ext cx="3961234" cy="2085969"/>
                      </a:xfrm>
                      <a:prstGeom prst="rect">
                        <a:avLst/>
                      </a:prstGeom>
                      <a:solidFill>
                        <a:srgbClr val="FFFFFF"/>
                      </a:solidFill>
                    </p:spPr>
                  </p:pic>
                </p:oleObj>
              </mc:Fallback>
            </mc:AlternateContent>
          </a:graphicData>
        </a:graphic>
      </p:graphicFrame>
    </p:spTree>
    <p:extLst>
      <p:ext uri="{BB962C8B-B14F-4D97-AF65-F5344CB8AC3E}">
        <p14:creationId xmlns:p14="http://schemas.microsoft.com/office/powerpoint/2010/main" val="3613436755"/>
      </p:ext>
    </p:extLst>
  </p:cSld>
  <p:clrMapOvr>
    <a:masterClrMapping/>
  </p:clrMapOvr>
  <p:transition>
    <p:push dir="u"/>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840EC43-CB87-4BA5-82E3-9220F42FD72A}"/>
              </a:ext>
            </a:extLst>
          </p:cNvPr>
          <p:cNvSpPr>
            <a:spLocks noGrp="1"/>
          </p:cNvSpPr>
          <p:nvPr>
            <p:ph type="title"/>
          </p:nvPr>
        </p:nvSpPr>
        <p:spPr>
          <a:xfrm>
            <a:off x="125845" y="216673"/>
            <a:ext cx="4339446" cy="184666"/>
          </a:xfrm>
        </p:spPr>
        <p:txBody>
          <a:bodyPr/>
          <a:lstStyle/>
          <a:p>
            <a:pPr algn="ctr"/>
            <a:r>
              <a:rPr lang="en-IN" sz="1200" dirty="0"/>
              <a:t>Waiting time for registration and billing process</a:t>
            </a:r>
            <a:endParaRPr lang="en-GB" sz="1200" dirty="0"/>
          </a:p>
        </p:txBody>
      </p:sp>
      <p:sp>
        <p:nvSpPr>
          <p:cNvPr id="13" name="Rectangle 10">
            <a:extLst>
              <a:ext uri="{FF2B5EF4-FFF2-40B4-BE49-F238E27FC236}">
                <a16:creationId xmlns:a16="http://schemas.microsoft.com/office/drawing/2014/main" id="{DBB0D5AE-34FC-4DA0-B27F-1516C89FB6F7}"/>
              </a:ext>
            </a:extLst>
          </p:cNvPr>
          <p:cNvSpPr>
            <a:spLocks noChangeArrowheads="1"/>
          </p:cNvSpPr>
          <p:nvPr/>
        </p:nvSpPr>
        <p:spPr bwMode="auto">
          <a:xfrm>
            <a:off x="144413" y="722262"/>
            <a:ext cx="3721524"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
        <p:nvSpPr>
          <p:cNvPr id="2" name="Rectangle 4">
            <a:extLst>
              <a:ext uri="{FF2B5EF4-FFF2-40B4-BE49-F238E27FC236}">
                <a16:creationId xmlns:a16="http://schemas.microsoft.com/office/drawing/2014/main" id="{E0E0CEF2-3734-43D4-B8FD-AE5E6DB011EF}"/>
              </a:ext>
            </a:extLst>
          </p:cNvPr>
          <p:cNvSpPr>
            <a:spLocks noChangeArrowheads="1"/>
          </p:cNvSpPr>
          <p:nvPr/>
        </p:nvSpPr>
        <p:spPr bwMode="auto">
          <a:xfrm>
            <a:off x="216421" y="722261"/>
            <a:ext cx="357207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
        <p:nvSpPr>
          <p:cNvPr id="5" name="Rectangle 2">
            <a:extLst>
              <a:ext uri="{FF2B5EF4-FFF2-40B4-BE49-F238E27FC236}">
                <a16:creationId xmlns:a16="http://schemas.microsoft.com/office/drawing/2014/main" id="{6FDF159C-F51E-4275-B400-EAF94A1F9CB0}"/>
              </a:ext>
            </a:extLst>
          </p:cNvPr>
          <p:cNvSpPr>
            <a:spLocks noChangeArrowheads="1"/>
          </p:cNvSpPr>
          <p:nvPr/>
        </p:nvSpPr>
        <p:spPr bwMode="auto">
          <a:xfrm>
            <a:off x="216421" y="689931"/>
            <a:ext cx="353548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
        <p:nvSpPr>
          <p:cNvPr id="4" name="Rectangle 8">
            <a:extLst>
              <a:ext uri="{FF2B5EF4-FFF2-40B4-BE49-F238E27FC236}">
                <a16:creationId xmlns:a16="http://schemas.microsoft.com/office/drawing/2014/main" id="{EB484CF5-FF2F-4D5F-8065-E4476FB79AEC}"/>
              </a:ext>
            </a:extLst>
          </p:cNvPr>
          <p:cNvSpPr>
            <a:spLocks noChangeArrowheads="1"/>
          </p:cNvSpPr>
          <p:nvPr/>
        </p:nvSpPr>
        <p:spPr bwMode="auto">
          <a:xfrm>
            <a:off x="288429" y="770130"/>
            <a:ext cx="3461151"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graphicFrame>
        <p:nvGraphicFramePr>
          <p:cNvPr id="7" name="Object 6">
            <a:extLst>
              <a:ext uri="{FF2B5EF4-FFF2-40B4-BE49-F238E27FC236}">
                <a16:creationId xmlns:a16="http://schemas.microsoft.com/office/drawing/2014/main" id="{5FE3F186-F82F-445A-BCA6-648539D5E547}"/>
              </a:ext>
            </a:extLst>
          </p:cNvPr>
          <p:cNvGraphicFramePr>
            <a:graphicFrameLocks noChangeAspect="1"/>
          </p:cNvGraphicFramePr>
          <p:nvPr>
            <p:extLst>
              <p:ext uri="{D42A27DB-BD31-4B8C-83A1-F6EECF244321}">
                <p14:modId xmlns:p14="http://schemas.microsoft.com/office/powerpoint/2010/main" val="3840420405"/>
              </p:ext>
            </p:extLst>
          </p:nvPr>
        </p:nvGraphicFramePr>
        <p:xfrm>
          <a:off x="288429" y="770132"/>
          <a:ext cx="4033242" cy="2123888"/>
        </p:xfrm>
        <a:graphic>
          <a:graphicData uri="http://schemas.openxmlformats.org/presentationml/2006/ole">
            <mc:AlternateContent xmlns:mc="http://schemas.openxmlformats.org/markup-compatibility/2006">
              <mc:Choice xmlns:v="urn:schemas-microsoft-com:vml" Requires="v">
                <p:oleObj spid="_x0000_s6170" name="Chart" r:id="rId3" imgW="5372285" imgH="2828795" progId="MSGraph.Chart.8">
                  <p:embed/>
                </p:oleObj>
              </mc:Choice>
              <mc:Fallback>
                <p:oleObj name="Chart" r:id="rId3" imgW="5372285" imgH="2828795" progId="MSGraph.Chart.8">
                  <p:embed/>
                  <p:pic>
                    <p:nvPicPr>
                      <p:cNvPr id="0" name="Object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8429" y="770132"/>
                        <a:ext cx="4033242" cy="2123888"/>
                      </a:xfrm>
                      <a:prstGeom prst="rect">
                        <a:avLst/>
                      </a:prstGeom>
                      <a:solidFill>
                        <a:srgbClr val="FFFFFF"/>
                      </a:solidFill>
                    </p:spPr>
                  </p:pic>
                </p:oleObj>
              </mc:Fallback>
            </mc:AlternateContent>
          </a:graphicData>
        </a:graphic>
      </p:graphicFrame>
    </p:spTree>
    <p:extLst>
      <p:ext uri="{BB962C8B-B14F-4D97-AF65-F5344CB8AC3E}">
        <p14:creationId xmlns:p14="http://schemas.microsoft.com/office/powerpoint/2010/main" val="2907065070"/>
      </p:ext>
    </p:extLst>
  </p:cSld>
  <p:clrMapOvr>
    <a:masterClrMapping/>
  </p:clrMapOvr>
  <p:transition>
    <p:push dir="u"/>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840EC43-CB87-4BA5-82E3-9220F42FD72A}"/>
              </a:ext>
            </a:extLst>
          </p:cNvPr>
          <p:cNvSpPr>
            <a:spLocks noGrp="1"/>
          </p:cNvSpPr>
          <p:nvPr>
            <p:ph type="title"/>
          </p:nvPr>
        </p:nvSpPr>
        <p:spPr>
          <a:xfrm>
            <a:off x="125844" y="216673"/>
            <a:ext cx="4267835" cy="184666"/>
          </a:xfrm>
        </p:spPr>
        <p:txBody>
          <a:bodyPr/>
          <a:lstStyle/>
          <a:p>
            <a:pPr algn="ctr"/>
            <a:r>
              <a:rPr lang="en-IN" sz="1200" dirty="0"/>
              <a:t>Waiting time to see the doctor</a:t>
            </a:r>
            <a:endParaRPr lang="en-GB" sz="1200" dirty="0"/>
          </a:p>
        </p:txBody>
      </p:sp>
      <p:sp>
        <p:nvSpPr>
          <p:cNvPr id="13" name="Rectangle 10">
            <a:extLst>
              <a:ext uri="{FF2B5EF4-FFF2-40B4-BE49-F238E27FC236}">
                <a16:creationId xmlns:a16="http://schemas.microsoft.com/office/drawing/2014/main" id="{DBB0D5AE-34FC-4DA0-B27F-1516C89FB6F7}"/>
              </a:ext>
            </a:extLst>
          </p:cNvPr>
          <p:cNvSpPr>
            <a:spLocks noChangeArrowheads="1"/>
          </p:cNvSpPr>
          <p:nvPr/>
        </p:nvSpPr>
        <p:spPr bwMode="auto">
          <a:xfrm>
            <a:off x="144413" y="722262"/>
            <a:ext cx="3721524"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
        <p:nvSpPr>
          <p:cNvPr id="2" name="Rectangle 4">
            <a:extLst>
              <a:ext uri="{FF2B5EF4-FFF2-40B4-BE49-F238E27FC236}">
                <a16:creationId xmlns:a16="http://schemas.microsoft.com/office/drawing/2014/main" id="{E0E0CEF2-3734-43D4-B8FD-AE5E6DB011EF}"/>
              </a:ext>
            </a:extLst>
          </p:cNvPr>
          <p:cNvSpPr>
            <a:spLocks noChangeArrowheads="1"/>
          </p:cNvSpPr>
          <p:nvPr/>
        </p:nvSpPr>
        <p:spPr bwMode="auto">
          <a:xfrm>
            <a:off x="216421" y="722261"/>
            <a:ext cx="357207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
        <p:nvSpPr>
          <p:cNvPr id="5" name="Rectangle 2">
            <a:extLst>
              <a:ext uri="{FF2B5EF4-FFF2-40B4-BE49-F238E27FC236}">
                <a16:creationId xmlns:a16="http://schemas.microsoft.com/office/drawing/2014/main" id="{6FDF159C-F51E-4275-B400-EAF94A1F9CB0}"/>
              </a:ext>
            </a:extLst>
          </p:cNvPr>
          <p:cNvSpPr>
            <a:spLocks noChangeArrowheads="1"/>
          </p:cNvSpPr>
          <p:nvPr/>
        </p:nvSpPr>
        <p:spPr bwMode="auto">
          <a:xfrm>
            <a:off x="216421" y="689931"/>
            <a:ext cx="353548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
        <p:nvSpPr>
          <p:cNvPr id="4" name="Rectangle 2">
            <a:extLst>
              <a:ext uri="{FF2B5EF4-FFF2-40B4-BE49-F238E27FC236}">
                <a16:creationId xmlns:a16="http://schemas.microsoft.com/office/drawing/2014/main" id="{2DF1445F-70FA-4E1D-AF7C-F410FCFFB69B}"/>
              </a:ext>
            </a:extLst>
          </p:cNvPr>
          <p:cNvSpPr>
            <a:spLocks noChangeArrowheads="1"/>
          </p:cNvSpPr>
          <p:nvPr/>
        </p:nvSpPr>
        <p:spPr bwMode="auto">
          <a:xfrm>
            <a:off x="288429" y="767978"/>
            <a:ext cx="353548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
        <p:nvSpPr>
          <p:cNvPr id="6" name="Rectangle 8">
            <a:extLst>
              <a:ext uri="{FF2B5EF4-FFF2-40B4-BE49-F238E27FC236}">
                <a16:creationId xmlns:a16="http://schemas.microsoft.com/office/drawing/2014/main" id="{1B5E2B82-CAB4-4AD7-915F-5E3DD071D9E1}"/>
              </a:ext>
            </a:extLst>
          </p:cNvPr>
          <p:cNvSpPr>
            <a:spLocks noChangeArrowheads="1"/>
          </p:cNvSpPr>
          <p:nvPr/>
        </p:nvSpPr>
        <p:spPr bwMode="auto">
          <a:xfrm>
            <a:off x="315732" y="767977"/>
            <a:ext cx="3399357"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graphicFrame>
        <p:nvGraphicFramePr>
          <p:cNvPr id="8" name="Object 7">
            <a:extLst>
              <a:ext uri="{FF2B5EF4-FFF2-40B4-BE49-F238E27FC236}">
                <a16:creationId xmlns:a16="http://schemas.microsoft.com/office/drawing/2014/main" id="{E90D4C81-7A23-4FD0-ABA5-978DDFD659A6}"/>
              </a:ext>
            </a:extLst>
          </p:cNvPr>
          <p:cNvGraphicFramePr>
            <a:graphicFrameLocks noChangeAspect="1"/>
          </p:cNvGraphicFramePr>
          <p:nvPr>
            <p:extLst>
              <p:ext uri="{D42A27DB-BD31-4B8C-83A1-F6EECF244321}">
                <p14:modId xmlns:p14="http://schemas.microsoft.com/office/powerpoint/2010/main" val="3489265648"/>
              </p:ext>
            </p:extLst>
          </p:nvPr>
        </p:nvGraphicFramePr>
        <p:xfrm>
          <a:off x="315732" y="767978"/>
          <a:ext cx="3961234" cy="2085969"/>
        </p:xfrm>
        <a:graphic>
          <a:graphicData uri="http://schemas.openxmlformats.org/presentationml/2006/ole">
            <mc:AlternateContent xmlns:mc="http://schemas.openxmlformats.org/markup-compatibility/2006">
              <mc:Choice xmlns:v="urn:schemas-microsoft-com:vml" Requires="v">
                <p:oleObj spid="_x0000_s7194" name="Chart" r:id="rId3" imgW="5372285" imgH="2828795" progId="MSGraph.Chart.8">
                  <p:embed/>
                </p:oleObj>
              </mc:Choice>
              <mc:Fallback>
                <p:oleObj name="Chart" r:id="rId3" imgW="5372285" imgH="2828795" progId="MSGraph.Chart.8">
                  <p:embed/>
                  <p:pic>
                    <p:nvPicPr>
                      <p:cNvPr id="0" name="Object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5732" y="767978"/>
                        <a:ext cx="3961234" cy="2085969"/>
                      </a:xfrm>
                      <a:prstGeom prst="rect">
                        <a:avLst/>
                      </a:prstGeom>
                      <a:solidFill>
                        <a:srgbClr val="FFFFFF"/>
                      </a:solidFill>
                    </p:spPr>
                  </p:pic>
                </p:oleObj>
              </mc:Fallback>
            </mc:AlternateContent>
          </a:graphicData>
        </a:graphic>
      </p:graphicFrame>
    </p:spTree>
    <p:extLst>
      <p:ext uri="{BB962C8B-B14F-4D97-AF65-F5344CB8AC3E}">
        <p14:creationId xmlns:p14="http://schemas.microsoft.com/office/powerpoint/2010/main" val="1963747733"/>
      </p:ext>
    </p:extLst>
  </p:cSld>
  <p:clrMapOvr>
    <a:masterClrMapping/>
  </p:clrMapOvr>
  <p:transition>
    <p:push dir="u"/>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840EC43-CB87-4BA5-82E3-9220F42FD72A}"/>
              </a:ext>
            </a:extLst>
          </p:cNvPr>
          <p:cNvSpPr>
            <a:spLocks noGrp="1"/>
          </p:cNvSpPr>
          <p:nvPr>
            <p:ph type="title"/>
          </p:nvPr>
        </p:nvSpPr>
        <p:spPr>
          <a:xfrm>
            <a:off x="125844" y="216673"/>
            <a:ext cx="4339843" cy="184666"/>
          </a:xfrm>
        </p:spPr>
        <p:txBody>
          <a:bodyPr/>
          <a:lstStyle/>
          <a:p>
            <a:pPr algn="ctr"/>
            <a:r>
              <a:rPr lang="en-IN" sz="1200" dirty="0"/>
              <a:t>Waiting time for investigation and procedures</a:t>
            </a:r>
            <a:endParaRPr lang="en-GB" sz="1200" dirty="0"/>
          </a:p>
        </p:txBody>
      </p:sp>
      <p:sp>
        <p:nvSpPr>
          <p:cNvPr id="13" name="Rectangle 10">
            <a:extLst>
              <a:ext uri="{FF2B5EF4-FFF2-40B4-BE49-F238E27FC236}">
                <a16:creationId xmlns:a16="http://schemas.microsoft.com/office/drawing/2014/main" id="{DBB0D5AE-34FC-4DA0-B27F-1516C89FB6F7}"/>
              </a:ext>
            </a:extLst>
          </p:cNvPr>
          <p:cNvSpPr>
            <a:spLocks noChangeArrowheads="1"/>
          </p:cNvSpPr>
          <p:nvPr/>
        </p:nvSpPr>
        <p:spPr bwMode="auto">
          <a:xfrm>
            <a:off x="144413" y="722262"/>
            <a:ext cx="3721524"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
        <p:nvSpPr>
          <p:cNvPr id="2" name="Rectangle 4">
            <a:extLst>
              <a:ext uri="{FF2B5EF4-FFF2-40B4-BE49-F238E27FC236}">
                <a16:creationId xmlns:a16="http://schemas.microsoft.com/office/drawing/2014/main" id="{E0E0CEF2-3734-43D4-B8FD-AE5E6DB011EF}"/>
              </a:ext>
            </a:extLst>
          </p:cNvPr>
          <p:cNvSpPr>
            <a:spLocks noChangeArrowheads="1"/>
          </p:cNvSpPr>
          <p:nvPr/>
        </p:nvSpPr>
        <p:spPr bwMode="auto">
          <a:xfrm>
            <a:off x="216421" y="722261"/>
            <a:ext cx="357207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
        <p:nvSpPr>
          <p:cNvPr id="5" name="Rectangle 2">
            <a:extLst>
              <a:ext uri="{FF2B5EF4-FFF2-40B4-BE49-F238E27FC236}">
                <a16:creationId xmlns:a16="http://schemas.microsoft.com/office/drawing/2014/main" id="{6FDF159C-F51E-4275-B400-EAF94A1F9CB0}"/>
              </a:ext>
            </a:extLst>
          </p:cNvPr>
          <p:cNvSpPr>
            <a:spLocks noChangeArrowheads="1"/>
          </p:cNvSpPr>
          <p:nvPr/>
        </p:nvSpPr>
        <p:spPr bwMode="auto">
          <a:xfrm>
            <a:off x="216421" y="689931"/>
            <a:ext cx="353548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
        <p:nvSpPr>
          <p:cNvPr id="4" name="Rectangle 2">
            <a:extLst>
              <a:ext uri="{FF2B5EF4-FFF2-40B4-BE49-F238E27FC236}">
                <a16:creationId xmlns:a16="http://schemas.microsoft.com/office/drawing/2014/main" id="{2DF1445F-70FA-4E1D-AF7C-F410FCFFB69B}"/>
              </a:ext>
            </a:extLst>
          </p:cNvPr>
          <p:cNvSpPr>
            <a:spLocks noChangeArrowheads="1"/>
          </p:cNvSpPr>
          <p:nvPr/>
        </p:nvSpPr>
        <p:spPr bwMode="auto">
          <a:xfrm>
            <a:off x="288429" y="767978"/>
            <a:ext cx="353548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
        <p:nvSpPr>
          <p:cNvPr id="6" name="Rectangle 2">
            <a:extLst>
              <a:ext uri="{FF2B5EF4-FFF2-40B4-BE49-F238E27FC236}">
                <a16:creationId xmlns:a16="http://schemas.microsoft.com/office/drawing/2014/main" id="{4E27F57C-20A2-45D4-BBA9-197CCD99F7EC}"/>
              </a:ext>
            </a:extLst>
          </p:cNvPr>
          <p:cNvSpPr>
            <a:spLocks noChangeArrowheads="1"/>
          </p:cNvSpPr>
          <p:nvPr/>
        </p:nvSpPr>
        <p:spPr bwMode="auto">
          <a:xfrm>
            <a:off x="288429" y="767976"/>
            <a:ext cx="3597496"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
        <p:nvSpPr>
          <p:cNvPr id="7" name="Rectangle 8">
            <a:extLst>
              <a:ext uri="{FF2B5EF4-FFF2-40B4-BE49-F238E27FC236}">
                <a16:creationId xmlns:a16="http://schemas.microsoft.com/office/drawing/2014/main" id="{777C1D9C-88AF-4FCD-AB8E-16853DAF2EEA}"/>
              </a:ext>
            </a:extLst>
          </p:cNvPr>
          <p:cNvSpPr>
            <a:spLocks noChangeArrowheads="1"/>
          </p:cNvSpPr>
          <p:nvPr/>
        </p:nvSpPr>
        <p:spPr bwMode="auto">
          <a:xfrm>
            <a:off x="390805" y="812492"/>
            <a:ext cx="3362035"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graphicFrame>
        <p:nvGraphicFramePr>
          <p:cNvPr id="9" name="Object 8">
            <a:extLst>
              <a:ext uri="{FF2B5EF4-FFF2-40B4-BE49-F238E27FC236}">
                <a16:creationId xmlns:a16="http://schemas.microsoft.com/office/drawing/2014/main" id="{57149477-5F24-43D9-9B98-6E0EEFBB91A2}"/>
              </a:ext>
            </a:extLst>
          </p:cNvPr>
          <p:cNvGraphicFramePr>
            <a:graphicFrameLocks noChangeAspect="1"/>
          </p:cNvGraphicFramePr>
          <p:nvPr>
            <p:extLst>
              <p:ext uri="{D42A27DB-BD31-4B8C-83A1-F6EECF244321}">
                <p14:modId xmlns:p14="http://schemas.microsoft.com/office/powerpoint/2010/main" val="2075950565"/>
              </p:ext>
            </p:extLst>
          </p:nvPr>
        </p:nvGraphicFramePr>
        <p:xfrm>
          <a:off x="390805" y="812494"/>
          <a:ext cx="3917743" cy="2063066"/>
        </p:xfrm>
        <a:graphic>
          <a:graphicData uri="http://schemas.openxmlformats.org/presentationml/2006/ole">
            <mc:AlternateContent xmlns:mc="http://schemas.openxmlformats.org/markup-compatibility/2006">
              <mc:Choice xmlns:v="urn:schemas-microsoft-com:vml" Requires="v">
                <p:oleObj spid="_x0000_s8218" name="Chart" r:id="rId3" imgW="5372285" imgH="2828795" progId="MSGraph.Chart.8">
                  <p:embed/>
                </p:oleObj>
              </mc:Choice>
              <mc:Fallback>
                <p:oleObj name="Chart" r:id="rId3" imgW="5372285" imgH="2828795" progId="MSGraph.Chart.8">
                  <p:embed/>
                  <p:pic>
                    <p:nvPicPr>
                      <p:cNvPr id="0" name="Object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0805" y="812494"/>
                        <a:ext cx="3917743" cy="2063066"/>
                      </a:xfrm>
                      <a:prstGeom prst="rect">
                        <a:avLst/>
                      </a:prstGeom>
                      <a:solidFill>
                        <a:srgbClr val="FFFFFF"/>
                      </a:solidFill>
                    </p:spPr>
                  </p:pic>
                </p:oleObj>
              </mc:Fallback>
            </mc:AlternateContent>
          </a:graphicData>
        </a:graphic>
      </p:graphicFrame>
    </p:spTree>
    <p:extLst>
      <p:ext uri="{BB962C8B-B14F-4D97-AF65-F5344CB8AC3E}">
        <p14:creationId xmlns:p14="http://schemas.microsoft.com/office/powerpoint/2010/main" val="2984987640"/>
      </p:ext>
    </p:extLst>
  </p:cSld>
  <p:clrMapOvr>
    <a:masterClrMapping/>
  </p:clrMapOvr>
  <p:transition>
    <p:push dir="u"/>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840EC43-CB87-4BA5-82E3-9220F42FD72A}"/>
              </a:ext>
            </a:extLst>
          </p:cNvPr>
          <p:cNvSpPr>
            <a:spLocks noGrp="1"/>
          </p:cNvSpPr>
          <p:nvPr>
            <p:ph type="title"/>
          </p:nvPr>
        </p:nvSpPr>
        <p:spPr>
          <a:xfrm>
            <a:off x="125845" y="216673"/>
            <a:ext cx="4411454" cy="184666"/>
          </a:xfrm>
        </p:spPr>
        <p:txBody>
          <a:bodyPr/>
          <a:lstStyle/>
          <a:p>
            <a:pPr algn="ctr"/>
            <a:r>
              <a:rPr lang="en-IN" sz="1200" dirty="0"/>
              <a:t>Were the reports ready at committed time?</a:t>
            </a:r>
            <a:endParaRPr lang="en-GB" sz="1200" dirty="0"/>
          </a:p>
        </p:txBody>
      </p:sp>
      <p:sp>
        <p:nvSpPr>
          <p:cNvPr id="13" name="Rectangle 10">
            <a:extLst>
              <a:ext uri="{FF2B5EF4-FFF2-40B4-BE49-F238E27FC236}">
                <a16:creationId xmlns:a16="http://schemas.microsoft.com/office/drawing/2014/main" id="{DBB0D5AE-34FC-4DA0-B27F-1516C89FB6F7}"/>
              </a:ext>
            </a:extLst>
          </p:cNvPr>
          <p:cNvSpPr>
            <a:spLocks noChangeArrowheads="1"/>
          </p:cNvSpPr>
          <p:nvPr/>
        </p:nvSpPr>
        <p:spPr bwMode="auto">
          <a:xfrm>
            <a:off x="144413" y="722262"/>
            <a:ext cx="3721524"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
        <p:nvSpPr>
          <p:cNvPr id="2" name="Rectangle 4">
            <a:extLst>
              <a:ext uri="{FF2B5EF4-FFF2-40B4-BE49-F238E27FC236}">
                <a16:creationId xmlns:a16="http://schemas.microsoft.com/office/drawing/2014/main" id="{E0E0CEF2-3734-43D4-B8FD-AE5E6DB011EF}"/>
              </a:ext>
            </a:extLst>
          </p:cNvPr>
          <p:cNvSpPr>
            <a:spLocks noChangeArrowheads="1"/>
          </p:cNvSpPr>
          <p:nvPr/>
        </p:nvSpPr>
        <p:spPr bwMode="auto">
          <a:xfrm>
            <a:off x="216421" y="722261"/>
            <a:ext cx="357207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
        <p:nvSpPr>
          <p:cNvPr id="5" name="Rectangle 2">
            <a:extLst>
              <a:ext uri="{FF2B5EF4-FFF2-40B4-BE49-F238E27FC236}">
                <a16:creationId xmlns:a16="http://schemas.microsoft.com/office/drawing/2014/main" id="{6FDF159C-F51E-4275-B400-EAF94A1F9CB0}"/>
              </a:ext>
            </a:extLst>
          </p:cNvPr>
          <p:cNvSpPr>
            <a:spLocks noChangeArrowheads="1"/>
          </p:cNvSpPr>
          <p:nvPr/>
        </p:nvSpPr>
        <p:spPr bwMode="auto">
          <a:xfrm>
            <a:off x="216421" y="689931"/>
            <a:ext cx="353548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
        <p:nvSpPr>
          <p:cNvPr id="4" name="Rectangle 2">
            <a:extLst>
              <a:ext uri="{FF2B5EF4-FFF2-40B4-BE49-F238E27FC236}">
                <a16:creationId xmlns:a16="http://schemas.microsoft.com/office/drawing/2014/main" id="{2DF1445F-70FA-4E1D-AF7C-F410FCFFB69B}"/>
              </a:ext>
            </a:extLst>
          </p:cNvPr>
          <p:cNvSpPr>
            <a:spLocks noChangeArrowheads="1"/>
          </p:cNvSpPr>
          <p:nvPr/>
        </p:nvSpPr>
        <p:spPr bwMode="auto">
          <a:xfrm>
            <a:off x="288429" y="767978"/>
            <a:ext cx="353548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
        <p:nvSpPr>
          <p:cNvPr id="6" name="Rectangle 2">
            <a:extLst>
              <a:ext uri="{FF2B5EF4-FFF2-40B4-BE49-F238E27FC236}">
                <a16:creationId xmlns:a16="http://schemas.microsoft.com/office/drawing/2014/main" id="{4E27F57C-20A2-45D4-BBA9-197CCD99F7EC}"/>
              </a:ext>
            </a:extLst>
          </p:cNvPr>
          <p:cNvSpPr>
            <a:spLocks noChangeArrowheads="1"/>
          </p:cNvSpPr>
          <p:nvPr/>
        </p:nvSpPr>
        <p:spPr bwMode="auto">
          <a:xfrm>
            <a:off x="288429" y="767976"/>
            <a:ext cx="3597496"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
        <p:nvSpPr>
          <p:cNvPr id="7" name="Rectangle 2">
            <a:extLst>
              <a:ext uri="{FF2B5EF4-FFF2-40B4-BE49-F238E27FC236}">
                <a16:creationId xmlns:a16="http://schemas.microsoft.com/office/drawing/2014/main" id="{5FC42D15-FBC3-405E-B6F8-80136156F0E5}"/>
              </a:ext>
            </a:extLst>
          </p:cNvPr>
          <p:cNvSpPr>
            <a:spLocks noChangeArrowheads="1"/>
          </p:cNvSpPr>
          <p:nvPr/>
        </p:nvSpPr>
        <p:spPr bwMode="auto">
          <a:xfrm>
            <a:off x="216421" y="722259"/>
            <a:ext cx="3597496"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
        <p:nvSpPr>
          <p:cNvPr id="8" name="Rectangle 8">
            <a:extLst>
              <a:ext uri="{FF2B5EF4-FFF2-40B4-BE49-F238E27FC236}">
                <a16:creationId xmlns:a16="http://schemas.microsoft.com/office/drawing/2014/main" id="{7681740E-68FF-43D9-BCEC-29B627B8F023}"/>
              </a:ext>
            </a:extLst>
          </p:cNvPr>
          <p:cNvSpPr>
            <a:spLocks noChangeArrowheads="1"/>
          </p:cNvSpPr>
          <p:nvPr/>
        </p:nvSpPr>
        <p:spPr bwMode="auto">
          <a:xfrm>
            <a:off x="468449" y="817393"/>
            <a:ext cx="3152180"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graphicFrame>
        <p:nvGraphicFramePr>
          <p:cNvPr id="10" name="Object 9">
            <a:extLst>
              <a:ext uri="{FF2B5EF4-FFF2-40B4-BE49-F238E27FC236}">
                <a16:creationId xmlns:a16="http://schemas.microsoft.com/office/drawing/2014/main" id="{A152DDB0-118C-43A0-84A3-06172DAE93F2}"/>
              </a:ext>
            </a:extLst>
          </p:cNvPr>
          <p:cNvGraphicFramePr>
            <a:graphicFrameLocks noChangeAspect="1"/>
          </p:cNvGraphicFramePr>
          <p:nvPr>
            <p:extLst>
              <p:ext uri="{D42A27DB-BD31-4B8C-83A1-F6EECF244321}">
                <p14:modId xmlns:p14="http://schemas.microsoft.com/office/powerpoint/2010/main" val="2269731342"/>
              </p:ext>
            </p:extLst>
          </p:nvPr>
        </p:nvGraphicFramePr>
        <p:xfrm>
          <a:off x="468449" y="817394"/>
          <a:ext cx="3673202" cy="1934293"/>
        </p:xfrm>
        <a:graphic>
          <a:graphicData uri="http://schemas.openxmlformats.org/presentationml/2006/ole">
            <mc:AlternateContent xmlns:mc="http://schemas.openxmlformats.org/markup-compatibility/2006">
              <mc:Choice xmlns:v="urn:schemas-microsoft-com:vml" Requires="v">
                <p:oleObj spid="_x0000_s9242" name="Chart" r:id="rId3" imgW="5372285" imgH="2828795" progId="MSGraph.Chart.8">
                  <p:embed/>
                </p:oleObj>
              </mc:Choice>
              <mc:Fallback>
                <p:oleObj name="Chart" r:id="rId3" imgW="5372285" imgH="2828795" progId="MSGraph.Chart.8">
                  <p:embed/>
                  <p:pic>
                    <p:nvPicPr>
                      <p:cNvPr id="0" name="Object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8449" y="817394"/>
                        <a:ext cx="3673202" cy="1934293"/>
                      </a:xfrm>
                      <a:prstGeom prst="rect">
                        <a:avLst/>
                      </a:prstGeom>
                      <a:solidFill>
                        <a:srgbClr val="FFFFFF"/>
                      </a:solidFill>
                    </p:spPr>
                  </p:pic>
                </p:oleObj>
              </mc:Fallback>
            </mc:AlternateContent>
          </a:graphicData>
        </a:graphic>
      </p:graphicFrame>
    </p:spTree>
    <p:extLst>
      <p:ext uri="{BB962C8B-B14F-4D97-AF65-F5344CB8AC3E}">
        <p14:creationId xmlns:p14="http://schemas.microsoft.com/office/powerpoint/2010/main" val="3825768191"/>
      </p:ext>
    </p:extLst>
  </p:cSld>
  <p:clrMapOvr>
    <a:masterClrMapping/>
  </p:clrMapOvr>
  <p:transition>
    <p:push dir="u"/>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840EC43-CB87-4BA5-82E3-9220F42FD72A}"/>
              </a:ext>
            </a:extLst>
          </p:cNvPr>
          <p:cNvSpPr>
            <a:spLocks noGrp="1"/>
          </p:cNvSpPr>
          <p:nvPr>
            <p:ph type="title"/>
          </p:nvPr>
        </p:nvSpPr>
        <p:spPr>
          <a:xfrm>
            <a:off x="125844" y="216673"/>
            <a:ext cx="4195827" cy="184666"/>
          </a:xfrm>
        </p:spPr>
        <p:txBody>
          <a:bodyPr/>
          <a:lstStyle/>
          <a:p>
            <a:pPr algn="ctr"/>
            <a:r>
              <a:rPr lang="en-IN" sz="1200" dirty="0"/>
              <a:t>Nursing Staff</a:t>
            </a:r>
            <a:endParaRPr lang="en-GB" sz="1200" dirty="0"/>
          </a:p>
        </p:txBody>
      </p:sp>
      <p:sp>
        <p:nvSpPr>
          <p:cNvPr id="13" name="Rectangle 10">
            <a:extLst>
              <a:ext uri="{FF2B5EF4-FFF2-40B4-BE49-F238E27FC236}">
                <a16:creationId xmlns:a16="http://schemas.microsoft.com/office/drawing/2014/main" id="{DBB0D5AE-34FC-4DA0-B27F-1516C89FB6F7}"/>
              </a:ext>
            </a:extLst>
          </p:cNvPr>
          <p:cNvSpPr>
            <a:spLocks noChangeArrowheads="1"/>
          </p:cNvSpPr>
          <p:nvPr/>
        </p:nvSpPr>
        <p:spPr bwMode="auto">
          <a:xfrm>
            <a:off x="144413" y="722262"/>
            <a:ext cx="3721524"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
        <p:nvSpPr>
          <p:cNvPr id="2" name="Rectangle 4">
            <a:extLst>
              <a:ext uri="{FF2B5EF4-FFF2-40B4-BE49-F238E27FC236}">
                <a16:creationId xmlns:a16="http://schemas.microsoft.com/office/drawing/2014/main" id="{E0E0CEF2-3734-43D4-B8FD-AE5E6DB011EF}"/>
              </a:ext>
            </a:extLst>
          </p:cNvPr>
          <p:cNvSpPr>
            <a:spLocks noChangeArrowheads="1"/>
          </p:cNvSpPr>
          <p:nvPr/>
        </p:nvSpPr>
        <p:spPr bwMode="auto">
          <a:xfrm>
            <a:off x="216421" y="722261"/>
            <a:ext cx="357207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
        <p:nvSpPr>
          <p:cNvPr id="5" name="Rectangle 2">
            <a:extLst>
              <a:ext uri="{FF2B5EF4-FFF2-40B4-BE49-F238E27FC236}">
                <a16:creationId xmlns:a16="http://schemas.microsoft.com/office/drawing/2014/main" id="{6FDF159C-F51E-4275-B400-EAF94A1F9CB0}"/>
              </a:ext>
            </a:extLst>
          </p:cNvPr>
          <p:cNvSpPr>
            <a:spLocks noChangeArrowheads="1"/>
          </p:cNvSpPr>
          <p:nvPr/>
        </p:nvSpPr>
        <p:spPr bwMode="auto">
          <a:xfrm>
            <a:off x="216421" y="689931"/>
            <a:ext cx="353548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
        <p:nvSpPr>
          <p:cNvPr id="4" name="Rectangle 2">
            <a:extLst>
              <a:ext uri="{FF2B5EF4-FFF2-40B4-BE49-F238E27FC236}">
                <a16:creationId xmlns:a16="http://schemas.microsoft.com/office/drawing/2014/main" id="{2DF1445F-70FA-4E1D-AF7C-F410FCFFB69B}"/>
              </a:ext>
            </a:extLst>
          </p:cNvPr>
          <p:cNvSpPr>
            <a:spLocks noChangeArrowheads="1"/>
          </p:cNvSpPr>
          <p:nvPr/>
        </p:nvSpPr>
        <p:spPr bwMode="auto">
          <a:xfrm>
            <a:off x="288429" y="767978"/>
            <a:ext cx="353548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
        <p:nvSpPr>
          <p:cNvPr id="6" name="Rectangle 2">
            <a:extLst>
              <a:ext uri="{FF2B5EF4-FFF2-40B4-BE49-F238E27FC236}">
                <a16:creationId xmlns:a16="http://schemas.microsoft.com/office/drawing/2014/main" id="{4E27F57C-20A2-45D4-BBA9-197CCD99F7EC}"/>
              </a:ext>
            </a:extLst>
          </p:cNvPr>
          <p:cNvSpPr>
            <a:spLocks noChangeArrowheads="1"/>
          </p:cNvSpPr>
          <p:nvPr/>
        </p:nvSpPr>
        <p:spPr bwMode="auto">
          <a:xfrm>
            <a:off x="288429" y="767976"/>
            <a:ext cx="3597496"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
        <p:nvSpPr>
          <p:cNvPr id="7" name="Rectangle 2">
            <a:extLst>
              <a:ext uri="{FF2B5EF4-FFF2-40B4-BE49-F238E27FC236}">
                <a16:creationId xmlns:a16="http://schemas.microsoft.com/office/drawing/2014/main" id="{5FC42D15-FBC3-405E-B6F8-80136156F0E5}"/>
              </a:ext>
            </a:extLst>
          </p:cNvPr>
          <p:cNvSpPr>
            <a:spLocks noChangeArrowheads="1"/>
          </p:cNvSpPr>
          <p:nvPr/>
        </p:nvSpPr>
        <p:spPr bwMode="auto">
          <a:xfrm>
            <a:off x="216421" y="722259"/>
            <a:ext cx="3597496"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
        <p:nvSpPr>
          <p:cNvPr id="8" name="Rectangle 2">
            <a:extLst>
              <a:ext uri="{FF2B5EF4-FFF2-40B4-BE49-F238E27FC236}">
                <a16:creationId xmlns:a16="http://schemas.microsoft.com/office/drawing/2014/main" id="{E1284069-FD72-4484-B685-C05170796BCE}"/>
              </a:ext>
            </a:extLst>
          </p:cNvPr>
          <p:cNvSpPr>
            <a:spLocks noChangeArrowheads="1"/>
          </p:cNvSpPr>
          <p:nvPr/>
        </p:nvSpPr>
        <p:spPr bwMode="auto">
          <a:xfrm>
            <a:off x="288429" y="744264"/>
            <a:ext cx="3473468"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
        <p:nvSpPr>
          <p:cNvPr id="9" name="Rectangle 8">
            <a:extLst>
              <a:ext uri="{FF2B5EF4-FFF2-40B4-BE49-F238E27FC236}">
                <a16:creationId xmlns:a16="http://schemas.microsoft.com/office/drawing/2014/main" id="{A0AE275A-C7CE-4C1F-AA4F-8085127A00B2}"/>
              </a:ext>
            </a:extLst>
          </p:cNvPr>
          <p:cNvSpPr>
            <a:spLocks noChangeArrowheads="1"/>
          </p:cNvSpPr>
          <p:nvPr/>
        </p:nvSpPr>
        <p:spPr bwMode="auto">
          <a:xfrm>
            <a:off x="362087" y="811983"/>
            <a:ext cx="3328828"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graphicFrame>
        <p:nvGraphicFramePr>
          <p:cNvPr id="11" name="Object 10">
            <a:extLst>
              <a:ext uri="{FF2B5EF4-FFF2-40B4-BE49-F238E27FC236}">
                <a16:creationId xmlns:a16="http://schemas.microsoft.com/office/drawing/2014/main" id="{8CA3E6B5-353A-4E30-9EAF-5EC7D76DF569}"/>
              </a:ext>
            </a:extLst>
          </p:cNvPr>
          <p:cNvGraphicFramePr>
            <a:graphicFrameLocks noChangeAspect="1"/>
          </p:cNvGraphicFramePr>
          <p:nvPr>
            <p:extLst>
              <p:ext uri="{D42A27DB-BD31-4B8C-83A1-F6EECF244321}">
                <p14:modId xmlns:p14="http://schemas.microsoft.com/office/powerpoint/2010/main" val="933101331"/>
              </p:ext>
            </p:extLst>
          </p:nvPr>
        </p:nvGraphicFramePr>
        <p:xfrm>
          <a:off x="362087" y="811985"/>
          <a:ext cx="3885925" cy="2042690"/>
        </p:xfrm>
        <a:graphic>
          <a:graphicData uri="http://schemas.openxmlformats.org/presentationml/2006/ole">
            <mc:AlternateContent xmlns:mc="http://schemas.openxmlformats.org/markup-compatibility/2006">
              <mc:Choice xmlns:v="urn:schemas-microsoft-com:vml" Requires="v">
                <p:oleObj spid="_x0000_s10266" name="Chart" r:id="rId3" imgW="5372016" imgH="2829049" progId="MSGraph.Chart.8">
                  <p:embed/>
                </p:oleObj>
              </mc:Choice>
              <mc:Fallback>
                <p:oleObj name="Chart" r:id="rId3" imgW="5372016" imgH="2829049" progId="MSGraph.Chart.8">
                  <p:embed/>
                  <p:pic>
                    <p:nvPicPr>
                      <p:cNvPr id="0" name="Object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2087" y="811985"/>
                        <a:ext cx="3885925" cy="2042690"/>
                      </a:xfrm>
                      <a:prstGeom prst="rect">
                        <a:avLst/>
                      </a:prstGeom>
                      <a:solidFill>
                        <a:srgbClr val="FFFFFF"/>
                      </a:solidFill>
                    </p:spPr>
                  </p:pic>
                </p:oleObj>
              </mc:Fallback>
            </mc:AlternateContent>
          </a:graphicData>
        </a:graphic>
      </p:graphicFrame>
    </p:spTree>
    <p:extLst>
      <p:ext uri="{BB962C8B-B14F-4D97-AF65-F5344CB8AC3E}">
        <p14:creationId xmlns:p14="http://schemas.microsoft.com/office/powerpoint/2010/main" val="2309354857"/>
      </p:ext>
    </p:extLst>
  </p:cSld>
  <p:clrMapOvr>
    <a:masterClrMapping/>
  </p:clrMapOvr>
  <p:transition>
    <p:push dir="u"/>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840EC43-CB87-4BA5-82E3-9220F42FD72A}"/>
              </a:ext>
            </a:extLst>
          </p:cNvPr>
          <p:cNvSpPr>
            <a:spLocks noGrp="1"/>
          </p:cNvSpPr>
          <p:nvPr>
            <p:ph type="title"/>
          </p:nvPr>
        </p:nvSpPr>
        <p:spPr>
          <a:xfrm>
            <a:off x="125844" y="216673"/>
            <a:ext cx="4267835" cy="184666"/>
          </a:xfrm>
        </p:spPr>
        <p:txBody>
          <a:bodyPr/>
          <a:lstStyle/>
          <a:p>
            <a:pPr algn="ctr"/>
            <a:r>
              <a:rPr lang="en-GB" sz="1200" dirty="0"/>
              <a:t>Phlebotomist (Blood sample collection)</a:t>
            </a:r>
          </a:p>
        </p:txBody>
      </p:sp>
      <p:sp>
        <p:nvSpPr>
          <p:cNvPr id="13" name="Rectangle 10">
            <a:extLst>
              <a:ext uri="{FF2B5EF4-FFF2-40B4-BE49-F238E27FC236}">
                <a16:creationId xmlns:a16="http://schemas.microsoft.com/office/drawing/2014/main" id="{DBB0D5AE-34FC-4DA0-B27F-1516C89FB6F7}"/>
              </a:ext>
            </a:extLst>
          </p:cNvPr>
          <p:cNvSpPr>
            <a:spLocks noChangeArrowheads="1"/>
          </p:cNvSpPr>
          <p:nvPr/>
        </p:nvSpPr>
        <p:spPr bwMode="auto">
          <a:xfrm>
            <a:off x="144413" y="722262"/>
            <a:ext cx="3721524"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
        <p:nvSpPr>
          <p:cNvPr id="2" name="Rectangle 4">
            <a:extLst>
              <a:ext uri="{FF2B5EF4-FFF2-40B4-BE49-F238E27FC236}">
                <a16:creationId xmlns:a16="http://schemas.microsoft.com/office/drawing/2014/main" id="{E0E0CEF2-3734-43D4-B8FD-AE5E6DB011EF}"/>
              </a:ext>
            </a:extLst>
          </p:cNvPr>
          <p:cNvSpPr>
            <a:spLocks noChangeArrowheads="1"/>
          </p:cNvSpPr>
          <p:nvPr/>
        </p:nvSpPr>
        <p:spPr bwMode="auto">
          <a:xfrm>
            <a:off x="216421" y="722261"/>
            <a:ext cx="357207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
        <p:nvSpPr>
          <p:cNvPr id="5" name="Rectangle 2">
            <a:extLst>
              <a:ext uri="{FF2B5EF4-FFF2-40B4-BE49-F238E27FC236}">
                <a16:creationId xmlns:a16="http://schemas.microsoft.com/office/drawing/2014/main" id="{6FDF159C-F51E-4275-B400-EAF94A1F9CB0}"/>
              </a:ext>
            </a:extLst>
          </p:cNvPr>
          <p:cNvSpPr>
            <a:spLocks noChangeArrowheads="1"/>
          </p:cNvSpPr>
          <p:nvPr/>
        </p:nvSpPr>
        <p:spPr bwMode="auto">
          <a:xfrm>
            <a:off x="216421" y="689931"/>
            <a:ext cx="353548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
        <p:nvSpPr>
          <p:cNvPr id="4" name="Rectangle 2">
            <a:extLst>
              <a:ext uri="{FF2B5EF4-FFF2-40B4-BE49-F238E27FC236}">
                <a16:creationId xmlns:a16="http://schemas.microsoft.com/office/drawing/2014/main" id="{2DF1445F-70FA-4E1D-AF7C-F410FCFFB69B}"/>
              </a:ext>
            </a:extLst>
          </p:cNvPr>
          <p:cNvSpPr>
            <a:spLocks noChangeArrowheads="1"/>
          </p:cNvSpPr>
          <p:nvPr/>
        </p:nvSpPr>
        <p:spPr bwMode="auto">
          <a:xfrm>
            <a:off x="288429" y="767978"/>
            <a:ext cx="353548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
        <p:nvSpPr>
          <p:cNvPr id="6" name="Rectangle 2">
            <a:extLst>
              <a:ext uri="{FF2B5EF4-FFF2-40B4-BE49-F238E27FC236}">
                <a16:creationId xmlns:a16="http://schemas.microsoft.com/office/drawing/2014/main" id="{4E27F57C-20A2-45D4-BBA9-197CCD99F7EC}"/>
              </a:ext>
            </a:extLst>
          </p:cNvPr>
          <p:cNvSpPr>
            <a:spLocks noChangeArrowheads="1"/>
          </p:cNvSpPr>
          <p:nvPr/>
        </p:nvSpPr>
        <p:spPr bwMode="auto">
          <a:xfrm>
            <a:off x="288429" y="767976"/>
            <a:ext cx="3597496"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
        <p:nvSpPr>
          <p:cNvPr id="7" name="Rectangle 2">
            <a:extLst>
              <a:ext uri="{FF2B5EF4-FFF2-40B4-BE49-F238E27FC236}">
                <a16:creationId xmlns:a16="http://schemas.microsoft.com/office/drawing/2014/main" id="{5FC42D15-FBC3-405E-B6F8-80136156F0E5}"/>
              </a:ext>
            </a:extLst>
          </p:cNvPr>
          <p:cNvSpPr>
            <a:spLocks noChangeArrowheads="1"/>
          </p:cNvSpPr>
          <p:nvPr/>
        </p:nvSpPr>
        <p:spPr bwMode="auto">
          <a:xfrm>
            <a:off x="216421" y="722259"/>
            <a:ext cx="3597496"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
        <p:nvSpPr>
          <p:cNvPr id="8" name="Rectangle 2">
            <a:extLst>
              <a:ext uri="{FF2B5EF4-FFF2-40B4-BE49-F238E27FC236}">
                <a16:creationId xmlns:a16="http://schemas.microsoft.com/office/drawing/2014/main" id="{E1284069-FD72-4484-B685-C05170796BCE}"/>
              </a:ext>
            </a:extLst>
          </p:cNvPr>
          <p:cNvSpPr>
            <a:spLocks noChangeArrowheads="1"/>
          </p:cNvSpPr>
          <p:nvPr/>
        </p:nvSpPr>
        <p:spPr bwMode="auto">
          <a:xfrm>
            <a:off x="288429" y="744264"/>
            <a:ext cx="3473468"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
        <p:nvSpPr>
          <p:cNvPr id="9" name="Rectangle 2">
            <a:extLst>
              <a:ext uri="{FF2B5EF4-FFF2-40B4-BE49-F238E27FC236}">
                <a16:creationId xmlns:a16="http://schemas.microsoft.com/office/drawing/2014/main" id="{AF945D91-9AF6-4843-89EB-3EE8D906D299}"/>
              </a:ext>
            </a:extLst>
          </p:cNvPr>
          <p:cNvSpPr>
            <a:spLocks noChangeArrowheads="1"/>
          </p:cNvSpPr>
          <p:nvPr/>
        </p:nvSpPr>
        <p:spPr bwMode="auto">
          <a:xfrm>
            <a:off x="432445" y="743803"/>
            <a:ext cx="3411454"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
        <p:nvSpPr>
          <p:cNvPr id="10" name="Rectangle 8">
            <a:extLst>
              <a:ext uri="{FF2B5EF4-FFF2-40B4-BE49-F238E27FC236}">
                <a16:creationId xmlns:a16="http://schemas.microsoft.com/office/drawing/2014/main" id="{76666937-0A50-4AE0-94B3-40ED5B56FBB3}"/>
              </a:ext>
            </a:extLst>
          </p:cNvPr>
          <p:cNvSpPr>
            <a:spLocks noChangeArrowheads="1"/>
          </p:cNvSpPr>
          <p:nvPr/>
        </p:nvSpPr>
        <p:spPr bwMode="auto">
          <a:xfrm>
            <a:off x="432445" y="789518"/>
            <a:ext cx="3298665"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graphicFrame>
        <p:nvGraphicFramePr>
          <p:cNvPr id="12" name="Object 11">
            <a:extLst>
              <a:ext uri="{FF2B5EF4-FFF2-40B4-BE49-F238E27FC236}">
                <a16:creationId xmlns:a16="http://schemas.microsoft.com/office/drawing/2014/main" id="{02C864FD-1FAE-4C87-9B20-25AA181D8CD4}"/>
              </a:ext>
            </a:extLst>
          </p:cNvPr>
          <p:cNvGraphicFramePr>
            <a:graphicFrameLocks noChangeAspect="1"/>
          </p:cNvGraphicFramePr>
          <p:nvPr>
            <p:extLst>
              <p:ext uri="{D42A27DB-BD31-4B8C-83A1-F6EECF244321}">
                <p14:modId xmlns:p14="http://schemas.microsoft.com/office/powerpoint/2010/main" val="1185142309"/>
              </p:ext>
            </p:extLst>
          </p:nvPr>
        </p:nvGraphicFramePr>
        <p:xfrm>
          <a:off x="432445" y="789519"/>
          <a:ext cx="3843899" cy="2024181"/>
        </p:xfrm>
        <a:graphic>
          <a:graphicData uri="http://schemas.openxmlformats.org/presentationml/2006/ole">
            <mc:AlternateContent xmlns:mc="http://schemas.openxmlformats.org/markup-compatibility/2006">
              <mc:Choice xmlns:v="urn:schemas-microsoft-com:vml" Requires="v">
                <p:oleObj spid="_x0000_s11290" name="Chart" r:id="rId3" imgW="5372285" imgH="2828795" progId="MSGraph.Chart.8">
                  <p:embed/>
                </p:oleObj>
              </mc:Choice>
              <mc:Fallback>
                <p:oleObj name="Chart" r:id="rId3" imgW="5372285" imgH="2828795" progId="MSGraph.Chart.8">
                  <p:embed/>
                  <p:pic>
                    <p:nvPicPr>
                      <p:cNvPr id="0" name="Object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2445" y="789519"/>
                        <a:ext cx="3843899" cy="2024181"/>
                      </a:xfrm>
                      <a:prstGeom prst="rect">
                        <a:avLst/>
                      </a:prstGeom>
                      <a:solidFill>
                        <a:srgbClr val="FFFFFF"/>
                      </a:solidFill>
                    </p:spPr>
                  </p:pic>
                </p:oleObj>
              </mc:Fallback>
            </mc:AlternateContent>
          </a:graphicData>
        </a:graphic>
      </p:graphicFrame>
    </p:spTree>
    <p:extLst>
      <p:ext uri="{BB962C8B-B14F-4D97-AF65-F5344CB8AC3E}">
        <p14:creationId xmlns:p14="http://schemas.microsoft.com/office/powerpoint/2010/main" val="1787338762"/>
      </p:ext>
    </p:extLst>
  </p:cSld>
  <p:clrMapOvr>
    <a:masterClrMapping/>
  </p:clrMapOvr>
  <p:transition>
    <p:push dir="u"/>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840EC43-CB87-4BA5-82E3-9220F42FD72A}"/>
              </a:ext>
            </a:extLst>
          </p:cNvPr>
          <p:cNvSpPr>
            <a:spLocks noGrp="1"/>
          </p:cNvSpPr>
          <p:nvPr>
            <p:ph type="title"/>
          </p:nvPr>
        </p:nvSpPr>
        <p:spPr>
          <a:xfrm>
            <a:off x="125844" y="216673"/>
            <a:ext cx="4195827" cy="184666"/>
          </a:xfrm>
        </p:spPr>
        <p:txBody>
          <a:bodyPr/>
          <a:lstStyle/>
          <a:p>
            <a:pPr algn="ctr"/>
            <a:r>
              <a:rPr lang="en-IN" sz="1200" dirty="0"/>
              <a:t>R</a:t>
            </a:r>
            <a:r>
              <a:rPr lang="en-GB" sz="1200" dirty="0" err="1"/>
              <a:t>adiology</a:t>
            </a:r>
            <a:r>
              <a:rPr lang="en-GB" sz="1200" dirty="0"/>
              <a:t> Technician</a:t>
            </a:r>
          </a:p>
        </p:txBody>
      </p:sp>
      <p:sp>
        <p:nvSpPr>
          <p:cNvPr id="13" name="Rectangle 10">
            <a:extLst>
              <a:ext uri="{FF2B5EF4-FFF2-40B4-BE49-F238E27FC236}">
                <a16:creationId xmlns:a16="http://schemas.microsoft.com/office/drawing/2014/main" id="{DBB0D5AE-34FC-4DA0-B27F-1516C89FB6F7}"/>
              </a:ext>
            </a:extLst>
          </p:cNvPr>
          <p:cNvSpPr>
            <a:spLocks noChangeArrowheads="1"/>
          </p:cNvSpPr>
          <p:nvPr/>
        </p:nvSpPr>
        <p:spPr bwMode="auto">
          <a:xfrm>
            <a:off x="144413" y="722262"/>
            <a:ext cx="3721524"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
        <p:nvSpPr>
          <p:cNvPr id="2" name="Rectangle 4">
            <a:extLst>
              <a:ext uri="{FF2B5EF4-FFF2-40B4-BE49-F238E27FC236}">
                <a16:creationId xmlns:a16="http://schemas.microsoft.com/office/drawing/2014/main" id="{E0E0CEF2-3734-43D4-B8FD-AE5E6DB011EF}"/>
              </a:ext>
            </a:extLst>
          </p:cNvPr>
          <p:cNvSpPr>
            <a:spLocks noChangeArrowheads="1"/>
          </p:cNvSpPr>
          <p:nvPr/>
        </p:nvSpPr>
        <p:spPr bwMode="auto">
          <a:xfrm>
            <a:off x="216421" y="722261"/>
            <a:ext cx="357207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
        <p:nvSpPr>
          <p:cNvPr id="5" name="Rectangle 2">
            <a:extLst>
              <a:ext uri="{FF2B5EF4-FFF2-40B4-BE49-F238E27FC236}">
                <a16:creationId xmlns:a16="http://schemas.microsoft.com/office/drawing/2014/main" id="{6FDF159C-F51E-4275-B400-EAF94A1F9CB0}"/>
              </a:ext>
            </a:extLst>
          </p:cNvPr>
          <p:cNvSpPr>
            <a:spLocks noChangeArrowheads="1"/>
          </p:cNvSpPr>
          <p:nvPr/>
        </p:nvSpPr>
        <p:spPr bwMode="auto">
          <a:xfrm>
            <a:off x="216421" y="689931"/>
            <a:ext cx="353548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
        <p:nvSpPr>
          <p:cNvPr id="4" name="Rectangle 2">
            <a:extLst>
              <a:ext uri="{FF2B5EF4-FFF2-40B4-BE49-F238E27FC236}">
                <a16:creationId xmlns:a16="http://schemas.microsoft.com/office/drawing/2014/main" id="{2DF1445F-70FA-4E1D-AF7C-F410FCFFB69B}"/>
              </a:ext>
            </a:extLst>
          </p:cNvPr>
          <p:cNvSpPr>
            <a:spLocks noChangeArrowheads="1"/>
          </p:cNvSpPr>
          <p:nvPr/>
        </p:nvSpPr>
        <p:spPr bwMode="auto">
          <a:xfrm>
            <a:off x="288429" y="767978"/>
            <a:ext cx="353548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
        <p:nvSpPr>
          <p:cNvPr id="6" name="Rectangle 2">
            <a:extLst>
              <a:ext uri="{FF2B5EF4-FFF2-40B4-BE49-F238E27FC236}">
                <a16:creationId xmlns:a16="http://schemas.microsoft.com/office/drawing/2014/main" id="{4E27F57C-20A2-45D4-BBA9-197CCD99F7EC}"/>
              </a:ext>
            </a:extLst>
          </p:cNvPr>
          <p:cNvSpPr>
            <a:spLocks noChangeArrowheads="1"/>
          </p:cNvSpPr>
          <p:nvPr/>
        </p:nvSpPr>
        <p:spPr bwMode="auto">
          <a:xfrm>
            <a:off x="288429" y="767976"/>
            <a:ext cx="3597496"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
        <p:nvSpPr>
          <p:cNvPr id="7" name="Rectangle 2">
            <a:extLst>
              <a:ext uri="{FF2B5EF4-FFF2-40B4-BE49-F238E27FC236}">
                <a16:creationId xmlns:a16="http://schemas.microsoft.com/office/drawing/2014/main" id="{5FC42D15-FBC3-405E-B6F8-80136156F0E5}"/>
              </a:ext>
            </a:extLst>
          </p:cNvPr>
          <p:cNvSpPr>
            <a:spLocks noChangeArrowheads="1"/>
          </p:cNvSpPr>
          <p:nvPr/>
        </p:nvSpPr>
        <p:spPr bwMode="auto">
          <a:xfrm>
            <a:off x="216421" y="722259"/>
            <a:ext cx="3597496"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
        <p:nvSpPr>
          <p:cNvPr id="8" name="Rectangle 2">
            <a:extLst>
              <a:ext uri="{FF2B5EF4-FFF2-40B4-BE49-F238E27FC236}">
                <a16:creationId xmlns:a16="http://schemas.microsoft.com/office/drawing/2014/main" id="{E1284069-FD72-4484-B685-C05170796BCE}"/>
              </a:ext>
            </a:extLst>
          </p:cNvPr>
          <p:cNvSpPr>
            <a:spLocks noChangeArrowheads="1"/>
          </p:cNvSpPr>
          <p:nvPr/>
        </p:nvSpPr>
        <p:spPr bwMode="auto">
          <a:xfrm>
            <a:off x="288429" y="744264"/>
            <a:ext cx="3473468"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
        <p:nvSpPr>
          <p:cNvPr id="9" name="Rectangle 2">
            <a:extLst>
              <a:ext uri="{FF2B5EF4-FFF2-40B4-BE49-F238E27FC236}">
                <a16:creationId xmlns:a16="http://schemas.microsoft.com/office/drawing/2014/main" id="{AF945D91-9AF6-4843-89EB-3EE8D906D299}"/>
              </a:ext>
            </a:extLst>
          </p:cNvPr>
          <p:cNvSpPr>
            <a:spLocks noChangeArrowheads="1"/>
          </p:cNvSpPr>
          <p:nvPr/>
        </p:nvSpPr>
        <p:spPr bwMode="auto">
          <a:xfrm>
            <a:off x="432445" y="743803"/>
            <a:ext cx="3411454"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
        <p:nvSpPr>
          <p:cNvPr id="10" name="Rectangle 2">
            <a:extLst>
              <a:ext uri="{FF2B5EF4-FFF2-40B4-BE49-F238E27FC236}">
                <a16:creationId xmlns:a16="http://schemas.microsoft.com/office/drawing/2014/main" id="{E99E53C5-0AEE-42E5-8CEF-91FEF3F9DAB3}"/>
              </a:ext>
            </a:extLst>
          </p:cNvPr>
          <p:cNvSpPr>
            <a:spLocks noChangeArrowheads="1"/>
          </p:cNvSpPr>
          <p:nvPr/>
        </p:nvSpPr>
        <p:spPr bwMode="auto">
          <a:xfrm>
            <a:off x="360437" y="790950"/>
            <a:ext cx="3411454"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
        <p:nvSpPr>
          <p:cNvPr id="11" name="Rectangle 8">
            <a:extLst>
              <a:ext uri="{FF2B5EF4-FFF2-40B4-BE49-F238E27FC236}">
                <a16:creationId xmlns:a16="http://schemas.microsoft.com/office/drawing/2014/main" id="{65075190-4174-4DEF-AA58-553D0AA86142}"/>
              </a:ext>
            </a:extLst>
          </p:cNvPr>
          <p:cNvSpPr>
            <a:spLocks noChangeArrowheads="1"/>
          </p:cNvSpPr>
          <p:nvPr/>
        </p:nvSpPr>
        <p:spPr bwMode="auto">
          <a:xfrm>
            <a:off x="432445" y="811062"/>
            <a:ext cx="3298665"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graphicFrame>
        <p:nvGraphicFramePr>
          <p:cNvPr id="14" name="Object 13">
            <a:extLst>
              <a:ext uri="{FF2B5EF4-FFF2-40B4-BE49-F238E27FC236}">
                <a16:creationId xmlns:a16="http://schemas.microsoft.com/office/drawing/2014/main" id="{115076BE-2479-4995-B340-159ED876B1E7}"/>
              </a:ext>
            </a:extLst>
          </p:cNvPr>
          <p:cNvGraphicFramePr>
            <a:graphicFrameLocks noChangeAspect="1"/>
          </p:cNvGraphicFramePr>
          <p:nvPr>
            <p:extLst>
              <p:ext uri="{D42A27DB-BD31-4B8C-83A1-F6EECF244321}">
                <p14:modId xmlns:p14="http://schemas.microsoft.com/office/powerpoint/2010/main" val="2690076026"/>
              </p:ext>
            </p:extLst>
          </p:nvPr>
        </p:nvGraphicFramePr>
        <p:xfrm>
          <a:off x="432445" y="811063"/>
          <a:ext cx="3843899" cy="2024181"/>
        </p:xfrm>
        <a:graphic>
          <a:graphicData uri="http://schemas.openxmlformats.org/presentationml/2006/ole">
            <mc:AlternateContent xmlns:mc="http://schemas.openxmlformats.org/markup-compatibility/2006">
              <mc:Choice xmlns:v="urn:schemas-microsoft-com:vml" Requires="v">
                <p:oleObj spid="_x0000_s12315" name="Chart" r:id="rId3" imgW="5372285" imgH="2828795" progId="MSGraph.Chart.8">
                  <p:embed/>
                </p:oleObj>
              </mc:Choice>
              <mc:Fallback>
                <p:oleObj name="Chart" r:id="rId3" imgW="5372285" imgH="2828795" progId="MSGraph.Chart.8">
                  <p:embed/>
                  <p:pic>
                    <p:nvPicPr>
                      <p:cNvPr id="0" name="Object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2445" y="811063"/>
                        <a:ext cx="3843899" cy="2024181"/>
                      </a:xfrm>
                      <a:prstGeom prst="rect">
                        <a:avLst/>
                      </a:prstGeom>
                      <a:solidFill>
                        <a:srgbClr val="FFFFFF"/>
                      </a:solidFill>
                    </p:spPr>
                  </p:pic>
                </p:oleObj>
              </mc:Fallback>
            </mc:AlternateContent>
          </a:graphicData>
        </a:graphic>
      </p:graphicFrame>
    </p:spTree>
    <p:extLst>
      <p:ext uri="{BB962C8B-B14F-4D97-AF65-F5344CB8AC3E}">
        <p14:creationId xmlns:p14="http://schemas.microsoft.com/office/powerpoint/2010/main" val="274164845"/>
      </p:ext>
    </p:extLst>
  </p:cSld>
  <p:clrMapOvr>
    <a:masterClrMapping/>
  </p:clrMapOvr>
  <p:transition>
    <p:push dir="u"/>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840EC43-CB87-4BA5-82E3-9220F42FD72A}"/>
              </a:ext>
            </a:extLst>
          </p:cNvPr>
          <p:cNvSpPr>
            <a:spLocks noGrp="1"/>
          </p:cNvSpPr>
          <p:nvPr>
            <p:ph type="title"/>
          </p:nvPr>
        </p:nvSpPr>
        <p:spPr>
          <a:xfrm>
            <a:off x="216420" y="216673"/>
            <a:ext cx="4105251" cy="184666"/>
          </a:xfrm>
        </p:spPr>
        <p:txBody>
          <a:bodyPr/>
          <a:lstStyle/>
          <a:p>
            <a:pPr algn="ctr"/>
            <a:r>
              <a:rPr lang="en-IN" sz="1200" dirty="0"/>
              <a:t>Pharmacy</a:t>
            </a:r>
            <a:endParaRPr lang="en-GB" sz="1200" dirty="0"/>
          </a:p>
        </p:txBody>
      </p:sp>
      <p:sp>
        <p:nvSpPr>
          <p:cNvPr id="13" name="Rectangle 10">
            <a:extLst>
              <a:ext uri="{FF2B5EF4-FFF2-40B4-BE49-F238E27FC236}">
                <a16:creationId xmlns:a16="http://schemas.microsoft.com/office/drawing/2014/main" id="{DBB0D5AE-34FC-4DA0-B27F-1516C89FB6F7}"/>
              </a:ext>
            </a:extLst>
          </p:cNvPr>
          <p:cNvSpPr>
            <a:spLocks noChangeArrowheads="1"/>
          </p:cNvSpPr>
          <p:nvPr/>
        </p:nvSpPr>
        <p:spPr bwMode="auto">
          <a:xfrm>
            <a:off x="144413" y="722262"/>
            <a:ext cx="3721524"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
        <p:nvSpPr>
          <p:cNvPr id="2" name="Rectangle 4">
            <a:extLst>
              <a:ext uri="{FF2B5EF4-FFF2-40B4-BE49-F238E27FC236}">
                <a16:creationId xmlns:a16="http://schemas.microsoft.com/office/drawing/2014/main" id="{E0E0CEF2-3734-43D4-B8FD-AE5E6DB011EF}"/>
              </a:ext>
            </a:extLst>
          </p:cNvPr>
          <p:cNvSpPr>
            <a:spLocks noChangeArrowheads="1"/>
          </p:cNvSpPr>
          <p:nvPr/>
        </p:nvSpPr>
        <p:spPr bwMode="auto">
          <a:xfrm>
            <a:off x="216421" y="722261"/>
            <a:ext cx="357207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
        <p:nvSpPr>
          <p:cNvPr id="5" name="Rectangle 2">
            <a:extLst>
              <a:ext uri="{FF2B5EF4-FFF2-40B4-BE49-F238E27FC236}">
                <a16:creationId xmlns:a16="http://schemas.microsoft.com/office/drawing/2014/main" id="{6FDF159C-F51E-4275-B400-EAF94A1F9CB0}"/>
              </a:ext>
            </a:extLst>
          </p:cNvPr>
          <p:cNvSpPr>
            <a:spLocks noChangeArrowheads="1"/>
          </p:cNvSpPr>
          <p:nvPr/>
        </p:nvSpPr>
        <p:spPr bwMode="auto">
          <a:xfrm>
            <a:off x="216421" y="689931"/>
            <a:ext cx="353548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
        <p:nvSpPr>
          <p:cNvPr id="4" name="Rectangle 2">
            <a:extLst>
              <a:ext uri="{FF2B5EF4-FFF2-40B4-BE49-F238E27FC236}">
                <a16:creationId xmlns:a16="http://schemas.microsoft.com/office/drawing/2014/main" id="{2DF1445F-70FA-4E1D-AF7C-F410FCFFB69B}"/>
              </a:ext>
            </a:extLst>
          </p:cNvPr>
          <p:cNvSpPr>
            <a:spLocks noChangeArrowheads="1"/>
          </p:cNvSpPr>
          <p:nvPr/>
        </p:nvSpPr>
        <p:spPr bwMode="auto">
          <a:xfrm>
            <a:off x="288429" y="767978"/>
            <a:ext cx="353548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
        <p:nvSpPr>
          <p:cNvPr id="6" name="Rectangle 2">
            <a:extLst>
              <a:ext uri="{FF2B5EF4-FFF2-40B4-BE49-F238E27FC236}">
                <a16:creationId xmlns:a16="http://schemas.microsoft.com/office/drawing/2014/main" id="{4E27F57C-20A2-45D4-BBA9-197CCD99F7EC}"/>
              </a:ext>
            </a:extLst>
          </p:cNvPr>
          <p:cNvSpPr>
            <a:spLocks noChangeArrowheads="1"/>
          </p:cNvSpPr>
          <p:nvPr/>
        </p:nvSpPr>
        <p:spPr bwMode="auto">
          <a:xfrm>
            <a:off x="288429" y="767976"/>
            <a:ext cx="3597496"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
        <p:nvSpPr>
          <p:cNvPr id="7" name="Rectangle 2">
            <a:extLst>
              <a:ext uri="{FF2B5EF4-FFF2-40B4-BE49-F238E27FC236}">
                <a16:creationId xmlns:a16="http://schemas.microsoft.com/office/drawing/2014/main" id="{5FC42D15-FBC3-405E-B6F8-80136156F0E5}"/>
              </a:ext>
            </a:extLst>
          </p:cNvPr>
          <p:cNvSpPr>
            <a:spLocks noChangeArrowheads="1"/>
          </p:cNvSpPr>
          <p:nvPr/>
        </p:nvSpPr>
        <p:spPr bwMode="auto">
          <a:xfrm>
            <a:off x="216421" y="722259"/>
            <a:ext cx="3597496"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
        <p:nvSpPr>
          <p:cNvPr id="8" name="Rectangle 2">
            <a:extLst>
              <a:ext uri="{FF2B5EF4-FFF2-40B4-BE49-F238E27FC236}">
                <a16:creationId xmlns:a16="http://schemas.microsoft.com/office/drawing/2014/main" id="{E1284069-FD72-4484-B685-C05170796BCE}"/>
              </a:ext>
            </a:extLst>
          </p:cNvPr>
          <p:cNvSpPr>
            <a:spLocks noChangeArrowheads="1"/>
          </p:cNvSpPr>
          <p:nvPr/>
        </p:nvSpPr>
        <p:spPr bwMode="auto">
          <a:xfrm>
            <a:off x="288429" y="744264"/>
            <a:ext cx="3473468"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
        <p:nvSpPr>
          <p:cNvPr id="9" name="Rectangle 2">
            <a:extLst>
              <a:ext uri="{FF2B5EF4-FFF2-40B4-BE49-F238E27FC236}">
                <a16:creationId xmlns:a16="http://schemas.microsoft.com/office/drawing/2014/main" id="{AF945D91-9AF6-4843-89EB-3EE8D906D299}"/>
              </a:ext>
            </a:extLst>
          </p:cNvPr>
          <p:cNvSpPr>
            <a:spLocks noChangeArrowheads="1"/>
          </p:cNvSpPr>
          <p:nvPr/>
        </p:nvSpPr>
        <p:spPr bwMode="auto">
          <a:xfrm>
            <a:off x="432445" y="743803"/>
            <a:ext cx="3411454"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
        <p:nvSpPr>
          <p:cNvPr id="10" name="Rectangle 2">
            <a:extLst>
              <a:ext uri="{FF2B5EF4-FFF2-40B4-BE49-F238E27FC236}">
                <a16:creationId xmlns:a16="http://schemas.microsoft.com/office/drawing/2014/main" id="{E99E53C5-0AEE-42E5-8CEF-91FEF3F9DAB3}"/>
              </a:ext>
            </a:extLst>
          </p:cNvPr>
          <p:cNvSpPr>
            <a:spLocks noChangeArrowheads="1"/>
          </p:cNvSpPr>
          <p:nvPr/>
        </p:nvSpPr>
        <p:spPr bwMode="auto">
          <a:xfrm>
            <a:off x="360437" y="790950"/>
            <a:ext cx="3411454"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
        <p:nvSpPr>
          <p:cNvPr id="11" name="Rectangle 2">
            <a:extLst>
              <a:ext uri="{FF2B5EF4-FFF2-40B4-BE49-F238E27FC236}">
                <a16:creationId xmlns:a16="http://schemas.microsoft.com/office/drawing/2014/main" id="{B96111A4-67D1-4961-80C9-B15D991FE724}"/>
              </a:ext>
            </a:extLst>
          </p:cNvPr>
          <p:cNvSpPr>
            <a:spLocks noChangeArrowheads="1"/>
          </p:cNvSpPr>
          <p:nvPr/>
        </p:nvSpPr>
        <p:spPr bwMode="auto">
          <a:xfrm>
            <a:off x="216420" y="743801"/>
            <a:ext cx="353548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
        <p:nvSpPr>
          <p:cNvPr id="12" name="Rectangle 8">
            <a:extLst>
              <a:ext uri="{FF2B5EF4-FFF2-40B4-BE49-F238E27FC236}">
                <a16:creationId xmlns:a16="http://schemas.microsoft.com/office/drawing/2014/main" id="{C57627FF-75A4-408D-9239-2FA41127A3AB}"/>
              </a:ext>
            </a:extLst>
          </p:cNvPr>
          <p:cNvSpPr>
            <a:spLocks noChangeArrowheads="1"/>
          </p:cNvSpPr>
          <p:nvPr/>
        </p:nvSpPr>
        <p:spPr bwMode="auto">
          <a:xfrm>
            <a:off x="360437" y="835232"/>
            <a:ext cx="3317577"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graphicFrame>
        <p:nvGraphicFramePr>
          <p:cNvPr id="15" name="Object 14">
            <a:extLst>
              <a:ext uri="{FF2B5EF4-FFF2-40B4-BE49-F238E27FC236}">
                <a16:creationId xmlns:a16="http://schemas.microsoft.com/office/drawing/2014/main" id="{6E9FDD58-07A4-4FD0-8DA3-0908B0158F7A}"/>
              </a:ext>
            </a:extLst>
          </p:cNvPr>
          <p:cNvGraphicFramePr>
            <a:graphicFrameLocks noChangeAspect="1"/>
          </p:cNvGraphicFramePr>
          <p:nvPr>
            <p:extLst>
              <p:ext uri="{D42A27DB-BD31-4B8C-83A1-F6EECF244321}">
                <p14:modId xmlns:p14="http://schemas.microsoft.com/office/powerpoint/2010/main" val="904170800"/>
              </p:ext>
            </p:extLst>
          </p:nvPr>
        </p:nvGraphicFramePr>
        <p:xfrm>
          <a:off x="360437" y="835234"/>
          <a:ext cx="3865937" cy="2035786"/>
        </p:xfrm>
        <a:graphic>
          <a:graphicData uri="http://schemas.openxmlformats.org/presentationml/2006/ole">
            <mc:AlternateContent xmlns:mc="http://schemas.openxmlformats.org/markup-compatibility/2006">
              <mc:Choice xmlns:v="urn:schemas-microsoft-com:vml" Requires="v">
                <p:oleObj spid="_x0000_s13338" name="Chart" r:id="rId3" imgW="5372285" imgH="2828795" progId="MSGraph.Chart.8">
                  <p:embed/>
                </p:oleObj>
              </mc:Choice>
              <mc:Fallback>
                <p:oleObj name="Chart" r:id="rId3" imgW="5372285" imgH="2828795" progId="MSGraph.Chart.8">
                  <p:embed/>
                  <p:pic>
                    <p:nvPicPr>
                      <p:cNvPr id="0" name="Object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0437" y="835234"/>
                        <a:ext cx="3865937" cy="2035786"/>
                      </a:xfrm>
                      <a:prstGeom prst="rect">
                        <a:avLst/>
                      </a:prstGeom>
                      <a:solidFill>
                        <a:srgbClr val="FFFFFF"/>
                      </a:solidFill>
                    </p:spPr>
                  </p:pic>
                </p:oleObj>
              </mc:Fallback>
            </mc:AlternateContent>
          </a:graphicData>
        </a:graphic>
      </p:graphicFrame>
    </p:spTree>
    <p:extLst>
      <p:ext uri="{BB962C8B-B14F-4D97-AF65-F5344CB8AC3E}">
        <p14:creationId xmlns:p14="http://schemas.microsoft.com/office/powerpoint/2010/main" val="4076667287"/>
      </p:ext>
    </p:extLst>
  </p:cSld>
  <p:clrMapOvr>
    <a:masterClrMapping/>
  </p:clrMapOvr>
  <p:transition>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N" dirty="0"/>
              <a:t>Introduction</a:t>
            </a:r>
          </a:p>
        </p:txBody>
      </p:sp>
      <p:sp>
        <p:nvSpPr>
          <p:cNvPr id="11" name="TextBox 10">
            <a:extLst>
              <a:ext uri="{FF2B5EF4-FFF2-40B4-BE49-F238E27FC236}">
                <a16:creationId xmlns:a16="http://schemas.microsoft.com/office/drawing/2014/main" id="{978280E0-4A29-487F-9EFC-1B03CB6A960A}"/>
              </a:ext>
            </a:extLst>
          </p:cNvPr>
          <p:cNvSpPr txBox="1"/>
          <p:nvPr/>
        </p:nvSpPr>
        <p:spPr>
          <a:xfrm>
            <a:off x="288826" y="650255"/>
            <a:ext cx="4128782" cy="2472472"/>
          </a:xfrm>
          <a:prstGeom prst="rect">
            <a:avLst/>
          </a:prstGeom>
          <a:noFill/>
        </p:spPr>
        <p:txBody>
          <a:bodyPr wrap="square" rtlCol="0">
            <a:spAutoFit/>
          </a:bodyPr>
          <a:lstStyle/>
          <a:p>
            <a:pPr>
              <a:spcAft>
                <a:spcPts val="400"/>
              </a:spcAft>
            </a:pPr>
            <a:r>
              <a:rPr lang="en-US" sz="1000" dirty="0">
                <a:solidFill>
                  <a:schemeClr val="bg1"/>
                </a:solidFill>
                <a:latin typeface="CMU Sans Serif" panose="02000603000000000000"/>
              </a:rPr>
              <a:t>Tools developed to measure patient satisfaction have varied over time, but they generally take one of two forms: episode-specific or general. </a:t>
            </a:r>
          </a:p>
          <a:p>
            <a:pPr>
              <a:spcAft>
                <a:spcPts val="400"/>
              </a:spcAft>
            </a:pPr>
            <a:endParaRPr lang="en-US" sz="1000" dirty="0">
              <a:solidFill>
                <a:schemeClr val="bg1"/>
              </a:solidFill>
              <a:latin typeface="CMU Sans Serif" panose="02000603000000000000"/>
            </a:endParaRPr>
          </a:p>
          <a:p>
            <a:pPr>
              <a:spcAft>
                <a:spcPts val="400"/>
              </a:spcAft>
            </a:pPr>
            <a:r>
              <a:rPr lang="en-US" sz="1000" dirty="0">
                <a:solidFill>
                  <a:schemeClr val="bg1"/>
                </a:solidFill>
                <a:latin typeface="CMU Sans Serif" panose="02000603000000000000"/>
              </a:rPr>
              <a:t>In 2002, CMS and the Agency for Healthcare Research and Quality (AHRQ) initiated development of the HCAHPS survey. based on specific criteria within the nine domains: Communication with nurses, Communication with doctors, Responsiveness of hospital staff, Hospital environment, cleanliness, and noise, Pain, Communication regarding medications, Discharge, overall rating and  Willingness to recommend.</a:t>
            </a:r>
          </a:p>
          <a:p>
            <a:pPr>
              <a:spcAft>
                <a:spcPts val="400"/>
              </a:spcAft>
            </a:pPr>
            <a:r>
              <a:rPr lang="en-US" sz="1000" dirty="0">
                <a:solidFill>
                  <a:schemeClr val="bg1"/>
                </a:solidFill>
                <a:latin typeface="CMU Sans Serif" panose="02000603000000000000"/>
              </a:rPr>
              <a:t> </a:t>
            </a:r>
          </a:p>
          <a:p>
            <a:pPr>
              <a:spcAft>
                <a:spcPts val="400"/>
              </a:spcAft>
            </a:pPr>
            <a:r>
              <a:rPr lang="en-US" sz="1000" dirty="0">
                <a:solidFill>
                  <a:schemeClr val="bg1"/>
                </a:solidFill>
                <a:latin typeface="CMU Sans Serif" panose="02000603000000000000"/>
              </a:rPr>
              <a:t>Customized, standardized, and validated surveys can be used in the health-care setting successfully as quality-improvement tools. It is not a “one size fits all” type of instrument.</a:t>
            </a:r>
            <a:endParaRPr lang="en-GB" sz="1000" dirty="0">
              <a:solidFill>
                <a:schemeClr val="bg1"/>
              </a:solidFill>
              <a:latin typeface="CMU Sans Serif" panose="02000603000000000000"/>
            </a:endParaRPr>
          </a:p>
          <a:p>
            <a:endParaRPr lang="en-GB" sz="900" dirty="0">
              <a:solidFill>
                <a:schemeClr val="bg1"/>
              </a:solidFill>
              <a:latin typeface="CMU Sans Serif" panose="02000603000000000000" pitchFamily="50" charset="0"/>
              <a:ea typeface="CMU Sans Serif" panose="02000603000000000000" pitchFamily="50" charset="0"/>
              <a:cs typeface="CMU Sans Serif" panose="02000603000000000000" pitchFamily="50" charset="0"/>
            </a:endParaRPr>
          </a:p>
        </p:txBody>
      </p:sp>
      <p:pic>
        <p:nvPicPr>
          <p:cNvPr id="5" name="Picture 2" descr="C:\$adam\APMEA Training\icons\spyglass-big-orange-2.png">
            <a:extLst>
              <a:ext uri="{FF2B5EF4-FFF2-40B4-BE49-F238E27FC236}">
                <a16:creationId xmlns:a16="http://schemas.microsoft.com/office/drawing/2014/main" id="{EEC9B53C-E26D-4F03-9A29-FE51EDFB4404}"/>
              </a:ext>
            </a:extLst>
          </p:cNvPr>
          <p:cNvPicPr>
            <a:picLocks noChangeAspect="1" noChangeArrowheads="1"/>
          </p:cNvPicPr>
          <p:nvPr/>
        </p:nvPicPr>
        <p:blipFill>
          <a:blip r:embed="rId3" cstate="print"/>
          <a:srcRect/>
          <a:stretch>
            <a:fillRect/>
          </a:stretch>
        </p:blipFill>
        <p:spPr bwMode="auto">
          <a:xfrm rot="18000000">
            <a:off x="209335" y="2460613"/>
            <a:ext cx="76700" cy="92217"/>
          </a:xfrm>
          <a:prstGeom prst="rect">
            <a:avLst/>
          </a:prstGeom>
          <a:noFill/>
          <a:effectLst/>
        </p:spPr>
      </p:pic>
      <p:pic>
        <p:nvPicPr>
          <p:cNvPr id="6" name="Picture 2" descr="C:\$adam\APMEA Training\icons\spyglass-big-orange-2.png">
            <a:extLst>
              <a:ext uri="{FF2B5EF4-FFF2-40B4-BE49-F238E27FC236}">
                <a16:creationId xmlns:a16="http://schemas.microsoft.com/office/drawing/2014/main" id="{70D168D5-B826-4D18-ABE7-817EE57648FD}"/>
              </a:ext>
            </a:extLst>
          </p:cNvPr>
          <p:cNvPicPr>
            <a:picLocks noChangeAspect="1" noChangeArrowheads="1"/>
          </p:cNvPicPr>
          <p:nvPr/>
        </p:nvPicPr>
        <p:blipFill>
          <a:blip r:embed="rId3" cstate="print"/>
          <a:srcRect/>
          <a:stretch>
            <a:fillRect/>
          </a:stretch>
        </p:blipFill>
        <p:spPr bwMode="auto">
          <a:xfrm rot="18000000">
            <a:off x="213251" y="712719"/>
            <a:ext cx="76700" cy="92217"/>
          </a:xfrm>
          <a:prstGeom prst="rect">
            <a:avLst/>
          </a:prstGeom>
          <a:noFill/>
          <a:effectLst/>
        </p:spPr>
      </p:pic>
      <p:pic>
        <p:nvPicPr>
          <p:cNvPr id="7" name="Picture 2" descr="C:\$adam\APMEA Training\icons\spyglass-big-orange-2.png">
            <a:extLst>
              <a:ext uri="{FF2B5EF4-FFF2-40B4-BE49-F238E27FC236}">
                <a16:creationId xmlns:a16="http://schemas.microsoft.com/office/drawing/2014/main" id="{2DA267BF-58F5-4B67-BFED-E6BCE307DD7C}"/>
              </a:ext>
            </a:extLst>
          </p:cNvPr>
          <p:cNvPicPr>
            <a:picLocks noChangeAspect="1" noChangeArrowheads="1"/>
          </p:cNvPicPr>
          <p:nvPr/>
        </p:nvPicPr>
        <p:blipFill>
          <a:blip r:embed="rId3" cstate="print"/>
          <a:srcRect/>
          <a:stretch>
            <a:fillRect/>
          </a:stretch>
        </p:blipFill>
        <p:spPr bwMode="auto">
          <a:xfrm rot="18000000">
            <a:off x="209334" y="1273728"/>
            <a:ext cx="76700" cy="92217"/>
          </a:xfrm>
          <a:prstGeom prst="rect">
            <a:avLst/>
          </a:prstGeom>
          <a:noFill/>
          <a:effectLst/>
        </p:spPr>
      </p:pic>
    </p:spTree>
    <p:extLst>
      <p:ext uri="{BB962C8B-B14F-4D97-AF65-F5344CB8AC3E}">
        <p14:creationId xmlns:p14="http://schemas.microsoft.com/office/powerpoint/2010/main" val="3366154667"/>
      </p:ext>
    </p:extLst>
  </p:cSld>
  <p:clrMapOvr>
    <a:masterClrMapping/>
  </p:clrMapOvr>
  <p:transition>
    <p:push dir="u"/>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840EC43-CB87-4BA5-82E3-9220F42FD72A}"/>
              </a:ext>
            </a:extLst>
          </p:cNvPr>
          <p:cNvSpPr>
            <a:spLocks noGrp="1"/>
          </p:cNvSpPr>
          <p:nvPr>
            <p:ph type="title"/>
          </p:nvPr>
        </p:nvSpPr>
        <p:spPr>
          <a:xfrm>
            <a:off x="288429" y="216673"/>
            <a:ext cx="4043952" cy="184666"/>
          </a:xfrm>
        </p:spPr>
        <p:txBody>
          <a:bodyPr/>
          <a:lstStyle/>
          <a:p>
            <a:pPr algn="ctr"/>
            <a:r>
              <a:rPr lang="en-IN" sz="1200" dirty="0"/>
              <a:t>Cafeteria</a:t>
            </a:r>
            <a:endParaRPr lang="en-GB" sz="1200" dirty="0"/>
          </a:p>
        </p:txBody>
      </p:sp>
      <p:sp>
        <p:nvSpPr>
          <p:cNvPr id="13" name="Rectangle 10">
            <a:extLst>
              <a:ext uri="{FF2B5EF4-FFF2-40B4-BE49-F238E27FC236}">
                <a16:creationId xmlns:a16="http://schemas.microsoft.com/office/drawing/2014/main" id="{DBB0D5AE-34FC-4DA0-B27F-1516C89FB6F7}"/>
              </a:ext>
            </a:extLst>
          </p:cNvPr>
          <p:cNvSpPr>
            <a:spLocks noChangeArrowheads="1"/>
          </p:cNvSpPr>
          <p:nvPr/>
        </p:nvSpPr>
        <p:spPr bwMode="auto">
          <a:xfrm>
            <a:off x="144413" y="722262"/>
            <a:ext cx="3721524"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
        <p:nvSpPr>
          <p:cNvPr id="2" name="Rectangle 4">
            <a:extLst>
              <a:ext uri="{FF2B5EF4-FFF2-40B4-BE49-F238E27FC236}">
                <a16:creationId xmlns:a16="http://schemas.microsoft.com/office/drawing/2014/main" id="{E0E0CEF2-3734-43D4-B8FD-AE5E6DB011EF}"/>
              </a:ext>
            </a:extLst>
          </p:cNvPr>
          <p:cNvSpPr>
            <a:spLocks noChangeArrowheads="1"/>
          </p:cNvSpPr>
          <p:nvPr/>
        </p:nvSpPr>
        <p:spPr bwMode="auto">
          <a:xfrm>
            <a:off x="216421" y="722261"/>
            <a:ext cx="357207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
        <p:nvSpPr>
          <p:cNvPr id="5" name="Rectangle 2">
            <a:extLst>
              <a:ext uri="{FF2B5EF4-FFF2-40B4-BE49-F238E27FC236}">
                <a16:creationId xmlns:a16="http://schemas.microsoft.com/office/drawing/2014/main" id="{6FDF159C-F51E-4275-B400-EAF94A1F9CB0}"/>
              </a:ext>
            </a:extLst>
          </p:cNvPr>
          <p:cNvSpPr>
            <a:spLocks noChangeArrowheads="1"/>
          </p:cNvSpPr>
          <p:nvPr/>
        </p:nvSpPr>
        <p:spPr bwMode="auto">
          <a:xfrm>
            <a:off x="216421" y="689931"/>
            <a:ext cx="353548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
        <p:nvSpPr>
          <p:cNvPr id="4" name="Rectangle 2">
            <a:extLst>
              <a:ext uri="{FF2B5EF4-FFF2-40B4-BE49-F238E27FC236}">
                <a16:creationId xmlns:a16="http://schemas.microsoft.com/office/drawing/2014/main" id="{2DF1445F-70FA-4E1D-AF7C-F410FCFFB69B}"/>
              </a:ext>
            </a:extLst>
          </p:cNvPr>
          <p:cNvSpPr>
            <a:spLocks noChangeArrowheads="1"/>
          </p:cNvSpPr>
          <p:nvPr/>
        </p:nvSpPr>
        <p:spPr bwMode="auto">
          <a:xfrm>
            <a:off x="288429" y="767978"/>
            <a:ext cx="353548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
        <p:nvSpPr>
          <p:cNvPr id="6" name="Rectangle 2">
            <a:extLst>
              <a:ext uri="{FF2B5EF4-FFF2-40B4-BE49-F238E27FC236}">
                <a16:creationId xmlns:a16="http://schemas.microsoft.com/office/drawing/2014/main" id="{4E27F57C-20A2-45D4-BBA9-197CCD99F7EC}"/>
              </a:ext>
            </a:extLst>
          </p:cNvPr>
          <p:cNvSpPr>
            <a:spLocks noChangeArrowheads="1"/>
          </p:cNvSpPr>
          <p:nvPr/>
        </p:nvSpPr>
        <p:spPr bwMode="auto">
          <a:xfrm>
            <a:off x="288429" y="767976"/>
            <a:ext cx="3597496"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
        <p:nvSpPr>
          <p:cNvPr id="7" name="Rectangle 2">
            <a:extLst>
              <a:ext uri="{FF2B5EF4-FFF2-40B4-BE49-F238E27FC236}">
                <a16:creationId xmlns:a16="http://schemas.microsoft.com/office/drawing/2014/main" id="{5FC42D15-FBC3-405E-B6F8-80136156F0E5}"/>
              </a:ext>
            </a:extLst>
          </p:cNvPr>
          <p:cNvSpPr>
            <a:spLocks noChangeArrowheads="1"/>
          </p:cNvSpPr>
          <p:nvPr/>
        </p:nvSpPr>
        <p:spPr bwMode="auto">
          <a:xfrm>
            <a:off x="216421" y="722259"/>
            <a:ext cx="3597496"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
        <p:nvSpPr>
          <p:cNvPr id="8" name="Rectangle 2">
            <a:extLst>
              <a:ext uri="{FF2B5EF4-FFF2-40B4-BE49-F238E27FC236}">
                <a16:creationId xmlns:a16="http://schemas.microsoft.com/office/drawing/2014/main" id="{E1284069-FD72-4484-B685-C05170796BCE}"/>
              </a:ext>
            </a:extLst>
          </p:cNvPr>
          <p:cNvSpPr>
            <a:spLocks noChangeArrowheads="1"/>
          </p:cNvSpPr>
          <p:nvPr/>
        </p:nvSpPr>
        <p:spPr bwMode="auto">
          <a:xfrm>
            <a:off x="288429" y="744264"/>
            <a:ext cx="3473468"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
        <p:nvSpPr>
          <p:cNvPr id="9" name="Rectangle 2">
            <a:extLst>
              <a:ext uri="{FF2B5EF4-FFF2-40B4-BE49-F238E27FC236}">
                <a16:creationId xmlns:a16="http://schemas.microsoft.com/office/drawing/2014/main" id="{AF945D91-9AF6-4843-89EB-3EE8D906D299}"/>
              </a:ext>
            </a:extLst>
          </p:cNvPr>
          <p:cNvSpPr>
            <a:spLocks noChangeArrowheads="1"/>
          </p:cNvSpPr>
          <p:nvPr/>
        </p:nvSpPr>
        <p:spPr bwMode="auto">
          <a:xfrm>
            <a:off x="432445" y="743803"/>
            <a:ext cx="3411454"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
        <p:nvSpPr>
          <p:cNvPr id="10" name="Rectangle 2">
            <a:extLst>
              <a:ext uri="{FF2B5EF4-FFF2-40B4-BE49-F238E27FC236}">
                <a16:creationId xmlns:a16="http://schemas.microsoft.com/office/drawing/2014/main" id="{E99E53C5-0AEE-42E5-8CEF-91FEF3F9DAB3}"/>
              </a:ext>
            </a:extLst>
          </p:cNvPr>
          <p:cNvSpPr>
            <a:spLocks noChangeArrowheads="1"/>
          </p:cNvSpPr>
          <p:nvPr/>
        </p:nvSpPr>
        <p:spPr bwMode="auto">
          <a:xfrm>
            <a:off x="360437" y="790950"/>
            <a:ext cx="3411454"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
        <p:nvSpPr>
          <p:cNvPr id="11" name="Rectangle 2">
            <a:extLst>
              <a:ext uri="{FF2B5EF4-FFF2-40B4-BE49-F238E27FC236}">
                <a16:creationId xmlns:a16="http://schemas.microsoft.com/office/drawing/2014/main" id="{B96111A4-67D1-4961-80C9-B15D991FE724}"/>
              </a:ext>
            </a:extLst>
          </p:cNvPr>
          <p:cNvSpPr>
            <a:spLocks noChangeArrowheads="1"/>
          </p:cNvSpPr>
          <p:nvPr/>
        </p:nvSpPr>
        <p:spPr bwMode="auto">
          <a:xfrm>
            <a:off x="216420" y="743801"/>
            <a:ext cx="353548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
        <p:nvSpPr>
          <p:cNvPr id="16" name="Rectangle 6">
            <a:extLst>
              <a:ext uri="{FF2B5EF4-FFF2-40B4-BE49-F238E27FC236}">
                <a16:creationId xmlns:a16="http://schemas.microsoft.com/office/drawing/2014/main" id="{8A33A7ED-582E-4E65-827A-B79DB1D28EF3}"/>
              </a:ext>
            </a:extLst>
          </p:cNvPr>
          <p:cNvSpPr>
            <a:spLocks noChangeArrowheads="1"/>
          </p:cNvSpPr>
          <p:nvPr/>
        </p:nvSpPr>
        <p:spPr bwMode="auto">
          <a:xfrm>
            <a:off x="288429" y="791269"/>
            <a:ext cx="3482075"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
        <p:nvSpPr>
          <p:cNvPr id="12" name="Rectangle 11">
            <a:extLst>
              <a:ext uri="{FF2B5EF4-FFF2-40B4-BE49-F238E27FC236}">
                <a16:creationId xmlns:a16="http://schemas.microsoft.com/office/drawing/2014/main" id="{08492BB4-1DF2-40D3-AE7E-3BF0E7F96511}"/>
              </a:ext>
            </a:extLst>
          </p:cNvPr>
          <p:cNvSpPr>
            <a:spLocks noChangeArrowheads="1"/>
          </p:cNvSpPr>
          <p:nvPr/>
        </p:nvSpPr>
        <p:spPr bwMode="auto">
          <a:xfrm>
            <a:off x="360437" y="768692"/>
            <a:ext cx="3334730"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graphicFrame>
        <p:nvGraphicFramePr>
          <p:cNvPr id="14" name="Object 13">
            <a:extLst>
              <a:ext uri="{FF2B5EF4-FFF2-40B4-BE49-F238E27FC236}">
                <a16:creationId xmlns:a16="http://schemas.microsoft.com/office/drawing/2014/main" id="{E4474B78-C38D-4D65-8D77-69AC6932C86B}"/>
              </a:ext>
            </a:extLst>
          </p:cNvPr>
          <p:cNvGraphicFramePr>
            <a:graphicFrameLocks noChangeAspect="1"/>
          </p:cNvGraphicFramePr>
          <p:nvPr>
            <p:extLst>
              <p:ext uri="{D42A27DB-BD31-4B8C-83A1-F6EECF244321}">
                <p14:modId xmlns:p14="http://schemas.microsoft.com/office/powerpoint/2010/main" val="1232913686"/>
              </p:ext>
            </p:extLst>
          </p:nvPr>
        </p:nvGraphicFramePr>
        <p:xfrm>
          <a:off x="360437" y="768694"/>
          <a:ext cx="3885925" cy="2046312"/>
        </p:xfrm>
        <a:graphic>
          <a:graphicData uri="http://schemas.openxmlformats.org/presentationml/2006/ole">
            <mc:AlternateContent xmlns:mc="http://schemas.openxmlformats.org/markup-compatibility/2006">
              <mc:Choice xmlns:v="urn:schemas-microsoft-com:vml" Requires="v">
                <p:oleObj spid="_x0000_s14365" name="Chart" r:id="rId3" imgW="5372285" imgH="2828795" progId="MSGraph.Chart.8">
                  <p:embed/>
                </p:oleObj>
              </mc:Choice>
              <mc:Fallback>
                <p:oleObj name="Chart" r:id="rId3" imgW="5372285" imgH="2828795" progId="MSGraph.Chart.8">
                  <p:embed/>
                  <p:pic>
                    <p:nvPicPr>
                      <p:cNvPr id="0" name="Object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0437" y="768694"/>
                        <a:ext cx="3885925" cy="2046312"/>
                      </a:xfrm>
                      <a:prstGeom prst="rect">
                        <a:avLst/>
                      </a:prstGeom>
                      <a:solidFill>
                        <a:srgbClr val="FFFFFF"/>
                      </a:solidFill>
                    </p:spPr>
                  </p:pic>
                </p:oleObj>
              </mc:Fallback>
            </mc:AlternateContent>
          </a:graphicData>
        </a:graphic>
      </p:graphicFrame>
    </p:spTree>
    <p:extLst>
      <p:ext uri="{BB962C8B-B14F-4D97-AF65-F5344CB8AC3E}">
        <p14:creationId xmlns:p14="http://schemas.microsoft.com/office/powerpoint/2010/main" val="3234082970"/>
      </p:ext>
    </p:extLst>
  </p:cSld>
  <p:clrMapOvr>
    <a:masterClrMapping/>
  </p:clrMapOvr>
  <p:transition>
    <p:push dir="u"/>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840EC43-CB87-4BA5-82E3-9220F42FD72A}"/>
              </a:ext>
            </a:extLst>
          </p:cNvPr>
          <p:cNvSpPr>
            <a:spLocks noGrp="1"/>
          </p:cNvSpPr>
          <p:nvPr>
            <p:ph type="title"/>
          </p:nvPr>
        </p:nvSpPr>
        <p:spPr>
          <a:xfrm>
            <a:off x="72802" y="216673"/>
            <a:ext cx="4464496" cy="369332"/>
          </a:xfrm>
        </p:spPr>
        <p:txBody>
          <a:bodyPr/>
          <a:lstStyle/>
          <a:p>
            <a:pPr algn="ctr"/>
            <a:r>
              <a:rPr lang="en-IN" sz="1200" dirty="0"/>
              <a:t>Will you consider this hospital as your regular source of healthcare?</a:t>
            </a:r>
            <a:endParaRPr lang="en-GB" sz="1200" dirty="0"/>
          </a:p>
        </p:txBody>
      </p:sp>
      <p:sp>
        <p:nvSpPr>
          <p:cNvPr id="13" name="Rectangle 10">
            <a:extLst>
              <a:ext uri="{FF2B5EF4-FFF2-40B4-BE49-F238E27FC236}">
                <a16:creationId xmlns:a16="http://schemas.microsoft.com/office/drawing/2014/main" id="{DBB0D5AE-34FC-4DA0-B27F-1516C89FB6F7}"/>
              </a:ext>
            </a:extLst>
          </p:cNvPr>
          <p:cNvSpPr>
            <a:spLocks noChangeArrowheads="1"/>
          </p:cNvSpPr>
          <p:nvPr/>
        </p:nvSpPr>
        <p:spPr bwMode="auto">
          <a:xfrm>
            <a:off x="144413" y="722262"/>
            <a:ext cx="3721524"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
        <p:nvSpPr>
          <p:cNvPr id="2" name="Rectangle 4">
            <a:extLst>
              <a:ext uri="{FF2B5EF4-FFF2-40B4-BE49-F238E27FC236}">
                <a16:creationId xmlns:a16="http://schemas.microsoft.com/office/drawing/2014/main" id="{E0E0CEF2-3734-43D4-B8FD-AE5E6DB011EF}"/>
              </a:ext>
            </a:extLst>
          </p:cNvPr>
          <p:cNvSpPr>
            <a:spLocks noChangeArrowheads="1"/>
          </p:cNvSpPr>
          <p:nvPr/>
        </p:nvSpPr>
        <p:spPr bwMode="auto">
          <a:xfrm>
            <a:off x="216421" y="722261"/>
            <a:ext cx="357207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
        <p:nvSpPr>
          <p:cNvPr id="5" name="Rectangle 2">
            <a:extLst>
              <a:ext uri="{FF2B5EF4-FFF2-40B4-BE49-F238E27FC236}">
                <a16:creationId xmlns:a16="http://schemas.microsoft.com/office/drawing/2014/main" id="{6FDF159C-F51E-4275-B400-EAF94A1F9CB0}"/>
              </a:ext>
            </a:extLst>
          </p:cNvPr>
          <p:cNvSpPr>
            <a:spLocks noChangeArrowheads="1"/>
          </p:cNvSpPr>
          <p:nvPr/>
        </p:nvSpPr>
        <p:spPr bwMode="auto">
          <a:xfrm>
            <a:off x="216421" y="689931"/>
            <a:ext cx="353548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
        <p:nvSpPr>
          <p:cNvPr id="4" name="Rectangle 2">
            <a:extLst>
              <a:ext uri="{FF2B5EF4-FFF2-40B4-BE49-F238E27FC236}">
                <a16:creationId xmlns:a16="http://schemas.microsoft.com/office/drawing/2014/main" id="{2DF1445F-70FA-4E1D-AF7C-F410FCFFB69B}"/>
              </a:ext>
            </a:extLst>
          </p:cNvPr>
          <p:cNvSpPr>
            <a:spLocks noChangeArrowheads="1"/>
          </p:cNvSpPr>
          <p:nvPr/>
        </p:nvSpPr>
        <p:spPr bwMode="auto">
          <a:xfrm>
            <a:off x="288429" y="767978"/>
            <a:ext cx="353548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
        <p:nvSpPr>
          <p:cNvPr id="6" name="Rectangle 2">
            <a:extLst>
              <a:ext uri="{FF2B5EF4-FFF2-40B4-BE49-F238E27FC236}">
                <a16:creationId xmlns:a16="http://schemas.microsoft.com/office/drawing/2014/main" id="{4E27F57C-20A2-45D4-BBA9-197CCD99F7EC}"/>
              </a:ext>
            </a:extLst>
          </p:cNvPr>
          <p:cNvSpPr>
            <a:spLocks noChangeArrowheads="1"/>
          </p:cNvSpPr>
          <p:nvPr/>
        </p:nvSpPr>
        <p:spPr bwMode="auto">
          <a:xfrm>
            <a:off x="288429" y="767976"/>
            <a:ext cx="3597496"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
        <p:nvSpPr>
          <p:cNvPr id="7" name="Rectangle 2">
            <a:extLst>
              <a:ext uri="{FF2B5EF4-FFF2-40B4-BE49-F238E27FC236}">
                <a16:creationId xmlns:a16="http://schemas.microsoft.com/office/drawing/2014/main" id="{5FC42D15-FBC3-405E-B6F8-80136156F0E5}"/>
              </a:ext>
            </a:extLst>
          </p:cNvPr>
          <p:cNvSpPr>
            <a:spLocks noChangeArrowheads="1"/>
          </p:cNvSpPr>
          <p:nvPr/>
        </p:nvSpPr>
        <p:spPr bwMode="auto">
          <a:xfrm>
            <a:off x="216421" y="722259"/>
            <a:ext cx="3597496"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
        <p:nvSpPr>
          <p:cNvPr id="8" name="Rectangle 2">
            <a:extLst>
              <a:ext uri="{FF2B5EF4-FFF2-40B4-BE49-F238E27FC236}">
                <a16:creationId xmlns:a16="http://schemas.microsoft.com/office/drawing/2014/main" id="{E1284069-FD72-4484-B685-C05170796BCE}"/>
              </a:ext>
            </a:extLst>
          </p:cNvPr>
          <p:cNvSpPr>
            <a:spLocks noChangeArrowheads="1"/>
          </p:cNvSpPr>
          <p:nvPr/>
        </p:nvSpPr>
        <p:spPr bwMode="auto">
          <a:xfrm>
            <a:off x="288429" y="744264"/>
            <a:ext cx="3473468"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
        <p:nvSpPr>
          <p:cNvPr id="9" name="Rectangle 2">
            <a:extLst>
              <a:ext uri="{FF2B5EF4-FFF2-40B4-BE49-F238E27FC236}">
                <a16:creationId xmlns:a16="http://schemas.microsoft.com/office/drawing/2014/main" id="{AF945D91-9AF6-4843-89EB-3EE8D906D299}"/>
              </a:ext>
            </a:extLst>
          </p:cNvPr>
          <p:cNvSpPr>
            <a:spLocks noChangeArrowheads="1"/>
          </p:cNvSpPr>
          <p:nvPr/>
        </p:nvSpPr>
        <p:spPr bwMode="auto">
          <a:xfrm>
            <a:off x="432445" y="743803"/>
            <a:ext cx="3411454"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
        <p:nvSpPr>
          <p:cNvPr id="10" name="Rectangle 2">
            <a:extLst>
              <a:ext uri="{FF2B5EF4-FFF2-40B4-BE49-F238E27FC236}">
                <a16:creationId xmlns:a16="http://schemas.microsoft.com/office/drawing/2014/main" id="{E99E53C5-0AEE-42E5-8CEF-91FEF3F9DAB3}"/>
              </a:ext>
            </a:extLst>
          </p:cNvPr>
          <p:cNvSpPr>
            <a:spLocks noChangeArrowheads="1"/>
          </p:cNvSpPr>
          <p:nvPr/>
        </p:nvSpPr>
        <p:spPr bwMode="auto">
          <a:xfrm>
            <a:off x="360437" y="790950"/>
            <a:ext cx="3411454"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
        <p:nvSpPr>
          <p:cNvPr id="11" name="Rectangle 2">
            <a:extLst>
              <a:ext uri="{FF2B5EF4-FFF2-40B4-BE49-F238E27FC236}">
                <a16:creationId xmlns:a16="http://schemas.microsoft.com/office/drawing/2014/main" id="{B96111A4-67D1-4961-80C9-B15D991FE724}"/>
              </a:ext>
            </a:extLst>
          </p:cNvPr>
          <p:cNvSpPr>
            <a:spLocks noChangeArrowheads="1"/>
          </p:cNvSpPr>
          <p:nvPr/>
        </p:nvSpPr>
        <p:spPr bwMode="auto">
          <a:xfrm>
            <a:off x="216420" y="743801"/>
            <a:ext cx="353548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
        <p:nvSpPr>
          <p:cNvPr id="16" name="Rectangle 6">
            <a:extLst>
              <a:ext uri="{FF2B5EF4-FFF2-40B4-BE49-F238E27FC236}">
                <a16:creationId xmlns:a16="http://schemas.microsoft.com/office/drawing/2014/main" id="{8A33A7ED-582E-4E65-827A-B79DB1D28EF3}"/>
              </a:ext>
            </a:extLst>
          </p:cNvPr>
          <p:cNvSpPr>
            <a:spLocks noChangeArrowheads="1"/>
          </p:cNvSpPr>
          <p:nvPr/>
        </p:nvSpPr>
        <p:spPr bwMode="auto">
          <a:xfrm>
            <a:off x="288429" y="791269"/>
            <a:ext cx="3482075"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
        <p:nvSpPr>
          <p:cNvPr id="12" name="Rectangle 2">
            <a:extLst>
              <a:ext uri="{FF2B5EF4-FFF2-40B4-BE49-F238E27FC236}">
                <a16:creationId xmlns:a16="http://schemas.microsoft.com/office/drawing/2014/main" id="{667A995B-22DF-4C26-836E-B288A0469D3E}"/>
              </a:ext>
            </a:extLst>
          </p:cNvPr>
          <p:cNvSpPr>
            <a:spLocks noChangeArrowheads="1"/>
          </p:cNvSpPr>
          <p:nvPr/>
        </p:nvSpPr>
        <p:spPr bwMode="auto">
          <a:xfrm>
            <a:off x="288428" y="811057"/>
            <a:ext cx="3473468"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
        <p:nvSpPr>
          <p:cNvPr id="15" name="Rectangle 7">
            <a:extLst>
              <a:ext uri="{FF2B5EF4-FFF2-40B4-BE49-F238E27FC236}">
                <a16:creationId xmlns:a16="http://schemas.microsoft.com/office/drawing/2014/main" id="{872CF047-CAD5-46B3-ACDD-942FB7B564CE}"/>
              </a:ext>
            </a:extLst>
          </p:cNvPr>
          <p:cNvSpPr>
            <a:spLocks noChangeArrowheads="1"/>
          </p:cNvSpPr>
          <p:nvPr/>
        </p:nvSpPr>
        <p:spPr bwMode="auto">
          <a:xfrm>
            <a:off x="428447" y="856455"/>
            <a:ext cx="3317577"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graphicFrame>
        <p:nvGraphicFramePr>
          <p:cNvPr id="17" name="Object 16">
            <a:extLst>
              <a:ext uri="{FF2B5EF4-FFF2-40B4-BE49-F238E27FC236}">
                <a16:creationId xmlns:a16="http://schemas.microsoft.com/office/drawing/2014/main" id="{7665F7C7-32F3-4853-876C-BFD07FAB13E5}"/>
              </a:ext>
            </a:extLst>
          </p:cNvPr>
          <p:cNvGraphicFramePr>
            <a:graphicFrameLocks noChangeAspect="1"/>
          </p:cNvGraphicFramePr>
          <p:nvPr>
            <p:extLst>
              <p:ext uri="{D42A27DB-BD31-4B8C-83A1-F6EECF244321}">
                <p14:modId xmlns:p14="http://schemas.microsoft.com/office/powerpoint/2010/main" val="2480793420"/>
              </p:ext>
            </p:extLst>
          </p:nvPr>
        </p:nvGraphicFramePr>
        <p:xfrm>
          <a:off x="428447" y="856457"/>
          <a:ext cx="3865937" cy="2035786"/>
        </p:xfrm>
        <a:graphic>
          <a:graphicData uri="http://schemas.openxmlformats.org/presentationml/2006/ole">
            <mc:AlternateContent xmlns:mc="http://schemas.openxmlformats.org/markup-compatibility/2006">
              <mc:Choice xmlns:v="urn:schemas-microsoft-com:vml" Requires="v">
                <p:oleObj spid="_x0000_s15385" name="Chart" r:id="rId3" imgW="5372285" imgH="2828795" progId="MSGraph.Chart.8">
                  <p:embed/>
                </p:oleObj>
              </mc:Choice>
              <mc:Fallback>
                <p:oleObj name="Chart" r:id="rId3" imgW="5372285" imgH="2828795" progId="MSGraph.Chart.8">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8447" y="856457"/>
                        <a:ext cx="3865937" cy="2035786"/>
                      </a:xfrm>
                      <a:prstGeom prst="rect">
                        <a:avLst/>
                      </a:prstGeom>
                      <a:solidFill>
                        <a:srgbClr val="FFFFFF"/>
                      </a:solidFill>
                    </p:spPr>
                  </p:pic>
                </p:oleObj>
              </mc:Fallback>
            </mc:AlternateContent>
          </a:graphicData>
        </a:graphic>
      </p:graphicFrame>
    </p:spTree>
    <p:extLst>
      <p:ext uri="{BB962C8B-B14F-4D97-AF65-F5344CB8AC3E}">
        <p14:creationId xmlns:p14="http://schemas.microsoft.com/office/powerpoint/2010/main" val="2657520643"/>
      </p:ext>
    </p:extLst>
  </p:cSld>
  <p:clrMapOvr>
    <a:masterClrMapping/>
  </p:clrMapOvr>
  <p:transition>
    <p:push dir="u"/>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840EC43-CB87-4BA5-82E3-9220F42FD72A}"/>
              </a:ext>
            </a:extLst>
          </p:cNvPr>
          <p:cNvSpPr>
            <a:spLocks noGrp="1"/>
          </p:cNvSpPr>
          <p:nvPr>
            <p:ph type="title"/>
          </p:nvPr>
        </p:nvSpPr>
        <p:spPr>
          <a:xfrm>
            <a:off x="216420" y="216673"/>
            <a:ext cx="4105251" cy="184666"/>
          </a:xfrm>
        </p:spPr>
        <p:txBody>
          <a:bodyPr/>
          <a:lstStyle/>
          <a:p>
            <a:pPr algn="ctr"/>
            <a:r>
              <a:rPr lang="en-IN" sz="1200" dirty="0"/>
              <a:t>How did you first hear about the hospital?</a:t>
            </a:r>
            <a:endParaRPr lang="en-GB" sz="1200" dirty="0"/>
          </a:p>
        </p:txBody>
      </p:sp>
      <p:sp>
        <p:nvSpPr>
          <p:cNvPr id="13" name="Rectangle 10">
            <a:extLst>
              <a:ext uri="{FF2B5EF4-FFF2-40B4-BE49-F238E27FC236}">
                <a16:creationId xmlns:a16="http://schemas.microsoft.com/office/drawing/2014/main" id="{DBB0D5AE-34FC-4DA0-B27F-1516C89FB6F7}"/>
              </a:ext>
            </a:extLst>
          </p:cNvPr>
          <p:cNvSpPr>
            <a:spLocks noChangeArrowheads="1"/>
          </p:cNvSpPr>
          <p:nvPr/>
        </p:nvSpPr>
        <p:spPr bwMode="auto">
          <a:xfrm>
            <a:off x="144413" y="722262"/>
            <a:ext cx="3721524"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
        <p:nvSpPr>
          <p:cNvPr id="2" name="Rectangle 4">
            <a:extLst>
              <a:ext uri="{FF2B5EF4-FFF2-40B4-BE49-F238E27FC236}">
                <a16:creationId xmlns:a16="http://schemas.microsoft.com/office/drawing/2014/main" id="{E0E0CEF2-3734-43D4-B8FD-AE5E6DB011EF}"/>
              </a:ext>
            </a:extLst>
          </p:cNvPr>
          <p:cNvSpPr>
            <a:spLocks noChangeArrowheads="1"/>
          </p:cNvSpPr>
          <p:nvPr/>
        </p:nvSpPr>
        <p:spPr bwMode="auto">
          <a:xfrm>
            <a:off x="216421" y="722261"/>
            <a:ext cx="357207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
        <p:nvSpPr>
          <p:cNvPr id="5" name="Rectangle 2">
            <a:extLst>
              <a:ext uri="{FF2B5EF4-FFF2-40B4-BE49-F238E27FC236}">
                <a16:creationId xmlns:a16="http://schemas.microsoft.com/office/drawing/2014/main" id="{6FDF159C-F51E-4275-B400-EAF94A1F9CB0}"/>
              </a:ext>
            </a:extLst>
          </p:cNvPr>
          <p:cNvSpPr>
            <a:spLocks noChangeArrowheads="1"/>
          </p:cNvSpPr>
          <p:nvPr/>
        </p:nvSpPr>
        <p:spPr bwMode="auto">
          <a:xfrm>
            <a:off x="216421" y="689931"/>
            <a:ext cx="353548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
        <p:nvSpPr>
          <p:cNvPr id="4" name="Rectangle 2">
            <a:extLst>
              <a:ext uri="{FF2B5EF4-FFF2-40B4-BE49-F238E27FC236}">
                <a16:creationId xmlns:a16="http://schemas.microsoft.com/office/drawing/2014/main" id="{2DF1445F-70FA-4E1D-AF7C-F410FCFFB69B}"/>
              </a:ext>
            </a:extLst>
          </p:cNvPr>
          <p:cNvSpPr>
            <a:spLocks noChangeArrowheads="1"/>
          </p:cNvSpPr>
          <p:nvPr/>
        </p:nvSpPr>
        <p:spPr bwMode="auto">
          <a:xfrm>
            <a:off x="288429" y="767978"/>
            <a:ext cx="353548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
        <p:nvSpPr>
          <p:cNvPr id="6" name="Rectangle 2">
            <a:extLst>
              <a:ext uri="{FF2B5EF4-FFF2-40B4-BE49-F238E27FC236}">
                <a16:creationId xmlns:a16="http://schemas.microsoft.com/office/drawing/2014/main" id="{4E27F57C-20A2-45D4-BBA9-197CCD99F7EC}"/>
              </a:ext>
            </a:extLst>
          </p:cNvPr>
          <p:cNvSpPr>
            <a:spLocks noChangeArrowheads="1"/>
          </p:cNvSpPr>
          <p:nvPr/>
        </p:nvSpPr>
        <p:spPr bwMode="auto">
          <a:xfrm>
            <a:off x="288429" y="767976"/>
            <a:ext cx="3597496"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
        <p:nvSpPr>
          <p:cNvPr id="7" name="Rectangle 2">
            <a:extLst>
              <a:ext uri="{FF2B5EF4-FFF2-40B4-BE49-F238E27FC236}">
                <a16:creationId xmlns:a16="http://schemas.microsoft.com/office/drawing/2014/main" id="{5FC42D15-FBC3-405E-B6F8-80136156F0E5}"/>
              </a:ext>
            </a:extLst>
          </p:cNvPr>
          <p:cNvSpPr>
            <a:spLocks noChangeArrowheads="1"/>
          </p:cNvSpPr>
          <p:nvPr/>
        </p:nvSpPr>
        <p:spPr bwMode="auto">
          <a:xfrm>
            <a:off x="216421" y="722259"/>
            <a:ext cx="3597496"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
        <p:nvSpPr>
          <p:cNvPr id="8" name="Rectangle 2">
            <a:extLst>
              <a:ext uri="{FF2B5EF4-FFF2-40B4-BE49-F238E27FC236}">
                <a16:creationId xmlns:a16="http://schemas.microsoft.com/office/drawing/2014/main" id="{E1284069-FD72-4484-B685-C05170796BCE}"/>
              </a:ext>
            </a:extLst>
          </p:cNvPr>
          <p:cNvSpPr>
            <a:spLocks noChangeArrowheads="1"/>
          </p:cNvSpPr>
          <p:nvPr/>
        </p:nvSpPr>
        <p:spPr bwMode="auto">
          <a:xfrm>
            <a:off x="288429" y="744264"/>
            <a:ext cx="3473468"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
        <p:nvSpPr>
          <p:cNvPr id="9" name="Rectangle 2">
            <a:extLst>
              <a:ext uri="{FF2B5EF4-FFF2-40B4-BE49-F238E27FC236}">
                <a16:creationId xmlns:a16="http://schemas.microsoft.com/office/drawing/2014/main" id="{AF945D91-9AF6-4843-89EB-3EE8D906D299}"/>
              </a:ext>
            </a:extLst>
          </p:cNvPr>
          <p:cNvSpPr>
            <a:spLocks noChangeArrowheads="1"/>
          </p:cNvSpPr>
          <p:nvPr/>
        </p:nvSpPr>
        <p:spPr bwMode="auto">
          <a:xfrm>
            <a:off x="432445" y="743803"/>
            <a:ext cx="3411454"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
        <p:nvSpPr>
          <p:cNvPr id="10" name="Rectangle 2">
            <a:extLst>
              <a:ext uri="{FF2B5EF4-FFF2-40B4-BE49-F238E27FC236}">
                <a16:creationId xmlns:a16="http://schemas.microsoft.com/office/drawing/2014/main" id="{E99E53C5-0AEE-42E5-8CEF-91FEF3F9DAB3}"/>
              </a:ext>
            </a:extLst>
          </p:cNvPr>
          <p:cNvSpPr>
            <a:spLocks noChangeArrowheads="1"/>
          </p:cNvSpPr>
          <p:nvPr/>
        </p:nvSpPr>
        <p:spPr bwMode="auto">
          <a:xfrm>
            <a:off x="360437" y="790950"/>
            <a:ext cx="3411454"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
        <p:nvSpPr>
          <p:cNvPr id="11" name="Rectangle 2">
            <a:extLst>
              <a:ext uri="{FF2B5EF4-FFF2-40B4-BE49-F238E27FC236}">
                <a16:creationId xmlns:a16="http://schemas.microsoft.com/office/drawing/2014/main" id="{B96111A4-67D1-4961-80C9-B15D991FE724}"/>
              </a:ext>
            </a:extLst>
          </p:cNvPr>
          <p:cNvSpPr>
            <a:spLocks noChangeArrowheads="1"/>
          </p:cNvSpPr>
          <p:nvPr/>
        </p:nvSpPr>
        <p:spPr bwMode="auto">
          <a:xfrm>
            <a:off x="216420" y="743801"/>
            <a:ext cx="353548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
        <p:nvSpPr>
          <p:cNvPr id="16" name="Rectangle 6">
            <a:extLst>
              <a:ext uri="{FF2B5EF4-FFF2-40B4-BE49-F238E27FC236}">
                <a16:creationId xmlns:a16="http://schemas.microsoft.com/office/drawing/2014/main" id="{8A33A7ED-582E-4E65-827A-B79DB1D28EF3}"/>
              </a:ext>
            </a:extLst>
          </p:cNvPr>
          <p:cNvSpPr>
            <a:spLocks noChangeArrowheads="1"/>
          </p:cNvSpPr>
          <p:nvPr/>
        </p:nvSpPr>
        <p:spPr bwMode="auto">
          <a:xfrm>
            <a:off x="288429" y="791269"/>
            <a:ext cx="3482075"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
        <p:nvSpPr>
          <p:cNvPr id="12" name="Rectangle 2">
            <a:extLst>
              <a:ext uri="{FF2B5EF4-FFF2-40B4-BE49-F238E27FC236}">
                <a16:creationId xmlns:a16="http://schemas.microsoft.com/office/drawing/2014/main" id="{667A995B-22DF-4C26-836E-B288A0469D3E}"/>
              </a:ext>
            </a:extLst>
          </p:cNvPr>
          <p:cNvSpPr>
            <a:spLocks noChangeArrowheads="1"/>
          </p:cNvSpPr>
          <p:nvPr/>
        </p:nvSpPr>
        <p:spPr bwMode="auto">
          <a:xfrm>
            <a:off x="288428" y="811057"/>
            <a:ext cx="3473468"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
        <p:nvSpPr>
          <p:cNvPr id="15" name="Rectangle 2">
            <a:extLst>
              <a:ext uri="{FF2B5EF4-FFF2-40B4-BE49-F238E27FC236}">
                <a16:creationId xmlns:a16="http://schemas.microsoft.com/office/drawing/2014/main" id="{E947E6EF-30BE-424F-B53D-5BD4C2112A9E}"/>
              </a:ext>
            </a:extLst>
          </p:cNvPr>
          <p:cNvSpPr>
            <a:spLocks noChangeArrowheads="1"/>
          </p:cNvSpPr>
          <p:nvPr/>
        </p:nvSpPr>
        <p:spPr bwMode="auto">
          <a:xfrm>
            <a:off x="216420" y="742050"/>
            <a:ext cx="353548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pic>
        <p:nvPicPr>
          <p:cNvPr id="14" name="Picture 13">
            <a:extLst>
              <a:ext uri="{FF2B5EF4-FFF2-40B4-BE49-F238E27FC236}">
                <a16:creationId xmlns:a16="http://schemas.microsoft.com/office/drawing/2014/main" id="{FCDB68EA-347B-427C-90FF-677E1FA99A28}"/>
              </a:ext>
            </a:extLst>
          </p:cNvPr>
          <p:cNvPicPr>
            <a:picLocks noChangeAspect="1"/>
          </p:cNvPicPr>
          <p:nvPr/>
        </p:nvPicPr>
        <p:blipFill>
          <a:blip r:embed="rId2"/>
          <a:stretch>
            <a:fillRect/>
          </a:stretch>
        </p:blipFill>
        <p:spPr>
          <a:xfrm>
            <a:off x="393094" y="827896"/>
            <a:ext cx="3751902" cy="1978879"/>
          </a:xfrm>
          <a:prstGeom prst="rect">
            <a:avLst/>
          </a:prstGeom>
        </p:spPr>
      </p:pic>
    </p:spTree>
    <p:extLst>
      <p:ext uri="{BB962C8B-B14F-4D97-AF65-F5344CB8AC3E}">
        <p14:creationId xmlns:p14="http://schemas.microsoft.com/office/powerpoint/2010/main" val="551976410"/>
      </p:ext>
    </p:extLst>
  </p:cSld>
  <p:clrMapOvr>
    <a:masterClrMapping/>
  </p:clrMapOvr>
  <p:transition>
    <p:push dir="u"/>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25845" y="216673"/>
            <a:ext cx="4195430" cy="184666"/>
          </a:xfrm>
        </p:spPr>
        <p:txBody>
          <a:bodyPr/>
          <a:lstStyle/>
          <a:p>
            <a:pPr algn="ctr"/>
            <a:r>
              <a:rPr lang="en-IN" sz="1200" dirty="0"/>
              <a:t>Overall Experience</a:t>
            </a:r>
          </a:p>
        </p:txBody>
      </p:sp>
      <p:pic>
        <p:nvPicPr>
          <p:cNvPr id="7" name="Picture 6"/>
          <p:cNvPicPr>
            <a:picLocks noChangeAspect="1"/>
          </p:cNvPicPr>
          <p:nvPr/>
        </p:nvPicPr>
        <p:blipFill>
          <a:blip r:embed="rId2"/>
          <a:stretch>
            <a:fillRect/>
          </a:stretch>
        </p:blipFill>
        <p:spPr>
          <a:xfrm>
            <a:off x="418507" y="722263"/>
            <a:ext cx="3610105" cy="2169904"/>
          </a:xfrm>
          <a:prstGeom prst="rect">
            <a:avLst/>
          </a:prstGeom>
        </p:spPr>
      </p:pic>
    </p:spTree>
    <p:extLst>
      <p:ext uri="{BB962C8B-B14F-4D97-AF65-F5344CB8AC3E}">
        <p14:creationId xmlns:p14="http://schemas.microsoft.com/office/powerpoint/2010/main" val="3333606591"/>
      </p:ext>
    </p:extLst>
  </p:cSld>
  <p:clrMapOvr>
    <a:masterClrMapping/>
  </p:clrMapOvr>
  <p:transition>
    <p:push dir="u"/>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458A5DC-0920-42AA-AECA-7663C619CEB5}"/>
              </a:ext>
            </a:extLst>
          </p:cNvPr>
          <p:cNvSpPr>
            <a:spLocks noGrp="1"/>
          </p:cNvSpPr>
          <p:nvPr>
            <p:ph type="body" idx="1"/>
          </p:nvPr>
        </p:nvSpPr>
        <p:spPr>
          <a:xfrm>
            <a:off x="216817" y="651789"/>
            <a:ext cx="4176465" cy="2592288"/>
          </a:xfrm>
        </p:spPr>
        <p:txBody>
          <a:bodyPr/>
          <a:lstStyle/>
          <a:p>
            <a:pPr marL="171450" lvl="0" indent="-171450">
              <a:buFont typeface="Arial" panose="020B0604020202020204" pitchFamily="34" charset="0"/>
              <a:buChar char="•"/>
            </a:pPr>
            <a:r>
              <a:rPr lang="en-US" sz="850" dirty="0"/>
              <a:t>There should be a display giving out the appointment number and seniority in each OPD.  </a:t>
            </a:r>
            <a:endParaRPr lang="en-GB" sz="850" dirty="0"/>
          </a:p>
          <a:p>
            <a:pPr marL="171450" lvl="0" indent="-171450">
              <a:buFont typeface="Arial" panose="020B0604020202020204" pitchFamily="34" charset="0"/>
              <a:buChar char="•"/>
            </a:pPr>
            <a:r>
              <a:rPr lang="en-US" sz="850" dirty="0"/>
              <a:t>Appointment system need improvement. Lot of waiting despite taking appointment in advance.</a:t>
            </a:r>
            <a:endParaRPr lang="en-GB" sz="850" dirty="0"/>
          </a:p>
          <a:p>
            <a:pPr marL="171450" lvl="0" indent="-171450">
              <a:buFont typeface="Arial" panose="020B0604020202020204" pitchFamily="34" charset="0"/>
              <a:buChar char="•"/>
            </a:pPr>
            <a:r>
              <a:rPr lang="en-US" sz="850" dirty="0"/>
              <a:t>Billing and registration system needs lot of improvement to handle the heavy load. Considerable waiting time in billing and registration in lot of OPDs.</a:t>
            </a:r>
            <a:endParaRPr lang="en-GB" sz="850" dirty="0"/>
          </a:p>
          <a:p>
            <a:pPr marL="171450" lvl="0" indent="-171450">
              <a:buFont typeface="Arial" panose="020B0604020202020204" pitchFamily="34" charset="0"/>
              <a:buChar char="•"/>
            </a:pPr>
            <a:r>
              <a:rPr lang="en-US" sz="850" dirty="0"/>
              <a:t>Staff at various counters need to be polite.</a:t>
            </a:r>
            <a:endParaRPr lang="en-GB" sz="850" dirty="0"/>
          </a:p>
          <a:p>
            <a:pPr marL="171450" lvl="0" indent="-171450">
              <a:buFont typeface="Arial" panose="020B0604020202020204" pitchFamily="34" charset="0"/>
              <a:buChar char="•"/>
            </a:pPr>
            <a:r>
              <a:rPr lang="en-US" sz="850" dirty="0"/>
              <a:t>Doctors need to be punctual for OPD timings. Most of the time doctors are late at least by 30 minutes.</a:t>
            </a:r>
            <a:endParaRPr lang="en-GB" sz="850" dirty="0"/>
          </a:p>
          <a:p>
            <a:pPr marL="171450" lvl="0" indent="-171450">
              <a:buFont typeface="Arial" panose="020B0604020202020204" pitchFamily="34" charset="0"/>
              <a:buChar char="•"/>
            </a:pPr>
            <a:r>
              <a:rPr lang="en-US" sz="850" dirty="0"/>
              <a:t>More doctors should be available in ultrasound and radiology OPD.</a:t>
            </a:r>
            <a:endParaRPr lang="en-GB" sz="850" dirty="0"/>
          </a:p>
          <a:p>
            <a:pPr marL="171450" lvl="0" indent="-171450">
              <a:buFont typeface="Arial" panose="020B0604020202020204" pitchFamily="34" charset="0"/>
              <a:buChar char="•"/>
            </a:pPr>
            <a:r>
              <a:rPr lang="en-US" sz="850" dirty="0"/>
              <a:t>Lab report should be available in mail or on the website of the Hospital. So the patients can access it by login on to the hospital website.</a:t>
            </a:r>
            <a:endParaRPr lang="en-GB" sz="850" dirty="0"/>
          </a:p>
          <a:p>
            <a:pPr marL="171450" lvl="0" indent="-171450">
              <a:buFont typeface="Arial" panose="020B0604020202020204" pitchFamily="34" charset="0"/>
              <a:buChar char="•"/>
            </a:pPr>
            <a:r>
              <a:rPr lang="en-US" sz="850" dirty="0"/>
              <a:t>Doctors should not use mobile while attending patients. It’s a distraction and unprofessional attitude. </a:t>
            </a:r>
            <a:endParaRPr lang="en-GB" sz="850" dirty="0"/>
          </a:p>
          <a:p>
            <a:pPr marL="171450" lvl="0" indent="-171450">
              <a:buFont typeface="Arial" panose="020B0604020202020204" pitchFamily="34" charset="0"/>
              <a:buChar char="•"/>
            </a:pPr>
            <a:r>
              <a:rPr lang="en-US" sz="850" dirty="0"/>
              <a:t>OPD patient should be able to pay the registration fees online so that he doesn’t have to wait in queue for the same in the hospital.</a:t>
            </a:r>
            <a:endParaRPr lang="en-GB" sz="850" dirty="0"/>
          </a:p>
          <a:p>
            <a:pPr marL="171450" lvl="0" indent="-171450">
              <a:buFont typeface="Arial" panose="020B0604020202020204" pitchFamily="34" charset="0"/>
              <a:buChar char="•"/>
            </a:pPr>
            <a:r>
              <a:rPr lang="en-US" sz="850" dirty="0"/>
              <a:t>At times long waiting time at pharmacy. Increase counters when high rush.</a:t>
            </a:r>
            <a:endParaRPr lang="en-GB" sz="850" dirty="0"/>
          </a:p>
          <a:p>
            <a:pPr marL="171450" lvl="0" indent="-171450">
              <a:buFont typeface="Arial" panose="020B0604020202020204" pitchFamily="34" charset="0"/>
              <a:buChar char="•"/>
            </a:pPr>
            <a:r>
              <a:rPr lang="en-US" sz="850" dirty="0"/>
              <a:t>Diaper changing table should be available in ladies toilet and neo natal OPD.</a:t>
            </a:r>
            <a:endParaRPr lang="en-GB" sz="850" dirty="0"/>
          </a:p>
          <a:p>
            <a:pPr marL="171450" lvl="0" indent="-171450">
              <a:buFont typeface="Arial" panose="020B0604020202020204" pitchFamily="34" charset="0"/>
              <a:buChar char="•"/>
            </a:pPr>
            <a:r>
              <a:rPr lang="en-US" sz="850" dirty="0"/>
              <a:t>Timely service is not provided to CGHS and empaneled patients.</a:t>
            </a:r>
            <a:endParaRPr lang="en-GB" sz="850" dirty="0"/>
          </a:p>
          <a:p>
            <a:pPr marL="171450" lvl="0" indent="-171450">
              <a:buFont typeface="Arial" panose="020B0604020202020204" pitchFamily="34" charset="0"/>
              <a:buChar char="•"/>
            </a:pPr>
            <a:r>
              <a:rPr lang="en-US" sz="850" dirty="0"/>
              <a:t>There should be more staff deployed at various counters during the weekend and when heavy rush of patients is expected.</a:t>
            </a:r>
            <a:br>
              <a:rPr lang="en-US" sz="850" dirty="0"/>
            </a:br>
            <a:endParaRPr lang="en-GB" sz="850" dirty="0"/>
          </a:p>
        </p:txBody>
      </p:sp>
      <p:sp>
        <p:nvSpPr>
          <p:cNvPr id="3" name="Title 2">
            <a:extLst>
              <a:ext uri="{FF2B5EF4-FFF2-40B4-BE49-F238E27FC236}">
                <a16:creationId xmlns:a16="http://schemas.microsoft.com/office/drawing/2014/main" id="{9C6C164C-45B7-4DDD-B9D3-80A943E1B4A6}"/>
              </a:ext>
            </a:extLst>
          </p:cNvPr>
          <p:cNvSpPr>
            <a:spLocks noGrp="1"/>
          </p:cNvSpPr>
          <p:nvPr>
            <p:ph type="title"/>
          </p:nvPr>
        </p:nvSpPr>
        <p:spPr>
          <a:xfrm>
            <a:off x="125845" y="216673"/>
            <a:ext cx="4267438" cy="215444"/>
          </a:xfrm>
        </p:spPr>
        <p:txBody>
          <a:bodyPr/>
          <a:lstStyle/>
          <a:p>
            <a:r>
              <a:rPr lang="en-IN" dirty="0"/>
              <a:t>Comments and Suggestions given by patients</a:t>
            </a:r>
            <a:endParaRPr lang="en-GB" dirty="0"/>
          </a:p>
        </p:txBody>
      </p:sp>
    </p:spTree>
    <p:extLst>
      <p:ext uri="{BB962C8B-B14F-4D97-AF65-F5344CB8AC3E}">
        <p14:creationId xmlns:p14="http://schemas.microsoft.com/office/powerpoint/2010/main" val="365692034"/>
      </p:ext>
    </p:extLst>
  </p:cSld>
  <p:clrMapOvr>
    <a:masterClrMapping/>
  </p:clrMapOvr>
  <p:transition>
    <p:push dir="u"/>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F4CEAEC-2A92-4FC7-888D-79287CA52D67}"/>
              </a:ext>
            </a:extLst>
          </p:cNvPr>
          <p:cNvSpPr>
            <a:spLocks noGrp="1"/>
          </p:cNvSpPr>
          <p:nvPr>
            <p:ph type="body" idx="1"/>
          </p:nvPr>
        </p:nvSpPr>
        <p:spPr>
          <a:xfrm>
            <a:off x="417195" y="984017"/>
            <a:ext cx="3775710" cy="1338828"/>
          </a:xfrm>
        </p:spPr>
        <p:txBody>
          <a:bodyPr/>
          <a:lstStyle/>
          <a:p>
            <a:pPr lvl="0"/>
            <a:r>
              <a:rPr lang="en-US" sz="1000" dirty="0"/>
              <a:t>As the study was to be completed in a short time, the time factor acted as a considerable limit on the scope and the extensiveness of the study.</a:t>
            </a:r>
          </a:p>
          <a:p>
            <a:pPr lvl="0"/>
            <a:endParaRPr lang="en-GB" sz="1000" dirty="0"/>
          </a:p>
          <a:p>
            <a:pPr lvl="0"/>
            <a:r>
              <a:rPr lang="en-US" sz="1000" dirty="0"/>
              <a:t>The information provided by respondents may not be fully accurate due to unavoidable biases. </a:t>
            </a:r>
          </a:p>
          <a:p>
            <a:pPr lvl="0"/>
            <a:endParaRPr lang="en-GB" sz="1000" dirty="0"/>
          </a:p>
          <a:p>
            <a:pPr lvl="0"/>
            <a:r>
              <a:rPr lang="en-US" sz="1000" dirty="0"/>
              <a:t>Results are subjective and perception driven but nonetheless are very helpful in showing the state of satisfaction with OPD services. </a:t>
            </a:r>
            <a:endParaRPr lang="en-GB" sz="1000" dirty="0"/>
          </a:p>
          <a:p>
            <a:endParaRPr lang="en-GB" dirty="0"/>
          </a:p>
        </p:txBody>
      </p:sp>
      <p:sp>
        <p:nvSpPr>
          <p:cNvPr id="3" name="Title 2">
            <a:extLst>
              <a:ext uri="{FF2B5EF4-FFF2-40B4-BE49-F238E27FC236}">
                <a16:creationId xmlns:a16="http://schemas.microsoft.com/office/drawing/2014/main" id="{90FCF78C-46DB-42CC-9A78-12A3C7C55C33}"/>
              </a:ext>
            </a:extLst>
          </p:cNvPr>
          <p:cNvSpPr>
            <a:spLocks noGrp="1"/>
          </p:cNvSpPr>
          <p:nvPr>
            <p:ph type="title"/>
          </p:nvPr>
        </p:nvSpPr>
        <p:spPr/>
        <p:txBody>
          <a:bodyPr/>
          <a:lstStyle/>
          <a:p>
            <a:r>
              <a:rPr lang="en-IN" dirty="0"/>
              <a:t>Limitations of the Study</a:t>
            </a:r>
            <a:endParaRPr lang="en-GB" dirty="0"/>
          </a:p>
        </p:txBody>
      </p:sp>
      <p:pic>
        <p:nvPicPr>
          <p:cNvPr id="4" name="Picture 2" descr="C:\$adam\APMEA Training\icons\spyglass-big-orange-2.png">
            <a:extLst>
              <a:ext uri="{FF2B5EF4-FFF2-40B4-BE49-F238E27FC236}">
                <a16:creationId xmlns:a16="http://schemas.microsoft.com/office/drawing/2014/main" id="{8BEE4C4E-B7E3-4731-952A-5F8A65DC455E}"/>
              </a:ext>
            </a:extLst>
          </p:cNvPr>
          <p:cNvPicPr>
            <a:picLocks noChangeAspect="1" noChangeArrowheads="1"/>
          </p:cNvPicPr>
          <p:nvPr/>
        </p:nvPicPr>
        <p:blipFill>
          <a:blip r:embed="rId2" cstate="print"/>
          <a:srcRect/>
          <a:stretch>
            <a:fillRect/>
          </a:stretch>
        </p:blipFill>
        <p:spPr bwMode="auto">
          <a:xfrm rot="18000000">
            <a:off x="247436" y="1027812"/>
            <a:ext cx="76700" cy="92217"/>
          </a:xfrm>
          <a:prstGeom prst="rect">
            <a:avLst/>
          </a:prstGeom>
          <a:noFill/>
          <a:effectLst/>
        </p:spPr>
      </p:pic>
      <p:pic>
        <p:nvPicPr>
          <p:cNvPr id="5" name="Picture 2" descr="C:\$adam\APMEA Training\icons\spyglass-big-orange-2.png">
            <a:extLst>
              <a:ext uri="{FF2B5EF4-FFF2-40B4-BE49-F238E27FC236}">
                <a16:creationId xmlns:a16="http://schemas.microsoft.com/office/drawing/2014/main" id="{117DE720-C8D1-47C3-B2D3-291EC6FACBCF}"/>
              </a:ext>
            </a:extLst>
          </p:cNvPr>
          <p:cNvPicPr>
            <a:picLocks noChangeAspect="1" noChangeArrowheads="1"/>
          </p:cNvPicPr>
          <p:nvPr/>
        </p:nvPicPr>
        <p:blipFill>
          <a:blip r:embed="rId2" cstate="print"/>
          <a:srcRect/>
          <a:stretch>
            <a:fillRect/>
          </a:stretch>
        </p:blipFill>
        <p:spPr bwMode="auto">
          <a:xfrm rot="18000000">
            <a:off x="247437" y="1452501"/>
            <a:ext cx="76700" cy="92217"/>
          </a:xfrm>
          <a:prstGeom prst="rect">
            <a:avLst/>
          </a:prstGeom>
          <a:noFill/>
          <a:effectLst/>
        </p:spPr>
      </p:pic>
      <p:pic>
        <p:nvPicPr>
          <p:cNvPr id="6" name="Picture 2" descr="C:\$adam\APMEA Training\icons\spyglass-big-orange-2.png">
            <a:extLst>
              <a:ext uri="{FF2B5EF4-FFF2-40B4-BE49-F238E27FC236}">
                <a16:creationId xmlns:a16="http://schemas.microsoft.com/office/drawing/2014/main" id="{C882FF83-D5A4-4F00-B537-5D1A38DCE256}"/>
              </a:ext>
            </a:extLst>
          </p:cNvPr>
          <p:cNvPicPr>
            <a:picLocks noChangeAspect="1" noChangeArrowheads="1"/>
          </p:cNvPicPr>
          <p:nvPr/>
        </p:nvPicPr>
        <p:blipFill>
          <a:blip r:embed="rId2" cstate="print"/>
          <a:srcRect/>
          <a:stretch>
            <a:fillRect/>
          </a:stretch>
        </p:blipFill>
        <p:spPr bwMode="auto">
          <a:xfrm rot="18000000">
            <a:off x="247438" y="1916033"/>
            <a:ext cx="76700" cy="92217"/>
          </a:xfrm>
          <a:prstGeom prst="rect">
            <a:avLst/>
          </a:prstGeom>
          <a:noFill/>
          <a:effectLst/>
        </p:spPr>
      </p:pic>
    </p:spTree>
    <p:extLst>
      <p:ext uri="{BB962C8B-B14F-4D97-AF65-F5344CB8AC3E}">
        <p14:creationId xmlns:p14="http://schemas.microsoft.com/office/powerpoint/2010/main" val="399266845"/>
      </p:ext>
    </p:extLst>
  </p:cSld>
  <p:clrMapOvr>
    <a:masterClrMapping/>
  </p:clrMapOvr>
  <p:transition>
    <p:push dir="u"/>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N" dirty="0"/>
              <a:t>Recommendations</a:t>
            </a:r>
          </a:p>
        </p:txBody>
      </p:sp>
      <p:sp>
        <p:nvSpPr>
          <p:cNvPr id="11" name="TextBox 10">
            <a:extLst>
              <a:ext uri="{FF2B5EF4-FFF2-40B4-BE49-F238E27FC236}">
                <a16:creationId xmlns:a16="http://schemas.microsoft.com/office/drawing/2014/main" id="{978280E0-4A29-487F-9EFC-1B03CB6A960A}"/>
              </a:ext>
            </a:extLst>
          </p:cNvPr>
          <p:cNvSpPr txBox="1"/>
          <p:nvPr/>
        </p:nvSpPr>
        <p:spPr>
          <a:xfrm>
            <a:off x="297457" y="995629"/>
            <a:ext cx="4248472" cy="1682512"/>
          </a:xfrm>
          <a:prstGeom prst="rect">
            <a:avLst/>
          </a:prstGeom>
          <a:noFill/>
        </p:spPr>
        <p:txBody>
          <a:bodyPr wrap="square" rtlCol="0">
            <a:spAutoFit/>
          </a:bodyPr>
          <a:lstStyle/>
          <a:p>
            <a:pPr>
              <a:spcAft>
                <a:spcPts val="400"/>
              </a:spcAft>
            </a:pPr>
            <a:r>
              <a:rPr lang="en-US" sz="1000" dirty="0">
                <a:solidFill>
                  <a:schemeClr val="bg1"/>
                </a:solidFill>
                <a:latin typeface="CMU Sans Serif" panose="02000603000000000000"/>
              </a:rPr>
              <a:t>Recommendations based on comments and suggestions given by Patients.</a:t>
            </a:r>
          </a:p>
          <a:p>
            <a:pPr>
              <a:spcAft>
                <a:spcPts val="400"/>
              </a:spcAft>
            </a:pPr>
            <a:r>
              <a:rPr lang="en-GB" sz="1000" dirty="0">
                <a:solidFill>
                  <a:schemeClr val="bg1"/>
                </a:solidFill>
                <a:latin typeface="CMU Sans Serif" panose="02000603000000000000"/>
              </a:rPr>
              <a:t>Long waiting time for registration, to meet the doctors and at Pharmacy needs priority attention.</a:t>
            </a:r>
          </a:p>
          <a:p>
            <a:pPr>
              <a:spcAft>
                <a:spcPts val="400"/>
              </a:spcAft>
            </a:pPr>
            <a:r>
              <a:rPr lang="en-GB" sz="1000" dirty="0">
                <a:solidFill>
                  <a:schemeClr val="bg1"/>
                </a:solidFill>
                <a:latin typeface="CMU Sans Serif" panose="02000603000000000000"/>
              </a:rPr>
              <a:t>Perception of differential and discriminatory  treatment for different category of patients should be corrected.</a:t>
            </a:r>
          </a:p>
          <a:p>
            <a:pPr>
              <a:spcAft>
                <a:spcPts val="400"/>
              </a:spcAft>
            </a:pPr>
            <a:r>
              <a:rPr lang="en-GB" sz="1000" dirty="0">
                <a:solidFill>
                  <a:schemeClr val="bg1"/>
                </a:solidFill>
                <a:latin typeface="CMU Sans Serif" panose="02000603000000000000"/>
              </a:rPr>
              <a:t>Where ever possible ,unprofessional staff behaviour should be corrected through education and training. Its an important issue for spoken reputation of the Hospital.</a:t>
            </a:r>
          </a:p>
          <a:p>
            <a:endParaRPr lang="en-GB" sz="1000" dirty="0">
              <a:solidFill>
                <a:schemeClr val="bg1"/>
              </a:solidFill>
              <a:latin typeface="CMU Sans Serif" panose="02000603000000000000" pitchFamily="50" charset="0"/>
              <a:ea typeface="CMU Sans Serif" panose="02000603000000000000" pitchFamily="50" charset="0"/>
              <a:cs typeface="CMU Sans Serif" panose="02000603000000000000" pitchFamily="50" charset="0"/>
            </a:endParaRPr>
          </a:p>
        </p:txBody>
      </p:sp>
      <p:pic>
        <p:nvPicPr>
          <p:cNvPr id="5" name="Picture 2" descr="C:\$adam\APMEA Training\icons\spyglass-big-orange-2.png">
            <a:extLst>
              <a:ext uri="{FF2B5EF4-FFF2-40B4-BE49-F238E27FC236}">
                <a16:creationId xmlns:a16="http://schemas.microsoft.com/office/drawing/2014/main" id="{EEC9B53C-E26D-4F03-9A29-FE51EDFB4404}"/>
              </a:ext>
            </a:extLst>
          </p:cNvPr>
          <p:cNvPicPr>
            <a:picLocks noChangeAspect="1" noChangeArrowheads="1"/>
          </p:cNvPicPr>
          <p:nvPr/>
        </p:nvPicPr>
        <p:blipFill>
          <a:blip r:embed="rId3" cstate="print"/>
          <a:srcRect/>
          <a:stretch>
            <a:fillRect/>
          </a:stretch>
        </p:blipFill>
        <p:spPr bwMode="auto">
          <a:xfrm rot="18000000">
            <a:off x="199999" y="1967566"/>
            <a:ext cx="76700" cy="92217"/>
          </a:xfrm>
          <a:prstGeom prst="rect">
            <a:avLst/>
          </a:prstGeom>
          <a:noFill/>
          <a:effectLst/>
        </p:spPr>
      </p:pic>
      <p:pic>
        <p:nvPicPr>
          <p:cNvPr id="6" name="Picture 2" descr="C:\$adam\APMEA Training\icons\spyglass-big-orange-2.png">
            <a:extLst>
              <a:ext uri="{FF2B5EF4-FFF2-40B4-BE49-F238E27FC236}">
                <a16:creationId xmlns:a16="http://schemas.microsoft.com/office/drawing/2014/main" id="{70D168D5-B826-4D18-ABE7-817EE57648FD}"/>
              </a:ext>
            </a:extLst>
          </p:cNvPr>
          <p:cNvPicPr>
            <a:picLocks noChangeAspect="1" noChangeArrowheads="1"/>
          </p:cNvPicPr>
          <p:nvPr/>
        </p:nvPicPr>
        <p:blipFill>
          <a:blip r:embed="rId3" cstate="print"/>
          <a:srcRect/>
          <a:stretch>
            <a:fillRect/>
          </a:stretch>
        </p:blipFill>
        <p:spPr bwMode="auto">
          <a:xfrm rot="18000000">
            <a:off x="192688" y="1092386"/>
            <a:ext cx="76700" cy="92217"/>
          </a:xfrm>
          <a:prstGeom prst="rect">
            <a:avLst/>
          </a:prstGeom>
          <a:noFill/>
          <a:effectLst/>
        </p:spPr>
      </p:pic>
      <p:pic>
        <p:nvPicPr>
          <p:cNvPr id="7" name="Picture 2" descr="C:\$adam\APMEA Training\icons\spyglass-big-orange-2.png">
            <a:extLst>
              <a:ext uri="{FF2B5EF4-FFF2-40B4-BE49-F238E27FC236}">
                <a16:creationId xmlns:a16="http://schemas.microsoft.com/office/drawing/2014/main" id="{2DA267BF-58F5-4B67-BFED-E6BCE307DD7C}"/>
              </a:ext>
            </a:extLst>
          </p:cNvPr>
          <p:cNvPicPr>
            <a:picLocks noChangeAspect="1" noChangeArrowheads="1"/>
          </p:cNvPicPr>
          <p:nvPr/>
        </p:nvPicPr>
        <p:blipFill>
          <a:blip r:embed="rId3" cstate="print"/>
          <a:srcRect/>
          <a:stretch>
            <a:fillRect/>
          </a:stretch>
        </p:blipFill>
        <p:spPr bwMode="auto">
          <a:xfrm rot="18000000">
            <a:off x="200000" y="1641573"/>
            <a:ext cx="76700" cy="92217"/>
          </a:xfrm>
          <a:prstGeom prst="rect">
            <a:avLst/>
          </a:prstGeom>
          <a:noFill/>
          <a:effectLst/>
        </p:spPr>
      </p:pic>
      <p:pic>
        <p:nvPicPr>
          <p:cNvPr id="8" name="Picture 2" descr="C:\$adam\APMEA Training\icons\spyglass-big-orange-2.png">
            <a:extLst>
              <a:ext uri="{FF2B5EF4-FFF2-40B4-BE49-F238E27FC236}">
                <a16:creationId xmlns:a16="http://schemas.microsoft.com/office/drawing/2014/main" id="{900D57B0-CC14-4506-86A5-CA73580C485A}"/>
              </a:ext>
            </a:extLst>
          </p:cNvPr>
          <p:cNvPicPr>
            <a:picLocks noChangeAspect="1" noChangeArrowheads="1"/>
          </p:cNvPicPr>
          <p:nvPr/>
        </p:nvPicPr>
        <p:blipFill>
          <a:blip r:embed="rId3" cstate="print"/>
          <a:srcRect/>
          <a:stretch>
            <a:fillRect/>
          </a:stretch>
        </p:blipFill>
        <p:spPr bwMode="auto">
          <a:xfrm rot="18000000">
            <a:off x="200000" y="1283756"/>
            <a:ext cx="76700" cy="92217"/>
          </a:xfrm>
          <a:prstGeom prst="rect">
            <a:avLst/>
          </a:prstGeom>
          <a:noFill/>
          <a:effectLst/>
        </p:spPr>
      </p:pic>
    </p:spTree>
    <p:extLst>
      <p:ext uri="{BB962C8B-B14F-4D97-AF65-F5344CB8AC3E}">
        <p14:creationId xmlns:p14="http://schemas.microsoft.com/office/powerpoint/2010/main" val="3220881758"/>
      </p:ext>
    </p:extLst>
  </p:cSld>
  <p:clrMapOvr>
    <a:masterClrMapping/>
  </p:clrMapOvr>
  <p:transition>
    <p:push dir="u"/>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N" dirty="0"/>
              <a:t>Recommendations</a:t>
            </a:r>
          </a:p>
        </p:txBody>
      </p:sp>
      <p:sp>
        <p:nvSpPr>
          <p:cNvPr id="11" name="TextBox 10">
            <a:extLst>
              <a:ext uri="{FF2B5EF4-FFF2-40B4-BE49-F238E27FC236}">
                <a16:creationId xmlns:a16="http://schemas.microsoft.com/office/drawing/2014/main" id="{978280E0-4A29-487F-9EFC-1B03CB6A960A}"/>
              </a:ext>
            </a:extLst>
          </p:cNvPr>
          <p:cNvSpPr txBox="1"/>
          <p:nvPr/>
        </p:nvSpPr>
        <p:spPr>
          <a:xfrm>
            <a:off x="297457" y="744071"/>
            <a:ext cx="4248472" cy="2041585"/>
          </a:xfrm>
          <a:prstGeom prst="rect">
            <a:avLst/>
          </a:prstGeom>
          <a:noFill/>
        </p:spPr>
        <p:txBody>
          <a:bodyPr wrap="square" rtlCol="0">
            <a:spAutoFit/>
          </a:bodyPr>
          <a:lstStyle/>
          <a:p>
            <a:pPr>
              <a:spcAft>
                <a:spcPts val="400"/>
              </a:spcAft>
            </a:pPr>
            <a:r>
              <a:rPr lang="en-US" sz="1000" dirty="0">
                <a:solidFill>
                  <a:schemeClr val="bg1"/>
                </a:solidFill>
                <a:latin typeface="CMU Sans Serif" panose="02000603000000000000"/>
              </a:rPr>
              <a:t>Technological suggestions given by patients should be </a:t>
            </a:r>
            <a:r>
              <a:rPr lang="en-US" sz="1000" dirty="0" err="1">
                <a:solidFill>
                  <a:schemeClr val="bg1"/>
                </a:solidFill>
                <a:latin typeface="CMU Sans Serif" panose="02000603000000000000"/>
              </a:rPr>
              <a:t>implementented</a:t>
            </a:r>
            <a:r>
              <a:rPr lang="en-US" sz="1000" dirty="0">
                <a:solidFill>
                  <a:schemeClr val="bg1"/>
                </a:solidFill>
                <a:latin typeface="CMU Sans Serif" panose="02000603000000000000"/>
              </a:rPr>
              <a:t> for enhanced patient satisfaction. Mainly these are accessing reports on line, able to make payments on line while take on line appointments, call </a:t>
            </a:r>
            <a:r>
              <a:rPr lang="en-US" sz="1000" dirty="0" err="1">
                <a:solidFill>
                  <a:schemeClr val="bg1"/>
                </a:solidFill>
                <a:latin typeface="CMU Sans Serif" panose="02000603000000000000"/>
              </a:rPr>
              <a:t>centre</a:t>
            </a:r>
            <a:r>
              <a:rPr lang="en-US" sz="1000" dirty="0">
                <a:solidFill>
                  <a:schemeClr val="bg1"/>
                </a:solidFill>
                <a:latin typeface="CMU Sans Serif" panose="02000603000000000000"/>
              </a:rPr>
              <a:t> being more responsive, digital display system in OPD areas giving seniority and approx. waiting time etc.</a:t>
            </a:r>
          </a:p>
          <a:p>
            <a:pPr>
              <a:spcAft>
                <a:spcPts val="400"/>
              </a:spcAft>
            </a:pPr>
            <a:r>
              <a:rPr lang="en-US" sz="1000" dirty="0">
                <a:solidFill>
                  <a:schemeClr val="bg1"/>
                </a:solidFill>
                <a:latin typeface="CMU Sans Serif" panose="02000603000000000000"/>
              </a:rPr>
              <a:t>Comparing with the visitors and OPD staff ratio, there appears to be lack of manpower. Either more staff is to be hired or differential deployment should be done at respective counters depending on the rush of patients for enhanced patient satisfaction. </a:t>
            </a:r>
            <a:endParaRPr lang="en-GB" sz="1000" dirty="0">
              <a:solidFill>
                <a:schemeClr val="bg1"/>
              </a:solidFill>
              <a:latin typeface="CMU Sans Serif" panose="02000603000000000000"/>
              <a:ea typeface="CMU Sans Serif" panose="02000603000000000000" pitchFamily="50" charset="0"/>
              <a:cs typeface="CMU Sans Serif" panose="02000603000000000000" pitchFamily="50" charset="0"/>
            </a:endParaRPr>
          </a:p>
          <a:p>
            <a:r>
              <a:rPr lang="en-GB" sz="1000" dirty="0">
                <a:solidFill>
                  <a:schemeClr val="bg1"/>
                </a:solidFill>
                <a:latin typeface="CMU Sans Serif" panose="02000603000000000000"/>
                <a:ea typeface="CMU Sans Serif" panose="02000603000000000000" pitchFamily="50" charset="0"/>
                <a:cs typeface="CMU Sans Serif" panose="02000603000000000000" pitchFamily="50" charset="0"/>
              </a:rPr>
              <a:t>The responsibility of collecting Patient feedback and providing OPD services should be separated. There should be an independent mechanism to collect patient feedback and directly reporting to Operations Head.</a:t>
            </a:r>
          </a:p>
        </p:txBody>
      </p:sp>
      <p:pic>
        <p:nvPicPr>
          <p:cNvPr id="5" name="Picture 2" descr="C:\$adam\APMEA Training\icons\spyglass-big-orange-2.png">
            <a:extLst>
              <a:ext uri="{FF2B5EF4-FFF2-40B4-BE49-F238E27FC236}">
                <a16:creationId xmlns:a16="http://schemas.microsoft.com/office/drawing/2014/main" id="{EEC9B53C-E26D-4F03-9A29-FE51EDFB4404}"/>
              </a:ext>
            </a:extLst>
          </p:cNvPr>
          <p:cNvPicPr>
            <a:picLocks noChangeAspect="1" noChangeArrowheads="1"/>
          </p:cNvPicPr>
          <p:nvPr/>
        </p:nvPicPr>
        <p:blipFill>
          <a:blip r:embed="rId3" cstate="print"/>
          <a:srcRect/>
          <a:stretch>
            <a:fillRect/>
          </a:stretch>
        </p:blipFill>
        <p:spPr bwMode="auto">
          <a:xfrm rot="18000000">
            <a:off x="199998" y="2343645"/>
            <a:ext cx="76700" cy="92217"/>
          </a:xfrm>
          <a:prstGeom prst="rect">
            <a:avLst/>
          </a:prstGeom>
          <a:noFill/>
          <a:effectLst/>
        </p:spPr>
      </p:pic>
      <p:pic>
        <p:nvPicPr>
          <p:cNvPr id="6" name="Picture 2" descr="C:\$adam\APMEA Training\icons\spyglass-big-orange-2.png">
            <a:extLst>
              <a:ext uri="{FF2B5EF4-FFF2-40B4-BE49-F238E27FC236}">
                <a16:creationId xmlns:a16="http://schemas.microsoft.com/office/drawing/2014/main" id="{70D168D5-B826-4D18-ABE7-817EE57648FD}"/>
              </a:ext>
            </a:extLst>
          </p:cNvPr>
          <p:cNvPicPr>
            <a:picLocks noChangeAspect="1" noChangeArrowheads="1"/>
          </p:cNvPicPr>
          <p:nvPr/>
        </p:nvPicPr>
        <p:blipFill>
          <a:blip r:embed="rId3" cstate="print"/>
          <a:srcRect/>
          <a:stretch>
            <a:fillRect/>
          </a:stretch>
        </p:blipFill>
        <p:spPr bwMode="auto">
          <a:xfrm rot="18000000">
            <a:off x="200001" y="821763"/>
            <a:ext cx="76700" cy="92217"/>
          </a:xfrm>
          <a:prstGeom prst="rect">
            <a:avLst/>
          </a:prstGeom>
          <a:noFill/>
          <a:effectLst/>
        </p:spPr>
      </p:pic>
      <p:pic>
        <p:nvPicPr>
          <p:cNvPr id="7" name="Picture 2" descr="C:\$adam\APMEA Training\icons\spyglass-big-orange-2.png">
            <a:extLst>
              <a:ext uri="{FF2B5EF4-FFF2-40B4-BE49-F238E27FC236}">
                <a16:creationId xmlns:a16="http://schemas.microsoft.com/office/drawing/2014/main" id="{2DA267BF-58F5-4B67-BFED-E6BCE307DD7C}"/>
              </a:ext>
            </a:extLst>
          </p:cNvPr>
          <p:cNvPicPr>
            <a:picLocks noChangeAspect="1" noChangeArrowheads="1"/>
          </p:cNvPicPr>
          <p:nvPr/>
        </p:nvPicPr>
        <p:blipFill>
          <a:blip r:embed="rId3" cstate="print"/>
          <a:srcRect/>
          <a:stretch>
            <a:fillRect/>
          </a:stretch>
        </p:blipFill>
        <p:spPr bwMode="auto">
          <a:xfrm rot="18000000">
            <a:off x="199999" y="1640035"/>
            <a:ext cx="76700" cy="92217"/>
          </a:xfrm>
          <a:prstGeom prst="rect">
            <a:avLst/>
          </a:prstGeom>
          <a:noFill/>
          <a:effectLst/>
        </p:spPr>
      </p:pic>
    </p:spTree>
    <p:extLst>
      <p:ext uri="{BB962C8B-B14F-4D97-AF65-F5344CB8AC3E}">
        <p14:creationId xmlns:p14="http://schemas.microsoft.com/office/powerpoint/2010/main" val="3828041569"/>
      </p:ext>
    </p:extLst>
  </p:cSld>
  <p:clrMapOvr>
    <a:masterClrMapping/>
  </p:clrMapOvr>
  <p:transition>
    <p:push dir="u"/>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6DBFB8B-CE43-4701-BA0E-1CA623DA51F1}"/>
              </a:ext>
            </a:extLst>
          </p:cNvPr>
          <p:cNvSpPr>
            <a:spLocks noGrp="1"/>
          </p:cNvSpPr>
          <p:nvPr>
            <p:ph type="body" idx="1"/>
          </p:nvPr>
        </p:nvSpPr>
        <p:spPr>
          <a:xfrm>
            <a:off x="462682" y="1514931"/>
            <a:ext cx="3684736" cy="430887"/>
          </a:xfrm>
        </p:spPr>
        <p:txBody>
          <a:bodyPr/>
          <a:lstStyle/>
          <a:p>
            <a:pPr algn="l"/>
            <a:r>
              <a:rPr lang="en-IN" sz="2800" dirty="0"/>
              <a:t>Thank you! Questions?</a:t>
            </a:r>
            <a:endParaRPr lang="en-GB" sz="2800" dirty="0"/>
          </a:p>
        </p:txBody>
      </p:sp>
    </p:spTree>
    <p:extLst>
      <p:ext uri="{BB962C8B-B14F-4D97-AF65-F5344CB8AC3E}">
        <p14:creationId xmlns:p14="http://schemas.microsoft.com/office/powerpoint/2010/main" val="4017862357"/>
      </p:ext>
    </p:extLst>
  </p:cSld>
  <p:clrMapOvr>
    <a:masterClrMapping/>
  </p:clrMapOvr>
  <p:transition>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N" dirty="0"/>
              <a:t>Introduction</a:t>
            </a:r>
          </a:p>
        </p:txBody>
      </p:sp>
      <p:sp>
        <p:nvSpPr>
          <p:cNvPr id="11" name="TextBox 10">
            <a:extLst>
              <a:ext uri="{FF2B5EF4-FFF2-40B4-BE49-F238E27FC236}">
                <a16:creationId xmlns:a16="http://schemas.microsoft.com/office/drawing/2014/main" id="{978280E0-4A29-487F-9EFC-1B03CB6A960A}"/>
              </a:ext>
            </a:extLst>
          </p:cNvPr>
          <p:cNvSpPr txBox="1"/>
          <p:nvPr/>
        </p:nvSpPr>
        <p:spPr>
          <a:xfrm>
            <a:off x="288826" y="650255"/>
            <a:ext cx="4128782" cy="2267287"/>
          </a:xfrm>
          <a:prstGeom prst="rect">
            <a:avLst/>
          </a:prstGeom>
          <a:noFill/>
        </p:spPr>
        <p:txBody>
          <a:bodyPr wrap="square" rtlCol="0">
            <a:spAutoFit/>
          </a:bodyPr>
          <a:lstStyle/>
          <a:p>
            <a:pPr>
              <a:spcAft>
                <a:spcPts val="400"/>
              </a:spcAft>
            </a:pPr>
            <a:r>
              <a:rPr lang="en-GB" sz="1000" dirty="0">
                <a:solidFill>
                  <a:schemeClr val="bg1"/>
                </a:solidFill>
                <a:latin typeface="CMU Sans Serif" panose="02000603000000000000"/>
              </a:rPr>
              <a:t>Outpatient Department in any hospital is considered to be shop window of the hospital. Patient satisfaction is as important as other clinical health measures and is a primary means of measuring the effectiveness of health care delivery. </a:t>
            </a:r>
          </a:p>
          <a:p>
            <a:pPr>
              <a:spcAft>
                <a:spcPts val="400"/>
              </a:spcAft>
            </a:pPr>
            <a:r>
              <a:rPr lang="en-GB" sz="1000" dirty="0">
                <a:solidFill>
                  <a:schemeClr val="bg1"/>
                </a:solidFill>
                <a:latin typeface="CMU Sans Serif" panose="02000603000000000000"/>
              </a:rPr>
              <a:t> </a:t>
            </a:r>
          </a:p>
          <a:p>
            <a:pPr>
              <a:spcAft>
                <a:spcPts val="400"/>
              </a:spcAft>
            </a:pPr>
            <a:r>
              <a:rPr lang="en-GB" sz="1000" dirty="0">
                <a:solidFill>
                  <a:schemeClr val="bg1"/>
                </a:solidFill>
                <a:latin typeface="CMU Sans Serif" panose="02000603000000000000"/>
              </a:rPr>
              <a:t> High expectation from a medical organization is a positive indicator of its reputation the society and is very important for attracting patients. </a:t>
            </a:r>
          </a:p>
          <a:p>
            <a:pPr>
              <a:spcAft>
                <a:spcPts val="400"/>
              </a:spcAft>
            </a:pPr>
            <a:r>
              <a:rPr lang="en-GB" sz="1000" dirty="0">
                <a:solidFill>
                  <a:schemeClr val="bg1"/>
                </a:solidFill>
                <a:latin typeface="CMU Sans Serif" panose="02000603000000000000"/>
              </a:rPr>
              <a:t>Hospitals have evolved from being an isolated sanatorium to five star facilities. The patients and their relatives coming to the hospital not only expect world-class treatment, but also other facilities to make their stay and visits comfortable in the hospital including the Out Patient Department.</a:t>
            </a:r>
          </a:p>
          <a:p>
            <a:endParaRPr lang="en-GB" sz="900" dirty="0">
              <a:solidFill>
                <a:schemeClr val="bg1"/>
              </a:solidFill>
              <a:latin typeface="CMU Sans Serif" panose="02000603000000000000" pitchFamily="50" charset="0"/>
              <a:ea typeface="CMU Sans Serif" panose="02000603000000000000" pitchFamily="50" charset="0"/>
              <a:cs typeface="CMU Sans Serif" panose="02000603000000000000" pitchFamily="50" charset="0"/>
            </a:endParaRPr>
          </a:p>
        </p:txBody>
      </p:sp>
      <p:pic>
        <p:nvPicPr>
          <p:cNvPr id="6" name="Picture 2" descr="C:\$adam\APMEA Training\icons\spyglass-big-orange-2.png">
            <a:extLst>
              <a:ext uri="{FF2B5EF4-FFF2-40B4-BE49-F238E27FC236}">
                <a16:creationId xmlns:a16="http://schemas.microsoft.com/office/drawing/2014/main" id="{70D168D5-B826-4D18-ABE7-817EE57648FD}"/>
              </a:ext>
            </a:extLst>
          </p:cNvPr>
          <p:cNvPicPr>
            <a:picLocks noChangeAspect="1" noChangeArrowheads="1"/>
          </p:cNvPicPr>
          <p:nvPr/>
        </p:nvPicPr>
        <p:blipFill>
          <a:blip r:embed="rId3" cstate="print"/>
          <a:srcRect/>
          <a:stretch>
            <a:fillRect/>
          </a:stretch>
        </p:blipFill>
        <p:spPr bwMode="auto">
          <a:xfrm rot="18000000">
            <a:off x="213250" y="723312"/>
            <a:ext cx="76700" cy="92217"/>
          </a:xfrm>
          <a:prstGeom prst="rect">
            <a:avLst/>
          </a:prstGeom>
          <a:noFill/>
          <a:effectLst/>
        </p:spPr>
      </p:pic>
      <p:pic>
        <p:nvPicPr>
          <p:cNvPr id="7" name="Picture 2" descr="C:\$adam\APMEA Training\icons\spyglass-big-orange-2.png">
            <a:extLst>
              <a:ext uri="{FF2B5EF4-FFF2-40B4-BE49-F238E27FC236}">
                <a16:creationId xmlns:a16="http://schemas.microsoft.com/office/drawing/2014/main" id="{2DA267BF-58F5-4B67-BFED-E6BCE307DD7C}"/>
              </a:ext>
            </a:extLst>
          </p:cNvPr>
          <p:cNvPicPr>
            <a:picLocks noChangeAspect="1" noChangeArrowheads="1"/>
          </p:cNvPicPr>
          <p:nvPr/>
        </p:nvPicPr>
        <p:blipFill>
          <a:blip r:embed="rId3" cstate="print"/>
          <a:srcRect/>
          <a:stretch>
            <a:fillRect/>
          </a:stretch>
        </p:blipFill>
        <p:spPr bwMode="auto">
          <a:xfrm rot="18000000">
            <a:off x="213251" y="1596517"/>
            <a:ext cx="76700" cy="92217"/>
          </a:xfrm>
          <a:prstGeom prst="rect">
            <a:avLst/>
          </a:prstGeom>
          <a:noFill/>
          <a:effectLst/>
        </p:spPr>
      </p:pic>
    </p:spTree>
    <p:extLst>
      <p:ext uri="{BB962C8B-B14F-4D97-AF65-F5344CB8AC3E}">
        <p14:creationId xmlns:p14="http://schemas.microsoft.com/office/powerpoint/2010/main" val="742532567"/>
      </p:ext>
    </p:extLst>
  </p:cSld>
  <p:clrMapOvr>
    <a:masterClrMapping/>
  </p:clrMapOvr>
  <p:transition>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N" dirty="0"/>
              <a:t>Introduction</a:t>
            </a:r>
          </a:p>
        </p:txBody>
      </p:sp>
      <p:sp>
        <p:nvSpPr>
          <p:cNvPr id="11" name="TextBox 10">
            <a:extLst>
              <a:ext uri="{FF2B5EF4-FFF2-40B4-BE49-F238E27FC236}">
                <a16:creationId xmlns:a16="http://schemas.microsoft.com/office/drawing/2014/main" id="{978280E0-4A29-487F-9EFC-1B03CB6A960A}"/>
              </a:ext>
            </a:extLst>
          </p:cNvPr>
          <p:cNvSpPr txBox="1"/>
          <p:nvPr/>
        </p:nvSpPr>
        <p:spPr>
          <a:xfrm>
            <a:off x="288826" y="650255"/>
            <a:ext cx="4128782" cy="2575064"/>
          </a:xfrm>
          <a:prstGeom prst="rect">
            <a:avLst/>
          </a:prstGeom>
          <a:noFill/>
        </p:spPr>
        <p:txBody>
          <a:bodyPr wrap="square" rtlCol="0">
            <a:spAutoFit/>
          </a:bodyPr>
          <a:lstStyle/>
          <a:p>
            <a:pPr>
              <a:spcAft>
                <a:spcPts val="400"/>
              </a:spcAft>
            </a:pPr>
            <a:r>
              <a:rPr lang="en-GB" sz="1000" b="1" u="sng" dirty="0">
                <a:solidFill>
                  <a:schemeClr val="bg1"/>
                </a:solidFill>
                <a:latin typeface="CMU Sans Serif" panose="02000603000000000000"/>
              </a:rPr>
              <a:t>Patient as a Consumer:  </a:t>
            </a:r>
            <a:r>
              <a:rPr lang="en-GB" sz="1000" dirty="0">
                <a:solidFill>
                  <a:schemeClr val="bg1"/>
                </a:solidFill>
                <a:latin typeface="CMU Sans Serif" panose="02000603000000000000"/>
              </a:rPr>
              <a:t>Marketing experts are aware that consumers make their decision about utilization of services on the basis of their perception of the service rather than the reality. Marketing and patient satisfaction have become of paramount importance as mouth-to-mouth publicity and personal referral is the most common and influential cause of using a particular health facility. </a:t>
            </a:r>
          </a:p>
          <a:p>
            <a:pPr>
              <a:spcAft>
                <a:spcPts val="400"/>
              </a:spcAft>
            </a:pPr>
            <a:r>
              <a:rPr lang="en-GB" sz="1000" b="1" u="sng" dirty="0">
                <a:solidFill>
                  <a:schemeClr val="bg1"/>
                </a:solidFill>
                <a:latin typeface="CMU Sans Serif" panose="02000603000000000000"/>
              </a:rPr>
              <a:t>Quality:  </a:t>
            </a:r>
            <a:r>
              <a:rPr lang="en-GB" sz="1000" dirty="0">
                <a:solidFill>
                  <a:schemeClr val="bg1"/>
                </a:solidFill>
                <a:latin typeface="CMU Sans Serif" panose="02000603000000000000"/>
              </a:rPr>
              <a:t>It is defined as an inherent and distinctive attribute of a product or service.</a:t>
            </a:r>
          </a:p>
          <a:p>
            <a:pPr>
              <a:spcAft>
                <a:spcPts val="400"/>
              </a:spcAft>
            </a:pPr>
            <a:r>
              <a:rPr lang="en-GB" sz="1000" b="1" u="sng" dirty="0">
                <a:solidFill>
                  <a:schemeClr val="bg1"/>
                </a:solidFill>
                <a:latin typeface="CMU Sans Serif" panose="02000603000000000000"/>
              </a:rPr>
              <a:t>Attributes of Quality of Healthcare: </a:t>
            </a:r>
            <a:r>
              <a:rPr lang="en-GB" sz="1000" dirty="0">
                <a:solidFill>
                  <a:schemeClr val="bg1"/>
                </a:solidFill>
                <a:latin typeface="CMU Sans Serif" panose="02000603000000000000"/>
              </a:rPr>
              <a:t> The key properties of healthcare that constitute quality as: Effectiveness, efficiency, optimality, acceptability, legitimacy and equity.  </a:t>
            </a:r>
          </a:p>
          <a:p>
            <a:pPr>
              <a:spcAft>
                <a:spcPts val="400"/>
              </a:spcAft>
            </a:pPr>
            <a:r>
              <a:rPr lang="en-GB" sz="1000" dirty="0">
                <a:solidFill>
                  <a:schemeClr val="bg1"/>
                </a:solidFill>
                <a:latin typeface="CMU Sans Serif" panose="02000603000000000000"/>
              </a:rPr>
              <a:t>Keeping above points in mind, the present study made an attempt to focus on various aspects of health care provided by Out Patient Department in relation with patient’s satisfaction.</a:t>
            </a:r>
          </a:p>
          <a:p>
            <a:endParaRPr lang="en-GB" sz="900" dirty="0">
              <a:solidFill>
                <a:schemeClr val="bg1"/>
              </a:solidFill>
              <a:latin typeface="CMU Sans Serif" panose="02000603000000000000" pitchFamily="50" charset="0"/>
              <a:ea typeface="CMU Sans Serif" panose="02000603000000000000" pitchFamily="50" charset="0"/>
              <a:cs typeface="CMU Sans Serif" panose="02000603000000000000" pitchFamily="50" charset="0"/>
            </a:endParaRPr>
          </a:p>
        </p:txBody>
      </p:sp>
      <p:pic>
        <p:nvPicPr>
          <p:cNvPr id="6" name="Picture 2" descr="C:\$adam\APMEA Training\icons\spyglass-big-orange-2.png">
            <a:extLst>
              <a:ext uri="{FF2B5EF4-FFF2-40B4-BE49-F238E27FC236}">
                <a16:creationId xmlns:a16="http://schemas.microsoft.com/office/drawing/2014/main" id="{70D168D5-B826-4D18-ABE7-817EE57648FD}"/>
              </a:ext>
            </a:extLst>
          </p:cNvPr>
          <p:cNvPicPr>
            <a:picLocks noChangeAspect="1" noChangeArrowheads="1"/>
          </p:cNvPicPr>
          <p:nvPr/>
        </p:nvPicPr>
        <p:blipFill>
          <a:blip r:embed="rId3" cstate="print"/>
          <a:srcRect/>
          <a:stretch>
            <a:fillRect/>
          </a:stretch>
        </p:blipFill>
        <p:spPr bwMode="auto">
          <a:xfrm rot="18000000">
            <a:off x="213249" y="734959"/>
            <a:ext cx="76700" cy="92217"/>
          </a:xfrm>
          <a:prstGeom prst="rect">
            <a:avLst/>
          </a:prstGeom>
          <a:noFill/>
          <a:effectLst/>
        </p:spPr>
      </p:pic>
      <p:pic>
        <p:nvPicPr>
          <p:cNvPr id="7" name="Picture 2" descr="C:\$adam\APMEA Training\icons\spyglass-big-orange-2.png">
            <a:extLst>
              <a:ext uri="{FF2B5EF4-FFF2-40B4-BE49-F238E27FC236}">
                <a16:creationId xmlns:a16="http://schemas.microsoft.com/office/drawing/2014/main" id="{2DA267BF-58F5-4B67-BFED-E6BCE307DD7C}"/>
              </a:ext>
            </a:extLst>
          </p:cNvPr>
          <p:cNvPicPr>
            <a:picLocks noChangeAspect="1" noChangeArrowheads="1"/>
          </p:cNvPicPr>
          <p:nvPr/>
        </p:nvPicPr>
        <p:blipFill>
          <a:blip r:embed="rId3" cstate="print"/>
          <a:srcRect/>
          <a:stretch>
            <a:fillRect/>
          </a:stretch>
        </p:blipFill>
        <p:spPr bwMode="auto">
          <a:xfrm rot="18000000">
            <a:off x="213249" y="1692279"/>
            <a:ext cx="76700" cy="92217"/>
          </a:xfrm>
          <a:prstGeom prst="rect">
            <a:avLst/>
          </a:prstGeom>
          <a:noFill/>
          <a:effectLst/>
        </p:spPr>
      </p:pic>
      <p:pic>
        <p:nvPicPr>
          <p:cNvPr id="8" name="Picture 2" descr="C:\$adam\APMEA Training\icons\spyglass-big-orange-2.png">
            <a:extLst>
              <a:ext uri="{FF2B5EF4-FFF2-40B4-BE49-F238E27FC236}">
                <a16:creationId xmlns:a16="http://schemas.microsoft.com/office/drawing/2014/main" id="{0C98C91C-3220-488F-99B0-889C3BD9D4DA}"/>
              </a:ext>
            </a:extLst>
          </p:cNvPr>
          <p:cNvPicPr>
            <a:picLocks noChangeAspect="1" noChangeArrowheads="1"/>
          </p:cNvPicPr>
          <p:nvPr/>
        </p:nvPicPr>
        <p:blipFill>
          <a:blip r:embed="rId3" cstate="print"/>
          <a:srcRect/>
          <a:stretch>
            <a:fillRect/>
          </a:stretch>
        </p:blipFill>
        <p:spPr bwMode="auto">
          <a:xfrm rot="18000000">
            <a:off x="213249" y="2533715"/>
            <a:ext cx="76700" cy="92217"/>
          </a:xfrm>
          <a:prstGeom prst="rect">
            <a:avLst/>
          </a:prstGeom>
          <a:noFill/>
          <a:effectLst/>
        </p:spPr>
      </p:pic>
      <p:pic>
        <p:nvPicPr>
          <p:cNvPr id="9" name="Picture 2" descr="C:\$adam\APMEA Training\icons\spyglass-big-orange-2.png">
            <a:extLst>
              <a:ext uri="{FF2B5EF4-FFF2-40B4-BE49-F238E27FC236}">
                <a16:creationId xmlns:a16="http://schemas.microsoft.com/office/drawing/2014/main" id="{73AD6E34-81DF-48F3-A1DA-F66388AD9EDE}"/>
              </a:ext>
            </a:extLst>
          </p:cNvPr>
          <p:cNvPicPr>
            <a:picLocks noChangeAspect="1" noChangeArrowheads="1"/>
          </p:cNvPicPr>
          <p:nvPr/>
        </p:nvPicPr>
        <p:blipFill>
          <a:blip r:embed="rId3" cstate="print"/>
          <a:srcRect/>
          <a:stretch>
            <a:fillRect/>
          </a:stretch>
        </p:blipFill>
        <p:spPr bwMode="auto">
          <a:xfrm rot="18000000">
            <a:off x="213248" y="2057019"/>
            <a:ext cx="76700" cy="92217"/>
          </a:xfrm>
          <a:prstGeom prst="rect">
            <a:avLst/>
          </a:prstGeom>
          <a:noFill/>
          <a:effectLst/>
        </p:spPr>
      </p:pic>
    </p:spTree>
    <p:extLst>
      <p:ext uri="{BB962C8B-B14F-4D97-AF65-F5344CB8AC3E}">
        <p14:creationId xmlns:p14="http://schemas.microsoft.com/office/powerpoint/2010/main" val="276862720"/>
      </p:ext>
    </p:extLst>
  </p:cSld>
  <p:clrMapOvr>
    <a:masterClrMapping/>
  </p:clrMapOvr>
  <p:transition>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59CF17B-8BA0-4A86-BB17-8C6694B9375C}"/>
              </a:ext>
            </a:extLst>
          </p:cNvPr>
          <p:cNvSpPr>
            <a:spLocks noGrp="1"/>
          </p:cNvSpPr>
          <p:nvPr>
            <p:ph type="title"/>
          </p:nvPr>
        </p:nvSpPr>
        <p:spPr/>
        <p:txBody>
          <a:bodyPr/>
          <a:lstStyle/>
          <a:p>
            <a:r>
              <a:rPr lang="en-GB" dirty="0"/>
              <a:t>Hospital Profile</a:t>
            </a:r>
          </a:p>
        </p:txBody>
      </p:sp>
      <p:pic>
        <p:nvPicPr>
          <p:cNvPr id="11" name="Picture 10">
            <a:extLst>
              <a:ext uri="{FF2B5EF4-FFF2-40B4-BE49-F238E27FC236}">
                <a16:creationId xmlns:a16="http://schemas.microsoft.com/office/drawing/2014/main" id="{1EB4B96D-0B54-48B6-9BE8-0EF19F01075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9125" y="654050"/>
            <a:ext cx="3371850" cy="2152650"/>
          </a:xfrm>
          <a:prstGeom prst="rect">
            <a:avLst/>
          </a:prstGeom>
        </p:spPr>
      </p:pic>
    </p:spTree>
    <p:extLst>
      <p:ext uri="{BB962C8B-B14F-4D97-AF65-F5344CB8AC3E}">
        <p14:creationId xmlns:p14="http://schemas.microsoft.com/office/powerpoint/2010/main" val="3838449027"/>
      </p:ext>
    </p:extLst>
  </p:cSld>
  <p:clrMapOvr>
    <a:masterClrMapping/>
  </p:clrMapOvr>
  <p:transition>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FB8994D-6CDB-4CA0-B862-11E719C0544C}"/>
              </a:ext>
            </a:extLst>
          </p:cNvPr>
          <p:cNvSpPr>
            <a:spLocks noGrp="1"/>
          </p:cNvSpPr>
          <p:nvPr>
            <p:ph type="body" idx="1"/>
          </p:nvPr>
        </p:nvSpPr>
        <p:spPr>
          <a:xfrm>
            <a:off x="266082" y="1720583"/>
            <a:ext cx="4077935" cy="1692771"/>
          </a:xfrm>
        </p:spPr>
        <p:txBody>
          <a:bodyPr/>
          <a:lstStyle/>
          <a:p>
            <a:r>
              <a:rPr lang="en-US" sz="1000" dirty="0"/>
              <a:t>At </a:t>
            </a:r>
            <a:r>
              <a:rPr lang="en-US" sz="1000" dirty="0" err="1"/>
              <a:t>Venkateshwar</a:t>
            </a:r>
            <a:r>
              <a:rPr lang="en-US" sz="1000" dirty="0"/>
              <a:t> Hospital, state of the art technology and dedicated medical practitioners have been brought together under one roof for giving ethical medical care. </a:t>
            </a:r>
          </a:p>
          <a:p>
            <a:endParaRPr lang="en-GB" sz="1000" dirty="0"/>
          </a:p>
          <a:p>
            <a:r>
              <a:rPr lang="en-US" sz="1000" b="1" u="sng" dirty="0"/>
              <a:t>Vision</a:t>
            </a:r>
            <a:r>
              <a:rPr lang="en-GB" sz="1000" b="1" u="sng" dirty="0"/>
              <a:t>: </a:t>
            </a:r>
            <a:r>
              <a:rPr lang="en-US" sz="1000" dirty="0"/>
              <a:t>To position ourselves in the lead role on the global healthcare map.</a:t>
            </a:r>
            <a:endParaRPr lang="en-GB" sz="1000" dirty="0"/>
          </a:p>
          <a:p>
            <a:r>
              <a:rPr lang="en-US" sz="1000" b="1" u="sng" dirty="0"/>
              <a:t>Mission</a:t>
            </a:r>
            <a:r>
              <a:rPr lang="en-GB" sz="1000" b="1" u="sng" dirty="0"/>
              <a:t>: </a:t>
            </a:r>
            <a:r>
              <a:rPr lang="en-US" sz="1000" dirty="0"/>
              <a:t>To achieve global excellence in healthcare with evidence based ethical clinical practices by the team of highly skilled professionals by using cutting edge technology</a:t>
            </a:r>
            <a:endParaRPr lang="en-GB" sz="1000" dirty="0"/>
          </a:p>
          <a:p>
            <a:r>
              <a:rPr lang="en-US" sz="1000" b="1" u="sng" dirty="0"/>
              <a:t>Commitment: </a:t>
            </a:r>
            <a:r>
              <a:rPr lang="en-US" sz="1000" dirty="0"/>
              <a:t>To constantly upgrade our human &amp; technological resources in order to keep pace with best global development in medical science.</a:t>
            </a:r>
            <a:endParaRPr lang="en-GB" sz="1000" dirty="0"/>
          </a:p>
          <a:p>
            <a:endParaRPr lang="en-GB" sz="1000" dirty="0"/>
          </a:p>
        </p:txBody>
      </p:sp>
      <p:sp>
        <p:nvSpPr>
          <p:cNvPr id="3" name="Title 2">
            <a:extLst>
              <a:ext uri="{FF2B5EF4-FFF2-40B4-BE49-F238E27FC236}">
                <a16:creationId xmlns:a16="http://schemas.microsoft.com/office/drawing/2014/main" id="{2DC09EFD-A605-477E-B633-7E401DB2BA6D}"/>
              </a:ext>
            </a:extLst>
          </p:cNvPr>
          <p:cNvSpPr>
            <a:spLocks noGrp="1"/>
          </p:cNvSpPr>
          <p:nvPr>
            <p:ph type="title"/>
          </p:nvPr>
        </p:nvSpPr>
        <p:spPr/>
        <p:txBody>
          <a:bodyPr/>
          <a:lstStyle/>
          <a:p>
            <a:r>
              <a:rPr lang="en-IN" dirty="0"/>
              <a:t>Hospital Profile</a:t>
            </a:r>
            <a:endParaRPr lang="en-GB" dirty="0"/>
          </a:p>
        </p:txBody>
      </p:sp>
      <p:pic>
        <p:nvPicPr>
          <p:cNvPr id="5" name="Picture 4">
            <a:extLst>
              <a:ext uri="{FF2B5EF4-FFF2-40B4-BE49-F238E27FC236}">
                <a16:creationId xmlns:a16="http://schemas.microsoft.com/office/drawing/2014/main" id="{7B678CFD-EDFC-45E8-B8DD-F018619D13C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0682" y="546290"/>
            <a:ext cx="3988734" cy="1066949"/>
          </a:xfrm>
          <a:prstGeom prst="rect">
            <a:avLst/>
          </a:prstGeom>
        </p:spPr>
      </p:pic>
      <p:pic>
        <p:nvPicPr>
          <p:cNvPr id="6" name="Picture 2" descr="C:\$adam\APMEA Training\icons\spyglass-big-orange-2.png">
            <a:extLst>
              <a:ext uri="{FF2B5EF4-FFF2-40B4-BE49-F238E27FC236}">
                <a16:creationId xmlns:a16="http://schemas.microsoft.com/office/drawing/2014/main" id="{6CEE94B1-872E-4ECB-B9BF-B52623F6A30C}"/>
              </a:ext>
            </a:extLst>
          </p:cNvPr>
          <p:cNvPicPr>
            <a:picLocks noChangeAspect="1" noChangeArrowheads="1"/>
          </p:cNvPicPr>
          <p:nvPr/>
        </p:nvPicPr>
        <p:blipFill>
          <a:blip r:embed="rId3" cstate="print"/>
          <a:srcRect/>
          <a:stretch>
            <a:fillRect/>
          </a:stretch>
        </p:blipFill>
        <p:spPr bwMode="auto">
          <a:xfrm rot="18000000">
            <a:off x="87494" y="1740533"/>
            <a:ext cx="76700" cy="92217"/>
          </a:xfrm>
          <a:prstGeom prst="rect">
            <a:avLst/>
          </a:prstGeom>
          <a:noFill/>
          <a:effectLst/>
        </p:spPr>
      </p:pic>
    </p:spTree>
    <p:extLst>
      <p:ext uri="{BB962C8B-B14F-4D97-AF65-F5344CB8AC3E}">
        <p14:creationId xmlns:p14="http://schemas.microsoft.com/office/powerpoint/2010/main" val="4005584771"/>
      </p:ext>
    </p:extLst>
  </p:cSld>
  <p:clrMapOvr>
    <a:masterClrMapping/>
  </p:clrMapOvr>
  <p:transition>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534B915-4BD3-423D-89C5-58E41AF5C4A4}"/>
              </a:ext>
            </a:extLst>
          </p:cNvPr>
          <p:cNvSpPr>
            <a:spLocks noGrp="1"/>
          </p:cNvSpPr>
          <p:nvPr>
            <p:ph type="body" idx="1"/>
          </p:nvPr>
        </p:nvSpPr>
        <p:spPr>
          <a:xfrm>
            <a:off x="266082" y="935285"/>
            <a:ext cx="4077935" cy="1897955"/>
          </a:xfrm>
        </p:spPr>
        <p:txBody>
          <a:bodyPr/>
          <a:lstStyle/>
          <a:p>
            <a:pPr>
              <a:spcAft>
                <a:spcPts val="400"/>
              </a:spcAft>
            </a:pPr>
            <a:r>
              <a:rPr lang="en-US" sz="1000" dirty="0"/>
              <a:t>First point of contact between patient and hospital staff. </a:t>
            </a:r>
          </a:p>
          <a:p>
            <a:pPr>
              <a:spcAft>
                <a:spcPts val="400"/>
              </a:spcAft>
            </a:pPr>
            <a:r>
              <a:rPr lang="en-US" sz="1000" dirty="0"/>
              <a:t>It is a part of the hospital with allotted physical facilities and medical and other staff in sufficient numbers, with regularly scheduled hours to provide care for patients who are not registered as inpatients.  It is visited by large section of community .</a:t>
            </a:r>
          </a:p>
          <a:p>
            <a:pPr>
              <a:spcAft>
                <a:spcPts val="400"/>
              </a:spcAft>
            </a:pPr>
            <a:r>
              <a:rPr lang="en-US" sz="1000" dirty="0"/>
              <a:t>The human relation skill/ Public relation functions are of utmost importance in the OPD of a hospital. OPD is a very important wing of hospital serving as a mirror.</a:t>
            </a:r>
          </a:p>
          <a:p>
            <a:pPr>
              <a:spcAft>
                <a:spcPts val="400"/>
              </a:spcAft>
            </a:pPr>
            <a:r>
              <a:rPr lang="en-US" sz="1000" dirty="0"/>
              <a:t>Outpatient Department is one of the department of the hospital which cares for the ambulatory patient who come for diagnosis, treatment and follow up.</a:t>
            </a:r>
            <a:endParaRPr lang="en-GB" sz="1000" dirty="0"/>
          </a:p>
          <a:p>
            <a:endParaRPr lang="en-GB" sz="1000" dirty="0"/>
          </a:p>
        </p:txBody>
      </p:sp>
      <p:sp>
        <p:nvSpPr>
          <p:cNvPr id="3" name="Title 2">
            <a:extLst>
              <a:ext uri="{FF2B5EF4-FFF2-40B4-BE49-F238E27FC236}">
                <a16:creationId xmlns:a16="http://schemas.microsoft.com/office/drawing/2014/main" id="{4AD59AB9-B60B-493C-A4BE-105034831DA4}"/>
              </a:ext>
            </a:extLst>
          </p:cNvPr>
          <p:cNvSpPr>
            <a:spLocks noGrp="1"/>
          </p:cNvSpPr>
          <p:nvPr>
            <p:ph type="title"/>
          </p:nvPr>
        </p:nvSpPr>
        <p:spPr/>
        <p:txBody>
          <a:bodyPr/>
          <a:lstStyle/>
          <a:p>
            <a:r>
              <a:rPr lang="en-IN" dirty="0"/>
              <a:t>Outpatient Department (OPD)</a:t>
            </a:r>
            <a:endParaRPr lang="en-GB" dirty="0"/>
          </a:p>
        </p:txBody>
      </p:sp>
      <p:pic>
        <p:nvPicPr>
          <p:cNvPr id="4" name="Picture 2" descr="C:\$adam\APMEA Training\icons\spyglass-big-orange-2.png">
            <a:extLst>
              <a:ext uri="{FF2B5EF4-FFF2-40B4-BE49-F238E27FC236}">
                <a16:creationId xmlns:a16="http://schemas.microsoft.com/office/drawing/2014/main" id="{B45DF179-AC34-4EFC-BA62-0576414CFA92}"/>
              </a:ext>
            </a:extLst>
          </p:cNvPr>
          <p:cNvPicPr>
            <a:picLocks noChangeAspect="1" noChangeArrowheads="1"/>
          </p:cNvPicPr>
          <p:nvPr/>
        </p:nvPicPr>
        <p:blipFill>
          <a:blip r:embed="rId2" cstate="print"/>
          <a:srcRect/>
          <a:stretch>
            <a:fillRect/>
          </a:stretch>
        </p:blipFill>
        <p:spPr bwMode="auto">
          <a:xfrm rot="18000000">
            <a:off x="128440" y="945443"/>
            <a:ext cx="76700" cy="92217"/>
          </a:xfrm>
          <a:prstGeom prst="rect">
            <a:avLst/>
          </a:prstGeom>
          <a:noFill/>
          <a:effectLst/>
        </p:spPr>
      </p:pic>
      <p:pic>
        <p:nvPicPr>
          <p:cNvPr id="5" name="Picture 2" descr="C:\$adam\APMEA Training\icons\spyglass-big-orange-2.png">
            <a:extLst>
              <a:ext uri="{FF2B5EF4-FFF2-40B4-BE49-F238E27FC236}">
                <a16:creationId xmlns:a16="http://schemas.microsoft.com/office/drawing/2014/main" id="{792CE080-D28A-4988-913D-13E541F2EFF0}"/>
              </a:ext>
            </a:extLst>
          </p:cNvPr>
          <p:cNvPicPr>
            <a:picLocks noChangeAspect="1" noChangeArrowheads="1"/>
          </p:cNvPicPr>
          <p:nvPr/>
        </p:nvPicPr>
        <p:blipFill>
          <a:blip r:embed="rId2" cstate="print"/>
          <a:srcRect/>
          <a:stretch>
            <a:fillRect/>
          </a:stretch>
        </p:blipFill>
        <p:spPr bwMode="auto">
          <a:xfrm rot="18000000">
            <a:off x="128439" y="1164469"/>
            <a:ext cx="76700" cy="92217"/>
          </a:xfrm>
          <a:prstGeom prst="rect">
            <a:avLst/>
          </a:prstGeom>
          <a:noFill/>
          <a:effectLst/>
        </p:spPr>
      </p:pic>
      <p:pic>
        <p:nvPicPr>
          <p:cNvPr id="6" name="Picture 2" descr="C:\$adam\APMEA Training\icons\spyglass-big-orange-2.png">
            <a:extLst>
              <a:ext uri="{FF2B5EF4-FFF2-40B4-BE49-F238E27FC236}">
                <a16:creationId xmlns:a16="http://schemas.microsoft.com/office/drawing/2014/main" id="{22FCD66A-FBB8-495E-93BF-ABF744FA88CA}"/>
              </a:ext>
            </a:extLst>
          </p:cNvPr>
          <p:cNvPicPr>
            <a:picLocks noChangeAspect="1" noChangeArrowheads="1"/>
          </p:cNvPicPr>
          <p:nvPr/>
        </p:nvPicPr>
        <p:blipFill>
          <a:blip r:embed="rId2" cstate="print"/>
          <a:srcRect/>
          <a:stretch>
            <a:fillRect/>
          </a:stretch>
        </p:blipFill>
        <p:spPr bwMode="auto">
          <a:xfrm rot="18000000">
            <a:off x="128438" y="1848725"/>
            <a:ext cx="76700" cy="92217"/>
          </a:xfrm>
          <a:prstGeom prst="rect">
            <a:avLst/>
          </a:prstGeom>
          <a:noFill/>
          <a:effectLst/>
        </p:spPr>
      </p:pic>
      <p:pic>
        <p:nvPicPr>
          <p:cNvPr id="7" name="Picture 2" descr="C:\$adam\APMEA Training\icons\spyglass-big-orange-2.png">
            <a:extLst>
              <a:ext uri="{FF2B5EF4-FFF2-40B4-BE49-F238E27FC236}">
                <a16:creationId xmlns:a16="http://schemas.microsoft.com/office/drawing/2014/main" id="{202396AA-F574-49A7-AEB5-1D9E795BAFDC}"/>
              </a:ext>
            </a:extLst>
          </p:cNvPr>
          <p:cNvPicPr>
            <a:picLocks noChangeAspect="1" noChangeArrowheads="1"/>
          </p:cNvPicPr>
          <p:nvPr/>
        </p:nvPicPr>
        <p:blipFill>
          <a:blip r:embed="rId2" cstate="print"/>
          <a:srcRect/>
          <a:stretch>
            <a:fillRect/>
          </a:stretch>
        </p:blipFill>
        <p:spPr bwMode="auto">
          <a:xfrm rot="18000000">
            <a:off x="128439" y="2316596"/>
            <a:ext cx="76700" cy="92217"/>
          </a:xfrm>
          <a:prstGeom prst="rect">
            <a:avLst/>
          </a:prstGeom>
          <a:noFill/>
          <a:effectLst/>
        </p:spPr>
      </p:pic>
    </p:spTree>
    <p:extLst>
      <p:ext uri="{BB962C8B-B14F-4D97-AF65-F5344CB8AC3E}">
        <p14:creationId xmlns:p14="http://schemas.microsoft.com/office/powerpoint/2010/main" val="3480636865"/>
      </p:ext>
    </p:extLst>
  </p:cSld>
  <p:clrMapOvr>
    <a:masterClrMapping/>
  </p:clrMapOvr>
  <p:transition>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534B915-4BD3-423D-89C5-58E41AF5C4A4}"/>
              </a:ext>
            </a:extLst>
          </p:cNvPr>
          <p:cNvSpPr>
            <a:spLocks noGrp="1"/>
          </p:cNvSpPr>
          <p:nvPr>
            <p:ph type="body" idx="1"/>
          </p:nvPr>
        </p:nvSpPr>
        <p:spPr>
          <a:xfrm>
            <a:off x="216818" y="578247"/>
            <a:ext cx="4267438" cy="2769989"/>
          </a:xfrm>
        </p:spPr>
        <p:txBody>
          <a:bodyPr/>
          <a:lstStyle/>
          <a:p>
            <a:pPr marL="228600" indent="-228600">
              <a:buFont typeface="+mj-lt"/>
              <a:buAutoNum type="arabicPeriod"/>
            </a:pPr>
            <a:r>
              <a:rPr lang="en-US" sz="1000" dirty="0"/>
              <a:t>To provide for the community a major source of specialist diagnostic medical opinion by mixing the knowledge, skills and ability of the specialist and supported by the resources of the hospital.</a:t>
            </a:r>
            <a:endParaRPr lang="en-GB" sz="1000" dirty="0"/>
          </a:p>
          <a:p>
            <a:pPr marL="228600" indent="-228600">
              <a:buFont typeface="+mj-lt"/>
              <a:buAutoNum type="arabicPeriod"/>
            </a:pPr>
            <a:r>
              <a:rPr lang="en-US" sz="1000" dirty="0"/>
              <a:t>These include not only the physical resources but also the materials and machines, which facilitates early diagnosis with support of paramedical staff and other allied health profession</a:t>
            </a:r>
            <a:endParaRPr lang="en-GB" sz="1000" dirty="0"/>
          </a:p>
          <a:p>
            <a:pPr marL="228600" indent="-228600">
              <a:buFont typeface="+mj-lt"/>
              <a:buAutoNum type="arabicPeriod"/>
            </a:pPr>
            <a:r>
              <a:rPr lang="en-US" sz="1000" dirty="0"/>
              <a:t>To treat on ambulatory and domiciliary basis all cases which can be treated in the Outpatient Department.</a:t>
            </a:r>
            <a:endParaRPr lang="en-GB" sz="1000" dirty="0"/>
          </a:p>
          <a:p>
            <a:pPr marL="228600" indent="-228600">
              <a:buFont typeface="+mj-lt"/>
              <a:buAutoNum type="arabicPeriod"/>
            </a:pPr>
            <a:r>
              <a:rPr lang="en-US" sz="1000" dirty="0"/>
              <a:t>To refer patients for admission to the hospital of those who need it. About 80% of total admissions are through OPD.</a:t>
            </a:r>
            <a:endParaRPr lang="en-GB" sz="1000" dirty="0"/>
          </a:p>
          <a:p>
            <a:pPr marL="228600" indent="-228600">
              <a:buFont typeface="+mj-lt"/>
              <a:buAutoNum type="arabicPeriod"/>
            </a:pPr>
            <a:r>
              <a:rPr lang="en-US" sz="1000" dirty="0"/>
              <a:t>To carry out after care and medical rehabilitation, when necessary, after discharge from hospital.</a:t>
            </a:r>
            <a:endParaRPr lang="en-GB" sz="1000" dirty="0"/>
          </a:p>
          <a:p>
            <a:pPr marL="228600" indent="-228600">
              <a:buFont typeface="+mj-lt"/>
              <a:buAutoNum type="arabicPeriod"/>
            </a:pPr>
            <a:r>
              <a:rPr lang="en-US" sz="1000" dirty="0"/>
              <a:t>To carry out preventive and promotive services through provision of immunization, screening, antenatal, counselling, and family welfare clinics etc.</a:t>
            </a:r>
            <a:endParaRPr lang="en-GB" sz="1000" dirty="0"/>
          </a:p>
          <a:p>
            <a:pPr marL="228600" indent="-228600">
              <a:buFont typeface="+mj-lt"/>
              <a:buAutoNum type="arabicPeriod"/>
            </a:pPr>
            <a:r>
              <a:rPr lang="en-US" sz="1000" dirty="0"/>
              <a:t>To compile, collate and analyze records of patients using outpatient services for epidemiological, social clinical research and for periodic assessment of clinical outcomes etc.</a:t>
            </a:r>
            <a:endParaRPr lang="en-GB" sz="1000" dirty="0"/>
          </a:p>
        </p:txBody>
      </p:sp>
      <p:sp>
        <p:nvSpPr>
          <p:cNvPr id="3" name="Title 2">
            <a:extLst>
              <a:ext uri="{FF2B5EF4-FFF2-40B4-BE49-F238E27FC236}">
                <a16:creationId xmlns:a16="http://schemas.microsoft.com/office/drawing/2014/main" id="{4AD59AB9-B60B-493C-A4BE-105034831DA4}"/>
              </a:ext>
            </a:extLst>
          </p:cNvPr>
          <p:cNvSpPr>
            <a:spLocks noGrp="1"/>
          </p:cNvSpPr>
          <p:nvPr>
            <p:ph type="title"/>
          </p:nvPr>
        </p:nvSpPr>
        <p:spPr/>
        <p:txBody>
          <a:bodyPr/>
          <a:lstStyle/>
          <a:p>
            <a:r>
              <a:rPr lang="en-IN" dirty="0"/>
              <a:t>OPD – Role and Functions</a:t>
            </a:r>
            <a:endParaRPr lang="en-GB" dirty="0"/>
          </a:p>
        </p:txBody>
      </p:sp>
    </p:spTree>
    <p:extLst>
      <p:ext uri="{BB962C8B-B14F-4D97-AF65-F5344CB8AC3E}">
        <p14:creationId xmlns:p14="http://schemas.microsoft.com/office/powerpoint/2010/main" val="905169647"/>
      </p:ext>
    </p:extLst>
  </p:cSld>
  <p:clrMapOvr>
    <a:masterClrMapping/>
  </p:clrMapOvr>
  <p:transition>
    <p:push dir="u"/>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15656</TotalTime>
  <Words>2773</Words>
  <Application>Microsoft Office PowerPoint</Application>
  <PresentationFormat>Custom</PresentationFormat>
  <Paragraphs>194</Paragraphs>
  <Slides>38</Slides>
  <Notes>6</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38</vt:i4>
      </vt:variant>
    </vt:vector>
  </HeadingPairs>
  <TitlesOfParts>
    <vt:vector size="44" baseType="lpstr">
      <vt:lpstr>Arial</vt:lpstr>
      <vt:lpstr>Calibri</vt:lpstr>
      <vt:lpstr>CMU Sans Serif</vt:lpstr>
      <vt:lpstr>Times New Roman</vt:lpstr>
      <vt:lpstr>Office Theme</vt:lpstr>
      <vt:lpstr>Chart</vt:lpstr>
      <vt:lpstr>Level of Patient Satisfaction With Regard To OPD Services In Venkateshwar Hospital</vt:lpstr>
      <vt:lpstr>Introduction</vt:lpstr>
      <vt:lpstr>Introduction</vt:lpstr>
      <vt:lpstr>Introduction</vt:lpstr>
      <vt:lpstr>Introduction</vt:lpstr>
      <vt:lpstr>Hospital Profile</vt:lpstr>
      <vt:lpstr>Hospital Profile</vt:lpstr>
      <vt:lpstr>Outpatient Department (OPD)</vt:lpstr>
      <vt:lpstr>OPD – Role and Functions</vt:lpstr>
      <vt:lpstr>Analysis of Venkateshwar Hospital OPD</vt:lpstr>
      <vt:lpstr>Literature Review</vt:lpstr>
      <vt:lpstr>Literature Review</vt:lpstr>
      <vt:lpstr>Factors attracting Corporates in the Healthcare sector</vt:lpstr>
      <vt:lpstr>Factors attracting Corporates in the Healthcare sector</vt:lpstr>
      <vt:lpstr>Research Objectives and Design</vt:lpstr>
      <vt:lpstr>Data Sources</vt:lpstr>
      <vt:lpstr>Questionnaire Design</vt:lpstr>
      <vt:lpstr>Sample Design</vt:lpstr>
      <vt:lpstr>Data Analysis and Results</vt:lpstr>
      <vt:lpstr>Ease of getting an Appointment</vt:lpstr>
      <vt:lpstr>Cleanliness and Ambience of the Hospital</vt:lpstr>
      <vt:lpstr>Waiting time for registration and billing process</vt:lpstr>
      <vt:lpstr>Waiting time to see the doctor</vt:lpstr>
      <vt:lpstr>Waiting time for investigation and procedures</vt:lpstr>
      <vt:lpstr>Were the reports ready at committed time?</vt:lpstr>
      <vt:lpstr>Nursing Staff</vt:lpstr>
      <vt:lpstr>Phlebotomist (Blood sample collection)</vt:lpstr>
      <vt:lpstr>Radiology Technician</vt:lpstr>
      <vt:lpstr>Pharmacy</vt:lpstr>
      <vt:lpstr>Cafeteria</vt:lpstr>
      <vt:lpstr>Will you consider this hospital as your regular source of healthcare?</vt:lpstr>
      <vt:lpstr>How did you first hear about the hospital?</vt:lpstr>
      <vt:lpstr>Overall Experience</vt:lpstr>
      <vt:lpstr>Comments and Suggestions given by patients</vt:lpstr>
      <vt:lpstr>Limitations of the Study</vt:lpstr>
      <vt:lpstr>Recommendations</vt:lpstr>
      <vt:lpstr>Recommendations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Market Equilibrium Price: Existence, Properties and Consequences</dc:title>
  <dc:creator>Ram Singh</dc:creator>
  <cp:lastModifiedBy>Prerna Kundu</cp:lastModifiedBy>
  <cp:revision>181</cp:revision>
  <dcterms:created xsi:type="dcterms:W3CDTF">2018-10-01T18:32:40Z</dcterms:created>
  <dcterms:modified xsi:type="dcterms:W3CDTF">2019-05-30T03:06:29Z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2017-09-26T00:00:00Z</vt:filetime>
  </property>
  <property fmtid="{D5CDD505-2E9C-101B-9397-08002B2CF9AE}" pid="3" name="Creator">
    <vt:lpwstr>LaTeX with Beamer class</vt:lpwstr>
  </property>
  <property fmtid="{D5CDD505-2E9C-101B-9397-08002B2CF9AE}" pid="4" name="LastSaved">
    <vt:filetime>2018-10-01T00:00:00Z</vt:filetime>
  </property>
</Properties>
</file>