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Override5.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87" r:id="rId7"/>
    <p:sldId id="277" r:id="rId8"/>
    <p:sldId id="268" r:id="rId9"/>
    <p:sldId id="278" r:id="rId10"/>
    <p:sldId id="261" r:id="rId11"/>
    <p:sldId id="262" r:id="rId12"/>
    <p:sldId id="263" r:id="rId13"/>
    <p:sldId id="264" r:id="rId14"/>
    <p:sldId id="269" r:id="rId15"/>
    <p:sldId id="279" r:id="rId16"/>
    <p:sldId id="294" r:id="rId17"/>
    <p:sldId id="295" r:id="rId18"/>
    <p:sldId id="296" r:id="rId19"/>
    <p:sldId id="297" r:id="rId20"/>
    <p:sldId id="298" r:id="rId21"/>
    <p:sldId id="299" r:id="rId22"/>
    <p:sldId id="300" r:id="rId23"/>
    <p:sldId id="270" r:id="rId24"/>
    <p:sldId id="281" r:id="rId25"/>
    <p:sldId id="282" r:id="rId26"/>
    <p:sldId id="284" r:id="rId27"/>
    <p:sldId id="285" r:id="rId28"/>
    <p:sldId id="283" r:id="rId29"/>
    <p:sldId id="290" r:id="rId30"/>
    <p:sldId id="286" r:id="rId31"/>
    <p:sldId id="288" r:id="rId32"/>
    <p:sldId id="289" r:id="rId33"/>
    <p:sldId id="275" r:id="rId34"/>
    <p:sldId id="276"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19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2" Type="http://schemas.openxmlformats.org/officeDocument/2006/relationships/oleObject" Target="file:///C:\Users\Internet%20Access\Desktop\IIHMR\Dissertation\Patient_Data.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Internet%20Access\Desktop\IIHMR\Dissertation\Patient_Data.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Internet%20Access\Desktop\IIHMR\Dissertation\Patient_Data.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Internet%20Access\Desktop\IIHMR\Dissertation\Patient_Data.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C:\Users\Internet%20Access\Desktop\IIHMR\Dissertation\Patient_Data.xlsx" TargetMode="External"/><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2"/>
  <c:clrMapOvr bg1="lt1" tx1="dk1" bg2="lt2" tx2="dk2" accent1="accent1" accent2="accent2" accent3="accent3" accent4="accent4" accent5="accent5" accent6="accent6" hlink="hlink" folHlink="folHlink"/>
  <c:pivotSource>
    <c:name>[Patient_Data.xlsx]OPD_Data_Edited!PivotTable2</c:name>
    <c:fmtId val="-1"/>
  </c:pivotSource>
  <c:chart>
    <c:title>
      <c:tx>
        <c:rich>
          <a:bodyPr/>
          <a:lstStyle/>
          <a:p>
            <a:pPr>
              <a:defRPr lang="en-IN"/>
            </a:pPr>
            <a:r>
              <a:rPr lang="en-IN"/>
              <a:t>Monthwise OPD Visits and Admission</a:t>
            </a:r>
          </a:p>
        </c:rich>
      </c:tx>
      <c:layout/>
    </c:title>
    <c:pivotFmts>
      <c:pivotFmt>
        <c:idx val="0"/>
        <c:dLbl>
          <c:idx val="0"/>
          <c:spPr/>
          <c:txPr>
            <a:bodyPr rot="-5400000" vert="horz"/>
            <a:lstStyle/>
            <a:p>
              <a:pPr>
                <a:defRPr/>
              </a:pPr>
              <a:endParaRPr lang="en-US"/>
            </a:p>
          </c:txPr>
          <c:showVal val="1"/>
        </c:dLbl>
      </c:pivotFmt>
      <c:pivotFmt>
        <c:idx val="1"/>
        <c:dLbl>
          <c:idx val="0"/>
          <c:spPr/>
          <c:txPr>
            <a:bodyPr rot="-5400000" vert="horz"/>
            <a:lstStyle/>
            <a:p>
              <a:pPr>
                <a:defRPr/>
              </a:pPr>
              <a:endParaRPr lang="en-US"/>
            </a:p>
          </c:txPr>
          <c:showVal val="1"/>
        </c:dLbl>
      </c:pivotFmt>
      <c:pivotFmt>
        <c:idx val="2"/>
        <c:marker>
          <c:symbol val="none"/>
        </c:marker>
        <c:dLbl>
          <c:idx val="0"/>
          <c:spPr/>
          <c:txPr>
            <a:bodyPr rot="-5400000" vert="horz"/>
            <a:lstStyle/>
            <a:p>
              <a:pPr>
                <a:defRPr/>
              </a:pPr>
              <a:endParaRPr lang="en-US"/>
            </a:p>
          </c:txPr>
          <c:showVal val="1"/>
        </c:dLbl>
      </c:pivotFmt>
      <c:pivotFmt>
        <c:idx val="3"/>
        <c:marker>
          <c:symbol val="none"/>
        </c:marker>
        <c:dLbl>
          <c:idx val="0"/>
          <c:spPr/>
          <c:txPr>
            <a:bodyPr rot="-5400000" vert="horz"/>
            <a:lstStyle/>
            <a:p>
              <a:pPr>
                <a:defRPr/>
              </a:pPr>
              <a:endParaRPr lang="en-US"/>
            </a:p>
          </c:txPr>
          <c:showVal val="1"/>
        </c:dLbl>
      </c:pivotFmt>
    </c:pivotFmts>
    <c:plotArea>
      <c:layout>
        <c:manualLayout>
          <c:layoutTarget val="inner"/>
          <c:xMode val="edge"/>
          <c:yMode val="edge"/>
          <c:x val="6.6666666666666693E-2"/>
          <c:y val="0.19471274424030413"/>
          <c:w val="0.90277777777777779"/>
          <c:h val="0.6265682414698166"/>
        </c:manualLayout>
      </c:layout>
      <c:barChart>
        <c:barDir val="col"/>
        <c:grouping val="clustered"/>
        <c:ser>
          <c:idx val="0"/>
          <c:order val="0"/>
          <c:tx>
            <c:strRef>
              <c:f>OPD_Data_Edited!$Q$2:$Q$3</c:f>
              <c:strCache>
                <c:ptCount val="1"/>
                <c:pt idx="0">
                  <c:v>OPD Visits</c:v>
                </c:pt>
              </c:strCache>
            </c:strRef>
          </c:tx>
          <c:dLbls>
            <c:txPr>
              <a:bodyPr rot="-5400000" vert="horz"/>
              <a:lstStyle/>
              <a:p>
                <a:pPr>
                  <a:defRPr lang="en-IN" b="1"/>
                </a:pPr>
                <a:endParaRPr lang="en-US"/>
              </a:p>
            </c:txPr>
            <c:showVal val="1"/>
          </c:dLbls>
          <c:cat>
            <c:multiLvlStrRef>
              <c:f>OPD_Data_Edited!$P$4:$P$18</c:f>
              <c:multiLvlStrCache>
                <c:ptCount val="12"/>
                <c:lvl>
                  <c:pt idx="0">
                    <c:v>May</c:v>
                  </c:pt>
                  <c:pt idx="1">
                    <c:v>Jun</c:v>
                  </c:pt>
                  <c:pt idx="2">
                    <c:v>Jul</c:v>
                  </c:pt>
                  <c:pt idx="3">
                    <c:v>Aug</c:v>
                  </c:pt>
                  <c:pt idx="4">
                    <c:v>Sep</c:v>
                  </c:pt>
                  <c:pt idx="5">
                    <c:v>Oct</c:v>
                  </c:pt>
                  <c:pt idx="6">
                    <c:v>Nov</c:v>
                  </c:pt>
                  <c:pt idx="7">
                    <c:v>Dec</c:v>
                  </c:pt>
                  <c:pt idx="8">
                    <c:v>Jan</c:v>
                  </c:pt>
                  <c:pt idx="9">
                    <c:v>Feb</c:v>
                  </c:pt>
                  <c:pt idx="10">
                    <c:v>Mar</c:v>
                  </c:pt>
                  <c:pt idx="11">
                    <c:v>Apr</c:v>
                  </c:pt>
                </c:lvl>
                <c:lvl>
                  <c:pt idx="0">
                    <c:v>2018</c:v>
                  </c:pt>
                  <c:pt idx="8">
                    <c:v>2019</c:v>
                  </c:pt>
                </c:lvl>
              </c:multiLvlStrCache>
            </c:multiLvlStrRef>
          </c:cat>
          <c:val>
            <c:numRef>
              <c:f>OPD_Data_Edited!$Q$4:$Q$18</c:f>
              <c:numCache>
                <c:formatCode>General</c:formatCode>
                <c:ptCount val="12"/>
                <c:pt idx="0">
                  <c:v>418</c:v>
                </c:pt>
                <c:pt idx="1">
                  <c:v>374</c:v>
                </c:pt>
                <c:pt idx="2">
                  <c:v>404</c:v>
                </c:pt>
                <c:pt idx="3">
                  <c:v>372</c:v>
                </c:pt>
                <c:pt idx="4">
                  <c:v>417</c:v>
                </c:pt>
                <c:pt idx="5">
                  <c:v>417</c:v>
                </c:pt>
                <c:pt idx="6">
                  <c:v>353</c:v>
                </c:pt>
                <c:pt idx="7">
                  <c:v>409</c:v>
                </c:pt>
                <c:pt idx="8">
                  <c:v>363</c:v>
                </c:pt>
                <c:pt idx="9">
                  <c:v>341</c:v>
                </c:pt>
                <c:pt idx="10">
                  <c:v>357</c:v>
                </c:pt>
                <c:pt idx="11">
                  <c:v>441</c:v>
                </c:pt>
              </c:numCache>
            </c:numRef>
          </c:val>
        </c:ser>
        <c:ser>
          <c:idx val="1"/>
          <c:order val="1"/>
          <c:tx>
            <c:strRef>
              <c:f>OPD_Data_Edited!$R$2:$R$3</c:f>
              <c:strCache>
                <c:ptCount val="1"/>
                <c:pt idx="0">
                  <c:v>Admission</c:v>
                </c:pt>
              </c:strCache>
            </c:strRef>
          </c:tx>
          <c:dLbls>
            <c:txPr>
              <a:bodyPr rot="-5400000" vert="horz"/>
              <a:lstStyle/>
              <a:p>
                <a:pPr>
                  <a:defRPr lang="en-IN" b="1"/>
                </a:pPr>
                <a:endParaRPr lang="en-US"/>
              </a:p>
            </c:txPr>
            <c:showVal val="1"/>
          </c:dLbls>
          <c:cat>
            <c:multiLvlStrRef>
              <c:f>OPD_Data_Edited!$P$4:$P$18</c:f>
              <c:multiLvlStrCache>
                <c:ptCount val="12"/>
                <c:lvl>
                  <c:pt idx="0">
                    <c:v>May</c:v>
                  </c:pt>
                  <c:pt idx="1">
                    <c:v>Jun</c:v>
                  </c:pt>
                  <c:pt idx="2">
                    <c:v>Jul</c:v>
                  </c:pt>
                  <c:pt idx="3">
                    <c:v>Aug</c:v>
                  </c:pt>
                  <c:pt idx="4">
                    <c:v>Sep</c:v>
                  </c:pt>
                  <c:pt idx="5">
                    <c:v>Oct</c:v>
                  </c:pt>
                  <c:pt idx="6">
                    <c:v>Nov</c:v>
                  </c:pt>
                  <c:pt idx="7">
                    <c:v>Dec</c:v>
                  </c:pt>
                  <c:pt idx="8">
                    <c:v>Jan</c:v>
                  </c:pt>
                  <c:pt idx="9">
                    <c:v>Feb</c:v>
                  </c:pt>
                  <c:pt idx="10">
                    <c:v>Mar</c:v>
                  </c:pt>
                  <c:pt idx="11">
                    <c:v>Apr</c:v>
                  </c:pt>
                </c:lvl>
                <c:lvl>
                  <c:pt idx="0">
                    <c:v>2018</c:v>
                  </c:pt>
                  <c:pt idx="8">
                    <c:v>2019</c:v>
                  </c:pt>
                </c:lvl>
              </c:multiLvlStrCache>
            </c:multiLvlStrRef>
          </c:cat>
          <c:val>
            <c:numRef>
              <c:f>OPD_Data_Edited!$R$4:$R$18</c:f>
              <c:numCache>
                <c:formatCode>General</c:formatCode>
                <c:ptCount val="12"/>
                <c:pt idx="0">
                  <c:v>28</c:v>
                </c:pt>
                <c:pt idx="1">
                  <c:v>19</c:v>
                </c:pt>
                <c:pt idx="2">
                  <c:v>25</c:v>
                </c:pt>
                <c:pt idx="3">
                  <c:v>22</c:v>
                </c:pt>
                <c:pt idx="4">
                  <c:v>17</c:v>
                </c:pt>
                <c:pt idx="5">
                  <c:v>21</c:v>
                </c:pt>
                <c:pt idx="6">
                  <c:v>21</c:v>
                </c:pt>
                <c:pt idx="7">
                  <c:v>22</c:v>
                </c:pt>
                <c:pt idx="8">
                  <c:v>19</c:v>
                </c:pt>
                <c:pt idx="9">
                  <c:v>11</c:v>
                </c:pt>
                <c:pt idx="10">
                  <c:v>17</c:v>
                </c:pt>
                <c:pt idx="11">
                  <c:v>14</c:v>
                </c:pt>
              </c:numCache>
            </c:numRef>
          </c:val>
        </c:ser>
        <c:dLbls>
          <c:showVal val="1"/>
        </c:dLbls>
        <c:overlap val="-25"/>
        <c:axId val="58994048"/>
        <c:axId val="59004032"/>
      </c:barChart>
      <c:catAx>
        <c:axId val="58994048"/>
        <c:scaling>
          <c:orientation val="minMax"/>
        </c:scaling>
        <c:axPos val="b"/>
        <c:majorTickMark val="none"/>
        <c:tickLblPos val="nextTo"/>
        <c:spPr>
          <a:ln>
            <a:solidFill>
              <a:schemeClr val="bg1"/>
            </a:solidFill>
          </a:ln>
        </c:spPr>
        <c:txPr>
          <a:bodyPr/>
          <a:lstStyle/>
          <a:p>
            <a:pPr>
              <a:defRPr lang="en-IN"/>
            </a:pPr>
            <a:endParaRPr lang="en-US"/>
          </a:p>
        </c:txPr>
        <c:crossAx val="59004032"/>
        <c:crosses val="autoZero"/>
        <c:auto val="1"/>
        <c:lblAlgn val="ctr"/>
        <c:lblOffset val="100"/>
      </c:catAx>
      <c:valAx>
        <c:axId val="59004032"/>
        <c:scaling>
          <c:orientation val="minMax"/>
        </c:scaling>
        <c:delete val="1"/>
        <c:axPos val="l"/>
        <c:title>
          <c:tx>
            <c:rich>
              <a:bodyPr rot="-5400000" vert="horz"/>
              <a:lstStyle/>
              <a:p>
                <a:pPr>
                  <a:defRPr lang="en-IN"/>
                </a:pPr>
                <a:r>
                  <a:rPr lang="en-US"/>
                  <a:t>Numbers</a:t>
                </a:r>
              </a:p>
            </c:rich>
          </c:tx>
          <c:layout/>
        </c:title>
        <c:numFmt formatCode="General" sourceLinked="1"/>
        <c:tickLblPos val="none"/>
        <c:crossAx val="58994048"/>
        <c:crosses val="autoZero"/>
        <c:crossBetween val="between"/>
      </c:valAx>
    </c:plotArea>
    <c:legend>
      <c:legendPos val="t"/>
      <c:layout/>
      <c:txPr>
        <a:bodyPr/>
        <a:lstStyle/>
        <a:p>
          <a:pPr>
            <a:defRPr lang="en-IN"/>
          </a:pPr>
          <a:endParaRPr lang="en-US"/>
        </a:p>
      </c:txPr>
    </c:legend>
    <c:plotVisOnly val="1"/>
  </c:chart>
  <c:txPr>
    <a:bodyPr/>
    <a:lstStyle/>
    <a:p>
      <a:pPr>
        <a:defRPr sz="1200">
          <a:latin typeface="Times New Roman" pitchFamily="18" charset="0"/>
          <a:cs typeface="Times New Roman" pitchFamily="18" charset="0"/>
        </a:defRPr>
      </a:pPr>
      <a:endParaRPr lang="en-U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2"/>
  <c:clrMapOvr bg1="lt1" tx1="dk1" bg2="lt2" tx2="dk2" accent1="accent1" accent2="accent2" accent3="accent3" accent4="accent4" accent5="accent5" accent6="accent6" hlink="hlink" folHlink="folHlink"/>
  <c:pivotSource>
    <c:name>[Patient_Data.xlsx]Sheet1!PivotTable1</c:name>
    <c:fmtId val="-1"/>
  </c:pivotSource>
  <c:chart>
    <c:title>
      <c:tx>
        <c:rich>
          <a:bodyPr/>
          <a:lstStyle/>
          <a:p>
            <a:pPr>
              <a:defRPr lang="en-IN"/>
            </a:pPr>
            <a:r>
              <a:rPr lang="en-US"/>
              <a:t>Distribution of number of OPD visits vis-a-vis Year of registration of case</a:t>
            </a:r>
          </a:p>
        </c:rich>
      </c:tx>
      <c:layout/>
    </c:title>
    <c:pivotFmts>
      <c:pivotFmt>
        <c:idx val="0"/>
        <c:dLbl>
          <c:idx val="0"/>
          <c:spPr/>
          <c:txPr>
            <a:bodyPr rot="-5400000" vert="horz"/>
            <a:lstStyle/>
            <a:p>
              <a:pPr>
                <a:defRPr/>
              </a:pPr>
              <a:endParaRPr lang="en-US"/>
            </a:p>
          </c:txPr>
          <c:dLblPos val="outEnd"/>
          <c:showVal val="1"/>
        </c:dLbl>
      </c:pivotFmt>
      <c:pivotFmt>
        <c:idx val="1"/>
        <c:marker>
          <c:symbol val="none"/>
        </c:marker>
        <c:dLbl>
          <c:idx val="0"/>
          <c:spPr/>
          <c:txPr>
            <a:bodyPr rot="-5400000" vert="horz"/>
            <a:lstStyle/>
            <a:p>
              <a:pPr>
                <a:defRPr/>
              </a:pPr>
              <a:endParaRPr lang="en-US"/>
            </a:p>
          </c:txPr>
          <c:dLblPos val="outEnd"/>
          <c:showVal val="1"/>
        </c:dLbl>
      </c:pivotFmt>
    </c:pivotFmts>
    <c:plotArea>
      <c:layout/>
      <c:barChart>
        <c:barDir val="col"/>
        <c:grouping val="clustered"/>
        <c:ser>
          <c:idx val="0"/>
          <c:order val="0"/>
          <c:tx>
            <c:strRef>
              <c:f>Sheet1!$B$3</c:f>
              <c:strCache>
                <c:ptCount val="1"/>
                <c:pt idx="0">
                  <c:v>Total</c:v>
                </c:pt>
              </c:strCache>
            </c:strRef>
          </c:tx>
          <c:dLbls>
            <c:txPr>
              <a:bodyPr rot="-5400000" vert="horz"/>
              <a:lstStyle/>
              <a:p>
                <a:pPr>
                  <a:defRPr lang="en-IN" b="1"/>
                </a:pPr>
                <a:endParaRPr lang="en-US"/>
              </a:p>
            </c:txPr>
            <c:dLblPos val="outEnd"/>
            <c:showVal val="1"/>
          </c:dLbls>
          <c:cat>
            <c:strRef>
              <c:f>Sheet1!$A$4:$A$13</c:f>
              <c:strCache>
                <c:ptCount val="9"/>
                <c:pt idx="0">
                  <c:v>2011</c:v>
                </c:pt>
                <c:pt idx="1">
                  <c:v>2012</c:v>
                </c:pt>
                <c:pt idx="2">
                  <c:v>2013</c:v>
                </c:pt>
                <c:pt idx="3">
                  <c:v>2014</c:v>
                </c:pt>
                <c:pt idx="4">
                  <c:v>2015</c:v>
                </c:pt>
                <c:pt idx="5">
                  <c:v>2016</c:v>
                </c:pt>
                <c:pt idx="6">
                  <c:v>2017</c:v>
                </c:pt>
                <c:pt idx="7">
                  <c:v>2018</c:v>
                </c:pt>
                <c:pt idx="8">
                  <c:v>2019</c:v>
                </c:pt>
              </c:strCache>
            </c:strRef>
          </c:cat>
          <c:val>
            <c:numRef>
              <c:f>Sheet1!$B$4:$B$13</c:f>
              <c:numCache>
                <c:formatCode>General</c:formatCode>
                <c:ptCount val="9"/>
                <c:pt idx="0">
                  <c:v>38</c:v>
                </c:pt>
                <c:pt idx="1">
                  <c:v>58</c:v>
                </c:pt>
                <c:pt idx="2">
                  <c:v>90</c:v>
                </c:pt>
                <c:pt idx="3">
                  <c:v>89</c:v>
                </c:pt>
                <c:pt idx="4">
                  <c:v>83</c:v>
                </c:pt>
                <c:pt idx="5">
                  <c:v>165</c:v>
                </c:pt>
                <c:pt idx="6">
                  <c:v>303</c:v>
                </c:pt>
                <c:pt idx="7">
                  <c:v>2864</c:v>
                </c:pt>
                <c:pt idx="8">
                  <c:v>976</c:v>
                </c:pt>
              </c:numCache>
            </c:numRef>
          </c:val>
        </c:ser>
        <c:dLbls>
          <c:showVal val="1"/>
        </c:dLbls>
        <c:axId val="59042432"/>
        <c:axId val="33571584"/>
      </c:barChart>
      <c:catAx>
        <c:axId val="59042432"/>
        <c:scaling>
          <c:orientation val="minMax"/>
        </c:scaling>
        <c:axPos val="b"/>
        <c:title>
          <c:tx>
            <c:rich>
              <a:bodyPr/>
              <a:lstStyle/>
              <a:p>
                <a:pPr>
                  <a:defRPr lang="en-IN"/>
                </a:pPr>
                <a:r>
                  <a:rPr lang="en-US"/>
                  <a:t>Year of Registration</a:t>
                </a:r>
              </a:p>
            </c:rich>
          </c:tx>
          <c:layout/>
        </c:title>
        <c:tickLblPos val="nextTo"/>
        <c:txPr>
          <a:bodyPr rot="-2700000" vert="horz"/>
          <a:lstStyle/>
          <a:p>
            <a:pPr>
              <a:defRPr lang="en-IN"/>
            </a:pPr>
            <a:endParaRPr lang="en-US"/>
          </a:p>
        </c:txPr>
        <c:crossAx val="33571584"/>
        <c:crosses val="autoZero"/>
        <c:auto val="1"/>
        <c:lblAlgn val="ctr"/>
        <c:lblOffset val="100"/>
      </c:catAx>
      <c:valAx>
        <c:axId val="33571584"/>
        <c:scaling>
          <c:orientation val="minMax"/>
        </c:scaling>
        <c:axPos val="l"/>
        <c:title>
          <c:tx>
            <c:rich>
              <a:bodyPr rot="-5400000" vert="horz"/>
              <a:lstStyle/>
              <a:p>
                <a:pPr>
                  <a:defRPr lang="en-IN"/>
                </a:pPr>
                <a:r>
                  <a:rPr lang="en-US"/>
                  <a:t>No of OPD Visits</a:t>
                </a:r>
              </a:p>
            </c:rich>
          </c:tx>
          <c:layout/>
        </c:title>
        <c:numFmt formatCode="General" sourceLinked="1"/>
        <c:tickLblPos val="nextTo"/>
        <c:txPr>
          <a:bodyPr/>
          <a:lstStyle/>
          <a:p>
            <a:pPr>
              <a:defRPr lang="en-IN"/>
            </a:pPr>
            <a:endParaRPr lang="en-US"/>
          </a:p>
        </c:txPr>
        <c:crossAx val="59042432"/>
        <c:crosses val="autoZero"/>
        <c:crossBetween val="between"/>
        <c:majorUnit val="200"/>
      </c:valAx>
    </c:plotArea>
    <c:plotVisOnly val="1"/>
  </c:chart>
  <c:txPr>
    <a:bodyPr/>
    <a:lstStyle/>
    <a:p>
      <a:pPr>
        <a:defRPr sz="1200">
          <a:latin typeface="Times New Roman" pitchFamily="18" charset="0"/>
          <a:cs typeface="Times New Roman" pitchFamily="18" charset="0"/>
        </a:defRPr>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2"/>
  <c:clrMapOvr bg1="lt1" tx1="dk1" bg2="lt2" tx2="dk2" accent1="accent1" accent2="accent2" accent3="accent3" accent4="accent4" accent5="accent5" accent6="accent6" hlink="hlink" folHlink="folHlink"/>
  <c:chart>
    <c:title>
      <c:tx>
        <c:rich>
          <a:bodyPr/>
          <a:lstStyle/>
          <a:p>
            <a:pPr>
              <a:defRPr lang="en-IN"/>
            </a:pPr>
            <a:r>
              <a:rPr lang="en-IN"/>
              <a:t>Number of visits by OPD cases</a:t>
            </a:r>
          </a:p>
        </c:rich>
      </c:tx>
      <c:layout/>
    </c:title>
    <c:plotArea>
      <c:layout/>
      <c:barChart>
        <c:barDir val="col"/>
        <c:grouping val="clustered"/>
        <c:ser>
          <c:idx val="0"/>
          <c:order val="0"/>
          <c:dLbls>
            <c:txPr>
              <a:bodyPr rot="-5400000" vert="horz"/>
              <a:lstStyle/>
              <a:p>
                <a:pPr>
                  <a:defRPr lang="en-IN" b="1"/>
                </a:pPr>
                <a:endParaRPr lang="en-US"/>
              </a:p>
            </c:txPr>
            <c:dLblPos val="outEnd"/>
            <c:showVal val="1"/>
          </c:dLbls>
          <c:cat>
            <c:numRef>
              <c:f>OPD_Data_Edited!$M$2:$M$14</c:f>
              <c:numCache>
                <c:formatCode>General</c:formatCode>
                <c:ptCount val="13"/>
                <c:pt idx="0">
                  <c:v>1</c:v>
                </c:pt>
                <c:pt idx="1">
                  <c:v>2</c:v>
                </c:pt>
                <c:pt idx="2">
                  <c:v>3</c:v>
                </c:pt>
                <c:pt idx="3">
                  <c:v>4</c:v>
                </c:pt>
                <c:pt idx="4">
                  <c:v>5</c:v>
                </c:pt>
                <c:pt idx="5">
                  <c:v>6</c:v>
                </c:pt>
                <c:pt idx="6">
                  <c:v>7</c:v>
                </c:pt>
                <c:pt idx="7">
                  <c:v>8</c:v>
                </c:pt>
                <c:pt idx="8">
                  <c:v>9</c:v>
                </c:pt>
                <c:pt idx="9">
                  <c:v>10</c:v>
                </c:pt>
                <c:pt idx="10">
                  <c:v>11</c:v>
                </c:pt>
                <c:pt idx="11">
                  <c:v>12</c:v>
                </c:pt>
                <c:pt idx="12">
                  <c:v>15</c:v>
                </c:pt>
              </c:numCache>
            </c:numRef>
          </c:cat>
          <c:val>
            <c:numRef>
              <c:f>OPD_Data_Edited!$N$2:$N$14</c:f>
              <c:numCache>
                <c:formatCode>General</c:formatCode>
                <c:ptCount val="13"/>
                <c:pt idx="0">
                  <c:v>2398</c:v>
                </c:pt>
                <c:pt idx="1">
                  <c:v>315</c:v>
                </c:pt>
                <c:pt idx="2">
                  <c:v>158</c:v>
                </c:pt>
                <c:pt idx="3">
                  <c:v>92</c:v>
                </c:pt>
                <c:pt idx="4">
                  <c:v>43</c:v>
                </c:pt>
                <c:pt idx="5">
                  <c:v>28</c:v>
                </c:pt>
                <c:pt idx="6">
                  <c:v>19</c:v>
                </c:pt>
                <c:pt idx="7">
                  <c:v>11</c:v>
                </c:pt>
                <c:pt idx="8">
                  <c:v>9</c:v>
                </c:pt>
                <c:pt idx="9">
                  <c:v>4</c:v>
                </c:pt>
                <c:pt idx="10">
                  <c:v>4</c:v>
                </c:pt>
                <c:pt idx="11">
                  <c:v>1</c:v>
                </c:pt>
                <c:pt idx="12">
                  <c:v>1</c:v>
                </c:pt>
              </c:numCache>
            </c:numRef>
          </c:val>
        </c:ser>
        <c:dLbls>
          <c:showVal val="1"/>
        </c:dLbls>
        <c:axId val="33608832"/>
        <c:axId val="33610752"/>
      </c:barChart>
      <c:catAx>
        <c:axId val="33608832"/>
        <c:scaling>
          <c:orientation val="minMax"/>
        </c:scaling>
        <c:axPos val="b"/>
        <c:title>
          <c:tx>
            <c:rich>
              <a:bodyPr/>
              <a:lstStyle/>
              <a:p>
                <a:pPr>
                  <a:defRPr lang="en-IN"/>
                </a:pPr>
                <a:r>
                  <a:rPr lang="en-IN"/>
                  <a:t>Number of visits</a:t>
                </a:r>
              </a:p>
            </c:rich>
          </c:tx>
          <c:layout/>
        </c:title>
        <c:numFmt formatCode="General" sourceLinked="1"/>
        <c:tickLblPos val="nextTo"/>
        <c:txPr>
          <a:bodyPr/>
          <a:lstStyle/>
          <a:p>
            <a:pPr>
              <a:defRPr lang="en-IN"/>
            </a:pPr>
            <a:endParaRPr lang="en-US"/>
          </a:p>
        </c:txPr>
        <c:crossAx val="33610752"/>
        <c:crosses val="autoZero"/>
        <c:auto val="1"/>
        <c:lblAlgn val="ctr"/>
        <c:lblOffset val="100"/>
      </c:catAx>
      <c:valAx>
        <c:axId val="33610752"/>
        <c:scaling>
          <c:orientation val="minMax"/>
        </c:scaling>
        <c:axPos val="l"/>
        <c:title>
          <c:tx>
            <c:rich>
              <a:bodyPr rot="-5400000" vert="horz"/>
              <a:lstStyle/>
              <a:p>
                <a:pPr>
                  <a:defRPr lang="en-IN"/>
                </a:pPr>
                <a:r>
                  <a:rPr lang="en-US"/>
                  <a:t>Number of OPD cases</a:t>
                </a:r>
              </a:p>
            </c:rich>
          </c:tx>
          <c:layout/>
        </c:title>
        <c:numFmt formatCode="General" sourceLinked="1"/>
        <c:tickLblPos val="nextTo"/>
        <c:txPr>
          <a:bodyPr/>
          <a:lstStyle/>
          <a:p>
            <a:pPr>
              <a:defRPr lang="en-IN"/>
            </a:pPr>
            <a:endParaRPr lang="en-US"/>
          </a:p>
        </c:txPr>
        <c:crossAx val="33608832"/>
        <c:crosses val="autoZero"/>
        <c:crossBetween val="between"/>
        <c:majorUnit val="200"/>
      </c:valAx>
    </c:plotArea>
    <c:plotVisOnly val="1"/>
  </c:chart>
  <c:txPr>
    <a:bodyPr/>
    <a:lstStyle/>
    <a:p>
      <a:pPr>
        <a:defRPr sz="1200">
          <a:latin typeface="Times New Roman" pitchFamily="18" charset="0"/>
          <a:cs typeface="Times New Roman" pitchFamily="18" charset="0"/>
        </a:defRPr>
      </a:pPr>
      <a:endParaRPr lang="en-US"/>
    </a:p>
  </c:tx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42"/>
  <c:clrMapOvr bg1="lt1" tx1="dk1" bg2="lt2" tx2="dk2" accent1="accent1" accent2="accent2" accent3="accent3" accent4="accent4" accent5="accent5" accent6="accent6" hlink="hlink" folHlink="folHlink"/>
  <c:pivotSource>
    <c:name>[Patient_Data.xlsx]Sheet5!PivotTable3</c:name>
    <c:fmtId val="-1"/>
  </c:pivotSource>
  <c:chart>
    <c:title>
      <c:tx>
        <c:rich>
          <a:bodyPr/>
          <a:lstStyle/>
          <a:p>
            <a:pPr>
              <a:defRPr lang="en-IN"/>
            </a:pPr>
            <a:r>
              <a:rPr lang="en-US"/>
              <a:t>Monthwise Surgical Interventions</a:t>
            </a:r>
          </a:p>
        </c:rich>
      </c:tx>
      <c:layout/>
    </c:title>
    <c:pivotFmts>
      <c:pivotFmt>
        <c:idx val="0"/>
        <c:dLbl>
          <c:idx val="0"/>
          <c:spPr/>
          <c:txPr>
            <a:bodyPr/>
            <a:lstStyle/>
            <a:p>
              <a:pPr>
                <a:defRPr/>
              </a:pPr>
              <a:endParaRPr lang="en-US"/>
            </a:p>
          </c:txPr>
          <c:dLblPos val="outEnd"/>
          <c:showVal val="1"/>
        </c:dLbl>
      </c:pivotFmt>
      <c:pivotFmt>
        <c:idx val="1"/>
        <c:marker>
          <c:symbol val="none"/>
        </c:marker>
        <c:dLbl>
          <c:idx val="0"/>
          <c:spPr/>
          <c:txPr>
            <a:bodyPr/>
            <a:lstStyle/>
            <a:p>
              <a:pPr>
                <a:defRPr/>
              </a:pPr>
              <a:endParaRPr lang="en-US"/>
            </a:p>
          </c:txPr>
          <c:dLblPos val="outEnd"/>
          <c:showVal val="1"/>
        </c:dLbl>
      </c:pivotFmt>
    </c:pivotFmts>
    <c:plotArea>
      <c:layout/>
      <c:barChart>
        <c:barDir val="col"/>
        <c:grouping val="clustered"/>
        <c:ser>
          <c:idx val="0"/>
          <c:order val="0"/>
          <c:tx>
            <c:strRef>
              <c:f>Sheet5!$X$1</c:f>
              <c:strCache>
                <c:ptCount val="1"/>
                <c:pt idx="0">
                  <c:v>Total</c:v>
                </c:pt>
              </c:strCache>
            </c:strRef>
          </c:tx>
          <c:dLbls>
            <c:txPr>
              <a:bodyPr/>
              <a:lstStyle/>
              <a:p>
                <a:pPr>
                  <a:defRPr lang="en-IN" b="1"/>
                </a:pPr>
                <a:endParaRPr lang="en-US"/>
              </a:p>
            </c:txPr>
            <c:showVal val="1"/>
          </c:dLbls>
          <c:cat>
            <c:multiLvlStrRef>
              <c:f>Sheet5!$W$2:$W$16</c:f>
              <c:multiLvlStrCache>
                <c:ptCount val="12"/>
                <c:lvl>
                  <c:pt idx="0">
                    <c:v>May</c:v>
                  </c:pt>
                  <c:pt idx="1">
                    <c:v>Jun</c:v>
                  </c:pt>
                  <c:pt idx="2">
                    <c:v>Jul</c:v>
                  </c:pt>
                  <c:pt idx="3">
                    <c:v>Aug</c:v>
                  </c:pt>
                  <c:pt idx="4">
                    <c:v>Sep</c:v>
                  </c:pt>
                  <c:pt idx="5">
                    <c:v>Oct</c:v>
                  </c:pt>
                  <c:pt idx="6">
                    <c:v>Nov</c:v>
                  </c:pt>
                  <c:pt idx="7">
                    <c:v>Dec</c:v>
                  </c:pt>
                  <c:pt idx="8">
                    <c:v>Jan</c:v>
                  </c:pt>
                  <c:pt idx="9">
                    <c:v>Feb</c:v>
                  </c:pt>
                  <c:pt idx="10">
                    <c:v>Mar</c:v>
                  </c:pt>
                  <c:pt idx="11">
                    <c:v>Apr</c:v>
                  </c:pt>
                </c:lvl>
                <c:lvl>
                  <c:pt idx="0">
                    <c:v>2018</c:v>
                  </c:pt>
                  <c:pt idx="8">
                    <c:v>2019</c:v>
                  </c:pt>
                </c:lvl>
              </c:multiLvlStrCache>
            </c:multiLvlStrRef>
          </c:cat>
          <c:val>
            <c:numRef>
              <c:f>Sheet5!$X$2:$X$16</c:f>
              <c:numCache>
                <c:formatCode>General</c:formatCode>
                <c:ptCount val="12"/>
                <c:pt idx="0">
                  <c:v>31</c:v>
                </c:pt>
                <c:pt idx="1">
                  <c:v>19</c:v>
                </c:pt>
                <c:pt idx="2">
                  <c:v>19</c:v>
                </c:pt>
                <c:pt idx="3">
                  <c:v>25</c:v>
                </c:pt>
                <c:pt idx="4">
                  <c:v>17</c:v>
                </c:pt>
                <c:pt idx="5">
                  <c:v>15</c:v>
                </c:pt>
                <c:pt idx="6">
                  <c:v>25</c:v>
                </c:pt>
                <c:pt idx="7">
                  <c:v>24</c:v>
                </c:pt>
                <c:pt idx="8">
                  <c:v>23</c:v>
                </c:pt>
                <c:pt idx="9">
                  <c:v>19</c:v>
                </c:pt>
                <c:pt idx="10">
                  <c:v>19</c:v>
                </c:pt>
                <c:pt idx="11">
                  <c:v>21</c:v>
                </c:pt>
              </c:numCache>
            </c:numRef>
          </c:val>
        </c:ser>
        <c:dLbls>
          <c:showVal val="1"/>
        </c:dLbls>
        <c:axId val="62295040"/>
        <c:axId val="57230464"/>
      </c:barChart>
      <c:catAx>
        <c:axId val="62295040"/>
        <c:scaling>
          <c:orientation val="minMax"/>
        </c:scaling>
        <c:axPos val="b"/>
        <c:tickLblPos val="nextTo"/>
        <c:txPr>
          <a:bodyPr rot="0" vert="horz"/>
          <a:lstStyle/>
          <a:p>
            <a:pPr>
              <a:defRPr lang="en-IN"/>
            </a:pPr>
            <a:endParaRPr lang="en-US"/>
          </a:p>
        </c:txPr>
        <c:crossAx val="57230464"/>
        <c:crosses val="autoZero"/>
        <c:auto val="1"/>
        <c:lblAlgn val="ctr"/>
        <c:lblOffset val="100"/>
      </c:catAx>
      <c:valAx>
        <c:axId val="57230464"/>
        <c:scaling>
          <c:orientation val="minMax"/>
        </c:scaling>
        <c:axPos val="l"/>
        <c:title>
          <c:tx>
            <c:rich>
              <a:bodyPr rot="-5400000" vert="horz"/>
              <a:lstStyle/>
              <a:p>
                <a:pPr>
                  <a:defRPr lang="en-IN"/>
                </a:pPr>
                <a:r>
                  <a:rPr lang="en-US"/>
                  <a:t>Number of Surgeries</a:t>
                </a:r>
              </a:p>
            </c:rich>
          </c:tx>
          <c:layout/>
        </c:title>
        <c:numFmt formatCode="General" sourceLinked="1"/>
        <c:tickLblPos val="nextTo"/>
        <c:txPr>
          <a:bodyPr/>
          <a:lstStyle/>
          <a:p>
            <a:pPr>
              <a:defRPr lang="en-IN"/>
            </a:pPr>
            <a:endParaRPr lang="en-US"/>
          </a:p>
        </c:txPr>
        <c:crossAx val="62295040"/>
        <c:crosses val="autoZero"/>
        <c:crossBetween val="between"/>
      </c:valAx>
    </c:plotArea>
    <c:plotVisOnly val="1"/>
  </c:chart>
  <c:txPr>
    <a:bodyPr/>
    <a:lstStyle/>
    <a:p>
      <a:pPr>
        <a:defRPr sz="1200">
          <a:latin typeface="Times New Roman" pitchFamily="18" charset="0"/>
          <a:cs typeface="Times New Roman" pitchFamily="18" charset="0"/>
        </a:defRPr>
      </a:pPr>
      <a:endParaRPr lang="en-US"/>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42"/>
  <c:clrMapOvr bg1="lt1" tx1="dk1" bg2="lt2" tx2="dk2" accent1="accent1" accent2="accent2" accent3="accent3" accent4="accent4" accent5="accent5" accent6="accent6" hlink="hlink" folHlink="folHlink"/>
  <c:chart>
    <c:title>
      <c:tx>
        <c:rich>
          <a:bodyPr/>
          <a:lstStyle/>
          <a:p>
            <a:pPr>
              <a:defRPr lang="en-IN"/>
            </a:pPr>
            <a:r>
              <a:rPr lang="en-US"/>
              <a:t>CHD Profile</a:t>
            </a:r>
          </a:p>
        </c:rich>
      </c:tx>
      <c:layout/>
    </c:title>
    <c:plotArea>
      <c:layout>
        <c:manualLayout>
          <c:layoutTarget val="inner"/>
          <c:xMode val="edge"/>
          <c:yMode val="edge"/>
          <c:x val="0.12811351706036742"/>
          <c:y val="0.11609981044036161"/>
          <c:w val="0.82941557305336844"/>
          <c:h val="0.54328791509756857"/>
        </c:manualLayout>
      </c:layout>
      <c:barChart>
        <c:barDir val="col"/>
        <c:grouping val="clustered"/>
        <c:ser>
          <c:idx val="0"/>
          <c:order val="0"/>
          <c:dLbls>
            <c:txPr>
              <a:bodyPr/>
              <a:lstStyle/>
              <a:p>
                <a:pPr>
                  <a:defRPr lang="en-IN"/>
                </a:pPr>
                <a:endParaRPr lang="en-US"/>
              </a:p>
            </c:txPr>
            <c:showVal val="1"/>
          </c:dLbls>
          <c:cat>
            <c:strRef>
              <c:f>Sheet6!$I$2:$I$9</c:f>
              <c:strCache>
                <c:ptCount val="8"/>
                <c:pt idx="0">
                  <c:v>VSD</c:v>
                </c:pt>
                <c:pt idx="1">
                  <c:v>ASD</c:v>
                </c:pt>
                <c:pt idx="2">
                  <c:v>Tetralogy of Fallot</c:v>
                </c:pt>
                <c:pt idx="3">
                  <c:v>TAPVC</c:v>
                </c:pt>
                <c:pt idx="4">
                  <c:v>TGA</c:v>
                </c:pt>
                <c:pt idx="5">
                  <c:v>Pulmonary Artesia</c:v>
                </c:pt>
                <c:pt idx="6">
                  <c:v>Coarctation of Aorta</c:v>
                </c:pt>
                <c:pt idx="7">
                  <c:v>Misc</c:v>
                </c:pt>
              </c:strCache>
            </c:strRef>
          </c:cat>
          <c:val>
            <c:numRef>
              <c:f>Sheet6!$J$2:$J$9</c:f>
              <c:numCache>
                <c:formatCode>General</c:formatCode>
                <c:ptCount val="8"/>
                <c:pt idx="0">
                  <c:v>63</c:v>
                </c:pt>
                <c:pt idx="1">
                  <c:v>26</c:v>
                </c:pt>
                <c:pt idx="2">
                  <c:v>46</c:v>
                </c:pt>
                <c:pt idx="3">
                  <c:v>13</c:v>
                </c:pt>
                <c:pt idx="4">
                  <c:v>14</c:v>
                </c:pt>
                <c:pt idx="5">
                  <c:v>19</c:v>
                </c:pt>
                <c:pt idx="6">
                  <c:v>7</c:v>
                </c:pt>
                <c:pt idx="7">
                  <c:v>47</c:v>
                </c:pt>
              </c:numCache>
            </c:numRef>
          </c:val>
        </c:ser>
        <c:dLbls>
          <c:showVal val="1"/>
        </c:dLbls>
        <c:axId val="57320960"/>
        <c:axId val="57322880"/>
      </c:barChart>
      <c:catAx>
        <c:axId val="57320960"/>
        <c:scaling>
          <c:orientation val="minMax"/>
        </c:scaling>
        <c:axPos val="b"/>
        <c:title>
          <c:tx>
            <c:rich>
              <a:bodyPr/>
              <a:lstStyle/>
              <a:p>
                <a:pPr>
                  <a:defRPr lang="en-IN"/>
                </a:pPr>
                <a:r>
                  <a:rPr lang="en-US"/>
                  <a:t>Type of CHD</a:t>
                </a:r>
              </a:p>
            </c:rich>
          </c:tx>
          <c:layout/>
        </c:title>
        <c:tickLblPos val="nextTo"/>
        <c:txPr>
          <a:bodyPr/>
          <a:lstStyle/>
          <a:p>
            <a:pPr>
              <a:defRPr lang="en-IN" sz="1200"/>
            </a:pPr>
            <a:endParaRPr lang="en-US"/>
          </a:p>
        </c:txPr>
        <c:crossAx val="57322880"/>
        <c:crosses val="autoZero"/>
        <c:auto val="1"/>
        <c:lblAlgn val="ctr"/>
        <c:lblOffset val="100"/>
      </c:catAx>
      <c:valAx>
        <c:axId val="57322880"/>
        <c:scaling>
          <c:orientation val="minMax"/>
        </c:scaling>
        <c:axPos val="l"/>
        <c:title>
          <c:tx>
            <c:rich>
              <a:bodyPr rot="-5400000" vert="horz"/>
              <a:lstStyle/>
              <a:p>
                <a:pPr>
                  <a:defRPr lang="en-IN"/>
                </a:pPr>
                <a:r>
                  <a:rPr lang="en-US"/>
                  <a:t>Number of Patients</a:t>
                </a:r>
              </a:p>
            </c:rich>
          </c:tx>
          <c:layout/>
        </c:title>
        <c:numFmt formatCode="General" sourceLinked="1"/>
        <c:tickLblPos val="nextTo"/>
        <c:txPr>
          <a:bodyPr/>
          <a:lstStyle/>
          <a:p>
            <a:pPr>
              <a:defRPr lang="en-IN"/>
            </a:pPr>
            <a:endParaRPr lang="en-US"/>
          </a:p>
        </c:txPr>
        <c:crossAx val="57320960"/>
        <c:crosses val="autoZero"/>
        <c:crossBetween val="between"/>
      </c:valAx>
    </c:plotArea>
    <c:plotVisOnly val="1"/>
  </c:chart>
  <c:txPr>
    <a:bodyPr/>
    <a:lstStyle/>
    <a:p>
      <a:pPr>
        <a:defRPr sz="1200">
          <a:latin typeface="Times New Roman" pitchFamily="18" charset="0"/>
          <a:cs typeface="Times New Roman" pitchFamily="18" charset="0"/>
        </a:defRPr>
      </a:pPr>
      <a:endParaRPr lang="en-US"/>
    </a:p>
  </c:txPr>
  <c:externalData r:id="rId2"/>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01-Jun-19</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01-Jun-19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01-Jun-19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01-Jun-19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01-Jun-19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01-Jun-19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01-Jun-19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01-Jun-19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01-Jun-19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01-Jun-19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01-Jun-19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01-Jun-19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slide" Target="slide3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 Target="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816225"/>
            <a:ext cx="8382000" cy="1298575"/>
          </a:xfrm>
        </p:spPr>
        <p:txBody>
          <a:bodyPr>
            <a:noAutofit/>
          </a:bodyPr>
          <a:lstStyle/>
          <a:p>
            <a:pPr algn="ctr"/>
            <a:r>
              <a:rPr lang="en-IN" sz="2400" b="1" u="sng" dirty="0" smtClean="0">
                <a:latin typeface="Tahoma" pitchFamily="34" charset="0"/>
                <a:ea typeface="Tahoma" pitchFamily="34" charset="0"/>
                <a:cs typeface="Tahoma" pitchFamily="34" charset="0"/>
              </a:rPr>
              <a:t>AN ASSESSMENT OF CONGENITAL HEART DEFECTS DIAGNOSED IN OPD AND MORTALITY RATES IN SURGICAL INTERVENTIONS CARRIED OUT IN THE DEPARTMENT OF PAEDIATRIC CARDIAC SCIENCES OF A TERTIARY CARE HOSPITAL</a:t>
            </a:r>
            <a:endParaRPr lang="en-US" sz="2400" dirty="0">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5090160" y="5181600"/>
            <a:ext cx="4053840" cy="1752600"/>
          </a:xfrm>
        </p:spPr>
        <p:txBody>
          <a:bodyPr/>
          <a:lstStyle/>
          <a:p>
            <a:r>
              <a:rPr lang="en-US" dirty="0" smtClean="0"/>
              <a:t>Lt Col Shree Kumar Nair</a:t>
            </a:r>
          </a:p>
          <a:p>
            <a:r>
              <a:rPr lang="en-US" dirty="0" smtClean="0"/>
              <a:t>PG/17/061</a:t>
            </a:r>
          </a:p>
          <a:p>
            <a:r>
              <a:rPr lang="en-US" dirty="0" smtClean="0"/>
              <a:t>Health Stream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066800" y="2042160"/>
          <a:ext cx="8077200" cy="1463040"/>
        </p:xfrm>
        <a:graphic>
          <a:graphicData uri="http://schemas.openxmlformats.org/drawingml/2006/table">
            <a:tbl>
              <a:tblPr/>
              <a:tblGrid>
                <a:gridCol w="2844808"/>
                <a:gridCol w="2828079"/>
                <a:gridCol w="2404313"/>
              </a:tblGrid>
              <a:tr h="328321">
                <a:tc>
                  <a:txBody>
                    <a:bodyPr/>
                    <a:lstStyle/>
                    <a:p>
                      <a:pPr marL="0" marR="0" algn="ctr">
                        <a:lnSpc>
                          <a:spcPct val="200000"/>
                        </a:lnSpc>
                        <a:spcBef>
                          <a:spcPts val="0"/>
                        </a:spcBef>
                        <a:spcAft>
                          <a:spcPts val="0"/>
                        </a:spcAft>
                      </a:pPr>
                      <a:r>
                        <a:rPr lang="en-IN" sz="1200" b="1" u="sng" dirty="0">
                          <a:latin typeface="Tahoma" pitchFamily="34" charset="0"/>
                          <a:ea typeface="Tahoma" pitchFamily="34" charset="0"/>
                          <a:cs typeface="Tahoma" pitchFamily="34" charset="0"/>
                        </a:rPr>
                        <a:t>VARIABLE</a:t>
                      </a:r>
                      <a:endParaRPr lang="en-US" sz="1200" dirty="0">
                        <a:latin typeface="Tahoma" pitchFamily="34" charset="0"/>
                        <a:ea typeface="Tahoma" pitchFamily="34" charset="0"/>
                        <a:cs typeface="Tahoma" pitchFamily="34" charset="0"/>
                      </a:endParaRPr>
                    </a:p>
                  </a:txBody>
                  <a:tcPr marL="43933" marR="43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IN" sz="1200" b="1" u="sng">
                          <a:latin typeface="Tahoma" pitchFamily="34" charset="0"/>
                          <a:ea typeface="Tahoma" pitchFamily="34" charset="0"/>
                          <a:cs typeface="Tahoma" pitchFamily="34" charset="0"/>
                        </a:rPr>
                        <a:t>RATE/FREQUENCY</a:t>
                      </a:r>
                      <a:endParaRPr lang="en-US" sz="1200">
                        <a:latin typeface="Tahoma" pitchFamily="34" charset="0"/>
                        <a:ea typeface="Tahoma" pitchFamily="34" charset="0"/>
                        <a:cs typeface="Tahoma" pitchFamily="34" charset="0"/>
                      </a:endParaRPr>
                    </a:p>
                  </a:txBody>
                  <a:tcPr marL="43933" marR="43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IN" sz="1200" b="1" u="sng">
                          <a:latin typeface="Tahoma" pitchFamily="34" charset="0"/>
                          <a:ea typeface="Tahoma" pitchFamily="34" charset="0"/>
                          <a:cs typeface="Tahoma" pitchFamily="34" charset="0"/>
                        </a:rPr>
                        <a:t>PERCENT (%)</a:t>
                      </a:r>
                      <a:endParaRPr lang="en-US" sz="1200">
                        <a:latin typeface="Tahoma" pitchFamily="34" charset="0"/>
                        <a:ea typeface="Tahoma" pitchFamily="34" charset="0"/>
                        <a:cs typeface="Tahoma" pitchFamily="34" charset="0"/>
                      </a:endParaRPr>
                    </a:p>
                  </a:txBody>
                  <a:tcPr marL="43933" marR="439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4962">
                <a:tc gridSpan="2">
                  <a:txBody>
                    <a:bodyPr/>
                    <a:lstStyle/>
                    <a:p>
                      <a:pPr marL="0" marR="0">
                        <a:lnSpc>
                          <a:spcPct val="200000"/>
                        </a:lnSpc>
                        <a:spcBef>
                          <a:spcPts val="0"/>
                        </a:spcBef>
                        <a:spcAft>
                          <a:spcPts val="0"/>
                        </a:spcAft>
                      </a:pPr>
                      <a:r>
                        <a:rPr lang="en-IN" sz="1200" b="1" u="sng" dirty="0">
                          <a:latin typeface="Tahoma" pitchFamily="34" charset="0"/>
                          <a:ea typeface="Tahoma" pitchFamily="34" charset="0"/>
                          <a:cs typeface="Tahoma" pitchFamily="34" charset="0"/>
                        </a:rPr>
                        <a:t>Patients advised surgery(n= 526)</a:t>
                      </a:r>
                      <a:endParaRPr lang="en-US" sz="1200" dirty="0">
                        <a:latin typeface="Tahoma" pitchFamily="34" charset="0"/>
                        <a:ea typeface="Tahoma" pitchFamily="34" charset="0"/>
                        <a:cs typeface="Tahoma" pitchFamily="34" charset="0"/>
                      </a:endParaRPr>
                    </a:p>
                    <a:p>
                      <a:pPr marL="0" marR="0">
                        <a:lnSpc>
                          <a:spcPct val="200000"/>
                        </a:lnSpc>
                        <a:spcBef>
                          <a:spcPts val="0"/>
                        </a:spcBef>
                        <a:spcAft>
                          <a:spcPts val="0"/>
                        </a:spcAft>
                      </a:pPr>
                      <a:r>
                        <a:rPr lang="en-IN" sz="1200" dirty="0">
                          <a:latin typeface="Tahoma" pitchFamily="34" charset="0"/>
                          <a:ea typeface="Tahoma" pitchFamily="34" charset="0"/>
                          <a:cs typeface="Tahoma" pitchFamily="34" charset="0"/>
                        </a:rPr>
                        <a:t>Male                                                 </a:t>
                      </a:r>
                      <a:r>
                        <a:rPr lang="en-IN" sz="1200" dirty="0" smtClean="0">
                          <a:latin typeface="Tahoma" pitchFamily="34" charset="0"/>
                          <a:ea typeface="Tahoma" pitchFamily="34" charset="0"/>
                          <a:cs typeface="Tahoma" pitchFamily="34" charset="0"/>
                        </a:rPr>
                        <a:t>                             315</a:t>
                      </a:r>
                      <a:endParaRPr lang="en-US" sz="1200" dirty="0">
                        <a:latin typeface="Tahoma" pitchFamily="34" charset="0"/>
                        <a:ea typeface="Tahoma" pitchFamily="34" charset="0"/>
                        <a:cs typeface="Tahoma" pitchFamily="34" charset="0"/>
                      </a:endParaRPr>
                    </a:p>
                    <a:p>
                      <a:pPr marL="0" marR="0">
                        <a:lnSpc>
                          <a:spcPct val="200000"/>
                        </a:lnSpc>
                        <a:spcBef>
                          <a:spcPts val="0"/>
                        </a:spcBef>
                        <a:spcAft>
                          <a:spcPts val="0"/>
                        </a:spcAft>
                      </a:pPr>
                      <a:r>
                        <a:rPr lang="en-IN" sz="1200" dirty="0">
                          <a:latin typeface="Tahoma" pitchFamily="34" charset="0"/>
                          <a:ea typeface="Tahoma" pitchFamily="34" charset="0"/>
                          <a:cs typeface="Tahoma" pitchFamily="34" charset="0"/>
                        </a:rPr>
                        <a:t>Female                                               </a:t>
                      </a:r>
                      <a:r>
                        <a:rPr lang="en-IN" sz="1200" dirty="0" smtClean="0">
                          <a:latin typeface="Tahoma" pitchFamily="34" charset="0"/>
                          <a:ea typeface="Tahoma" pitchFamily="34" charset="0"/>
                          <a:cs typeface="Tahoma" pitchFamily="34" charset="0"/>
                        </a:rPr>
                        <a:t>                            211                      </a:t>
                      </a:r>
                      <a:endParaRPr lang="en-US" sz="1200" dirty="0">
                        <a:latin typeface="Tahoma" pitchFamily="34" charset="0"/>
                        <a:ea typeface="Tahoma" pitchFamily="34" charset="0"/>
                        <a:cs typeface="Tahoma" pitchFamily="34" charset="0"/>
                      </a:endParaRPr>
                    </a:p>
                  </a:txBody>
                  <a:tcPr marL="43933" marR="4393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200000"/>
                        </a:lnSpc>
                        <a:spcBef>
                          <a:spcPts val="0"/>
                        </a:spcBef>
                        <a:spcAft>
                          <a:spcPts val="0"/>
                        </a:spcAft>
                      </a:pPr>
                      <a:endParaRPr lang="en-IN" sz="1200" dirty="0">
                        <a:latin typeface="Tahoma" pitchFamily="34" charset="0"/>
                        <a:ea typeface="Tahoma" pitchFamily="34" charset="0"/>
                        <a:cs typeface="Tahoma" pitchFamily="34" charset="0"/>
                      </a:endParaRPr>
                    </a:p>
                    <a:p>
                      <a:pPr marL="0" marR="0" algn="ctr">
                        <a:lnSpc>
                          <a:spcPct val="200000"/>
                        </a:lnSpc>
                        <a:spcBef>
                          <a:spcPts val="0"/>
                        </a:spcBef>
                        <a:spcAft>
                          <a:spcPts val="0"/>
                        </a:spcAft>
                      </a:pPr>
                      <a:r>
                        <a:rPr lang="en-IN" sz="1200" dirty="0">
                          <a:latin typeface="Tahoma" pitchFamily="34" charset="0"/>
                          <a:ea typeface="Tahoma" pitchFamily="34" charset="0"/>
                          <a:cs typeface="Tahoma" pitchFamily="34" charset="0"/>
                        </a:rPr>
                        <a:t>59.9</a:t>
                      </a:r>
                      <a:endParaRPr lang="en-US" sz="1200" dirty="0">
                        <a:latin typeface="Tahoma" pitchFamily="34" charset="0"/>
                        <a:ea typeface="Tahoma" pitchFamily="34" charset="0"/>
                        <a:cs typeface="Tahoma" pitchFamily="34" charset="0"/>
                      </a:endParaRPr>
                    </a:p>
                    <a:p>
                      <a:pPr marL="0" marR="0" indent="457200">
                        <a:lnSpc>
                          <a:spcPct val="115000"/>
                        </a:lnSpc>
                        <a:spcBef>
                          <a:spcPts val="0"/>
                        </a:spcBef>
                        <a:spcAft>
                          <a:spcPts val="0"/>
                        </a:spcAft>
                      </a:pPr>
                      <a:r>
                        <a:rPr lang="en-IN" sz="1200" dirty="0" smtClean="0">
                          <a:latin typeface="Tahoma" pitchFamily="34" charset="0"/>
                          <a:ea typeface="Tahoma" pitchFamily="34" charset="0"/>
                          <a:cs typeface="Tahoma" pitchFamily="34" charset="0"/>
                        </a:rPr>
                        <a:t>            40.1</a:t>
                      </a:r>
                      <a:endParaRPr lang="en-US" sz="1200" dirty="0">
                        <a:latin typeface="Tahoma" pitchFamily="34" charset="0"/>
                        <a:ea typeface="Tahoma" pitchFamily="34" charset="0"/>
                        <a:cs typeface="Tahoma" pitchFamily="34" charset="0"/>
                      </a:endParaRPr>
                    </a:p>
                  </a:txBody>
                  <a:tcPr marL="43933" marR="4393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447800"/>
            <a:ext cx="7790688" cy="4800600"/>
          </a:xfrm>
        </p:spPr>
        <p:txBody>
          <a:bodyPr>
            <a:normAutofit/>
          </a:bodyPr>
          <a:lstStyle/>
          <a:p>
            <a:r>
              <a:rPr lang="en-IN" sz="2400" dirty="0" smtClean="0">
                <a:latin typeface="Tahoma" pitchFamily="34" charset="0"/>
                <a:ea typeface="Tahoma" pitchFamily="34" charset="0"/>
                <a:cs typeface="Tahoma" pitchFamily="34" charset="0"/>
              </a:rPr>
              <a:t>3083 cases  - 4666 OPD visits</a:t>
            </a:r>
          </a:p>
          <a:p>
            <a:endParaRPr lang="en-IN" sz="24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Male-to-female ratio - 1 : 0.58</a:t>
            </a:r>
          </a:p>
          <a:p>
            <a:endParaRPr lang="en-IN" sz="24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231 cases (7.5%) - 236 admission episodes</a:t>
            </a:r>
          </a:p>
          <a:p>
            <a:pPr lvl="1"/>
            <a:r>
              <a:rPr lang="en-IN" sz="2400" dirty="0" smtClean="0">
                <a:latin typeface="Tahoma" pitchFamily="34" charset="0"/>
                <a:ea typeface="Tahoma" pitchFamily="34" charset="0"/>
                <a:cs typeface="Tahoma" pitchFamily="34" charset="0"/>
              </a:rPr>
              <a:t>either diagnostics or surgical intervention</a:t>
            </a:r>
          </a:p>
          <a:p>
            <a:pPr lvl="1"/>
            <a:endParaRPr lang="en-IN" sz="24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Low percentage of admissions </a:t>
            </a:r>
          </a:p>
          <a:p>
            <a:pPr lvl="1"/>
            <a:r>
              <a:rPr lang="en-IN" sz="2400" dirty="0" smtClean="0">
                <a:latin typeface="Tahoma" pitchFamily="34" charset="0"/>
                <a:ea typeface="Tahoma" pitchFamily="34" charset="0"/>
                <a:cs typeface="Tahoma" pitchFamily="34" charset="0"/>
              </a:rPr>
              <a:t>Medical management till such time surgical intervention becomes imperative</a:t>
            </a:r>
            <a:endParaRPr lang="en-US" sz="2400" dirty="0">
              <a:latin typeface="Tahoma" pitchFamily="34" charset="0"/>
              <a:ea typeface="Tahoma" pitchFamily="34" charset="0"/>
              <a:cs typeface="Tahoma" pitchFamily="34" charset="0"/>
            </a:endParaRPr>
          </a:p>
        </p:txBody>
      </p:sp>
      <p:sp>
        <p:nvSpPr>
          <p:cNvPr id="5"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FINDINGS</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3920" y="838200"/>
            <a:ext cx="7498080" cy="4800600"/>
          </a:xfrm>
        </p:spPr>
        <p:txBody>
          <a:bodyPr>
            <a:normAutofit/>
          </a:bodyPr>
          <a:lstStyle/>
          <a:p>
            <a:r>
              <a:rPr lang="en-IN" sz="1800" dirty="0" smtClean="0">
                <a:latin typeface="Tahoma" pitchFamily="34" charset="0"/>
                <a:ea typeface="Tahoma" pitchFamily="34" charset="0"/>
                <a:cs typeface="Tahoma" pitchFamily="34" charset="0"/>
              </a:rPr>
              <a:t>236 patients underwent 257 surgical interventions</a:t>
            </a:r>
            <a:endParaRPr lang="en-US" sz="1800" dirty="0">
              <a:latin typeface="Tahoma" pitchFamily="34" charset="0"/>
              <a:ea typeface="Tahoma" pitchFamily="34" charset="0"/>
              <a:cs typeface="Tahoma" pitchFamily="34" charset="0"/>
            </a:endParaRPr>
          </a:p>
        </p:txBody>
      </p:sp>
      <p:sp>
        <p:nvSpPr>
          <p:cNvPr id="6"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RESULTS</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graphicFrame>
        <p:nvGraphicFramePr>
          <p:cNvPr id="5" name="Table 4"/>
          <p:cNvGraphicFramePr>
            <a:graphicFrameLocks noGrp="1"/>
          </p:cNvGraphicFramePr>
          <p:nvPr/>
        </p:nvGraphicFramePr>
        <p:xfrm>
          <a:off x="990600" y="1295400"/>
          <a:ext cx="8153400" cy="5440680"/>
        </p:xfrm>
        <a:graphic>
          <a:graphicData uri="http://schemas.openxmlformats.org/drawingml/2006/table">
            <a:tbl>
              <a:tblPr bandRow="1">
                <a:tableStyleId>{616DA210-FB5B-4158-B5E0-FEB733F419BA}</a:tableStyleId>
              </a:tblPr>
              <a:tblGrid>
                <a:gridCol w="3055044"/>
                <a:gridCol w="2722210"/>
                <a:gridCol w="2376146"/>
              </a:tblGrid>
              <a:tr h="313765">
                <a:tc>
                  <a:txBody>
                    <a:bodyPr/>
                    <a:lstStyle/>
                    <a:p>
                      <a:pPr algn="ctr">
                        <a:lnSpc>
                          <a:spcPct val="200000"/>
                        </a:lnSpc>
                        <a:spcAft>
                          <a:spcPts val="0"/>
                        </a:spcAft>
                      </a:pPr>
                      <a:r>
                        <a:rPr lang="en-IN" sz="1050" b="1" u="sng">
                          <a:latin typeface="Tahoma" pitchFamily="34" charset="0"/>
                          <a:ea typeface="Tahoma" pitchFamily="34" charset="0"/>
                          <a:cs typeface="Tahoma" pitchFamily="34" charset="0"/>
                        </a:rPr>
                        <a:t>VARIABLE</a:t>
                      </a:r>
                      <a:endParaRPr lang="en-IN" sz="1000" b="1">
                        <a:latin typeface="Tahoma" pitchFamily="34" charset="0"/>
                        <a:ea typeface="Tahoma" pitchFamily="34" charset="0"/>
                        <a:cs typeface="Tahoma" pitchFamily="34" charset="0"/>
                      </a:endParaRPr>
                    </a:p>
                  </a:txBody>
                  <a:tcPr marL="44824" marR="44824" marT="0" marB="0"/>
                </a:tc>
                <a:tc>
                  <a:txBody>
                    <a:bodyPr/>
                    <a:lstStyle/>
                    <a:p>
                      <a:pPr algn="ctr">
                        <a:lnSpc>
                          <a:spcPct val="200000"/>
                        </a:lnSpc>
                        <a:spcAft>
                          <a:spcPts val="0"/>
                        </a:spcAft>
                      </a:pPr>
                      <a:r>
                        <a:rPr lang="en-IN" sz="1050" b="1" u="sng">
                          <a:latin typeface="Tahoma" pitchFamily="34" charset="0"/>
                          <a:ea typeface="Tahoma" pitchFamily="34" charset="0"/>
                          <a:cs typeface="Tahoma" pitchFamily="34" charset="0"/>
                        </a:rPr>
                        <a:t>RATE/FREQUENCY</a:t>
                      </a:r>
                      <a:endParaRPr lang="en-IN" sz="1000" b="1">
                        <a:latin typeface="Tahoma" pitchFamily="34" charset="0"/>
                        <a:ea typeface="Tahoma" pitchFamily="34" charset="0"/>
                        <a:cs typeface="Tahoma" pitchFamily="34" charset="0"/>
                      </a:endParaRPr>
                    </a:p>
                  </a:txBody>
                  <a:tcPr marL="44824" marR="44824" marT="0" marB="0"/>
                </a:tc>
                <a:tc>
                  <a:txBody>
                    <a:bodyPr/>
                    <a:lstStyle/>
                    <a:p>
                      <a:pPr algn="ctr">
                        <a:lnSpc>
                          <a:spcPct val="200000"/>
                        </a:lnSpc>
                        <a:spcAft>
                          <a:spcPts val="0"/>
                        </a:spcAft>
                      </a:pPr>
                      <a:r>
                        <a:rPr lang="en-IN" sz="1050" b="1" u="sng">
                          <a:latin typeface="Tahoma" pitchFamily="34" charset="0"/>
                          <a:ea typeface="Tahoma" pitchFamily="34" charset="0"/>
                          <a:cs typeface="Tahoma" pitchFamily="34" charset="0"/>
                        </a:rPr>
                        <a:t>PERCENT (%)</a:t>
                      </a:r>
                      <a:endParaRPr lang="en-IN" sz="1000" b="1">
                        <a:latin typeface="Tahoma" pitchFamily="34" charset="0"/>
                        <a:ea typeface="Tahoma" pitchFamily="34" charset="0"/>
                        <a:cs typeface="Tahoma" pitchFamily="34" charset="0"/>
                      </a:endParaRPr>
                    </a:p>
                  </a:txBody>
                  <a:tcPr marL="44824" marR="44824" marT="0" marB="0"/>
                </a:tc>
              </a:tr>
              <a:tr h="313765">
                <a:tc gridSpan="3">
                  <a:txBody>
                    <a:bodyPr/>
                    <a:lstStyle/>
                    <a:p>
                      <a:pPr algn="just">
                        <a:lnSpc>
                          <a:spcPct val="200000"/>
                        </a:lnSpc>
                        <a:spcAft>
                          <a:spcPts val="0"/>
                        </a:spcAft>
                      </a:pPr>
                      <a:r>
                        <a:rPr lang="en-IN" sz="1050" b="1" u="sng">
                          <a:latin typeface="Tahoma" pitchFamily="34" charset="0"/>
                          <a:ea typeface="Tahoma" pitchFamily="34" charset="0"/>
                          <a:cs typeface="Tahoma" pitchFamily="34" charset="0"/>
                        </a:rPr>
                        <a:t>Gender (n=235)</a:t>
                      </a:r>
                      <a:endParaRPr lang="en-IN" sz="1000" b="1">
                        <a:latin typeface="Tahoma" pitchFamily="34" charset="0"/>
                        <a:ea typeface="Tahoma" pitchFamily="34" charset="0"/>
                        <a:cs typeface="Tahoma" pitchFamily="34" charset="0"/>
                      </a:endParaRPr>
                    </a:p>
                  </a:txBody>
                  <a:tcPr marL="44824" marR="44824" marT="0" marB="0"/>
                </a:tc>
                <a:tc hMerge="1">
                  <a:txBody>
                    <a:bodyPr/>
                    <a:lstStyle/>
                    <a:p>
                      <a:endParaRPr lang="en-IN"/>
                    </a:p>
                  </a:txBody>
                  <a:tcPr/>
                </a:tc>
                <a:tc hMerge="1">
                  <a:txBody>
                    <a:bodyPr/>
                    <a:lstStyle/>
                    <a:p>
                      <a:endParaRPr lang="en-IN"/>
                    </a:p>
                  </a:txBody>
                  <a:tcPr/>
                </a:tc>
              </a:tr>
              <a:tr h="313765">
                <a:tc>
                  <a:txBody>
                    <a:bodyPr/>
                    <a:lstStyle/>
                    <a:p>
                      <a:pPr algn="just">
                        <a:lnSpc>
                          <a:spcPct val="200000"/>
                        </a:lnSpc>
                        <a:spcAft>
                          <a:spcPts val="0"/>
                        </a:spcAft>
                      </a:pPr>
                      <a:r>
                        <a:rPr lang="en-IN" sz="1050" b="1" dirty="0" smtClean="0">
                          <a:latin typeface="Tahoma" pitchFamily="34" charset="0"/>
                          <a:ea typeface="Tahoma" pitchFamily="34" charset="0"/>
                          <a:cs typeface="Tahoma" pitchFamily="34" charset="0"/>
                        </a:rPr>
                        <a:t>	Male</a:t>
                      </a:r>
                      <a:endParaRPr lang="en-IN" sz="1000" b="1" dirty="0">
                        <a:latin typeface="Tahoma" pitchFamily="34" charset="0"/>
                        <a:ea typeface="Tahoma" pitchFamily="34" charset="0"/>
                        <a:cs typeface="Tahoma" pitchFamily="34" charset="0"/>
                      </a:endParaRPr>
                    </a:p>
                  </a:txBody>
                  <a:tcPr marL="44824" marR="44824" marT="0" marB="0"/>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161</a:t>
                      </a:r>
                      <a:endParaRPr lang="en-IN" sz="1000" b="1">
                        <a:latin typeface="Tahoma" pitchFamily="34" charset="0"/>
                        <a:ea typeface="Tahoma" pitchFamily="34" charset="0"/>
                        <a:cs typeface="Tahoma" pitchFamily="34" charset="0"/>
                      </a:endParaRPr>
                    </a:p>
                  </a:txBody>
                  <a:tcPr marL="44824" marR="44824" marT="0" marB="0"/>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68.5</a:t>
                      </a:r>
                      <a:endParaRPr lang="en-IN" sz="1000" b="1">
                        <a:latin typeface="Tahoma" pitchFamily="34" charset="0"/>
                        <a:ea typeface="Tahoma" pitchFamily="34" charset="0"/>
                        <a:cs typeface="Tahoma" pitchFamily="34" charset="0"/>
                      </a:endParaRPr>
                    </a:p>
                  </a:txBody>
                  <a:tcPr marL="44824" marR="44824" marT="0" marB="0"/>
                </a:tc>
              </a:tr>
              <a:tr h="313765">
                <a:tc>
                  <a:txBody>
                    <a:bodyPr/>
                    <a:lstStyle/>
                    <a:p>
                      <a:pPr algn="just">
                        <a:lnSpc>
                          <a:spcPct val="200000"/>
                        </a:lnSpc>
                        <a:spcAft>
                          <a:spcPts val="0"/>
                        </a:spcAft>
                      </a:pPr>
                      <a:r>
                        <a:rPr lang="en-IN" sz="1050" b="1" dirty="0" smtClean="0">
                          <a:latin typeface="Tahoma" pitchFamily="34" charset="0"/>
                          <a:ea typeface="Tahoma" pitchFamily="34" charset="0"/>
                          <a:cs typeface="Tahoma" pitchFamily="34" charset="0"/>
                        </a:rPr>
                        <a:t>	Female</a:t>
                      </a:r>
                      <a:endParaRPr lang="en-IN" sz="1000" b="1" dirty="0">
                        <a:latin typeface="Tahoma" pitchFamily="34" charset="0"/>
                        <a:ea typeface="Tahoma" pitchFamily="34" charset="0"/>
                        <a:cs typeface="Tahoma" pitchFamily="34" charset="0"/>
                      </a:endParaRPr>
                    </a:p>
                  </a:txBody>
                  <a:tcPr marL="44824" marR="44824" marT="0" marB="0"/>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74</a:t>
                      </a:r>
                      <a:endParaRPr lang="en-IN" sz="1000" b="1">
                        <a:latin typeface="Tahoma" pitchFamily="34" charset="0"/>
                        <a:ea typeface="Tahoma" pitchFamily="34" charset="0"/>
                        <a:cs typeface="Tahoma" pitchFamily="34" charset="0"/>
                      </a:endParaRPr>
                    </a:p>
                  </a:txBody>
                  <a:tcPr marL="44824" marR="44824" marT="0" marB="0"/>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31.5</a:t>
                      </a:r>
                      <a:endParaRPr lang="en-IN" sz="1000" b="1">
                        <a:latin typeface="Tahoma" pitchFamily="34" charset="0"/>
                        <a:ea typeface="Tahoma" pitchFamily="34" charset="0"/>
                        <a:cs typeface="Tahoma" pitchFamily="34" charset="0"/>
                      </a:endParaRPr>
                    </a:p>
                  </a:txBody>
                  <a:tcPr marL="44824" marR="44824" marT="0" marB="0"/>
                </a:tc>
              </a:tr>
              <a:tr h="313765">
                <a:tc gridSpan="3">
                  <a:txBody>
                    <a:bodyPr/>
                    <a:lstStyle/>
                    <a:p>
                      <a:pPr algn="just">
                        <a:lnSpc>
                          <a:spcPct val="200000"/>
                        </a:lnSpc>
                        <a:spcAft>
                          <a:spcPts val="0"/>
                        </a:spcAft>
                      </a:pPr>
                      <a:r>
                        <a:rPr lang="en-IN" sz="1050" b="1" u="sng">
                          <a:latin typeface="Tahoma" pitchFamily="34" charset="0"/>
                          <a:ea typeface="Tahoma" pitchFamily="34" charset="0"/>
                          <a:cs typeface="Tahoma" pitchFamily="34" charset="0"/>
                        </a:rPr>
                        <a:t>Age Profile (n=235)</a:t>
                      </a:r>
                      <a:endParaRPr lang="en-IN" sz="1000" b="1">
                        <a:latin typeface="Tahoma" pitchFamily="34" charset="0"/>
                        <a:ea typeface="Tahoma" pitchFamily="34" charset="0"/>
                        <a:cs typeface="Tahoma" pitchFamily="34" charset="0"/>
                      </a:endParaRPr>
                    </a:p>
                  </a:txBody>
                  <a:tcPr marL="44824" marR="44824" marT="0" marB="0"/>
                </a:tc>
                <a:tc hMerge="1">
                  <a:txBody>
                    <a:bodyPr/>
                    <a:lstStyle/>
                    <a:p>
                      <a:endParaRPr lang="en-IN"/>
                    </a:p>
                  </a:txBody>
                  <a:tcPr/>
                </a:tc>
                <a:tc hMerge="1">
                  <a:txBody>
                    <a:bodyPr/>
                    <a:lstStyle/>
                    <a:p>
                      <a:endParaRPr lang="en-IN"/>
                    </a:p>
                  </a:txBody>
                  <a:tcPr/>
                </a:tc>
              </a:tr>
              <a:tr h="313765">
                <a:tc>
                  <a:txBody>
                    <a:bodyPr/>
                    <a:lstStyle/>
                    <a:p>
                      <a:pPr algn="l">
                        <a:lnSpc>
                          <a:spcPct val="200000"/>
                        </a:lnSpc>
                        <a:spcAft>
                          <a:spcPts val="0"/>
                        </a:spcAft>
                      </a:pPr>
                      <a:r>
                        <a:rPr lang="en-IN" sz="1050" b="1" dirty="0" smtClean="0">
                          <a:latin typeface="Tahoma" pitchFamily="34" charset="0"/>
                          <a:ea typeface="Tahoma" pitchFamily="34" charset="0"/>
                          <a:cs typeface="Tahoma" pitchFamily="34" charset="0"/>
                        </a:rPr>
                        <a:t>	Neonate </a:t>
                      </a:r>
                      <a:r>
                        <a:rPr lang="en-IN" sz="1050" b="1" dirty="0">
                          <a:latin typeface="Tahoma" pitchFamily="34" charset="0"/>
                          <a:ea typeface="Tahoma" pitchFamily="34" charset="0"/>
                          <a:cs typeface="Tahoma" pitchFamily="34" charset="0"/>
                        </a:rPr>
                        <a:t>(</a:t>
                      </a:r>
                      <a:r>
                        <a:rPr lang="en-IN" sz="1050" b="1" dirty="0" err="1">
                          <a:latin typeface="Tahoma" pitchFamily="34" charset="0"/>
                          <a:ea typeface="Tahoma" pitchFamily="34" charset="0"/>
                          <a:cs typeface="Tahoma" pitchFamily="34" charset="0"/>
                        </a:rPr>
                        <a:t>Upto</a:t>
                      </a:r>
                      <a:r>
                        <a:rPr lang="en-IN" sz="1050" b="1" dirty="0">
                          <a:latin typeface="Tahoma" pitchFamily="34" charset="0"/>
                          <a:ea typeface="Tahoma" pitchFamily="34" charset="0"/>
                          <a:cs typeface="Tahoma" pitchFamily="34" charset="0"/>
                        </a:rPr>
                        <a:t> 28 Days)</a:t>
                      </a:r>
                      <a:endParaRPr lang="en-IN" sz="1000" b="1" dirty="0">
                        <a:latin typeface="Tahoma" pitchFamily="34" charset="0"/>
                        <a:ea typeface="Tahoma" pitchFamily="34" charset="0"/>
                        <a:cs typeface="Tahoma" pitchFamily="34" charset="0"/>
                      </a:endParaRPr>
                    </a:p>
                  </a:txBody>
                  <a:tcPr marL="44824" marR="44824" marT="0" marB="0" anchor="ctr"/>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19</a:t>
                      </a:r>
                      <a:endParaRPr lang="en-IN" sz="1000" b="1">
                        <a:latin typeface="Tahoma" pitchFamily="34" charset="0"/>
                        <a:ea typeface="Tahoma" pitchFamily="34" charset="0"/>
                        <a:cs typeface="Tahoma" pitchFamily="34" charset="0"/>
                      </a:endParaRPr>
                    </a:p>
                  </a:txBody>
                  <a:tcPr marL="44824" marR="44824" marT="0" marB="0" anchor="ctr"/>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8.1</a:t>
                      </a:r>
                      <a:endParaRPr lang="en-IN" sz="1000" b="1">
                        <a:latin typeface="Tahoma" pitchFamily="34" charset="0"/>
                        <a:ea typeface="Tahoma" pitchFamily="34" charset="0"/>
                        <a:cs typeface="Tahoma" pitchFamily="34" charset="0"/>
                      </a:endParaRPr>
                    </a:p>
                  </a:txBody>
                  <a:tcPr marL="44824" marR="44824" marT="0" marB="0" anchor="ctr"/>
                </a:tc>
              </a:tr>
              <a:tr h="313765">
                <a:tc>
                  <a:txBody>
                    <a:bodyPr/>
                    <a:lstStyle/>
                    <a:p>
                      <a:pPr algn="l">
                        <a:lnSpc>
                          <a:spcPct val="200000"/>
                        </a:lnSpc>
                        <a:spcAft>
                          <a:spcPts val="0"/>
                        </a:spcAft>
                      </a:pPr>
                      <a:r>
                        <a:rPr lang="en-IN" sz="1050" b="1" dirty="0" smtClean="0">
                          <a:latin typeface="Tahoma" pitchFamily="34" charset="0"/>
                          <a:ea typeface="Tahoma" pitchFamily="34" charset="0"/>
                          <a:cs typeface="Tahoma" pitchFamily="34" charset="0"/>
                        </a:rPr>
                        <a:t>	Infant </a:t>
                      </a:r>
                      <a:r>
                        <a:rPr lang="en-IN" sz="1050" b="1" dirty="0">
                          <a:latin typeface="Tahoma" pitchFamily="34" charset="0"/>
                          <a:ea typeface="Tahoma" pitchFamily="34" charset="0"/>
                          <a:cs typeface="Tahoma" pitchFamily="34" charset="0"/>
                        </a:rPr>
                        <a:t>(</a:t>
                      </a:r>
                      <a:r>
                        <a:rPr lang="en-IN" sz="1050" b="1" dirty="0" err="1">
                          <a:latin typeface="Tahoma" pitchFamily="34" charset="0"/>
                          <a:ea typeface="Tahoma" pitchFamily="34" charset="0"/>
                          <a:cs typeface="Tahoma" pitchFamily="34" charset="0"/>
                        </a:rPr>
                        <a:t>Upto</a:t>
                      </a:r>
                      <a:r>
                        <a:rPr lang="en-IN" sz="1050" b="1" dirty="0">
                          <a:latin typeface="Tahoma" pitchFamily="34" charset="0"/>
                          <a:ea typeface="Tahoma" pitchFamily="34" charset="0"/>
                          <a:cs typeface="Tahoma" pitchFamily="34" charset="0"/>
                        </a:rPr>
                        <a:t> 365 Days)</a:t>
                      </a:r>
                      <a:endParaRPr lang="en-IN" sz="1000" b="1" dirty="0">
                        <a:latin typeface="Tahoma" pitchFamily="34" charset="0"/>
                        <a:ea typeface="Tahoma" pitchFamily="34" charset="0"/>
                        <a:cs typeface="Tahoma" pitchFamily="34" charset="0"/>
                      </a:endParaRPr>
                    </a:p>
                  </a:txBody>
                  <a:tcPr marL="44824" marR="44824" marT="0" marB="0" anchor="ctr"/>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98</a:t>
                      </a:r>
                      <a:endParaRPr lang="en-IN" sz="1000" b="1">
                        <a:latin typeface="Tahoma" pitchFamily="34" charset="0"/>
                        <a:ea typeface="Tahoma" pitchFamily="34" charset="0"/>
                        <a:cs typeface="Tahoma" pitchFamily="34" charset="0"/>
                      </a:endParaRPr>
                    </a:p>
                  </a:txBody>
                  <a:tcPr marL="44824" marR="44824" marT="0" marB="0" anchor="ctr"/>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41.7</a:t>
                      </a:r>
                      <a:endParaRPr lang="en-IN" sz="1000" b="1">
                        <a:latin typeface="Tahoma" pitchFamily="34" charset="0"/>
                        <a:ea typeface="Tahoma" pitchFamily="34" charset="0"/>
                        <a:cs typeface="Tahoma" pitchFamily="34" charset="0"/>
                      </a:endParaRPr>
                    </a:p>
                  </a:txBody>
                  <a:tcPr marL="44824" marR="44824" marT="0" marB="0" anchor="ctr"/>
                </a:tc>
              </a:tr>
              <a:tr h="313765">
                <a:tc>
                  <a:txBody>
                    <a:bodyPr/>
                    <a:lstStyle/>
                    <a:p>
                      <a:pPr algn="l">
                        <a:lnSpc>
                          <a:spcPct val="200000"/>
                        </a:lnSpc>
                        <a:spcAft>
                          <a:spcPts val="0"/>
                        </a:spcAft>
                      </a:pPr>
                      <a:r>
                        <a:rPr lang="en-IN" sz="1050" b="1" dirty="0" smtClean="0">
                          <a:latin typeface="Tahoma" pitchFamily="34" charset="0"/>
                          <a:ea typeface="Tahoma" pitchFamily="34" charset="0"/>
                          <a:cs typeface="Tahoma" pitchFamily="34" charset="0"/>
                        </a:rPr>
                        <a:t>	</a:t>
                      </a:r>
                      <a:r>
                        <a:rPr lang="en-IN" sz="1050" b="1" dirty="0" err="1" smtClean="0">
                          <a:latin typeface="Tahoma" pitchFamily="34" charset="0"/>
                          <a:ea typeface="Tahoma" pitchFamily="34" charset="0"/>
                          <a:cs typeface="Tahoma" pitchFamily="34" charset="0"/>
                        </a:rPr>
                        <a:t>Upto</a:t>
                      </a:r>
                      <a:r>
                        <a:rPr lang="en-IN" sz="1050" b="1" dirty="0" smtClean="0">
                          <a:latin typeface="Tahoma" pitchFamily="34" charset="0"/>
                          <a:ea typeface="Tahoma" pitchFamily="34" charset="0"/>
                          <a:cs typeface="Tahoma" pitchFamily="34" charset="0"/>
                        </a:rPr>
                        <a:t> </a:t>
                      </a:r>
                      <a:r>
                        <a:rPr lang="en-IN" sz="1050" b="1" dirty="0">
                          <a:latin typeface="Tahoma" pitchFamily="34" charset="0"/>
                          <a:ea typeface="Tahoma" pitchFamily="34" charset="0"/>
                          <a:cs typeface="Tahoma" pitchFamily="34" charset="0"/>
                        </a:rPr>
                        <a:t>5 Years</a:t>
                      </a:r>
                      <a:endParaRPr lang="en-IN" sz="1000" b="1" dirty="0">
                        <a:latin typeface="Tahoma" pitchFamily="34" charset="0"/>
                        <a:ea typeface="Tahoma" pitchFamily="34" charset="0"/>
                        <a:cs typeface="Tahoma" pitchFamily="34" charset="0"/>
                      </a:endParaRPr>
                    </a:p>
                  </a:txBody>
                  <a:tcPr marL="44824" marR="44824" marT="0" marB="0" anchor="ctr"/>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67</a:t>
                      </a:r>
                      <a:endParaRPr lang="en-IN" sz="1000" b="1">
                        <a:latin typeface="Tahoma" pitchFamily="34" charset="0"/>
                        <a:ea typeface="Tahoma" pitchFamily="34" charset="0"/>
                        <a:cs typeface="Tahoma" pitchFamily="34" charset="0"/>
                      </a:endParaRPr>
                    </a:p>
                  </a:txBody>
                  <a:tcPr marL="44824" marR="44824" marT="0" marB="0" anchor="ctr"/>
                </a:tc>
                <a:tc>
                  <a:txBody>
                    <a:bodyPr/>
                    <a:lstStyle/>
                    <a:p>
                      <a:pPr algn="ctr">
                        <a:lnSpc>
                          <a:spcPct val="200000"/>
                        </a:lnSpc>
                        <a:spcAft>
                          <a:spcPts val="0"/>
                        </a:spcAft>
                        <a:tabLst>
                          <a:tab pos="504825" algn="l"/>
                          <a:tab pos="615950" algn="ctr"/>
                        </a:tabLst>
                      </a:pPr>
                      <a:r>
                        <a:rPr lang="en-IN" sz="1050" b="1">
                          <a:latin typeface="Tahoma" pitchFamily="34" charset="0"/>
                          <a:ea typeface="Tahoma" pitchFamily="34" charset="0"/>
                          <a:cs typeface="Tahoma" pitchFamily="34" charset="0"/>
                        </a:rPr>
                        <a:t>28.5</a:t>
                      </a:r>
                      <a:endParaRPr lang="en-IN" sz="1000" b="1">
                        <a:latin typeface="Tahoma" pitchFamily="34" charset="0"/>
                        <a:ea typeface="Tahoma" pitchFamily="34" charset="0"/>
                        <a:cs typeface="Tahoma" pitchFamily="34" charset="0"/>
                      </a:endParaRPr>
                    </a:p>
                  </a:txBody>
                  <a:tcPr marL="44824" marR="44824" marT="0" marB="0" anchor="ctr"/>
                </a:tc>
              </a:tr>
              <a:tr h="313765">
                <a:tc>
                  <a:txBody>
                    <a:bodyPr/>
                    <a:lstStyle/>
                    <a:p>
                      <a:pPr algn="l">
                        <a:lnSpc>
                          <a:spcPct val="200000"/>
                        </a:lnSpc>
                        <a:spcAft>
                          <a:spcPts val="0"/>
                        </a:spcAft>
                      </a:pPr>
                      <a:r>
                        <a:rPr lang="en-IN" sz="1050" b="1" dirty="0" smtClean="0">
                          <a:latin typeface="Tahoma" pitchFamily="34" charset="0"/>
                          <a:ea typeface="Tahoma" pitchFamily="34" charset="0"/>
                          <a:cs typeface="Tahoma" pitchFamily="34" charset="0"/>
                        </a:rPr>
                        <a:t>	</a:t>
                      </a:r>
                      <a:r>
                        <a:rPr lang="en-IN" sz="1050" b="1" dirty="0" err="1" smtClean="0">
                          <a:latin typeface="Tahoma" pitchFamily="34" charset="0"/>
                          <a:ea typeface="Tahoma" pitchFamily="34" charset="0"/>
                          <a:cs typeface="Tahoma" pitchFamily="34" charset="0"/>
                        </a:rPr>
                        <a:t>Upto</a:t>
                      </a:r>
                      <a:r>
                        <a:rPr lang="en-IN" sz="1050" b="1" dirty="0" smtClean="0">
                          <a:latin typeface="Tahoma" pitchFamily="34" charset="0"/>
                          <a:ea typeface="Tahoma" pitchFamily="34" charset="0"/>
                          <a:cs typeface="Tahoma" pitchFamily="34" charset="0"/>
                        </a:rPr>
                        <a:t> </a:t>
                      </a:r>
                      <a:r>
                        <a:rPr lang="en-IN" sz="1050" b="1" dirty="0">
                          <a:latin typeface="Tahoma" pitchFamily="34" charset="0"/>
                          <a:ea typeface="Tahoma" pitchFamily="34" charset="0"/>
                          <a:cs typeface="Tahoma" pitchFamily="34" charset="0"/>
                        </a:rPr>
                        <a:t>10 Years</a:t>
                      </a:r>
                      <a:endParaRPr lang="en-IN" sz="1000" b="1" dirty="0">
                        <a:latin typeface="Tahoma" pitchFamily="34" charset="0"/>
                        <a:ea typeface="Tahoma" pitchFamily="34" charset="0"/>
                        <a:cs typeface="Tahoma" pitchFamily="34" charset="0"/>
                      </a:endParaRPr>
                    </a:p>
                  </a:txBody>
                  <a:tcPr marL="44824" marR="44824" marT="0" marB="0" anchor="ctr"/>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28</a:t>
                      </a:r>
                      <a:endParaRPr lang="en-IN" sz="1000" b="1">
                        <a:latin typeface="Tahoma" pitchFamily="34" charset="0"/>
                        <a:ea typeface="Tahoma" pitchFamily="34" charset="0"/>
                        <a:cs typeface="Tahoma" pitchFamily="34" charset="0"/>
                      </a:endParaRPr>
                    </a:p>
                  </a:txBody>
                  <a:tcPr marL="44824" marR="44824" marT="0" marB="0" anchor="ctr"/>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11.9</a:t>
                      </a:r>
                      <a:endParaRPr lang="en-IN" sz="1000" b="1">
                        <a:latin typeface="Tahoma" pitchFamily="34" charset="0"/>
                        <a:ea typeface="Tahoma" pitchFamily="34" charset="0"/>
                        <a:cs typeface="Tahoma" pitchFamily="34" charset="0"/>
                      </a:endParaRPr>
                    </a:p>
                  </a:txBody>
                  <a:tcPr marL="44824" marR="44824" marT="0" marB="0" anchor="ctr"/>
                </a:tc>
              </a:tr>
              <a:tr h="313765">
                <a:tc>
                  <a:txBody>
                    <a:bodyPr/>
                    <a:lstStyle/>
                    <a:p>
                      <a:pPr algn="l">
                        <a:lnSpc>
                          <a:spcPct val="200000"/>
                        </a:lnSpc>
                        <a:spcAft>
                          <a:spcPts val="0"/>
                        </a:spcAft>
                      </a:pPr>
                      <a:r>
                        <a:rPr lang="en-IN" sz="1050" b="1" dirty="0" smtClean="0">
                          <a:latin typeface="Tahoma" pitchFamily="34" charset="0"/>
                          <a:ea typeface="Tahoma" pitchFamily="34" charset="0"/>
                          <a:cs typeface="Tahoma" pitchFamily="34" charset="0"/>
                        </a:rPr>
                        <a:t>	Upto18 </a:t>
                      </a:r>
                      <a:r>
                        <a:rPr lang="en-IN" sz="1050" b="1" dirty="0">
                          <a:latin typeface="Tahoma" pitchFamily="34" charset="0"/>
                          <a:ea typeface="Tahoma" pitchFamily="34" charset="0"/>
                          <a:cs typeface="Tahoma" pitchFamily="34" charset="0"/>
                        </a:rPr>
                        <a:t>Years</a:t>
                      </a:r>
                      <a:endParaRPr lang="en-IN" sz="1000" b="1" dirty="0">
                        <a:latin typeface="Tahoma" pitchFamily="34" charset="0"/>
                        <a:ea typeface="Tahoma" pitchFamily="34" charset="0"/>
                        <a:cs typeface="Tahoma" pitchFamily="34" charset="0"/>
                      </a:endParaRPr>
                    </a:p>
                  </a:txBody>
                  <a:tcPr marL="44824" marR="44824" marT="0" marB="0" anchor="ctr"/>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13</a:t>
                      </a:r>
                      <a:endParaRPr lang="en-IN" sz="1000" b="1">
                        <a:latin typeface="Tahoma" pitchFamily="34" charset="0"/>
                        <a:ea typeface="Tahoma" pitchFamily="34" charset="0"/>
                        <a:cs typeface="Tahoma" pitchFamily="34" charset="0"/>
                      </a:endParaRPr>
                    </a:p>
                  </a:txBody>
                  <a:tcPr marL="44824" marR="44824" marT="0" marB="0" anchor="ctr"/>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5.5</a:t>
                      </a:r>
                      <a:endParaRPr lang="en-IN" sz="1000" b="1">
                        <a:latin typeface="Tahoma" pitchFamily="34" charset="0"/>
                        <a:ea typeface="Tahoma" pitchFamily="34" charset="0"/>
                        <a:cs typeface="Tahoma" pitchFamily="34" charset="0"/>
                      </a:endParaRPr>
                    </a:p>
                  </a:txBody>
                  <a:tcPr marL="44824" marR="44824" marT="0" marB="0" anchor="ctr"/>
                </a:tc>
              </a:tr>
              <a:tr h="313765">
                <a:tc>
                  <a:txBody>
                    <a:bodyPr/>
                    <a:lstStyle/>
                    <a:p>
                      <a:pPr algn="l">
                        <a:lnSpc>
                          <a:spcPct val="200000"/>
                        </a:lnSpc>
                        <a:spcAft>
                          <a:spcPts val="0"/>
                        </a:spcAft>
                      </a:pPr>
                      <a:r>
                        <a:rPr lang="en-IN" sz="1050" b="1" dirty="0" smtClean="0">
                          <a:latin typeface="Tahoma" pitchFamily="34" charset="0"/>
                          <a:ea typeface="Tahoma" pitchFamily="34" charset="0"/>
                          <a:cs typeface="Tahoma" pitchFamily="34" charset="0"/>
                        </a:rPr>
                        <a:t>	Above </a:t>
                      </a:r>
                      <a:r>
                        <a:rPr lang="en-IN" sz="1050" b="1" dirty="0">
                          <a:latin typeface="Tahoma" pitchFamily="34" charset="0"/>
                          <a:ea typeface="Tahoma" pitchFamily="34" charset="0"/>
                          <a:cs typeface="Tahoma" pitchFamily="34" charset="0"/>
                        </a:rPr>
                        <a:t>18 Years</a:t>
                      </a:r>
                      <a:endParaRPr lang="en-IN" sz="1000" b="1" dirty="0">
                        <a:latin typeface="Tahoma" pitchFamily="34" charset="0"/>
                        <a:ea typeface="Tahoma" pitchFamily="34" charset="0"/>
                        <a:cs typeface="Tahoma" pitchFamily="34" charset="0"/>
                      </a:endParaRPr>
                    </a:p>
                  </a:txBody>
                  <a:tcPr marL="44824" marR="44824" marT="0" marB="0" anchor="ctr"/>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10</a:t>
                      </a:r>
                      <a:endParaRPr lang="en-IN" sz="1000" b="1">
                        <a:latin typeface="Tahoma" pitchFamily="34" charset="0"/>
                        <a:ea typeface="Tahoma" pitchFamily="34" charset="0"/>
                        <a:cs typeface="Tahoma" pitchFamily="34" charset="0"/>
                      </a:endParaRPr>
                    </a:p>
                  </a:txBody>
                  <a:tcPr marL="44824" marR="44824" marT="0" marB="0" anchor="ctr"/>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4.3</a:t>
                      </a:r>
                      <a:endParaRPr lang="en-IN" sz="1000" b="1">
                        <a:latin typeface="Tahoma" pitchFamily="34" charset="0"/>
                        <a:ea typeface="Tahoma" pitchFamily="34" charset="0"/>
                        <a:cs typeface="Tahoma" pitchFamily="34" charset="0"/>
                      </a:endParaRPr>
                    </a:p>
                  </a:txBody>
                  <a:tcPr marL="44824" marR="44824" marT="0" marB="0" anchor="ctr"/>
                </a:tc>
              </a:tr>
              <a:tr h="313765">
                <a:tc gridSpan="3">
                  <a:txBody>
                    <a:bodyPr/>
                    <a:lstStyle/>
                    <a:p>
                      <a:pPr algn="just">
                        <a:lnSpc>
                          <a:spcPct val="200000"/>
                        </a:lnSpc>
                        <a:spcAft>
                          <a:spcPts val="0"/>
                        </a:spcAft>
                      </a:pPr>
                      <a:r>
                        <a:rPr lang="en-IN" sz="1050" b="1" u="sng">
                          <a:latin typeface="Tahoma" pitchFamily="34" charset="0"/>
                          <a:ea typeface="Tahoma" pitchFamily="34" charset="0"/>
                          <a:cs typeface="Tahoma" pitchFamily="34" charset="0"/>
                        </a:rPr>
                        <a:t>Weight Profile (n=235)</a:t>
                      </a:r>
                      <a:endParaRPr lang="en-IN" sz="1000" b="1">
                        <a:latin typeface="Tahoma" pitchFamily="34" charset="0"/>
                        <a:ea typeface="Tahoma" pitchFamily="34" charset="0"/>
                        <a:cs typeface="Tahoma" pitchFamily="34" charset="0"/>
                      </a:endParaRPr>
                    </a:p>
                  </a:txBody>
                  <a:tcPr marL="44824" marR="44824" marT="0" marB="0"/>
                </a:tc>
                <a:tc hMerge="1">
                  <a:txBody>
                    <a:bodyPr/>
                    <a:lstStyle/>
                    <a:p>
                      <a:endParaRPr lang="en-IN"/>
                    </a:p>
                  </a:txBody>
                  <a:tcPr/>
                </a:tc>
                <a:tc hMerge="1">
                  <a:txBody>
                    <a:bodyPr/>
                    <a:lstStyle/>
                    <a:p>
                      <a:endParaRPr lang="en-IN"/>
                    </a:p>
                  </a:txBody>
                  <a:tcPr/>
                </a:tc>
              </a:tr>
              <a:tr h="313765">
                <a:tc>
                  <a:txBody>
                    <a:bodyPr/>
                    <a:lstStyle/>
                    <a:p>
                      <a:pPr algn="just">
                        <a:lnSpc>
                          <a:spcPct val="200000"/>
                        </a:lnSpc>
                        <a:spcAft>
                          <a:spcPts val="0"/>
                        </a:spcAft>
                      </a:pPr>
                      <a:r>
                        <a:rPr lang="en-IN" sz="1050" b="1" dirty="0" smtClean="0">
                          <a:latin typeface="Tahoma" pitchFamily="34" charset="0"/>
                          <a:ea typeface="Tahoma" pitchFamily="34" charset="0"/>
                          <a:cs typeface="Tahoma" pitchFamily="34" charset="0"/>
                        </a:rPr>
                        <a:t>	</a:t>
                      </a:r>
                      <a:r>
                        <a:rPr lang="en-IN" sz="1050" b="1" dirty="0" err="1" smtClean="0">
                          <a:latin typeface="Tahoma" pitchFamily="34" charset="0"/>
                          <a:ea typeface="Tahoma" pitchFamily="34" charset="0"/>
                          <a:cs typeface="Tahoma" pitchFamily="34" charset="0"/>
                        </a:rPr>
                        <a:t>Upto</a:t>
                      </a:r>
                      <a:r>
                        <a:rPr lang="en-IN" sz="1050" b="1" dirty="0" smtClean="0">
                          <a:latin typeface="Tahoma" pitchFamily="34" charset="0"/>
                          <a:ea typeface="Tahoma" pitchFamily="34" charset="0"/>
                          <a:cs typeface="Tahoma" pitchFamily="34" charset="0"/>
                        </a:rPr>
                        <a:t> </a:t>
                      </a:r>
                      <a:r>
                        <a:rPr lang="en-IN" sz="1050" b="1" dirty="0">
                          <a:latin typeface="Tahoma" pitchFamily="34" charset="0"/>
                          <a:ea typeface="Tahoma" pitchFamily="34" charset="0"/>
                          <a:cs typeface="Tahoma" pitchFamily="34" charset="0"/>
                        </a:rPr>
                        <a:t>3 </a:t>
                      </a:r>
                      <a:r>
                        <a:rPr lang="en-IN" sz="1050" b="1" dirty="0" err="1">
                          <a:latin typeface="Tahoma" pitchFamily="34" charset="0"/>
                          <a:ea typeface="Tahoma" pitchFamily="34" charset="0"/>
                          <a:cs typeface="Tahoma" pitchFamily="34" charset="0"/>
                        </a:rPr>
                        <a:t>Kgs</a:t>
                      </a:r>
                      <a:r>
                        <a:rPr lang="en-IN" sz="1050" b="1" dirty="0">
                          <a:latin typeface="Tahoma" pitchFamily="34" charset="0"/>
                          <a:ea typeface="Tahoma" pitchFamily="34" charset="0"/>
                          <a:cs typeface="Tahoma" pitchFamily="34" charset="0"/>
                        </a:rPr>
                        <a:t>	</a:t>
                      </a:r>
                      <a:endParaRPr lang="en-IN" sz="1000" b="1" dirty="0">
                        <a:latin typeface="Tahoma" pitchFamily="34" charset="0"/>
                        <a:ea typeface="Tahoma" pitchFamily="34" charset="0"/>
                        <a:cs typeface="Tahoma" pitchFamily="34" charset="0"/>
                      </a:endParaRPr>
                    </a:p>
                  </a:txBody>
                  <a:tcPr marL="44824" marR="44824" marT="0" marB="0"/>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19</a:t>
                      </a:r>
                      <a:endParaRPr lang="en-IN" sz="1000" b="1">
                        <a:latin typeface="Tahoma" pitchFamily="34" charset="0"/>
                        <a:ea typeface="Tahoma" pitchFamily="34" charset="0"/>
                        <a:cs typeface="Tahoma" pitchFamily="34" charset="0"/>
                      </a:endParaRPr>
                    </a:p>
                  </a:txBody>
                  <a:tcPr marL="44824" marR="44824" marT="0" marB="0"/>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8</a:t>
                      </a:r>
                      <a:endParaRPr lang="en-IN" sz="1000" b="1">
                        <a:latin typeface="Tahoma" pitchFamily="34" charset="0"/>
                        <a:ea typeface="Tahoma" pitchFamily="34" charset="0"/>
                        <a:cs typeface="Tahoma" pitchFamily="34" charset="0"/>
                      </a:endParaRPr>
                    </a:p>
                  </a:txBody>
                  <a:tcPr marL="44824" marR="44824" marT="0" marB="0"/>
                </a:tc>
              </a:tr>
              <a:tr h="313765">
                <a:tc>
                  <a:txBody>
                    <a:bodyPr/>
                    <a:lstStyle/>
                    <a:p>
                      <a:pPr algn="just">
                        <a:lnSpc>
                          <a:spcPct val="200000"/>
                        </a:lnSpc>
                        <a:spcAft>
                          <a:spcPts val="0"/>
                        </a:spcAft>
                      </a:pPr>
                      <a:r>
                        <a:rPr lang="en-IN" sz="1050" b="1" dirty="0" smtClean="0">
                          <a:latin typeface="Tahoma" pitchFamily="34" charset="0"/>
                          <a:ea typeface="Tahoma" pitchFamily="34" charset="0"/>
                          <a:cs typeface="Tahoma" pitchFamily="34" charset="0"/>
                        </a:rPr>
                        <a:t>	</a:t>
                      </a:r>
                      <a:r>
                        <a:rPr lang="en-IN" sz="1050" b="1" dirty="0" err="1" smtClean="0">
                          <a:latin typeface="Tahoma" pitchFamily="34" charset="0"/>
                          <a:ea typeface="Tahoma" pitchFamily="34" charset="0"/>
                          <a:cs typeface="Tahoma" pitchFamily="34" charset="0"/>
                        </a:rPr>
                        <a:t>Upto</a:t>
                      </a:r>
                      <a:r>
                        <a:rPr lang="en-IN" sz="1050" b="1" dirty="0" smtClean="0">
                          <a:latin typeface="Tahoma" pitchFamily="34" charset="0"/>
                          <a:ea typeface="Tahoma" pitchFamily="34" charset="0"/>
                          <a:cs typeface="Tahoma" pitchFamily="34" charset="0"/>
                        </a:rPr>
                        <a:t> </a:t>
                      </a:r>
                      <a:r>
                        <a:rPr lang="en-IN" sz="1050" b="1" dirty="0">
                          <a:latin typeface="Tahoma" pitchFamily="34" charset="0"/>
                          <a:ea typeface="Tahoma" pitchFamily="34" charset="0"/>
                          <a:cs typeface="Tahoma" pitchFamily="34" charset="0"/>
                        </a:rPr>
                        <a:t>6 </a:t>
                      </a:r>
                      <a:r>
                        <a:rPr lang="en-IN" sz="1050" b="1" dirty="0" err="1">
                          <a:latin typeface="Tahoma" pitchFamily="34" charset="0"/>
                          <a:ea typeface="Tahoma" pitchFamily="34" charset="0"/>
                          <a:cs typeface="Tahoma" pitchFamily="34" charset="0"/>
                        </a:rPr>
                        <a:t>Kgs</a:t>
                      </a:r>
                      <a:endParaRPr lang="en-IN" sz="1000" b="1" dirty="0">
                        <a:latin typeface="Tahoma" pitchFamily="34" charset="0"/>
                        <a:ea typeface="Tahoma" pitchFamily="34" charset="0"/>
                        <a:cs typeface="Tahoma" pitchFamily="34" charset="0"/>
                      </a:endParaRPr>
                    </a:p>
                  </a:txBody>
                  <a:tcPr marL="44824" marR="44824" marT="0" marB="0"/>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73</a:t>
                      </a:r>
                      <a:endParaRPr lang="en-IN" sz="1000" b="1">
                        <a:latin typeface="Tahoma" pitchFamily="34" charset="0"/>
                        <a:ea typeface="Tahoma" pitchFamily="34" charset="0"/>
                        <a:cs typeface="Tahoma" pitchFamily="34" charset="0"/>
                      </a:endParaRPr>
                    </a:p>
                  </a:txBody>
                  <a:tcPr marL="44824" marR="44824" marT="0" marB="0"/>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31.1</a:t>
                      </a:r>
                      <a:endParaRPr lang="en-IN" sz="1000" b="1">
                        <a:latin typeface="Tahoma" pitchFamily="34" charset="0"/>
                        <a:ea typeface="Tahoma" pitchFamily="34" charset="0"/>
                        <a:cs typeface="Tahoma" pitchFamily="34" charset="0"/>
                      </a:endParaRPr>
                    </a:p>
                  </a:txBody>
                  <a:tcPr marL="44824" marR="44824" marT="0" marB="0"/>
                </a:tc>
              </a:tr>
              <a:tr h="313765">
                <a:tc>
                  <a:txBody>
                    <a:bodyPr/>
                    <a:lstStyle/>
                    <a:p>
                      <a:pPr algn="just">
                        <a:lnSpc>
                          <a:spcPct val="200000"/>
                        </a:lnSpc>
                        <a:spcAft>
                          <a:spcPts val="0"/>
                        </a:spcAft>
                      </a:pPr>
                      <a:r>
                        <a:rPr lang="en-IN" sz="1050" b="1" dirty="0" smtClean="0">
                          <a:latin typeface="Tahoma" pitchFamily="34" charset="0"/>
                          <a:ea typeface="Tahoma" pitchFamily="34" charset="0"/>
                          <a:cs typeface="Tahoma" pitchFamily="34" charset="0"/>
                        </a:rPr>
                        <a:t>	</a:t>
                      </a:r>
                      <a:r>
                        <a:rPr lang="en-IN" sz="1050" b="1" dirty="0" err="1" smtClean="0">
                          <a:latin typeface="Tahoma" pitchFamily="34" charset="0"/>
                          <a:ea typeface="Tahoma" pitchFamily="34" charset="0"/>
                          <a:cs typeface="Tahoma" pitchFamily="34" charset="0"/>
                        </a:rPr>
                        <a:t>Upto</a:t>
                      </a:r>
                      <a:r>
                        <a:rPr lang="en-IN" sz="1050" b="1" dirty="0" smtClean="0">
                          <a:latin typeface="Tahoma" pitchFamily="34" charset="0"/>
                          <a:ea typeface="Tahoma" pitchFamily="34" charset="0"/>
                          <a:cs typeface="Tahoma" pitchFamily="34" charset="0"/>
                        </a:rPr>
                        <a:t> </a:t>
                      </a:r>
                      <a:r>
                        <a:rPr lang="en-IN" sz="1050" b="1" dirty="0">
                          <a:latin typeface="Tahoma" pitchFamily="34" charset="0"/>
                          <a:ea typeface="Tahoma" pitchFamily="34" charset="0"/>
                          <a:cs typeface="Tahoma" pitchFamily="34" charset="0"/>
                        </a:rPr>
                        <a:t>9 </a:t>
                      </a:r>
                      <a:r>
                        <a:rPr lang="en-IN" sz="1050" b="1" dirty="0" err="1">
                          <a:latin typeface="Tahoma" pitchFamily="34" charset="0"/>
                          <a:ea typeface="Tahoma" pitchFamily="34" charset="0"/>
                          <a:cs typeface="Tahoma" pitchFamily="34" charset="0"/>
                        </a:rPr>
                        <a:t>kgs</a:t>
                      </a:r>
                      <a:endParaRPr lang="en-IN" sz="1000" b="1" dirty="0">
                        <a:latin typeface="Tahoma" pitchFamily="34" charset="0"/>
                        <a:ea typeface="Tahoma" pitchFamily="34" charset="0"/>
                        <a:cs typeface="Tahoma" pitchFamily="34" charset="0"/>
                      </a:endParaRPr>
                    </a:p>
                  </a:txBody>
                  <a:tcPr marL="44824" marR="44824" marT="0" marB="0"/>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52</a:t>
                      </a:r>
                      <a:endParaRPr lang="en-IN" sz="1000" b="1">
                        <a:latin typeface="Tahoma" pitchFamily="34" charset="0"/>
                        <a:ea typeface="Tahoma" pitchFamily="34" charset="0"/>
                        <a:cs typeface="Tahoma" pitchFamily="34" charset="0"/>
                      </a:endParaRPr>
                    </a:p>
                  </a:txBody>
                  <a:tcPr marL="44824" marR="44824" marT="0" marB="0"/>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22.1</a:t>
                      </a:r>
                      <a:endParaRPr lang="en-IN" sz="1000" b="1">
                        <a:latin typeface="Tahoma" pitchFamily="34" charset="0"/>
                        <a:ea typeface="Tahoma" pitchFamily="34" charset="0"/>
                        <a:cs typeface="Tahoma" pitchFamily="34" charset="0"/>
                      </a:endParaRPr>
                    </a:p>
                  </a:txBody>
                  <a:tcPr marL="44824" marR="44824" marT="0" marB="0"/>
                </a:tc>
              </a:tr>
              <a:tr h="313765">
                <a:tc>
                  <a:txBody>
                    <a:bodyPr/>
                    <a:lstStyle/>
                    <a:p>
                      <a:pPr algn="just">
                        <a:lnSpc>
                          <a:spcPct val="200000"/>
                        </a:lnSpc>
                        <a:spcAft>
                          <a:spcPts val="0"/>
                        </a:spcAft>
                      </a:pPr>
                      <a:r>
                        <a:rPr lang="en-IN" sz="1050" b="1" dirty="0" smtClean="0">
                          <a:latin typeface="Tahoma" pitchFamily="34" charset="0"/>
                          <a:ea typeface="Tahoma" pitchFamily="34" charset="0"/>
                          <a:cs typeface="Tahoma" pitchFamily="34" charset="0"/>
                        </a:rPr>
                        <a:t>	Upto15 </a:t>
                      </a:r>
                      <a:r>
                        <a:rPr lang="en-IN" sz="1050" b="1" dirty="0" err="1">
                          <a:latin typeface="Tahoma" pitchFamily="34" charset="0"/>
                          <a:ea typeface="Tahoma" pitchFamily="34" charset="0"/>
                          <a:cs typeface="Tahoma" pitchFamily="34" charset="0"/>
                        </a:rPr>
                        <a:t>Kgs</a:t>
                      </a:r>
                      <a:endParaRPr lang="en-IN" sz="1000" b="1" dirty="0">
                        <a:latin typeface="Tahoma" pitchFamily="34" charset="0"/>
                        <a:ea typeface="Tahoma" pitchFamily="34" charset="0"/>
                        <a:cs typeface="Tahoma" pitchFamily="34" charset="0"/>
                      </a:endParaRPr>
                    </a:p>
                  </a:txBody>
                  <a:tcPr marL="44824" marR="44824" marT="0" marB="0"/>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43</a:t>
                      </a:r>
                      <a:endParaRPr lang="en-IN" sz="1000" b="1">
                        <a:latin typeface="Tahoma" pitchFamily="34" charset="0"/>
                        <a:ea typeface="Tahoma" pitchFamily="34" charset="0"/>
                        <a:cs typeface="Tahoma" pitchFamily="34" charset="0"/>
                      </a:endParaRPr>
                    </a:p>
                  </a:txBody>
                  <a:tcPr marL="44824" marR="44824" marT="0" marB="0"/>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18.3</a:t>
                      </a:r>
                      <a:endParaRPr lang="en-IN" sz="1000" b="1">
                        <a:latin typeface="Tahoma" pitchFamily="34" charset="0"/>
                        <a:ea typeface="Tahoma" pitchFamily="34" charset="0"/>
                        <a:cs typeface="Tahoma" pitchFamily="34" charset="0"/>
                      </a:endParaRPr>
                    </a:p>
                  </a:txBody>
                  <a:tcPr marL="44824" marR="44824" marT="0" marB="0"/>
                </a:tc>
              </a:tr>
              <a:tr h="313765">
                <a:tc>
                  <a:txBody>
                    <a:bodyPr/>
                    <a:lstStyle/>
                    <a:p>
                      <a:pPr algn="just">
                        <a:lnSpc>
                          <a:spcPct val="200000"/>
                        </a:lnSpc>
                        <a:spcAft>
                          <a:spcPts val="0"/>
                        </a:spcAft>
                      </a:pPr>
                      <a:r>
                        <a:rPr lang="en-IN" sz="1050" b="1" dirty="0" smtClean="0">
                          <a:latin typeface="Tahoma" pitchFamily="34" charset="0"/>
                          <a:ea typeface="Tahoma" pitchFamily="34" charset="0"/>
                          <a:cs typeface="Tahoma" pitchFamily="34" charset="0"/>
                        </a:rPr>
                        <a:t>	Above </a:t>
                      </a:r>
                      <a:r>
                        <a:rPr lang="en-IN" sz="1050" b="1" dirty="0">
                          <a:latin typeface="Tahoma" pitchFamily="34" charset="0"/>
                          <a:ea typeface="Tahoma" pitchFamily="34" charset="0"/>
                          <a:cs typeface="Tahoma" pitchFamily="34" charset="0"/>
                        </a:rPr>
                        <a:t>15 </a:t>
                      </a:r>
                      <a:r>
                        <a:rPr lang="en-IN" sz="1050" b="1" dirty="0" err="1">
                          <a:latin typeface="Tahoma" pitchFamily="34" charset="0"/>
                          <a:ea typeface="Tahoma" pitchFamily="34" charset="0"/>
                          <a:cs typeface="Tahoma" pitchFamily="34" charset="0"/>
                        </a:rPr>
                        <a:t>Kgs</a:t>
                      </a:r>
                      <a:endParaRPr lang="en-IN" sz="1000" b="1" dirty="0">
                        <a:latin typeface="Tahoma" pitchFamily="34" charset="0"/>
                        <a:ea typeface="Tahoma" pitchFamily="34" charset="0"/>
                        <a:cs typeface="Tahoma" pitchFamily="34" charset="0"/>
                      </a:endParaRPr>
                    </a:p>
                  </a:txBody>
                  <a:tcPr marL="44824" marR="44824" marT="0" marB="0"/>
                </a:tc>
                <a:tc>
                  <a:txBody>
                    <a:bodyPr/>
                    <a:lstStyle/>
                    <a:p>
                      <a:pPr algn="ctr">
                        <a:lnSpc>
                          <a:spcPct val="200000"/>
                        </a:lnSpc>
                        <a:spcAft>
                          <a:spcPts val="0"/>
                        </a:spcAft>
                      </a:pPr>
                      <a:r>
                        <a:rPr lang="en-IN" sz="1050" b="1">
                          <a:latin typeface="Tahoma" pitchFamily="34" charset="0"/>
                          <a:ea typeface="Tahoma" pitchFamily="34" charset="0"/>
                          <a:cs typeface="Tahoma" pitchFamily="34" charset="0"/>
                        </a:rPr>
                        <a:t>48</a:t>
                      </a:r>
                      <a:endParaRPr lang="en-IN" sz="1000" b="1">
                        <a:latin typeface="Tahoma" pitchFamily="34" charset="0"/>
                        <a:ea typeface="Tahoma" pitchFamily="34" charset="0"/>
                        <a:cs typeface="Tahoma" pitchFamily="34" charset="0"/>
                      </a:endParaRPr>
                    </a:p>
                  </a:txBody>
                  <a:tcPr marL="44824" marR="44824" marT="0" marB="0"/>
                </a:tc>
                <a:tc>
                  <a:txBody>
                    <a:bodyPr/>
                    <a:lstStyle/>
                    <a:p>
                      <a:pPr algn="ctr">
                        <a:lnSpc>
                          <a:spcPct val="200000"/>
                        </a:lnSpc>
                        <a:spcAft>
                          <a:spcPts val="0"/>
                        </a:spcAft>
                      </a:pPr>
                      <a:r>
                        <a:rPr lang="en-IN" sz="1050" b="1" dirty="0">
                          <a:latin typeface="Tahoma" pitchFamily="34" charset="0"/>
                          <a:ea typeface="Tahoma" pitchFamily="34" charset="0"/>
                          <a:cs typeface="Tahoma" pitchFamily="34" charset="0"/>
                        </a:rPr>
                        <a:t>20.5</a:t>
                      </a:r>
                      <a:endParaRPr lang="en-IN" sz="1000" b="1" dirty="0">
                        <a:latin typeface="Tahoma" pitchFamily="34" charset="0"/>
                        <a:ea typeface="Tahoma" pitchFamily="34" charset="0"/>
                        <a:cs typeface="Tahoma" pitchFamily="34" charset="0"/>
                      </a:endParaRPr>
                    </a:p>
                  </a:txBody>
                  <a:tcPr marL="44824" marR="44824" marT="0" marB="0"/>
                </a:tc>
              </a:tr>
            </a:tbl>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RESULTS</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graphicFrame>
        <p:nvGraphicFramePr>
          <p:cNvPr id="9" name="Table 8"/>
          <p:cNvGraphicFramePr>
            <a:graphicFrameLocks noGrp="1"/>
          </p:cNvGraphicFramePr>
          <p:nvPr/>
        </p:nvGraphicFramePr>
        <p:xfrm>
          <a:off x="990600" y="889001"/>
          <a:ext cx="8153400" cy="5888260"/>
        </p:xfrm>
        <a:graphic>
          <a:graphicData uri="http://schemas.openxmlformats.org/drawingml/2006/table">
            <a:tbl>
              <a:tblPr>
                <a:tableStyleId>{616DA210-FB5B-4158-B5E0-FEB733F419BA}</a:tableStyleId>
              </a:tblPr>
              <a:tblGrid>
                <a:gridCol w="3726862"/>
                <a:gridCol w="2519252"/>
                <a:gridCol w="1907286"/>
              </a:tblGrid>
              <a:tr h="291830">
                <a:tc>
                  <a:txBody>
                    <a:bodyPr/>
                    <a:lstStyle/>
                    <a:p>
                      <a:pPr algn="ctr">
                        <a:lnSpc>
                          <a:spcPct val="200000"/>
                        </a:lnSpc>
                        <a:spcAft>
                          <a:spcPts val="0"/>
                        </a:spcAft>
                      </a:pPr>
                      <a:r>
                        <a:rPr lang="en-IN" sz="1200" b="1" u="sng" dirty="0">
                          <a:latin typeface="Tahoma" pitchFamily="34" charset="0"/>
                          <a:ea typeface="Tahoma" pitchFamily="34" charset="0"/>
                          <a:cs typeface="Tahoma" pitchFamily="34" charset="0"/>
                        </a:rPr>
                        <a:t>VARIABLE</a:t>
                      </a:r>
                      <a:endParaRPr lang="en-IN" sz="1200" b="1" dirty="0">
                        <a:latin typeface="Tahoma" pitchFamily="34" charset="0"/>
                        <a:ea typeface="Tahoma" pitchFamily="34" charset="0"/>
                        <a:cs typeface="Tahoma" pitchFamily="34" charset="0"/>
                      </a:endParaRPr>
                    </a:p>
                  </a:txBody>
                  <a:tcPr marL="36286" marR="3628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200000"/>
                        </a:lnSpc>
                        <a:spcAft>
                          <a:spcPts val="0"/>
                        </a:spcAft>
                      </a:pPr>
                      <a:r>
                        <a:rPr lang="en-IN" sz="1200" b="1" u="sng">
                          <a:latin typeface="Tahoma" pitchFamily="34" charset="0"/>
                          <a:ea typeface="Tahoma" pitchFamily="34" charset="0"/>
                          <a:cs typeface="Tahoma" pitchFamily="34" charset="0"/>
                        </a:rPr>
                        <a:t>RATE/FREQUENCY</a:t>
                      </a:r>
                      <a:endParaRPr lang="en-IN" sz="1200" b="1">
                        <a:latin typeface="Tahoma" pitchFamily="34" charset="0"/>
                        <a:ea typeface="Tahoma" pitchFamily="34" charset="0"/>
                        <a:cs typeface="Tahoma" pitchFamily="34" charset="0"/>
                      </a:endParaRPr>
                    </a:p>
                  </a:txBody>
                  <a:tcPr marL="36286" marR="3628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200000"/>
                        </a:lnSpc>
                        <a:spcAft>
                          <a:spcPts val="0"/>
                        </a:spcAft>
                      </a:pPr>
                      <a:r>
                        <a:rPr lang="en-IN" sz="1200" b="1" u="sng">
                          <a:latin typeface="Tahoma" pitchFamily="34" charset="0"/>
                          <a:ea typeface="Tahoma" pitchFamily="34" charset="0"/>
                          <a:cs typeface="Tahoma" pitchFamily="34" charset="0"/>
                        </a:rPr>
                        <a:t>PERCENT (%)</a:t>
                      </a:r>
                      <a:endParaRPr lang="en-IN" sz="1200" b="1">
                        <a:latin typeface="Tahoma" pitchFamily="34" charset="0"/>
                        <a:ea typeface="Tahoma" pitchFamily="34" charset="0"/>
                        <a:cs typeface="Tahoma" pitchFamily="34" charset="0"/>
                      </a:endParaRPr>
                    </a:p>
                  </a:txBody>
                  <a:tcPr marL="36286" marR="3628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1830">
                <a:tc gridSpan="3">
                  <a:txBody>
                    <a:bodyPr/>
                    <a:lstStyle/>
                    <a:p>
                      <a:pPr algn="just">
                        <a:lnSpc>
                          <a:spcPct val="200000"/>
                        </a:lnSpc>
                        <a:spcAft>
                          <a:spcPts val="0"/>
                        </a:spcAft>
                      </a:pPr>
                      <a:r>
                        <a:rPr lang="en-IN" sz="1200" b="1" u="sng">
                          <a:latin typeface="Tahoma" pitchFamily="34" charset="0"/>
                          <a:ea typeface="Tahoma" pitchFamily="34" charset="0"/>
                          <a:cs typeface="Tahoma" pitchFamily="34" charset="0"/>
                        </a:rPr>
                        <a:t>Disease/Defect Profile (n=235)</a:t>
                      </a:r>
                      <a:endParaRPr lang="en-IN" sz="1200" b="1">
                        <a:latin typeface="Tahoma" pitchFamily="34" charset="0"/>
                        <a:ea typeface="Tahoma" pitchFamily="34" charset="0"/>
                        <a:cs typeface="Tahoma" pitchFamily="34" charset="0"/>
                      </a:endParaRPr>
                    </a:p>
                  </a:txBody>
                  <a:tcPr marL="36286" marR="3628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5156740">
                <a:tc gridSpan="3">
                  <a:txBody>
                    <a:bodyPr/>
                    <a:lstStyle/>
                    <a:p>
                      <a:pPr algn="just">
                        <a:lnSpc>
                          <a:spcPct val="200000"/>
                        </a:lnSpc>
                        <a:spcAft>
                          <a:spcPts val="0"/>
                        </a:spcAft>
                      </a:pPr>
                      <a:r>
                        <a:rPr lang="en-IN" sz="1200" b="1" u="sng" dirty="0" err="1">
                          <a:latin typeface="Tahoma" pitchFamily="34" charset="0"/>
                          <a:ea typeface="Tahoma" pitchFamily="34" charset="0"/>
                          <a:cs typeface="Tahoma" pitchFamily="34" charset="0"/>
                        </a:rPr>
                        <a:t>Acyanotic</a:t>
                      </a:r>
                      <a:endParaRPr lang="en-IN" sz="1200" b="1" dirty="0">
                        <a:latin typeface="Tahoma" pitchFamily="34" charset="0"/>
                        <a:ea typeface="Tahoma" pitchFamily="34" charset="0"/>
                        <a:cs typeface="Tahoma" pitchFamily="34" charset="0"/>
                      </a:endParaRPr>
                    </a:p>
                    <a:p>
                      <a:pPr algn="just">
                        <a:lnSpc>
                          <a:spcPct val="200000"/>
                        </a:lnSpc>
                        <a:spcAft>
                          <a:spcPts val="0"/>
                        </a:spcAft>
                      </a:pPr>
                      <a:r>
                        <a:rPr lang="en-IN" sz="1200" b="1" dirty="0">
                          <a:latin typeface="Tahoma" pitchFamily="34" charset="0"/>
                          <a:ea typeface="Tahoma" pitchFamily="34" charset="0"/>
                          <a:cs typeface="Tahoma" pitchFamily="34" charset="0"/>
                        </a:rPr>
                        <a:t>	VSD	</a:t>
                      </a:r>
                      <a:r>
                        <a:rPr lang="en-IN" sz="1200" b="1" dirty="0" smtClean="0">
                          <a:latin typeface="Tahoma" pitchFamily="34" charset="0"/>
                          <a:ea typeface="Tahoma" pitchFamily="34" charset="0"/>
                          <a:cs typeface="Tahoma" pitchFamily="34" charset="0"/>
                        </a:rPr>
                        <a:t>		</a:t>
                      </a:r>
                      <a:r>
                        <a:rPr lang="en-IN" sz="1200" b="1" dirty="0">
                          <a:latin typeface="Tahoma" pitchFamily="34" charset="0"/>
                          <a:ea typeface="Tahoma" pitchFamily="34" charset="0"/>
                          <a:cs typeface="Tahoma" pitchFamily="34" charset="0"/>
                        </a:rPr>
                        <a:t>	63			26.8</a:t>
                      </a:r>
                    </a:p>
                    <a:p>
                      <a:pPr algn="just">
                        <a:lnSpc>
                          <a:spcPct val="200000"/>
                        </a:lnSpc>
                        <a:spcAft>
                          <a:spcPts val="0"/>
                        </a:spcAft>
                      </a:pPr>
                      <a:r>
                        <a:rPr lang="en-IN" sz="1200" b="1" dirty="0">
                          <a:latin typeface="Tahoma" pitchFamily="34" charset="0"/>
                          <a:ea typeface="Tahoma" pitchFamily="34" charset="0"/>
                          <a:cs typeface="Tahoma" pitchFamily="34" charset="0"/>
                        </a:rPr>
                        <a:t>	ASD				26			</a:t>
                      </a:r>
                      <a:r>
                        <a:rPr lang="en-IN" sz="1200" b="1" dirty="0" smtClean="0">
                          <a:latin typeface="Tahoma" pitchFamily="34" charset="0"/>
                          <a:ea typeface="Tahoma" pitchFamily="34" charset="0"/>
                          <a:cs typeface="Tahoma" pitchFamily="34" charset="0"/>
                        </a:rPr>
                        <a:t>11.1</a:t>
                      </a:r>
                    </a:p>
                    <a:p>
                      <a:pPr algn="just">
                        <a:lnSpc>
                          <a:spcPct val="200000"/>
                        </a:lnSpc>
                        <a:spcAft>
                          <a:spcPts val="0"/>
                        </a:spcAft>
                      </a:pPr>
                      <a:endParaRPr lang="en-IN" sz="1200" b="1" dirty="0">
                        <a:latin typeface="Tahoma" pitchFamily="34" charset="0"/>
                        <a:ea typeface="Tahoma" pitchFamily="34" charset="0"/>
                        <a:cs typeface="Tahoma" pitchFamily="34" charset="0"/>
                      </a:endParaRPr>
                    </a:p>
                    <a:p>
                      <a:pPr algn="just">
                        <a:lnSpc>
                          <a:spcPct val="200000"/>
                        </a:lnSpc>
                        <a:spcAft>
                          <a:spcPts val="0"/>
                        </a:spcAft>
                      </a:pPr>
                      <a:r>
                        <a:rPr lang="en-IN" sz="1200" b="1" u="sng" dirty="0">
                          <a:latin typeface="Tahoma" pitchFamily="34" charset="0"/>
                          <a:ea typeface="Tahoma" pitchFamily="34" charset="0"/>
                          <a:cs typeface="Tahoma" pitchFamily="34" charset="0"/>
                        </a:rPr>
                        <a:t>Cyanotic</a:t>
                      </a:r>
                      <a:endParaRPr lang="en-IN" sz="1200" b="1" dirty="0">
                        <a:latin typeface="Tahoma" pitchFamily="34" charset="0"/>
                        <a:ea typeface="Tahoma" pitchFamily="34" charset="0"/>
                        <a:cs typeface="Tahoma" pitchFamily="34" charset="0"/>
                      </a:endParaRPr>
                    </a:p>
                    <a:p>
                      <a:pPr algn="just">
                        <a:lnSpc>
                          <a:spcPct val="200000"/>
                        </a:lnSpc>
                        <a:spcAft>
                          <a:spcPts val="0"/>
                        </a:spcAft>
                      </a:pPr>
                      <a:r>
                        <a:rPr lang="en-IN" sz="1200" b="1" dirty="0">
                          <a:latin typeface="Tahoma" pitchFamily="34" charset="0"/>
                          <a:ea typeface="Tahoma" pitchFamily="34" charset="0"/>
                          <a:cs typeface="Tahoma" pitchFamily="34" charset="0"/>
                        </a:rPr>
                        <a:t>	</a:t>
                      </a:r>
                      <a:r>
                        <a:rPr lang="en-IN" sz="1200" b="1" dirty="0" err="1">
                          <a:latin typeface="Tahoma" pitchFamily="34" charset="0"/>
                          <a:ea typeface="Tahoma" pitchFamily="34" charset="0"/>
                          <a:cs typeface="Tahoma" pitchFamily="34" charset="0"/>
                        </a:rPr>
                        <a:t>Tetralogy</a:t>
                      </a:r>
                      <a:r>
                        <a:rPr lang="en-IN" sz="1200" b="1" dirty="0">
                          <a:latin typeface="Tahoma" pitchFamily="34" charset="0"/>
                          <a:ea typeface="Tahoma" pitchFamily="34" charset="0"/>
                          <a:cs typeface="Tahoma" pitchFamily="34" charset="0"/>
                        </a:rPr>
                        <a:t> of </a:t>
                      </a:r>
                      <a:r>
                        <a:rPr lang="en-IN" sz="1200" b="1" dirty="0" err="1">
                          <a:latin typeface="Tahoma" pitchFamily="34" charset="0"/>
                          <a:ea typeface="Tahoma" pitchFamily="34" charset="0"/>
                          <a:cs typeface="Tahoma" pitchFamily="34" charset="0"/>
                        </a:rPr>
                        <a:t>Fallot</a:t>
                      </a:r>
                      <a:r>
                        <a:rPr lang="en-IN" sz="1200" b="1" dirty="0">
                          <a:latin typeface="Tahoma" pitchFamily="34" charset="0"/>
                          <a:ea typeface="Tahoma" pitchFamily="34" charset="0"/>
                          <a:cs typeface="Tahoma" pitchFamily="34" charset="0"/>
                        </a:rPr>
                        <a:t>			</a:t>
                      </a:r>
                      <a:r>
                        <a:rPr lang="en-IN" sz="1200" b="1" dirty="0" smtClean="0">
                          <a:latin typeface="Tahoma" pitchFamily="34" charset="0"/>
                          <a:ea typeface="Tahoma" pitchFamily="34" charset="0"/>
                          <a:cs typeface="Tahoma" pitchFamily="34" charset="0"/>
                        </a:rPr>
                        <a:t>46</a:t>
                      </a:r>
                      <a:r>
                        <a:rPr lang="en-IN" sz="1200" b="1" dirty="0">
                          <a:latin typeface="Tahoma" pitchFamily="34" charset="0"/>
                          <a:ea typeface="Tahoma" pitchFamily="34" charset="0"/>
                          <a:cs typeface="Tahoma" pitchFamily="34" charset="0"/>
                        </a:rPr>
                        <a:t>			19.6	TAPVC				</a:t>
                      </a:r>
                      <a:r>
                        <a:rPr lang="en-IN" sz="1200" b="1" dirty="0" smtClean="0">
                          <a:latin typeface="Tahoma" pitchFamily="34" charset="0"/>
                          <a:ea typeface="Tahoma" pitchFamily="34" charset="0"/>
                          <a:cs typeface="Tahoma" pitchFamily="34" charset="0"/>
                        </a:rPr>
                        <a:t>13</a:t>
                      </a:r>
                      <a:r>
                        <a:rPr lang="en-IN" sz="1200" b="1" dirty="0">
                          <a:latin typeface="Tahoma" pitchFamily="34" charset="0"/>
                          <a:ea typeface="Tahoma" pitchFamily="34" charset="0"/>
                          <a:cs typeface="Tahoma" pitchFamily="34" charset="0"/>
                        </a:rPr>
                        <a:t>			5.5	TGA				</a:t>
                      </a:r>
                      <a:r>
                        <a:rPr lang="en-IN" sz="1200" b="1" dirty="0" smtClean="0">
                          <a:latin typeface="Tahoma" pitchFamily="34" charset="0"/>
                          <a:ea typeface="Tahoma" pitchFamily="34" charset="0"/>
                          <a:cs typeface="Tahoma" pitchFamily="34" charset="0"/>
                        </a:rPr>
                        <a:t>14</a:t>
                      </a:r>
                      <a:r>
                        <a:rPr lang="en-IN" sz="1200" b="1" dirty="0">
                          <a:latin typeface="Tahoma" pitchFamily="34" charset="0"/>
                          <a:ea typeface="Tahoma" pitchFamily="34" charset="0"/>
                          <a:cs typeface="Tahoma" pitchFamily="34" charset="0"/>
                        </a:rPr>
                        <a:t>			</a:t>
                      </a:r>
                      <a:r>
                        <a:rPr lang="en-IN" sz="1200" b="1" dirty="0" smtClean="0">
                          <a:latin typeface="Tahoma" pitchFamily="34" charset="0"/>
                          <a:ea typeface="Tahoma" pitchFamily="34" charset="0"/>
                          <a:cs typeface="Tahoma" pitchFamily="34" charset="0"/>
                        </a:rPr>
                        <a:t>5.9</a:t>
                      </a:r>
                    </a:p>
                    <a:p>
                      <a:pPr algn="just">
                        <a:lnSpc>
                          <a:spcPct val="200000"/>
                        </a:lnSpc>
                        <a:spcAft>
                          <a:spcPts val="0"/>
                        </a:spcAft>
                      </a:pPr>
                      <a:endParaRPr lang="en-IN" sz="1200" b="1" dirty="0">
                        <a:latin typeface="Tahoma" pitchFamily="34" charset="0"/>
                        <a:ea typeface="Tahoma" pitchFamily="34" charset="0"/>
                        <a:cs typeface="Tahoma" pitchFamily="34" charset="0"/>
                      </a:endParaRPr>
                    </a:p>
                    <a:p>
                      <a:pPr algn="just">
                        <a:lnSpc>
                          <a:spcPct val="200000"/>
                        </a:lnSpc>
                        <a:spcAft>
                          <a:spcPts val="0"/>
                        </a:spcAft>
                      </a:pPr>
                      <a:r>
                        <a:rPr lang="en-IN" sz="1200" b="1" u="sng" dirty="0">
                          <a:latin typeface="Tahoma" pitchFamily="34" charset="0"/>
                          <a:ea typeface="Tahoma" pitchFamily="34" charset="0"/>
                          <a:cs typeface="Tahoma" pitchFamily="34" charset="0"/>
                        </a:rPr>
                        <a:t>Left/Right Heart Obstructive</a:t>
                      </a:r>
                      <a:endParaRPr lang="en-IN" sz="1200" b="1" dirty="0">
                        <a:latin typeface="Tahoma" pitchFamily="34" charset="0"/>
                        <a:ea typeface="Tahoma" pitchFamily="34" charset="0"/>
                        <a:cs typeface="Tahoma" pitchFamily="34" charset="0"/>
                      </a:endParaRPr>
                    </a:p>
                    <a:p>
                      <a:pPr algn="just">
                        <a:lnSpc>
                          <a:spcPct val="200000"/>
                        </a:lnSpc>
                        <a:spcAft>
                          <a:spcPts val="0"/>
                        </a:spcAft>
                      </a:pPr>
                      <a:r>
                        <a:rPr lang="en-IN" sz="1200" b="1" dirty="0">
                          <a:latin typeface="Tahoma" pitchFamily="34" charset="0"/>
                          <a:ea typeface="Tahoma" pitchFamily="34" charset="0"/>
                          <a:cs typeface="Tahoma" pitchFamily="34" charset="0"/>
                        </a:rPr>
                        <a:t>	Pulmonary Artesia			</a:t>
                      </a:r>
                      <a:r>
                        <a:rPr lang="en-IN" sz="1200" b="1" dirty="0" smtClean="0">
                          <a:latin typeface="Tahoma" pitchFamily="34" charset="0"/>
                          <a:ea typeface="Tahoma" pitchFamily="34" charset="0"/>
                          <a:cs typeface="Tahoma" pitchFamily="34" charset="0"/>
                        </a:rPr>
                        <a:t>19</a:t>
                      </a:r>
                      <a:r>
                        <a:rPr lang="en-IN" sz="1200" b="1" dirty="0">
                          <a:latin typeface="Tahoma" pitchFamily="34" charset="0"/>
                          <a:ea typeface="Tahoma" pitchFamily="34" charset="0"/>
                          <a:cs typeface="Tahoma" pitchFamily="34" charset="0"/>
                        </a:rPr>
                        <a:t>			8.1	</a:t>
                      </a:r>
                      <a:r>
                        <a:rPr lang="en-IN" sz="1200" b="1" dirty="0" err="1">
                          <a:latin typeface="Tahoma" pitchFamily="34" charset="0"/>
                          <a:ea typeface="Tahoma" pitchFamily="34" charset="0"/>
                          <a:cs typeface="Tahoma" pitchFamily="34" charset="0"/>
                        </a:rPr>
                        <a:t>Coarctation</a:t>
                      </a:r>
                      <a:r>
                        <a:rPr lang="en-IN" sz="1200" b="1" dirty="0">
                          <a:latin typeface="Tahoma" pitchFamily="34" charset="0"/>
                          <a:ea typeface="Tahoma" pitchFamily="34" charset="0"/>
                          <a:cs typeface="Tahoma" pitchFamily="34" charset="0"/>
                        </a:rPr>
                        <a:t> of Aorta			</a:t>
                      </a:r>
                      <a:r>
                        <a:rPr lang="en-IN" sz="1200" b="1" dirty="0" smtClean="0">
                          <a:latin typeface="Tahoma" pitchFamily="34" charset="0"/>
                          <a:ea typeface="Tahoma" pitchFamily="34" charset="0"/>
                          <a:cs typeface="Tahoma" pitchFamily="34" charset="0"/>
                        </a:rPr>
                        <a:t>7</a:t>
                      </a:r>
                      <a:r>
                        <a:rPr lang="en-IN" sz="1200" b="1" dirty="0">
                          <a:latin typeface="Tahoma" pitchFamily="34" charset="0"/>
                          <a:ea typeface="Tahoma" pitchFamily="34" charset="0"/>
                          <a:cs typeface="Tahoma" pitchFamily="34" charset="0"/>
                        </a:rPr>
                        <a:t>			3</a:t>
                      </a:r>
                    </a:p>
                    <a:p>
                      <a:pPr algn="just">
                        <a:lnSpc>
                          <a:spcPct val="200000"/>
                        </a:lnSpc>
                        <a:spcAft>
                          <a:spcPts val="0"/>
                        </a:spcAft>
                      </a:pPr>
                      <a:endParaRPr lang="en-IN" sz="1200" b="1" u="sng" dirty="0" smtClean="0">
                        <a:latin typeface="Tahoma" pitchFamily="34" charset="0"/>
                        <a:ea typeface="Tahoma" pitchFamily="34" charset="0"/>
                        <a:cs typeface="Tahoma" pitchFamily="34" charset="0"/>
                      </a:endParaRPr>
                    </a:p>
                    <a:p>
                      <a:pPr algn="just">
                        <a:lnSpc>
                          <a:spcPct val="200000"/>
                        </a:lnSpc>
                        <a:spcAft>
                          <a:spcPts val="0"/>
                        </a:spcAft>
                      </a:pPr>
                      <a:r>
                        <a:rPr lang="en-IN" sz="1200" b="1" u="sng" dirty="0" smtClean="0">
                          <a:latin typeface="Tahoma" pitchFamily="34" charset="0"/>
                          <a:ea typeface="Tahoma" pitchFamily="34" charset="0"/>
                          <a:cs typeface="Tahoma" pitchFamily="34" charset="0"/>
                        </a:rPr>
                        <a:t>Miscellaneous</a:t>
                      </a:r>
                      <a:r>
                        <a:rPr lang="en-IN" sz="1200" b="1" dirty="0">
                          <a:latin typeface="Tahoma" pitchFamily="34" charset="0"/>
                          <a:ea typeface="Tahoma" pitchFamily="34" charset="0"/>
                          <a:cs typeface="Tahoma" pitchFamily="34" charset="0"/>
                        </a:rPr>
                        <a:t>		</a:t>
                      </a:r>
                      <a:r>
                        <a:rPr lang="en-IN" sz="1200" b="1" dirty="0" smtClean="0">
                          <a:latin typeface="Tahoma" pitchFamily="34" charset="0"/>
                          <a:ea typeface="Tahoma" pitchFamily="34" charset="0"/>
                          <a:cs typeface="Tahoma" pitchFamily="34" charset="0"/>
                        </a:rPr>
                        <a:t>	</a:t>
                      </a:r>
                      <a:r>
                        <a:rPr lang="en-IN" sz="1200" b="1" dirty="0">
                          <a:latin typeface="Tahoma" pitchFamily="34" charset="0"/>
                          <a:ea typeface="Tahoma" pitchFamily="34" charset="0"/>
                          <a:cs typeface="Tahoma" pitchFamily="34" charset="0"/>
                        </a:rPr>
                        <a:t>	</a:t>
                      </a:r>
                      <a:r>
                        <a:rPr lang="en-IN" sz="1200" b="1" dirty="0" smtClean="0">
                          <a:latin typeface="Tahoma" pitchFamily="34" charset="0"/>
                          <a:ea typeface="Tahoma" pitchFamily="34" charset="0"/>
                          <a:cs typeface="Tahoma" pitchFamily="34" charset="0"/>
                        </a:rPr>
                        <a:t>47</a:t>
                      </a:r>
                      <a:r>
                        <a:rPr lang="en-IN" sz="1200" b="1" dirty="0">
                          <a:latin typeface="Tahoma" pitchFamily="34" charset="0"/>
                          <a:ea typeface="Tahoma" pitchFamily="34" charset="0"/>
                          <a:cs typeface="Tahoma" pitchFamily="34" charset="0"/>
                        </a:rPr>
                        <a:t>			20</a:t>
                      </a:r>
                    </a:p>
                  </a:txBody>
                  <a:tcPr marL="36286" marR="3628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bl>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RESULTS</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graphicFrame>
        <p:nvGraphicFramePr>
          <p:cNvPr id="4" name="Table 3"/>
          <p:cNvGraphicFramePr>
            <a:graphicFrameLocks noGrp="1"/>
          </p:cNvGraphicFramePr>
          <p:nvPr/>
        </p:nvGraphicFramePr>
        <p:xfrm>
          <a:off x="990600" y="1506285"/>
          <a:ext cx="8153399" cy="3522915"/>
        </p:xfrm>
        <a:graphic>
          <a:graphicData uri="http://schemas.openxmlformats.org/drawingml/2006/table">
            <a:tbl>
              <a:tblPr bandRow="1">
                <a:tableStyleId>{616DA210-FB5B-4158-B5E0-FEB733F419BA}</a:tableStyleId>
              </a:tblPr>
              <a:tblGrid>
                <a:gridCol w="3726859"/>
                <a:gridCol w="2519251"/>
                <a:gridCol w="1907289"/>
              </a:tblGrid>
              <a:tr h="400032">
                <a:tc>
                  <a:txBody>
                    <a:bodyPr/>
                    <a:lstStyle/>
                    <a:p>
                      <a:pPr algn="ctr">
                        <a:lnSpc>
                          <a:spcPct val="200000"/>
                        </a:lnSpc>
                        <a:spcAft>
                          <a:spcPts val="0"/>
                        </a:spcAft>
                      </a:pPr>
                      <a:r>
                        <a:rPr lang="en-IN" sz="1200" b="1" u="sng" dirty="0">
                          <a:latin typeface="Tahoma" pitchFamily="34" charset="0"/>
                          <a:ea typeface="Tahoma" pitchFamily="34" charset="0"/>
                          <a:cs typeface="Tahoma" pitchFamily="34" charset="0"/>
                        </a:rPr>
                        <a:t>VARIABLE</a:t>
                      </a:r>
                      <a:endParaRPr lang="en-IN" sz="1200" b="1" dirty="0">
                        <a:latin typeface="Tahoma" pitchFamily="34" charset="0"/>
                        <a:ea typeface="Tahoma" pitchFamily="34" charset="0"/>
                        <a:cs typeface="Tahoma" pitchFamily="34" charset="0"/>
                      </a:endParaRPr>
                    </a:p>
                  </a:txBody>
                  <a:tcPr marL="23446" marR="23446" marT="0" marB="0"/>
                </a:tc>
                <a:tc>
                  <a:txBody>
                    <a:bodyPr/>
                    <a:lstStyle/>
                    <a:p>
                      <a:pPr algn="ctr">
                        <a:lnSpc>
                          <a:spcPct val="200000"/>
                        </a:lnSpc>
                        <a:spcAft>
                          <a:spcPts val="0"/>
                        </a:spcAft>
                      </a:pPr>
                      <a:r>
                        <a:rPr lang="en-IN" sz="1200" b="1" u="sng">
                          <a:latin typeface="Tahoma" pitchFamily="34" charset="0"/>
                          <a:ea typeface="Tahoma" pitchFamily="34" charset="0"/>
                          <a:cs typeface="Tahoma" pitchFamily="34" charset="0"/>
                        </a:rPr>
                        <a:t>RATE/FREQUENCY</a:t>
                      </a:r>
                      <a:endParaRPr lang="en-IN" sz="1200" b="1">
                        <a:latin typeface="Tahoma" pitchFamily="34" charset="0"/>
                        <a:ea typeface="Tahoma" pitchFamily="34" charset="0"/>
                        <a:cs typeface="Tahoma" pitchFamily="34" charset="0"/>
                      </a:endParaRPr>
                    </a:p>
                  </a:txBody>
                  <a:tcPr marL="23446" marR="23446" marT="0" marB="0"/>
                </a:tc>
                <a:tc>
                  <a:txBody>
                    <a:bodyPr/>
                    <a:lstStyle/>
                    <a:p>
                      <a:pPr algn="ctr">
                        <a:lnSpc>
                          <a:spcPct val="200000"/>
                        </a:lnSpc>
                        <a:spcAft>
                          <a:spcPts val="0"/>
                        </a:spcAft>
                      </a:pPr>
                      <a:r>
                        <a:rPr lang="en-IN" sz="1200" b="1" u="sng">
                          <a:latin typeface="Tahoma" pitchFamily="34" charset="0"/>
                          <a:ea typeface="Tahoma" pitchFamily="34" charset="0"/>
                          <a:cs typeface="Tahoma" pitchFamily="34" charset="0"/>
                        </a:rPr>
                        <a:t>PERCENT (%)</a:t>
                      </a:r>
                      <a:endParaRPr lang="en-IN" sz="1200" b="1">
                        <a:latin typeface="Tahoma" pitchFamily="34" charset="0"/>
                        <a:ea typeface="Tahoma" pitchFamily="34" charset="0"/>
                        <a:cs typeface="Tahoma" pitchFamily="34" charset="0"/>
                      </a:endParaRPr>
                    </a:p>
                  </a:txBody>
                  <a:tcPr marL="23446" marR="23446" marT="0" marB="0"/>
                </a:tc>
              </a:tr>
              <a:tr h="400032">
                <a:tc gridSpan="3">
                  <a:txBody>
                    <a:bodyPr/>
                    <a:lstStyle/>
                    <a:p>
                      <a:pPr algn="just">
                        <a:lnSpc>
                          <a:spcPct val="200000"/>
                        </a:lnSpc>
                        <a:spcAft>
                          <a:spcPts val="0"/>
                        </a:spcAft>
                      </a:pPr>
                      <a:r>
                        <a:rPr lang="en-IN" sz="1200" b="1" u="sng" dirty="0">
                          <a:latin typeface="Tahoma" pitchFamily="34" charset="0"/>
                          <a:ea typeface="Tahoma" pitchFamily="34" charset="0"/>
                          <a:cs typeface="Tahoma" pitchFamily="34" charset="0"/>
                        </a:rPr>
                        <a:t>Number of Surgeries (n=235)</a:t>
                      </a:r>
                      <a:endParaRPr lang="en-IN" sz="1200" b="1"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1200097">
                <a:tc gridSpan="3">
                  <a:txBody>
                    <a:bodyPr/>
                    <a:lstStyle/>
                    <a:p>
                      <a:pPr algn="just">
                        <a:lnSpc>
                          <a:spcPct val="200000"/>
                        </a:lnSpc>
                        <a:spcAft>
                          <a:spcPts val="0"/>
                        </a:spcAft>
                      </a:pPr>
                      <a:r>
                        <a:rPr lang="en-IN" sz="1200" b="1" dirty="0" smtClean="0">
                          <a:latin typeface="Tahoma" pitchFamily="34" charset="0"/>
                          <a:ea typeface="Tahoma" pitchFamily="34" charset="0"/>
                          <a:cs typeface="Tahoma" pitchFamily="34" charset="0"/>
                        </a:rPr>
                        <a:t>1 surgery					217			92.3</a:t>
                      </a:r>
                    </a:p>
                    <a:p>
                      <a:pPr algn="just">
                        <a:lnSpc>
                          <a:spcPct val="200000"/>
                        </a:lnSpc>
                        <a:spcAft>
                          <a:spcPts val="0"/>
                        </a:spcAft>
                      </a:pPr>
                      <a:r>
                        <a:rPr lang="en-IN" sz="1200" b="1" dirty="0" smtClean="0">
                          <a:latin typeface="Tahoma" pitchFamily="34" charset="0"/>
                          <a:ea typeface="Tahoma" pitchFamily="34" charset="0"/>
                          <a:cs typeface="Tahoma" pitchFamily="34" charset="0"/>
                        </a:rPr>
                        <a:t>2 surgery					14			6.0</a:t>
                      </a:r>
                    </a:p>
                    <a:p>
                      <a:pPr algn="just">
                        <a:lnSpc>
                          <a:spcPct val="200000"/>
                        </a:lnSpc>
                        <a:spcAft>
                          <a:spcPts val="0"/>
                        </a:spcAft>
                      </a:pPr>
                      <a:r>
                        <a:rPr lang="en-IN" sz="1200" b="1" dirty="0" smtClean="0">
                          <a:latin typeface="Tahoma" pitchFamily="34" charset="0"/>
                          <a:ea typeface="Tahoma" pitchFamily="34" charset="0"/>
                          <a:cs typeface="Tahoma" pitchFamily="34" charset="0"/>
                        </a:rPr>
                        <a:t>3 surgery					4			1.7</a:t>
                      </a:r>
                      <a:endParaRPr lang="en-IN" sz="1200" b="1"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1522754">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Type of surgeries (n=257)</a:t>
                      </a:r>
                    </a:p>
                    <a:p>
                      <a:pPr algn="just">
                        <a:lnSpc>
                          <a:spcPct val="200000"/>
                        </a:lnSpc>
                        <a:spcAft>
                          <a:spcPts val="0"/>
                        </a:spcAft>
                      </a:pPr>
                      <a:r>
                        <a:rPr lang="en-IN" sz="1200" b="1" u="none" dirty="0" smtClean="0">
                          <a:latin typeface="Tahoma" pitchFamily="34" charset="0"/>
                          <a:ea typeface="Tahoma" pitchFamily="34" charset="0"/>
                          <a:cs typeface="Tahoma" pitchFamily="34" charset="0"/>
                        </a:rPr>
                        <a:t>Open					214			83.3</a:t>
                      </a:r>
                    </a:p>
                    <a:p>
                      <a:pPr algn="just">
                        <a:lnSpc>
                          <a:spcPct val="200000"/>
                        </a:lnSpc>
                        <a:spcAft>
                          <a:spcPts val="0"/>
                        </a:spcAft>
                      </a:pPr>
                      <a:r>
                        <a:rPr lang="en-IN" sz="1200" b="1" u="none" dirty="0" smtClean="0">
                          <a:latin typeface="Tahoma" pitchFamily="34" charset="0"/>
                          <a:ea typeface="Tahoma" pitchFamily="34" charset="0"/>
                          <a:cs typeface="Tahoma" pitchFamily="34" charset="0"/>
                        </a:rPr>
                        <a:t>Closed					43			16.7</a:t>
                      </a:r>
                    </a:p>
                    <a:p>
                      <a:pPr algn="just">
                        <a:lnSpc>
                          <a:spcPct val="200000"/>
                        </a:lnSpc>
                        <a:spcAft>
                          <a:spcPts val="0"/>
                        </a:spcAft>
                      </a:pPr>
                      <a:endParaRPr lang="en-IN" sz="1200" b="1"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bl>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990600" y="0"/>
          <a:ext cx="81534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graphicFrame>
        <p:nvGraphicFramePr>
          <p:cNvPr id="6" name="Chart 5"/>
          <p:cNvGraphicFramePr/>
          <p:nvPr/>
        </p:nvGraphicFramePr>
        <p:xfrm>
          <a:off x="990600" y="0"/>
          <a:ext cx="81534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1143000"/>
          </a:xfrm>
        </p:spPr>
        <p:txBody>
          <a:bodyPr>
            <a:noAutofit/>
          </a:bodyPr>
          <a:lstStyle/>
          <a:p>
            <a:pPr algn="ctr"/>
            <a:r>
              <a:rPr lang="en-US" sz="2800" b="1" u="sng" dirty="0" smtClean="0"/>
              <a:t>INTRODUCTION  AND BACKGROUND</a:t>
            </a:r>
            <a:endParaRPr lang="en-US" sz="2800" b="1" u="sng" dirty="0"/>
          </a:p>
        </p:txBody>
      </p:sp>
      <p:sp>
        <p:nvSpPr>
          <p:cNvPr id="3" name="Content Placeholder 2"/>
          <p:cNvSpPr>
            <a:spLocks noGrp="1"/>
          </p:cNvSpPr>
          <p:nvPr>
            <p:ph idx="1"/>
          </p:nvPr>
        </p:nvSpPr>
        <p:spPr>
          <a:xfrm>
            <a:off x="1066800" y="1447800"/>
            <a:ext cx="7866888" cy="4800600"/>
          </a:xfrm>
        </p:spPr>
        <p:txBody>
          <a:bodyPr>
            <a:normAutofit lnSpcReduction="10000"/>
          </a:bodyPr>
          <a:lstStyle/>
          <a:p>
            <a:r>
              <a:rPr lang="en-IN" sz="2400" dirty="0" smtClean="0">
                <a:latin typeface="Tahoma" pitchFamily="34" charset="0"/>
                <a:ea typeface="Tahoma" pitchFamily="34" charset="0"/>
                <a:cs typeface="Tahoma" pitchFamily="34" charset="0"/>
              </a:rPr>
              <a:t>Most frequent congenital disorder ~ 32 % </a:t>
            </a:r>
          </a:p>
          <a:p>
            <a:endParaRPr lang="en-IN" sz="24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Birth prevalence : 8-12/1000 live births</a:t>
            </a:r>
          </a:p>
          <a:p>
            <a:pPr lvl="1"/>
            <a:r>
              <a:rPr lang="en-IN" sz="2000" dirty="0" smtClean="0">
                <a:solidFill>
                  <a:srgbClr val="FF0000"/>
                </a:solidFill>
                <a:latin typeface="Tahoma" pitchFamily="34" charset="0"/>
                <a:ea typeface="Tahoma" pitchFamily="34" charset="0"/>
                <a:cs typeface="Tahoma" pitchFamily="34" charset="0"/>
              </a:rPr>
              <a:t>Approx 1.5 to 2 </a:t>
            </a:r>
            <a:r>
              <a:rPr lang="en-IN" sz="2000" dirty="0" err="1" smtClean="0">
                <a:solidFill>
                  <a:srgbClr val="FF0000"/>
                </a:solidFill>
                <a:latin typeface="Tahoma" pitchFamily="34" charset="0"/>
                <a:ea typeface="Tahoma" pitchFamily="34" charset="0"/>
                <a:cs typeface="Tahoma" pitchFamily="34" charset="0"/>
              </a:rPr>
              <a:t>lacs</a:t>
            </a:r>
            <a:r>
              <a:rPr lang="en-IN" sz="2000" dirty="0" smtClean="0">
                <a:solidFill>
                  <a:srgbClr val="FF0000"/>
                </a:solidFill>
                <a:latin typeface="Tahoma" pitchFamily="34" charset="0"/>
                <a:ea typeface="Tahoma" pitchFamily="34" charset="0"/>
                <a:cs typeface="Tahoma" pitchFamily="34" charset="0"/>
              </a:rPr>
              <a:t> children born with CHD every year</a:t>
            </a:r>
          </a:p>
          <a:p>
            <a:pPr lvl="1"/>
            <a:endParaRPr lang="en-IN" sz="20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High mortality and morbidity expected</a:t>
            </a:r>
          </a:p>
          <a:p>
            <a:pPr lvl="1"/>
            <a:r>
              <a:rPr lang="en-IN" sz="2000" dirty="0" smtClean="0">
                <a:solidFill>
                  <a:srgbClr val="FF0000"/>
                </a:solidFill>
                <a:latin typeface="Tahoma" pitchFamily="34" charset="0"/>
                <a:ea typeface="Tahoma" pitchFamily="34" charset="0"/>
                <a:cs typeface="Tahoma" pitchFamily="34" charset="0"/>
              </a:rPr>
              <a:t>Access to advanced paediatric cardiac healthcare</a:t>
            </a:r>
          </a:p>
          <a:p>
            <a:endParaRPr lang="en-IN" sz="24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 Trust managed for-profit tertiary care hospital based study</a:t>
            </a:r>
          </a:p>
          <a:p>
            <a:pPr lvl="1"/>
            <a:r>
              <a:rPr lang="en-IN" sz="2000" dirty="0" smtClean="0">
                <a:solidFill>
                  <a:srgbClr val="FF0000"/>
                </a:solidFill>
                <a:latin typeface="Tahoma" pitchFamily="34" charset="0"/>
                <a:ea typeface="Tahoma" pitchFamily="34" charset="0"/>
                <a:cs typeface="Tahoma" pitchFamily="34" charset="0"/>
              </a:rPr>
              <a:t>3083 cases visited OPD and 235 patients</a:t>
            </a:r>
            <a:r>
              <a:rPr lang="en-US" sz="2000" dirty="0" smtClean="0">
                <a:solidFill>
                  <a:srgbClr val="FF0000"/>
                </a:solidFill>
                <a:latin typeface="Tahoma" pitchFamily="34" charset="0"/>
                <a:ea typeface="Tahoma" pitchFamily="34" charset="0"/>
                <a:cs typeface="Tahoma" pitchFamily="34" charset="0"/>
              </a:rPr>
              <a:t> </a:t>
            </a:r>
            <a:r>
              <a:rPr lang="en-IN" sz="2000" dirty="0" smtClean="0">
                <a:solidFill>
                  <a:srgbClr val="FF0000"/>
                </a:solidFill>
                <a:latin typeface="Tahoma" pitchFamily="34" charset="0"/>
                <a:ea typeface="Tahoma" pitchFamily="34" charset="0"/>
                <a:cs typeface="Tahoma" pitchFamily="34" charset="0"/>
              </a:rPr>
              <a:t>underwent surgical interventions between 01 May 2018 to 30 April 2019</a:t>
            </a:r>
          </a:p>
          <a:p>
            <a:endParaRPr lang="en-IN" sz="2400" dirty="0" smtClean="0">
              <a:latin typeface="Tahoma" pitchFamily="34" charset="0"/>
              <a:ea typeface="Tahoma" pitchFamily="34" charset="0"/>
              <a:cs typeface="Tahoma" pitchFamily="34" charset="0"/>
            </a:endParaRPr>
          </a:p>
          <a:p>
            <a:pPr>
              <a:buNone/>
            </a:pPr>
            <a:endParaRPr lang="en-IN" sz="2400" dirty="0" smtClean="0">
              <a:latin typeface="Tahoma" pitchFamily="34" charset="0"/>
              <a:ea typeface="Tahoma" pitchFamily="34" charset="0"/>
              <a:cs typeface="Tahoma" pitchFamily="34" charset="0"/>
            </a:endParaRPr>
          </a:p>
          <a:p>
            <a:endParaRPr lang="en-US"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447800"/>
            <a:ext cx="8153400" cy="4800600"/>
          </a:xfrm>
        </p:spPr>
        <p:txBody>
          <a:bodyPr>
            <a:normAutofit lnSpcReduction="10000"/>
          </a:bodyPr>
          <a:lstStyle/>
          <a:p>
            <a:r>
              <a:rPr lang="en-IN" sz="2400" dirty="0" smtClean="0">
                <a:latin typeface="Tahoma" pitchFamily="34" charset="0"/>
                <a:ea typeface="Tahoma" pitchFamily="34" charset="0"/>
                <a:cs typeface="Tahoma" pitchFamily="34" charset="0"/>
              </a:rPr>
              <a:t>235 patients  - 257 surgical interventions</a:t>
            </a:r>
          </a:p>
          <a:p>
            <a:endParaRPr lang="en-IN" sz="24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Male-to-female ratio - 1 : 0.46</a:t>
            </a:r>
          </a:p>
          <a:p>
            <a:pPr lvl="1"/>
            <a:r>
              <a:rPr lang="en-IN" sz="2000" dirty="0" smtClean="0">
                <a:latin typeface="Tahoma" pitchFamily="34" charset="0"/>
                <a:ea typeface="Tahoma" pitchFamily="34" charset="0"/>
                <a:cs typeface="Tahoma" pitchFamily="34" charset="0"/>
              </a:rPr>
              <a:t>Male preponderance</a:t>
            </a:r>
          </a:p>
          <a:p>
            <a:endParaRPr lang="en-IN" sz="24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141 patients through OPD admissions</a:t>
            </a:r>
          </a:p>
          <a:p>
            <a:pPr lvl="1"/>
            <a:r>
              <a:rPr lang="en-IN" sz="2000" dirty="0" smtClean="0">
                <a:latin typeface="Tahoma" pitchFamily="34" charset="0"/>
                <a:ea typeface="Tahoma" pitchFamily="34" charset="0"/>
                <a:cs typeface="Tahoma" pitchFamily="34" charset="0"/>
              </a:rPr>
              <a:t>Hospital prevalence 46 per 1000 OPD cases</a:t>
            </a:r>
          </a:p>
          <a:p>
            <a:pPr lvl="1"/>
            <a:endParaRPr lang="en-IN" sz="20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94 patients through inter departmental transfers or referrals</a:t>
            </a:r>
          </a:p>
          <a:p>
            <a:pPr lvl="1"/>
            <a:endParaRPr lang="en-IN" sz="24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About 49% patients </a:t>
            </a:r>
            <a:r>
              <a:rPr lang="en-IN" sz="2400" dirty="0" err="1" smtClean="0">
                <a:latin typeface="Tahoma" pitchFamily="34" charset="0"/>
                <a:ea typeface="Tahoma" pitchFamily="34" charset="0"/>
                <a:cs typeface="Tahoma" pitchFamily="34" charset="0"/>
              </a:rPr>
              <a:t>upto</a:t>
            </a:r>
            <a:r>
              <a:rPr lang="en-IN" sz="2400" dirty="0" smtClean="0">
                <a:latin typeface="Tahoma" pitchFamily="34" charset="0"/>
                <a:ea typeface="Tahoma" pitchFamily="34" charset="0"/>
                <a:cs typeface="Tahoma" pitchFamily="34" charset="0"/>
              </a:rPr>
              <a:t> 1 year age</a:t>
            </a:r>
            <a:endParaRPr lang="en-US" sz="2400" dirty="0">
              <a:latin typeface="Tahoma" pitchFamily="34" charset="0"/>
              <a:ea typeface="Tahoma" pitchFamily="34" charset="0"/>
              <a:cs typeface="Tahoma" pitchFamily="34" charset="0"/>
            </a:endParaRPr>
          </a:p>
        </p:txBody>
      </p:sp>
      <p:sp>
        <p:nvSpPr>
          <p:cNvPr id="5"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FINDINGS</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4" name="Action Button: Forward or Next 3">
            <a:hlinkClick r:id="rId2" action="ppaction://hlinksldjump" highlightClick="1"/>
          </p:cNvPr>
          <p:cNvSpPr/>
          <p:nvPr/>
        </p:nvSpPr>
        <p:spPr>
          <a:xfrm>
            <a:off x="7467600" y="3657600"/>
            <a:ext cx="304800" cy="3048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Action Button: Forward or Next 5">
            <a:hlinkClick r:id="rId3" action="ppaction://hlinksldjump" highlightClick="1"/>
          </p:cNvPr>
          <p:cNvSpPr/>
          <p:nvPr/>
        </p:nvSpPr>
        <p:spPr>
          <a:xfrm>
            <a:off x="2895600" y="4953000"/>
            <a:ext cx="304800" cy="304800"/>
          </a:xfrm>
          <a:prstGeom prst="actionButtonForwardNex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RESULTS</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graphicFrame>
        <p:nvGraphicFramePr>
          <p:cNvPr id="4" name="Table 3"/>
          <p:cNvGraphicFramePr>
            <a:graphicFrameLocks noGrp="1"/>
          </p:cNvGraphicFramePr>
          <p:nvPr/>
        </p:nvGraphicFramePr>
        <p:xfrm>
          <a:off x="990600" y="838200"/>
          <a:ext cx="8153399" cy="5764584"/>
        </p:xfrm>
        <a:graphic>
          <a:graphicData uri="http://schemas.openxmlformats.org/drawingml/2006/table">
            <a:tbl>
              <a:tblPr bandRow="1">
                <a:tableStyleId>{616DA210-FB5B-4158-B5E0-FEB733F419BA}</a:tableStyleId>
              </a:tblPr>
              <a:tblGrid>
                <a:gridCol w="3726859"/>
                <a:gridCol w="2519251"/>
                <a:gridCol w="1907289"/>
              </a:tblGrid>
              <a:tr h="400032">
                <a:tc>
                  <a:txBody>
                    <a:bodyPr/>
                    <a:lstStyle/>
                    <a:p>
                      <a:pPr algn="ctr">
                        <a:lnSpc>
                          <a:spcPct val="200000"/>
                        </a:lnSpc>
                        <a:spcAft>
                          <a:spcPts val="0"/>
                        </a:spcAft>
                      </a:pPr>
                      <a:r>
                        <a:rPr lang="en-IN" sz="1200" b="1" u="sng" dirty="0">
                          <a:latin typeface="Tahoma" pitchFamily="34" charset="0"/>
                          <a:ea typeface="Tahoma" pitchFamily="34" charset="0"/>
                          <a:cs typeface="Tahoma" pitchFamily="34" charset="0"/>
                        </a:rPr>
                        <a:t>VARIABLE</a:t>
                      </a:r>
                      <a:endParaRPr lang="en-IN" sz="1200" b="1" dirty="0">
                        <a:latin typeface="Tahoma" pitchFamily="34" charset="0"/>
                        <a:ea typeface="Tahoma" pitchFamily="34" charset="0"/>
                        <a:cs typeface="Tahoma" pitchFamily="34" charset="0"/>
                      </a:endParaRPr>
                    </a:p>
                  </a:txBody>
                  <a:tcPr marL="23446" marR="23446" marT="0" marB="0"/>
                </a:tc>
                <a:tc>
                  <a:txBody>
                    <a:bodyPr/>
                    <a:lstStyle/>
                    <a:p>
                      <a:pPr algn="ctr">
                        <a:lnSpc>
                          <a:spcPct val="200000"/>
                        </a:lnSpc>
                        <a:spcAft>
                          <a:spcPts val="0"/>
                        </a:spcAft>
                      </a:pPr>
                      <a:r>
                        <a:rPr lang="en-IN" sz="1200" b="1" u="sng">
                          <a:latin typeface="Tahoma" pitchFamily="34" charset="0"/>
                          <a:ea typeface="Tahoma" pitchFamily="34" charset="0"/>
                          <a:cs typeface="Tahoma" pitchFamily="34" charset="0"/>
                        </a:rPr>
                        <a:t>RATE/FREQUENCY</a:t>
                      </a:r>
                      <a:endParaRPr lang="en-IN" sz="1200" b="1">
                        <a:latin typeface="Tahoma" pitchFamily="34" charset="0"/>
                        <a:ea typeface="Tahoma" pitchFamily="34" charset="0"/>
                        <a:cs typeface="Tahoma" pitchFamily="34" charset="0"/>
                      </a:endParaRPr>
                    </a:p>
                  </a:txBody>
                  <a:tcPr marL="23446" marR="23446" marT="0" marB="0"/>
                </a:tc>
                <a:tc>
                  <a:txBody>
                    <a:bodyPr/>
                    <a:lstStyle/>
                    <a:p>
                      <a:pPr algn="ctr">
                        <a:lnSpc>
                          <a:spcPct val="200000"/>
                        </a:lnSpc>
                        <a:spcAft>
                          <a:spcPts val="0"/>
                        </a:spcAft>
                      </a:pPr>
                      <a:r>
                        <a:rPr lang="en-IN" sz="1200" b="1" u="sng">
                          <a:latin typeface="Tahoma" pitchFamily="34" charset="0"/>
                          <a:ea typeface="Tahoma" pitchFamily="34" charset="0"/>
                          <a:cs typeface="Tahoma" pitchFamily="34" charset="0"/>
                        </a:rPr>
                        <a:t>PERCENT (%)</a:t>
                      </a:r>
                      <a:endParaRPr lang="en-IN" sz="1200" b="1">
                        <a:latin typeface="Tahoma" pitchFamily="34" charset="0"/>
                        <a:ea typeface="Tahoma" pitchFamily="34" charset="0"/>
                        <a:cs typeface="Tahoma" pitchFamily="34" charset="0"/>
                      </a:endParaRPr>
                    </a:p>
                  </a:txBody>
                  <a:tcPr marL="23446" marR="23446" marT="0" marB="0"/>
                </a:tc>
              </a:tr>
              <a:tr h="400032">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Gender Profile </a:t>
                      </a:r>
                      <a:r>
                        <a:rPr lang="en-IN" sz="1200" b="1" u="sng" dirty="0">
                          <a:latin typeface="Tahoma" pitchFamily="34" charset="0"/>
                          <a:ea typeface="Tahoma" pitchFamily="34" charset="0"/>
                          <a:cs typeface="Tahoma" pitchFamily="34" charset="0"/>
                        </a:rPr>
                        <a:t>(</a:t>
                      </a:r>
                      <a:r>
                        <a:rPr lang="en-IN" sz="1200" b="1" u="sng" dirty="0" smtClean="0">
                          <a:latin typeface="Tahoma" pitchFamily="34" charset="0"/>
                          <a:ea typeface="Tahoma" pitchFamily="34" charset="0"/>
                          <a:cs typeface="Tahoma" pitchFamily="34" charset="0"/>
                        </a:rPr>
                        <a:t>n=141)</a:t>
                      </a:r>
                      <a:endParaRPr lang="en-IN" sz="1200" b="1"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876336">
                <a:tc gridSpan="3">
                  <a:txBody>
                    <a:bodyPr/>
                    <a:lstStyle/>
                    <a:p>
                      <a:pPr algn="just">
                        <a:lnSpc>
                          <a:spcPct val="200000"/>
                        </a:lnSpc>
                        <a:spcAft>
                          <a:spcPts val="0"/>
                        </a:spcAft>
                      </a:pPr>
                      <a:r>
                        <a:rPr lang="en-IN" sz="1200" b="1" dirty="0" smtClean="0">
                          <a:latin typeface="Tahoma" pitchFamily="34" charset="0"/>
                          <a:ea typeface="Tahoma" pitchFamily="34" charset="0"/>
                          <a:cs typeface="Tahoma" pitchFamily="34" charset="0"/>
                        </a:rPr>
                        <a:t>Male					100			71</a:t>
                      </a:r>
                    </a:p>
                    <a:p>
                      <a:pPr algn="just">
                        <a:lnSpc>
                          <a:spcPct val="200000"/>
                        </a:lnSpc>
                        <a:spcAft>
                          <a:spcPts val="0"/>
                        </a:spcAft>
                      </a:pPr>
                      <a:r>
                        <a:rPr lang="en-IN" sz="1200" b="1" dirty="0" smtClean="0">
                          <a:latin typeface="Tahoma" pitchFamily="34" charset="0"/>
                          <a:ea typeface="Tahoma" pitchFamily="34" charset="0"/>
                          <a:cs typeface="Tahoma" pitchFamily="34" charset="0"/>
                        </a:rPr>
                        <a:t>Female					41			29</a:t>
                      </a:r>
                    </a:p>
                    <a:p>
                      <a:pPr algn="just">
                        <a:lnSpc>
                          <a:spcPct val="200000"/>
                        </a:lnSpc>
                        <a:spcAft>
                          <a:spcPts val="0"/>
                        </a:spcAft>
                      </a:pPr>
                      <a:endParaRPr lang="en-IN" sz="1200" b="1"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1522754">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Type of surgeries (n=141)</a:t>
                      </a:r>
                    </a:p>
                    <a:p>
                      <a:pPr algn="just">
                        <a:lnSpc>
                          <a:spcPct val="200000"/>
                        </a:lnSpc>
                        <a:spcAft>
                          <a:spcPts val="0"/>
                        </a:spcAft>
                      </a:pPr>
                      <a:r>
                        <a:rPr lang="en-IN" sz="1200" b="1" u="none" dirty="0" smtClean="0">
                          <a:latin typeface="Tahoma" pitchFamily="34" charset="0"/>
                          <a:ea typeface="Tahoma" pitchFamily="34" charset="0"/>
                          <a:cs typeface="Tahoma" pitchFamily="34" charset="0"/>
                        </a:rPr>
                        <a:t>Open					118			84</a:t>
                      </a:r>
                    </a:p>
                    <a:p>
                      <a:pPr algn="just">
                        <a:lnSpc>
                          <a:spcPct val="200000"/>
                        </a:lnSpc>
                        <a:spcAft>
                          <a:spcPts val="0"/>
                        </a:spcAft>
                      </a:pPr>
                      <a:r>
                        <a:rPr lang="en-IN" sz="1200" b="1" u="none" dirty="0" smtClean="0">
                          <a:latin typeface="Tahoma" pitchFamily="34" charset="0"/>
                          <a:ea typeface="Tahoma" pitchFamily="34" charset="0"/>
                          <a:cs typeface="Tahoma" pitchFamily="34" charset="0"/>
                        </a:rPr>
                        <a:t>Closed					23			16</a:t>
                      </a:r>
                    </a:p>
                    <a:p>
                      <a:pPr algn="just">
                        <a:lnSpc>
                          <a:spcPct val="200000"/>
                        </a:lnSpc>
                        <a:spcAft>
                          <a:spcPts val="0"/>
                        </a:spcAft>
                      </a:pPr>
                      <a:endParaRPr lang="en-IN" sz="1200" b="1"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1172243">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Mortality</a:t>
                      </a:r>
                      <a:r>
                        <a:rPr lang="en-IN" sz="1200" b="1" u="sng" baseline="0" dirty="0" smtClean="0">
                          <a:latin typeface="Tahoma" pitchFamily="34" charset="0"/>
                          <a:ea typeface="Tahoma" pitchFamily="34" charset="0"/>
                          <a:cs typeface="Tahoma" pitchFamily="34" charset="0"/>
                        </a:rPr>
                        <a:t> (n=141)</a:t>
                      </a:r>
                    </a:p>
                    <a:p>
                      <a:pPr algn="just">
                        <a:lnSpc>
                          <a:spcPct val="200000"/>
                        </a:lnSpc>
                        <a:spcAft>
                          <a:spcPts val="0"/>
                        </a:spcAft>
                      </a:pPr>
                      <a:r>
                        <a:rPr lang="en-IN" sz="1200" b="1" u="none" baseline="0" dirty="0" smtClean="0">
                          <a:latin typeface="Tahoma" pitchFamily="34" charset="0"/>
                          <a:ea typeface="Tahoma" pitchFamily="34" charset="0"/>
                          <a:cs typeface="Tahoma" pitchFamily="34" charset="0"/>
                        </a:rPr>
                        <a:t>Survived					130			92</a:t>
                      </a:r>
                    </a:p>
                    <a:p>
                      <a:pPr algn="just">
                        <a:lnSpc>
                          <a:spcPct val="200000"/>
                        </a:lnSpc>
                        <a:spcAft>
                          <a:spcPts val="0"/>
                        </a:spcAft>
                      </a:pPr>
                      <a:r>
                        <a:rPr lang="en-IN" sz="1200" b="1" u="none" baseline="0" dirty="0" smtClean="0">
                          <a:latin typeface="Tahoma" pitchFamily="34" charset="0"/>
                          <a:ea typeface="Tahoma" pitchFamily="34" charset="0"/>
                          <a:cs typeface="Tahoma" pitchFamily="34" charset="0"/>
                        </a:rPr>
                        <a:t>Expired					11			8</a:t>
                      </a:r>
                      <a:endParaRPr lang="en-IN" sz="1200" b="1" u="none"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1172243">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Gender </a:t>
                      </a:r>
                      <a:r>
                        <a:rPr lang="en-IN" sz="1200" b="1" u="sng" dirty="0" err="1" smtClean="0">
                          <a:latin typeface="Tahoma" pitchFamily="34" charset="0"/>
                          <a:ea typeface="Tahoma" pitchFamily="34" charset="0"/>
                          <a:cs typeface="Tahoma" pitchFamily="34" charset="0"/>
                        </a:rPr>
                        <a:t>vs</a:t>
                      </a:r>
                      <a:r>
                        <a:rPr lang="en-IN" sz="1200" b="1" u="sng" dirty="0" smtClean="0">
                          <a:latin typeface="Tahoma" pitchFamily="34" charset="0"/>
                          <a:ea typeface="Tahoma" pitchFamily="34" charset="0"/>
                          <a:cs typeface="Tahoma" pitchFamily="34" charset="0"/>
                        </a:rPr>
                        <a:t> Mortality</a:t>
                      </a:r>
                    </a:p>
                    <a:p>
                      <a:pPr algn="just">
                        <a:lnSpc>
                          <a:spcPct val="200000"/>
                        </a:lnSpc>
                        <a:spcAft>
                          <a:spcPts val="0"/>
                        </a:spcAft>
                      </a:pPr>
                      <a:r>
                        <a:rPr lang="en-IN" sz="1200" b="1" u="none" dirty="0" smtClean="0">
                          <a:latin typeface="Tahoma" pitchFamily="34" charset="0"/>
                          <a:ea typeface="Tahoma" pitchFamily="34" charset="0"/>
                          <a:cs typeface="Tahoma" pitchFamily="34" charset="0"/>
                        </a:rPr>
                        <a:t>Males (n=100)				6			6</a:t>
                      </a:r>
                    </a:p>
                    <a:p>
                      <a:pPr algn="just">
                        <a:lnSpc>
                          <a:spcPct val="200000"/>
                        </a:lnSpc>
                        <a:spcAft>
                          <a:spcPts val="0"/>
                        </a:spcAft>
                      </a:pPr>
                      <a:r>
                        <a:rPr lang="en-IN" sz="1200" b="1" u="none" dirty="0" smtClean="0">
                          <a:latin typeface="Tahoma" pitchFamily="34" charset="0"/>
                          <a:ea typeface="Tahoma" pitchFamily="34" charset="0"/>
                          <a:cs typeface="Tahoma" pitchFamily="34" charset="0"/>
                        </a:rPr>
                        <a:t>Females (n=41)				5</a:t>
                      </a:r>
                      <a:r>
                        <a:rPr lang="en-IN" sz="1200" b="1" u="none" baseline="0" dirty="0" smtClean="0">
                          <a:latin typeface="Tahoma" pitchFamily="34" charset="0"/>
                          <a:ea typeface="Tahoma" pitchFamily="34" charset="0"/>
                          <a:cs typeface="Tahoma" pitchFamily="34" charset="0"/>
                        </a:rPr>
                        <a:t>			12.2</a:t>
                      </a:r>
                      <a:endParaRPr lang="en-IN" sz="1200" b="1" u="none"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bl>
          </a:graphicData>
        </a:graphic>
      </p:graphicFrame>
      <p:sp>
        <p:nvSpPr>
          <p:cNvPr id="5" name="Action Button: Back or Previous 4">
            <a:hlinkClick r:id="rId2" action="ppaction://hlinksldjump" highlightClick="1"/>
          </p:cNvPr>
          <p:cNvSpPr/>
          <p:nvPr/>
        </p:nvSpPr>
        <p:spPr>
          <a:xfrm>
            <a:off x="152400" y="6400800"/>
            <a:ext cx="457200" cy="3048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RESULTS</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graphicFrame>
        <p:nvGraphicFramePr>
          <p:cNvPr id="4" name="Table 3"/>
          <p:cNvGraphicFramePr>
            <a:graphicFrameLocks noGrp="1"/>
          </p:cNvGraphicFramePr>
          <p:nvPr/>
        </p:nvGraphicFramePr>
        <p:xfrm>
          <a:off x="990600" y="838200"/>
          <a:ext cx="8153399" cy="5764584"/>
        </p:xfrm>
        <a:graphic>
          <a:graphicData uri="http://schemas.openxmlformats.org/drawingml/2006/table">
            <a:tbl>
              <a:tblPr bandRow="1">
                <a:tableStyleId>{616DA210-FB5B-4158-B5E0-FEB733F419BA}</a:tableStyleId>
              </a:tblPr>
              <a:tblGrid>
                <a:gridCol w="3726859"/>
                <a:gridCol w="2519251"/>
                <a:gridCol w="1907289"/>
              </a:tblGrid>
              <a:tr h="400032">
                <a:tc>
                  <a:txBody>
                    <a:bodyPr/>
                    <a:lstStyle/>
                    <a:p>
                      <a:pPr algn="ctr">
                        <a:lnSpc>
                          <a:spcPct val="200000"/>
                        </a:lnSpc>
                        <a:spcAft>
                          <a:spcPts val="0"/>
                        </a:spcAft>
                      </a:pPr>
                      <a:r>
                        <a:rPr lang="en-IN" sz="1200" b="1" u="sng" dirty="0">
                          <a:latin typeface="Tahoma" pitchFamily="34" charset="0"/>
                          <a:ea typeface="Tahoma" pitchFamily="34" charset="0"/>
                          <a:cs typeface="Tahoma" pitchFamily="34" charset="0"/>
                        </a:rPr>
                        <a:t>VARIABLE</a:t>
                      </a:r>
                      <a:endParaRPr lang="en-IN" sz="1200" b="1" dirty="0">
                        <a:latin typeface="Tahoma" pitchFamily="34" charset="0"/>
                        <a:ea typeface="Tahoma" pitchFamily="34" charset="0"/>
                        <a:cs typeface="Tahoma" pitchFamily="34" charset="0"/>
                      </a:endParaRPr>
                    </a:p>
                  </a:txBody>
                  <a:tcPr marL="23446" marR="23446" marT="0" marB="0"/>
                </a:tc>
                <a:tc>
                  <a:txBody>
                    <a:bodyPr/>
                    <a:lstStyle/>
                    <a:p>
                      <a:pPr algn="ctr">
                        <a:lnSpc>
                          <a:spcPct val="200000"/>
                        </a:lnSpc>
                        <a:spcAft>
                          <a:spcPts val="0"/>
                        </a:spcAft>
                      </a:pPr>
                      <a:r>
                        <a:rPr lang="en-IN" sz="1200" b="1" u="sng">
                          <a:latin typeface="Tahoma" pitchFamily="34" charset="0"/>
                          <a:ea typeface="Tahoma" pitchFamily="34" charset="0"/>
                          <a:cs typeface="Tahoma" pitchFamily="34" charset="0"/>
                        </a:rPr>
                        <a:t>RATE/FREQUENCY</a:t>
                      </a:r>
                      <a:endParaRPr lang="en-IN" sz="1200" b="1">
                        <a:latin typeface="Tahoma" pitchFamily="34" charset="0"/>
                        <a:ea typeface="Tahoma" pitchFamily="34" charset="0"/>
                        <a:cs typeface="Tahoma" pitchFamily="34" charset="0"/>
                      </a:endParaRPr>
                    </a:p>
                  </a:txBody>
                  <a:tcPr marL="23446" marR="23446" marT="0" marB="0"/>
                </a:tc>
                <a:tc>
                  <a:txBody>
                    <a:bodyPr/>
                    <a:lstStyle/>
                    <a:p>
                      <a:pPr algn="ctr">
                        <a:lnSpc>
                          <a:spcPct val="200000"/>
                        </a:lnSpc>
                        <a:spcAft>
                          <a:spcPts val="0"/>
                        </a:spcAft>
                      </a:pPr>
                      <a:r>
                        <a:rPr lang="en-IN" sz="1200" b="1" u="sng">
                          <a:latin typeface="Tahoma" pitchFamily="34" charset="0"/>
                          <a:ea typeface="Tahoma" pitchFamily="34" charset="0"/>
                          <a:cs typeface="Tahoma" pitchFamily="34" charset="0"/>
                        </a:rPr>
                        <a:t>PERCENT (%)</a:t>
                      </a:r>
                      <a:endParaRPr lang="en-IN" sz="1200" b="1">
                        <a:latin typeface="Tahoma" pitchFamily="34" charset="0"/>
                        <a:ea typeface="Tahoma" pitchFamily="34" charset="0"/>
                        <a:cs typeface="Tahoma" pitchFamily="34" charset="0"/>
                      </a:endParaRPr>
                    </a:p>
                  </a:txBody>
                  <a:tcPr marL="23446" marR="23446" marT="0" marB="0"/>
                </a:tc>
              </a:tr>
              <a:tr h="400032">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Gender Profile </a:t>
                      </a:r>
                      <a:r>
                        <a:rPr lang="en-IN" sz="1200" b="1" u="sng" dirty="0">
                          <a:latin typeface="Tahoma" pitchFamily="34" charset="0"/>
                          <a:ea typeface="Tahoma" pitchFamily="34" charset="0"/>
                          <a:cs typeface="Tahoma" pitchFamily="34" charset="0"/>
                        </a:rPr>
                        <a:t>(</a:t>
                      </a:r>
                      <a:r>
                        <a:rPr lang="en-IN" sz="1200" b="1" u="sng" dirty="0" smtClean="0">
                          <a:latin typeface="Tahoma" pitchFamily="34" charset="0"/>
                          <a:ea typeface="Tahoma" pitchFamily="34" charset="0"/>
                          <a:cs typeface="Tahoma" pitchFamily="34" charset="0"/>
                        </a:rPr>
                        <a:t>n=94)</a:t>
                      </a:r>
                      <a:endParaRPr lang="en-IN" sz="1200" b="1"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876336">
                <a:tc gridSpan="3">
                  <a:txBody>
                    <a:bodyPr/>
                    <a:lstStyle/>
                    <a:p>
                      <a:pPr algn="just">
                        <a:lnSpc>
                          <a:spcPct val="200000"/>
                        </a:lnSpc>
                        <a:spcAft>
                          <a:spcPts val="0"/>
                        </a:spcAft>
                      </a:pPr>
                      <a:r>
                        <a:rPr lang="en-IN" sz="1200" b="1" dirty="0" smtClean="0">
                          <a:latin typeface="Tahoma" pitchFamily="34" charset="0"/>
                          <a:ea typeface="Tahoma" pitchFamily="34" charset="0"/>
                          <a:cs typeface="Tahoma" pitchFamily="34" charset="0"/>
                        </a:rPr>
                        <a:t>Male					61			65</a:t>
                      </a:r>
                    </a:p>
                    <a:p>
                      <a:pPr algn="just">
                        <a:lnSpc>
                          <a:spcPct val="200000"/>
                        </a:lnSpc>
                        <a:spcAft>
                          <a:spcPts val="0"/>
                        </a:spcAft>
                      </a:pPr>
                      <a:r>
                        <a:rPr lang="en-IN" sz="1200" b="1" dirty="0" smtClean="0">
                          <a:latin typeface="Tahoma" pitchFamily="34" charset="0"/>
                          <a:ea typeface="Tahoma" pitchFamily="34" charset="0"/>
                          <a:cs typeface="Tahoma" pitchFamily="34" charset="0"/>
                        </a:rPr>
                        <a:t>Female					33			35</a:t>
                      </a:r>
                    </a:p>
                    <a:p>
                      <a:pPr algn="just">
                        <a:lnSpc>
                          <a:spcPct val="200000"/>
                        </a:lnSpc>
                        <a:spcAft>
                          <a:spcPts val="0"/>
                        </a:spcAft>
                      </a:pPr>
                      <a:endParaRPr lang="en-IN" sz="1200" b="1"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1522754">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Type of surgeries (n=94)</a:t>
                      </a:r>
                    </a:p>
                    <a:p>
                      <a:pPr algn="just">
                        <a:lnSpc>
                          <a:spcPct val="200000"/>
                        </a:lnSpc>
                        <a:spcAft>
                          <a:spcPts val="0"/>
                        </a:spcAft>
                      </a:pPr>
                      <a:r>
                        <a:rPr lang="en-IN" sz="1200" b="1" u="none" dirty="0" smtClean="0">
                          <a:latin typeface="Tahoma" pitchFamily="34" charset="0"/>
                          <a:ea typeface="Tahoma" pitchFamily="34" charset="0"/>
                          <a:cs typeface="Tahoma" pitchFamily="34" charset="0"/>
                        </a:rPr>
                        <a:t>Open					76			81</a:t>
                      </a:r>
                    </a:p>
                    <a:p>
                      <a:pPr algn="just">
                        <a:lnSpc>
                          <a:spcPct val="200000"/>
                        </a:lnSpc>
                        <a:spcAft>
                          <a:spcPts val="0"/>
                        </a:spcAft>
                      </a:pPr>
                      <a:r>
                        <a:rPr lang="en-IN" sz="1200" b="1" u="none" dirty="0" smtClean="0">
                          <a:latin typeface="Tahoma" pitchFamily="34" charset="0"/>
                          <a:ea typeface="Tahoma" pitchFamily="34" charset="0"/>
                          <a:cs typeface="Tahoma" pitchFamily="34" charset="0"/>
                        </a:rPr>
                        <a:t>Closed					18			19</a:t>
                      </a:r>
                    </a:p>
                    <a:p>
                      <a:pPr algn="just">
                        <a:lnSpc>
                          <a:spcPct val="200000"/>
                        </a:lnSpc>
                        <a:spcAft>
                          <a:spcPts val="0"/>
                        </a:spcAft>
                      </a:pPr>
                      <a:endParaRPr lang="en-IN" sz="1200" b="1"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1172243">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Mortality</a:t>
                      </a:r>
                      <a:r>
                        <a:rPr lang="en-IN" sz="1200" b="1" u="sng" baseline="0" dirty="0" smtClean="0">
                          <a:latin typeface="Tahoma" pitchFamily="34" charset="0"/>
                          <a:ea typeface="Tahoma" pitchFamily="34" charset="0"/>
                          <a:cs typeface="Tahoma" pitchFamily="34" charset="0"/>
                        </a:rPr>
                        <a:t> (n=94)</a:t>
                      </a:r>
                    </a:p>
                    <a:p>
                      <a:pPr algn="just">
                        <a:lnSpc>
                          <a:spcPct val="200000"/>
                        </a:lnSpc>
                        <a:spcAft>
                          <a:spcPts val="0"/>
                        </a:spcAft>
                      </a:pPr>
                      <a:r>
                        <a:rPr lang="en-IN" sz="1200" b="1" u="none" baseline="0" dirty="0" smtClean="0">
                          <a:latin typeface="Tahoma" pitchFamily="34" charset="0"/>
                          <a:ea typeface="Tahoma" pitchFamily="34" charset="0"/>
                          <a:cs typeface="Tahoma" pitchFamily="34" charset="0"/>
                        </a:rPr>
                        <a:t>Survived					83			88</a:t>
                      </a:r>
                    </a:p>
                    <a:p>
                      <a:pPr algn="just">
                        <a:lnSpc>
                          <a:spcPct val="200000"/>
                        </a:lnSpc>
                        <a:spcAft>
                          <a:spcPts val="0"/>
                        </a:spcAft>
                      </a:pPr>
                      <a:r>
                        <a:rPr lang="en-IN" sz="1200" b="1" u="none" baseline="0" dirty="0" smtClean="0">
                          <a:latin typeface="Tahoma" pitchFamily="34" charset="0"/>
                          <a:ea typeface="Tahoma" pitchFamily="34" charset="0"/>
                          <a:cs typeface="Tahoma" pitchFamily="34" charset="0"/>
                        </a:rPr>
                        <a:t>Expired					11			12</a:t>
                      </a:r>
                      <a:endParaRPr lang="en-IN" sz="1200" b="1" u="none"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1172243">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Gender </a:t>
                      </a:r>
                      <a:r>
                        <a:rPr lang="en-IN" sz="1200" b="1" u="sng" dirty="0" err="1" smtClean="0">
                          <a:latin typeface="Tahoma" pitchFamily="34" charset="0"/>
                          <a:ea typeface="Tahoma" pitchFamily="34" charset="0"/>
                          <a:cs typeface="Tahoma" pitchFamily="34" charset="0"/>
                        </a:rPr>
                        <a:t>vs</a:t>
                      </a:r>
                      <a:r>
                        <a:rPr lang="en-IN" sz="1200" b="1" u="sng" dirty="0" smtClean="0">
                          <a:latin typeface="Tahoma" pitchFamily="34" charset="0"/>
                          <a:ea typeface="Tahoma" pitchFamily="34" charset="0"/>
                          <a:cs typeface="Tahoma" pitchFamily="34" charset="0"/>
                        </a:rPr>
                        <a:t> Mortality</a:t>
                      </a:r>
                    </a:p>
                    <a:p>
                      <a:pPr algn="just">
                        <a:lnSpc>
                          <a:spcPct val="200000"/>
                        </a:lnSpc>
                        <a:spcAft>
                          <a:spcPts val="0"/>
                        </a:spcAft>
                      </a:pPr>
                      <a:r>
                        <a:rPr lang="en-IN" sz="1200" b="1" u="none" dirty="0" smtClean="0">
                          <a:latin typeface="Tahoma" pitchFamily="34" charset="0"/>
                          <a:ea typeface="Tahoma" pitchFamily="34" charset="0"/>
                          <a:cs typeface="Tahoma" pitchFamily="34" charset="0"/>
                        </a:rPr>
                        <a:t>Males (n=61)				8			13.1</a:t>
                      </a:r>
                    </a:p>
                    <a:p>
                      <a:pPr algn="just">
                        <a:lnSpc>
                          <a:spcPct val="200000"/>
                        </a:lnSpc>
                        <a:spcAft>
                          <a:spcPts val="0"/>
                        </a:spcAft>
                      </a:pPr>
                      <a:r>
                        <a:rPr lang="en-IN" sz="1200" b="1" u="none" dirty="0" smtClean="0">
                          <a:latin typeface="Tahoma" pitchFamily="34" charset="0"/>
                          <a:ea typeface="Tahoma" pitchFamily="34" charset="0"/>
                          <a:cs typeface="Tahoma" pitchFamily="34" charset="0"/>
                        </a:rPr>
                        <a:t>Females (n=33)				3</a:t>
                      </a:r>
                      <a:r>
                        <a:rPr lang="en-IN" sz="1200" b="1" u="none" baseline="0" dirty="0" smtClean="0">
                          <a:latin typeface="Tahoma" pitchFamily="34" charset="0"/>
                          <a:ea typeface="Tahoma" pitchFamily="34" charset="0"/>
                          <a:cs typeface="Tahoma" pitchFamily="34" charset="0"/>
                        </a:rPr>
                        <a:t>			9.1</a:t>
                      </a:r>
                      <a:endParaRPr lang="en-IN" sz="1200" b="1" u="none"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bl>
          </a:graphicData>
        </a:graphic>
      </p:graphicFrame>
      <p:sp>
        <p:nvSpPr>
          <p:cNvPr id="5" name="Action Button: Back or Previous 4">
            <a:hlinkClick r:id="rId2" action="ppaction://hlinksldjump" highlightClick="1"/>
          </p:cNvPr>
          <p:cNvSpPr/>
          <p:nvPr/>
        </p:nvSpPr>
        <p:spPr>
          <a:xfrm>
            <a:off x="152400" y="6400800"/>
            <a:ext cx="457200" cy="304800"/>
          </a:xfrm>
          <a:prstGeom prst="actionButtonBackPreviou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447800"/>
            <a:ext cx="8077200" cy="4800600"/>
          </a:xfrm>
        </p:spPr>
        <p:txBody>
          <a:bodyPr>
            <a:normAutofit/>
          </a:bodyPr>
          <a:lstStyle/>
          <a:p>
            <a:r>
              <a:rPr lang="en-IN" sz="2400" dirty="0" smtClean="0">
                <a:latin typeface="Tahoma" pitchFamily="34" charset="0"/>
                <a:ea typeface="Tahoma" pitchFamily="34" charset="0"/>
                <a:cs typeface="Tahoma" pitchFamily="34" charset="0"/>
              </a:rPr>
              <a:t>To study the mortality rate for surgical interventions in diagnosed CHDs</a:t>
            </a:r>
          </a:p>
          <a:p>
            <a:endParaRPr lang="en-IN" sz="24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To compare the mortality rates for surgical interventions to that of other eminent tertiary care hospitals</a:t>
            </a:r>
          </a:p>
          <a:p>
            <a:endParaRPr lang="en-IN" sz="2400" dirty="0" smtClean="0">
              <a:latin typeface="Tahoma" pitchFamily="34" charset="0"/>
              <a:ea typeface="Tahoma" pitchFamily="34" charset="0"/>
              <a:cs typeface="Tahoma" pitchFamily="34" charset="0"/>
            </a:endParaRPr>
          </a:p>
          <a:p>
            <a:endParaRPr lang="en-US" sz="2400" dirty="0"/>
          </a:p>
        </p:txBody>
      </p:sp>
      <p:sp>
        <p:nvSpPr>
          <p:cNvPr id="5"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SPECIFIC OBJECTIVES 2 &amp; 3</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RESULTS</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graphicFrame>
        <p:nvGraphicFramePr>
          <p:cNvPr id="4" name="Table 3"/>
          <p:cNvGraphicFramePr>
            <a:graphicFrameLocks noGrp="1"/>
          </p:cNvGraphicFramePr>
          <p:nvPr/>
        </p:nvGraphicFramePr>
        <p:xfrm>
          <a:off x="990600" y="1981200"/>
          <a:ext cx="8153399" cy="2744518"/>
        </p:xfrm>
        <a:graphic>
          <a:graphicData uri="http://schemas.openxmlformats.org/drawingml/2006/table">
            <a:tbl>
              <a:tblPr bandRow="1">
                <a:tableStyleId>{616DA210-FB5B-4158-B5E0-FEB733F419BA}</a:tableStyleId>
              </a:tblPr>
              <a:tblGrid>
                <a:gridCol w="3726859"/>
                <a:gridCol w="2519251"/>
                <a:gridCol w="1907289"/>
              </a:tblGrid>
              <a:tr h="400032">
                <a:tc>
                  <a:txBody>
                    <a:bodyPr/>
                    <a:lstStyle/>
                    <a:p>
                      <a:pPr algn="ctr">
                        <a:lnSpc>
                          <a:spcPct val="200000"/>
                        </a:lnSpc>
                        <a:spcAft>
                          <a:spcPts val="0"/>
                        </a:spcAft>
                      </a:pPr>
                      <a:r>
                        <a:rPr lang="en-IN" sz="1200" b="1" u="sng" dirty="0">
                          <a:latin typeface="Tahoma" pitchFamily="34" charset="0"/>
                          <a:ea typeface="Tahoma" pitchFamily="34" charset="0"/>
                          <a:cs typeface="Tahoma" pitchFamily="34" charset="0"/>
                        </a:rPr>
                        <a:t>VARIABLE</a:t>
                      </a:r>
                      <a:endParaRPr lang="en-IN" sz="1200" b="1" dirty="0">
                        <a:latin typeface="Tahoma" pitchFamily="34" charset="0"/>
                        <a:ea typeface="Tahoma" pitchFamily="34" charset="0"/>
                        <a:cs typeface="Tahoma" pitchFamily="34" charset="0"/>
                      </a:endParaRPr>
                    </a:p>
                  </a:txBody>
                  <a:tcPr marL="23446" marR="23446" marT="0" marB="0"/>
                </a:tc>
                <a:tc>
                  <a:txBody>
                    <a:bodyPr/>
                    <a:lstStyle/>
                    <a:p>
                      <a:pPr algn="ctr">
                        <a:lnSpc>
                          <a:spcPct val="200000"/>
                        </a:lnSpc>
                        <a:spcAft>
                          <a:spcPts val="0"/>
                        </a:spcAft>
                      </a:pPr>
                      <a:r>
                        <a:rPr lang="en-IN" sz="1200" b="1" u="sng">
                          <a:latin typeface="Tahoma" pitchFamily="34" charset="0"/>
                          <a:ea typeface="Tahoma" pitchFamily="34" charset="0"/>
                          <a:cs typeface="Tahoma" pitchFamily="34" charset="0"/>
                        </a:rPr>
                        <a:t>RATE/FREQUENCY</a:t>
                      </a:r>
                      <a:endParaRPr lang="en-IN" sz="1200" b="1">
                        <a:latin typeface="Tahoma" pitchFamily="34" charset="0"/>
                        <a:ea typeface="Tahoma" pitchFamily="34" charset="0"/>
                        <a:cs typeface="Tahoma" pitchFamily="34" charset="0"/>
                      </a:endParaRPr>
                    </a:p>
                  </a:txBody>
                  <a:tcPr marL="23446" marR="23446" marT="0" marB="0"/>
                </a:tc>
                <a:tc>
                  <a:txBody>
                    <a:bodyPr/>
                    <a:lstStyle/>
                    <a:p>
                      <a:pPr algn="ctr">
                        <a:lnSpc>
                          <a:spcPct val="200000"/>
                        </a:lnSpc>
                        <a:spcAft>
                          <a:spcPts val="0"/>
                        </a:spcAft>
                      </a:pPr>
                      <a:r>
                        <a:rPr lang="en-IN" sz="1200" b="1" u="sng">
                          <a:latin typeface="Tahoma" pitchFamily="34" charset="0"/>
                          <a:ea typeface="Tahoma" pitchFamily="34" charset="0"/>
                          <a:cs typeface="Tahoma" pitchFamily="34" charset="0"/>
                        </a:rPr>
                        <a:t>PERCENT (%)</a:t>
                      </a:r>
                      <a:endParaRPr lang="en-IN" sz="1200" b="1">
                        <a:latin typeface="Tahoma" pitchFamily="34" charset="0"/>
                        <a:ea typeface="Tahoma" pitchFamily="34" charset="0"/>
                        <a:cs typeface="Tahoma" pitchFamily="34" charset="0"/>
                      </a:endParaRPr>
                    </a:p>
                  </a:txBody>
                  <a:tcPr marL="23446" marR="23446" marT="0" marB="0"/>
                </a:tc>
              </a:tr>
              <a:tr h="1172243">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Mortality </a:t>
                      </a:r>
                      <a:r>
                        <a:rPr lang="en-IN" sz="1200" b="1" u="sng" dirty="0" err="1" smtClean="0">
                          <a:latin typeface="Tahoma" pitchFamily="34" charset="0"/>
                          <a:ea typeface="Tahoma" pitchFamily="34" charset="0"/>
                          <a:cs typeface="Tahoma" pitchFamily="34" charset="0"/>
                        </a:rPr>
                        <a:t>vs</a:t>
                      </a:r>
                      <a:r>
                        <a:rPr lang="en-IN" sz="1200" b="1" u="sng" baseline="0" dirty="0" smtClean="0">
                          <a:latin typeface="Tahoma" pitchFamily="34" charset="0"/>
                          <a:ea typeface="Tahoma" pitchFamily="34" charset="0"/>
                          <a:cs typeface="Tahoma" pitchFamily="34" charset="0"/>
                        </a:rPr>
                        <a:t> Type of Surgery (n=235)</a:t>
                      </a:r>
                    </a:p>
                    <a:p>
                      <a:pPr algn="just">
                        <a:lnSpc>
                          <a:spcPct val="200000"/>
                        </a:lnSpc>
                        <a:spcAft>
                          <a:spcPts val="0"/>
                        </a:spcAft>
                      </a:pPr>
                      <a:r>
                        <a:rPr lang="en-IN" sz="1200" b="1" u="none" baseline="0" dirty="0" smtClean="0">
                          <a:latin typeface="Tahoma" pitchFamily="34" charset="0"/>
                          <a:ea typeface="Tahoma" pitchFamily="34" charset="0"/>
                          <a:cs typeface="Tahoma" pitchFamily="34" charset="0"/>
                        </a:rPr>
                        <a:t>Open (O)					19			8.1</a:t>
                      </a:r>
                    </a:p>
                    <a:p>
                      <a:pPr algn="just">
                        <a:lnSpc>
                          <a:spcPct val="200000"/>
                        </a:lnSpc>
                        <a:spcAft>
                          <a:spcPts val="0"/>
                        </a:spcAft>
                      </a:pPr>
                      <a:r>
                        <a:rPr lang="en-IN" sz="1200" b="1" u="none" baseline="0" dirty="0" smtClean="0">
                          <a:latin typeface="Tahoma" pitchFamily="34" charset="0"/>
                          <a:ea typeface="Tahoma" pitchFamily="34" charset="0"/>
                          <a:cs typeface="Tahoma" pitchFamily="34" charset="0"/>
                        </a:rPr>
                        <a:t>Closed (C)					3			1.3</a:t>
                      </a:r>
                      <a:endParaRPr lang="en-IN" sz="1200" b="1" u="none"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1172243">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Gender </a:t>
                      </a:r>
                      <a:r>
                        <a:rPr lang="en-IN" sz="1200" b="1" u="sng" dirty="0" err="1" smtClean="0">
                          <a:latin typeface="Tahoma" pitchFamily="34" charset="0"/>
                          <a:ea typeface="Tahoma" pitchFamily="34" charset="0"/>
                          <a:cs typeface="Tahoma" pitchFamily="34" charset="0"/>
                        </a:rPr>
                        <a:t>vs</a:t>
                      </a:r>
                      <a:r>
                        <a:rPr lang="en-IN" sz="1200" b="1" u="sng" dirty="0" smtClean="0">
                          <a:latin typeface="Tahoma" pitchFamily="34" charset="0"/>
                          <a:ea typeface="Tahoma" pitchFamily="34" charset="0"/>
                          <a:cs typeface="Tahoma" pitchFamily="34" charset="0"/>
                        </a:rPr>
                        <a:t> Mortality (n=235)</a:t>
                      </a:r>
                    </a:p>
                    <a:p>
                      <a:pPr algn="just">
                        <a:lnSpc>
                          <a:spcPct val="200000"/>
                        </a:lnSpc>
                        <a:spcAft>
                          <a:spcPts val="0"/>
                        </a:spcAft>
                      </a:pPr>
                      <a:r>
                        <a:rPr lang="en-IN" sz="1200" b="1" u="none" dirty="0" smtClean="0">
                          <a:latin typeface="Tahoma" pitchFamily="34" charset="0"/>
                          <a:ea typeface="Tahoma" pitchFamily="34" charset="0"/>
                          <a:cs typeface="Tahoma" pitchFamily="34" charset="0"/>
                        </a:rPr>
                        <a:t>Males					14 (12 O+ 2 C)		6</a:t>
                      </a:r>
                    </a:p>
                    <a:p>
                      <a:pPr algn="just">
                        <a:lnSpc>
                          <a:spcPct val="200000"/>
                        </a:lnSpc>
                        <a:spcAft>
                          <a:spcPts val="0"/>
                        </a:spcAft>
                      </a:pPr>
                      <a:r>
                        <a:rPr lang="en-IN" sz="1200" b="1" u="none" dirty="0" smtClean="0">
                          <a:latin typeface="Tahoma" pitchFamily="34" charset="0"/>
                          <a:ea typeface="Tahoma" pitchFamily="34" charset="0"/>
                          <a:cs typeface="Tahoma" pitchFamily="34" charset="0"/>
                        </a:rPr>
                        <a:t>Females					8</a:t>
                      </a:r>
                      <a:r>
                        <a:rPr lang="en-IN" sz="1200" b="1" u="none" baseline="0" dirty="0" smtClean="0">
                          <a:latin typeface="Tahoma" pitchFamily="34" charset="0"/>
                          <a:ea typeface="Tahoma" pitchFamily="34" charset="0"/>
                          <a:cs typeface="Tahoma" pitchFamily="34" charset="0"/>
                        </a:rPr>
                        <a:t> (7 O + 1 C)		3.4</a:t>
                      </a:r>
                      <a:endParaRPr lang="en-IN" sz="1200" b="1" u="none"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bl>
          </a:graphicData>
        </a:graphic>
      </p:graphicFrame>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447800"/>
            <a:ext cx="8153400" cy="4800600"/>
          </a:xfrm>
        </p:spPr>
        <p:txBody>
          <a:bodyPr>
            <a:normAutofit lnSpcReduction="10000"/>
          </a:bodyPr>
          <a:lstStyle/>
          <a:p>
            <a:r>
              <a:rPr lang="en-IN" sz="2400" dirty="0" smtClean="0">
                <a:latin typeface="Tahoma" pitchFamily="34" charset="0"/>
                <a:ea typeface="Tahoma" pitchFamily="34" charset="0"/>
                <a:cs typeface="Tahoma" pitchFamily="34" charset="0"/>
              </a:rPr>
              <a:t>235 patients  - 257 surgical interventions</a:t>
            </a:r>
          </a:p>
          <a:p>
            <a:endParaRPr lang="en-IN" sz="24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Male-to-female ratio - 1 : 0.46</a:t>
            </a:r>
          </a:p>
          <a:p>
            <a:pPr lvl="1"/>
            <a:r>
              <a:rPr lang="en-IN" sz="2000" dirty="0" smtClean="0">
                <a:latin typeface="Tahoma" pitchFamily="34" charset="0"/>
                <a:ea typeface="Tahoma" pitchFamily="34" charset="0"/>
                <a:cs typeface="Tahoma" pitchFamily="34" charset="0"/>
              </a:rPr>
              <a:t>Male preponderance</a:t>
            </a:r>
          </a:p>
          <a:p>
            <a:endParaRPr lang="en-IN" sz="24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141 patients through OPD admissions</a:t>
            </a:r>
          </a:p>
          <a:p>
            <a:pPr lvl="1"/>
            <a:r>
              <a:rPr lang="en-IN" sz="2000" dirty="0" smtClean="0">
                <a:latin typeface="Tahoma" pitchFamily="34" charset="0"/>
                <a:ea typeface="Tahoma" pitchFamily="34" charset="0"/>
                <a:cs typeface="Tahoma" pitchFamily="34" charset="0"/>
              </a:rPr>
              <a:t>Hospital prevalence 46 per 1000 OPD cases</a:t>
            </a:r>
          </a:p>
          <a:p>
            <a:pPr lvl="1"/>
            <a:endParaRPr lang="en-IN" sz="20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94 patients through inter departmental transfers or referrals</a:t>
            </a:r>
          </a:p>
          <a:p>
            <a:pPr lvl="1"/>
            <a:endParaRPr lang="en-IN" sz="24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About 49% patients </a:t>
            </a:r>
            <a:r>
              <a:rPr lang="en-IN" sz="2400" dirty="0" err="1" smtClean="0">
                <a:latin typeface="Tahoma" pitchFamily="34" charset="0"/>
                <a:ea typeface="Tahoma" pitchFamily="34" charset="0"/>
                <a:cs typeface="Tahoma" pitchFamily="34" charset="0"/>
              </a:rPr>
              <a:t>upto</a:t>
            </a:r>
            <a:r>
              <a:rPr lang="en-IN" sz="2400" dirty="0" smtClean="0">
                <a:latin typeface="Tahoma" pitchFamily="34" charset="0"/>
                <a:ea typeface="Tahoma" pitchFamily="34" charset="0"/>
                <a:cs typeface="Tahoma" pitchFamily="34" charset="0"/>
              </a:rPr>
              <a:t> 1 year age</a:t>
            </a:r>
            <a:endParaRPr lang="en-US" sz="2400" dirty="0">
              <a:latin typeface="Tahoma" pitchFamily="34" charset="0"/>
              <a:ea typeface="Tahoma" pitchFamily="34" charset="0"/>
              <a:cs typeface="Tahoma" pitchFamily="34" charset="0"/>
            </a:endParaRPr>
          </a:p>
        </p:txBody>
      </p:sp>
      <p:sp>
        <p:nvSpPr>
          <p:cNvPr id="5"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FINDINGS</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4" name="Action Button: Forward or Next 3">
            <a:hlinkClick r:id="rId2" action="ppaction://hlinksldjump" highlightClick="1"/>
          </p:cNvPr>
          <p:cNvSpPr/>
          <p:nvPr/>
        </p:nvSpPr>
        <p:spPr>
          <a:xfrm>
            <a:off x="7467600" y="3657600"/>
            <a:ext cx="304800" cy="3048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Action Button: Forward or Next 5">
            <a:hlinkClick r:id="rId3" action="ppaction://hlinksldjump" highlightClick="1"/>
          </p:cNvPr>
          <p:cNvSpPr/>
          <p:nvPr/>
        </p:nvSpPr>
        <p:spPr>
          <a:xfrm>
            <a:off x="2895600" y="4953000"/>
            <a:ext cx="304800" cy="304800"/>
          </a:xfrm>
          <a:prstGeom prst="actionButtonForwardNex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RESULTS</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graphicFrame>
        <p:nvGraphicFramePr>
          <p:cNvPr id="4" name="Table 3"/>
          <p:cNvGraphicFramePr>
            <a:graphicFrameLocks noGrp="1"/>
          </p:cNvGraphicFramePr>
          <p:nvPr/>
        </p:nvGraphicFramePr>
        <p:xfrm>
          <a:off x="990600" y="838200"/>
          <a:ext cx="8153399" cy="5764584"/>
        </p:xfrm>
        <a:graphic>
          <a:graphicData uri="http://schemas.openxmlformats.org/drawingml/2006/table">
            <a:tbl>
              <a:tblPr bandRow="1">
                <a:tableStyleId>{616DA210-FB5B-4158-B5E0-FEB733F419BA}</a:tableStyleId>
              </a:tblPr>
              <a:tblGrid>
                <a:gridCol w="3726859"/>
                <a:gridCol w="2519251"/>
                <a:gridCol w="1907289"/>
              </a:tblGrid>
              <a:tr h="400032">
                <a:tc>
                  <a:txBody>
                    <a:bodyPr/>
                    <a:lstStyle/>
                    <a:p>
                      <a:pPr algn="ctr">
                        <a:lnSpc>
                          <a:spcPct val="200000"/>
                        </a:lnSpc>
                        <a:spcAft>
                          <a:spcPts val="0"/>
                        </a:spcAft>
                      </a:pPr>
                      <a:r>
                        <a:rPr lang="en-IN" sz="1200" b="1" u="sng" dirty="0">
                          <a:latin typeface="Tahoma" pitchFamily="34" charset="0"/>
                          <a:ea typeface="Tahoma" pitchFamily="34" charset="0"/>
                          <a:cs typeface="Tahoma" pitchFamily="34" charset="0"/>
                        </a:rPr>
                        <a:t>VARIABLE</a:t>
                      </a:r>
                      <a:endParaRPr lang="en-IN" sz="1200" b="1" dirty="0">
                        <a:latin typeface="Tahoma" pitchFamily="34" charset="0"/>
                        <a:ea typeface="Tahoma" pitchFamily="34" charset="0"/>
                        <a:cs typeface="Tahoma" pitchFamily="34" charset="0"/>
                      </a:endParaRPr>
                    </a:p>
                  </a:txBody>
                  <a:tcPr marL="23446" marR="23446" marT="0" marB="0"/>
                </a:tc>
                <a:tc>
                  <a:txBody>
                    <a:bodyPr/>
                    <a:lstStyle/>
                    <a:p>
                      <a:pPr algn="ctr">
                        <a:lnSpc>
                          <a:spcPct val="200000"/>
                        </a:lnSpc>
                        <a:spcAft>
                          <a:spcPts val="0"/>
                        </a:spcAft>
                      </a:pPr>
                      <a:r>
                        <a:rPr lang="en-IN" sz="1200" b="1" u="sng">
                          <a:latin typeface="Tahoma" pitchFamily="34" charset="0"/>
                          <a:ea typeface="Tahoma" pitchFamily="34" charset="0"/>
                          <a:cs typeface="Tahoma" pitchFamily="34" charset="0"/>
                        </a:rPr>
                        <a:t>RATE/FREQUENCY</a:t>
                      </a:r>
                      <a:endParaRPr lang="en-IN" sz="1200" b="1">
                        <a:latin typeface="Tahoma" pitchFamily="34" charset="0"/>
                        <a:ea typeface="Tahoma" pitchFamily="34" charset="0"/>
                        <a:cs typeface="Tahoma" pitchFamily="34" charset="0"/>
                      </a:endParaRPr>
                    </a:p>
                  </a:txBody>
                  <a:tcPr marL="23446" marR="23446" marT="0" marB="0"/>
                </a:tc>
                <a:tc>
                  <a:txBody>
                    <a:bodyPr/>
                    <a:lstStyle/>
                    <a:p>
                      <a:pPr algn="ctr">
                        <a:lnSpc>
                          <a:spcPct val="200000"/>
                        </a:lnSpc>
                        <a:spcAft>
                          <a:spcPts val="0"/>
                        </a:spcAft>
                      </a:pPr>
                      <a:r>
                        <a:rPr lang="en-IN" sz="1200" b="1" u="sng">
                          <a:latin typeface="Tahoma" pitchFamily="34" charset="0"/>
                          <a:ea typeface="Tahoma" pitchFamily="34" charset="0"/>
                          <a:cs typeface="Tahoma" pitchFamily="34" charset="0"/>
                        </a:rPr>
                        <a:t>PERCENT (%)</a:t>
                      </a:r>
                      <a:endParaRPr lang="en-IN" sz="1200" b="1">
                        <a:latin typeface="Tahoma" pitchFamily="34" charset="0"/>
                        <a:ea typeface="Tahoma" pitchFamily="34" charset="0"/>
                        <a:cs typeface="Tahoma" pitchFamily="34" charset="0"/>
                      </a:endParaRPr>
                    </a:p>
                  </a:txBody>
                  <a:tcPr marL="23446" marR="23446" marT="0" marB="0"/>
                </a:tc>
              </a:tr>
              <a:tr h="400032">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Gender Profile </a:t>
                      </a:r>
                      <a:r>
                        <a:rPr lang="en-IN" sz="1200" b="1" u="sng" dirty="0">
                          <a:latin typeface="Tahoma" pitchFamily="34" charset="0"/>
                          <a:ea typeface="Tahoma" pitchFamily="34" charset="0"/>
                          <a:cs typeface="Tahoma" pitchFamily="34" charset="0"/>
                        </a:rPr>
                        <a:t>(</a:t>
                      </a:r>
                      <a:r>
                        <a:rPr lang="en-IN" sz="1200" b="1" u="sng" dirty="0" smtClean="0">
                          <a:latin typeface="Tahoma" pitchFamily="34" charset="0"/>
                          <a:ea typeface="Tahoma" pitchFamily="34" charset="0"/>
                          <a:cs typeface="Tahoma" pitchFamily="34" charset="0"/>
                        </a:rPr>
                        <a:t>n=141)</a:t>
                      </a:r>
                      <a:endParaRPr lang="en-IN" sz="1200" b="1"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876336">
                <a:tc gridSpan="3">
                  <a:txBody>
                    <a:bodyPr/>
                    <a:lstStyle/>
                    <a:p>
                      <a:pPr algn="just">
                        <a:lnSpc>
                          <a:spcPct val="200000"/>
                        </a:lnSpc>
                        <a:spcAft>
                          <a:spcPts val="0"/>
                        </a:spcAft>
                      </a:pPr>
                      <a:r>
                        <a:rPr lang="en-IN" sz="1200" b="1" dirty="0" smtClean="0">
                          <a:latin typeface="Tahoma" pitchFamily="34" charset="0"/>
                          <a:ea typeface="Tahoma" pitchFamily="34" charset="0"/>
                          <a:cs typeface="Tahoma" pitchFamily="34" charset="0"/>
                        </a:rPr>
                        <a:t>Male					100			71</a:t>
                      </a:r>
                    </a:p>
                    <a:p>
                      <a:pPr algn="just">
                        <a:lnSpc>
                          <a:spcPct val="200000"/>
                        </a:lnSpc>
                        <a:spcAft>
                          <a:spcPts val="0"/>
                        </a:spcAft>
                      </a:pPr>
                      <a:r>
                        <a:rPr lang="en-IN" sz="1200" b="1" dirty="0" smtClean="0">
                          <a:latin typeface="Tahoma" pitchFamily="34" charset="0"/>
                          <a:ea typeface="Tahoma" pitchFamily="34" charset="0"/>
                          <a:cs typeface="Tahoma" pitchFamily="34" charset="0"/>
                        </a:rPr>
                        <a:t>Female					41			29</a:t>
                      </a:r>
                    </a:p>
                    <a:p>
                      <a:pPr algn="just">
                        <a:lnSpc>
                          <a:spcPct val="200000"/>
                        </a:lnSpc>
                        <a:spcAft>
                          <a:spcPts val="0"/>
                        </a:spcAft>
                      </a:pPr>
                      <a:endParaRPr lang="en-IN" sz="1200" b="1"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1522754">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Type of surgeries (n=141)</a:t>
                      </a:r>
                    </a:p>
                    <a:p>
                      <a:pPr algn="just">
                        <a:lnSpc>
                          <a:spcPct val="200000"/>
                        </a:lnSpc>
                        <a:spcAft>
                          <a:spcPts val="0"/>
                        </a:spcAft>
                      </a:pPr>
                      <a:r>
                        <a:rPr lang="en-IN" sz="1200" b="1" u="none" dirty="0" smtClean="0">
                          <a:latin typeface="Tahoma" pitchFamily="34" charset="0"/>
                          <a:ea typeface="Tahoma" pitchFamily="34" charset="0"/>
                          <a:cs typeface="Tahoma" pitchFamily="34" charset="0"/>
                        </a:rPr>
                        <a:t>Open					118			84</a:t>
                      </a:r>
                    </a:p>
                    <a:p>
                      <a:pPr algn="just">
                        <a:lnSpc>
                          <a:spcPct val="200000"/>
                        </a:lnSpc>
                        <a:spcAft>
                          <a:spcPts val="0"/>
                        </a:spcAft>
                      </a:pPr>
                      <a:r>
                        <a:rPr lang="en-IN" sz="1200" b="1" u="none" dirty="0" smtClean="0">
                          <a:latin typeface="Tahoma" pitchFamily="34" charset="0"/>
                          <a:ea typeface="Tahoma" pitchFamily="34" charset="0"/>
                          <a:cs typeface="Tahoma" pitchFamily="34" charset="0"/>
                        </a:rPr>
                        <a:t>Closed					23			16</a:t>
                      </a:r>
                    </a:p>
                    <a:p>
                      <a:pPr algn="just">
                        <a:lnSpc>
                          <a:spcPct val="200000"/>
                        </a:lnSpc>
                        <a:spcAft>
                          <a:spcPts val="0"/>
                        </a:spcAft>
                      </a:pPr>
                      <a:endParaRPr lang="en-IN" sz="1200" b="1"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1172243">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Mortality</a:t>
                      </a:r>
                      <a:r>
                        <a:rPr lang="en-IN" sz="1200" b="1" u="sng" baseline="0" dirty="0" smtClean="0">
                          <a:latin typeface="Tahoma" pitchFamily="34" charset="0"/>
                          <a:ea typeface="Tahoma" pitchFamily="34" charset="0"/>
                          <a:cs typeface="Tahoma" pitchFamily="34" charset="0"/>
                        </a:rPr>
                        <a:t> (n=141)</a:t>
                      </a:r>
                    </a:p>
                    <a:p>
                      <a:pPr algn="just">
                        <a:lnSpc>
                          <a:spcPct val="200000"/>
                        </a:lnSpc>
                        <a:spcAft>
                          <a:spcPts val="0"/>
                        </a:spcAft>
                      </a:pPr>
                      <a:r>
                        <a:rPr lang="en-IN" sz="1200" b="1" u="none" baseline="0" dirty="0" smtClean="0">
                          <a:latin typeface="Tahoma" pitchFamily="34" charset="0"/>
                          <a:ea typeface="Tahoma" pitchFamily="34" charset="0"/>
                          <a:cs typeface="Tahoma" pitchFamily="34" charset="0"/>
                        </a:rPr>
                        <a:t>Survived					130			92</a:t>
                      </a:r>
                    </a:p>
                    <a:p>
                      <a:pPr algn="just">
                        <a:lnSpc>
                          <a:spcPct val="200000"/>
                        </a:lnSpc>
                        <a:spcAft>
                          <a:spcPts val="0"/>
                        </a:spcAft>
                      </a:pPr>
                      <a:r>
                        <a:rPr lang="en-IN" sz="1200" b="1" u="none" baseline="0" dirty="0" smtClean="0">
                          <a:latin typeface="Tahoma" pitchFamily="34" charset="0"/>
                          <a:ea typeface="Tahoma" pitchFamily="34" charset="0"/>
                          <a:cs typeface="Tahoma" pitchFamily="34" charset="0"/>
                        </a:rPr>
                        <a:t>Expired					11			8</a:t>
                      </a:r>
                      <a:endParaRPr lang="en-IN" sz="1200" b="1" u="none"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1172243">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Gender </a:t>
                      </a:r>
                      <a:r>
                        <a:rPr lang="en-IN" sz="1200" b="1" u="sng" dirty="0" err="1" smtClean="0">
                          <a:latin typeface="Tahoma" pitchFamily="34" charset="0"/>
                          <a:ea typeface="Tahoma" pitchFamily="34" charset="0"/>
                          <a:cs typeface="Tahoma" pitchFamily="34" charset="0"/>
                        </a:rPr>
                        <a:t>vs</a:t>
                      </a:r>
                      <a:r>
                        <a:rPr lang="en-IN" sz="1200" b="1" u="sng" dirty="0" smtClean="0">
                          <a:latin typeface="Tahoma" pitchFamily="34" charset="0"/>
                          <a:ea typeface="Tahoma" pitchFamily="34" charset="0"/>
                          <a:cs typeface="Tahoma" pitchFamily="34" charset="0"/>
                        </a:rPr>
                        <a:t> Mortality</a:t>
                      </a:r>
                    </a:p>
                    <a:p>
                      <a:pPr algn="just">
                        <a:lnSpc>
                          <a:spcPct val="200000"/>
                        </a:lnSpc>
                        <a:spcAft>
                          <a:spcPts val="0"/>
                        </a:spcAft>
                      </a:pPr>
                      <a:r>
                        <a:rPr lang="en-IN" sz="1200" b="1" u="none" dirty="0" smtClean="0">
                          <a:latin typeface="Tahoma" pitchFamily="34" charset="0"/>
                          <a:ea typeface="Tahoma" pitchFamily="34" charset="0"/>
                          <a:cs typeface="Tahoma" pitchFamily="34" charset="0"/>
                        </a:rPr>
                        <a:t>Males (n=100)				6			6</a:t>
                      </a:r>
                    </a:p>
                    <a:p>
                      <a:pPr algn="just">
                        <a:lnSpc>
                          <a:spcPct val="200000"/>
                        </a:lnSpc>
                        <a:spcAft>
                          <a:spcPts val="0"/>
                        </a:spcAft>
                      </a:pPr>
                      <a:r>
                        <a:rPr lang="en-IN" sz="1200" b="1" u="none" dirty="0" smtClean="0">
                          <a:latin typeface="Tahoma" pitchFamily="34" charset="0"/>
                          <a:ea typeface="Tahoma" pitchFamily="34" charset="0"/>
                          <a:cs typeface="Tahoma" pitchFamily="34" charset="0"/>
                        </a:rPr>
                        <a:t>Females (n=41)				5</a:t>
                      </a:r>
                      <a:r>
                        <a:rPr lang="en-IN" sz="1200" b="1" u="none" baseline="0" dirty="0" smtClean="0">
                          <a:latin typeface="Tahoma" pitchFamily="34" charset="0"/>
                          <a:ea typeface="Tahoma" pitchFamily="34" charset="0"/>
                          <a:cs typeface="Tahoma" pitchFamily="34" charset="0"/>
                        </a:rPr>
                        <a:t>			12.2</a:t>
                      </a:r>
                      <a:endParaRPr lang="en-IN" sz="1200" b="1" u="none"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bl>
          </a:graphicData>
        </a:graphic>
      </p:graphicFrame>
      <p:sp>
        <p:nvSpPr>
          <p:cNvPr id="5" name="Action Button: Back or Previous 4">
            <a:hlinkClick r:id="rId2" action="ppaction://hlinksldjump" highlightClick="1"/>
          </p:cNvPr>
          <p:cNvSpPr/>
          <p:nvPr/>
        </p:nvSpPr>
        <p:spPr>
          <a:xfrm>
            <a:off x="152400" y="6400800"/>
            <a:ext cx="457200" cy="3048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RESULTS</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graphicFrame>
        <p:nvGraphicFramePr>
          <p:cNvPr id="4" name="Table 3"/>
          <p:cNvGraphicFramePr>
            <a:graphicFrameLocks noGrp="1"/>
          </p:cNvGraphicFramePr>
          <p:nvPr/>
        </p:nvGraphicFramePr>
        <p:xfrm>
          <a:off x="990600" y="838200"/>
          <a:ext cx="8153399" cy="5764584"/>
        </p:xfrm>
        <a:graphic>
          <a:graphicData uri="http://schemas.openxmlformats.org/drawingml/2006/table">
            <a:tbl>
              <a:tblPr bandRow="1">
                <a:tableStyleId>{616DA210-FB5B-4158-B5E0-FEB733F419BA}</a:tableStyleId>
              </a:tblPr>
              <a:tblGrid>
                <a:gridCol w="3726859"/>
                <a:gridCol w="2519251"/>
                <a:gridCol w="1907289"/>
              </a:tblGrid>
              <a:tr h="400032">
                <a:tc>
                  <a:txBody>
                    <a:bodyPr/>
                    <a:lstStyle/>
                    <a:p>
                      <a:pPr algn="ctr">
                        <a:lnSpc>
                          <a:spcPct val="200000"/>
                        </a:lnSpc>
                        <a:spcAft>
                          <a:spcPts val="0"/>
                        </a:spcAft>
                      </a:pPr>
                      <a:r>
                        <a:rPr lang="en-IN" sz="1200" b="1" u="sng" dirty="0">
                          <a:latin typeface="Tahoma" pitchFamily="34" charset="0"/>
                          <a:ea typeface="Tahoma" pitchFamily="34" charset="0"/>
                          <a:cs typeface="Tahoma" pitchFamily="34" charset="0"/>
                        </a:rPr>
                        <a:t>VARIABLE</a:t>
                      </a:r>
                      <a:endParaRPr lang="en-IN" sz="1200" b="1" dirty="0">
                        <a:latin typeface="Tahoma" pitchFamily="34" charset="0"/>
                        <a:ea typeface="Tahoma" pitchFamily="34" charset="0"/>
                        <a:cs typeface="Tahoma" pitchFamily="34" charset="0"/>
                      </a:endParaRPr>
                    </a:p>
                  </a:txBody>
                  <a:tcPr marL="23446" marR="23446" marT="0" marB="0"/>
                </a:tc>
                <a:tc>
                  <a:txBody>
                    <a:bodyPr/>
                    <a:lstStyle/>
                    <a:p>
                      <a:pPr algn="ctr">
                        <a:lnSpc>
                          <a:spcPct val="200000"/>
                        </a:lnSpc>
                        <a:spcAft>
                          <a:spcPts val="0"/>
                        </a:spcAft>
                      </a:pPr>
                      <a:r>
                        <a:rPr lang="en-IN" sz="1200" b="1" u="sng">
                          <a:latin typeface="Tahoma" pitchFamily="34" charset="0"/>
                          <a:ea typeface="Tahoma" pitchFamily="34" charset="0"/>
                          <a:cs typeface="Tahoma" pitchFamily="34" charset="0"/>
                        </a:rPr>
                        <a:t>RATE/FREQUENCY</a:t>
                      </a:r>
                      <a:endParaRPr lang="en-IN" sz="1200" b="1">
                        <a:latin typeface="Tahoma" pitchFamily="34" charset="0"/>
                        <a:ea typeface="Tahoma" pitchFamily="34" charset="0"/>
                        <a:cs typeface="Tahoma" pitchFamily="34" charset="0"/>
                      </a:endParaRPr>
                    </a:p>
                  </a:txBody>
                  <a:tcPr marL="23446" marR="23446" marT="0" marB="0"/>
                </a:tc>
                <a:tc>
                  <a:txBody>
                    <a:bodyPr/>
                    <a:lstStyle/>
                    <a:p>
                      <a:pPr algn="ctr">
                        <a:lnSpc>
                          <a:spcPct val="200000"/>
                        </a:lnSpc>
                        <a:spcAft>
                          <a:spcPts val="0"/>
                        </a:spcAft>
                      </a:pPr>
                      <a:r>
                        <a:rPr lang="en-IN" sz="1200" b="1" u="sng">
                          <a:latin typeface="Tahoma" pitchFamily="34" charset="0"/>
                          <a:ea typeface="Tahoma" pitchFamily="34" charset="0"/>
                          <a:cs typeface="Tahoma" pitchFamily="34" charset="0"/>
                        </a:rPr>
                        <a:t>PERCENT (%)</a:t>
                      </a:r>
                      <a:endParaRPr lang="en-IN" sz="1200" b="1">
                        <a:latin typeface="Tahoma" pitchFamily="34" charset="0"/>
                        <a:ea typeface="Tahoma" pitchFamily="34" charset="0"/>
                        <a:cs typeface="Tahoma" pitchFamily="34" charset="0"/>
                      </a:endParaRPr>
                    </a:p>
                  </a:txBody>
                  <a:tcPr marL="23446" marR="23446" marT="0" marB="0"/>
                </a:tc>
              </a:tr>
              <a:tr h="400032">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Gender Profile </a:t>
                      </a:r>
                      <a:r>
                        <a:rPr lang="en-IN" sz="1200" b="1" u="sng" dirty="0">
                          <a:latin typeface="Tahoma" pitchFamily="34" charset="0"/>
                          <a:ea typeface="Tahoma" pitchFamily="34" charset="0"/>
                          <a:cs typeface="Tahoma" pitchFamily="34" charset="0"/>
                        </a:rPr>
                        <a:t>(</a:t>
                      </a:r>
                      <a:r>
                        <a:rPr lang="en-IN" sz="1200" b="1" u="sng" dirty="0" smtClean="0">
                          <a:latin typeface="Tahoma" pitchFamily="34" charset="0"/>
                          <a:ea typeface="Tahoma" pitchFamily="34" charset="0"/>
                          <a:cs typeface="Tahoma" pitchFamily="34" charset="0"/>
                        </a:rPr>
                        <a:t>n=94)</a:t>
                      </a:r>
                      <a:endParaRPr lang="en-IN" sz="1200" b="1"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876336">
                <a:tc gridSpan="3">
                  <a:txBody>
                    <a:bodyPr/>
                    <a:lstStyle/>
                    <a:p>
                      <a:pPr algn="just">
                        <a:lnSpc>
                          <a:spcPct val="200000"/>
                        </a:lnSpc>
                        <a:spcAft>
                          <a:spcPts val="0"/>
                        </a:spcAft>
                      </a:pPr>
                      <a:r>
                        <a:rPr lang="en-IN" sz="1200" b="1" dirty="0" smtClean="0">
                          <a:latin typeface="Tahoma" pitchFamily="34" charset="0"/>
                          <a:ea typeface="Tahoma" pitchFamily="34" charset="0"/>
                          <a:cs typeface="Tahoma" pitchFamily="34" charset="0"/>
                        </a:rPr>
                        <a:t>Male					61			65</a:t>
                      </a:r>
                    </a:p>
                    <a:p>
                      <a:pPr algn="just">
                        <a:lnSpc>
                          <a:spcPct val="200000"/>
                        </a:lnSpc>
                        <a:spcAft>
                          <a:spcPts val="0"/>
                        </a:spcAft>
                      </a:pPr>
                      <a:r>
                        <a:rPr lang="en-IN" sz="1200" b="1" dirty="0" smtClean="0">
                          <a:latin typeface="Tahoma" pitchFamily="34" charset="0"/>
                          <a:ea typeface="Tahoma" pitchFamily="34" charset="0"/>
                          <a:cs typeface="Tahoma" pitchFamily="34" charset="0"/>
                        </a:rPr>
                        <a:t>Female					33			35</a:t>
                      </a:r>
                    </a:p>
                    <a:p>
                      <a:pPr algn="just">
                        <a:lnSpc>
                          <a:spcPct val="200000"/>
                        </a:lnSpc>
                        <a:spcAft>
                          <a:spcPts val="0"/>
                        </a:spcAft>
                      </a:pPr>
                      <a:endParaRPr lang="en-IN" sz="1200" b="1"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1522754">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Type of surgeries (n=94)</a:t>
                      </a:r>
                    </a:p>
                    <a:p>
                      <a:pPr algn="just">
                        <a:lnSpc>
                          <a:spcPct val="200000"/>
                        </a:lnSpc>
                        <a:spcAft>
                          <a:spcPts val="0"/>
                        </a:spcAft>
                      </a:pPr>
                      <a:r>
                        <a:rPr lang="en-IN" sz="1200" b="1" u="none" dirty="0" smtClean="0">
                          <a:latin typeface="Tahoma" pitchFamily="34" charset="0"/>
                          <a:ea typeface="Tahoma" pitchFamily="34" charset="0"/>
                          <a:cs typeface="Tahoma" pitchFamily="34" charset="0"/>
                        </a:rPr>
                        <a:t>Open					76			81</a:t>
                      </a:r>
                    </a:p>
                    <a:p>
                      <a:pPr algn="just">
                        <a:lnSpc>
                          <a:spcPct val="200000"/>
                        </a:lnSpc>
                        <a:spcAft>
                          <a:spcPts val="0"/>
                        </a:spcAft>
                      </a:pPr>
                      <a:r>
                        <a:rPr lang="en-IN" sz="1200" b="1" u="none" dirty="0" smtClean="0">
                          <a:latin typeface="Tahoma" pitchFamily="34" charset="0"/>
                          <a:ea typeface="Tahoma" pitchFamily="34" charset="0"/>
                          <a:cs typeface="Tahoma" pitchFamily="34" charset="0"/>
                        </a:rPr>
                        <a:t>Closed					18			19</a:t>
                      </a:r>
                    </a:p>
                    <a:p>
                      <a:pPr algn="just">
                        <a:lnSpc>
                          <a:spcPct val="200000"/>
                        </a:lnSpc>
                        <a:spcAft>
                          <a:spcPts val="0"/>
                        </a:spcAft>
                      </a:pPr>
                      <a:endParaRPr lang="en-IN" sz="1200" b="1"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1172243">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Mortality</a:t>
                      </a:r>
                      <a:r>
                        <a:rPr lang="en-IN" sz="1200" b="1" u="sng" baseline="0" dirty="0" smtClean="0">
                          <a:latin typeface="Tahoma" pitchFamily="34" charset="0"/>
                          <a:ea typeface="Tahoma" pitchFamily="34" charset="0"/>
                          <a:cs typeface="Tahoma" pitchFamily="34" charset="0"/>
                        </a:rPr>
                        <a:t> (n=94)</a:t>
                      </a:r>
                    </a:p>
                    <a:p>
                      <a:pPr algn="just">
                        <a:lnSpc>
                          <a:spcPct val="200000"/>
                        </a:lnSpc>
                        <a:spcAft>
                          <a:spcPts val="0"/>
                        </a:spcAft>
                      </a:pPr>
                      <a:r>
                        <a:rPr lang="en-IN" sz="1200" b="1" u="none" baseline="0" dirty="0" smtClean="0">
                          <a:latin typeface="Tahoma" pitchFamily="34" charset="0"/>
                          <a:ea typeface="Tahoma" pitchFamily="34" charset="0"/>
                          <a:cs typeface="Tahoma" pitchFamily="34" charset="0"/>
                        </a:rPr>
                        <a:t>Survived					83			88</a:t>
                      </a:r>
                    </a:p>
                    <a:p>
                      <a:pPr algn="just">
                        <a:lnSpc>
                          <a:spcPct val="200000"/>
                        </a:lnSpc>
                        <a:spcAft>
                          <a:spcPts val="0"/>
                        </a:spcAft>
                      </a:pPr>
                      <a:r>
                        <a:rPr lang="en-IN" sz="1200" b="1" u="none" baseline="0" dirty="0" smtClean="0">
                          <a:latin typeface="Tahoma" pitchFamily="34" charset="0"/>
                          <a:ea typeface="Tahoma" pitchFamily="34" charset="0"/>
                          <a:cs typeface="Tahoma" pitchFamily="34" charset="0"/>
                        </a:rPr>
                        <a:t>Expired					11			12</a:t>
                      </a:r>
                      <a:endParaRPr lang="en-IN" sz="1200" b="1" u="none"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r h="1172243">
                <a:tc gridSpan="3">
                  <a:txBody>
                    <a:bodyPr/>
                    <a:lstStyle/>
                    <a:p>
                      <a:pPr algn="just">
                        <a:lnSpc>
                          <a:spcPct val="200000"/>
                        </a:lnSpc>
                        <a:spcAft>
                          <a:spcPts val="0"/>
                        </a:spcAft>
                      </a:pPr>
                      <a:r>
                        <a:rPr lang="en-IN" sz="1200" b="1" u="sng" dirty="0" smtClean="0">
                          <a:latin typeface="Tahoma" pitchFamily="34" charset="0"/>
                          <a:ea typeface="Tahoma" pitchFamily="34" charset="0"/>
                          <a:cs typeface="Tahoma" pitchFamily="34" charset="0"/>
                        </a:rPr>
                        <a:t>Gender </a:t>
                      </a:r>
                      <a:r>
                        <a:rPr lang="en-IN" sz="1200" b="1" u="sng" dirty="0" err="1" smtClean="0">
                          <a:latin typeface="Tahoma" pitchFamily="34" charset="0"/>
                          <a:ea typeface="Tahoma" pitchFamily="34" charset="0"/>
                          <a:cs typeface="Tahoma" pitchFamily="34" charset="0"/>
                        </a:rPr>
                        <a:t>vs</a:t>
                      </a:r>
                      <a:r>
                        <a:rPr lang="en-IN" sz="1200" b="1" u="sng" dirty="0" smtClean="0">
                          <a:latin typeface="Tahoma" pitchFamily="34" charset="0"/>
                          <a:ea typeface="Tahoma" pitchFamily="34" charset="0"/>
                          <a:cs typeface="Tahoma" pitchFamily="34" charset="0"/>
                        </a:rPr>
                        <a:t> Mortality</a:t>
                      </a:r>
                    </a:p>
                    <a:p>
                      <a:pPr algn="just">
                        <a:lnSpc>
                          <a:spcPct val="200000"/>
                        </a:lnSpc>
                        <a:spcAft>
                          <a:spcPts val="0"/>
                        </a:spcAft>
                      </a:pPr>
                      <a:r>
                        <a:rPr lang="en-IN" sz="1200" b="1" u="none" dirty="0" smtClean="0">
                          <a:latin typeface="Tahoma" pitchFamily="34" charset="0"/>
                          <a:ea typeface="Tahoma" pitchFamily="34" charset="0"/>
                          <a:cs typeface="Tahoma" pitchFamily="34" charset="0"/>
                        </a:rPr>
                        <a:t>Males (n=61)				8			13.1</a:t>
                      </a:r>
                    </a:p>
                    <a:p>
                      <a:pPr algn="just">
                        <a:lnSpc>
                          <a:spcPct val="200000"/>
                        </a:lnSpc>
                        <a:spcAft>
                          <a:spcPts val="0"/>
                        </a:spcAft>
                      </a:pPr>
                      <a:r>
                        <a:rPr lang="en-IN" sz="1200" b="1" u="none" dirty="0" smtClean="0">
                          <a:latin typeface="Tahoma" pitchFamily="34" charset="0"/>
                          <a:ea typeface="Tahoma" pitchFamily="34" charset="0"/>
                          <a:cs typeface="Tahoma" pitchFamily="34" charset="0"/>
                        </a:rPr>
                        <a:t>Females (n=33)				3</a:t>
                      </a:r>
                      <a:r>
                        <a:rPr lang="en-IN" sz="1200" b="1" u="none" baseline="0" dirty="0" smtClean="0">
                          <a:latin typeface="Tahoma" pitchFamily="34" charset="0"/>
                          <a:ea typeface="Tahoma" pitchFamily="34" charset="0"/>
                          <a:cs typeface="Tahoma" pitchFamily="34" charset="0"/>
                        </a:rPr>
                        <a:t>			9.1</a:t>
                      </a:r>
                      <a:endParaRPr lang="en-IN" sz="1200" b="1" u="none" dirty="0">
                        <a:latin typeface="Tahoma" pitchFamily="34" charset="0"/>
                        <a:ea typeface="Tahoma" pitchFamily="34" charset="0"/>
                        <a:cs typeface="Tahoma" pitchFamily="34" charset="0"/>
                      </a:endParaRPr>
                    </a:p>
                  </a:txBody>
                  <a:tcPr marL="23446" marR="23446" marT="0" marB="0"/>
                </a:tc>
                <a:tc hMerge="1">
                  <a:txBody>
                    <a:bodyPr/>
                    <a:lstStyle/>
                    <a:p>
                      <a:endParaRPr lang="en-IN"/>
                    </a:p>
                  </a:txBody>
                  <a:tcPr/>
                </a:tc>
                <a:tc hMerge="1">
                  <a:txBody>
                    <a:bodyPr/>
                    <a:lstStyle/>
                    <a:p>
                      <a:endParaRPr lang="en-IN"/>
                    </a:p>
                  </a:txBody>
                  <a:tcPr/>
                </a:tc>
              </a:tr>
            </a:tbl>
          </a:graphicData>
        </a:graphic>
      </p:graphicFrame>
      <p:sp>
        <p:nvSpPr>
          <p:cNvPr id="5" name="Action Button: Back or Previous 4">
            <a:hlinkClick r:id="rId2" action="ppaction://hlinksldjump" highlightClick="1"/>
          </p:cNvPr>
          <p:cNvSpPr/>
          <p:nvPr/>
        </p:nvSpPr>
        <p:spPr>
          <a:xfrm>
            <a:off x="152400" y="6400800"/>
            <a:ext cx="457200" cy="304800"/>
          </a:xfrm>
          <a:prstGeom prst="actionButtonBackPreviou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8200"/>
            <a:ext cx="8153400" cy="4800600"/>
          </a:xfrm>
        </p:spPr>
        <p:txBody>
          <a:bodyPr>
            <a:noAutofit/>
          </a:bodyPr>
          <a:lstStyle/>
          <a:p>
            <a:endParaRPr lang="en-IN" sz="1700" dirty="0" smtClean="0">
              <a:latin typeface="Tahoma" pitchFamily="34" charset="0"/>
              <a:ea typeface="Tahoma" pitchFamily="34" charset="0"/>
              <a:cs typeface="Tahoma" pitchFamily="34" charset="0"/>
            </a:endParaRPr>
          </a:p>
          <a:p>
            <a:r>
              <a:rPr lang="en-IN" sz="1700" dirty="0" smtClean="0">
                <a:latin typeface="Tahoma" pitchFamily="34" charset="0"/>
                <a:ea typeface="Tahoma" pitchFamily="34" charset="0"/>
                <a:cs typeface="Tahoma" pitchFamily="34" charset="0"/>
              </a:rPr>
              <a:t>In hospital mortality rate - 9.4%</a:t>
            </a:r>
          </a:p>
          <a:p>
            <a:pPr lvl="1"/>
            <a:r>
              <a:rPr lang="en-IN" sz="1700" dirty="0" smtClean="0">
                <a:latin typeface="Tahoma" pitchFamily="34" charset="0"/>
                <a:ea typeface="Tahoma" pitchFamily="34" charset="0"/>
                <a:cs typeface="Tahoma" pitchFamily="34" charset="0"/>
              </a:rPr>
              <a:t>Males - 14</a:t>
            </a:r>
          </a:p>
          <a:p>
            <a:pPr lvl="1"/>
            <a:r>
              <a:rPr lang="en-IN" sz="1700" dirty="0" smtClean="0">
                <a:latin typeface="Tahoma" pitchFamily="34" charset="0"/>
                <a:ea typeface="Tahoma" pitchFamily="34" charset="0"/>
                <a:cs typeface="Tahoma" pitchFamily="34" charset="0"/>
              </a:rPr>
              <a:t>Females - 8</a:t>
            </a:r>
          </a:p>
          <a:p>
            <a:pPr lvl="1"/>
            <a:endParaRPr lang="en-IN" sz="1700" dirty="0" smtClean="0">
              <a:latin typeface="Tahoma" pitchFamily="34" charset="0"/>
              <a:ea typeface="Tahoma" pitchFamily="34" charset="0"/>
              <a:cs typeface="Tahoma" pitchFamily="34" charset="0"/>
            </a:endParaRPr>
          </a:p>
          <a:p>
            <a:r>
              <a:rPr lang="en-IN" sz="1700" dirty="0" smtClean="0">
                <a:latin typeface="Tahoma" pitchFamily="34" charset="0"/>
                <a:ea typeface="Tahoma" pitchFamily="34" charset="0"/>
                <a:cs typeface="Tahoma" pitchFamily="34" charset="0"/>
              </a:rPr>
              <a:t>Maximum mortality in age category of </a:t>
            </a:r>
            <a:r>
              <a:rPr lang="en-IN" sz="1700" dirty="0" err="1" smtClean="0">
                <a:latin typeface="Tahoma" pitchFamily="34" charset="0"/>
                <a:ea typeface="Tahoma" pitchFamily="34" charset="0"/>
                <a:cs typeface="Tahoma" pitchFamily="34" charset="0"/>
              </a:rPr>
              <a:t>upto</a:t>
            </a:r>
            <a:r>
              <a:rPr lang="en-IN" sz="1700" dirty="0" smtClean="0">
                <a:latin typeface="Tahoma" pitchFamily="34" charset="0"/>
                <a:ea typeface="Tahoma" pitchFamily="34" charset="0"/>
                <a:cs typeface="Tahoma" pitchFamily="34" charset="0"/>
              </a:rPr>
              <a:t> 1 year (12 out of 22, 55%)</a:t>
            </a:r>
          </a:p>
          <a:p>
            <a:pPr lvl="1"/>
            <a:endParaRPr lang="en-IN" sz="1700" dirty="0" smtClean="0">
              <a:latin typeface="Tahoma" pitchFamily="34" charset="0"/>
              <a:ea typeface="Tahoma" pitchFamily="34" charset="0"/>
              <a:cs typeface="Tahoma" pitchFamily="34" charset="0"/>
            </a:endParaRPr>
          </a:p>
          <a:p>
            <a:r>
              <a:rPr lang="en-IN" sz="1700" dirty="0" smtClean="0">
                <a:latin typeface="Tahoma" pitchFamily="34" charset="0"/>
                <a:ea typeface="Tahoma" pitchFamily="34" charset="0"/>
                <a:cs typeface="Tahoma" pitchFamily="34" charset="0"/>
              </a:rPr>
              <a:t>Binomial logistic regression</a:t>
            </a:r>
          </a:p>
          <a:p>
            <a:pPr lvl="1"/>
            <a:r>
              <a:rPr lang="en-IN" sz="1700" dirty="0" smtClean="0">
                <a:latin typeface="Tahoma" pitchFamily="34" charset="0"/>
                <a:ea typeface="Tahoma" pitchFamily="34" charset="0"/>
                <a:cs typeface="Tahoma" pitchFamily="34" charset="0"/>
              </a:rPr>
              <a:t>To assess the effect of age and weight and gender (independent variables) on mortality (dichotomous categorical dependent variable)</a:t>
            </a:r>
          </a:p>
          <a:p>
            <a:pPr lvl="1"/>
            <a:endParaRPr lang="en-IN" sz="1700" dirty="0" smtClean="0">
              <a:latin typeface="Tahoma" pitchFamily="34" charset="0"/>
              <a:ea typeface="Tahoma" pitchFamily="34" charset="0"/>
              <a:cs typeface="Tahoma" pitchFamily="34" charset="0"/>
            </a:endParaRPr>
          </a:p>
          <a:p>
            <a:pPr lvl="1"/>
            <a:r>
              <a:rPr lang="en-IN" sz="1700" dirty="0" smtClean="0">
                <a:latin typeface="Tahoma" pitchFamily="34" charset="0"/>
                <a:ea typeface="Tahoma" pitchFamily="34" charset="0"/>
                <a:cs typeface="Tahoma" pitchFamily="34" charset="0"/>
              </a:rPr>
              <a:t>Independent variables did not add significantly to the logistic regression model</a:t>
            </a:r>
            <a:endParaRPr lang="en-US" sz="1700" dirty="0">
              <a:latin typeface="Tahoma" pitchFamily="34" charset="0"/>
              <a:ea typeface="Tahoma" pitchFamily="34" charset="0"/>
              <a:cs typeface="Tahoma" pitchFamily="34" charset="0"/>
            </a:endParaRPr>
          </a:p>
        </p:txBody>
      </p:sp>
      <p:sp>
        <p:nvSpPr>
          <p:cNvPr id="5"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FINDINGS</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4" name="Action Button: Forward or Next 3">
            <a:hlinkClick r:id="rId2" action="ppaction://hlinksldjump" highlightClick="1"/>
          </p:cNvPr>
          <p:cNvSpPr/>
          <p:nvPr/>
        </p:nvSpPr>
        <p:spPr>
          <a:xfrm>
            <a:off x="7772400" y="3962400"/>
            <a:ext cx="381000" cy="3048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Action Button: Forward or Next 5">
            <a:hlinkClick r:id="rId3" action="ppaction://hlinksldjump" highlightClick="1"/>
          </p:cNvPr>
          <p:cNvSpPr/>
          <p:nvPr/>
        </p:nvSpPr>
        <p:spPr>
          <a:xfrm>
            <a:off x="5029200" y="1219200"/>
            <a:ext cx="381000" cy="304800"/>
          </a:xfrm>
          <a:prstGeom prst="actionButtonForwardNex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8200"/>
            <a:ext cx="8153400" cy="4800600"/>
          </a:xfrm>
        </p:spPr>
        <p:txBody>
          <a:bodyPr>
            <a:noAutofit/>
          </a:bodyPr>
          <a:lstStyle/>
          <a:p>
            <a:r>
              <a:rPr lang="en-US" sz="2000" dirty="0" smtClean="0">
                <a:latin typeface="Tahoma" pitchFamily="34" charset="0"/>
                <a:ea typeface="Tahoma" pitchFamily="34" charset="0"/>
                <a:cs typeface="Tahoma" pitchFamily="34" charset="0"/>
              </a:rPr>
              <a:t>UK study</a:t>
            </a:r>
          </a:p>
          <a:p>
            <a:pPr lvl="1"/>
            <a:r>
              <a:rPr lang="en-IN" sz="2000" dirty="0" smtClean="0">
                <a:latin typeface="Tahoma" pitchFamily="34" charset="0"/>
                <a:ea typeface="Tahoma" pitchFamily="34" charset="0"/>
                <a:cs typeface="Tahoma" pitchFamily="34" charset="0"/>
              </a:rPr>
              <a:t>5 paediatric cardiac surgery centres </a:t>
            </a:r>
            <a:endParaRPr lang="en-IN" sz="2000" dirty="0" smtClean="0">
              <a:latin typeface="Tahoma" pitchFamily="34" charset="0"/>
              <a:ea typeface="Tahoma" pitchFamily="34" charset="0"/>
              <a:cs typeface="Tahoma" pitchFamily="34" charset="0"/>
            </a:endParaRPr>
          </a:p>
          <a:p>
            <a:pPr lvl="1"/>
            <a:r>
              <a:rPr lang="en-IN" sz="2000" dirty="0" smtClean="0">
                <a:latin typeface="Tahoma" pitchFamily="34" charset="0"/>
                <a:ea typeface="Tahoma" pitchFamily="34" charset="0"/>
                <a:cs typeface="Tahoma" pitchFamily="34" charset="0"/>
              </a:rPr>
              <a:t>Duration </a:t>
            </a:r>
            <a:r>
              <a:rPr lang="en-IN" sz="2000" dirty="0" smtClean="0">
                <a:latin typeface="Tahoma" pitchFamily="34" charset="0"/>
                <a:ea typeface="Tahoma" pitchFamily="34" charset="0"/>
                <a:cs typeface="Tahoma" pitchFamily="34" charset="0"/>
              </a:rPr>
              <a:t>01 April 1997 and 31 March 1998</a:t>
            </a:r>
            <a:r>
              <a:rPr lang="en-IN" sz="2000" dirty="0" smtClean="0">
                <a:latin typeface="Tahoma" pitchFamily="34" charset="0"/>
                <a:ea typeface="Tahoma" pitchFamily="34" charset="0"/>
                <a:cs typeface="Tahoma" pitchFamily="34" charset="0"/>
              </a:rPr>
              <a:t>.</a:t>
            </a:r>
          </a:p>
          <a:p>
            <a:pPr lvl="1"/>
            <a:r>
              <a:rPr lang="en-IN" sz="2000" dirty="0" smtClean="0">
                <a:latin typeface="Tahoma" pitchFamily="34" charset="0"/>
                <a:ea typeface="Tahoma" pitchFamily="34" charset="0"/>
                <a:cs typeface="Tahoma" pitchFamily="34" charset="0"/>
              </a:rPr>
              <a:t>Overall </a:t>
            </a:r>
            <a:r>
              <a:rPr lang="en-IN" sz="2000" dirty="0" smtClean="0">
                <a:latin typeface="Tahoma" pitchFamily="34" charset="0"/>
                <a:ea typeface="Tahoma" pitchFamily="34" charset="0"/>
                <a:cs typeface="Tahoma" pitchFamily="34" charset="0"/>
              </a:rPr>
              <a:t>mortality rate was 4.0</a:t>
            </a:r>
            <a:r>
              <a:rPr lang="en-IN" sz="2000" dirty="0" smtClean="0">
                <a:latin typeface="Tahoma" pitchFamily="34" charset="0"/>
                <a:ea typeface="Tahoma" pitchFamily="34" charset="0"/>
                <a:cs typeface="Tahoma" pitchFamily="34" charset="0"/>
              </a:rPr>
              <a:t>%</a:t>
            </a:r>
          </a:p>
          <a:p>
            <a:pPr lvl="1"/>
            <a:endParaRPr lang="en-IN" sz="2000" dirty="0" smtClean="0">
              <a:latin typeface="Tahoma" pitchFamily="34" charset="0"/>
              <a:ea typeface="Tahoma" pitchFamily="34" charset="0"/>
              <a:cs typeface="Tahoma" pitchFamily="34" charset="0"/>
            </a:endParaRPr>
          </a:p>
          <a:p>
            <a:r>
              <a:rPr lang="en-IN" sz="2000" dirty="0" smtClean="0">
                <a:latin typeface="Tahoma" pitchFamily="34" charset="0"/>
                <a:ea typeface="Tahoma" pitchFamily="34" charset="0"/>
                <a:cs typeface="Tahoma" pitchFamily="34" charset="0"/>
              </a:rPr>
              <a:t>Department of Cardiothoracic and Vascular Surgery, Institute of Medical Sciences and SS Hospital, BHU, </a:t>
            </a:r>
            <a:r>
              <a:rPr lang="en-IN" sz="2000" dirty="0" smtClean="0">
                <a:latin typeface="Tahoma" pitchFamily="34" charset="0"/>
                <a:ea typeface="Tahoma" pitchFamily="34" charset="0"/>
                <a:cs typeface="Tahoma" pitchFamily="34" charset="0"/>
              </a:rPr>
              <a:t>Varanasi</a:t>
            </a:r>
          </a:p>
          <a:p>
            <a:pPr lvl="1"/>
            <a:r>
              <a:rPr lang="en-IN" sz="2000" dirty="0" smtClean="0">
                <a:latin typeface="Tahoma" pitchFamily="34" charset="0"/>
                <a:ea typeface="Tahoma" pitchFamily="34" charset="0"/>
                <a:cs typeface="Tahoma" pitchFamily="34" charset="0"/>
              </a:rPr>
              <a:t>Duration over </a:t>
            </a:r>
            <a:r>
              <a:rPr lang="en-IN" sz="2000" dirty="0" smtClean="0">
                <a:latin typeface="Tahoma" pitchFamily="34" charset="0"/>
                <a:ea typeface="Tahoma" pitchFamily="34" charset="0"/>
                <a:cs typeface="Tahoma" pitchFamily="34" charset="0"/>
              </a:rPr>
              <a:t>a period of four and a half years </a:t>
            </a:r>
            <a:endParaRPr lang="en-IN" sz="2000" dirty="0" smtClean="0">
              <a:latin typeface="Tahoma" pitchFamily="34" charset="0"/>
              <a:ea typeface="Tahoma" pitchFamily="34" charset="0"/>
              <a:cs typeface="Tahoma" pitchFamily="34" charset="0"/>
            </a:endParaRPr>
          </a:p>
          <a:p>
            <a:pPr lvl="1"/>
            <a:r>
              <a:rPr lang="en-IN" sz="2000" dirty="0" smtClean="0">
                <a:latin typeface="Tahoma" pitchFamily="34" charset="0"/>
                <a:ea typeface="Tahoma" pitchFamily="34" charset="0"/>
                <a:cs typeface="Tahoma" pitchFamily="34" charset="0"/>
              </a:rPr>
              <a:t>Overall mortality </a:t>
            </a:r>
            <a:r>
              <a:rPr lang="en-IN" sz="2000" dirty="0" smtClean="0">
                <a:latin typeface="Tahoma" pitchFamily="34" charset="0"/>
                <a:ea typeface="Tahoma" pitchFamily="34" charset="0"/>
                <a:cs typeface="Tahoma" pitchFamily="34" charset="0"/>
              </a:rPr>
              <a:t>rate of 0.9</a:t>
            </a:r>
            <a:r>
              <a:rPr lang="en-IN" sz="2000" dirty="0" smtClean="0">
                <a:latin typeface="Tahoma" pitchFamily="34" charset="0"/>
                <a:ea typeface="Tahoma" pitchFamily="34" charset="0"/>
                <a:cs typeface="Tahoma" pitchFamily="34" charset="0"/>
              </a:rPr>
              <a:t>% (only open heart surgeries conducted)</a:t>
            </a:r>
          </a:p>
          <a:p>
            <a:pPr lvl="1"/>
            <a:endParaRPr lang="en-IN" sz="2000" dirty="0" smtClean="0">
              <a:latin typeface="Tahoma" pitchFamily="34" charset="0"/>
              <a:ea typeface="Tahoma" pitchFamily="34" charset="0"/>
              <a:cs typeface="Tahoma" pitchFamily="34" charset="0"/>
            </a:endParaRPr>
          </a:p>
          <a:p>
            <a:r>
              <a:rPr lang="en-IN" sz="2000" dirty="0" smtClean="0">
                <a:latin typeface="Tahoma" pitchFamily="34" charset="0"/>
                <a:ea typeface="Tahoma" pitchFamily="34" charset="0"/>
                <a:cs typeface="Tahoma" pitchFamily="34" charset="0"/>
              </a:rPr>
              <a:t>Amrita Institute of Medical Sciences and Research </a:t>
            </a:r>
            <a:r>
              <a:rPr lang="en-IN" sz="2000" dirty="0" err="1" smtClean="0">
                <a:latin typeface="Tahoma" pitchFamily="34" charset="0"/>
                <a:ea typeface="Tahoma" pitchFamily="34" charset="0"/>
                <a:cs typeface="Tahoma" pitchFamily="34" charset="0"/>
              </a:rPr>
              <a:t>Center</a:t>
            </a:r>
            <a:r>
              <a:rPr lang="en-IN" sz="2000" dirty="0" smtClean="0">
                <a:latin typeface="Tahoma" pitchFamily="34" charset="0"/>
                <a:ea typeface="Tahoma" pitchFamily="34" charset="0"/>
                <a:cs typeface="Tahoma" pitchFamily="34" charset="0"/>
              </a:rPr>
              <a:t>, Kochi, </a:t>
            </a:r>
            <a:r>
              <a:rPr lang="en-IN" sz="2000" dirty="0" smtClean="0">
                <a:latin typeface="Tahoma" pitchFamily="34" charset="0"/>
                <a:ea typeface="Tahoma" pitchFamily="34" charset="0"/>
                <a:cs typeface="Tahoma" pitchFamily="34" charset="0"/>
              </a:rPr>
              <a:t>Kerala</a:t>
            </a:r>
          </a:p>
          <a:p>
            <a:pPr lvl="1"/>
            <a:r>
              <a:rPr lang="en-IN" sz="2000" dirty="0" smtClean="0">
                <a:latin typeface="Tahoma" pitchFamily="34" charset="0"/>
                <a:ea typeface="Tahoma" pitchFamily="34" charset="0"/>
                <a:cs typeface="Tahoma" pitchFamily="34" charset="0"/>
              </a:rPr>
              <a:t>Duration January </a:t>
            </a:r>
            <a:r>
              <a:rPr lang="en-IN" sz="2000" dirty="0" smtClean="0">
                <a:latin typeface="Tahoma" pitchFamily="34" charset="0"/>
                <a:ea typeface="Tahoma" pitchFamily="34" charset="0"/>
                <a:cs typeface="Tahoma" pitchFamily="34" charset="0"/>
              </a:rPr>
              <a:t>2010-December </a:t>
            </a:r>
            <a:r>
              <a:rPr lang="en-IN" sz="2000" dirty="0" smtClean="0">
                <a:latin typeface="Tahoma" pitchFamily="34" charset="0"/>
                <a:ea typeface="Tahoma" pitchFamily="34" charset="0"/>
                <a:cs typeface="Tahoma" pitchFamily="34" charset="0"/>
              </a:rPr>
              <a:t>2012</a:t>
            </a:r>
          </a:p>
          <a:p>
            <a:pPr lvl="1"/>
            <a:r>
              <a:rPr lang="en-IN" sz="2000" dirty="0" smtClean="0">
                <a:latin typeface="Tahoma" pitchFamily="34" charset="0"/>
                <a:ea typeface="Tahoma" pitchFamily="34" charset="0"/>
                <a:cs typeface="Tahoma" pitchFamily="34" charset="0"/>
              </a:rPr>
              <a:t>Overall </a:t>
            </a:r>
            <a:r>
              <a:rPr lang="en-IN" sz="2000" dirty="0" smtClean="0">
                <a:latin typeface="Tahoma" pitchFamily="34" charset="0"/>
                <a:ea typeface="Tahoma" pitchFamily="34" charset="0"/>
                <a:cs typeface="Tahoma" pitchFamily="34" charset="0"/>
              </a:rPr>
              <a:t>in-hospital mortality rate of 3.1%</a:t>
            </a:r>
            <a:endParaRPr lang="en-US" sz="2000" dirty="0">
              <a:latin typeface="Tahoma" pitchFamily="34" charset="0"/>
              <a:ea typeface="Tahoma" pitchFamily="34" charset="0"/>
              <a:cs typeface="Tahoma" pitchFamily="34" charset="0"/>
            </a:endParaRPr>
          </a:p>
        </p:txBody>
      </p:sp>
      <p:sp>
        <p:nvSpPr>
          <p:cNvPr id="5"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MORTALITY</a:t>
            </a:r>
            <a:r>
              <a:rPr kumimoji="0" lang="en-US" sz="2800" b="1" i="0" u="sng" strike="noStrike" kern="1200" cap="none" spc="0" normalizeH="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RATES</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6" name="Action Button: Forward or Next 5">
            <a:hlinkClick r:id="rId2" action="ppaction://hlinksldjump" highlightClick="1"/>
          </p:cNvPr>
          <p:cNvSpPr/>
          <p:nvPr/>
        </p:nvSpPr>
        <p:spPr>
          <a:xfrm rot="10800000">
            <a:off x="381000" y="6172200"/>
            <a:ext cx="381000" cy="304800"/>
          </a:xfrm>
          <a:prstGeom prst="actionButtonForwardNex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447800"/>
            <a:ext cx="8077200" cy="4800600"/>
          </a:xfrm>
        </p:spPr>
        <p:txBody>
          <a:bodyPr>
            <a:normAutofit/>
          </a:bodyPr>
          <a:lstStyle/>
          <a:p>
            <a:pPr marL="95250" indent="-12700">
              <a:lnSpc>
                <a:spcPct val="200000"/>
              </a:lnSpc>
              <a:buNone/>
            </a:pPr>
            <a:r>
              <a:rPr lang="en-IN" sz="2800" dirty="0" smtClean="0">
                <a:latin typeface="Tahoma" pitchFamily="34" charset="0"/>
                <a:ea typeface="Tahoma" pitchFamily="34" charset="0"/>
                <a:cs typeface="Tahoma" pitchFamily="34" charset="0"/>
              </a:rPr>
              <a:t>To assess the OPD and IPD profile of CHDs diagnosed in the Department of Paediatric Cardiac Sciences, Sir </a:t>
            </a:r>
            <a:r>
              <a:rPr lang="en-IN" sz="2800" dirty="0" err="1" smtClean="0">
                <a:latin typeface="Tahoma" pitchFamily="34" charset="0"/>
                <a:ea typeface="Tahoma" pitchFamily="34" charset="0"/>
                <a:cs typeface="Tahoma" pitchFamily="34" charset="0"/>
              </a:rPr>
              <a:t>Ganga</a:t>
            </a:r>
            <a:r>
              <a:rPr lang="en-IN" sz="2800" dirty="0" smtClean="0">
                <a:latin typeface="Tahoma" pitchFamily="34" charset="0"/>
                <a:ea typeface="Tahoma" pitchFamily="34" charset="0"/>
                <a:cs typeface="Tahoma" pitchFamily="34" charset="0"/>
              </a:rPr>
              <a:t> Ram Hospital, New Delhi</a:t>
            </a:r>
            <a:endParaRPr lang="en-US" sz="2800" dirty="0">
              <a:latin typeface="Tahoma" pitchFamily="34" charset="0"/>
              <a:ea typeface="Tahoma" pitchFamily="34" charset="0"/>
              <a:cs typeface="Tahoma" pitchFamily="34" charset="0"/>
            </a:endParaRPr>
          </a:p>
        </p:txBody>
      </p:sp>
      <p:sp>
        <p:nvSpPr>
          <p:cNvPr id="5"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OBJECTIVE</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752600" y="2362200"/>
          <a:ext cx="6629400" cy="1228725"/>
        </p:xfrm>
        <a:graphic>
          <a:graphicData uri="http://schemas.openxmlformats.org/drawingml/2006/table">
            <a:tbl>
              <a:tblPr/>
              <a:tblGrid>
                <a:gridCol w="1325880"/>
                <a:gridCol w="1325880"/>
                <a:gridCol w="1325880"/>
                <a:gridCol w="1325880"/>
                <a:gridCol w="1325880"/>
              </a:tblGrid>
              <a:tr h="190500">
                <a:tc gridSpan="5">
                  <a:txBody>
                    <a:bodyPr/>
                    <a:lstStyle/>
                    <a:p>
                      <a:pPr algn="ctr">
                        <a:lnSpc>
                          <a:spcPts val="1800"/>
                        </a:lnSpc>
                        <a:spcAft>
                          <a:spcPts val="0"/>
                        </a:spcAft>
                      </a:pPr>
                      <a:r>
                        <a:rPr lang="en-IN" sz="1600" b="1" dirty="0">
                          <a:solidFill>
                            <a:srgbClr val="000000"/>
                          </a:solidFill>
                          <a:latin typeface="Tahoma" pitchFamily="34" charset="0"/>
                          <a:ea typeface="Tahoma" pitchFamily="34" charset="0"/>
                          <a:cs typeface="Tahoma" pitchFamily="34" charset="0"/>
                        </a:rPr>
                        <a:t>Omnibus Tests of Model Coefficients</a:t>
                      </a:r>
                      <a:endParaRPr lang="en-IN" sz="1100" b="1" dirty="0">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314325">
                <a:tc>
                  <a:txBody>
                    <a:bodyPr/>
                    <a:lstStyle/>
                    <a:p>
                      <a:pPr algn="l">
                        <a:lnSpc>
                          <a:spcPts val="1800"/>
                        </a:lnSpc>
                        <a:spcAft>
                          <a:spcPts val="0"/>
                        </a:spcAft>
                      </a:pPr>
                      <a:r>
                        <a:rPr lang="en-IN" sz="1600" b="1">
                          <a:solidFill>
                            <a:srgbClr val="000000"/>
                          </a:solidFill>
                          <a:latin typeface="Tahoma" pitchFamily="34" charset="0"/>
                          <a:ea typeface="Tahoma" pitchFamily="34" charset="0"/>
                          <a:cs typeface="Tahoma" pitchFamily="34" charset="0"/>
                        </a:rPr>
                        <a:t> </a:t>
                      </a:r>
                      <a:endParaRPr lang="en-IN" sz="1100" b="1">
                        <a:latin typeface="Tahoma" pitchFamily="34" charset="0"/>
                        <a:ea typeface="Tahoma" pitchFamily="34" charset="0"/>
                        <a:cs typeface="Tahoma"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600" b="1">
                          <a:solidFill>
                            <a:srgbClr val="000000"/>
                          </a:solidFill>
                          <a:latin typeface="Tahoma" pitchFamily="34" charset="0"/>
                          <a:ea typeface="Tahoma" pitchFamily="34" charset="0"/>
                          <a:cs typeface="Tahoma" pitchFamily="34" charset="0"/>
                        </a:rPr>
                        <a:t> </a:t>
                      </a:r>
                      <a:endParaRPr lang="en-IN" sz="1100" b="1">
                        <a:latin typeface="Tahoma" pitchFamily="34" charset="0"/>
                        <a:ea typeface="Tahoma" pitchFamily="34" charset="0"/>
                        <a:cs typeface="Tahoma"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600" b="1">
                          <a:solidFill>
                            <a:srgbClr val="000000"/>
                          </a:solidFill>
                          <a:latin typeface="Tahoma" pitchFamily="34" charset="0"/>
                          <a:ea typeface="Tahoma" pitchFamily="34" charset="0"/>
                          <a:cs typeface="Tahoma" pitchFamily="34" charset="0"/>
                        </a:rPr>
                        <a:t>Chi-square</a:t>
                      </a:r>
                      <a:endParaRPr lang="en-IN" sz="1100" b="1">
                        <a:latin typeface="Tahoma" pitchFamily="34" charset="0"/>
                        <a:ea typeface="Tahoma" pitchFamily="34" charset="0"/>
                        <a:cs typeface="Tahoma"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600" b="1">
                          <a:solidFill>
                            <a:srgbClr val="000000"/>
                          </a:solidFill>
                          <a:latin typeface="Tahoma" pitchFamily="34" charset="0"/>
                          <a:ea typeface="Tahoma" pitchFamily="34" charset="0"/>
                          <a:cs typeface="Tahoma" pitchFamily="34" charset="0"/>
                        </a:rPr>
                        <a:t>df</a:t>
                      </a:r>
                      <a:endParaRPr lang="en-IN" sz="1100" b="1">
                        <a:latin typeface="Tahoma" pitchFamily="34" charset="0"/>
                        <a:ea typeface="Tahoma" pitchFamily="34" charset="0"/>
                        <a:cs typeface="Tahoma"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600" b="1">
                          <a:solidFill>
                            <a:srgbClr val="000000"/>
                          </a:solidFill>
                          <a:latin typeface="Tahoma" pitchFamily="34" charset="0"/>
                          <a:ea typeface="Tahoma" pitchFamily="34" charset="0"/>
                          <a:cs typeface="Tahoma" pitchFamily="34" charset="0"/>
                        </a:rPr>
                        <a:t>Sig.</a:t>
                      </a:r>
                      <a:endParaRPr lang="en-IN" sz="1100" b="1">
                        <a:latin typeface="Tahoma" pitchFamily="34" charset="0"/>
                        <a:ea typeface="Tahoma" pitchFamily="34" charset="0"/>
                        <a:cs typeface="Tahoma"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0500">
                <a:tc>
                  <a:txBody>
                    <a:bodyPr/>
                    <a:lstStyle/>
                    <a:p>
                      <a:pPr algn="l">
                        <a:lnSpc>
                          <a:spcPts val="1800"/>
                        </a:lnSpc>
                        <a:spcAft>
                          <a:spcPts val="0"/>
                        </a:spcAft>
                      </a:pPr>
                      <a:r>
                        <a:rPr lang="en-IN" sz="1600" b="1">
                          <a:solidFill>
                            <a:srgbClr val="000000"/>
                          </a:solidFill>
                          <a:latin typeface="Tahoma" pitchFamily="34" charset="0"/>
                          <a:ea typeface="Tahoma" pitchFamily="34" charset="0"/>
                          <a:cs typeface="Tahoma" pitchFamily="34" charset="0"/>
                        </a:rPr>
                        <a:t>Step 1</a:t>
                      </a:r>
                      <a:endParaRPr lang="en-IN" sz="1100" b="1">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600" b="1">
                          <a:solidFill>
                            <a:srgbClr val="000000"/>
                          </a:solidFill>
                          <a:latin typeface="Tahoma" pitchFamily="34" charset="0"/>
                          <a:ea typeface="Tahoma" pitchFamily="34" charset="0"/>
                          <a:cs typeface="Tahoma" pitchFamily="34" charset="0"/>
                        </a:rPr>
                        <a:t>Step</a:t>
                      </a:r>
                      <a:endParaRPr lang="en-IN" sz="1100" b="1">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600" b="1">
                          <a:solidFill>
                            <a:srgbClr val="000000"/>
                          </a:solidFill>
                          <a:latin typeface="Tahoma" pitchFamily="34" charset="0"/>
                          <a:ea typeface="Tahoma" pitchFamily="34" charset="0"/>
                          <a:cs typeface="Tahoma" pitchFamily="34" charset="0"/>
                        </a:rPr>
                        <a:t>1.739</a:t>
                      </a:r>
                      <a:endParaRPr lang="en-IN" sz="1100" b="1">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600" b="1">
                          <a:solidFill>
                            <a:srgbClr val="000000"/>
                          </a:solidFill>
                          <a:latin typeface="Tahoma" pitchFamily="34" charset="0"/>
                          <a:ea typeface="Tahoma" pitchFamily="34" charset="0"/>
                          <a:cs typeface="Tahoma" pitchFamily="34" charset="0"/>
                        </a:rPr>
                        <a:t>3</a:t>
                      </a:r>
                      <a:endParaRPr lang="en-IN" sz="1100" b="1">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600" b="1">
                          <a:solidFill>
                            <a:srgbClr val="000000"/>
                          </a:solidFill>
                          <a:latin typeface="Tahoma" pitchFamily="34" charset="0"/>
                          <a:ea typeface="Tahoma" pitchFamily="34" charset="0"/>
                          <a:cs typeface="Tahoma" pitchFamily="34" charset="0"/>
                        </a:rPr>
                        <a:t>0.628</a:t>
                      </a:r>
                      <a:endParaRPr lang="en-IN" sz="1100" b="1">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0500">
                <a:tc>
                  <a:txBody>
                    <a:bodyPr/>
                    <a:lstStyle/>
                    <a:p>
                      <a:pPr algn="l">
                        <a:lnSpc>
                          <a:spcPts val="1800"/>
                        </a:lnSpc>
                        <a:spcAft>
                          <a:spcPts val="0"/>
                        </a:spcAft>
                      </a:pPr>
                      <a:r>
                        <a:rPr lang="en-IN" sz="1600" b="1">
                          <a:solidFill>
                            <a:srgbClr val="000000"/>
                          </a:solidFill>
                          <a:latin typeface="Tahoma" pitchFamily="34" charset="0"/>
                          <a:ea typeface="Tahoma" pitchFamily="34" charset="0"/>
                          <a:cs typeface="Tahoma" pitchFamily="34" charset="0"/>
                        </a:rPr>
                        <a:t> </a:t>
                      </a:r>
                      <a:endParaRPr lang="en-IN" sz="1100" b="1">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600" b="1">
                          <a:solidFill>
                            <a:srgbClr val="000000"/>
                          </a:solidFill>
                          <a:latin typeface="Tahoma" pitchFamily="34" charset="0"/>
                          <a:ea typeface="Tahoma" pitchFamily="34" charset="0"/>
                          <a:cs typeface="Tahoma" pitchFamily="34" charset="0"/>
                        </a:rPr>
                        <a:t>Block</a:t>
                      </a:r>
                      <a:endParaRPr lang="en-IN" sz="1100" b="1">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600" b="1" dirty="0">
                          <a:solidFill>
                            <a:srgbClr val="000000"/>
                          </a:solidFill>
                          <a:latin typeface="Tahoma" pitchFamily="34" charset="0"/>
                          <a:ea typeface="Tahoma" pitchFamily="34" charset="0"/>
                          <a:cs typeface="Tahoma" pitchFamily="34" charset="0"/>
                        </a:rPr>
                        <a:t>1.739</a:t>
                      </a:r>
                      <a:endParaRPr lang="en-IN" sz="1100" b="1"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600" b="1">
                          <a:solidFill>
                            <a:srgbClr val="000000"/>
                          </a:solidFill>
                          <a:latin typeface="Tahoma" pitchFamily="34" charset="0"/>
                          <a:ea typeface="Tahoma" pitchFamily="34" charset="0"/>
                          <a:cs typeface="Tahoma" pitchFamily="34" charset="0"/>
                        </a:rPr>
                        <a:t>3</a:t>
                      </a:r>
                      <a:endParaRPr lang="en-IN" sz="1100" b="1">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600" b="1">
                          <a:solidFill>
                            <a:srgbClr val="000000"/>
                          </a:solidFill>
                          <a:latin typeface="Tahoma" pitchFamily="34" charset="0"/>
                          <a:ea typeface="Tahoma" pitchFamily="34" charset="0"/>
                          <a:cs typeface="Tahoma" pitchFamily="34" charset="0"/>
                        </a:rPr>
                        <a:t>0.628</a:t>
                      </a:r>
                      <a:endParaRPr lang="en-IN" sz="1100" b="1">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0500">
                <a:tc>
                  <a:txBody>
                    <a:bodyPr/>
                    <a:lstStyle/>
                    <a:p>
                      <a:pPr algn="l">
                        <a:lnSpc>
                          <a:spcPts val="1800"/>
                        </a:lnSpc>
                        <a:spcAft>
                          <a:spcPts val="0"/>
                        </a:spcAft>
                      </a:pPr>
                      <a:r>
                        <a:rPr lang="en-IN" sz="1600" b="1">
                          <a:solidFill>
                            <a:srgbClr val="000000"/>
                          </a:solidFill>
                          <a:latin typeface="Tahoma" pitchFamily="34" charset="0"/>
                          <a:ea typeface="Tahoma" pitchFamily="34" charset="0"/>
                          <a:cs typeface="Tahoma" pitchFamily="34" charset="0"/>
                        </a:rPr>
                        <a:t> </a:t>
                      </a:r>
                      <a:endParaRPr lang="en-IN" sz="1100" b="1">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600" b="1">
                          <a:solidFill>
                            <a:srgbClr val="000000"/>
                          </a:solidFill>
                          <a:latin typeface="Tahoma" pitchFamily="34" charset="0"/>
                          <a:ea typeface="Tahoma" pitchFamily="34" charset="0"/>
                          <a:cs typeface="Tahoma" pitchFamily="34" charset="0"/>
                        </a:rPr>
                        <a:t>Model</a:t>
                      </a:r>
                      <a:endParaRPr lang="en-IN" sz="1100" b="1">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600" b="1">
                          <a:solidFill>
                            <a:srgbClr val="000000"/>
                          </a:solidFill>
                          <a:latin typeface="Tahoma" pitchFamily="34" charset="0"/>
                          <a:ea typeface="Tahoma" pitchFamily="34" charset="0"/>
                          <a:cs typeface="Tahoma" pitchFamily="34" charset="0"/>
                        </a:rPr>
                        <a:t>1.739</a:t>
                      </a:r>
                      <a:endParaRPr lang="en-IN" sz="1100" b="1">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600" b="1">
                          <a:solidFill>
                            <a:srgbClr val="000000"/>
                          </a:solidFill>
                          <a:latin typeface="Tahoma" pitchFamily="34" charset="0"/>
                          <a:ea typeface="Tahoma" pitchFamily="34" charset="0"/>
                          <a:cs typeface="Tahoma" pitchFamily="34" charset="0"/>
                        </a:rPr>
                        <a:t>3</a:t>
                      </a:r>
                      <a:endParaRPr lang="en-IN" sz="1100" b="1">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600" b="1" dirty="0">
                          <a:solidFill>
                            <a:srgbClr val="000000"/>
                          </a:solidFill>
                          <a:latin typeface="Tahoma" pitchFamily="34" charset="0"/>
                          <a:ea typeface="Tahoma" pitchFamily="34" charset="0"/>
                          <a:cs typeface="Tahoma" pitchFamily="34" charset="0"/>
                        </a:rPr>
                        <a:t>0.628</a:t>
                      </a:r>
                      <a:endParaRPr lang="en-IN" sz="1100" b="1"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6" name="Table 5"/>
          <p:cNvGraphicFramePr>
            <a:graphicFrameLocks noGrp="1"/>
          </p:cNvGraphicFramePr>
          <p:nvPr/>
        </p:nvGraphicFramePr>
        <p:xfrm>
          <a:off x="1066801" y="4572000"/>
          <a:ext cx="8077201" cy="1905000"/>
        </p:xfrm>
        <a:graphic>
          <a:graphicData uri="http://schemas.openxmlformats.org/drawingml/2006/table">
            <a:tbl>
              <a:tblPr/>
              <a:tblGrid>
                <a:gridCol w="1371599"/>
                <a:gridCol w="838200"/>
                <a:gridCol w="690950"/>
                <a:gridCol w="1061650"/>
                <a:gridCol w="657447"/>
                <a:gridCol w="862286"/>
                <a:gridCol w="865023"/>
                <a:gridCol w="866848"/>
                <a:gridCol w="863198"/>
              </a:tblGrid>
              <a:tr h="466725">
                <a:tc rowSpan="2">
                  <a:txBody>
                    <a:bodyPr/>
                    <a:lstStyle/>
                    <a:p>
                      <a:pPr algn="l">
                        <a:lnSpc>
                          <a:spcPts val="1800"/>
                        </a:lnSpc>
                        <a:spcAft>
                          <a:spcPts val="0"/>
                        </a:spcAft>
                      </a:pPr>
                      <a:r>
                        <a:rPr lang="en-IN" sz="1400" b="1" dirty="0">
                          <a:solidFill>
                            <a:srgbClr val="000000"/>
                          </a:solidFill>
                          <a:latin typeface="Tahoma" pitchFamily="34" charset="0"/>
                          <a:ea typeface="Tahoma" pitchFamily="34" charset="0"/>
                          <a:cs typeface="Tahoma" pitchFamily="34" charset="0"/>
                        </a:rPr>
                        <a:t> Independent Variables</a:t>
                      </a:r>
                      <a:endParaRPr lang="en-IN" sz="1400" b="1" dirty="0">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B</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S.E.</a:t>
                      </a:r>
                      <a:endParaRPr lang="en-IN" sz="1400" b="1">
                        <a:latin typeface="Tahoma" pitchFamily="34" charset="0"/>
                        <a:ea typeface="Tahoma" pitchFamily="34" charset="0"/>
                        <a:cs typeface="Tahoma" pitchFamily="34" charset="0"/>
                      </a:endParaRPr>
                    </a:p>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 </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Wald</a:t>
                      </a:r>
                      <a:endParaRPr lang="en-IN" sz="1400" b="1">
                        <a:latin typeface="Tahoma" pitchFamily="34" charset="0"/>
                        <a:ea typeface="Tahoma" pitchFamily="34" charset="0"/>
                        <a:cs typeface="Tahoma" pitchFamily="34" charset="0"/>
                      </a:endParaRPr>
                    </a:p>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 </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df</a:t>
                      </a:r>
                      <a:endParaRPr lang="en-IN" sz="1400" b="1">
                        <a:latin typeface="Tahoma" pitchFamily="34" charset="0"/>
                        <a:ea typeface="Tahoma" pitchFamily="34" charset="0"/>
                        <a:cs typeface="Tahoma" pitchFamily="34" charset="0"/>
                      </a:endParaRPr>
                    </a:p>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 </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Sig.</a:t>
                      </a:r>
                      <a:endParaRPr lang="en-IN" sz="1400" b="1">
                        <a:latin typeface="Tahoma" pitchFamily="34" charset="0"/>
                        <a:ea typeface="Tahoma" pitchFamily="34" charset="0"/>
                        <a:cs typeface="Tahoma" pitchFamily="34" charset="0"/>
                      </a:endParaRPr>
                    </a:p>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 </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Exp(B)</a:t>
                      </a:r>
                      <a:endParaRPr lang="en-IN" sz="1400" b="1">
                        <a:latin typeface="Tahoma" pitchFamily="34" charset="0"/>
                        <a:ea typeface="Tahoma" pitchFamily="34" charset="0"/>
                        <a:cs typeface="Tahoma" pitchFamily="34" charset="0"/>
                      </a:endParaRPr>
                    </a:p>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 </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95% C.I. for Exp(B)</a:t>
                      </a:r>
                      <a:endParaRPr lang="en-IN" sz="1400" b="1">
                        <a:latin typeface="Tahoma" pitchFamily="34" charset="0"/>
                        <a:ea typeface="Tahoma" pitchFamily="34" charset="0"/>
                        <a:cs typeface="Tahoma" pitchFamily="34" charset="0"/>
                      </a:endParaRPr>
                    </a:p>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 </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190500">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Lower</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Upper</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Age_in_Days</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0.000</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0.000</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0.743</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1</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0.389</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1.000</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1.000</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1.001</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Gender</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0.304</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0.473</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0.415</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1</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0.519</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1.356</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0.537</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3.424</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Weight</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-0.005</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0.024</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0.045</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1</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0.832</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0.995</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0.949</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1.043</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Constant</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1.924</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0.416</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21.365</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1</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0.000</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6.848</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a:solidFill>
                            <a:srgbClr val="000000"/>
                          </a:solidFill>
                          <a:latin typeface="Tahoma" pitchFamily="34" charset="0"/>
                          <a:ea typeface="Tahoma" pitchFamily="34" charset="0"/>
                          <a:cs typeface="Tahoma" pitchFamily="34" charset="0"/>
                        </a:rPr>
                        <a:t> </a:t>
                      </a:r>
                      <a:endParaRPr lang="en-IN" sz="1400" b="1">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Aft>
                          <a:spcPts val="0"/>
                        </a:spcAft>
                      </a:pPr>
                      <a:r>
                        <a:rPr lang="en-IN" sz="1400" b="1" dirty="0">
                          <a:solidFill>
                            <a:srgbClr val="000000"/>
                          </a:solidFill>
                          <a:latin typeface="Tahoma" pitchFamily="34" charset="0"/>
                          <a:ea typeface="Tahoma" pitchFamily="34" charset="0"/>
                          <a:cs typeface="Tahoma" pitchFamily="34" charset="0"/>
                        </a:rPr>
                        <a:t> </a:t>
                      </a:r>
                      <a:endParaRPr lang="en-IN" sz="1400" b="1" dirty="0">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BINOMIAL LOGISTIC REGRESSION </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8" name="Action Button: Back or Previous 7">
            <a:hlinkClick r:id="rId2" action="ppaction://hlinksldjump" highlightClick="1"/>
          </p:cNvPr>
          <p:cNvSpPr/>
          <p:nvPr/>
        </p:nvSpPr>
        <p:spPr>
          <a:xfrm>
            <a:off x="304800" y="6324600"/>
            <a:ext cx="381000" cy="3048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CHI SQUARE TEST</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b="1" u="sng"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GENDER V/S MORTALITY</a:t>
            </a: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graphicFrame>
        <p:nvGraphicFramePr>
          <p:cNvPr id="10" name="Table 9"/>
          <p:cNvGraphicFramePr>
            <a:graphicFrameLocks noGrp="1"/>
          </p:cNvGraphicFramePr>
          <p:nvPr/>
        </p:nvGraphicFramePr>
        <p:xfrm>
          <a:off x="1447800" y="1905000"/>
          <a:ext cx="7239000" cy="3753802"/>
        </p:xfrm>
        <a:graphic>
          <a:graphicData uri="http://schemas.openxmlformats.org/drawingml/2006/table">
            <a:tbl>
              <a:tblPr/>
              <a:tblGrid>
                <a:gridCol w="3892670"/>
                <a:gridCol w="3346330"/>
              </a:tblGrid>
              <a:tr h="743327">
                <a:tc>
                  <a:txBody>
                    <a:bodyPr/>
                    <a:lstStyle/>
                    <a:p>
                      <a:pPr algn="l" fontAlgn="b"/>
                      <a:r>
                        <a:rPr lang="en-IN" sz="1800" b="1" i="0" u="none" strike="noStrike">
                          <a:solidFill>
                            <a:srgbClr val="000000"/>
                          </a:solidFill>
                          <a:latin typeface="Tahoma" pitchFamily="34" charset="0"/>
                          <a:ea typeface="Tahoma" pitchFamily="34" charset="0"/>
                          <a:cs typeface="Tahoma" pitchFamily="34" charset="0"/>
                        </a:rPr>
                        <a:t>Chi-square (Observed value)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IN" sz="1800" b="1" i="0" u="none" strike="noStrike">
                          <a:solidFill>
                            <a:srgbClr val="000000"/>
                          </a:solidFill>
                          <a:latin typeface="Tahoma" pitchFamily="34" charset="0"/>
                          <a:ea typeface="Tahoma" pitchFamily="34" charset="0"/>
                          <a:cs typeface="Tahoma" pitchFamily="34" charset="0"/>
                        </a:rPr>
                        <a:t>0.267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3327">
                <a:tc>
                  <a:txBody>
                    <a:bodyPr/>
                    <a:lstStyle/>
                    <a:p>
                      <a:pPr algn="l" fontAlgn="b"/>
                      <a:r>
                        <a:rPr lang="en-IN" sz="1800" b="1" i="0" u="none" strike="noStrike">
                          <a:solidFill>
                            <a:srgbClr val="000000"/>
                          </a:solidFill>
                          <a:latin typeface="Tahoma" pitchFamily="34" charset="0"/>
                          <a:ea typeface="Tahoma" pitchFamily="34" charset="0"/>
                          <a:cs typeface="Tahoma" pitchFamily="34" charset="0"/>
                        </a:rPr>
                        <a:t>Chi-square (Critical value)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IN" sz="1800" b="1" i="0" u="none" strike="noStrike">
                          <a:solidFill>
                            <a:srgbClr val="000000"/>
                          </a:solidFill>
                          <a:latin typeface="Tahoma" pitchFamily="34" charset="0"/>
                          <a:ea typeface="Tahoma" pitchFamily="34" charset="0"/>
                          <a:cs typeface="Tahoma" pitchFamily="34" charset="0"/>
                        </a:rPr>
                        <a:t>3.841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3327">
                <a:tc>
                  <a:txBody>
                    <a:bodyPr/>
                    <a:lstStyle/>
                    <a:p>
                      <a:pPr algn="l" fontAlgn="b"/>
                      <a:r>
                        <a:rPr lang="en-IN" sz="1800" b="1" i="0" u="none" strike="noStrike">
                          <a:solidFill>
                            <a:srgbClr val="000000"/>
                          </a:solidFill>
                          <a:latin typeface="Tahoma" pitchFamily="34" charset="0"/>
                          <a:ea typeface="Tahoma" pitchFamily="34" charset="0"/>
                          <a:cs typeface="Tahoma" pitchFamily="34" charset="0"/>
                        </a:rPr>
                        <a:t>DF</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IN" sz="1800" b="1" i="0" u="none" strike="noStrike">
                          <a:solidFill>
                            <a:srgbClr val="000000"/>
                          </a:solidFill>
                          <a:latin typeface="Tahoma" pitchFamily="34" charset="0"/>
                          <a:ea typeface="Tahoma" pitchFamily="34" charset="0"/>
                          <a:cs typeface="Tahoma" pitchFamily="34" charset="0"/>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3327">
                <a:tc>
                  <a:txBody>
                    <a:bodyPr/>
                    <a:lstStyle/>
                    <a:p>
                      <a:pPr algn="l" fontAlgn="b"/>
                      <a:r>
                        <a:rPr lang="en-IN" sz="1800" b="1" i="0" u="none" strike="noStrike">
                          <a:solidFill>
                            <a:srgbClr val="000000"/>
                          </a:solidFill>
                          <a:latin typeface="Tahoma" pitchFamily="34" charset="0"/>
                          <a:ea typeface="Tahoma" pitchFamily="34" charset="0"/>
                          <a:cs typeface="Tahoma" pitchFamily="34" charset="0"/>
                        </a:rPr>
                        <a:t>p-value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IN" sz="1800" b="1" i="0" u="none" strike="noStrike">
                          <a:solidFill>
                            <a:srgbClr val="000000"/>
                          </a:solidFill>
                          <a:latin typeface="Tahoma" pitchFamily="34" charset="0"/>
                          <a:ea typeface="Tahoma" pitchFamily="34" charset="0"/>
                          <a:cs typeface="Tahoma" pitchFamily="34" charset="0"/>
                        </a:rPr>
                        <a:t>0.605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80494">
                <a:tc>
                  <a:txBody>
                    <a:bodyPr/>
                    <a:lstStyle/>
                    <a:p>
                      <a:pPr algn="l" fontAlgn="b"/>
                      <a:r>
                        <a:rPr lang="en-IN" sz="1800" b="1" i="0" u="none" strike="noStrike">
                          <a:solidFill>
                            <a:srgbClr val="000000"/>
                          </a:solidFill>
                          <a:latin typeface="Tahoma" pitchFamily="34" charset="0"/>
                          <a:ea typeface="Tahoma" pitchFamily="34" charset="0"/>
                          <a:cs typeface="Tahoma" pitchFamily="34" charset="0"/>
                        </a:rPr>
                        <a:t>alpha</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IN" sz="1800" b="1" i="0" u="none" strike="noStrike" dirty="0">
                          <a:solidFill>
                            <a:srgbClr val="000000"/>
                          </a:solidFill>
                          <a:latin typeface="Tahoma" pitchFamily="34" charset="0"/>
                          <a:ea typeface="Tahoma" pitchFamily="34" charset="0"/>
                          <a:cs typeface="Tahoma" pitchFamily="34" charset="0"/>
                        </a:rPr>
                        <a:t>0.05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990600"/>
            <a:ext cx="8153400" cy="4800600"/>
          </a:xfrm>
        </p:spPr>
        <p:txBody>
          <a:bodyPr>
            <a:noAutofit/>
          </a:bodyPr>
          <a:lstStyle/>
          <a:p>
            <a:r>
              <a:rPr lang="en-US" sz="2400" dirty="0" smtClean="0">
                <a:latin typeface="Tahoma" pitchFamily="34" charset="0"/>
                <a:ea typeface="Tahoma" pitchFamily="34" charset="0"/>
                <a:cs typeface="Tahoma" pitchFamily="34" charset="0"/>
              </a:rPr>
              <a:t>Facts established by the study</a:t>
            </a:r>
          </a:p>
          <a:p>
            <a:endParaRPr lang="en-US" sz="2400" dirty="0" smtClean="0">
              <a:latin typeface="Tahoma" pitchFamily="34" charset="0"/>
              <a:ea typeface="Tahoma" pitchFamily="34" charset="0"/>
              <a:cs typeface="Tahoma" pitchFamily="34" charset="0"/>
            </a:endParaRPr>
          </a:p>
          <a:p>
            <a:pPr lvl="1"/>
            <a:r>
              <a:rPr lang="en-US" sz="2000" dirty="0" smtClean="0">
                <a:solidFill>
                  <a:srgbClr val="FF0000"/>
                </a:solidFill>
                <a:latin typeface="Tahoma" pitchFamily="34" charset="0"/>
                <a:ea typeface="Tahoma" pitchFamily="34" charset="0"/>
                <a:cs typeface="Tahoma" pitchFamily="34" charset="0"/>
              </a:rPr>
              <a:t>Male preponderance</a:t>
            </a:r>
          </a:p>
          <a:p>
            <a:pPr lvl="1"/>
            <a:endParaRPr lang="en-US" sz="2000" dirty="0" smtClean="0">
              <a:latin typeface="Tahoma" pitchFamily="34" charset="0"/>
              <a:ea typeface="Tahoma" pitchFamily="34" charset="0"/>
              <a:cs typeface="Tahoma" pitchFamily="34" charset="0"/>
            </a:endParaRPr>
          </a:p>
          <a:p>
            <a:pPr lvl="1"/>
            <a:r>
              <a:rPr lang="en-US" sz="2000" dirty="0" smtClean="0">
                <a:latin typeface="Tahoma" pitchFamily="34" charset="0"/>
                <a:ea typeface="Tahoma" pitchFamily="34" charset="0"/>
                <a:cs typeface="Tahoma" pitchFamily="34" charset="0"/>
              </a:rPr>
              <a:t>Majority patients below 1 year age and majority mortality in this </a:t>
            </a:r>
            <a:r>
              <a:rPr lang="en-US" sz="2000" smtClean="0">
                <a:latin typeface="Tahoma" pitchFamily="34" charset="0"/>
                <a:ea typeface="Tahoma" pitchFamily="34" charset="0"/>
                <a:cs typeface="Tahoma" pitchFamily="34" charset="0"/>
              </a:rPr>
              <a:t>age category</a:t>
            </a:r>
            <a:endParaRPr lang="en-US" sz="2000" dirty="0" smtClean="0">
              <a:latin typeface="Tahoma" pitchFamily="34" charset="0"/>
              <a:ea typeface="Tahoma" pitchFamily="34" charset="0"/>
              <a:cs typeface="Tahoma" pitchFamily="34" charset="0"/>
            </a:endParaRPr>
          </a:p>
          <a:p>
            <a:pPr lvl="1"/>
            <a:endParaRPr lang="en-US" sz="2000" dirty="0" smtClean="0">
              <a:latin typeface="Tahoma" pitchFamily="34" charset="0"/>
              <a:ea typeface="Tahoma" pitchFamily="34" charset="0"/>
              <a:cs typeface="Tahoma" pitchFamily="34" charset="0"/>
            </a:endParaRPr>
          </a:p>
          <a:p>
            <a:pPr lvl="1"/>
            <a:r>
              <a:rPr lang="en-US" sz="2000" dirty="0" smtClean="0">
                <a:solidFill>
                  <a:srgbClr val="FF0000"/>
                </a:solidFill>
                <a:latin typeface="Tahoma" pitchFamily="34" charset="0"/>
                <a:ea typeface="Tahoma" pitchFamily="34" charset="0"/>
                <a:cs typeface="Tahoma" pitchFamily="34" charset="0"/>
              </a:rPr>
              <a:t>Common CHDs : VSD (</a:t>
            </a:r>
            <a:r>
              <a:rPr lang="en-US" sz="2000" dirty="0" err="1" smtClean="0">
                <a:solidFill>
                  <a:srgbClr val="FF0000"/>
                </a:solidFill>
                <a:latin typeface="Tahoma" pitchFamily="34" charset="0"/>
                <a:ea typeface="Tahoma" pitchFamily="34" charset="0"/>
                <a:cs typeface="Tahoma" pitchFamily="34" charset="0"/>
              </a:rPr>
              <a:t>acyanotic</a:t>
            </a:r>
            <a:r>
              <a:rPr lang="en-US" sz="2000" dirty="0" smtClean="0">
                <a:solidFill>
                  <a:srgbClr val="FF0000"/>
                </a:solidFill>
                <a:latin typeface="Tahoma" pitchFamily="34" charset="0"/>
                <a:ea typeface="Tahoma" pitchFamily="34" charset="0"/>
                <a:cs typeface="Tahoma" pitchFamily="34" charset="0"/>
              </a:rPr>
              <a:t>) and </a:t>
            </a:r>
            <a:r>
              <a:rPr lang="en-US" sz="2000" dirty="0" err="1" smtClean="0">
                <a:solidFill>
                  <a:srgbClr val="FF0000"/>
                </a:solidFill>
                <a:latin typeface="Tahoma" pitchFamily="34" charset="0"/>
                <a:ea typeface="Tahoma" pitchFamily="34" charset="0"/>
                <a:cs typeface="Tahoma" pitchFamily="34" charset="0"/>
              </a:rPr>
              <a:t>Tetralogy</a:t>
            </a:r>
            <a:r>
              <a:rPr lang="en-US" sz="2000" dirty="0" smtClean="0">
                <a:solidFill>
                  <a:srgbClr val="FF0000"/>
                </a:solidFill>
                <a:latin typeface="Tahoma" pitchFamily="34" charset="0"/>
                <a:ea typeface="Tahoma" pitchFamily="34" charset="0"/>
                <a:cs typeface="Tahoma" pitchFamily="34" charset="0"/>
              </a:rPr>
              <a:t> of </a:t>
            </a:r>
            <a:r>
              <a:rPr lang="en-US" sz="2000" dirty="0" err="1" smtClean="0">
                <a:solidFill>
                  <a:srgbClr val="FF0000"/>
                </a:solidFill>
                <a:latin typeface="Tahoma" pitchFamily="34" charset="0"/>
                <a:ea typeface="Tahoma" pitchFamily="34" charset="0"/>
                <a:cs typeface="Tahoma" pitchFamily="34" charset="0"/>
              </a:rPr>
              <a:t>Fallot</a:t>
            </a:r>
            <a:r>
              <a:rPr lang="en-US" sz="2000" dirty="0" smtClean="0">
                <a:solidFill>
                  <a:srgbClr val="FF0000"/>
                </a:solidFill>
                <a:latin typeface="Tahoma" pitchFamily="34" charset="0"/>
                <a:ea typeface="Tahoma" pitchFamily="34" charset="0"/>
                <a:cs typeface="Tahoma" pitchFamily="34" charset="0"/>
              </a:rPr>
              <a:t> (cyanotic)</a:t>
            </a:r>
          </a:p>
          <a:p>
            <a:pPr lvl="1"/>
            <a:endParaRPr lang="en-US" sz="2000" dirty="0" smtClean="0">
              <a:latin typeface="Tahoma" pitchFamily="34" charset="0"/>
              <a:ea typeface="Tahoma" pitchFamily="34" charset="0"/>
              <a:cs typeface="Tahoma" pitchFamily="34" charset="0"/>
            </a:endParaRPr>
          </a:p>
          <a:p>
            <a:r>
              <a:rPr lang="en-US" sz="2400" dirty="0" smtClean="0">
                <a:latin typeface="Tahoma" pitchFamily="34" charset="0"/>
                <a:ea typeface="Tahoma" pitchFamily="34" charset="0"/>
                <a:cs typeface="Tahoma" pitchFamily="34" charset="0"/>
              </a:rPr>
              <a:t>In hospital mortality rate 9.4% - </a:t>
            </a:r>
            <a:r>
              <a:rPr lang="en-US" sz="2400" u="sng" dirty="0" smtClean="0">
                <a:latin typeface="Tahoma" pitchFamily="34" charset="0"/>
                <a:ea typeface="Tahoma" pitchFamily="34" charset="0"/>
                <a:cs typeface="Tahoma" pitchFamily="34" charset="0"/>
              </a:rPr>
              <a:t>on the higher side</a:t>
            </a:r>
          </a:p>
          <a:p>
            <a:endParaRPr lang="en-US" sz="2400" dirty="0" smtClean="0">
              <a:latin typeface="Tahoma" pitchFamily="34" charset="0"/>
              <a:ea typeface="Tahoma" pitchFamily="34" charset="0"/>
              <a:cs typeface="Tahoma" pitchFamily="34" charset="0"/>
            </a:endParaRPr>
          </a:p>
          <a:p>
            <a:r>
              <a:rPr lang="en-US" sz="2400" u="sng" dirty="0" smtClean="0">
                <a:latin typeface="Tahoma" pitchFamily="34" charset="0"/>
                <a:ea typeface="Tahoma" pitchFamily="34" charset="0"/>
                <a:cs typeface="Tahoma" pitchFamily="34" charset="0"/>
              </a:rPr>
              <a:t>Association</a:t>
            </a:r>
            <a:r>
              <a:rPr lang="en-US" sz="2400" dirty="0" smtClean="0">
                <a:latin typeface="Tahoma" pitchFamily="34" charset="0"/>
                <a:ea typeface="Tahoma" pitchFamily="34" charset="0"/>
                <a:cs typeface="Tahoma" pitchFamily="34" charset="0"/>
              </a:rPr>
              <a:t> between gender, age and weight (IV) on mortality (DV) </a:t>
            </a:r>
            <a:r>
              <a:rPr lang="en-US" sz="2400" u="sng" dirty="0" smtClean="0">
                <a:latin typeface="Tahoma" pitchFamily="34" charset="0"/>
                <a:ea typeface="Tahoma" pitchFamily="34" charset="0"/>
                <a:cs typeface="Tahoma" pitchFamily="34" charset="0"/>
              </a:rPr>
              <a:t>not statistically significant</a:t>
            </a:r>
          </a:p>
          <a:p>
            <a:pPr lvl="1"/>
            <a:endParaRPr lang="en-US" sz="2000" dirty="0">
              <a:latin typeface="Tahoma" pitchFamily="34" charset="0"/>
              <a:ea typeface="Tahoma" pitchFamily="34" charset="0"/>
              <a:cs typeface="Tahoma" pitchFamily="34" charset="0"/>
            </a:endParaRPr>
          </a:p>
        </p:txBody>
      </p:sp>
      <p:sp>
        <p:nvSpPr>
          <p:cNvPr id="5"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CONCLUSION</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990600"/>
            <a:ext cx="8153400" cy="4800600"/>
          </a:xfrm>
        </p:spPr>
        <p:txBody>
          <a:bodyPr>
            <a:noAutofit/>
          </a:bodyPr>
          <a:lstStyle/>
          <a:p>
            <a:r>
              <a:rPr lang="en-IN" sz="2400" dirty="0" smtClean="0">
                <a:latin typeface="Tahoma" pitchFamily="34" charset="0"/>
                <a:ea typeface="Tahoma" pitchFamily="34" charset="0"/>
                <a:cs typeface="Tahoma" pitchFamily="34" charset="0"/>
              </a:rPr>
              <a:t>Study period 01May 2018 to 30 April 2019 -  representativeness?</a:t>
            </a:r>
          </a:p>
          <a:p>
            <a:endParaRPr lang="en-IN" sz="2400" dirty="0" smtClean="0">
              <a:latin typeface="Tahoma" pitchFamily="34" charset="0"/>
              <a:ea typeface="Tahoma" pitchFamily="34" charset="0"/>
              <a:cs typeface="Tahoma" pitchFamily="34" charset="0"/>
            </a:endParaRPr>
          </a:p>
          <a:p>
            <a:r>
              <a:rPr lang="en-IN" sz="2400" dirty="0" err="1" smtClean="0">
                <a:latin typeface="Tahoma" pitchFamily="34" charset="0"/>
                <a:ea typeface="Tahoma" pitchFamily="34" charset="0"/>
                <a:cs typeface="Tahoma" pitchFamily="34" charset="0"/>
              </a:rPr>
              <a:t>Generalisability</a:t>
            </a:r>
            <a:r>
              <a:rPr lang="en-IN" sz="2400" dirty="0" smtClean="0">
                <a:latin typeface="Tahoma" pitchFamily="34" charset="0"/>
                <a:ea typeface="Tahoma" pitchFamily="34" charset="0"/>
                <a:cs typeface="Tahoma" pitchFamily="34" charset="0"/>
              </a:rPr>
              <a:t>  - other tertiary care hospitals</a:t>
            </a:r>
          </a:p>
          <a:p>
            <a:endParaRPr lang="en-IN" sz="24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Caregivers’ economic status - decision to opt for surgery</a:t>
            </a:r>
          </a:p>
          <a:p>
            <a:endParaRPr lang="en-IN" sz="24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In hospital mortality versus long term mortality after corrective surgery</a:t>
            </a:r>
          </a:p>
          <a:p>
            <a:endParaRPr lang="en-IN" sz="24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Operational constraints of Department of Paediatric Sciences</a:t>
            </a:r>
            <a:endParaRPr lang="en-US" sz="2400" dirty="0">
              <a:latin typeface="Tahoma" pitchFamily="34" charset="0"/>
              <a:ea typeface="Tahoma" pitchFamily="34" charset="0"/>
              <a:cs typeface="Tahoma" pitchFamily="34" charset="0"/>
            </a:endParaRPr>
          </a:p>
        </p:txBody>
      </p:sp>
      <p:sp>
        <p:nvSpPr>
          <p:cNvPr id="5"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LIMITATIONS</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895600"/>
            <a:ext cx="4800600" cy="1143000"/>
          </a:xfrm>
        </p:spPr>
        <p:txBody>
          <a:bodyPr>
            <a:normAutofit/>
          </a:bodyPr>
          <a:lstStyle/>
          <a:p>
            <a:r>
              <a:rPr lang="en-US" dirty="0" smtClean="0"/>
              <a:t>THANK  YOU</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447800"/>
            <a:ext cx="8077200" cy="4800600"/>
          </a:xfrm>
        </p:spPr>
        <p:txBody>
          <a:bodyPr>
            <a:normAutofit/>
          </a:bodyPr>
          <a:lstStyle/>
          <a:p>
            <a:r>
              <a:rPr lang="en-IN" sz="2400" dirty="0" smtClean="0">
                <a:latin typeface="Tahoma" pitchFamily="34" charset="0"/>
                <a:ea typeface="Tahoma" pitchFamily="34" charset="0"/>
                <a:cs typeface="Tahoma" pitchFamily="34" charset="0"/>
              </a:rPr>
              <a:t>To assess the </a:t>
            </a:r>
            <a:r>
              <a:rPr lang="en-IN" sz="2400" dirty="0" smtClean="0">
                <a:latin typeface="Tahoma" pitchFamily="34" charset="0"/>
                <a:ea typeface="Tahoma" pitchFamily="34" charset="0"/>
                <a:cs typeface="Tahoma" pitchFamily="34" charset="0"/>
              </a:rPr>
              <a:t>profile of CHDs </a:t>
            </a:r>
            <a:r>
              <a:rPr lang="en-IN" sz="2400" dirty="0" smtClean="0">
                <a:latin typeface="Tahoma" pitchFamily="34" charset="0"/>
                <a:ea typeface="Tahoma" pitchFamily="34" charset="0"/>
                <a:cs typeface="Tahoma" pitchFamily="34" charset="0"/>
              </a:rPr>
              <a:t>diagnosed in Department of Paediatric Cardiac Sciences of Sir </a:t>
            </a:r>
            <a:r>
              <a:rPr lang="en-IN" sz="2400" dirty="0" err="1" smtClean="0">
                <a:latin typeface="Tahoma" pitchFamily="34" charset="0"/>
                <a:ea typeface="Tahoma" pitchFamily="34" charset="0"/>
                <a:cs typeface="Tahoma" pitchFamily="34" charset="0"/>
              </a:rPr>
              <a:t>Ganga</a:t>
            </a:r>
            <a:r>
              <a:rPr lang="en-IN" sz="2400" dirty="0" smtClean="0">
                <a:latin typeface="Tahoma" pitchFamily="34" charset="0"/>
                <a:ea typeface="Tahoma" pitchFamily="34" charset="0"/>
                <a:cs typeface="Tahoma" pitchFamily="34" charset="0"/>
              </a:rPr>
              <a:t> Ram Hospital</a:t>
            </a:r>
          </a:p>
          <a:p>
            <a:endParaRPr lang="en-IN" sz="24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To study the mortality rate for surgical interventions in diagnosed CHDs</a:t>
            </a:r>
          </a:p>
          <a:p>
            <a:endParaRPr lang="en-IN" sz="2400" dirty="0" smtClean="0">
              <a:latin typeface="Tahoma" pitchFamily="34" charset="0"/>
              <a:ea typeface="Tahoma" pitchFamily="34" charset="0"/>
              <a:cs typeface="Tahoma" pitchFamily="34" charset="0"/>
            </a:endParaRPr>
          </a:p>
          <a:p>
            <a:r>
              <a:rPr lang="en-IN" sz="2400" dirty="0" smtClean="0">
                <a:latin typeface="Tahoma" pitchFamily="34" charset="0"/>
                <a:ea typeface="Tahoma" pitchFamily="34" charset="0"/>
                <a:cs typeface="Tahoma" pitchFamily="34" charset="0"/>
              </a:rPr>
              <a:t>To compare the mortality rates for surgical interventions to that of other eminent tertiary care hospitals</a:t>
            </a:r>
            <a:endParaRPr lang="en-IN" sz="2400" dirty="0">
              <a:latin typeface="Tahoma" pitchFamily="34" charset="0"/>
              <a:ea typeface="Tahoma" pitchFamily="34" charset="0"/>
              <a:cs typeface="Tahoma" pitchFamily="34" charset="0"/>
            </a:endParaRPr>
          </a:p>
        </p:txBody>
      </p:sp>
      <p:sp>
        <p:nvSpPr>
          <p:cNvPr id="5"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SPECIFIC OBJECTIVES</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990600"/>
            <a:ext cx="8077200" cy="4800600"/>
          </a:xfrm>
        </p:spPr>
        <p:txBody>
          <a:bodyPr>
            <a:noAutofit/>
          </a:bodyPr>
          <a:lstStyle/>
          <a:p>
            <a:r>
              <a:rPr lang="en-IN" sz="2400" b="1" dirty="0" smtClean="0">
                <a:latin typeface="Tahoma" pitchFamily="34" charset="0"/>
                <a:ea typeface="Tahoma" pitchFamily="34" charset="0"/>
                <a:cs typeface="Tahoma" pitchFamily="34" charset="0"/>
              </a:rPr>
              <a:t>Study Design: </a:t>
            </a:r>
            <a:r>
              <a:rPr lang="en-IN" sz="2400" dirty="0" smtClean="0">
                <a:latin typeface="Tahoma" pitchFamily="34" charset="0"/>
                <a:ea typeface="Tahoma" pitchFamily="34" charset="0"/>
                <a:cs typeface="Tahoma" pitchFamily="34" charset="0"/>
              </a:rPr>
              <a:t>Observational study</a:t>
            </a:r>
          </a:p>
          <a:p>
            <a:endParaRPr lang="en-US" sz="2400" dirty="0" smtClean="0">
              <a:latin typeface="Tahoma" pitchFamily="34" charset="0"/>
              <a:ea typeface="Tahoma" pitchFamily="34" charset="0"/>
              <a:cs typeface="Tahoma" pitchFamily="34" charset="0"/>
            </a:endParaRPr>
          </a:p>
          <a:p>
            <a:r>
              <a:rPr lang="en-IN" sz="2400" b="1" dirty="0" smtClean="0">
                <a:latin typeface="Tahoma" pitchFamily="34" charset="0"/>
                <a:ea typeface="Tahoma" pitchFamily="34" charset="0"/>
                <a:cs typeface="Tahoma" pitchFamily="34" charset="0"/>
              </a:rPr>
              <a:t>Study Area: </a:t>
            </a:r>
            <a:r>
              <a:rPr lang="en-IN" sz="2400" dirty="0" smtClean="0">
                <a:latin typeface="Tahoma" pitchFamily="34" charset="0"/>
                <a:ea typeface="Tahoma" pitchFamily="34" charset="0"/>
                <a:cs typeface="Tahoma" pitchFamily="34" charset="0"/>
              </a:rPr>
              <a:t>Department of Paediatric Cardiac Sciences, Sir </a:t>
            </a:r>
            <a:r>
              <a:rPr lang="en-IN" sz="2400" dirty="0" err="1" smtClean="0">
                <a:latin typeface="Tahoma" pitchFamily="34" charset="0"/>
                <a:ea typeface="Tahoma" pitchFamily="34" charset="0"/>
                <a:cs typeface="Tahoma" pitchFamily="34" charset="0"/>
              </a:rPr>
              <a:t>Ganga</a:t>
            </a:r>
            <a:r>
              <a:rPr lang="en-IN" sz="2400" dirty="0" smtClean="0">
                <a:latin typeface="Tahoma" pitchFamily="34" charset="0"/>
                <a:ea typeface="Tahoma" pitchFamily="34" charset="0"/>
                <a:cs typeface="Tahoma" pitchFamily="34" charset="0"/>
              </a:rPr>
              <a:t> Ram Hospital</a:t>
            </a:r>
          </a:p>
          <a:p>
            <a:endParaRPr lang="en-US" sz="2400" dirty="0" smtClean="0">
              <a:latin typeface="Tahoma" pitchFamily="34" charset="0"/>
              <a:ea typeface="Tahoma" pitchFamily="34" charset="0"/>
              <a:cs typeface="Tahoma" pitchFamily="34" charset="0"/>
            </a:endParaRPr>
          </a:p>
          <a:p>
            <a:r>
              <a:rPr lang="en-IN" sz="2400" b="1" dirty="0" smtClean="0">
                <a:latin typeface="Tahoma" pitchFamily="34" charset="0"/>
                <a:ea typeface="Tahoma" pitchFamily="34" charset="0"/>
                <a:cs typeface="Tahoma" pitchFamily="34" charset="0"/>
              </a:rPr>
              <a:t>Study Time Period: </a:t>
            </a:r>
            <a:r>
              <a:rPr lang="en-IN" sz="2400" dirty="0" smtClean="0">
                <a:latin typeface="Tahoma" pitchFamily="34" charset="0"/>
                <a:ea typeface="Tahoma" pitchFamily="34" charset="0"/>
                <a:cs typeface="Tahoma" pitchFamily="34" charset="0"/>
              </a:rPr>
              <a:t>1 Year (01 May 2018 to 30 April 2019)</a:t>
            </a:r>
          </a:p>
          <a:p>
            <a:endParaRPr lang="en-US" sz="2400" dirty="0" smtClean="0">
              <a:latin typeface="Tahoma" pitchFamily="34" charset="0"/>
              <a:ea typeface="Tahoma" pitchFamily="34" charset="0"/>
              <a:cs typeface="Tahoma" pitchFamily="34" charset="0"/>
            </a:endParaRPr>
          </a:p>
          <a:p>
            <a:r>
              <a:rPr lang="en-IN" sz="2400" b="1" dirty="0" smtClean="0">
                <a:latin typeface="Tahoma" pitchFamily="34" charset="0"/>
                <a:ea typeface="Tahoma" pitchFamily="34" charset="0"/>
                <a:cs typeface="Tahoma" pitchFamily="34" charset="0"/>
              </a:rPr>
              <a:t>Study Population: </a:t>
            </a:r>
            <a:r>
              <a:rPr lang="en-IN" sz="2400" dirty="0" smtClean="0">
                <a:latin typeface="Tahoma" pitchFamily="34" charset="0"/>
                <a:ea typeface="Tahoma" pitchFamily="34" charset="0"/>
                <a:cs typeface="Tahoma" pitchFamily="34" charset="0"/>
              </a:rPr>
              <a:t>OPD and IPD cases presenting in the study area</a:t>
            </a:r>
          </a:p>
          <a:p>
            <a:endParaRPr lang="en-IN" sz="2400" dirty="0" smtClean="0">
              <a:latin typeface="Tahoma" pitchFamily="34" charset="0"/>
              <a:ea typeface="Tahoma" pitchFamily="34" charset="0"/>
              <a:cs typeface="Tahoma" pitchFamily="34" charset="0"/>
            </a:endParaRPr>
          </a:p>
          <a:p>
            <a:endParaRPr lang="en-IN" sz="2400" dirty="0" smtClean="0">
              <a:latin typeface="Tahoma" pitchFamily="34" charset="0"/>
              <a:ea typeface="Tahoma" pitchFamily="34" charset="0"/>
              <a:cs typeface="Tahoma" pitchFamily="34" charset="0"/>
            </a:endParaRPr>
          </a:p>
          <a:p>
            <a:endParaRPr lang="en-US" sz="2400" dirty="0" smtClean="0">
              <a:latin typeface="Tahoma" pitchFamily="34" charset="0"/>
              <a:ea typeface="Tahoma" pitchFamily="34" charset="0"/>
              <a:cs typeface="Tahoma" pitchFamily="34" charset="0"/>
            </a:endParaRPr>
          </a:p>
          <a:p>
            <a:endParaRPr lang="en-US" sz="2400" dirty="0">
              <a:latin typeface="Tahoma" pitchFamily="34" charset="0"/>
              <a:ea typeface="Tahoma" pitchFamily="34" charset="0"/>
              <a:cs typeface="Tahoma" pitchFamily="34" charset="0"/>
            </a:endParaRPr>
          </a:p>
        </p:txBody>
      </p:sp>
      <p:sp>
        <p:nvSpPr>
          <p:cNvPr id="6"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METHODOLOGY</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990600"/>
            <a:ext cx="8077200" cy="4800600"/>
          </a:xfrm>
        </p:spPr>
        <p:txBody>
          <a:bodyPr>
            <a:noAutofit/>
          </a:bodyPr>
          <a:lstStyle/>
          <a:p>
            <a:r>
              <a:rPr lang="en-IN" sz="2000" b="1" dirty="0" smtClean="0">
                <a:latin typeface="Tahoma" pitchFamily="34" charset="0"/>
                <a:ea typeface="Tahoma" pitchFamily="34" charset="0"/>
                <a:cs typeface="Tahoma" pitchFamily="34" charset="0"/>
              </a:rPr>
              <a:t>Inclusion Criteria</a:t>
            </a:r>
          </a:p>
          <a:p>
            <a:pPr lvl="1"/>
            <a:r>
              <a:rPr lang="en-IN" sz="2000" dirty="0" smtClean="0">
                <a:solidFill>
                  <a:srgbClr val="FF0000"/>
                </a:solidFill>
                <a:latin typeface="Tahoma" pitchFamily="34" charset="0"/>
                <a:ea typeface="Tahoma" pitchFamily="34" charset="0"/>
                <a:cs typeface="Tahoma" pitchFamily="34" charset="0"/>
              </a:rPr>
              <a:t>	All cases which presented themselves in OPD </a:t>
            </a:r>
            <a:r>
              <a:rPr lang="en-IN" sz="2000" dirty="0" err="1" smtClean="0">
                <a:solidFill>
                  <a:srgbClr val="FF0000"/>
                </a:solidFill>
                <a:latin typeface="Tahoma" pitchFamily="34" charset="0"/>
                <a:ea typeface="Tahoma" pitchFamily="34" charset="0"/>
                <a:cs typeface="Tahoma" pitchFamily="34" charset="0"/>
              </a:rPr>
              <a:t>wef</a:t>
            </a:r>
            <a:r>
              <a:rPr lang="en-IN" sz="2000" dirty="0" smtClean="0">
                <a:solidFill>
                  <a:srgbClr val="FF0000"/>
                </a:solidFill>
                <a:latin typeface="Tahoma" pitchFamily="34" charset="0"/>
                <a:ea typeface="Tahoma" pitchFamily="34" charset="0"/>
                <a:cs typeface="Tahoma" pitchFamily="34" charset="0"/>
              </a:rPr>
              <a:t> 01 May 	2018 to 30 April 2019.</a:t>
            </a:r>
          </a:p>
          <a:p>
            <a:pPr lvl="1"/>
            <a:endParaRPr lang="en-IN" sz="2000" dirty="0" smtClean="0">
              <a:latin typeface="Tahoma" pitchFamily="34" charset="0"/>
              <a:ea typeface="Tahoma" pitchFamily="34" charset="0"/>
              <a:cs typeface="Tahoma" pitchFamily="34" charset="0"/>
            </a:endParaRPr>
          </a:p>
          <a:p>
            <a:pPr lvl="1"/>
            <a:r>
              <a:rPr lang="en-IN" sz="2000" b="1" dirty="0" smtClean="0">
                <a:latin typeface="Tahoma" pitchFamily="34" charset="0"/>
                <a:ea typeface="Tahoma" pitchFamily="34" charset="0"/>
                <a:cs typeface="Tahoma" pitchFamily="34" charset="0"/>
              </a:rPr>
              <a:t>	</a:t>
            </a:r>
            <a:r>
              <a:rPr lang="en-IN" sz="2000" dirty="0" smtClean="0">
                <a:latin typeface="Tahoma" pitchFamily="34" charset="0"/>
                <a:ea typeface="Tahoma" pitchFamily="34" charset="0"/>
                <a:cs typeface="Tahoma" pitchFamily="34" charset="0"/>
              </a:rPr>
              <a:t>All cases which were admitted for diagnostics 	and/or 	surgical intervention after OPD visit in the above 	mentioned period.</a:t>
            </a:r>
          </a:p>
          <a:p>
            <a:pPr lvl="1"/>
            <a:endParaRPr lang="en-IN" sz="2000" dirty="0" smtClean="0">
              <a:latin typeface="Tahoma" pitchFamily="34" charset="0"/>
              <a:ea typeface="Tahoma" pitchFamily="34" charset="0"/>
              <a:cs typeface="Tahoma" pitchFamily="34" charset="0"/>
            </a:endParaRPr>
          </a:p>
          <a:p>
            <a:pPr lvl="1"/>
            <a:r>
              <a:rPr lang="en-IN" sz="2000" b="1" dirty="0" smtClean="0">
                <a:solidFill>
                  <a:srgbClr val="FF0000"/>
                </a:solidFill>
                <a:latin typeface="Tahoma" pitchFamily="34" charset="0"/>
                <a:ea typeface="Tahoma" pitchFamily="34" charset="0"/>
                <a:cs typeface="Tahoma" pitchFamily="34" charset="0"/>
              </a:rPr>
              <a:t>	</a:t>
            </a:r>
            <a:r>
              <a:rPr lang="en-IN" sz="2000" dirty="0" smtClean="0">
                <a:solidFill>
                  <a:srgbClr val="FF0000"/>
                </a:solidFill>
                <a:latin typeface="Tahoma" pitchFamily="34" charset="0"/>
                <a:ea typeface="Tahoma" pitchFamily="34" charset="0"/>
                <a:cs typeface="Tahoma" pitchFamily="34" charset="0"/>
              </a:rPr>
              <a:t>All cases who underwent surgical intervention in the 	above mentioned period.</a:t>
            </a:r>
          </a:p>
          <a:p>
            <a:pPr lvl="1"/>
            <a:endParaRPr lang="en-IN" sz="2000" dirty="0" smtClean="0">
              <a:latin typeface="Tahoma" pitchFamily="34" charset="0"/>
              <a:ea typeface="Tahoma" pitchFamily="34" charset="0"/>
              <a:cs typeface="Tahoma" pitchFamily="34" charset="0"/>
            </a:endParaRPr>
          </a:p>
          <a:p>
            <a:pPr lvl="1"/>
            <a:r>
              <a:rPr lang="en-IN" sz="2000" b="1" dirty="0" smtClean="0">
                <a:latin typeface="Tahoma" pitchFamily="34" charset="0"/>
                <a:ea typeface="Tahoma" pitchFamily="34" charset="0"/>
                <a:cs typeface="Tahoma" pitchFamily="34" charset="0"/>
              </a:rPr>
              <a:t>	</a:t>
            </a:r>
            <a:r>
              <a:rPr lang="en-IN" sz="2000" dirty="0" smtClean="0">
                <a:latin typeface="Tahoma" pitchFamily="34" charset="0"/>
                <a:ea typeface="Tahoma" pitchFamily="34" charset="0"/>
                <a:cs typeface="Tahoma" pitchFamily="34" charset="0"/>
              </a:rPr>
              <a:t>For mortality analysis, only those cases have been 	considered who expired in hospital after 	undergoing surgical 	intervention, during the same 	hospital admission as the 	operation and 	irrespective of  the length of time since 	surgery.</a:t>
            </a:r>
          </a:p>
          <a:p>
            <a:endParaRPr lang="en-IN" sz="2000" dirty="0" smtClean="0">
              <a:latin typeface="Tahoma" pitchFamily="34" charset="0"/>
              <a:ea typeface="Tahoma" pitchFamily="34" charset="0"/>
              <a:cs typeface="Tahoma" pitchFamily="34" charset="0"/>
            </a:endParaRPr>
          </a:p>
          <a:p>
            <a:endParaRPr lang="en-US" sz="2000" dirty="0" smtClean="0">
              <a:latin typeface="Tahoma" pitchFamily="34" charset="0"/>
              <a:ea typeface="Tahoma" pitchFamily="34" charset="0"/>
              <a:cs typeface="Tahoma" pitchFamily="34" charset="0"/>
            </a:endParaRPr>
          </a:p>
          <a:p>
            <a:endParaRPr lang="en-US" sz="2000" dirty="0">
              <a:latin typeface="Tahoma" pitchFamily="34" charset="0"/>
              <a:ea typeface="Tahoma" pitchFamily="34" charset="0"/>
              <a:cs typeface="Tahoma" pitchFamily="34" charset="0"/>
            </a:endParaRPr>
          </a:p>
        </p:txBody>
      </p:sp>
      <p:sp>
        <p:nvSpPr>
          <p:cNvPr id="6"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METHODOLOGY</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990600"/>
            <a:ext cx="8153400" cy="4800600"/>
          </a:xfrm>
        </p:spPr>
        <p:txBody>
          <a:bodyPr>
            <a:noAutofit/>
          </a:bodyPr>
          <a:lstStyle/>
          <a:p>
            <a:r>
              <a:rPr lang="en-IN" sz="2400" b="1" dirty="0" smtClean="0">
                <a:latin typeface="Tahoma" pitchFamily="34" charset="0"/>
                <a:ea typeface="Tahoma" pitchFamily="34" charset="0"/>
                <a:cs typeface="Tahoma" pitchFamily="34" charset="0"/>
              </a:rPr>
              <a:t>Sampling Technique: </a:t>
            </a:r>
            <a:r>
              <a:rPr lang="en-IN" sz="2400" dirty="0" smtClean="0">
                <a:latin typeface="Tahoma" pitchFamily="34" charset="0"/>
                <a:ea typeface="Tahoma" pitchFamily="34" charset="0"/>
                <a:cs typeface="Tahoma" pitchFamily="34" charset="0"/>
              </a:rPr>
              <a:t>None utilised as complete OPD and IPD cases pertaining to the above mentioned study period were considered.</a:t>
            </a:r>
          </a:p>
          <a:p>
            <a:endParaRPr lang="en-US" sz="2400" dirty="0" smtClean="0">
              <a:latin typeface="Tahoma" pitchFamily="34" charset="0"/>
              <a:ea typeface="Tahoma" pitchFamily="34" charset="0"/>
              <a:cs typeface="Tahoma" pitchFamily="34" charset="0"/>
            </a:endParaRPr>
          </a:p>
          <a:p>
            <a:r>
              <a:rPr lang="en-IN" sz="2400" b="1" dirty="0" smtClean="0">
                <a:latin typeface="Tahoma" pitchFamily="34" charset="0"/>
                <a:ea typeface="Tahoma" pitchFamily="34" charset="0"/>
                <a:cs typeface="Tahoma" pitchFamily="34" charset="0"/>
              </a:rPr>
              <a:t>Mode of Data Collection: </a:t>
            </a:r>
            <a:r>
              <a:rPr lang="en-IN" sz="2400" dirty="0" smtClean="0">
                <a:latin typeface="Tahoma" pitchFamily="34" charset="0"/>
                <a:ea typeface="Tahoma" pitchFamily="34" charset="0"/>
                <a:cs typeface="Tahoma" pitchFamily="34" charset="0"/>
              </a:rPr>
              <a:t>Secondary data collection</a:t>
            </a:r>
          </a:p>
          <a:p>
            <a:pPr lvl="1"/>
            <a:r>
              <a:rPr lang="en-IN" sz="2400" dirty="0" smtClean="0">
                <a:solidFill>
                  <a:srgbClr val="FF0000"/>
                </a:solidFill>
                <a:latin typeface="Tahoma" pitchFamily="34" charset="0"/>
                <a:ea typeface="Tahoma" pitchFamily="34" charset="0"/>
                <a:cs typeface="Tahoma" pitchFamily="34" charset="0"/>
              </a:rPr>
              <a:t>OPD registers</a:t>
            </a:r>
          </a:p>
          <a:p>
            <a:pPr lvl="1"/>
            <a:r>
              <a:rPr lang="en-IN" sz="2400" dirty="0" smtClean="0">
                <a:solidFill>
                  <a:srgbClr val="0070C0"/>
                </a:solidFill>
                <a:latin typeface="Tahoma" pitchFamily="34" charset="0"/>
                <a:ea typeface="Tahoma" pitchFamily="34" charset="0"/>
                <a:cs typeface="Tahoma" pitchFamily="34" charset="0"/>
              </a:rPr>
              <a:t>Patient case sheets</a:t>
            </a:r>
          </a:p>
          <a:p>
            <a:pPr lvl="1"/>
            <a:r>
              <a:rPr lang="en-IN" sz="2400" dirty="0" smtClean="0">
                <a:solidFill>
                  <a:srgbClr val="FF0000"/>
                </a:solidFill>
                <a:latin typeface="Tahoma" pitchFamily="34" charset="0"/>
                <a:ea typeface="Tahoma" pitchFamily="34" charset="0"/>
                <a:cs typeface="Tahoma" pitchFamily="34" charset="0"/>
              </a:rPr>
              <a:t>Hospital Information Management System.</a:t>
            </a:r>
          </a:p>
          <a:p>
            <a:pPr lvl="1"/>
            <a:endParaRPr lang="en-US" sz="2400" dirty="0" smtClean="0">
              <a:latin typeface="Tahoma" pitchFamily="34" charset="0"/>
              <a:ea typeface="Tahoma" pitchFamily="34" charset="0"/>
              <a:cs typeface="Tahoma" pitchFamily="34" charset="0"/>
            </a:endParaRPr>
          </a:p>
          <a:p>
            <a:r>
              <a:rPr lang="en-IN" sz="2400" b="1" dirty="0" smtClean="0">
                <a:latin typeface="Tahoma" pitchFamily="34" charset="0"/>
                <a:ea typeface="Tahoma" pitchFamily="34" charset="0"/>
                <a:cs typeface="Tahoma" pitchFamily="34" charset="0"/>
              </a:rPr>
              <a:t>Analysis : </a:t>
            </a:r>
            <a:r>
              <a:rPr lang="en-IN" sz="2400" dirty="0" smtClean="0">
                <a:latin typeface="Tahoma" pitchFamily="34" charset="0"/>
                <a:ea typeface="Tahoma" pitchFamily="34" charset="0"/>
                <a:cs typeface="Tahoma" pitchFamily="34" charset="0"/>
              </a:rPr>
              <a:t>Data was compiled using MS Excel and analysed using SPSS. </a:t>
            </a:r>
            <a:endParaRPr lang="en-US" sz="2400" dirty="0" smtClean="0">
              <a:latin typeface="Tahoma" pitchFamily="34" charset="0"/>
              <a:ea typeface="Tahoma" pitchFamily="34" charset="0"/>
              <a:cs typeface="Tahoma" pitchFamily="34" charset="0"/>
            </a:endParaRPr>
          </a:p>
          <a:p>
            <a:endParaRPr lang="en-US" sz="2400" dirty="0" smtClean="0">
              <a:latin typeface="Tahoma" pitchFamily="34" charset="0"/>
              <a:ea typeface="Tahoma" pitchFamily="34" charset="0"/>
              <a:cs typeface="Tahoma" pitchFamily="34" charset="0"/>
            </a:endParaRPr>
          </a:p>
          <a:p>
            <a:endParaRPr lang="en-US" sz="2400" dirty="0">
              <a:latin typeface="Tahoma" pitchFamily="34" charset="0"/>
              <a:ea typeface="Tahoma" pitchFamily="34" charset="0"/>
              <a:cs typeface="Tahoma" pitchFamily="34" charset="0"/>
            </a:endParaRPr>
          </a:p>
        </p:txBody>
      </p:sp>
      <p:sp>
        <p:nvSpPr>
          <p:cNvPr id="6"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METHODOLOGY</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981200"/>
            <a:ext cx="7790688" cy="2514600"/>
          </a:xfrm>
        </p:spPr>
        <p:txBody>
          <a:bodyPr>
            <a:normAutofit/>
          </a:bodyPr>
          <a:lstStyle/>
          <a:p>
            <a:pPr algn="just"/>
            <a:r>
              <a:rPr lang="en-IN" sz="2400" dirty="0" smtClean="0">
                <a:latin typeface="Tahoma" pitchFamily="34" charset="0"/>
                <a:ea typeface="Tahoma" pitchFamily="34" charset="0"/>
                <a:cs typeface="Tahoma" pitchFamily="34" charset="0"/>
              </a:rPr>
              <a:t>To assess the CHDs diagnosed in Department of Paediatric Cardiac Sciences of Sir </a:t>
            </a:r>
            <a:r>
              <a:rPr lang="en-IN" sz="2400" dirty="0" err="1" smtClean="0">
                <a:latin typeface="Tahoma" pitchFamily="34" charset="0"/>
                <a:ea typeface="Tahoma" pitchFamily="34" charset="0"/>
                <a:cs typeface="Tahoma" pitchFamily="34" charset="0"/>
              </a:rPr>
              <a:t>Ganga</a:t>
            </a:r>
            <a:r>
              <a:rPr lang="en-IN" sz="2400" dirty="0" smtClean="0">
                <a:latin typeface="Tahoma" pitchFamily="34" charset="0"/>
                <a:ea typeface="Tahoma" pitchFamily="34" charset="0"/>
                <a:cs typeface="Tahoma" pitchFamily="34" charset="0"/>
              </a:rPr>
              <a:t> Ram Hospital</a:t>
            </a:r>
            <a:endParaRPr lang="en-US" sz="2400" dirty="0"/>
          </a:p>
        </p:txBody>
      </p:sp>
      <p:sp>
        <p:nvSpPr>
          <p:cNvPr id="5"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SPECIFIC OBJECTIVE</a:t>
            </a:r>
            <a:r>
              <a:rPr kumimoji="0" lang="en-US" sz="2800" b="1" i="0" u="sng" strike="noStrike" kern="1200" cap="none" spc="0" normalizeH="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1</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3920" y="838200"/>
            <a:ext cx="7498080" cy="4800600"/>
          </a:xfrm>
        </p:spPr>
        <p:txBody>
          <a:bodyPr>
            <a:normAutofit/>
          </a:bodyPr>
          <a:lstStyle/>
          <a:p>
            <a:r>
              <a:rPr lang="en-IN" sz="1800" dirty="0" smtClean="0">
                <a:latin typeface="Tahoma" pitchFamily="34" charset="0"/>
                <a:ea typeface="Tahoma" pitchFamily="34" charset="0"/>
                <a:cs typeface="Tahoma" pitchFamily="34" charset="0"/>
              </a:rPr>
              <a:t>3083 cases log a total of 4666 OPD visits</a:t>
            </a:r>
            <a:endParaRPr lang="en-US" sz="1800" dirty="0">
              <a:latin typeface="Tahoma" pitchFamily="34" charset="0"/>
              <a:ea typeface="Tahoma" pitchFamily="34" charset="0"/>
              <a:cs typeface="Tahoma" pitchFamily="34" charset="0"/>
            </a:endParaRPr>
          </a:p>
        </p:txBody>
      </p:sp>
      <p:sp>
        <p:nvSpPr>
          <p:cNvPr id="6" name="Title 1"/>
          <p:cNvSpPr txBox="1">
            <a:spLocks/>
          </p:cNvSpPr>
          <p:nvPr/>
        </p:nvSpPr>
        <p:spPr>
          <a:xfrm>
            <a:off x="1435608" y="-76200"/>
            <a:ext cx="749808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RESULTS</a:t>
            </a:r>
            <a:endParaRPr kumimoji="0" lang="en-US" sz="2800" b="1" i="0" u="sng"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graphicFrame>
        <p:nvGraphicFramePr>
          <p:cNvPr id="7" name="Table 6"/>
          <p:cNvGraphicFramePr>
            <a:graphicFrameLocks noGrp="1"/>
          </p:cNvGraphicFramePr>
          <p:nvPr/>
        </p:nvGraphicFramePr>
        <p:xfrm>
          <a:off x="1066800" y="1249678"/>
          <a:ext cx="8077199" cy="5661439"/>
        </p:xfrm>
        <a:graphic>
          <a:graphicData uri="http://schemas.openxmlformats.org/drawingml/2006/table">
            <a:tbl>
              <a:tblPr bandRow="1">
                <a:tableStyleId>{616DA210-FB5B-4158-B5E0-FEB733F419BA}</a:tableStyleId>
              </a:tblPr>
              <a:tblGrid>
                <a:gridCol w="2844805"/>
                <a:gridCol w="2828081"/>
                <a:gridCol w="2404313"/>
              </a:tblGrid>
              <a:tr h="363702">
                <a:tc>
                  <a:txBody>
                    <a:bodyPr/>
                    <a:lstStyle/>
                    <a:p>
                      <a:pPr algn="ctr">
                        <a:lnSpc>
                          <a:spcPct val="200000"/>
                        </a:lnSpc>
                        <a:spcAft>
                          <a:spcPts val="0"/>
                        </a:spcAft>
                      </a:pPr>
                      <a:r>
                        <a:rPr lang="en-IN" sz="1300" b="1" u="sng" dirty="0">
                          <a:latin typeface="Tahoma" pitchFamily="34" charset="0"/>
                          <a:ea typeface="Tahoma" pitchFamily="34" charset="0"/>
                          <a:cs typeface="Tahoma" pitchFamily="34" charset="0"/>
                        </a:rPr>
                        <a:t>VARIABLE</a:t>
                      </a:r>
                      <a:endParaRPr lang="en-IN" sz="1300" b="1" dirty="0">
                        <a:latin typeface="Tahoma" pitchFamily="34" charset="0"/>
                        <a:ea typeface="Tahoma" pitchFamily="34" charset="0"/>
                        <a:cs typeface="Tahoma" pitchFamily="34" charset="0"/>
                      </a:endParaRPr>
                    </a:p>
                  </a:txBody>
                  <a:tcPr marL="43543" marR="43543" marT="0" marB="0"/>
                </a:tc>
                <a:tc>
                  <a:txBody>
                    <a:bodyPr/>
                    <a:lstStyle/>
                    <a:p>
                      <a:pPr algn="ctr">
                        <a:lnSpc>
                          <a:spcPct val="200000"/>
                        </a:lnSpc>
                        <a:spcAft>
                          <a:spcPts val="0"/>
                        </a:spcAft>
                      </a:pPr>
                      <a:r>
                        <a:rPr lang="en-IN" sz="1300" b="1" u="sng">
                          <a:latin typeface="Tahoma" pitchFamily="34" charset="0"/>
                          <a:ea typeface="Tahoma" pitchFamily="34" charset="0"/>
                          <a:cs typeface="Tahoma" pitchFamily="34" charset="0"/>
                        </a:rPr>
                        <a:t>RATE/FREQUENCY</a:t>
                      </a:r>
                      <a:endParaRPr lang="en-IN" sz="1300" b="1">
                        <a:latin typeface="Tahoma" pitchFamily="34" charset="0"/>
                        <a:ea typeface="Tahoma" pitchFamily="34" charset="0"/>
                        <a:cs typeface="Tahoma" pitchFamily="34" charset="0"/>
                      </a:endParaRPr>
                    </a:p>
                  </a:txBody>
                  <a:tcPr marL="43543" marR="43543" marT="0" marB="0"/>
                </a:tc>
                <a:tc>
                  <a:txBody>
                    <a:bodyPr/>
                    <a:lstStyle/>
                    <a:p>
                      <a:pPr algn="ctr">
                        <a:lnSpc>
                          <a:spcPct val="200000"/>
                        </a:lnSpc>
                        <a:spcAft>
                          <a:spcPts val="0"/>
                        </a:spcAft>
                      </a:pPr>
                      <a:r>
                        <a:rPr lang="en-IN" sz="1300" b="1" u="sng">
                          <a:latin typeface="Tahoma" pitchFamily="34" charset="0"/>
                          <a:ea typeface="Tahoma" pitchFamily="34" charset="0"/>
                          <a:cs typeface="Tahoma" pitchFamily="34" charset="0"/>
                        </a:rPr>
                        <a:t>PERCENT (%)</a:t>
                      </a:r>
                      <a:endParaRPr lang="en-IN" sz="1300" b="1">
                        <a:latin typeface="Tahoma" pitchFamily="34" charset="0"/>
                        <a:ea typeface="Tahoma" pitchFamily="34" charset="0"/>
                        <a:cs typeface="Tahoma" pitchFamily="34" charset="0"/>
                      </a:endParaRPr>
                    </a:p>
                  </a:txBody>
                  <a:tcPr marL="43543" marR="43543" marT="0" marB="0"/>
                </a:tc>
              </a:tr>
              <a:tr h="363702">
                <a:tc gridSpan="3">
                  <a:txBody>
                    <a:bodyPr/>
                    <a:lstStyle/>
                    <a:p>
                      <a:pPr algn="just">
                        <a:lnSpc>
                          <a:spcPct val="200000"/>
                        </a:lnSpc>
                        <a:spcAft>
                          <a:spcPts val="0"/>
                        </a:spcAft>
                      </a:pPr>
                      <a:r>
                        <a:rPr lang="en-IN" sz="1300" b="1" u="sng" dirty="0">
                          <a:latin typeface="Tahoma" pitchFamily="34" charset="0"/>
                          <a:ea typeface="Tahoma" pitchFamily="34" charset="0"/>
                          <a:cs typeface="Tahoma" pitchFamily="34" charset="0"/>
                        </a:rPr>
                        <a:t>Gender (n=3083)</a:t>
                      </a:r>
                      <a:endParaRPr lang="en-IN" sz="1300" b="1" dirty="0">
                        <a:latin typeface="Tahoma" pitchFamily="34" charset="0"/>
                        <a:ea typeface="Tahoma" pitchFamily="34" charset="0"/>
                        <a:cs typeface="Tahoma" pitchFamily="34" charset="0"/>
                      </a:endParaRPr>
                    </a:p>
                  </a:txBody>
                  <a:tcPr marL="43543" marR="43543" marT="0" marB="0"/>
                </a:tc>
                <a:tc hMerge="1">
                  <a:txBody>
                    <a:bodyPr/>
                    <a:lstStyle/>
                    <a:p>
                      <a:endParaRPr lang="en-IN"/>
                    </a:p>
                  </a:txBody>
                  <a:tcPr/>
                </a:tc>
                <a:tc hMerge="1">
                  <a:txBody>
                    <a:bodyPr/>
                    <a:lstStyle/>
                    <a:p>
                      <a:endParaRPr lang="en-IN"/>
                    </a:p>
                  </a:txBody>
                  <a:tcPr/>
                </a:tc>
              </a:tr>
              <a:tr h="363702">
                <a:tc>
                  <a:txBody>
                    <a:bodyPr/>
                    <a:lstStyle/>
                    <a:p>
                      <a:pPr algn="just">
                        <a:lnSpc>
                          <a:spcPct val="200000"/>
                        </a:lnSpc>
                        <a:spcAft>
                          <a:spcPts val="0"/>
                        </a:spcAft>
                      </a:pPr>
                      <a:r>
                        <a:rPr lang="en-IN" sz="1300" b="1">
                          <a:latin typeface="Tahoma" pitchFamily="34" charset="0"/>
                          <a:ea typeface="Tahoma" pitchFamily="34" charset="0"/>
                          <a:cs typeface="Tahoma" pitchFamily="34" charset="0"/>
                        </a:rPr>
                        <a:t>Male</a:t>
                      </a:r>
                    </a:p>
                  </a:txBody>
                  <a:tcPr marL="43543" marR="43543" marT="0" marB="0"/>
                </a:tc>
                <a:tc>
                  <a:txBody>
                    <a:bodyPr/>
                    <a:lstStyle/>
                    <a:p>
                      <a:pPr algn="ctr">
                        <a:lnSpc>
                          <a:spcPct val="200000"/>
                        </a:lnSpc>
                        <a:spcAft>
                          <a:spcPts val="0"/>
                        </a:spcAft>
                      </a:pPr>
                      <a:r>
                        <a:rPr lang="en-IN" sz="1300" b="1" dirty="0" smtClean="0">
                          <a:latin typeface="Tahoma" pitchFamily="34" charset="0"/>
                          <a:ea typeface="Tahoma" pitchFamily="34" charset="0"/>
                          <a:cs typeface="Tahoma" pitchFamily="34" charset="0"/>
                        </a:rPr>
                        <a:t> 1954</a:t>
                      </a:r>
                      <a:endParaRPr lang="en-IN" sz="1300" b="1" dirty="0">
                        <a:latin typeface="Tahoma" pitchFamily="34" charset="0"/>
                        <a:ea typeface="Tahoma" pitchFamily="34" charset="0"/>
                        <a:cs typeface="Tahoma" pitchFamily="34" charset="0"/>
                      </a:endParaRPr>
                    </a:p>
                  </a:txBody>
                  <a:tcPr marL="43543" marR="43543" marT="0" marB="0"/>
                </a:tc>
                <a:tc>
                  <a:txBody>
                    <a:bodyPr/>
                    <a:lstStyle/>
                    <a:p>
                      <a:pPr algn="ctr">
                        <a:lnSpc>
                          <a:spcPct val="200000"/>
                        </a:lnSpc>
                        <a:spcAft>
                          <a:spcPts val="0"/>
                        </a:spcAft>
                      </a:pPr>
                      <a:r>
                        <a:rPr lang="en-IN" sz="1300" b="1">
                          <a:latin typeface="Tahoma" pitchFamily="34" charset="0"/>
                          <a:ea typeface="Tahoma" pitchFamily="34" charset="0"/>
                          <a:cs typeface="Tahoma" pitchFamily="34" charset="0"/>
                        </a:rPr>
                        <a:t>63.4</a:t>
                      </a:r>
                    </a:p>
                  </a:txBody>
                  <a:tcPr marL="43543" marR="43543" marT="0" marB="0"/>
                </a:tc>
              </a:tr>
              <a:tr h="363702">
                <a:tc>
                  <a:txBody>
                    <a:bodyPr/>
                    <a:lstStyle/>
                    <a:p>
                      <a:pPr algn="just">
                        <a:lnSpc>
                          <a:spcPct val="200000"/>
                        </a:lnSpc>
                        <a:spcAft>
                          <a:spcPts val="0"/>
                        </a:spcAft>
                      </a:pPr>
                      <a:r>
                        <a:rPr lang="en-IN" sz="1300" b="1">
                          <a:latin typeface="Tahoma" pitchFamily="34" charset="0"/>
                          <a:ea typeface="Tahoma" pitchFamily="34" charset="0"/>
                          <a:cs typeface="Tahoma" pitchFamily="34" charset="0"/>
                        </a:rPr>
                        <a:t>Female</a:t>
                      </a:r>
                    </a:p>
                  </a:txBody>
                  <a:tcPr marL="43543" marR="43543" marT="0" marB="0"/>
                </a:tc>
                <a:tc>
                  <a:txBody>
                    <a:bodyPr/>
                    <a:lstStyle/>
                    <a:p>
                      <a:pPr algn="ctr">
                        <a:lnSpc>
                          <a:spcPct val="200000"/>
                        </a:lnSpc>
                        <a:spcAft>
                          <a:spcPts val="0"/>
                        </a:spcAft>
                      </a:pPr>
                      <a:r>
                        <a:rPr lang="en-IN" sz="1300" b="1" dirty="0" smtClean="0">
                          <a:latin typeface="Tahoma" pitchFamily="34" charset="0"/>
                          <a:ea typeface="Tahoma" pitchFamily="34" charset="0"/>
                          <a:cs typeface="Tahoma" pitchFamily="34" charset="0"/>
                        </a:rPr>
                        <a:t> 1129</a:t>
                      </a:r>
                      <a:endParaRPr lang="en-IN" sz="1300" b="1" dirty="0">
                        <a:latin typeface="Tahoma" pitchFamily="34" charset="0"/>
                        <a:ea typeface="Tahoma" pitchFamily="34" charset="0"/>
                        <a:cs typeface="Tahoma" pitchFamily="34" charset="0"/>
                      </a:endParaRPr>
                    </a:p>
                  </a:txBody>
                  <a:tcPr marL="43543" marR="43543" marT="0" marB="0"/>
                </a:tc>
                <a:tc>
                  <a:txBody>
                    <a:bodyPr/>
                    <a:lstStyle/>
                    <a:p>
                      <a:pPr algn="ctr">
                        <a:lnSpc>
                          <a:spcPct val="200000"/>
                        </a:lnSpc>
                        <a:spcAft>
                          <a:spcPts val="0"/>
                        </a:spcAft>
                      </a:pPr>
                      <a:r>
                        <a:rPr lang="en-IN" sz="1300" b="1">
                          <a:latin typeface="Tahoma" pitchFamily="34" charset="0"/>
                          <a:ea typeface="Tahoma" pitchFamily="34" charset="0"/>
                          <a:cs typeface="Tahoma" pitchFamily="34" charset="0"/>
                        </a:rPr>
                        <a:t>36.6</a:t>
                      </a:r>
                    </a:p>
                  </a:txBody>
                  <a:tcPr marL="43543" marR="43543" marT="0" marB="0"/>
                </a:tc>
              </a:tr>
              <a:tr h="363702">
                <a:tc gridSpan="3">
                  <a:txBody>
                    <a:bodyPr/>
                    <a:lstStyle/>
                    <a:p>
                      <a:pPr algn="just">
                        <a:lnSpc>
                          <a:spcPct val="200000"/>
                        </a:lnSpc>
                        <a:spcAft>
                          <a:spcPts val="0"/>
                        </a:spcAft>
                      </a:pPr>
                      <a:r>
                        <a:rPr lang="en-IN" sz="1300" b="1" u="sng">
                          <a:latin typeface="Tahoma" pitchFamily="34" charset="0"/>
                          <a:ea typeface="Tahoma" pitchFamily="34" charset="0"/>
                          <a:cs typeface="Tahoma" pitchFamily="34" charset="0"/>
                        </a:rPr>
                        <a:t>Cases’ Visit (n=3083)</a:t>
                      </a:r>
                      <a:endParaRPr lang="en-IN" sz="1300" b="1">
                        <a:latin typeface="Tahoma" pitchFamily="34" charset="0"/>
                        <a:ea typeface="Tahoma" pitchFamily="34" charset="0"/>
                        <a:cs typeface="Tahoma" pitchFamily="34" charset="0"/>
                      </a:endParaRPr>
                    </a:p>
                  </a:txBody>
                  <a:tcPr marL="43543" marR="43543" marT="0" marB="0"/>
                </a:tc>
                <a:tc hMerge="1">
                  <a:txBody>
                    <a:bodyPr/>
                    <a:lstStyle/>
                    <a:p>
                      <a:endParaRPr lang="en-IN"/>
                    </a:p>
                  </a:txBody>
                  <a:tcPr/>
                </a:tc>
                <a:tc hMerge="1">
                  <a:txBody>
                    <a:bodyPr/>
                    <a:lstStyle/>
                    <a:p>
                      <a:endParaRPr lang="en-IN"/>
                    </a:p>
                  </a:txBody>
                  <a:tcPr/>
                </a:tc>
              </a:tr>
              <a:tr h="363702">
                <a:tc>
                  <a:txBody>
                    <a:bodyPr/>
                    <a:lstStyle/>
                    <a:p>
                      <a:pPr algn="just">
                        <a:lnSpc>
                          <a:spcPct val="200000"/>
                        </a:lnSpc>
                        <a:spcAft>
                          <a:spcPts val="0"/>
                        </a:spcAft>
                      </a:pPr>
                      <a:r>
                        <a:rPr lang="en-IN" sz="1300" b="1">
                          <a:latin typeface="Tahoma" pitchFamily="34" charset="0"/>
                          <a:ea typeface="Tahoma" pitchFamily="34" charset="0"/>
                          <a:cs typeface="Tahoma" pitchFamily="34" charset="0"/>
                        </a:rPr>
                        <a:t>1 visit</a:t>
                      </a:r>
                    </a:p>
                  </a:txBody>
                  <a:tcPr marL="43543" marR="43543" marT="0" marB="0"/>
                </a:tc>
                <a:tc>
                  <a:txBody>
                    <a:bodyPr/>
                    <a:lstStyle/>
                    <a:p>
                      <a:pPr algn="ctr">
                        <a:lnSpc>
                          <a:spcPct val="200000"/>
                        </a:lnSpc>
                        <a:spcAft>
                          <a:spcPts val="0"/>
                        </a:spcAft>
                      </a:pPr>
                      <a:r>
                        <a:rPr lang="en-IN" sz="1300" b="1" dirty="0" smtClean="0">
                          <a:latin typeface="Tahoma" pitchFamily="34" charset="0"/>
                          <a:ea typeface="Tahoma" pitchFamily="34" charset="0"/>
                          <a:cs typeface="Tahoma" pitchFamily="34" charset="0"/>
                        </a:rPr>
                        <a:t> 2398</a:t>
                      </a:r>
                      <a:endParaRPr lang="en-IN" sz="1300" b="1" dirty="0">
                        <a:latin typeface="Tahoma" pitchFamily="34" charset="0"/>
                        <a:ea typeface="Tahoma" pitchFamily="34" charset="0"/>
                        <a:cs typeface="Tahoma" pitchFamily="34" charset="0"/>
                      </a:endParaRPr>
                    </a:p>
                  </a:txBody>
                  <a:tcPr marL="43543" marR="43543" marT="0" marB="0"/>
                </a:tc>
                <a:tc>
                  <a:txBody>
                    <a:bodyPr/>
                    <a:lstStyle/>
                    <a:p>
                      <a:pPr algn="ctr">
                        <a:lnSpc>
                          <a:spcPct val="200000"/>
                        </a:lnSpc>
                        <a:spcAft>
                          <a:spcPts val="0"/>
                        </a:spcAft>
                      </a:pPr>
                      <a:r>
                        <a:rPr lang="en-IN" sz="1300" b="1">
                          <a:latin typeface="Tahoma" pitchFamily="34" charset="0"/>
                          <a:ea typeface="Tahoma" pitchFamily="34" charset="0"/>
                          <a:cs typeface="Tahoma" pitchFamily="34" charset="0"/>
                        </a:rPr>
                        <a:t>77.8</a:t>
                      </a:r>
                    </a:p>
                  </a:txBody>
                  <a:tcPr marL="43543" marR="43543" marT="0" marB="0"/>
                </a:tc>
              </a:tr>
              <a:tr h="363702">
                <a:tc>
                  <a:txBody>
                    <a:bodyPr/>
                    <a:lstStyle/>
                    <a:p>
                      <a:pPr algn="just">
                        <a:lnSpc>
                          <a:spcPct val="200000"/>
                        </a:lnSpc>
                        <a:spcAft>
                          <a:spcPts val="0"/>
                        </a:spcAft>
                      </a:pPr>
                      <a:r>
                        <a:rPr lang="en-IN" sz="1300" b="1">
                          <a:latin typeface="Tahoma" pitchFamily="34" charset="0"/>
                          <a:ea typeface="Tahoma" pitchFamily="34" charset="0"/>
                          <a:cs typeface="Tahoma" pitchFamily="34" charset="0"/>
                        </a:rPr>
                        <a:t>2 visit</a:t>
                      </a:r>
                    </a:p>
                  </a:txBody>
                  <a:tcPr marL="43543" marR="43543" marT="0" marB="0"/>
                </a:tc>
                <a:tc>
                  <a:txBody>
                    <a:bodyPr/>
                    <a:lstStyle/>
                    <a:p>
                      <a:pPr algn="ctr">
                        <a:lnSpc>
                          <a:spcPct val="200000"/>
                        </a:lnSpc>
                        <a:spcAft>
                          <a:spcPts val="0"/>
                        </a:spcAft>
                      </a:pPr>
                      <a:r>
                        <a:rPr lang="en-IN" sz="1300" b="1">
                          <a:latin typeface="Tahoma" pitchFamily="34" charset="0"/>
                          <a:ea typeface="Tahoma" pitchFamily="34" charset="0"/>
                          <a:cs typeface="Tahoma" pitchFamily="34" charset="0"/>
                        </a:rPr>
                        <a:t>315</a:t>
                      </a:r>
                    </a:p>
                  </a:txBody>
                  <a:tcPr marL="43543" marR="43543" marT="0" marB="0"/>
                </a:tc>
                <a:tc>
                  <a:txBody>
                    <a:bodyPr/>
                    <a:lstStyle/>
                    <a:p>
                      <a:pPr algn="ctr">
                        <a:lnSpc>
                          <a:spcPct val="200000"/>
                        </a:lnSpc>
                        <a:spcAft>
                          <a:spcPts val="0"/>
                        </a:spcAft>
                      </a:pPr>
                      <a:r>
                        <a:rPr lang="en-IN" sz="1300" b="1">
                          <a:latin typeface="Tahoma" pitchFamily="34" charset="0"/>
                          <a:ea typeface="Tahoma" pitchFamily="34" charset="0"/>
                          <a:cs typeface="Tahoma" pitchFamily="34" charset="0"/>
                        </a:rPr>
                        <a:t>10.2</a:t>
                      </a:r>
                    </a:p>
                  </a:txBody>
                  <a:tcPr marL="43543" marR="43543" marT="0" marB="0"/>
                </a:tc>
              </a:tr>
              <a:tr h="363702">
                <a:tc>
                  <a:txBody>
                    <a:bodyPr/>
                    <a:lstStyle/>
                    <a:p>
                      <a:pPr algn="just">
                        <a:lnSpc>
                          <a:spcPct val="200000"/>
                        </a:lnSpc>
                        <a:spcAft>
                          <a:spcPts val="0"/>
                        </a:spcAft>
                      </a:pPr>
                      <a:r>
                        <a:rPr lang="en-IN" sz="1300" b="1">
                          <a:latin typeface="Tahoma" pitchFamily="34" charset="0"/>
                          <a:ea typeface="Tahoma" pitchFamily="34" charset="0"/>
                          <a:cs typeface="Tahoma" pitchFamily="34" charset="0"/>
                        </a:rPr>
                        <a:t>3 visit</a:t>
                      </a:r>
                    </a:p>
                  </a:txBody>
                  <a:tcPr marL="43543" marR="43543" marT="0" marB="0"/>
                </a:tc>
                <a:tc>
                  <a:txBody>
                    <a:bodyPr/>
                    <a:lstStyle/>
                    <a:p>
                      <a:pPr algn="ctr">
                        <a:lnSpc>
                          <a:spcPct val="200000"/>
                        </a:lnSpc>
                        <a:spcAft>
                          <a:spcPts val="0"/>
                        </a:spcAft>
                      </a:pPr>
                      <a:r>
                        <a:rPr lang="en-IN" sz="1300" b="1">
                          <a:latin typeface="Tahoma" pitchFamily="34" charset="0"/>
                          <a:ea typeface="Tahoma" pitchFamily="34" charset="0"/>
                          <a:cs typeface="Tahoma" pitchFamily="34" charset="0"/>
                        </a:rPr>
                        <a:t>158</a:t>
                      </a:r>
                    </a:p>
                  </a:txBody>
                  <a:tcPr marL="43543" marR="43543" marT="0" marB="0"/>
                </a:tc>
                <a:tc>
                  <a:txBody>
                    <a:bodyPr/>
                    <a:lstStyle/>
                    <a:p>
                      <a:pPr algn="ctr">
                        <a:lnSpc>
                          <a:spcPct val="200000"/>
                        </a:lnSpc>
                        <a:spcAft>
                          <a:spcPts val="0"/>
                        </a:spcAft>
                      </a:pPr>
                      <a:r>
                        <a:rPr lang="en-IN" sz="1300" b="1">
                          <a:latin typeface="Tahoma" pitchFamily="34" charset="0"/>
                          <a:ea typeface="Tahoma" pitchFamily="34" charset="0"/>
                          <a:cs typeface="Tahoma" pitchFamily="34" charset="0"/>
                        </a:rPr>
                        <a:t>5.1</a:t>
                      </a:r>
                    </a:p>
                  </a:txBody>
                  <a:tcPr marL="43543" marR="43543" marT="0" marB="0"/>
                </a:tc>
              </a:tr>
              <a:tr h="363702">
                <a:tc>
                  <a:txBody>
                    <a:bodyPr/>
                    <a:lstStyle/>
                    <a:p>
                      <a:pPr algn="just">
                        <a:lnSpc>
                          <a:spcPct val="200000"/>
                        </a:lnSpc>
                        <a:spcAft>
                          <a:spcPts val="0"/>
                        </a:spcAft>
                      </a:pPr>
                      <a:r>
                        <a:rPr lang="en-IN" sz="1300" b="1">
                          <a:latin typeface="Tahoma" pitchFamily="34" charset="0"/>
                          <a:ea typeface="Tahoma" pitchFamily="34" charset="0"/>
                          <a:cs typeface="Tahoma" pitchFamily="34" charset="0"/>
                        </a:rPr>
                        <a:t>More than 3 visit</a:t>
                      </a:r>
                    </a:p>
                  </a:txBody>
                  <a:tcPr marL="43543" marR="43543" marT="0" marB="0"/>
                </a:tc>
                <a:tc>
                  <a:txBody>
                    <a:bodyPr/>
                    <a:lstStyle/>
                    <a:p>
                      <a:pPr algn="ctr">
                        <a:lnSpc>
                          <a:spcPct val="200000"/>
                        </a:lnSpc>
                        <a:spcAft>
                          <a:spcPts val="0"/>
                        </a:spcAft>
                      </a:pPr>
                      <a:r>
                        <a:rPr lang="en-IN" sz="1300" b="1">
                          <a:latin typeface="Tahoma" pitchFamily="34" charset="0"/>
                          <a:ea typeface="Tahoma" pitchFamily="34" charset="0"/>
                          <a:cs typeface="Tahoma" pitchFamily="34" charset="0"/>
                        </a:rPr>
                        <a:t>212</a:t>
                      </a:r>
                    </a:p>
                  </a:txBody>
                  <a:tcPr marL="43543" marR="43543" marT="0" marB="0"/>
                </a:tc>
                <a:tc>
                  <a:txBody>
                    <a:bodyPr/>
                    <a:lstStyle/>
                    <a:p>
                      <a:pPr algn="ctr">
                        <a:lnSpc>
                          <a:spcPct val="200000"/>
                        </a:lnSpc>
                        <a:spcAft>
                          <a:spcPts val="0"/>
                        </a:spcAft>
                      </a:pPr>
                      <a:r>
                        <a:rPr lang="en-IN" sz="1300" b="1">
                          <a:latin typeface="Tahoma" pitchFamily="34" charset="0"/>
                          <a:ea typeface="Tahoma" pitchFamily="34" charset="0"/>
                          <a:cs typeface="Tahoma" pitchFamily="34" charset="0"/>
                        </a:rPr>
                        <a:t>6.9</a:t>
                      </a:r>
                    </a:p>
                  </a:txBody>
                  <a:tcPr marL="43543" marR="43543" marT="0" marB="0"/>
                </a:tc>
              </a:tr>
              <a:tr h="363702">
                <a:tc gridSpan="3">
                  <a:txBody>
                    <a:bodyPr/>
                    <a:lstStyle/>
                    <a:p>
                      <a:pPr algn="just">
                        <a:lnSpc>
                          <a:spcPct val="200000"/>
                        </a:lnSpc>
                        <a:spcAft>
                          <a:spcPts val="0"/>
                        </a:spcAft>
                      </a:pPr>
                      <a:r>
                        <a:rPr lang="en-IN" sz="1300" b="1" u="sng">
                          <a:latin typeface="Tahoma" pitchFamily="34" charset="0"/>
                          <a:ea typeface="Tahoma" pitchFamily="34" charset="0"/>
                          <a:cs typeface="Tahoma" pitchFamily="34" charset="0"/>
                        </a:rPr>
                        <a:t>Admissions (n=3083)</a:t>
                      </a:r>
                      <a:endParaRPr lang="en-IN" sz="1300" b="1">
                        <a:latin typeface="Tahoma" pitchFamily="34" charset="0"/>
                        <a:ea typeface="Tahoma" pitchFamily="34" charset="0"/>
                        <a:cs typeface="Tahoma" pitchFamily="34" charset="0"/>
                      </a:endParaRPr>
                    </a:p>
                  </a:txBody>
                  <a:tcPr marL="43543" marR="43543" marT="0" marB="0"/>
                </a:tc>
                <a:tc hMerge="1">
                  <a:txBody>
                    <a:bodyPr/>
                    <a:lstStyle/>
                    <a:p>
                      <a:endParaRPr lang="en-IN"/>
                    </a:p>
                  </a:txBody>
                  <a:tcPr/>
                </a:tc>
                <a:tc hMerge="1">
                  <a:txBody>
                    <a:bodyPr/>
                    <a:lstStyle/>
                    <a:p>
                      <a:endParaRPr lang="en-IN"/>
                    </a:p>
                  </a:txBody>
                  <a:tcPr/>
                </a:tc>
              </a:tr>
              <a:tr h="1302799">
                <a:tc>
                  <a:txBody>
                    <a:bodyPr/>
                    <a:lstStyle/>
                    <a:p>
                      <a:pPr algn="just">
                        <a:lnSpc>
                          <a:spcPct val="200000"/>
                        </a:lnSpc>
                        <a:spcAft>
                          <a:spcPts val="0"/>
                        </a:spcAft>
                      </a:pPr>
                      <a:r>
                        <a:rPr lang="en-IN" sz="1300" b="1">
                          <a:latin typeface="Tahoma" pitchFamily="34" charset="0"/>
                          <a:ea typeface="Tahoma" pitchFamily="34" charset="0"/>
                          <a:cs typeface="Tahoma" pitchFamily="34" charset="0"/>
                        </a:rPr>
                        <a:t>Admitted</a:t>
                      </a:r>
                    </a:p>
                    <a:p>
                      <a:pPr algn="just">
                        <a:lnSpc>
                          <a:spcPct val="200000"/>
                        </a:lnSpc>
                        <a:spcAft>
                          <a:spcPts val="0"/>
                        </a:spcAft>
                      </a:pPr>
                      <a:r>
                        <a:rPr lang="en-IN" sz="1300" b="1">
                          <a:latin typeface="Tahoma" pitchFamily="34" charset="0"/>
                          <a:ea typeface="Tahoma" pitchFamily="34" charset="0"/>
                          <a:cs typeface="Tahoma" pitchFamily="34" charset="0"/>
                        </a:rPr>
                        <a:t>     1	admission                           </a:t>
                      </a:r>
                    </a:p>
                    <a:p>
                      <a:pPr algn="just">
                        <a:lnSpc>
                          <a:spcPts val="1800"/>
                        </a:lnSpc>
                        <a:spcAft>
                          <a:spcPts val="0"/>
                        </a:spcAft>
                      </a:pPr>
                      <a:r>
                        <a:rPr lang="en-IN" sz="1300" b="1">
                          <a:latin typeface="Tahoma" pitchFamily="34" charset="0"/>
                          <a:ea typeface="Tahoma" pitchFamily="34" charset="0"/>
                          <a:cs typeface="Tahoma" pitchFamily="34" charset="0"/>
                        </a:rPr>
                        <a:t>     2	admission                       	</a:t>
                      </a:r>
                    </a:p>
                  </a:txBody>
                  <a:tcPr marL="43543" marR="43543" marT="0" marB="0"/>
                </a:tc>
                <a:tc>
                  <a:txBody>
                    <a:bodyPr/>
                    <a:lstStyle/>
                    <a:p>
                      <a:pPr algn="ctr">
                        <a:lnSpc>
                          <a:spcPct val="200000"/>
                        </a:lnSpc>
                        <a:spcAft>
                          <a:spcPts val="0"/>
                        </a:spcAft>
                      </a:pPr>
                      <a:r>
                        <a:rPr lang="en-IN" sz="1300" b="1" dirty="0">
                          <a:latin typeface="Tahoma" pitchFamily="34" charset="0"/>
                          <a:ea typeface="Tahoma" pitchFamily="34" charset="0"/>
                          <a:cs typeface="Tahoma" pitchFamily="34" charset="0"/>
                        </a:rPr>
                        <a:t>231</a:t>
                      </a:r>
                    </a:p>
                    <a:p>
                      <a:pPr marL="457200" algn="just">
                        <a:lnSpc>
                          <a:spcPct val="200000"/>
                        </a:lnSpc>
                        <a:spcAft>
                          <a:spcPts val="0"/>
                        </a:spcAft>
                        <a:tabLst>
                          <a:tab pos="1160463" algn="l"/>
                        </a:tabLst>
                      </a:pPr>
                      <a:r>
                        <a:rPr lang="en-IN" sz="1300" b="1" dirty="0">
                          <a:latin typeface="Tahoma" pitchFamily="34" charset="0"/>
                          <a:ea typeface="Tahoma" pitchFamily="34" charset="0"/>
                          <a:cs typeface="Tahoma" pitchFamily="34" charset="0"/>
                        </a:rPr>
                        <a:t>   </a:t>
                      </a:r>
                      <a:r>
                        <a:rPr lang="en-IN" sz="1300" b="1" dirty="0" smtClean="0">
                          <a:latin typeface="Tahoma" pitchFamily="34" charset="0"/>
                          <a:ea typeface="Tahoma" pitchFamily="34" charset="0"/>
                          <a:cs typeface="Tahoma" pitchFamily="34" charset="0"/>
                        </a:rPr>
                        <a:t>	</a:t>
                      </a:r>
                      <a:r>
                        <a:rPr lang="en-IN" sz="1300" b="1" baseline="0" dirty="0" smtClean="0">
                          <a:latin typeface="Tahoma" pitchFamily="34" charset="0"/>
                          <a:ea typeface="Tahoma" pitchFamily="34" charset="0"/>
                          <a:cs typeface="Tahoma" pitchFamily="34" charset="0"/>
                        </a:rPr>
                        <a:t>  </a:t>
                      </a:r>
                      <a:r>
                        <a:rPr lang="en-IN" sz="1300" b="1" dirty="0" smtClean="0">
                          <a:latin typeface="Tahoma" pitchFamily="34" charset="0"/>
                          <a:ea typeface="Tahoma" pitchFamily="34" charset="0"/>
                          <a:cs typeface="Tahoma" pitchFamily="34" charset="0"/>
                        </a:rPr>
                        <a:t>226</a:t>
                      </a:r>
                      <a:r>
                        <a:rPr lang="en-IN" sz="1300" b="1" dirty="0">
                          <a:latin typeface="Tahoma" pitchFamily="34" charset="0"/>
                          <a:ea typeface="Tahoma" pitchFamily="34" charset="0"/>
                          <a:cs typeface="Tahoma" pitchFamily="34" charset="0"/>
                        </a:rPr>
                        <a:t>	                                                  </a:t>
                      </a:r>
                      <a:r>
                        <a:rPr lang="en-IN" sz="1300" b="1" dirty="0" smtClean="0">
                          <a:latin typeface="Tahoma" pitchFamily="34" charset="0"/>
                          <a:ea typeface="Tahoma" pitchFamily="34" charset="0"/>
                          <a:cs typeface="Tahoma" pitchFamily="34" charset="0"/>
                        </a:rPr>
                        <a:t>    	  05</a:t>
                      </a:r>
                      <a:r>
                        <a:rPr lang="en-IN" sz="1300" b="1" dirty="0">
                          <a:latin typeface="Tahoma" pitchFamily="34" charset="0"/>
                          <a:ea typeface="Tahoma" pitchFamily="34" charset="0"/>
                          <a:cs typeface="Tahoma" pitchFamily="34" charset="0"/>
                        </a:rPr>
                        <a:t>	</a:t>
                      </a:r>
                    </a:p>
                  </a:txBody>
                  <a:tcPr marL="43543" marR="43543" marT="0" marB="0"/>
                </a:tc>
                <a:tc>
                  <a:txBody>
                    <a:bodyPr/>
                    <a:lstStyle/>
                    <a:p>
                      <a:pPr algn="ctr">
                        <a:lnSpc>
                          <a:spcPct val="200000"/>
                        </a:lnSpc>
                        <a:spcAft>
                          <a:spcPts val="0"/>
                        </a:spcAft>
                      </a:pPr>
                      <a:r>
                        <a:rPr lang="en-IN" sz="1300" b="1" dirty="0">
                          <a:latin typeface="Tahoma" pitchFamily="34" charset="0"/>
                          <a:ea typeface="Tahoma" pitchFamily="34" charset="0"/>
                          <a:cs typeface="Tahoma" pitchFamily="34" charset="0"/>
                        </a:rPr>
                        <a:t>7.5</a:t>
                      </a:r>
                    </a:p>
                  </a:txBody>
                  <a:tcPr marL="43543" marR="43543" marT="0" marB="0"/>
                </a:tc>
              </a:tr>
              <a:tr h="363702">
                <a:tc>
                  <a:txBody>
                    <a:bodyPr/>
                    <a:lstStyle/>
                    <a:p>
                      <a:pPr algn="just">
                        <a:lnSpc>
                          <a:spcPct val="200000"/>
                        </a:lnSpc>
                        <a:spcAft>
                          <a:spcPts val="0"/>
                        </a:spcAft>
                      </a:pPr>
                      <a:r>
                        <a:rPr lang="en-IN" sz="1300" b="1">
                          <a:latin typeface="Tahoma" pitchFamily="34" charset="0"/>
                          <a:ea typeface="Tahoma" pitchFamily="34" charset="0"/>
                          <a:cs typeface="Tahoma" pitchFamily="34" charset="0"/>
                        </a:rPr>
                        <a:t>Not Admitted</a:t>
                      </a:r>
                    </a:p>
                  </a:txBody>
                  <a:tcPr marL="43543" marR="43543" marT="0" marB="0"/>
                </a:tc>
                <a:tc>
                  <a:txBody>
                    <a:bodyPr/>
                    <a:lstStyle/>
                    <a:p>
                      <a:pPr algn="ctr">
                        <a:lnSpc>
                          <a:spcPct val="200000"/>
                        </a:lnSpc>
                        <a:spcAft>
                          <a:spcPts val="0"/>
                        </a:spcAft>
                      </a:pPr>
                      <a:r>
                        <a:rPr lang="en-IN" sz="1300" b="1">
                          <a:latin typeface="Tahoma" pitchFamily="34" charset="0"/>
                          <a:ea typeface="Tahoma" pitchFamily="34" charset="0"/>
                          <a:cs typeface="Tahoma" pitchFamily="34" charset="0"/>
                        </a:rPr>
                        <a:t>2852</a:t>
                      </a:r>
                    </a:p>
                  </a:txBody>
                  <a:tcPr marL="43543" marR="43543" marT="0" marB="0"/>
                </a:tc>
                <a:tc>
                  <a:txBody>
                    <a:bodyPr/>
                    <a:lstStyle/>
                    <a:p>
                      <a:pPr algn="ctr">
                        <a:lnSpc>
                          <a:spcPct val="200000"/>
                        </a:lnSpc>
                        <a:spcAft>
                          <a:spcPts val="0"/>
                        </a:spcAft>
                      </a:pPr>
                      <a:r>
                        <a:rPr lang="en-IN" sz="1300" b="1" dirty="0">
                          <a:latin typeface="Tahoma" pitchFamily="34" charset="0"/>
                          <a:ea typeface="Tahoma" pitchFamily="34" charset="0"/>
                          <a:cs typeface="Tahoma" pitchFamily="34" charset="0"/>
                        </a:rPr>
                        <a:t>92.5</a:t>
                      </a:r>
                    </a:p>
                  </a:txBody>
                  <a:tcPr marL="43543" marR="43543" marT="0" marB="0"/>
                </a:tc>
              </a:tr>
            </a:tbl>
          </a:graphicData>
        </a:graphic>
      </p:graphicFrame>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Solstice</Template>
  <TotalTime>563</TotalTime>
  <Words>1183</Words>
  <Application>Microsoft Office PowerPoint</Application>
  <PresentationFormat>On-screen Show (4:3)</PresentationFormat>
  <Paragraphs>432</Paragraphs>
  <Slides>34</Slides>
  <Notes>0</Notes>
  <HiddenSlides>8</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Solstice</vt:lpstr>
      <vt:lpstr>AN ASSESSMENT OF CONGENITAL HEART DEFECTS DIAGNOSED IN OPD AND MORTALITY RATES IN SURGICAL INTERVENTIONS CARRIED OUT IN THE DEPARTMENT OF PAEDIATRIC CARDIAC SCIENCES OF A TERTIARY CARE HOSPITAL</vt:lpstr>
      <vt:lpstr>INTRODUCTION  AND BACKGROUND</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ASCERTAIN WHETHER CHILD’S GENDER  SUFFERING FROM CHD PLAYS A ROLE IN PARENTS DECISION TO UNDERTAKE SURGERY</dc:title>
  <dc:creator>admin</dc:creator>
  <cp:lastModifiedBy>admin</cp:lastModifiedBy>
  <cp:revision>47</cp:revision>
  <dcterms:created xsi:type="dcterms:W3CDTF">2006-08-16T00:00:00Z</dcterms:created>
  <dcterms:modified xsi:type="dcterms:W3CDTF">2019-06-01T06:51:11Z</dcterms:modified>
</cp:coreProperties>
</file>