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65" r:id="rId2"/>
    <p:sldId id="266" r:id="rId3"/>
    <p:sldId id="297" r:id="rId4"/>
    <p:sldId id="295" r:id="rId5"/>
    <p:sldId id="259" r:id="rId6"/>
    <p:sldId id="261" r:id="rId7"/>
    <p:sldId id="262" r:id="rId8"/>
    <p:sldId id="263" r:id="rId9"/>
    <p:sldId id="302" r:id="rId10"/>
    <p:sldId id="269" r:id="rId11"/>
    <p:sldId id="285" r:id="rId12"/>
    <p:sldId id="267" r:id="rId13"/>
    <p:sldId id="268" r:id="rId14"/>
    <p:sldId id="286" r:id="rId15"/>
    <p:sldId id="293" r:id="rId16"/>
    <p:sldId id="292" r:id="rId17"/>
    <p:sldId id="289" r:id="rId18"/>
    <p:sldId id="300" r:id="rId19"/>
    <p:sldId id="288" r:id="rId20"/>
    <p:sldId id="305" r:id="rId21"/>
    <p:sldId id="271" r:id="rId22"/>
    <p:sldId id="283" r:id="rId23"/>
    <p:sldId id="278" r:id="rId24"/>
    <p:sldId id="279" r:id="rId25"/>
    <p:sldId id="280" r:id="rId26"/>
    <p:sldId id="282" r:id="rId27"/>
    <p:sldId id="281" r:id="rId28"/>
    <p:sldId id="276" r:id="rId29"/>
    <p:sldId id="304" r:id="rId30"/>
    <p:sldId id="294" r:id="rId31"/>
    <p:sldId id="298" r:id="rId32"/>
    <p:sldId id="299" r:id="rId33"/>
    <p:sldId id="303" r:id="rId34"/>
    <p:sldId id="26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56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OVERALL KNOWLEDGE LEVEL OF HK STAFF </a:t>
            </a:r>
          </a:p>
        </c:rich>
      </c:tx>
      <c:layout>
        <c:manualLayout>
          <c:xMode val="edge"/>
          <c:yMode val="edge"/>
          <c:x val="0.17572336143494441"/>
          <c:y val="2.777772410350549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Good Knowledge</c:v>
                </c:pt>
                <c:pt idx="1">
                  <c:v>Average Knowledge</c:v>
                </c:pt>
                <c:pt idx="2">
                  <c:v>PoorKnowledge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9829829396325471"/>
          <c:y val="0.4485715952172647"/>
          <c:w val="0.29170170603674539"/>
          <c:h val="0.37211577719451744"/>
        </c:manualLayout>
      </c:layout>
      <c:spPr>
        <a:solidFill>
          <a:sysClr val="window" lastClr="FFFFFF">
            <a:lumMod val="85000"/>
          </a:sysClr>
        </a:solidFill>
      </c:spPr>
    </c:legend>
    <c:plotVisOnly val="1"/>
    <c:dispBlanksAs val="zero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05800" cy="2609851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PRESENTATION: AWARENESS OF BIOMEDICAL WASTE  AMONGST </a:t>
            </a:r>
            <a:br>
              <a:rPr lang="en-US" sz="2800" b="1" u="sng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u="sng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NURSING  &amp; HOUSEKEEPING STAFF </a:t>
            </a:r>
            <a:br>
              <a:rPr lang="en-US" sz="2800" b="1" u="sng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u="sng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OF </a:t>
            </a:r>
            <a:br>
              <a:rPr lang="en-US" sz="2800" b="1" u="sng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u="sng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VENKATESHWAR HOSPITAL  DWARKA</a:t>
            </a:r>
            <a:endParaRPr lang="en-IN" sz="2800" b="1" u="sng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traing morning H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429000"/>
            <a:ext cx="7010400" cy="3409950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3429000" y="5715000"/>
            <a:ext cx="4343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LT COL SHYAM SINGH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PG/17/063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RESULT : NURSING STAFF</a:t>
            </a:r>
            <a:endParaRPr lang="en-IN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Image result for nurses tra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0"/>
            <a:ext cx="6629400" cy="3223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199" y="-1"/>
          <a:ext cx="8915401" cy="2270868"/>
        </p:xfrm>
        <a:graphic>
          <a:graphicData uri="http://schemas.openxmlformats.org/drawingml/2006/table">
            <a:tbl>
              <a:tblPr/>
              <a:tblGrid>
                <a:gridCol w="304801"/>
                <a:gridCol w="838200"/>
                <a:gridCol w="990600"/>
                <a:gridCol w="838200"/>
                <a:gridCol w="1066800"/>
                <a:gridCol w="1295400"/>
                <a:gridCol w="1143000"/>
                <a:gridCol w="1407085"/>
                <a:gridCol w="1031315"/>
              </a:tblGrid>
              <a:tr h="337194">
                <a:tc gridSpan="9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SURVEY STATISTICS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400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957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SEX OF NURSE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AGE OF NURSE IN YEARS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 SERVICE</a:t>
                      </a:r>
                      <a:endParaRPr lang="en-IN" sz="11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AWARENESS OF BIOMEDICAL WASTE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KNOWS WHAT BMW INCLUDES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AWARENESS ABOUT COLOR CODING SEGREGATION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DIFFERENT COLOR BINS USED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194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</a:t>
                      </a:r>
                      <a:endParaRPr lang="en-IN" sz="11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719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Missing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IN" sz="11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8" y="3259832"/>
          <a:ext cx="8915402" cy="1947168"/>
        </p:xfrm>
        <a:graphic>
          <a:graphicData uri="http://schemas.openxmlformats.org/drawingml/2006/table">
            <a:tbl>
              <a:tblPr/>
              <a:tblGrid>
                <a:gridCol w="304802"/>
                <a:gridCol w="838200"/>
                <a:gridCol w="1066800"/>
                <a:gridCol w="990600"/>
                <a:gridCol w="1295400"/>
                <a:gridCol w="1325655"/>
                <a:gridCol w="807945"/>
                <a:gridCol w="1254685"/>
                <a:gridCol w="1031315"/>
              </a:tblGrid>
              <a:tr h="187417">
                <a:tc gridSpan="9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818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796" marR="14796" marT="14796" marB="14796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DISPOSAL OF WASTE SHARPS</a:t>
                      </a:r>
                    </a:p>
                  </a:txBody>
                  <a:tcPr marL="14796" marR="14796" marT="14796" marB="14796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MAJOR RISK IN DEALING WITH HOSP WASTE</a:t>
                      </a:r>
                    </a:p>
                  </a:txBody>
                  <a:tcPr marL="14796" marR="14796" marT="14796" marB="147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VACCINATION FOR HEPATITIS B AND TETANUS</a:t>
                      </a:r>
                    </a:p>
                  </a:txBody>
                  <a:tcPr marL="14796" marR="14796" marT="14796" marB="147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SYMBOL OF BIOHAZARD </a:t>
                      </a:r>
                    </a:p>
                  </a:txBody>
                  <a:tcPr marL="14796" marR="14796" marT="14796" marB="147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ACTION DURING SPILLS</a:t>
                      </a:r>
                    </a:p>
                  </a:txBody>
                  <a:tcPr marL="14796" marR="14796" marT="14796" marB="147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UNDERWENT  TRAINING ON BMW HANDLING AT HOSPITAL</a:t>
                      </a:r>
                    </a:p>
                  </a:txBody>
                  <a:tcPr marL="14796" marR="14796" marT="14796" marB="147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DIFFERENT TYPES OF DISINFECTION METHODS</a:t>
                      </a:r>
                    </a:p>
                  </a:txBody>
                  <a:tcPr marL="14796" marR="14796" marT="14796" marB="147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417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</a:p>
                  </a:txBody>
                  <a:tcPr marL="14796" marR="14796" marT="14796" marB="1479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</a:t>
                      </a:r>
                    </a:p>
                  </a:txBody>
                  <a:tcPr marL="14796" marR="14796" marT="14796" marB="14796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4796" marR="14796" marT="14796" marB="1479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4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Missing</a:t>
                      </a:r>
                    </a:p>
                  </a:txBody>
                  <a:tcPr marL="14796" marR="14796" marT="14796" marB="14796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14796" marR="14796" marT="14796" marB="1479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14796" marR="14796" marT="14796" marB="14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0"/>
          <a:ext cx="8915400" cy="2511044"/>
        </p:xfrm>
        <a:graphic>
          <a:graphicData uri="http://schemas.openxmlformats.org/drawingml/2006/table">
            <a:tbl>
              <a:tblPr/>
              <a:tblGrid>
                <a:gridCol w="1156780"/>
                <a:gridCol w="1356402"/>
                <a:gridCol w="1356402"/>
                <a:gridCol w="1624612"/>
                <a:gridCol w="1710602"/>
                <a:gridCol w="1710602"/>
              </a:tblGrid>
              <a:tr h="270256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GENDER</a:t>
                      </a:r>
                      <a:r>
                        <a:rPr lang="en-IN" sz="2000" b="1" u="sng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OF NURSES SURVEYED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1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Frequency</a:t>
                      </a: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 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Cumulative 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256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</a:t>
                      </a: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MALE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2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FEMALE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535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037840"/>
          <a:ext cx="3048000" cy="2971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714"/>
                <a:gridCol w="1814286"/>
              </a:tblGrid>
              <a:tr h="83444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Age Group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34338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22 YRS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IN" dirty="0"/>
                    </a:p>
                  </a:txBody>
                  <a:tcPr/>
                </a:tc>
              </a:tr>
              <a:tr h="534338">
                <a:tc>
                  <a:txBody>
                    <a:bodyPr/>
                    <a:lstStyle/>
                    <a:p>
                      <a:r>
                        <a:rPr lang="en-US" dirty="0" smtClean="0"/>
                        <a:t>22-25</a:t>
                      </a:r>
                      <a:r>
                        <a:rPr lang="en-US" baseline="0" dirty="0" smtClean="0"/>
                        <a:t> YRS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IN" dirty="0"/>
                    </a:p>
                  </a:txBody>
                  <a:tcPr/>
                </a:tc>
              </a:tr>
              <a:tr h="534338">
                <a:tc>
                  <a:txBody>
                    <a:bodyPr/>
                    <a:lstStyle/>
                    <a:p>
                      <a:r>
                        <a:rPr lang="en-US" dirty="0" smtClean="0"/>
                        <a:t>26-30 YRS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IN" dirty="0"/>
                    </a:p>
                  </a:txBody>
                  <a:tcPr/>
                </a:tc>
              </a:tr>
              <a:tr h="534338">
                <a:tc>
                  <a:txBody>
                    <a:bodyPr/>
                    <a:lstStyle/>
                    <a:p>
                      <a:r>
                        <a:rPr lang="en-US" dirty="0" smtClean="0"/>
                        <a:t>&gt;30YRS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62600" y="3114038"/>
          <a:ext cx="3048000" cy="2905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714"/>
                <a:gridCol w="1814286"/>
              </a:tblGrid>
              <a:tr h="89323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Service Groups</a:t>
                      </a:r>
                    </a:p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Months)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250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1-5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IN" dirty="0"/>
                    </a:p>
                  </a:txBody>
                  <a:tcPr/>
                </a:tc>
              </a:tr>
              <a:tr h="402506">
                <a:tc>
                  <a:txBody>
                    <a:bodyPr/>
                    <a:lstStyle/>
                    <a:p>
                      <a:r>
                        <a:rPr lang="en-US" dirty="0" smtClean="0"/>
                        <a:t>6-10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IN" dirty="0"/>
                    </a:p>
                  </a:txBody>
                  <a:tcPr/>
                </a:tc>
              </a:tr>
              <a:tr h="402506">
                <a:tc>
                  <a:txBody>
                    <a:bodyPr/>
                    <a:lstStyle/>
                    <a:p>
                      <a:r>
                        <a:rPr lang="en-US" dirty="0" smtClean="0"/>
                        <a:t>11-15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IN" dirty="0"/>
                    </a:p>
                  </a:txBody>
                  <a:tcPr/>
                </a:tc>
              </a:tr>
              <a:tr h="402506">
                <a:tc>
                  <a:txBody>
                    <a:bodyPr/>
                    <a:lstStyle/>
                    <a:p>
                      <a:r>
                        <a:rPr lang="en-US" dirty="0" smtClean="0"/>
                        <a:t>16-20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IN" dirty="0"/>
                    </a:p>
                  </a:txBody>
                  <a:tcPr/>
                </a:tc>
              </a:tr>
              <a:tr h="402506">
                <a:tc>
                  <a:txBody>
                    <a:bodyPr/>
                    <a:lstStyle/>
                    <a:p>
                      <a:r>
                        <a:rPr lang="en-US" dirty="0" smtClean="0"/>
                        <a:t>&gt;20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199" y="1447800"/>
          <a:ext cx="8991601" cy="239562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52448"/>
                <a:gridCol w="1736654"/>
                <a:gridCol w="1578171"/>
                <a:gridCol w="1662164"/>
                <a:gridCol w="1662164"/>
              </a:tblGrid>
              <a:tr h="203240"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b="1" u="sng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800" b="1" u="sng" dirty="0" smtClean="0">
                          <a:latin typeface="Arial" pitchFamily="34" charset="0"/>
                          <a:cs typeface="Arial" pitchFamily="34" charset="0"/>
                        </a:rPr>
                        <a:t>KNOWS </a:t>
                      </a:r>
                      <a:r>
                        <a:rPr lang="en-IN" sz="1800" b="1" u="sng" dirty="0">
                          <a:latin typeface="Arial" pitchFamily="34" charset="0"/>
                          <a:cs typeface="Arial" pitchFamily="34" charset="0"/>
                        </a:rPr>
                        <a:t>WHAT BMW </a:t>
                      </a:r>
                      <a:r>
                        <a:rPr lang="en-IN" sz="1800" b="1" u="sng" dirty="0" smtClean="0">
                          <a:latin typeface="Arial" pitchFamily="34" charset="0"/>
                          <a:cs typeface="Arial" pitchFamily="34" charset="0"/>
                        </a:rPr>
                        <a:t>INCLUDES</a:t>
                      </a:r>
                      <a:endParaRPr lang="en-IN" sz="1800" b="1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14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Arial" pitchFamily="34" charset="0"/>
                          <a:cs typeface="Arial" pitchFamily="34" charset="0"/>
                        </a:rPr>
                        <a:t>Valid Percent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Arial" pitchFamily="34" charset="0"/>
                          <a:cs typeface="Arial" pitchFamily="34" charset="0"/>
                        </a:rPr>
                        <a:t>Cumulative Percent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/>
                </a:tc>
              </a:tr>
              <a:tr h="82207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itchFamily="34" charset="0"/>
                          <a:cs typeface="Arial" pitchFamily="34" charset="0"/>
                        </a:rPr>
                        <a:t>INCLUDES INFECTIOUS &amp; NON INFECTIOUS WASTE OF </a:t>
                      </a:r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PATIENT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Arial" pitchFamily="34" charset="0"/>
                          <a:cs typeface="Arial" pitchFamily="34" charset="0"/>
                        </a:rPr>
                        <a:t>80.0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Arial" pitchFamily="34" charset="0"/>
                          <a:cs typeface="Arial" pitchFamily="34" charset="0"/>
                        </a:rPr>
                        <a:t>80.0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itchFamily="34" charset="0"/>
                          <a:cs typeface="Arial" pitchFamily="34" charset="0"/>
                        </a:rPr>
                        <a:t>80.0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</a:tr>
              <a:tr h="20324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itchFamily="34" charset="0"/>
                          <a:cs typeface="Arial" pitchFamily="34" charset="0"/>
                        </a:rPr>
                        <a:t>INFECTIOUS WASTE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Arial" pitchFamily="34" charset="0"/>
                          <a:cs typeface="Arial" pitchFamily="34" charset="0"/>
                        </a:rPr>
                        <a:t>20.0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Arial" pitchFamily="34" charset="0"/>
                          <a:cs typeface="Arial" pitchFamily="34" charset="0"/>
                        </a:rPr>
                        <a:t>20.0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</a:tr>
              <a:tr h="41442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6200"/>
          <a:ext cx="9143999" cy="1270288"/>
        </p:xfrm>
        <a:graphic>
          <a:graphicData uri="http://schemas.openxmlformats.org/drawingml/2006/table">
            <a:tbl>
              <a:tblPr/>
              <a:tblGrid>
                <a:gridCol w="1030118"/>
                <a:gridCol w="1030118"/>
                <a:gridCol w="1635853"/>
                <a:gridCol w="1428596"/>
                <a:gridCol w="1957842"/>
                <a:gridCol w="2061472"/>
              </a:tblGrid>
              <a:tr h="367064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AWARENESS </a:t>
                      </a:r>
                      <a:r>
                        <a:rPr lang="en-IN" sz="18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 BIOMEDICAL </a:t>
                      </a: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WASTE</a:t>
                      </a:r>
                      <a:endParaRPr lang="en-IN" sz="1400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Frequency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 Percent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Cumulative Percent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06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11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11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t="17507" b="1591"/>
          <a:stretch>
            <a:fillRect/>
          </a:stretch>
        </p:blipFill>
        <p:spPr bwMode="auto">
          <a:xfrm>
            <a:off x="963612" y="3886200"/>
            <a:ext cx="59705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" y="76200"/>
          <a:ext cx="9143997" cy="1432305"/>
        </p:xfrm>
        <a:graphic>
          <a:graphicData uri="http://schemas.openxmlformats.org/drawingml/2006/table">
            <a:tbl>
              <a:tblPr/>
              <a:tblGrid>
                <a:gridCol w="1030118"/>
                <a:gridCol w="1030118"/>
                <a:gridCol w="1635853"/>
                <a:gridCol w="1428596"/>
                <a:gridCol w="1957841"/>
                <a:gridCol w="2061471"/>
              </a:tblGrid>
              <a:tr h="47279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AWARENESS ABOUT COLOR CODING SEGREGATION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86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Frequency</a:t>
                      </a: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 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Cumulative 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79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</a:t>
                      </a: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600200"/>
          <a:ext cx="9144001" cy="2085848"/>
        </p:xfrm>
        <a:graphic>
          <a:graphicData uri="http://schemas.openxmlformats.org/drawingml/2006/table">
            <a:tbl>
              <a:tblPr/>
              <a:tblGrid>
                <a:gridCol w="1736698"/>
                <a:gridCol w="2530502"/>
                <a:gridCol w="887819"/>
                <a:gridCol w="1256582"/>
                <a:gridCol w="1366200"/>
                <a:gridCol w="1366200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b="0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DIFFERENT </a:t>
                      </a:r>
                      <a:r>
                        <a:rPr lang="en-IN" sz="18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COLOR BINS </a:t>
                      </a: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USED</a:t>
                      </a:r>
                      <a:endParaRPr lang="en-IN" sz="1400" b="1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Frequency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 Percent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Cumulative Percent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</a:t>
                      </a:r>
                      <a:endParaRPr lang="en-IN" sz="11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WHITE,YELLOW, RED, BLUE</a:t>
                      </a:r>
                      <a:endParaRPr lang="en-IN" sz="11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82.0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82.0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82.0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GREEN,RED,YELLOW,BLACK</a:t>
                      </a:r>
                      <a:endParaRPr lang="en-IN" sz="11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10.0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10.0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92.0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GREY,RED YELLOW,BLUE</a:t>
                      </a:r>
                      <a:endParaRPr lang="en-IN" sz="11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8.0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8.0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en-IN" sz="11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IN" sz="11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11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11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 t="17416"/>
          <a:stretch>
            <a:fillRect/>
          </a:stretch>
        </p:blipFill>
        <p:spPr bwMode="auto">
          <a:xfrm>
            <a:off x="811212" y="3733800"/>
            <a:ext cx="5970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199" y="76200"/>
          <a:ext cx="8915401" cy="24790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51736"/>
                <a:gridCol w="1585391"/>
                <a:gridCol w="1419695"/>
                <a:gridCol w="1735182"/>
                <a:gridCol w="1723397"/>
              </a:tblGrid>
              <a:tr h="401020"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b="1" u="sng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800" b="1" u="sng" dirty="0" smtClean="0">
                          <a:latin typeface="Arial" pitchFamily="34" charset="0"/>
                          <a:cs typeface="Arial" pitchFamily="34" charset="0"/>
                        </a:rPr>
                        <a:t>DISPOSAL </a:t>
                      </a:r>
                      <a:r>
                        <a:rPr lang="en-IN" sz="1800" b="1" u="sng" dirty="0">
                          <a:latin typeface="Arial" pitchFamily="34" charset="0"/>
                          <a:cs typeface="Arial" pitchFamily="34" charset="0"/>
                        </a:rPr>
                        <a:t>OF WASTE </a:t>
                      </a:r>
                      <a:r>
                        <a:rPr lang="en-IN" sz="1800" b="1" u="sng" dirty="0" smtClean="0">
                          <a:latin typeface="Arial" pitchFamily="34" charset="0"/>
                          <a:cs typeface="Arial" pitchFamily="34" charset="0"/>
                        </a:rPr>
                        <a:t>SHARPS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b="1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3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Frequency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Percent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Valid Percent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Cumulative Percent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</a:tr>
              <a:tr h="58991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BLUE </a:t>
                      </a:r>
                      <a:r>
                        <a:rPr lang="en-IN" sz="1400" b="1" dirty="0" smtClean="0"/>
                        <a:t>BINS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400" b="1" dirty="0" smtClean="0"/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7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14.0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/>
                        <a:t>14.0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/>
                        <a:t>14.0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</a:tr>
              <a:tr h="38608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PUNCTURE PROOF </a:t>
                      </a:r>
                      <a:r>
                        <a:rPr lang="en-IN" sz="1400" b="1" dirty="0" smtClean="0"/>
                        <a:t>CONTAINER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42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84.0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/>
                        <a:t>84.0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/>
                        <a:t>98.0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</a:tr>
              <a:tr h="25385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RED BIN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/>
                        <a:t>1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/>
                        <a:t>2.0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/>
                        <a:t>2.0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/>
                        <a:t>100.0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</a:tr>
              <a:tr h="25428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Total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50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/>
                        <a:t>100.0</a:t>
                      </a: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/>
                        <a:t>100.0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10" marR="10510" marT="10510" marB="1051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6382"/>
          <a:stretch>
            <a:fillRect/>
          </a:stretch>
        </p:blipFill>
        <p:spPr bwMode="auto">
          <a:xfrm>
            <a:off x="1435100" y="2878137"/>
            <a:ext cx="5956300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2590316"/>
          <a:ext cx="9143999" cy="2134084"/>
        </p:xfrm>
        <a:graphic>
          <a:graphicData uri="http://schemas.openxmlformats.org/drawingml/2006/table">
            <a:tbl>
              <a:tblPr/>
              <a:tblGrid>
                <a:gridCol w="1295400"/>
                <a:gridCol w="2667000"/>
                <a:gridCol w="1370386"/>
                <a:gridCol w="1226875"/>
                <a:gridCol w="1292169"/>
                <a:gridCol w="1292169"/>
              </a:tblGrid>
              <a:tr h="53340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b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KNOWLEDGE </a:t>
                      </a:r>
                      <a:r>
                        <a:rPr lang="en-IN" sz="1800" b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 SOLUTION FOR PUNCTURE </a:t>
                      </a: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PROOF </a:t>
                      </a:r>
                      <a:endParaRPr lang="en-IN" sz="1800" b="1" u="sng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25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Frequency</a:t>
                      </a:r>
                      <a:endParaRPr lang="en-IN" sz="1200" b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Percent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Valid Percent</a:t>
                      </a:r>
                      <a:endParaRPr lang="en-IN" sz="1200" b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Cumulative Percent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72">
                <a:tc rowSpan="4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Valid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2% SODIUM HYPOCHLORIDE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40.0</a:t>
                      </a:r>
                      <a:endParaRPr lang="en-IN" sz="1200" b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40.0</a:t>
                      </a:r>
                      <a:endParaRPr lang="en-IN" sz="1200" b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40.0</a:t>
                      </a:r>
                      <a:endParaRPr lang="en-IN" sz="1200" b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27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2% MAGNESIUM CHLORIDE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2.0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2.0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42.0</a:t>
                      </a:r>
                      <a:endParaRPr lang="en-IN" sz="1200" b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27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NONE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58.0</a:t>
                      </a:r>
                      <a:endParaRPr lang="en-IN" sz="1200" b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58.0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070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</a:t>
                      </a:r>
                      <a:endParaRPr lang="en-IN" sz="1200" b="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3999" cy="2303234"/>
        </p:xfrm>
        <a:graphic>
          <a:graphicData uri="http://schemas.openxmlformats.org/drawingml/2006/table">
            <a:tbl>
              <a:tblPr/>
              <a:tblGrid>
                <a:gridCol w="1371600"/>
                <a:gridCol w="2378102"/>
                <a:gridCol w="1143539"/>
                <a:gridCol w="1368624"/>
                <a:gridCol w="1441067"/>
                <a:gridCol w="1441067"/>
              </a:tblGrid>
              <a:tr h="300544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BINS </a:t>
                      </a:r>
                      <a:r>
                        <a:rPr lang="en-IN" sz="18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USED FOR HUMAN ANATOMICAL &amp; SOILED </a:t>
                      </a: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WASTE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Frequency</a:t>
                      </a: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 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Cumulative 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544">
                <a:tc rowSpan="4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</a:t>
                      </a: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YELLOW AND RED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54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BLUE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54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YELLOW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940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5105400"/>
          <a:ext cx="9144000" cy="1550924"/>
        </p:xfrm>
        <a:graphic>
          <a:graphicData uri="http://schemas.openxmlformats.org/drawingml/2006/table">
            <a:tbl>
              <a:tblPr/>
              <a:tblGrid>
                <a:gridCol w="815556"/>
                <a:gridCol w="2720149"/>
                <a:gridCol w="1295124"/>
                <a:gridCol w="1131035"/>
                <a:gridCol w="1550046"/>
                <a:gridCol w="1632090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4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MAJOR </a:t>
                      </a:r>
                      <a:r>
                        <a:rPr lang="en-IN" sz="18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RISK IN DEALING WITH </a:t>
                      </a: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HOSPITAL WASTE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400" b="1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Frequency</a:t>
                      </a:r>
                      <a:endParaRPr lang="en-IN" sz="11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 Percent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Cumulative Percent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AIDS,HEPATITIS,TYPHOID FEVER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11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9144000" cy="2696464"/>
        </p:xfrm>
        <a:graphic>
          <a:graphicData uri="http://schemas.openxmlformats.org/drawingml/2006/table">
            <a:tbl>
              <a:tblPr/>
              <a:tblGrid>
                <a:gridCol w="2211795"/>
                <a:gridCol w="2099737"/>
                <a:gridCol w="999731"/>
                <a:gridCol w="1196510"/>
                <a:gridCol w="1259842"/>
                <a:gridCol w="1376385"/>
              </a:tblGrid>
              <a:tr h="68650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600" b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600" b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VACCINATION </a:t>
                      </a:r>
                      <a:r>
                        <a:rPr lang="en-IN" sz="1600" b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FOR HEPATITIS B AND </a:t>
                      </a:r>
                      <a:r>
                        <a:rPr lang="en-IN" sz="1600" b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TETANUS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600" b="1" u="sng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7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Frequency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Percent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 Percent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Cumulative Percent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127">
                <a:tc rowSpan="5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BOTH HEPATITIS B AND TETANUS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74.0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74.0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74.0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575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HEPATITIS B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92.0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575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TETANUS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94.0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575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NONE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44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 t="16744"/>
          <a:stretch>
            <a:fillRect/>
          </a:stretch>
        </p:blipFill>
        <p:spPr bwMode="auto">
          <a:xfrm>
            <a:off x="1244356" y="2819400"/>
            <a:ext cx="607084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-1" y="0"/>
          <a:ext cx="9144001" cy="2590799"/>
        </p:xfrm>
        <a:graphic>
          <a:graphicData uri="http://schemas.openxmlformats.org/drawingml/2006/table">
            <a:tbl>
              <a:tblPr/>
              <a:tblGrid>
                <a:gridCol w="2852257"/>
                <a:gridCol w="1510019"/>
                <a:gridCol w="1426129"/>
                <a:gridCol w="1342239"/>
                <a:gridCol w="2013357"/>
              </a:tblGrid>
              <a:tr h="658228"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2400" b="1" u="sng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400" b="1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SYMBOL </a:t>
                      </a:r>
                      <a:r>
                        <a:rPr lang="en-IN" sz="2400" b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 BIOHAZARD 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36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20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Frequency</a:t>
                      </a:r>
                      <a:endParaRPr lang="en-IN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Percent</a:t>
                      </a:r>
                      <a:endParaRPr lang="en-IN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Valid Percent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Cumulative Percent</a:t>
                      </a:r>
                      <a:endParaRPr lang="en-IN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80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CORRECTLY IDENTIFIED BIOHAZARD SYMBOL</a:t>
                      </a:r>
                      <a:endParaRPr lang="en-IN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92.0</a:t>
                      </a:r>
                      <a:endParaRPr lang="en-IN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92.0</a:t>
                      </a:r>
                      <a:endParaRPr lang="en-IN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92.0</a:t>
                      </a:r>
                      <a:endParaRPr lang="en-IN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080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IDENTIFIED RADAITION SYMBOL AS BIOHAZARD</a:t>
                      </a:r>
                      <a:endParaRPr lang="en-IN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IN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8.0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8.0</a:t>
                      </a:r>
                      <a:endParaRPr lang="en-IN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100.0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15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</a:t>
                      </a:r>
                      <a:endParaRPr lang="en-IN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100.0</a:t>
                      </a:r>
                      <a:endParaRPr lang="en-IN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100.0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 cstate="print"/>
          <a:srcRect t="14583"/>
          <a:stretch>
            <a:fillRect/>
          </a:stretch>
        </p:blipFill>
        <p:spPr bwMode="auto">
          <a:xfrm>
            <a:off x="609600" y="27432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2" y="0"/>
          <a:ext cx="8991603" cy="2467864"/>
        </p:xfrm>
        <a:graphic>
          <a:graphicData uri="http://schemas.openxmlformats.org/drawingml/2006/table">
            <a:tbl>
              <a:tblPr/>
              <a:tblGrid>
                <a:gridCol w="1219202"/>
                <a:gridCol w="3015896"/>
                <a:gridCol w="1007851"/>
                <a:gridCol w="1206988"/>
                <a:gridCol w="1270833"/>
                <a:gridCol w="1270833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AWARENESS</a:t>
                      </a:r>
                      <a:r>
                        <a:rPr lang="en-IN" sz="1800" b="1" u="sng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OF NURSES : </a:t>
                      </a: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ACTION </a:t>
                      </a:r>
                      <a:r>
                        <a:rPr lang="en-IN" sz="18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DURING </a:t>
                      </a: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SPILLS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b="1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Frequency</a:t>
                      </a: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 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Cumulative 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</a:t>
                      </a: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AFTER CLEANING  WITH DISINFECTANT THROW INFECTED MATERIAL IN CORRECT BINS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CLEAN INFECTED AREA WITHOUT DISINFECTANT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4725288"/>
          <a:ext cx="9143999" cy="2047748"/>
        </p:xfrm>
        <a:graphic>
          <a:graphicData uri="http://schemas.openxmlformats.org/drawingml/2006/table">
            <a:tbl>
              <a:tblPr/>
              <a:tblGrid>
                <a:gridCol w="906690"/>
                <a:gridCol w="1440932"/>
                <a:gridCol w="1440932"/>
                <a:gridCol w="1724341"/>
                <a:gridCol w="1815552"/>
                <a:gridCol w="1815552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800" b="1" u="sng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NURSES WHO UNDERWENT  </a:t>
                      </a:r>
                      <a:r>
                        <a:rPr lang="en-IN" sz="18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TRAINING ON BMW HANDLING AT </a:t>
                      </a:r>
                      <a:r>
                        <a:rPr lang="en-IN" sz="18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HOSPITAL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400" b="1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Frequency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 Percent</a:t>
                      </a:r>
                      <a:endParaRPr lang="en-IN" sz="11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Cumulative Percent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6.0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6.0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6.0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94.0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94.0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11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" y="2590800"/>
          <a:ext cx="9143998" cy="2175599"/>
        </p:xfrm>
        <a:graphic>
          <a:graphicData uri="http://schemas.openxmlformats.org/drawingml/2006/table">
            <a:tbl>
              <a:tblPr/>
              <a:tblGrid>
                <a:gridCol w="585535"/>
                <a:gridCol w="3179403"/>
                <a:gridCol w="1139763"/>
                <a:gridCol w="1364965"/>
                <a:gridCol w="1437166"/>
                <a:gridCol w="1437166"/>
              </a:tblGrid>
              <a:tr h="355347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600" b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DIFFERENT TYPES OF DISINFECTION METHODS</a:t>
                      </a:r>
                      <a:endParaRPr lang="en-IN" sz="1600" b="1" u="sng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02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Frequency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Percent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 Percent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Cumulative Percent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585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AUTOCLAVE,CHEMICAL,HYDOCLAVE,MICROWAVE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44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88.0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88.0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88.0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534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ONLY DISINFECTION FLUID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58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400" b="1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IN" b="1" u="sng" dirty="0" smtClean="0"/>
              <a:t>INTRODUCTION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00600"/>
          </a:xfrm>
        </p:spPr>
        <p:txBody>
          <a:bodyPr anchor="ctr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Hospital generates lots of waste during diagnosis/ treatment / immunization of patient--- only 15% is hazardous. </a:t>
            </a:r>
          </a:p>
          <a:p>
            <a:pPr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Nursing staff  &amp; House keeping staff : more prone to injuries.</a:t>
            </a:r>
          </a:p>
          <a:p>
            <a:pPr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Annual injury rate (India) </a:t>
            </a:r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is  </a:t>
            </a:r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8-12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per 1000 workers.</a:t>
            </a:r>
          </a:p>
          <a:p>
            <a:pPr algn="just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As per BMW rules 2016 &amp; subsequent amendments to rule in 2018: Four  categories of BMW- Aim is to improve segregation of waste at source.</a:t>
            </a:r>
          </a:p>
          <a:p>
            <a:pPr algn="just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Rules applicable  to everyone who generate, collect, receive, store, transport, treat, dispose, or handle bio medical waste in any form.</a:t>
            </a:r>
          </a:p>
          <a:p>
            <a:pPr algn="just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BMW must be managed through a pathway: generation, storage, segregation, collection, processing, transport, treatment and disposal.</a:t>
            </a:r>
          </a:p>
          <a:p>
            <a:pPr algn="just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447801"/>
          <a:ext cx="8229600" cy="1652671"/>
        </p:xfrm>
        <a:graphic>
          <a:graphicData uri="http://schemas.openxmlformats.org/drawingml/2006/table">
            <a:tbl>
              <a:tblPr/>
              <a:tblGrid>
                <a:gridCol w="838200"/>
                <a:gridCol w="2743200"/>
                <a:gridCol w="1219200"/>
                <a:gridCol w="1600200"/>
                <a:gridCol w="1828800"/>
              </a:tblGrid>
              <a:tr h="81142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latin typeface="Times New Roman"/>
                          <a:ea typeface="Calibri"/>
                          <a:cs typeface="Times New Roman"/>
                        </a:rPr>
                        <a:t>S.No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latin typeface="Times New Roman"/>
                          <a:ea typeface="Calibri"/>
                          <a:cs typeface="Times New Roman"/>
                        </a:rPr>
                        <a:t>Various categories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latin typeface="Times New Roman"/>
                          <a:ea typeface="Calibri"/>
                          <a:cs typeface="Times New Roman"/>
                        </a:rPr>
                        <a:t>Full  score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latin typeface="Times New Roman"/>
                          <a:ea typeface="Calibri"/>
                          <a:cs typeface="Times New Roman"/>
                        </a:rPr>
                        <a:t>Score obtained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latin typeface="Times New Roman"/>
                          <a:ea typeface="Calibri"/>
                          <a:cs typeface="Times New Roman"/>
                        </a:rPr>
                        <a:t>Total Nurses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Good Knowledge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n-IN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Average Knowledge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Poor  Knowledge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Times New Roman"/>
                          <a:ea typeface="Calibri"/>
                          <a:cs typeface="Times New Roman"/>
                        </a:rPr>
                        <a:t>0-7</a:t>
                      </a:r>
                      <a:endParaRPr lang="en-IN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IN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Chart 1"/>
          <p:cNvPicPr/>
          <p:nvPr/>
        </p:nvPicPr>
        <p:blipFill>
          <a:blip r:embed="rId2" cstate="print"/>
          <a:srcRect b="-114"/>
          <a:stretch>
            <a:fillRect/>
          </a:stretch>
        </p:blipFill>
        <p:spPr bwMode="auto">
          <a:xfrm>
            <a:off x="533400" y="3276600"/>
            <a:ext cx="8000999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n-IN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CLASSIFICATION OF KNOWLEDGE LEVEL OF NURSES ON SCORE BASIS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RESULT: HOUSEKEEPING STAFF</a:t>
            </a:r>
            <a:endParaRPr lang="en-IN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3" descr="HK tp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971800"/>
            <a:ext cx="3369527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198" y="0"/>
          <a:ext cx="8915402" cy="2743200"/>
        </p:xfrm>
        <a:graphic>
          <a:graphicData uri="http://schemas.openxmlformats.org/drawingml/2006/table">
            <a:tbl>
              <a:tblPr/>
              <a:tblGrid>
                <a:gridCol w="1156621"/>
                <a:gridCol w="1356466"/>
                <a:gridCol w="1356466"/>
                <a:gridCol w="1624653"/>
                <a:gridCol w="1710598"/>
                <a:gridCol w="1710598"/>
              </a:tblGrid>
              <a:tr h="46720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4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GENDER OF </a:t>
                      </a:r>
                      <a:r>
                        <a:rPr lang="en-IN" sz="24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HK STAFF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860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Frequency</a:t>
                      </a: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 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Cumulative Percent</a:t>
                      </a: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200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</a:t>
                      </a: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MALE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68.3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68.3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68.3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720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FEMALE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09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3962400"/>
          <a:ext cx="35814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1524000"/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NO OF HK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&lt;2O YRS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21-25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YRS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26-30 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&gt; 30 YRS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19600" y="3964432"/>
          <a:ext cx="4419600" cy="2588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/>
                <a:gridCol w="1752600"/>
              </a:tblGrid>
              <a:tr h="60756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HOSPITAL SERVICE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NO OF HK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408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&lt; 5 MONTHS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40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6-10 MONTHS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40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11-15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40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16-25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40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&gt; 26 MONTHS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IN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124200"/>
            <a:ext cx="763067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AGE &amp; SERVICE IN HOSP ANALYSIS OF HK STAFF</a:t>
            </a:r>
            <a:endParaRPr lang="en-IN" sz="24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9" y="76200"/>
          <a:ext cx="8915401" cy="960177"/>
        </p:xfrm>
        <a:graphic>
          <a:graphicData uri="http://schemas.openxmlformats.org/drawingml/2006/table">
            <a:tbl>
              <a:tblPr/>
              <a:tblGrid>
                <a:gridCol w="1004929"/>
                <a:gridCol w="1004929"/>
                <a:gridCol w="1593775"/>
                <a:gridCol w="1393032"/>
                <a:gridCol w="1908878"/>
                <a:gridCol w="2009858"/>
              </a:tblGrid>
              <a:tr h="30480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6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AWARENESS OF BIOMEDICAL </a:t>
                      </a:r>
                      <a:r>
                        <a:rPr lang="en-IN" sz="1600" b="1" u="sng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WASTE</a:t>
                      </a:r>
                      <a:endParaRPr lang="en-IN" sz="1200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96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Frequency</a:t>
                      </a:r>
                      <a:endParaRPr lang="en-IN" sz="9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  <a:endParaRPr lang="en-IN" sz="9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 Percent</a:t>
                      </a:r>
                      <a:endParaRPr lang="en-IN" sz="9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Cumulative Percent</a:t>
                      </a:r>
                      <a:endParaRPr lang="en-IN" sz="9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0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</a:t>
                      </a:r>
                      <a:endParaRPr lang="en-IN" sz="9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endParaRPr lang="en-IN" sz="9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en-IN" sz="9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9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9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IN" sz="9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198" y="1295399"/>
          <a:ext cx="8839201" cy="23602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32117"/>
                <a:gridCol w="1272289"/>
                <a:gridCol w="1523023"/>
                <a:gridCol w="1655886"/>
                <a:gridCol w="1655886"/>
              </a:tblGrid>
              <a:tr h="53340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u="sng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u="sng" dirty="0" smtClean="0">
                          <a:latin typeface="Arial" pitchFamily="34" charset="0"/>
                          <a:cs typeface="Arial" pitchFamily="34" charset="0"/>
                        </a:rPr>
                        <a:t>KNOWS </a:t>
                      </a:r>
                      <a:r>
                        <a:rPr lang="en-IN" sz="1800" u="sng" dirty="0">
                          <a:latin typeface="Arial" pitchFamily="34" charset="0"/>
                          <a:cs typeface="Arial" pitchFamily="34" charset="0"/>
                        </a:rPr>
                        <a:t>WHAT BMW </a:t>
                      </a:r>
                      <a:r>
                        <a:rPr lang="en-IN" sz="1800" u="sng" dirty="0" smtClean="0">
                          <a:latin typeface="Arial" pitchFamily="34" charset="0"/>
                          <a:cs typeface="Arial" pitchFamily="34" charset="0"/>
                        </a:rPr>
                        <a:t>INCLUDES</a:t>
                      </a:r>
                      <a:endParaRPr lang="en-IN" sz="1200" b="1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12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Frequency</a:t>
                      </a:r>
                      <a:endParaRPr lang="en-IN" sz="12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Percent</a:t>
                      </a:r>
                      <a:endParaRPr lang="en-IN" sz="12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Valid Percent</a:t>
                      </a:r>
                      <a:endParaRPr lang="en-IN" sz="12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Cumulative Percent</a:t>
                      </a:r>
                      <a:endParaRPr lang="en-IN" sz="12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</a:tr>
              <a:tr h="577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/>
                        <a:t>Includes infectious &amp; non infectious waste of patient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50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83.3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83.3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83.3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</a:tr>
              <a:tr h="3928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/>
                        <a:t>House hold waste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</a:t>
                      </a:r>
                      <a:endParaRPr lang="en-IN" sz="12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1.7</a:t>
                      </a:r>
                      <a:endParaRPr lang="en-IN" sz="12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1.7</a:t>
                      </a:r>
                      <a:endParaRPr lang="en-IN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85.0</a:t>
                      </a:r>
                      <a:endParaRPr lang="en-IN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</a:tr>
              <a:tr h="3928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/>
                        <a:t>Dangerous waste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9</a:t>
                      </a:r>
                      <a:endParaRPr lang="en-IN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15.0</a:t>
                      </a:r>
                      <a:endParaRPr lang="en-IN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15.0</a:t>
                      </a:r>
                      <a:endParaRPr lang="en-IN" sz="12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100.0</a:t>
                      </a:r>
                      <a:endParaRPr lang="en-IN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</a:tr>
              <a:tr h="2125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Total</a:t>
                      </a:r>
                      <a:endParaRPr lang="en-IN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60</a:t>
                      </a:r>
                      <a:endParaRPr lang="en-IN" sz="12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100.0</a:t>
                      </a:r>
                      <a:endParaRPr lang="en-IN" sz="12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100.0</a:t>
                      </a:r>
                      <a:endParaRPr lang="en-IN" sz="12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5611" b="7121"/>
          <a:stretch>
            <a:fillRect/>
          </a:stretch>
        </p:blipFill>
        <p:spPr bwMode="auto">
          <a:xfrm>
            <a:off x="0" y="3657600"/>
            <a:ext cx="896620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76200"/>
          <a:ext cx="8915399" cy="871220"/>
        </p:xfrm>
        <a:graphic>
          <a:graphicData uri="http://schemas.openxmlformats.org/drawingml/2006/table">
            <a:tbl>
              <a:tblPr/>
              <a:tblGrid>
                <a:gridCol w="1005871"/>
                <a:gridCol w="1005871"/>
                <a:gridCol w="1593338"/>
                <a:gridCol w="1392651"/>
                <a:gridCol w="1908358"/>
                <a:gridCol w="2009310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AWARENESS ABOUT COLOR CODING SEGREGATION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Frequency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Percent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 Percent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Cumulative Percent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YES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t="16864"/>
          <a:stretch>
            <a:fillRect/>
          </a:stretch>
        </p:blipFill>
        <p:spPr bwMode="auto">
          <a:xfrm>
            <a:off x="380999" y="3657601"/>
            <a:ext cx="8393375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219200"/>
          <a:ext cx="8763000" cy="20787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91466"/>
                <a:gridCol w="1185241"/>
                <a:gridCol w="948193"/>
                <a:gridCol w="1896386"/>
                <a:gridCol w="2441714"/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" pitchFamily="34" charset="0"/>
                          <a:cs typeface="Arial" pitchFamily="34" charset="0"/>
                        </a:rPr>
                        <a:t>DIFFERENT COLOR BINS USED</a:t>
                      </a: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Valid Percent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Cumulative Percent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IN" sz="1200" b="1" dirty="0" smtClean="0">
                          <a:latin typeface="Arial" pitchFamily="34" charset="0"/>
                          <a:cs typeface="Arial" pitchFamily="34" charset="0"/>
                        </a:rPr>
                        <a:t>BLACK,RED,YELLOW, BLUE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18.3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18.3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18.3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latin typeface="Arial" pitchFamily="34" charset="0"/>
                          <a:cs typeface="Arial" pitchFamily="34" charset="0"/>
                        </a:rPr>
                        <a:t>GREEN,RED,YELLOW, BLACK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21.7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" pitchFamily="34" charset="0"/>
                          <a:cs typeface="Arial" pitchFamily="34" charset="0"/>
                        </a:rPr>
                        <a:t>WHITE,YELLOW,RED</a:t>
                      </a:r>
                      <a:r>
                        <a:rPr lang="en-IN" sz="1200" b="1" dirty="0" smtClean="0">
                          <a:latin typeface="Arial" pitchFamily="34" charset="0"/>
                          <a:cs typeface="Arial" pitchFamily="34" charset="0"/>
                        </a:rPr>
                        <a:t>, BLUE</a:t>
                      </a: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IN" sz="9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latin typeface="Arial" pitchFamily="34" charset="0"/>
                          <a:cs typeface="Arial" pitchFamily="34" charset="0"/>
                        </a:rPr>
                        <a:t>78.3</a:t>
                      </a:r>
                      <a:endParaRPr lang="en-IN" sz="9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latin typeface="Arial" pitchFamily="34" charset="0"/>
                          <a:cs typeface="Arial" pitchFamily="34" charset="0"/>
                        </a:rPr>
                        <a:t>78.3</a:t>
                      </a:r>
                      <a:endParaRPr lang="en-IN" sz="9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IN" sz="9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050" b="1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IN" sz="9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b="6402"/>
          <a:stretch>
            <a:fillRect/>
          </a:stretch>
        </p:blipFill>
        <p:spPr bwMode="auto">
          <a:xfrm>
            <a:off x="0" y="2438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2" y="152399"/>
          <a:ext cx="8534398" cy="26670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29052"/>
                <a:gridCol w="1250566"/>
                <a:gridCol w="1498772"/>
                <a:gridCol w="1578004"/>
                <a:gridCol w="1578004"/>
              </a:tblGrid>
              <a:tr h="314427"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800" b="1" u="sng" dirty="0">
                          <a:latin typeface="Arial" pitchFamily="34" charset="0"/>
                          <a:cs typeface="Arial" pitchFamily="34" charset="0"/>
                        </a:rPr>
                        <a:t>VACCINATION FOR HEPATITIS B AND TETANUS</a:t>
                      </a:r>
                      <a:endParaRPr lang="en-IN" sz="1400" b="1" u="sng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1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Valid Percent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Cumulative Percent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920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" pitchFamily="34" charset="0"/>
                          <a:cs typeface="Arial" pitchFamily="34" charset="0"/>
                        </a:rPr>
                        <a:t>BOTH HEPATITIS B AND </a:t>
                      </a:r>
                      <a:r>
                        <a:rPr lang="en-IN" sz="1200" b="1" dirty="0" smtClean="0">
                          <a:latin typeface="Arial" pitchFamily="34" charset="0"/>
                          <a:cs typeface="Arial" pitchFamily="34" charset="0"/>
                        </a:rPr>
                        <a:t>TETANUS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88.3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88.3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88.3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442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" pitchFamily="34" charset="0"/>
                          <a:cs typeface="Arial" pitchFamily="34" charset="0"/>
                        </a:rPr>
                        <a:t>HEPATITIS B</a:t>
                      </a: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" pitchFamily="34" charset="0"/>
                          <a:cs typeface="Arial" pitchFamily="34" charset="0"/>
                        </a:rPr>
                        <a:t>91.7</a:t>
                      </a: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442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TETANUS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" pitchFamily="34" charset="0"/>
                          <a:cs typeface="Arial" pitchFamily="34" charset="0"/>
                        </a:rPr>
                        <a:t>96.7</a:t>
                      </a: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442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504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IN" sz="105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IN" sz="105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198" y="92965"/>
          <a:ext cx="8915402" cy="1735835"/>
        </p:xfrm>
        <a:graphic>
          <a:graphicData uri="http://schemas.openxmlformats.org/drawingml/2006/table">
            <a:tbl>
              <a:tblPr bandRow="1"/>
              <a:tblGrid>
                <a:gridCol w="1682524"/>
                <a:gridCol w="1682524"/>
                <a:gridCol w="1176151"/>
                <a:gridCol w="1407789"/>
                <a:gridCol w="1483207"/>
                <a:gridCol w="1483207"/>
              </a:tblGrid>
              <a:tr h="292695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u="sng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COMPLETE PPE WORN BY WASTE HANDLER</a:t>
                      </a:r>
                      <a:endParaRPr lang="en-IN" sz="1100" u="sng" dirty="0">
                        <a:solidFill>
                          <a:schemeClr val="tx1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28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Frequency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Percent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 Percent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Cumulative Percent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695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MASK</a:t>
                      </a:r>
                      <a:endParaRPr lang="en-IN" sz="10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8.3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8.3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8.3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26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ALL THE ABOVE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55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91.7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91.7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887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637" y="1995842"/>
            <a:ext cx="8767763" cy="4709758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7728" b="7263"/>
          <a:stretch>
            <a:fillRect/>
          </a:stretch>
        </p:blipFill>
        <p:spPr bwMode="auto">
          <a:xfrm>
            <a:off x="0" y="1981200"/>
            <a:ext cx="9144000" cy="480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2014379"/>
        </p:xfrm>
        <a:graphic>
          <a:graphicData uri="http://schemas.openxmlformats.org/drawingml/2006/table">
            <a:tbl>
              <a:tblPr/>
              <a:tblGrid>
                <a:gridCol w="2817080"/>
                <a:gridCol w="1340492"/>
                <a:gridCol w="1605520"/>
                <a:gridCol w="1690454"/>
                <a:gridCol w="1690454"/>
              </a:tblGrid>
              <a:tr h="258921"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600" b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IDENTIFICATION </a:t>
                      </a:r>
                      <a:r>
                        <a:rPr lang="en-IN" sz="1600" b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OF BIOHAZARD </a:t>
                      </a:r>
                      <a:r>
                        <a:rPr lang="en-IN" sz="1600" b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SYMBOL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IN" sz="1200" u="sng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1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Frequency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Percent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 Percent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Cumulative Percent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696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CORRECTLY IDENTIFIED BIOHAZARD SYMBOL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58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96.7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96.7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96.7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892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IDEN TIFYIED CYTOTOXIC SYMBOL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3.3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3.3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99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1" y="381000"/>
          <a:ext cx="8686800" cy="1142999"/>
        </p:xfrm>
        <a:graphic>
          <a:graphicData uri="http://schemas.openxmlformats.org/drawingml/2006/table">
            <a:tbl>
              <a:tblPr/>
              <a:tblGrid>
                <a:gridCol w="979162"/>
                <a:gridCol w="849637"/>
                <a:gridCol w="1682433"/>
                <a:gridCol w="1357313"/>
                <a:gridCol w="1760854"/>
                <a:gridCol w="2057401"/>
              </a:tblGrid>
              <a:tr h="316574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NSI </a:t>
                      </a:r>
                      <a:r>
                        <a:rPr lang="en-IN" sz="1400" b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CAN RESULT IN INFECTION</a:t>
                      </a:r>
                      <a:endParaRPr lang="en-IN" sz="1100" u="sng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09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Frequency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Percent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 Percent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Cumulative Percent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5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YES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828800"/>
          <a:ext cx="8686800" cy="1641348"/>
        </p:xfrm>
        <a:graphic>
          <a:graphicData uri="http://schemas.openxmlformats.org/drawingml/2006/table">
            <a:tbl>
              <a:tblPr/>
              <a:tblGrid>
                <a:gridCol w="855885"/>
                <a:gridCol w="1049115"/>
                <a:gridCol w="1662397"/>
                <a:gridCol w="1309403"/>
                <a:gridCol w="1828800"/>
                <a:gridCol w="1981200"/>
              </a:tblGrid>
              <a:tr h="218076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600" b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AVOIDANCE OF CROWDED AREA IN BMW TRANSPORTATION</a:t>
                      </a:r>
                      <a:endParaRPr lang="en-IN" sz="1200" u="sng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81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Frequency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Percent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 Percent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Cumulative Percent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076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</a:t>
                      </a:r>
                      <a:endParaRPr lang="en-IN" sz="11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NO</a:t>
                      </a:r>
                      <a:endParaRPr lang="en-IN" sz="11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07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YES</a:t>
                      </a:r>
                      <a:endParaRPr lang="en-IN" sz="11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59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98.3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98.3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2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1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1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3733800"/>
          <a:ext cx="8686800" cy="836168"/>
        </p:xfrm>
        <a:graphic>
          <a:graphicData uri="http://schemas.openxmlformats.org/drawingml/2006/table">
            <a:tbl>
              <a:tblPr/>
              <a:tblGrid>
                <a:gridCol w="1038183"/>
                <a:gridCol w="866817"/>
                <a:gridCol w="1620830"/>
                <a:gridCol w="1333501"/>
                <a:gridCol w="1827303"/>
                <a:gridCol w="2000166"/>
              </a:tblGrid>
              <a:tr h="7620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400" b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TRAINING GIVEN ON BMW </a:t>
                      </a:r>
                      <a:r>
                        <a:rPr lang="en-IN" sz="1400" b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AT HOSPITAL</a:t>
                      </a:r>
                      <a:endParaRPr lang="en-IN" sz="1100" u="sng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Frequency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Percent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 Percent</a:t>
                      </a:r>
                      <a:endParaRPr lang="en-IN" sz="10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Cumulative Percent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YES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5029200"/>
          <a:ext cx="8686800" cy="1560174"/>
        </p:xfrm>
        <a:graphic>
          <a:graphicData uri="http://schemas.openxmlformats.org/drawingml/2006/table">
            <a:tbl>
              <a:tblPr/>
              <a:tblGrid>
                <a:gridCol w="725250"/>
                <a:gridCol w="1162165"/>
                <a:gridCol w="1621668"/>
                <a:gridCol w="1400281"/>
                <a:gridCol w="1872436"/>
                <a:gridCol w="1905000"/>
              </a:tblGrid>
              <a:tr h="12100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INDIVIDUAL BENEFITTED FROM BMW TRAINING 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00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Frequency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Percent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 Percent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Cumulative Percent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334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Valid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en-IN" sz="14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100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YES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59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98.3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98.3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3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n-IN" sz="105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</a:t>
                      </a:r>
                      <a:endParaRPr lang="en-IN" sz="105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0998" y="1371600"/>
          <a:ext cx="8153401" cy="1381317"/>
        </p:xfrm>
        <a:graphic>
          <a:graphicData uri="http://schemas.openxmlformats.org/drawingml/2006/table">
            <a:tbl>
              <a:tblPr/>
              <a:tblGrid>
                <a:gridCol w="948246"/>
                <a:gridCol w="2511289"/>
                <a:gridCol w="1343270"/>
                <a:gridCol w="1744925"/>
                <a:gridCol w="1605671"/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IN" sz="1800" b="1">
                          <a:latin typeface="Times New Roman"/>
                          <a:ea typeface="Calibri"/>
                          <a:cs typeface="Times New Roman"/>
                        </a:rPr>
                        <a:t>S.No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IN" sz="1800" b="1">
                          <a:latin typeface="Times New Roman"/>
                          <a:ea typeface="Calibri"/>
                          <a:cs typeface="Times New Roman"/>
                        </a:rPr>
                        <a:t>Various categories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IN" sz="1800" b="1">
                          <a:latin typeface="Times New Roman"/>
                          <a:ea typeface="Calibri"/>
                          <a:cs typeface="Times New Roman"/>
                        </a:rPr>
                        <a:t>Full  score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IN" sz="1800" b="1">
                          <a:latin typeface="Times New Roman"/>
                          <a:ea typeface="Calibri"/>
                          <a:cs typeface="Times New Roman"/>
                        </a:rPr>
                        <a:t>Score obtained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IN" sz="1800" b="1">
                          <a:latin typeface="Times New Roman"/>
                          <a:ea typeface="Calibri"/>
                          <a:cs typeface="Times New Roman"/>
                        </a:rPr>
                        <a:t>Total Nurses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/>
                          <a:ea typeface="Calibri"/>
                          <a:cs typeface="Times New Roman"/>
                        </a:rPr>
                        <a:t>Good Knowledge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/>
                          <a:ea typeface="Calibri"/>
                          <a:cs typeface="Times New Roman"/>
                        </a:rPr>
                        <a:t>Average Knowledge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/>
                          <a:ea typeface="Calibri"/>
                          <a:cs typeface="Times New Roman"/>
                        </a:rPr>
                        <a:t>Poor  Knowledge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/>
                          <a:ea typeface="Calibri"/>
                          <a:cs typeface="Times New Roman"/>
                        </a:rPr>
                        <a:t>0-4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914400" y="3124200"/>
          <a:ext cx="7620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5062"/>
            <a:ext cx="9144000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CLASSIFICATION OF KNOWLEDGE LEVEL OF HK  ON BASIS OF SCORES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u="sng" dirty="0" smtClean="0"/>
              <a:t>OBJECTIVE OF THE STUDY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General Objectives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To find out awareness of biomedical waste amongst nursing and housekeeping staff of Venketeshwar Hospital, Dwarka, New Delhi.</a:t>
            </a:r>
          </a:p>
          <a:p>
            <a:pPr>
              <a:lnSpc>
                <a:spcPct val="150000"/>
              </a:lnSpc>
              <a:buNone/>
            </a:pP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Specific Objectives</a:t>
            </a: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Whether nursing staff and HK staff possesses good knowledge about handling &amp; management of biomedical waste.</a:t>
            </a: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Are BMW waste handled as per provision of BMW rules 2016 and amendment thereto in the year 2018?  </a:t>
            </a: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Are BWM and Hospital infection committee integrated? </a:t>
            </a: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Is formal training provided to all HC personnel on BMW ?</a:t>
            </a: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To recommend suggestion, if any</a:t>
            </a:r>
          </a:p>
          <a:p>
            <a:pPr>
              <a:lnSpc>
                <a:spcPct val="150000"/>
              </a:lnSpc>
            </a:pP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S\111APPLE\IMG_E1028.JPG"/>
          <p:cNvPicPr>
            <a:picLocks noChangeAspect="1" noChangeArrowheads="1"/>
          </p:cNvPicPr>
          <p:nvPr/>
        </p:nvPicPr>
        <p:blipFill>
          <a:blip r:embed="rId2" cstate="print"/>
          <a:srcRect l="3968" r="7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00"/>
          </a:solidFill>
        </p:spPr>
        <p:txBody>
          <a:bodyPr/>
          <a:lstStyle/>
          <a:p>
            <a:r>
              <a:rPr lang="en-US" u="sng" dirty="0" smtClean="0"/>
              <a:t>KEY FINDINGS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6637"/>
            <a:ext cx="8610600" cy="52117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100 % Nurses and Housekeeping staff are aware about BMW and  color coding segregation. </a:t>
            </a: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100 % HK staff and 94 % Nurses have undergone BMW training at hospital.      98.3 % HK Staff  have benefitted from BMW training.</a:t>
            </a: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92 % of nursing staff and 97%  of Housekeeping staff correctly identified biohazard symbol.</a:t>
            </a: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58 % nurses have correct knowledge about solution for puncture proof container.</a:t>
            </a: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84 % nurses were aware that puncture proof container is to be used for discarding waste sharps.</a:t>
            </a: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82 % nurses and 78 % housekeeping staff respectively are aware of correct four types of colour bags/bins used in better BMW management. </a:t>
            </a: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12 % of HK staffs are not vaccinated for either of Hepatitis B / Tetanus or both while it is about 26 % in case of nurses.</a:t>
            </a: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Hospital is adhering to all guidelines of CPCB in respect of BMW handling Rules 2016 and amendment to rules.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u="sng" dirty="0" smtClean="0"/>
              <a:t>RECOMMENDATION</a:t>
            </a:r>
            <a:endParaRPr lang="en-IN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35052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service training  must continue for better BMW awareness.</a:t>
            </a:r>
          </a:p>
          <a:p>
            <a:pPr lvl="0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All nursing and housekeeping staff must be vaccinated for both Hepatitis B and Tetanus. </a:t>
            </a:r>
          </a:p>
          <a:p>
            <a:pPr lvl="0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CBMWTF  rep must wear PPE, while handling waste.</a:t>
            </a:r>
          </a:p>
          <a:p>
            <a:pPr lvl="0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Proper securing  up of  filled non chlorinated bags  at source to avoid accidental spills during transportation</a:t>
            </a:r>
          </a:p>
          <a:p>
            <a:pPr lvl="0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Trolleys kept at biomedical room for storage may also be as per color coding of BMW.</a:t>
            </a:r>
          </a:p>
          <a:p>
            <a:pPr lvl="0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Assess  the future need to relocate biomedical room from present location. </a:t>
            </a:r>
          </a:p>
          <a:p>
            <a:pPr lvl="0">
              <a:lnSpc>
                <a:spcPct val="150000"/>
              </a:lnSpc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wa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7400"/>
            <a:ext cx="2704432" cy="3454400"/>
          </a:xfrm>
          <a:prstGeom prst="rect">
            <a:avLst/>
          </a:prstGeom>
        </p:spPr>
      </p:pic>
      <p:pic>
        <p:nvPicPr>
          <p:cNvPr id="6" name="Picture 5" descr="white wa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1" y="3276600"/>
            <a:ext cx="2819399" cy="3505200"/>
          </a:xfrm>
          <a:prstGeom prst="rect">
            <a:avLst/>
          </a:prstGeom>
        </p:spPr>
      </p:pic>
      <p:pic>
        <p:nvPicPr>
          <p:cNvPr id="8" name="Picture 7" descr="red bag handl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225800"/>
            <a:ext cx="2667000" cy="3556000"/>
          </a:xfrm>
          <a:prstGeom prst="rect">
            <a:avLst/>
          </a:prstGeom>
        </p:spPr>
      </p:pic>
      <p:pic>
        <p:nvPicPr>
          <p:cNvPr id="10" name="Content Placeholder 3" descr="HK tpt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0"/>
            <a:ext cx="2819400" cy="3124200"/>
          </a:xfrm>
          <a:prstGeom prst="rect">
            <a:avLst/>
          </a:prstGeom>
        </p:spPr>
      </p:pic>
      <p:pic>
        <p:nvPicPr>
          <p:cNvPr id="11" name="Picture 10" descr="YELLOW WAS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0"/>
            <a:ext cx="2590800" cy="3124200"/>
          </a:xfrm>
          <a:prstGeom prst="rect">
            <a:avLst/>
          </a:prstGeom>
        </p:spPr>
      </p:pic>
      <p:pic>
        <p:nvPicPr>
          <p:cNvPr id="14" name="Picture 13" descr="IMG_08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68605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OHO0272.JPG"/>
          <p:cNvPicPr>
            <a:picLocks noChangeAspect="1" noChangeArrowheads="1"/>
          </p:cNvPicPr>
          <p:nvPr/>
        </p:nvPicPr>
        <p:blipFill>
          <a:blip r:embed="rId2" cstate="print"/>
          <a:srcRect l="59722" t="8333" r="2083" b="8333"/>
          <a:stretch>
            <a:fillRect/>
          </a:stretch>
        </p:blipFill>
        <p:spPr bwMode="auto">
          <a:xfrm>
            <a:off x="5638800" y="0"/>
            <a:ext cx="4191000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130425"/>
            <a:ext cx="5715000" cy="1470025"/>
          </a:xfrm>
          <a:solidFill>
            <a:srgbClr val="FFFF00"/>
          </a:solidFill>
        </p:spPr>
        <p:txBody>
          <a:bodyPr/>
          <a:lstStyle/>
          <a:p>
            <a:r>
              <a:rPr lang="en-IN" b="1" dirty="0" smtClean="0"/>
              <a:t>THANK YOU</a:t>
            </a:r>
            <a:endParaRPr lang="en-IN" b="1" dirty="0"/>
          </a:p>
        </p:txBody>
      </p:sp>
      <p:pic>
        <p:nvPicPr>
          <p:cNvPr id="4" name="Picture 3" descr="trolley at D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657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u="sng" dirty="0" smtClean="0"/>
              <a:t>LITERATURE REVIEW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3340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Biomedical Waste (Management &amp; Handling) Rules, 2016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Biomedical Waste Management ( Amendment) Rules, 2018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Shalini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Sharma. et.al.,(2010) study on awareness about BMW management in 14 medical centre's at Agra.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Lt Col SKM Rao.et.al., Study on Biomedical Waste Management -An Infrastructural Survey of Hospital.</a:t>
            </a:r>
          </a:p>
          <a:p>
            <a:pPr>
              <a:buNone/>
            </a:pP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Datta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Mohi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. et.al.,(2018)- Biomedical waste management in India: Critical appraisal.</a:t>
            </a:r>
          </a:p>
          <a:p>
            <a:pPr>
              <a:buNone/>
            </a:pP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S.Muhammad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Salim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Khan, Sheikh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Mohd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Saleem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et.al., 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study on BMW practices at a tertiary care paediatric hospital in Kashmir valley.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b="1" u="sng" dirty="0" smtClean="0"/>
              <a:t/>
            </a:r>
            <a:br>
              <a:rPr lang="en-IN" b="1" u="sng" dirty="0" smtClean="0"/>
            </a:br>
            <a:r>
              <a:rPr lang="en-IN" b="1" u="sng" dirty="0" smtClean="0"/>
              <a:t>RESEARCH METHOLDOLOGY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Study Design: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Descriptive and Cross sectional study</a:t>
            </a:r>
          </a:p>
          <a:p>
            <a:pPr>
              <a:lnSpc>
                <a:spcPct val="170000"/>
              </a:lnSpc>
            </a:pP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Location of the Study: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		Venketeshwar Hospital, Dwarka, </a:t>
            </a:r>
          </a:p>
          <a:p>
            <a:pPr>
              <a:lnSpc>
                <a:spcPct val="170000"/>
              </a:lnSpc>
            </a:pP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Duration of the study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:		01April to10May 2919.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Sample size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:			110 i.e. 50Nursing and 60 housekeeping Staff.</a:t>
            </a:r>
          </a:p>
          <a:p>
            <a:pPr>
              <a:lnSpc>
                <a:spcPct val="170000"/>
              </a:lnSpc>
            </a:pP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Sampling Technique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:		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Convenient  sampling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Data Collection Tools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:		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Observation Checklist and Structured 						Questionnaire. </a:t>
            </a:r>
          </a:p>
          <a:p>
            <a:pPr>
              <a:lnSpc>
                <a:spcPct val="170000"/>
              </a:lnSpc>
            </a:pP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Data Analysis: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IBM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SPSS  and Excel .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172200" y="4191000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IN" b="1" u="sng" dirty="0" smtClean="0"/>
              <a:t>DELIVERABLE 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810000"/>
          </a:xfrm>
        </p:spPr>
        <p:txBody>
          <a:bodyPr anchor="ctr">
            <a:noAutofit/>
          </a:bodyPr>
          <a:lstStyle/>
          <a:p>
            <a:pPr algn="just">
              <a:lnSpc>
                <a:spcPct val="200000"/>
              </a:lnSpc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Find out the level of awareness of BMW in nursing &amp; housekeeping staff.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Nursing and HK staff knows about health hazards of the BMW 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Is BWM and HIC integrated.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Vaccination of Nursing and housekeeping staff.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Is formal training provided to staff  on BMW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To recommend suggestion, if any.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CBWTF ve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276600"/>
            <a:ext cx="32766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00"/>
          </a:solidFill>
        </p:spPr>
        <p:txBody>
          <a:bodyPr/>
          <a:lstStyle/>
          <a:p>
            <a:r>
              <a:rPr lang="en-IN" b="1" u="sng" dirty="0" smtClean="0"/>
              <a:t>OBSERVATIONAL CHECKLIST</a:t>
            </a:r>
            <a:endParaRPr lang="en-IN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1999" y="1066801"/>
          <a:ext cx="7696201" cy="5220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96201"/>
              </a:tblGrid>
              <a:tr h="356902">
                <a:tc>
                  <a:txBody>
                    <a:bodyPr/>
                    <a:lstStyle/>
                    <a:p>
                      <a:pPr algn="l"/>
                      <a:r>
                        <a:rPr lang="en-IN" b="1" dirty="0" smtClean="0">
                          <a:latin typeface="Arial" pitchFamily="34" charset="0"/>
                          <a:cs typeface="Arial" pitchFamily="34" charset="0"/>
                        </a:rPr>
                        <a:t>Are BMW</a:t>
                      </a:r>
                      <a:r>
                        <a:rPr lang="en-IN" b="1" baseline="0" dirty="0" smtClean="0">
                          <a:latin typeface="Arial" pitchFamily="34" charset="0"/>
                          <a:cs typeface="Arial" pitchFamily="34" charset="0"/>
                        </a:rPr>
                        <a:t> Policy/SOP existing    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902">
                <a:tc>
                  <a:txBody>
                    <a:bodyPr/>
                    <a:lstStyle/>
                    <a:p>
                      <a:pPr algn="l"/>
                      <a:r>
                        <a:rPr lang="en-IN" b="1" dirty="0" smtClean="0">
                          <a:latin typeface="Arial" pitchFamily="34" charset="0"/>
                          <a:cs typeface="Arial" pitchFamily="34" charset="0"/>
                        </a:rPr>
                        <a:t>Nodal officer nominated in Hospital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902">
                <a:tc>
                  <a:txBody>
                    <a:bodyPr/>
                    <a:lstStyle/>
                    <a:p>
                      <a:pPr algn="l"/>
                      <a:r>
                        <a:rPr lang="en-IN" b="1" dirty="0" smtClean="0">
                          <a:latin typeface="Arial" pitchFamily="34" charset="0"/>
                          <a:cs typeface="Arial" pitchFamily="34" charset="0"/>
                        </a:rPr>
                        <a:t>Pre-treatment of laboratory waste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902">
                <a:tc>
                  <a:txBody>
                    <a:bodyPr/>
                    <a:lstStyle/>
                    <a:p>
                      <a:pPr algn="l"/>
                      <a:r>
                        <a:rPr lang="en-IN" b="1" dirty="0" smtClean="0">
                          <a:latin typeface="Arial" pitchFamily="34" charset="0"/>
                          <a:cs typeface="Arial" pitchFamily="34" charset="0"/>
                        </a:rPr>
                        <a:t>Use of non chlorinated plastic bags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902">
                <a:tc>
                  <a:txBody>
                    <a:bodyPr/>
                    <a:lstStyle/>
                    <a:p>
                      <a:pPr algn="l"/>
                      <a:r>
                        <a:rPr lang="en-IN" b="1" dirty="0" smtClean="0">
                          <a:latin typeface="Arial" pitchFamily="34" charset="0"/>
                          <a:cs typeface="Arial" pitchFamily="34" charset="0"/>
                        </a:rPr>
                        <a:t>No blame approach to incident reporting promoted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902">
                <a:tc>
                  <a:txBody>
                    <a:bodyPr/>
                    <a:lstStyle/>
                    <a:p>
                      <a:pPr algn="l"/>
                      <a:r>
                        <a:rPr lang="en-IN" b="1" dirty="0" smtClean="0">
                          <a:latin typeface="Arial" pitchFamily="34" charset="0"/>
                          <a:cs typeface="Arial" pitchFamily="34" charset="0"/>
                        </a:rPr>
                        <a:t>Free access to PEP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902">
                <a:tc>
                  <a:txBody>
                    <a:bodyPr/>
                    <a:lstStyle/>
                    <a:p>
                      <a:pPr algn="l"/>
                      <a:r>
                        <a:rPr lang="en-IN" b="1" dirty="0" smtClean="0">
                          <a:latin typeface="Arial" pitchFamily="34" charset="0"/>
                          <a:cs typeface="Arial" pitchFamily="34" charset="0"/>
                        </a:rPr>
                        <a:t>Sufficient</a:t>
                      </a:r>
                      <a:r>
                        <a:rPr lang="en-IN" b="1" baseline="0" dirty="0" smtClean="0">
                          <a:latin typeface="Arial" pitchFamily="34" charset="0"/>
                          <a:cs typeface="Arial" pitchFamily="34" charset="0"/>
                        </a:rPr>
                        <a:t> budget provided for PEP &amp; Stores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902">
                <a:tc>
                  <a:txBody>
                    <a:bodyPr/>
                    <a:lstStyle/>
                    <a:p>
                      <a:pPr algn="l"/>
                      <a:r>
                        <a:rPr lang="en-IN" b="1" dirty="0" smtClean="0">
                          <a:latin typeface="Arial" pitchFamily="34" charset="0"/>
                          <a:cs typeface="Arial" pitchFamily="34" charset="0"/>
                        </a:rPr>
                        <a:t>Is HCW and HIC integrated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902">
                <a:tc>
                  <a:txBody>
                    <a:bodyPr/>
                    <a:lstStyle/>
                    <a:p>
                      <a:pPr algn="l"/>
                      <a:r>
                        <a:rPr lang="en-IN" b="1" dirty="0" smtClean="0">
                          <a:latin typeface="Arial" pitchFamily="34" charset="0"/>
                          <a:cs typeface="Arial" pitchFamily="34" charset="0"/>
                        </a:rPr>
                        <a:t>Is HCW cell functioning within Hospital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902">
                <a:tc>
                  <a:txBody>
                    <a:bodyPr/>
                    <a:lstStyle/>
                    <a:p>
                      <a:pPr algn="l"/>
                      <a:r>
                        <a:rPr lang="en-IN" b="1" dirty="0" smtClean="0">
                          <a:latin typeface="Arial" pitchFamily="34" charset="0"/>
                          <a:cs typeface="Arial" pitchFamily="34" charset="0"/>
                        </a:rPr>
                        <a:t>PPE</a:t>
                      </a:r>
                      <a:r>
                        <a:rPr lang="en-IN" b="1" baseline="0" dirty="0" smtClean="0">
                          <a:latin typeface="Arial" pitchFamily="34" charset="0"/>
                          <a:cs typeface="Arial" pitchFamily="34" charset="0"/>
                        </a:rPr>
                        <a:t> worn by BMW handlers all times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>
                          <a:latin typeface="Arial" pitchFamily="34" charset="0"/>
                          <a:cs typeface="Arial" pitchFamily="34" charset="0"/>
                        </a:rPr>
                        <a:t>Bar coding</a:t>
                      </a:r>
                      <a:r>
                        <a:rPr lang="en-IN" b="1" baseline="0" dirty="0" smtClean="0">
                          <a:latin typeface="Arial" pitchFamily="34" charset="0"/>
                          <a:cs typeface="Arial" pitchFamily="34" charset="0"/>
                        </a:rPr>
                        <a:t> of BMW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902">
                <a:tc>
                  <a:txBody>
                    <a:bodyPr/>
                    <a:lstStyle/>
                    <a:p>
                      <a:pPr algn="l"/>
                      <a:r>
                        <a:rPr lang="en-IN" b="1" dirty="0" smtClean="0">
                          <a:latin typeface="Arial" pitchFamily="34" charset="0"/>
                          <a:cs typeface="Arial" pitchFamily="34" charset="0"/>
                        </a:rPr>
                        <a:t>Professionalism</a:t>
                      </a:r>
                      <a:r>
                        <a:rPr lang="en-IN" b="1" baseline="0" dirty="0" smtClean="0">
                          <a:latin typeface="Arial" pitchFamily="34" charset="0"/>
                          <a:cs typeface="Arial" pitchFamily="34" charset="0"/>
                        </a:rPr>
                        <a:t> of outsource agency dealing with BMW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902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Awareness  about procedure of needle stick injury incidence 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5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General  attitude of Staff towards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BMW 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r>
              <a:rPr lang="en-IN" b="1" u="sng" dirty="0" smtClean="0"/>
              <a:t>QUESTIONNAIRE </a:t>
            </a:r>
            <a:endParaRPr lang="en-IN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 smtClean="0"/>
              <a:t>NURSING STAFF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9990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IN" sz="1700" b="1" dirty="0" smtClean="0"/>
              <a:t>Awareness about the biomedical waste</a:t>
            </a:r>
          </a:p>
          <a:p>
            <a:r>
              <a:rPr lang="en-IN" sz="1700" b="1" dirty="0" smtClean="0"/>
              <a:t>Awareness regarding colour coding segregation</a:t>
            </a:r>
          </a:p>
          <a:p>
            <a:r>
              <a:rPr lang="en-IN" sz="1700" b="1" dirty="0" smtClean="0"/>
              <a:t>Knowledge about disposal of human anatomical waste and soiled dressing</a:t>
            </a:r>
          </a:p>
          <a:p>
            <a:r>
              <a:rPr lang="en-IN" sz="1700" b="1" dirty="0" smtClean="0"/>
              <a:t>Knowledge about disposal of waste sharps</a:t>
            </a:r>
            <a:endParaRPr lang="en-IN" sz="1700" dirty="0" smtClean="0"/>
          </a:p>
          <a:p>
            <a:r>
              <a:rPr lang="en-IN" sz="1700" b="1" dirty="0" smtClean="0"/>
              <a:t>Knowledge about the solution in puncture proof container</a:t>
            </a:r>
            <a:endParaRPr lang="en-IN" sz="1700" dirty="0" smtClean="0"/>
          </a:p>
          <a:p>
            <a:r>
              <a:rPr lang="en-IN" sz="1700" b="1" dirty="0" smtClean="0"/>
              <a:t>Knowledge about  major risks through biomedical waste</a:t>
            </a:r>
            <a:endParaRPr lang="en-IN" sz="1700" dirty="0" smtClean="0"/>
          </a:p>
          <a:p>
            <a:r>
              <a:rPr lang="en-IN" sz="1700" b="1" dirty="0" smtClean="0"/>
              <a:t>Knowledge about different types of disinfectant methods used</a:t>
            </a:r>
          </a:p>
          <a:p>
            <a:r>
              <a:rPr lang="en-IN" sz="1700" b="1" dirty="0" smtClean="0"/>
              <a:t>Knowledge about safety measure taken during spillage of biomedical waste</a:t>
            </a:r>
            <a:endParaRPr lang="en-IN" sz="1700" dirty="0" smtClean="0"/>
          </a:p>
          <a:p>
            <a:r>
              <a:rPr lang="en-IN" sz="1700" b="1" dirty="0" smtClean="0"/>
              <a:t>Identification of biohazard symbol</a:t>
            </a:r>
            <a:endParaRPr lang="en-IN" sz="1700" dirty="0" smtClean="0"/>
          </a:p>
          <a:p>
            <a:endParaRPr lang="en-IN" sz="1700" dirty="0" smtClean="0"/>
          </a:p>
          <a:p>
            <a:endParaRPr lang="en-IN" sz="1700" dirty="0" smtClean="0"/>
          </a:p>
          <a:p>
            <a:endParaRPr lang="en-IN" sz="1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dirty="0" smtClean="0"/>
              <a:t>HOUSEKEEPING STAFF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630362"/>
            <a:ext cx="4041775" cy="46180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IN" sz="1700" b="1" dirty="0" smtClean="0"/>
              <a:t>Knowledge about the biomedical waste</a:t>
            </a:r>
            <a:endParaRPr lang="en-IN" sz="1700" dirty="0" smtClean="0"/>
          </a:p>
          <a:p>
            <a:r>
              <a:rPr lang="en-IN" sz="1700" b="1" dirty="0" smtClean="0"/>
              <a:t>Awareness regarding colour coding segregation</a:t>
            </a:r>
            <a:endParaRPr lang="en-IN" sz="1700" dirty="0" smtClean="0"/>
          </a:p>
          <a:p>
            <a:r>
              <a:rPr lang="en-IN" sz="1700" b="1" dirty="0" smtClean="0"/>
              <a:t>Identification of biohazard symbol</a:t>
            </a:r>
            <a:endParaRPr lang="en-IN" sz="1700" dirty="0" smtClean="0"/>
          </a:p>
          <a:p>
            <a:r>
              <a:rPr lang="en-IN" sz="1700" b="1" dirty="0" smtClean="0"/>
              <a:t>Knowledge about precaution taken during handling of biomedical waste </a:t>
            </a:r>
            <a:endParaRPr lang="en-IN" sz="1700" dirty="0" smtClean="0"/>
          </a:p>
          <a:p>
            <a:r>
              <a:rPr lang="en-IN" sz="1700" b="1" dirty="0" smtClean="0"/>
              <a:t>Awareness on needle stick injury </a:t>
            </a:r>
          </a:p>
          <a:p>
            <a:r>
              <a:rPr lang="en-IN" sz="1700" b="1" dirty="0" smtClean="0"/>
              <a:t>Awareness regarding transportation of Biomedical waste</a:t>
            </a:r>
            <a:endParaRPr lang="en-IN" sz="1700" dirty="0" smtClean="0"/>
          </a:p>
          <a:p>
            <a:r>
              <a:rPr lang="en-IN" sz="1700" b="1" dirty="0" smtClean="0"/>
              <a:t>Is any training provided for handling of Biomedical waste</a:t>
            </a:r>
            <a:endParaRPr lang="en-IN" sz="1700" dirty="0" smtClean="0"/>
          </a:p>
          <a:p>
            <a:r>
              <a:rPr lang="en-IN" sz="1700" b="1" dirty="0" smtClean="0"/>
              <a:t>Is  training programme effective in providing knowledge about biomedical waste</a:t>
            </a:r>
            <a:endParaRPr lang="en-IN" sz="1700" dirty="0" smtClean="0"/>
          </a:p>
          <a:p>
            <a:endParaRPr lang="en-IN" sz="1700" dirty="0"/>
          </a:p>
        </p:txBody>
      </p:sp>
      <p:sp>
        <p:nvSpPr>
          <p:cNvPr id="9" name="Left Arrow 8">
            <a:hlinkClick r:id="rId2" action="ppaction://hlinksldjump"/>
          </p:cNvPr>
          <p:cNvSpPr/>
          <p:nvPr/>
        </p:nvSpPr>
        <p:spPr>
          <a:xfrm>
            <a:off x="6781800" y="6324600"/>
            <a:ext cx="609600" cy="3810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457197"/>
          <a:ext cx="7467600" cy="6400802"/>
        </p:xfrm>
        <a:graphic>
          <a:graphicData uri="http://schemas.openxmlformats.org/drawingml/2006/table">
            <a:tbl>
              <a:tblPr/>
              <a:tblGrid>
                <a:gridCol w="937792"/>
                <a:gridCol w="5454146"/>
                <a:gridCol w="1075662"/>
              </a:tblGrid>
              <a:tr h="490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SER </a:t>
                      </a:r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CHECKLIST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YES/NO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  BMW </a:t>
                      </a:r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management SOP </a:t>
                      </a:r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existing    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Nodal officer nominated in Hospital 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Pre-treatment of laboratory waste 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Use of non chlorinated plastic bags 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Free access to PEP 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Sufficient budget provided for PEP &amp; BMW Stores 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YESS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 BMW and HIC integrated 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PPE worn by BMW </a:t>
                      </a:r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handlers </a:t>
                      </a:r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all times 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Bar coding of BMW 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Awareness  about procedure of needle stick injury incidence 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General  attitude of Staff towards BMW 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endParaRPr lang="en-IN" sz="12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IN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Very good</a:t>
                      </a:r>
                      <a:endParaRPr lang="en-IN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en-IN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</a:rPr>
                        <a:t>Annual report of BMW submitted for year 2018-19 to appropriate authorities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</a:rPr>
                        <a:t>Is monthly BMW report being submitted regularly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4" marR="59664" marT="29832" marB="298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OBSERVATIONAL CHECKLIST</a:t>
            </a:r>
            <a:endParaRPr lang="en-IN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1879</Words>
  <Application>Microsoft Office PowerPoint</Application>
  <PresentationFormat>On-screen Show (4:3)</PresentationFormat>
  <Paragraphs>810</Paragraphs>
  <Slides>34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PRESENTATION: AWARENESS OF BIOMEDICAL WASTE  AMONGST  NURSING  &amp; HOUSEKEEPING STAFF  OF  VENKATESHWAR HOSPITAL  DWARKA</vt:lpstr>
      <vt:lpstr>INTRODUCTION</vt:lpstr>
      <vt:lpstr>OBJECTIVE OF THE STUDY</vt:lpstr>
      <vt:lpstr>LITERATURE REVIEW</vt:lpstr>
      <vt:lpstr> RESEARCH METHOLDOLOGY </vt:lpstr>
      <vt:lpstr>DELIVERABLE </vt:lpstr>
      <vt:lpstr>OBSERVATIONAL CHECKLIST</vt:lpstr>
      <vt:lpstr>QUESTIONNAIRE </vt:lpstr>
      <vt:lpstr>Slide 9</vt:lpstr>
      <vt:lpstr>RESULT : NURSING STAFF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RESULT: HOUSEKEEPING STAFF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KEY FINDINGS</vt:lpstr>
      <vt:lpstr>RECOMMENDATION</vt:lpstr>
      <vt:lpstr>Slide 33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Abhisumat</dc:creator>
  <cp:lastModifiedBy>user</cp:lastModifiedBy>
  <cp:revision>171</cp:revision>
  <dcterms:created xsi:type="dcterms:W3CDTF">2006-08-16T00:00:00Z</dcterms:created>
  <dcterms:modified xsi:type="dcterms:W3CDTF">2019-06-01T03:45:12Z</dcterms:modified>
</cp:coreProperties>
</file>