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47" r:id="rId1"/>
  </p:sldMasterIdLst>
  <p:sldIdLst>
    <p:sldId id="268" r:id="rId2"/>
    <p:sldId id="270" r:id="rId3"/>
    <p:sldId id="257" r:id="rId4"/>
    <p:sldId id="281" r:id="rId5"/>
    <p:sldId id="259" r:id="rId6"/>
    <p:sldId id="277" r:id="rId7"/>
    <p:sldId id="260" r:id="rId8"/>
    <p:sldId id="273" r:id="rId9"/>
    <p:sldId id="261" r:id="rId10"/>
    <p:sldId id="274" r:id="rId11"/>
    <p:sldId id="263" r:id="rId12"/>
    <p:sldId id="275" r:id="rId13"/>
    <p:sldId id="271" r:id="rId14"/>
    <p:sldId id="272" r:id="rId15"/>
    <p:sldId id="262" r:id="rId16"/>
    <p:sldId id="264" r:id="rId17"/>
    <p:sldId id="267" r:id="rId18"/>
    <p:sldId id="269" r:id="rId19"/>
    <p:sldId id="28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ti\Desktop\Final%20Dissertation%20shee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Weak</a:t>
            </a:r>
            <a:r>
              <a:rPr lang="en-US" b="1" baseline="0"/>
              <a:t> Performing </a:t>
            </a:r>
            <a:r>
              <a:rPr lang="en-US" b="1"/>
              <a:t>Standards (50% &amp; Below</a:t>
            </a:r>
            <a:r>
              <a:rPr lang="en-US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078359923319444E-2"/>
          <c:y val="0.10425806574541159"/>
          <c:w val="0.94326888716375246"/>
          <c:h val="0.724640191300951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Sheet6!$F$64</c:f>
              <c:strCache>
                <c:ptCount val="1"/>
                <c:pt idx="0">
                  <c:v>G10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Sheet6!$G$64</c:f>
              <c:numCache>
                <c:formatCode>0%</c:formatCode>
                <c:ptCount val="1"/>
                <c:pt idx="0">
                  <c:v>0.52380952380952384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3B-4494-8FD2-627EEEF5385C}"/>
            </c:ext>
          </c:extLst>
        </c:ser>
        <c:ser>
          <c:idx val="1"/>
          <c:order val="1"/>
          <c:tx>
            <c:strRef>
              <c:f>Sheet6!$F$65</c:f>
              <c:strCache>
                <c:ptCount val="1"/>
                <c:pt idx="0">
                  <c:v>G5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Sheet6!$G$65</c:f>
              <c:numCache>
                <c:formatCode>0%</c:formatCode>
                <c:ptCount val="1"/>
                <c:pt idx="0">
                  <c:v>0.44186046511627908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3B-4494-8FD2-627EEEF5385C}"/>
            </c:ext>
          </c:extLst>
        </c:ser>
        <c:ser>
          <c:idx val="2"/>
          <c:order val="2"/>
          <c:tx>
            <c:strRef>
              <c:f>Sheet6!$F$66</c:f>
              <c:strCache>
                <c:ptCount val="1"/>
                <c:pt idx="0">
                  <c:v>G7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Sheet6!$G$66</c:f>
              <c:numCache>
                <c:formatCode>0%</c:formatCode>
                <c:ptCount val="1"/>
                <c:pt idx="0">
                  <c:v>0.37209302325581395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3B-4494-8FD2-627EEEF5385C}"/>
            </c:ext>
          </c:extLst>
        </c:ser>
        <c:ser>
          <c:idx val="3"/>
          <c:order val="3"/>
          <c:tx>
            <c:strRef>
              <c:f>Sheet6!$F$67</c:f>
              <c:strCache>
                <c:ptCount val="1"/>
                <c:pt idx="0">
                  <c:v>G3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Sheet6!$G$67</c:f>
              <c:numCache>
                <c:formatCode>0%</c:formatCode>
                <c:ptCount val="1"/>
                <c:pt idx="0">
                  <c:v>0.34883720930232559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A3B-4494-8FD2-627EEEF5385C}"/>
            </c:ext>
          </c:extLst>
        </c:ser>
        <c:ser>
          <c:idx val="4"/>
          <c:order val="4"/>
          <c:tx>
            <c:strRef>
              <c:f>Sheet6!$F$68</c:f>
              <c:strCache>
                <c:ptCount val="1"/>
                <c:pt idx="0">
                  <c:v>G8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Sheet6!$G$68</c:f>
              <c:numCache>
                <c:formatCode>0%</c:formatCode>
                <c:ptCount val="1"/>
                <c:pt idx="0">
                  <c:v>0.30232558139534882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A3B-4494-8FD2-627EEEF5385C}"/>
            </c:ext>
          </c:extLst>
        </c:ser>
        <c:ser>
          <c:idx val="5"/>
          <c:order val="5"/>
          <c:tx>
            <c:strRef>
              <c:f>Sheet6!$F$69</c:f>
              <c:strCache>
                <c:ptCount val="1"/>
                <c:pt idx="0">
                  <c:v>G2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Sheet6!$G$69</c:f>
              <c:numCache>
                <c:formatCode>0%</c:formatCode>
                <c:ptCount val="1"/>
                <c:pt idx="0">
                  <c:v>0.2558139534883721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A3B-4494-8FD2-627EEEF5385C}"/>
            </c:ext>
          </c:extLst>
        </c:ser>
        <c:ser>
          <c:idx val="6"/>
          <c:order val="6"/>
          <c:tx>
            <c:strRef>
              <c:f>Sheet6!$F$70</c:f>
              <c:strCache>
                <c:ptCount val="1"/>
                <c:pt idx="0">
                  <c:v>A3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Sheet6!$G$70</c:f>
              <c:numCache>
                <c:formatCode>0%</c:formatCode>
                <c:ptCount val="1"/>
                <c:pt idx="0">
                  <c:v>0.20930232558139536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A3B-4494-8FD2-627EEEF5385C}"/>
            </c:ext>
          </c:extLst>
        </c:ser>
        <c:ser>
          <c:idx val="7"/>
          <c:order val="7"/>
          <c:tx>
            <c:strRef>
              <c:f>Sheet6!$F$71</c:f>
              <c:strCache>
                <c:ptCount val="1"/>
                <c:pt idx="0">
                  <c:v>E13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Sheet6!$G$71</c:f>
              <c:numCache>
                <c:formatCode>0%</c:formatCode>
                <c:ptCount val="1"/>
                <c:pt idx="0">
                  <c:v>0.20930232558139536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A3B-4494-8FD2-627EEEF5385C}"/>
            </c:ext>
          </c:extLst>
        </c:ser>
        <c:ser>
          <c:idx val="8"/>
          <c:order val="8"/>
          <c:tx>
            <c:strRef>
              <c:f>Sheet6!$F$72</c:f>
              <c:strCache>
                <c:ptCount val="1"/>
                <c:pt idx="0">
                  <c:v>F1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Sheet6!$G$72</c:f>
              <c:numCache>
                <c:formatCode>0%</c:formatCode>
                <c:ptCount val="1"/>
                <c:pt idx="0">
                  <c:v>0.20930232558139536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A3B-4494-8FD2-627EEEF5385C}"/>
            </c:ext>
          </c:extLst>
        </c:ser>
        <c:ser>
          <c:idx val="9"/>
          <c:order val="9"/>
          <c:tx>
            <c:strRef>
              <c:f>Sheet6!$F$73</c:f>
              <c:strCache>
                <c:ptCount val="1"/>
                <c:pt idx="0">
                  <c:v>E12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Sheet6!$G$73</c:f>
              <c:numCache>
                <c:formatCode>0%</c:formatCode>
                <c:ptCount val="1"/>
                <c:pt idx="0">
                  <c:v>0.18604651162790697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A3B-4494-8FD2-627EEEF5385C}"/>
            </c:ext>
          </c:extLst>
        </c:ser>
        <c:ser>
          <c:idx val="10"/>
          <c:order val="10"/>
          <c:tx>
            <c:strRef>
              <c:f>Sheet6!$F$74</c:f>
              <c:strCache>
                <c:ptCount val="1"/>
                <c:pt idx="0">
                  <c:v>E6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Sheet6!$G$74</c:f>
              <c:numCache>
                <c:formatCode>0%</c:formatCode>
                <c:ptCount val="1"/>
                <c:pt idx="0">
                  <c:v>0.16279069767441862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A3B-4494-8FD2-627EEEF5385C}"/>
            </c:ext>
          </c:extLst>
        </c:ser>
        <c:ser>
          <c:idx val="11"/>
          <c:order val="11"/>
          <c:tx>
            <c:strRef>
              <c:f>Sheet6!$F$75</c:f>
              <c:strCache>
                <c:ptCount val="1"/>
                <c:pt idx="0">
                  <c:v>G6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Sheet6!$G$75</c:f>
              <c:numCache>
                <c:formatCode>0%</c:formatCode>
                <c:ptCount val="1"/>
                <c:pt idx="0">
                  <c:v>0.16279069767441862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A3B-4494-8FD2-627EEEF5385C}"/>
            </c:ext>
          </c:extLst>
        </c:ser>
        <c:ser>
          <c:idx val="12"/>
          <c:order val="12"/>
          <c:tx>
            <c:strRef>
              <c:f>Sheet6!$F$76</c:f>
              <c:strCache>
                <c:ptCount val="1"/>
                <c:pt idx="0">
                  <c:v>C7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Sheet6!$G$76</c:f>
              <c:numCache>
                <c:formatCode>0%</c:formatCode>
                <c:ptCount val="1"/>
                <c:pt idx="0">
                  <c:v>0.13953488372093023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A3B-4494-8FD2-627EEEF5385C}"/>
            </c:ext>
          </c:extLst>
        </c:ser>
        <c:ser>
          <c:idx val="13"/>
          <c:order val="13"/>
          <c:tx>
            <c:strRef>
              <c:f>Sheet6!$F$77</c:f>
              <c:strCache>
                <c:ptCount val="1"/>
                <c:pt idx="0">
                  <c:v>D1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Sheet6!$G$77</c:f>
              <c:numCache>
                <c:formatCode>0%</c:formatCode>
                <c:ptCount val="1"/>
                <c:pt idx="0">
                  <c:v>0.13953488372093023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A3B-4494-8FD2-627EEEF5385C}"/>
            </c:ext>
          </c:extLst>
        </c:ser>
        <c:ser>
          <c:idx val="14"/>
          <c:order val="14"/>
          <c:tx>
            <c:strRef>
              <c:f>Sheet6!$F$78</c:f>
              <c:strCache>
                <c:ptCount val="1"/>
                <c:pt idx="0">
                  <c:v>E16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A3B-4494-8FD2-627EEEF5385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Sheet6!$G$78</c:f>
              <c:numCache>
                <c:formatCode>0%</c:formatCode>
                <c:ptCount val="1"/>
                <c:pt idx="0">
                  <c:v>0.13953488372093023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A3B-4494-8FD2-627EEEF5385C}"/>
            </c:ext>
          </c:extLst>
        </c:ser>
        <c:ser>
          <c:idx val="15"/>
          <c:order val="15"/>
          <c:tx>
            <c:strRef>
              <c:f>Sheet6!$F$79</c:f>
              <c:strCache>
                <c:ptCount val="1"/>
                <c:pt idx="0">
                  <c:v>E5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Sheet6!$G$79</c:f>
              <c:numCache>
                <c:formatCode>0%</c:formatCode>
                <c:ptCount val="1"/>
                <c:pt idx="0">
                  <c:v>0.13953488372093023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0A3B-4494-8FD2-627EEEF5385C}"/>
            </c:ext>
          </c:extLst>
        </c:ser>
        <c:ser>
          <c:idx val="16"/>
          <c:order val="16"/>
          <c:tx>
            <c:strRef>
              <c:f>Sheet6!$F$80</c:f>
              <c:strCache>
                <c:ptCount val="1"/>
                <c:pt idx="0">
                  <c:v>F5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Sheet6!$G$80</c:f>
              <c:numCache>
                <c:formatCode>0%</c:formatCode>
                <c:ptCount val="1"/>
                <c:pt idx="0">
                  <c:v>0.13953488372093023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A3B-4494-8FD2-627EEEF5385C}"/>
            </c:ext>
          </c:extLst>
        </c:ser>
        <c:ser>
          <c:idx val="17"/>
          <c:order val="17"/>
          <c:tx>
            <c:strRef>
              <c:f>Sheet6!$F$81</c:f>
              <c:strCache>
                <c:ptCount val="1"/>
                <c:pt idx="0">
                  <c:v>C1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Sheet6!$G$81</c:f>
              <c:numCache>
                <c:formatCode>0%</c:formatCode>
                <c:ptCount val="1"/>
                <c:pt idx="0">
                  <c:v>0.11627906976744186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0A3B-4494-8FD2-627EEEF5385C}"/>
            </c:ext>
          </c:extLst>
        </c:ser>
        <c:ser>
          <c:idx val="18"/>
          <c:order val="18"/>
          <c:tx>
            <c:strRef>
              <c:f>Sheet6!$F$82</c:f>
              <c:strCache>
                <c:ptCount val="1"/>
                <c:pt idx="0">
                  <c:v>G4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Sheet6!$G$82</c:f>
              <c:numCache>
                <c:formatCode>0%</c:formatCode>
                <c:ptCount val="1"/>
                <c:pt idx="0">
                  <c:v>0.11627906976744186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A3B-4494-8FD2-627EEEF5385C}"/>
            </c:ext>
          </c:extLst>
        </c:ser>
        <c:ser>
          <c:idx val="19"/>
          <c:order val="19"/>
          <c:tx>
            <c:strRef>
              <c:f>Sheet6!$F$83</c:f>
              <c:strCache>
                <c:ptCount val="1"/>
                <c:pt idx="0">
                  <c:v>C3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Sheet6!$G$83</c:f>
              <c:numCache>
                <c:formatCode>0%</c:formatCode>
                <c:ptCount val="1"/>
                <c:pt idx="0">
                  <c:v>9.3023255813953487E-2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0A3B-4494-8FD2-627EEEF5385C}"/>
            </c:ext>
          </c:extLst>
        </c:ser>
        <c:ser>
          <c:idx val="20"/>
          <c:order val="20"/>
          <c:tx>
            <c:strRef>
              <c:f>Sheet6!$F$84</c:f>
              <c:strCache>
                <c:ptCount val="1"/>
                <c:pt idx="0">
                  <c:v>C4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Sheet6!$G$84</c:f>
              <c:numCache>
                <c:formatCode>0%</c:formatCode>
                <c:ptCount val="1"/>
                <c:pt idx="0">
                  <c:v>9.3023255813953487E-2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0A3B-4494-8FD2-627EEEF5385C}"/>
            </c:ext>
          </c:extLst>
        </c:ser>
        <c:ser>
          <c:idx val="21"/>
          <c:order val="21"/>
          <c:tx>
            <c:strRef>
              <c:f>Sheet6!$F$85</c:f>
              <c:strCache>
                <c:ptCount val="1"/>
                <c:pt idx="0">
                  <c:v>H4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Sheet6!$G$85</c:f>
              <c:numCache>
                <c:formatCode>0%</c:formatCode>
                <c:ptCount val="1"/>
                <c:pt idx="0">
                  <c:v>9.3023255813953487E-2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0A3B-4494-8FD2-627EEEF5385C}"/>
            </c:ext>
          </c:extLst>
        </c:ser>
        <c:ser>
          <c:idx val="22"/>
          <c:order val="22"/>
          <c:tx>
            <c:strRef>
              <c:f>Sheet6!$F$86</c:f>
              <c:strCache>
                <c:ptCount val="1"/>
                <c:pt idx="0">
                  <c:v>B1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Sheet6!$G$86</c:f>
              <c:numCache>
                <c:formatCode>0%</c:formatCode>
                <c:ptCount val="1"/>
                <c:pt idx="0">
                  <c:v>6.9767441860465115E-2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0A3B-4494-8FD2-627EEEF5385C}"/>
            </c:ext>
          </c:extLst>
        </c:ser>
        <c:ser>
          <c:idx val="23"/>
          <c:order val="23"/>
          <c:tx>
            <c:strRef>
              <c:f>Sheet6!$F$87</c:f>
              <c:strCache>
                <c:ptCount val="1"/>
                <c:pt idx="0">
                  <c:v>B4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Sheet6!$G$87</c:f>
              <c:numCache>
                <c:formatCode>0%</c:formatCode>
                <c:ptCount val="1"/>
                <c:pt idx="0">
                  <c:v>6.9767441860465115E-2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0A3B-4494-8FD2-627EEEF5385C}"/>
            </c:ext>
          </c:extLst>
        </c:ser>
        <c:ser>
          <c:idx val="24"/>
          <c:order val="24"/>
          <c:tx>
            <c:strRef>
              <c:f>Sheet6!$F$88</c:f>
              <c:strCache>
                <c:ptCount val="1"/>
                <c:pt idx="0">
                  <c:v>C2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Sheet6!$G$88</c:f>
              <c:numCache>
                <c:formatCode>0%</c:formatCode>
                <c:ptCount val="1"/>
                <c:pt idx="0">
                  <c:v>6.9767441860465115E-2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0A3B-4494-8FD2-627EEEF5385C}"/>
            </c:ext>
          </c:extLst>
        </c:ser>
        <c:ser>
          <c:idx val="25"/>
          <c:order val="25"/>
          <c:tx>
            <c:strRef>
              <c:f>Sheet6!$F$89</c:f>
              <c:strCache>
                <c:ptCount val="1"/>
                <c:pt idx="0">
                  <c:v>E7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Sheet6!$G$63</c:f>
              <c:strCache>
                <c:ptCount val="1"/>
                <c:pt idx="0">
                  <c:v>Bad (50% &amp; Below)</c:v>
                </c:pt>
              </c:strCache>
            </c:strRef>
          </c:cat>
          <c:val>
            <c:numRef>
              <c:f>Sheet6!$G$89</c:f>
              <c:numCache>
                <c:formatCode>0%</c:formatCode>
                <c:ptCount val="1"/>
                <c:pt idx="0">
                  <c:v>6.9767441860465115E-2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0A3B-4494-8FD2-627EEEF5385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41549240"/>
        <c:axId val="541549560"/>
      </c:barChart>
      <c:catAx>
        <c:axId val="541549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549560"/>
        <c:crosses val="autoZero"/>
        <c:auto val="1"/>
        <c:lblAlgn val="ctr"/>
        <c:lblOffset val="100"/>
        <c:noMultiLvlLbl val="0"/>
      </c:catAx>
      <c:valAx>
        <c:axId val="54154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549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4.3623854529920847E-2"/>
          <c:y val="0.82738976139779263"/>
          <c:w val="0.91881746002406972"/>
          <c:h val="0.112528402189290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B75F4D-7F0A-4367-A859-208FD33AF2D8}" type="doc">
      <dgm:prSet loTypeId="urn:microsoft.com/office/officeart/2005/8/layout/radial5" loCatId="cycle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98FDD2B7-9B21-4191-8342-4A7859C4EAD6}">
      <dgm:prSet phldrT="[Text]" custT="1"/>
      <dgm:spPr/>
      <dgm:t>
        <a:bodyPr/>
        <a:lstStyle/>
        <a:p>
          <a:r>
            <a:rPr lang="en-US" sz="1800" b="1" dirty="0"/>
            <a:t>Area of concern</a:t>
          </a:r>
          <a:endParaRPr lang="en-IN" sz="1800" b="1" dirty="0"/>
        </a:p>
      </dgm:t>
    </dgm:pt>
    <dgm:pt modelId="{FA609D31-0709-490A-9EC7-E048F855DF1A}" type="parTrans" cxnId="{89136905-E50A-45DF-8584-0734267A0C1F}">
      <dgm:prSet/>
      <dgm:spPr/>
      <dgm:t>
        <a:bodyPr/>
        <a:lstStyle/>
        <a:p>
          <a:endParaRPr lang="en-IN"/>
        </a:p>
      </dgm:t>
    </dgm:pt>
    <dgm:pt modelId="{E1B11BA4-E477-42E5-A4B5-FB2BF8481F27}" type="sibTrans" cxnId="{89136905-E50A-45DF-8584-0734267A0C1F}">
      <dgm:prSet/>
      <dgm:spPr/>
      <dgm:t>
        <a:bodyPr/>
        <a:lstStyle/>
        <a:p>
          <a:endParaRPr lang="en-IN"/>
        </a:p>
      </dgm:t>
    </dgm:pt>
    <dgm:pt modelId="{8F8F8EE9-1C82-4110-B480-B0D0805352EE}">
      <dgm:prSet phldrT="[Text]" custT="1"/>
      <dgm:spPr/>
      <dgm:t>
        <a:bodyPr/>
        <a:lstStyle/>
        <a:p>
          <a:r>
            <a:rPr lang="en-US" sz="1600" b="1" dirty="0"/>
            <a:t>Service provision</a:t>
          </a:r>
          <a:endParaRPr lang="en-IN" sz="1600" b="1" dirty="0"/>
        </a:p>
      </dgm:t>
    </dgm:pt>
    <dgm:pt modelId="{DB835BCE-68DF-4C83-9119-40CC2BAD0075}" type="parTrans" cxnId="{6FD198FD-2A1E-46AB-962E-40A46AEFFC6C}">
      <dgm:prSet/>
      <dgm:spPr/>
      <dgm:t>
        <a:bodyPr/>
        <a:lstStyle/>
        <a:p>
          <a:r>
            <a:rPr lang="en-US" dirty="0"/>
            <a:t>A</a:t>
          </a:r>
          <a:endParaRPr lang="en-IN" dirty="0"/>
        </a:p>
      </dgm:t>
    </dgm:pt>
    <dgm:pt modelId="{A414560F-3544-40F4-8A7D-21AB1288EFEB}" type="sibTrans" cxnId="{6FD198FD-2A1E-46AB-962E-40A46AEFFC6C}">
      <dgm:prSet/>
      <dgm:spPr/>
      <dgm:t>
        <a:bodyPr/>
        <a:lstStyle/>
        <a:p>
          <a:endParaRPr lang="en-IN"/>
        </a:p>
      </dgm:t>
    </dgm:pt>
    <dgm:pt modelId="{FB5C6BE1-E569-48EE-B181-E4B8B90C3CE8}">
      <dgm:prSet phldrT="[Text]" custT="1"/>
      <dgm:spPr/>
      <dgm:t>
        <a:bodyPr/>
        <a:lstStyle/>
        <a:p>
          <a:r>
            <a:rPr lang="en-US" sz="1600" dirty="0"/>
            <a:t>Patient Rights</a:t>
          </a:r>
          <a:endParaRPr lang="en-IN" sz="1600" dirty="0"/>
        </a:p>
      </dgm:t>
    </dgm:pt>
    <dgm:pt modelId="{F3A15242-B62C-4779-897B-250B2149675F}" type="parTrans" cxnId="{AF07379D-F758-4543-A25A-F0C9FBC1D8FA}">
      <dgm:prSet/>
      <dgm:spPr/>
      <dgm:t>
        <a:bodyPr/>
        <a:lstStyle/>
        <a:p>
          <a:r>
            <a:rPr lang="en-US" dirty="0"/>
            <a:t>B</a:t>
          </a:r>
          <a:endParaRPr lang="en-IN" dirty="0"/>
        </a:p>
      </dgm:t>
    </dgm:pt>
    <dgm:pt modelId="{428BEBBC-3F0D-4E9F-8F99-CB69A4E5B606}" type="sibTrans" cxnId="{AF07379D-F758-4543-A25A-F0C9FBC1D8FA}">
      <dgm:prSet/>
      <dgm:spPr/>
      <dgm:t>
        <a:bodyPr/>
        <a:lstStyle/>
        <a:p>
          <a:endParaRPr lang="en-IN"/>
        </a:p>
      </dgm:t>
    </dgm:pt>
    <dgm:pt modelId="{3B6668CC-5EC9-409E-B125-BA86D5DC66E1}">
      <dgm:prSet phldrT="[Text]"/>
      <dgm:spPr/>
      <dgm:t>
        <a:bodyPr/>
        <a:lstStyle/>
        <a:p>
          <a:r>
            <a:rPr lang="en-US" dirty="0"/>
            <a:t>Clinical Services</a:t>
          </a:r>
          <a:endParaRPr lang="en-IN" dirty="0"/>
        </a:p>
      </dgm:t>
    </dgm:pt>
    <dgm:pt modelId="{8D5F63F8-42B7-4B14-9E53-5504A427B77F}" type="parTrans" cxnId="{471A52F1-64AE-4EAA-992D-FECF155AC80E}">
      <dgm:prSet/>
      <dgm:spPr/>
      <dgm:t>
        <a:bodyPr/>
        <a:lstStyle/>
        <a:p>
          <a:r>
            <a:rPr lang="en-US" dirty="0"/>
            <a:t>E</a:t>
          </a:r>
          <a:endParaRPr lang="en-IN" dirty="0"/>
        </a:p>
      </dgm:t>
    </dgm:pt>
    <dgm:pt modelId="{83A5868F-15BF-4604-ACF8-9907593304A1}" type="sibTrans" cxnId="{471A52F1-64AE-4EAA-992D-FECF155AC80E}">
      <dgm:prSet/>
      <dgm:spPr/>
      <dgm:t>
        <a:bodyPr/>
        <a:lstStyle/>
        <a:p>
          <a:endParaRPr lang="en-IN"/>
        </a:p>
      </dgm:t>
    </dgm:pt>
    <dgm:pt modelId="{78AD94B5-7B2C-4C89-A3D7-084436E7545F}">
      <dgm:prSet phldrT="[Text]"/>
      <dgm:spPr/>
      <dgm:t>
        <a:bodyPr/>
        <a:lstStyle/>
        <a:p>
          <a:r>
            <a:rPr lang="en-US" b="1" dirty="0"/>
            <a:t>Inputs</a:t>
          </a:r>
          <a:endParaRPr lang="en-IN" b="1" dirty="0"/>
        </a:p>
      </dgm:t>
    </dgm:pt>
    <dgm:pt modelId="{424DCF99-4C60-40D5-AFE9-1F55442F847A}" type="parTrans" cxnId="{D76EA49C-8D50-4ABB-8143-D738A1E9DE24}">
      <dgm:prSet/>
      <dgm:spPr/>
      <dgm:t>
        <a:bodyPr/>
        <a:lstStyle/>
        <a:p>
          <a:r>
            <a:rPr lang="en-US" dirty="0"/>
            <a:t>C</a:t>
          </a:r>
          <a:endParaRPr lang="en-IN" dirty="0"/>
        </a:p>
      </dgm:t>
    </dgm:pt>
    <dgm:pt modelId="{0FFCB60B-9EED-41DE-9946-0307620C8837}" type="sibTrans" cxnId="{D76EA49C-8D50-4ABB-8143-D738A1E9DE24}">
      <dgm:prSet/>
      <dgm:spPr/>
      <dgm:t>
        <a:bodyPr/>
        <a:lstStyle/>
        <a:p>
          <a:endParaRPr lang="en-IN"/>
        </a:p>
      </dgm:t>
    </dgm:pt>
    <dgm:pt modelId="{35397F2C-F9B7-4671-BF44-1AB53037AB59}">
      <dgm:prSet phldrT="[Text]"/>
      <dgm:spPr/>
      <dgm:t>
        <a:bodyPr/>
        <a:lstStyle/>
        <a:p>
          <a:r>
            <a:rPr lang="en-US" dirty="0"/>
            <a:t>Support Services</a:t>
          </a:r>
          <a:endParaRPr lang="en-IN" dirty="0"/>
        </a:p>
      </dgm:t>
    </dgm:pt>
    <dgm:pt modelId="{7EF6EE8F-C161-430E-A7FF-D56D67053D21}" type="parTrans" cxnId="{C5083F0A-00C6-4FEA-AC78-F5E96D5C0A2F}">
      <dgm:prSet/>
      <dgm:spPr/>
      <dgm:t>
        <a:bodyPr/>
        <a:lstStyle/>
        <a:p>
          <a:r>
            <a:rPr lang="en-US" dirty="0"/>
            <a:t>D</a:t>
          </a:r>
          <a:endParaRPr lang="en-IN" dirty="0"/>
        </a:p>
      </dgm:t>
    </dgm:pt>
    <dgm:pt modelId="{8E933314-C0B5-4933-AB02-B0F636D11881}" type="sibTrans" cxnId="{C5083F0A-00C6-4FEA-AC78-F5E96D5C0A2F}">
      <dgm:prSet/>
      <dgm:spPr/>
      <dgm:t>
        <a:bodyPr/>
        <a:lstStyle/>
        <a:p>
          <a:endParaRPr lang="en-IN"/>
        </a:p>
      </dgm:t>
    </dgm:pt>
    <dgm:pt modelId="{DC3E04A6-CE40-4C01-8052-930790C0E22B}">
      <dgm:prSet phldrT="[Text]"/>
      <dgm:spPr/>
      <dgm:t>
        <a:bodyPr/>
        <a:lstStyle/>
        <a:p>
          <a:r>
            <a:rPr lang="en-US" b="1" dirty="0"/>
            <a:t>Infection Control</a:t>
          </a:r>
          <a:endParaRPr lang="en-IN" b="1" dirty="0"/>
        </a:p>
      </dgm:t>
    </dgm:pt>
    <dgm:pt modelId="{B0F0708A-924D-4CDD-9D94-4FC09E566C7A}" type="parTrans" cxnId="{FF9FC338-F925-490F-90B3-1F0CD214C08A}">
      <dgm:prSet/>
      <dgm:spPr/>
      <dgm:t>
        <a:bodyPr/>
        <a:lstStyle/>
        <a:p>
          <a:r>
            <a:rPr lang="en-US" dirty="0"/>
            <a:t>F</a:t>
          </a:r>
          <a:endParaRPr lang="en-IN" dirty="0"/>
        </a:p>
      </dgm:t>
    </dgm:pt>
    <dgm:pt modelId="{4D572331-DD6D-4113-8A1B-2FAD03DB954B}" type="sibTrans" cxnId="{FF9FC338-F925-490F-90B3-1F0CD214C08A}">
      <dgm:prSet/>
      <dgm:spPr/>
      <dgm:t>
        <a:bodyPr/>
        <a:lstStyle/>
        <a:p>
          <a:endParaRPr lang="en-IN"/>
        </a:p>
      </dgm:t>
    </dgm:pt>
    <dgm:pt modelId="{15E85917-4D54-4808-A35E-0F0AD471994C}">
      <dgm:prSet phldrT="[Text]" custT="1"/>
      <dgm:spPr/>
      <dgm:t>
        <a:bodyPr/>
        <a:lstStyle/>
        <a:p>
          <a:r>
            <a:rPr lang="en-US" sz="1600" b="1" dirty="0">
              <a:solidFill>
                <a:schemeClr val="bg1"/>
              </a:solidFill>
            </a:rPr>
            <a:t>Quality Management</a:t>
          </a:r>
          <a:endParaRPr lang="en-IN" sz="1600" b="1" dirty="0">
            <a:solidFill>
              <a:schemeClr val="bg1"/>
            </a:solidFill>
          </a:endParaRPr>
        </a:p>
      </dgm:t>
    </dgm:pt>
    <dgm:pt modelId="{D0C2E201-49DA-496B-AF0E-48B89D7E0FBD}" type="parTrans" cxnId="{589C951D-7A32-437C-988D-3A8194B760A0}">
      <dgm:prSet/>
      <dgm:spPr/>
      <dgm:t>
        <a:bodyPr/>
        <a:lstStyle/>
        <a:p>
          <a:r>
            <a:rPr lang="en-US" dirty="0"/>
            <a:t>G</a:t>
          </a:r>
          <a:endParaRPr lang="en-IN" dirty="0"/>
        </a:p>
      </dgm:t>
    </dgm:pt>
    <dgm:pt modelId="{E22C098B-7D9C-42E8-83E0-33C51A1CEF8E}" type="sibTrans" cxnId="{589C951D-7A32-437C-988D-3A8194B760A0}">
      <dgm:prSet/>
      <dgm:spPr/>
      <dgm:t>
        <a:bodyPr/>
        <a:lstStyle/>
        <a:p>
          <a:endParaRPr lang="en-IN"/>
        </a:p>
      </dgm:t>
    </dgm:pt>
    <dgm:pt modelId="{76D76EE9-6F99-49AF-BFCF-7751663075D2}">
      <dgm:prSet phldrT="[Text]" custT="1"/>
      <dgm:spPr/>
      <dgm:t>
        <a:bodyPr/>
        <a:lstStyle/>
        <a:p>
          <a:r>
            <a:rPr lang="en-US" sz="1600" b="1" dirty="0">
              <a:solidFill>
                <a:schemeClr val="bg1"/>
              </a:solidFill>
            </a:rPr>
            <a:t>Outcome</a:t>
          </a:r>
          <a:endParaRPr lang="en-IN" sz="1600" b="1" dirty="0">
            <a:solidFill>
              <a:schemeClr val="bg1"/>
            </a:solidFill>
          </a:endParaRPr>
        </a:p>
      </dgm:t>
    </dgm:pt>
    <dgm:pt modelId="{73C52019-2EEB-42D5-AC22-018D9D37A37B}" type="parTrans" cxnId="{70B38595-E411-441C-B23C-4BFEDD1013C9}">
      <dgm:prSet/>
      <dgm:spPr/>
      <dgm:t>
        <a:bodyPr/>
        <a:lstStyle/>
        <a:p>
          <a:r>
            <a:rPr lang="en-US" dirty="0"/>
            <a:t>H</a:t>
          </a:r>
          <a:endParaRPr lang="en-IN" dirty="0"/>
        </a:p>
      </dgm:t>
    </dgm:pt>
    <dgm:pt modelId="{C44ADAB5-1E86-4B4E-A5E4-0C448371D717}" type="sibTrans" cxnId="{70B38595-E411-441C-B23C-4BFEDD1013C9}">
      <dgm:prSet/>
      <dgm:spPr/>
      <dgm:t>
        <a:bodyPr/>
        <a:lstStyle/>
        <a:p>
          <a:endParaRPr lang="en-IN"/>
        </a:p>
      </dgm:t>
    </dgm:pt>
    <dgm:pt modelId="{39D583B9-7387-4C8A-BF9D-6C9D69C80028}" type="pres">
      <dgm:prSet presAssocID="{EFB75F4D-7F0A-4367-A859-208FD33AF2D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C7E648A-848C-4787-8A80-8B2018B3FFB9}" type="pres">
      <dgm:prSet presAssocID="{98FDD2B7-9B21-4191-8342-4A7859C4EAD6}" presName="centerShape" presStyleLbl="node0" presStyleIdx="0" presStyleCnt="1"/>
      <dgm:spPr/>
    </dgm:pt>
    <dgm:pt modelId="{4E6A1F2F-47E7-49FB-803E-CA91F40948F5}" type="pres">
      <dgm:prSet presAssocID="{DB835BCE-68DF-4C83-9119-40CC2BAD0075}" presName="parTrans" presStyleLbl="sibTrans2D1" presStyleIdx="0" presStyleCnt="8" custAng="0"/>
      <dgm:spPr/>
    </dgm:pt>
    <dgm:pt modelId="{F36337CC-FD31-4E90-919F-166F92FED98B}" type="pres">
      <dgm:prSet presAssocID="{DB835BCE-68DF-4C83-9119-40CC2BAD0075}" presName="connectorText" presStyleLbl="sibTrans2D1" presStyleIdx="0" presStyleCnt="8"/>
      <dgm:spPr/>
    </dgm:pt>
    <dgm:pt modelId="{AF0973CE-20ED-4CEA-8A9B-124BF2320EFD}" type="pres">
      <dgm:prSet presAssocID="{8F8F8EE9-1C82-4110-B480-B0D0805352EE}" presName="node" presStyleLbl="node1" presStyleIdx="0" presStyleCnt="8">
        <dgm:presLayoutVars>
          <dgm:bulletEnabled val="1"/>
        </dgm:presLayoutVars>
      </dgm:prSet>
      <dgm:spPr/>
    </dgm:pt>
    <dgm:pt modelId="{F1CAAA7A-6226-4BB5-BD34-11A7F2DD2437}" type="pres">
      <dgm:prSet presAssocID="{F3A15242-B62C-4779-897B-250B2149675F}" presName="parTrans" presStyleLbl="sibTrans2D1" presStyleIdx="1" presStyleCnt="8"/>
      <dgm:spPr/>
    </dgm:pt>
    <dgm:pt modelId="{6123E238-4FF0-43DD-9ECF-D2CFAE4A191C}" type="pres">
      <dgm:prSet presAssocID="{F3A15242-B62C-4779-897B-250B2149675F}" presName="connectorText" presStyleLbl="sibTrans2D1" presStyleIdx="1" presStyleCnt="8"/>
      <dgm:spPr/>
    </dgm:pt>
    <dgm:pt modelId="{72DB237E-EFDE-4E90-B656-13517B185E89}" type="pres">
      <dgm:prSet presAssocID="{FB5C6BE1-E569-48EE-B181-E4B8B90C3CE8}" presName="node" presStyleLbl="node1" presStyleIdx="1" presStyleCnt="8">
        <dgm:presLayoutVars>
          <dgm:bulletEnabled val="1"/>
        </dgm:presLayoutVars>
      </dgm:prSet>
      <dgm:spPr/>
    </dgm:pt>
    <dgm:pt modelId="{19E7367E-25E5-42FF-B2E5-6B80EE5F81A2}" type="pres">
      <dgm:prSet presAssocID="{424DCF99-4C60-40D5-AFE9-1F55442F847A}" presName="parTrans" presStyleLbl="sibTrans2D1" presStyleIdx="2" presStyleCnt="8"/>
      <dgm:spPr/>
    </dgm:pt>
    <dgm:pt modelId="{1581B02D-8F6C-48D4-B7F7-83EDB043EA1B}" type="pres">
      <dgm:prSet presAssocID="{424DCF99-4C60-40D5-AFE9-1F55442F847A}" presName="connectorText" presStyleLbl="sibTrans2D1" presStyleIdx="2" presStyleCnt="8"/>
      <dgm:spPr/>
    </dgm:pt>
    <dgm:pt modelId="{7AC7498E-0A55-4E4D-902F-ED71282B6BB1}" type="pres">
      <dgm:prSet presAssocID="{78AD94B5-7B2C-4C89-A3D7-084436E7545F}" presName="node" presStyleLbl="node1" presStyleIdx="2" presStyleCnt="8">
        <dgm:presLayoutVars>
          <dgm:bulletEnabled val="1"/>
        </dgm:presLayoutVars>
      </dgm:prSet>
      <dgm:spPr/>
    </dgm:pt>
    <dgm:pt modelId="{A8189D24-1994-43FF-A53C-FBF38BCC02F2}" type="pres">
      <dgm:prSet presAssocID="{7EF6EE8F-C161-430E-A7FF-D56D67053D21}" presName="parTrans" presStyleLbl="sibTrans2D1" presStyleIdx="3" presStyleCnt="8"/>
      <dgm:spPr/>
    </dgm:pt>
    <dgm:pt modelId="{5A33CDA1-754B-425B-BAC3-9C926CDAB5D6}" type="pres">
      <dgm:prSet presAssocID="{7EF6EE8F-C161-430E-A7FF-D56D67053D21}" presName="connectorText" presStyleLbl="sibTrans2D1" presStyleIdx="3" presStyleCnt="8"/>
      <dgm:spPr/>
    </dgm:pt>
    <dgm:pt modelId="{C1BD493C-5ECE-4019-9A01-22A4860DBB6D}" type="pres">
      <dgm:prSet presAssocID="{35397F2C-F9B7-4671-BF44-1AB53037AB59}" presName="node" presStyleLbl="node1" presStyleIdx="3" presStyleCnt="8">
        <dgm:presLayoutVars>
          <dgm:bulletEnabled val="1"/>
        </dgm:presLayoutVars>
      </dgm:prSet>
      <dgm:spPr/>
    </dgm:pt>
    <dgm:pt modelId="{DDD0CCB0-CF08-4B4F-B526-56B5119D70B7}" type="pres">
      <dgm:prSet presAssocID="{8D5F63F8-42B7-4B14-9E53-5504A427B77F}" presName="parTrans" presStyleLbl="sibTrans2D1" presStyleIdx="4" presStyleCnt="8"/>
      <dgm:spPr/>
    </dgm:pt>
    <dgm:pt modelId="{EE791625-B7EE-4B76-A67A-C911B81841D0}" type="pres">
      <dgm:prSet presAssocID="{8D5F63F8-42B7-4B14-9E53-5504A427B77F}" presName="connectorText" presStyleLbl="sibTrans2D1" presStyleIdx="4" presStyleCnt="8"/>
      <dgm:spPr/>
    </dgm:pt>
    <dgm:pt modelId="{07E3B8F7-AAFF-44FD-98AA-D20938AF0446}" type="pres">
      <dgm:prSet presAssocID="{3B6668CC-5EC9-409E-B125-BA86D5DC66E1}" presName="node" presStyleLbl="node1" presStyleIdx="4" presStyleCnt="8">
        <dgm:presLayoutVars>
          <dgm:bulletEnabled val="1"/>
        </dgm:presLayoutVars>
      </dgm:prSet>
      <dgm:spPr/>
    </dgm:pt>
    <dgm:pt modelId="{02CA32EB-82BA-4E60-BAA5-AC857618DE93}" type="pres">
      <dgm:prSet presAssocID="{B0F0708A-924D-4CDD-9D94-4FC09E566C7A}" presName="parTrans" presStyleLbl="sibTrans2D1" presStyleIdx="5" presStyleCnt="8"/>
      <dgm:spPr/>
    </dgm:pt>
    <dgm:pt modelId="{A88A00D7-531A-4E13-81A7-A7C337557CED}" type="pres">
      <dgm:prSet presAssocID="{B0F0708A-924D-4CDD-9D94-4FC09E566C7A}" presName="connectorText" presStyleLbl="sibTrans2D1" presStyleIdx="5" presStyleCnt="8"/>
      <dgm:spPr/>
    </dgm:pt>
    <dgm:pt modelId="{884BE167-669F-4D97-AD76-EB81CEA9584C}" type="pres">
      <dgm:prSet presAssocID="{DC3E04A6-CE40-4C01-8052-930790C0E22B}" presName="node" presStyleLbl="node1" presStyleIdx="5" presStyleCnt="8">
        <dgm:presLayoutVars>
          <dgm:bulletEnabled val="1"/>
        </dgm:presLayoutVars>
      </dgm:prSet>
      <dgm:spPr/>
    </dgm:pt>
    <dgm:pt modelId="{04815E62-CDCF-408F-84AF-0BFF57B86712}" type="pres">
      <dgm:prSet presAssocID="{D0C2E201-49DA-496B-AF0E-48B89D7E0FBD}" presName="parTrans" presStyleLbl="sibTrans2D1" presStyleIdx="6" presStyleCnt="8"/>
      <dgm:spPr/>
    </dgm:pt>
    <dgm:pt modelId="{CE26BB50-9711-4CF2-B04C-1F5BAD5E5A8B}" type="pres">
      <dgm:prSet presAssocID="{D0C2E201-49DA-496B-AF0E-48B89D7E0FBD}" presName="connectorText" presStyleLbl="sibTrans2D1" presStyleIdx="6" presStyleCnt="8"/>
      <dgm:spPr/>
    </dgm:pt>
    <dgm:pt modelId="{0A9F1B33-008B-4982-8335-289DDAAFB19C}" type="pres">
      <dgm:prSet presAssocID="{15E85917-4D54-4808-A35E-0F0AD471994C}" presName="node" presStyleLbl="node1" presStyleIdx="6" presStyleCnt="8">
        <dgm:presLayoutVars>
          <dgm:bulletEnabled val="1"/>
        </dgm:presLayoutVars>
      </dgm:prSet>
      <dgm:spPr/>
    </dgm:pt>
    <dgm:pt modelId="{D14183C2-6439-495E-B002-1258ABC7367E}" type="pres">
      <dgm:prSet presAssocID="{73C52019-2EEB-42D5-AC22-018D9D37A37B}" presName="parTrans" presStyleLbl="sibTrans2D1" presStyleIdx="7" presStyleCnt="8"/>
      <dgm:spPr/>
    </dgm:pt>
    <dgm:pt modelId="{FB4CCCD9-AC94-47F5-830F-3F98AB4D5A89}" type="pres">
      <dgm:prSet presAssocID="{73C52019-2EEB-42D5-AC22-018D9D37A37B}" presName="connectorText" presStyleLbl="sibTrans2D1" presStyleIdx="7" presStyleCnt="8"/>
      <dgm:spPr/>
    </dgm:pt>
    <dgm:pt modelId="{FB45B92F-08FF-41FC-8E65-3AA04D861689}" type="pres">
      <dgm:prSet presAssocID="{76D76EE9-6F99-49AF-BFCF-7751663075D2}" presName="node" presStyleLbl="node1" presStyleIdx="7" presStyleCnt="8">
        <dgm:presLayoutVars>
          <dgm:bulletEnabled val="1"/>
        </dgm:presLayoutVars>
      </dgm:prSet>
      <dgm:spPr/>
    </dgm:pt>
  </dgm:ptLst>
  <dgm:cxnLst>
    <dgm:cxn modelId="{F220C201-006B-486F-8DAF-96B85F3738D7}" type="presOf" srcId="{3B6668CC-5EC9-409E-B125-BA86D5DC66E1}" destId="{07E3B8F7-AAFF-44FD-98AA-D20938AF0446}" srcOrd="0" destOrd="0" presId="urn:microsoft.com/office/officeart/2005/8/layout/radial5"/>
    <dgm:cxn modelId="{89136905-E50A-45DF-8584-0734267A0C1F}" srcId="{EFB75F4D-7F0A-4367-A859-208FD33AF2D8}" destId="{98FDD2B7-9B21-4191-8342-4A7859C4EAD6}" srcOrd="0" destOrd="0" parTransId="{FA609D31-0709-490A-9EC7-E048F855DF1A}" sibTransId="{E1B11BA4-E477-42E5-A4B5-FB2BF8481F27}"/>
    <dgm:cxn modelId="{C5083F0A-00C6-4FEA-AC78-F5E96D5C0A2F}" srcId="{98FDD2B7-9B21-4191-8342-4A7859C4EAD6}" destId="{35397F2C-F9B7-4671-BF44-1AB53037AB59}" srcOrd="3" destOrd="0" parTransId="{7EF6EE8F-C161-430E-A7FF-D56D67053D21}" sibTransId="{8E933314-C0B5-4933-AB02-B0F636D11881}"/>
    <dgm:cxn modelId="{F4902E0E-9D5A-4BB0-9CF6-865B93223737}" type="presOf" srcId="{DB835BCE-68DF-4C83-9119-40CC2BAD0075}" destId="{4E6A1F2F-47E7-49FB-803E-CA91F40948F5}" srcOrd="0" destOrd="0" presId="urn:microsoft.com/office/officeart/2005/8/layout/radial5"/>
    <dgm:cxn modelId="{8EE6EC14-0F5C-40F5-954F-631C2C34CCB5}" type="presOf" srcId="{D0C2E201-49DA-496B-AF0E-48B89D7E0FBD}" destId="{CE26BB50-9711-4CF2-B04C-1F5BAD5E5A8B}" srcOrd="1" destOrd="0" presId="urn:microsoft.com/office/officeart/2005/8/layout/radial5"/>
    <dgm:cxn modelId="{2DDC5215-E001-4616-86D3-5CCFDA59BFD4}" type="presOf" srcId="{F3A15242-B62C-4779-897B-250B2149675F}" destId="{F1CAAA7A-6226-4BB5-BD34-11A7F2DD2437}" srcOrd="0" destOrd="0" presId="urn:microsoft.com/office/officeart/2005/8/layout/radial5"/>
    <dgm:cxn modelId="{B653B418-788C-4E9D-8EAA-06DA9F64FF5D}" type="presOf" srcId="{424DCF99-4C60-40D5-AFE9-1F55442F847A}" destId="{1581B02D-8F6C-48D4-B7F7-83EDB043EA1B}" srcOrd="1" destOrd="0" presId="urn:microsoft.com/office/officeart/2005/8/layout/radial5"/>
    <dgm:cxn modelId="{589C951D-7A32-437C-988D-3A8194B760A0}" srcId="{98FDD2B7-9B21-4191-8342-4A7859C4EAD6}" destId="{15E85917-4D54-4808-A35E-0F0AD471994C}" srcOrd="6" destOrd="0" parTransId="{D0C2E201-49DA-496B-AF0E-48B89D7E0FBD}" sibTransId="{E22C098B-7D9C-42E8-83E0-33C51A1CEF8E}"/>
    <dgm:cxn modelId="{D76C922D-5DC4-47AB-BB29-CFEBFBB15F14}" type="presOf" srcId="{B0F0708A-924D-4CDD-9D94-4FC09E566C7A}" destId="{02CA32EB-82BA-4E60-BAA5-AC857618DE93}" srcOrd="0" destOrd="0" presId="urn:microsoft.com/office/officeart/2005/8/layout/radial5"/>
    <dgm:cxn modelId="{1B39DD2F-CB84-4BFF-9E39-6D32FB529DAE}" type="presOf" srcId="{424DCF99-4C60-40D5-AFE9-1F55442F847A}" destId="{19E7367E-25E5-42FF-B2E5-6B80EE5F81A2}" srcOrd="0" destOrd="0" presId="urn:microsoft.com/office/officeart/2005/8/layout/radial5"/>
    <dgm:cxn modelId="{51611434-B9C5-4D43-95CC-C2230C13BE6A}" type="presOf" srcId="{73C52019-2EEB-42D5-AC22-018D9D37A37B}" destId="{FB4CCCD9-AC94-47F5-830F-3F98AB4D5A89}" srcOrd="1" destOrd="0" presId="urn:microsoft.com/office/officeart/2005/8/layout/radial5"/>
    <dgm:cxn modelId="{FF9FC338-F925-490F-90B3-1F0CD214C08A}" srcId="{98FDD2B7-9B21-4191-8342-4A7859C4EAD6}" destId="{DC3E04A6-CE40-4C01-8052-930790C0E22B}" srcOrd="5" destOrd="0" parTransId="{B0F0708A-924D-4CDD-9D94-4FC09E566C7A}" sibTransId="{4D572331-DD6D-4113-8A1B-2FAD03DB954B}"/>
    <dgm:cxn modelId="{416B863F-20C7-4E77-B5D3-43F6A6D9DB90}" type="presOf" srcId="{15E85917-4D54-4808-A35E-0F0AD471994C}" destId="{0A9F1B33-008B-4982-8335-289DDAAFB19C}" srcOrd="0" destOrd="0" presId="urn:microsoft.com/office/officeart/2005/8/layout/radial5"/>
    <dgm:cxn modelId="{12B9F85B-923E-4465-B303-300BBDD7CE24}" type="presOf" srcId="{73C52019-2EEB-42D5-AC22-018D9D37A37B}" destId="{D14183C2-6439-495E-B002-1258ABC7367E}" srcOrd="0" destOrd="0" presId="urn:microsoft.com/office/officeart/2005/8/layout/radial5"/>
    <dgm:cxn modelId="{032EA460-DC9E-44AD-A392-52465ACD039E}" type="presOf" srcId="{35397F2C-F9B7-4671-BF44-1AB53037AB59}" destId="{C1BD493C-5ECE-4019-9A01-22A4860DBB6D}" srcOrd="0" destOrd="0" presId="urn:microsoft.com/office/officeart/2005/8/layout/radial5"/>
    <dgm:cxn modelId="{C1E53E45-731D-4E4B-9A63-6CB38C3F7B78}" type="presOf" srcId="{DC3E04A6-CE40-4C01-8052-930790C0E22B}" destId="{884BE167-669F-4D97-AD76-EB81CEA9584C}" srcOrd="0" destOrd="0" presId="urn:microsoft.com/office/officeart/2005/8/layout/radial5"/>
    <dgm:cxn modelId="{8C19FB4E-C04D-4751-90E0-D6457B4EDA82}" type="presOf" srcId="{7EF6EE8F-C161-430E-A7FF-D56D67053D21}" destId="{A8189D24-1994-43FF-A53C-FBF38BCC02F2}" srcOrd="0" destOrd="0" presId="urn:microsoft.com/office/officeart/2005/8/layout/radial5"/>
    <dgm:cxn modelId="{39FA0373-F9DA-4657-8739-2C083295230B}" type="presOf" srcId="{98FDD2B7-9B21-4191-8342-4A7859C4EAD6}" destId="{7C7E648A-848C-4787-8A80-8B2018B3FFB9}" srcOrd="0" destOrd="0" presId="urn:microsoft.com/office/officeart/2005/8/layout/radial5"/>
    <dgm:cxn modelId="{017F6174-B355-4439-8C0F-9A9EA2074C53}" type="presOf" srcId="{7EF6EE8F-C161-430E-A7FF-D56D67053D21}" destId="{5A33CDA1-754B-425B-BAC3-9C926CDAB5D6}" srcOrd="1" destOrd="0" presId="urn:microsoft.com/office/officeart/2005/8/layout/radial5"/>
    <dgm:cxn modelId="{556D7B92-8189-467B-8E47-787A9066198C}" type="presOf" srcId="{D0C2E201-49DA-496B-AF0E-48B89D7E0FBD}" destId="{04815E62-CDCF-408F-84AF-0BFF57B86712}" srcOrd="0" destOrd="0" presId="urn:microsoft.com/office/officeart/2005/8/layout/radial5"/>
    <dgm:cxn modelId="{70B38595-E411-441C-B23C-4BFEDD1013C9}" srcId="{98FDD2B7-9B21-4191-8342-4A7859C4EAD6}" destId="{76D76EE9-6F99-49AF-BFCF-7751663075D2}" srcOrd="7" destOrd="0" parTransId="{73C52019-2EEB-42D5-AC22-018D9D37A37B}" sibTransId="{C44ADAB5-1E86-4B4E-A5E4-0C448371D717}"/>
    <dgm:cxn modelId="{9C9F379B-329D-403F-9EEC-67308078ED58}" type="presOf" srcId="{8D5F63F8-42B7-4B14-9E53-5504A427B77F}" destId="{DDD0CCB0-CF08-4B4F-B526-56B5119D70B7}" srcOrd="0" destOrd="0" presId="urn:microsoft.com/office/officeart/2005/8/layout/radial5"/>
    <dgm:cxn modelId="{D76EA49C-8D50-4ABB-8143-D738A1E9DE24}" srcId="{98FDD2B7-9B21-4191-8342-4A7859C4EAD6}" destId="{78AD94B5-7B2C-4C89-A3D7-084436E7545F}" srcOrd="2" destOrd="0" parTransId="{424DCF99-4C60-40D5-AFE9-1F55442F847A}" sibTransId="{0FFCB60B-9EED-41DE-9946-0307620C8837}"/>
    <dgm:cxn modelId="{AF07379D-F758-4543-A25A-F0C9FBC1D8FA}" srcId="{98FDD2B7-9B21-4191-8342-4A7859C4EAD6}" destId="{FB5C6BE1-E569-48EE-B181-E4B8B90C3CE8}" srcOrd="1" destOrd="0" parTransId="{F3A15242-B62C-4779-897B-250B2149675F}" sibTransId="{428BEBBC-3F0D-4E9F-8F99-CB69A4E5B606}"/>
    <dgm:cxn modelId="{B7AB1EA3-B92A-4138-A63D-700C1A0B752B}" type="presOf" srcId="{EFB75F4D-7F0A-4367-A859-208FD33AF2D8}" destId="{39D583B9-7387-4C8A-BF9D-6C9D69C80028}" srcOrd="0" destOrd="0" presId="urn:microsoft.com/office/officeart/2005/8/layout/radial5"/>
    <dgm:cxn modelId="{638C6FA7-6999-4212-9A29-71D6EBD7C0B5}" type="presOf" srcId="{B0F0708A-924D-4CDD-9D94-4FC09E566C7A}" destId="{A88A00D7-531A-4E13-81A7-A7C337557CED}" srcOrd="1" destOrd="0" presId="urn:microsoft.com/office/officeart/2005/8/layout/radial5"/>
    <dgm:cxn modelId="{FC1F6FA9-F70B-4621-AFA0-EE9AA3F5442D}" type="presOf" srcId="{8F8F8EE9-1C82-4110-B480-B0D0805352EE}" destId="{AF0973CE-20ED-4CEA-8A9B-124BF2320EFD}" srcOrd="0" destOrd="0" presId="urn:microsoft.com/office/officeart/2005/8/layout/radial5"/>
    <dgm:cxn modelId="{3AB48FA9-1343-4512-B43C-6C59CB89E870}" type="presOf" srcId="{FB5C6BE1-E569-48EE-B181-E4B8B90C3CE8}" destId="{72DB237E-EFDE-4E90-B656-13517B185E89}" srcOrd="0" destOrd="0" presId="urn:microsoft.com/office/officeart/2005/8/layout/radial5"/>
    <dgm:cxn modelId="{95AFC7C3-F9C2-43EB-9C4C-8A74E0A9FE3A}" type="presOf" srcId="{8D5F63F8-42B7-4B14-9E53-5504A427B77F}" destId="{EE791625-B7EE-4B76-A67A-C911B81841D0}" srcOrd="1" destOrd="0" presId="urn:microsoft.com/office/officeart/2005/8/layout/radial5"/>
    <dgm:cxn modelId="{4C4A51C5-D98C-4D22-8C57-B72509851355}" type="presOf" srcId="{78AD94B5-7B2C-4C89-A3D7-084436E7545F}" destId="{7AC7498E-0A55-4E4D-902F-ED71282B6BB1}" srcOrd="0" destOrd="0" presId="urn:microsoft.com/office/officeart/2005/8/layout/radial5"/>
    <dgm:cxn modelId="{81C209C9-186F-4D18-A838-5B0FDC01E674}" type="presOf" srcId="{F3A15242-B62C-4779-897B-250B2149675F}" destId="{6123E238-4FF0-43DD-9ECF-D2CFAE4A191C}" srcOrd="1" destOrd="0" presId="urn:microsoft.com/office/officeart/2005/8/layout/radial5"/>
    <dgm:cxn modelId="{388441EE-09C1-4C48-8CF6-0F1A94D966D1}" type="presOf" srcId="{DB835BCE-68DF-4C83-9119-40CC2BAD0075}" destId="{F36337CC-FD31-4E90-919F-166F92FED98B}" srcOrd="1" destOrd="0" presId="urn:microsoft.com/office/officeart/2005/8/layout/radial5"/>
    <dgm:cxn modelId="{471A52F1-64AE-4EAA-992D-FECF155AC80E}" srcId="{98FDD2B7-9B21-4191-8342-4A7859C4EAD6}" destId="{3B6668CC-5EC9-409E-B125-BA86D5DC66E1}" srcOrd="4" destOrd="0" parTransId="{8D5F63F8-42B7-4B14-9E53-5504A427B77F}" sibTransId="{83A5868F-15BF-4604-ACF8-9907593304A1}"/>
    <dgm:cxn modelId="{356693F6-3099-4E0B-93AC-C394855579A9}" type="presOf" srcId="{76D76EE9-6F99-49AF-BFCF-7751663075D2}" destId="{FB45B92F-08FF-41FC-8E65-3AA04D861689}" srcOrd="0" destOrd="0" presId="urn:microsoft.com/office/officeart/2005/8/layout/radial5"/>
    <dgm:cxn modelId="{6FD198FD-2A1E-46AB-962E-40A46AEFFC6C}" srcId="{98FDD2B7-9B21-4191-8342-4A7859C4EAD6}" destId="{8F8F8EE9-1C82-4110-B480-B0D0805352EE}" srcOrd="0" destOrd="0" parTransId="{DB835BCE-68DF-4C83-9119-40CC2BAD0075}" sibTransId="{A414560F-3544-40F4-8A7D-21AB1288EFEB}"/>
    <dgm:cxn modelId="{6DE51F51-F991-4D46-AE26-34326D911A69}" type="presParOf" srcId="{39D583B9-7387-4C8A-BF9D-6C9D69C80028}" destId="{7C7E648A-848C-4787-8A80-8B2018B3FFB9}" srcOrd="0" destOrd="0" presId="urn:microsoft.com/office/officeart/2005/8/layout/radial5"/>
    <dgm:cxn modelId="{3F151581-6C0A-472B-B173-AE71AA277D32}" type="presParOf" srcId="{39D583B9-7387-4C8A-BF9D-6C9D69C80028}" destId="{4E6A1F2F-47E7-49FB-803E-CA91F40948F5}" srcOrd="1" destOrd="0" presId="urn:microsoft.com/office/officeart/2005/8/layout/radial5"/>
    <dgm:cxn modelId="{22752EC0-515E-44D1-BFED-5971ECF2AEA4}" type="presParOf" srcId="{4E6A1F2F-47E7-49FB-803E-CA91F40948F5}" destId="{F36337CC-FD31-4E90-919F-166F92FED98B}" srcOrd="0" destOrd="0" presId="urn:microsoft.com/office/officeart/2005/8/layout/radial5"/>
    <dgm:cxn modelId="{81AAD20B-00D0-4D5D-AF4A-C0A1E0A1AF05}" type="presParOf" srcId="{39D583B9-7387-4C8A-BF9D-6C9D69C80028}" destId="{AF0973CE-20ED-4CEA-8A9B-124BF2320EFD}" srcOrd="2" destOrd="0" presId="urn:microsoft.com/office/officeart/2005/8/layout/radial5"/>
    <dgm:cxn modelId="{564B58A5-53DA-40AA-AEC3-000731B9B544}" type="presParOf" srcId="{39D583B9-7387-4C8A-BF9D-6C9D69C80028}" destId="{F1CAAA7A-6226-4BB5-BD34-11A7F2DD2437}" srcOrd="3" destOrd="0" presId="urn:microsoft.com/office/officeart/2005/8/layout/radial5"/>
    <dgm:cxn modelId="{20724C1D-0EC9-4C5D-B394-DDD7F9F6DC9F}" type="presParOf" srcId="{F1CAAA7A-6226-4BB5-BD34-11A7F2DD2437}" destId="{6123E238-4FF0-43DD-9ECF-D2CFAE4A191C}" srcOrd="0" destOrd="0" presId="urn:microsoft.com/office/officeart/2005/8/layout/radial5"/>
    <dgm:cxn modelId="{F68D0024-B1A0-49DC-9078-EC131DBE8C64}" type="presParOf" srcId="{39D583B9-7387-4C8A-BF9D-6C9D69C80028}" destId="{72DB237E-EFDE-4E90-B656-13517B185E89}" srcOrd="4" destOrd="0" presId="urn:microsoft.com/office/officeart/2005/8/layout/radial5"/>
    <dgm:cxn modelId="{9BDB3E3A-BE9F-41BB-805C-0BB8BC94B1DA}" type="presParOf" srcId="{39D583B9-7387-4C8A-BF9D-6C9D69C80028}" destId="{19E7367E-25E5-42FF-B2E5-6B80EE5F81A2}" srcOrd="5" destOrd="0" presId="urn:microsoft.com/office/officeart/2005/8/layout/radial5"/>
    <dgm:cxn modelId="{21961AA0-8F37-49D9-A7DE-FE823034D3C3}" type="presParOf" srcId="{19E7367E-25E5-42FF-B2E5-6B80EE5F81A2}" destId="{1581B02D-8F6C-48D4-B7F7-83EDB043EA1B}" srcOrd="0" destOrd="0" presId="urn:microsoft.com/office/officeart/2005/8/layout/radial5"/>
    <dgm:cxn modelId="{36D2C7ED-EE42-4B0E-A2BC-65FED08892C7}" type="presParOf" srcId="{39D583B9-7387-4C8A-BF9D-6C9D69C80028}" destId="{7AC7498E-0A55-4E4D-902F-ED71282B6BB1}" srcOrd="6" destOrd="0" presId="urn:microsoft.com/office/officeart/2005/8/layout/radial5"/>
    <dgm:cxn modelId="{B0A21371-1A96-4C48-B92E-835D570B5B38}" type="presParOf" srcId="{39D583B9-7387-4C8A-BF9D-6C9D69C80028}" destId="{A8189D24-1994-43FF-A53C-FBF38BCC02F2}" srcOrd="7" destOrd="0" presId="urn:microsoft.com/office/officeart/2005/8/layout/radial5"/>
    <dgm:cxn modelId="{54E073FB-8FCA-4F39-85CD-54399DEB951F}" type="presParOf" srcId="{A8189D24-1994-43FF-A53C-FBF38BCC02F2}" destId="{5A33CDA1-754B-425B-BAC3-9C926CDAB5D6}" srcOrd="0" destOrd="0" presId="urn:microsoft.com/office/officeart/2005/8/layout/radial5"/>
    <dgm:cxn modelId="{DADA1776-D9AB-4EB1-9C67-3C0AFFC70623}" type="presParOf" srcId="{39D583B9-7387-4C8A-BF9D-6C9D69C80028}" destId="{C1BD493C-5ECE-4019-9A01-22A4860DBB6D}" srcOrd="8" destOrd="0" presId="urn:microsoft.com/office/officeart/2005/8/layout/radial5"/>
    <dgm:cxn modelId="{F4F8550C-CD35-4108-BB36-09D9F8FD86ED}" type="presParOf" srcId="{39D583B9-7387-4C8A-BF9D-6C9D69C80028}" destId="{DDD0CCB0-CF08-4B4F-B526-56B5119D70B7}" srcOrd="9" destOrd="0" presId="urn:microsoft.com/office/officeart/2005/8/layout/radial5"/>
    <dgm:cxn modelId="{E638EAA1-3296-4676-B617-86229433C143}" type="presParOf" srcId="{DDD0CCB0-CF08-4B4F-B526-56B5119D70B7}" destId="{EE791625-B7EE-4B76-A67A-C911B81841D0}" srcOrd="0" destOrd="0" presId="urn:microsoft.com/office/officeart/2005/8/layout/radial5"/>
    <dgm:cxn modelId="{B0459A09-564A-409D-97AB-E5AB4612ECC7}" type="presParOf" srcId="{39D583B9-7387-4C8A-BF9D-6C9D69C80028}" destId="{07E3B8F7-AAFF-44FD-98AA-D20938AF0446}" srcOrd="10" destOrd="0" presId="urn:microsoft.com/office/officeart/2005/8/layout/radial5"/>
    <dgm:cxn modelId="{A890E637-DD74-405F-9574-35624E8B955A}" type="presParOf" srcId="{39D583B9-7387-4C8A-BF9D-6C9D69C80028}" destId="{02CA32EB-82BA-4E60-BAA5-AC857618DE93}" srcOrd="11" destOrd="0" presId="urn:microsoft.com/office/officeart/2005/8/layout/radial5"/>
    <dgm:cxn modelId="{BE3C3885-A363-4EC8-B35E-1AAE988F7947}" type="presParOf" srcId="{02CA32EB-82BA-4E60-BAA5-AC857618DE93}" destId="{A88A00D7-531A-4E13-81A7-A7C337557CED}" srcOrd="0" destOrd="0" presId="urn:microsoft.com/office/officeart/2005/8/layout/radial5"/>
    <dgm:cxn modelId="{0AD8DED1-6532-404F-B133-D72238BCAA7E}" type="presParOf" srcId="{39D583B9-7387-4C8A-BF9D-6C9D69C80028}" destId="{884BE167-669F-4D97-AD76-EB81CEA9584C}" srcOrd="12" destOrd="0" presId="urn:microsoft.com/office/officeart/2005/8/layout/radial5"/>
    <dgm:cxn modelId="{FF475AC4-250F-434A-A0B7-DCFF2A02305D}" type="presParOf" srcId="{39D583B9-7387-4C8A-BF9D-6C9D69C80028}" destId="{04815E62-CDCF-408F-84AF-0BFF57B86712}" srcOrd="13" destOrd="0" presId="urn:microsoft.com/office/officeart/2005/8/layout/radial5"/>
    <dgm:cxn modelId="{0622C0E1-C080-45DC-B7EA-9C4E186948AB}" type="presParOf" srcId="{04815E62-CDCF-408F-84AF-0BFF57B86712}" destId="{CE26BB50-9711-4CF2-B04C-1F5BAD5E5A8B}" srcOrd="0" destOrd="0" presId="urn:microsoft.com/office/officeart/2005/8/layout/radial5"/>
    <dgm:cxn modelId="{2E8313C3-6478-4C2E-8628-F798CE587778}" type="presParOf" srcId="{39D583B9-7387-4C8A-BF9D-6C9D69C80028}" destId="{0A9F1B33-008B-4982-8335-289DDAAFB19C}" srcOrd="14" destOrd="0" presId="urn:microsoft.com/office/officeart/2005/8/layout/radial5"/>
    <dgm:cxn modelId="{0368C045-EFD1-4EDB-AC0F-6FE8EB8CBCC2}" type="presParOf" srcId="{39D583B9-7387-4C8A-BF9D-6C9D69C80028}" destId="{D14183C2-6439-495E-B002-1258ABC7367E}" srcOrd="15" destOrd="0" presId="urn:microsoft.com/office/officeart/2005/8/layout/radial5"/>
    <dgm:cxn modelId="{E0189B4B-E7C1-409D-9E55-BB9B0B7C7DE1}" type="presParOf" srcId="{D14183C2-6439-495E-B002-1258ABC7367E}" destId="{FB4CCCD9-AC94-47F5-830F-3F98AB4D5A89}" srcOrd="0" destOrd="0" presId="urn:microsoft.com/office/officeart/2005/8/layout/radial5"/>
    <dgm:cxn modelId="{48E9B46D-DE23-4301-A020-AFE3C43DC4EA}" type="presParOf" srcId="{39D583B9-7387-4C8A-BF9D-6C9D69C80028}" destId="{FB45B92F-08FF-41FC-8E65-3AA04D861689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7E648A-848C-4787-8A80-8B2018B3FFB9}">
      <dsp:nvSpPr>
        <dsp:cNvPr id="0" name=""/>
        <dsp:cNvSpPr/>
      </dsp:nvSpPr>
      <dsp:spPr>
        <a:xfrm>
          <a:off x="4926337" y="2374524"/>
          <a:ext cx="1587955" cy="15879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Area of concern</a:t>
          </a:r>
          <a:endParaRPr lang="en-IN" sz="1800" b="1" kern="1200" dirty="0"/>
        </a:p>
      </dsp:txBody>
      <dsp:txXfrm>
        <a:off x="5158888" y="2607075"/>
        <a:ext cx="1122853" cy="1122853"/>
      </dsp:txXfrm>
    </dsp:sp>
    <dsp:sp modelId="{4E6A1F2F-47E7-49FB-803E-CA91F40948F5}">
      <dsp:nvSpPr>
        <dsp:cNvPr id="0" name=""/>
        <dsp:cNvSpPr/>
      </dsp:nvSpPr>
      <dsp:spPr>
        <a:xfrm rot="16200000">
          <a:off x="5476106" y="1657624"/>
          <a:ext cx="488417" cy="5399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</a:t>
          </a:r>
          <a:endParaRPr lang="en-IN" sz="2000" kern="1200" dirty="0"/>
        </a:p>
      </dsp:txBody>
      <dsp:txXfrm>
        <a:off x="5549369" y="1838868"/>
        <a:ext cx="341892" cy="323942"/>
      </dsp:txXfrm>
    </dsp:sp>
    <dsp:sp modelId="{AF0973CE-20ED-4CEA-8A9B-124BF2320EFD}">
      <dsp:nvSpPr>
        <dsp:cNvPr id="0" name=""/>
        <dsp:cNvSpPr/>
      </dsp:nvSpPr>
      <dsp:spPr>
        <a:xfrm>
          <a:off x="5005735" y="23822"/>
          <a:ext cx="1429160" cy="142916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Service provision</a:t>
          </a:r>
          <a:endParaRPr lang="en-IN" sz="1600" b="1" kern="1200" dirty="0"/>
        </a:p>
      </dsp:txBody>
      <dsp:txXfrm>
        <a:off x="5215031" y="233118"/>
        <a:ext cx="1010568" cy="1010568"/>
      </dsp:txXfrm>
    </dsp:sp>
    <dsp:sp modelId="{F1CAAA7A-6226-4BB5-BD34-11A7F2DD2437}">
      <dsp:nvSpPr>
        <dsp:cNvPr id="0" name=""/>
        <dsp:cNvSpPr/>
      </dsp:nvSpPr>
      <dsp:spPr>
        <a:xfrm rot="18900000">
          <a:off x="6353573" y="2021083"/>
          <a:ext cx="488417" cy="5399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</a:t>
          </a:r>
          <a:endParaRPr lang="en-IN" sz="2000" kern="1200" dirty="0"/>
        </a:p>
      </dsp:txBody>
      <dsp:txXfrm>
        <a:off x="6375031" y="2180868"/>
        <a:ext cx="341892" cy="323942"/>
      </dsp:txXfrm>
    </dsp:sp>
    <dsp:sp modelId="{72DB237E-EFDE-4E90-B656-13517B185E89}">
      <dsp:nvSpPr>
        <dsp:cNvPr id="0" name=""/>
        <dsp:cNvSpPr/>
      </dsp:nvSpPr>
      <dsp:spPr>
        <a:xfrm>
          <a:off x="6724075" y="735582"/>
          <a:ext cx="1429160" cy="142916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Patient Rights</a:t>
          </a:r>
          <a:endParaRPr lang="en-IN" sz="1600" kern="1200" dirty="0"/>
        </a:p>
      </dsp:txBody>
      <dsp:txXfrm>
        <a:off x="6933371" y="944878"/>
        <a:ext cx="1010568" cy="1010568"/>
      </dsp:txXfrm>
    </dsp:sp>
    <dsp:sp modelId="{19E7367E-25E5-42FF-B2E5-6B80EE5F81A2}">
      <dsp:nvSpPr>
        <dsp:cNvPr id="0" name=""/>
        <dsp:cNvSpPr/>
      </dsp:nvSpPr>
      <dsp:spPr>
        <a:xfrm>
          <a:off x="6717032" y="2898550"/>
          <a:ext cx="488417" cy="5399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</a:t>
          </a:r>
          <a:endParaRPr lang="en-IN" sz="2000" kern="1200" dirty="0"/>
        </a:p>
      </dsp:txBody>
      <dsp:txXfrm>
        <a:off x="6717032" y="3006531"/>
        <a:ext cx="341892" cy="323942"/>
      </dsp:txXfrm>
    </dsp:sp>
    <dsp:sp modelId="{7AC7498E-0A55-4E4D-902F-ED71282B6BB1}">
      <dsp:nvSpPr>
        <dsp:cNvPr id="0" name=""/>
        <dsp:cNvSpPr/>
      </dsp:nvSpPr>
      <dsp:spPr>
        <a:xfrm>
          <a:off x="7435835" y="2453922"/>
          <a:ext cx="1429160" cy="14291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Inputs</a:t>
          </a:r>
          <a:endParaRPr lang="en-IN" sz="2000" b="1" kern="1200" dirty="0"/>
        </a:p>
      </dsp:txBody>
      <dsp:txXfrm>
        <a:off x="7645131" y="2663218"/>
        <a:ext cx="1010568" cy="1010568"/>
      </dsp:txXfrm>
    </dsp:sp>
    <dsp:sp modelId="{A8189D24-1994-43FF-A53C-FBF38BCC02F2}">
      <dsp:nvSpPr>
        <dsp:cNvPr id="0" name=""/>
        <dsp:cNvSpPr/>
      </dsp:nvSpPr>
      <dsp:spPr>
        <a:xfrm rot="2700000">
          <a:off x="6353573" y="3776016"/>
          <a:ext cx="488417" cy="5399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</a:t>
          </a:r>
          <a:endParaRPr lang="en-IN" sz="2000" kern="1200" dirty="0"/>
        </a:p>
      </dsp:txBody>
      <dsp:txXfrm>
        <a:off x="6375031" y="3832193"/>
        <a:ext cx="341892" cy="323942"/>
      </dsp:txXfrm>
    </dsp:sp>
    <dsp:sp modelId="{C1BD493C-5ECE-4019-9A01-22A4860DBB6D}">
      <dsp:nvSpPr>
        <dsp:cNvPr id="0" name=""/>
        <dsp:cNvSpPr/>
      </dsp:nvSpPr>
      <dsp:spPr>
        <a:xfrm>
          <a:off x="6724075" y="4172262"/>
          <a:ext cx="1429160" cy="142916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Support Services</a:t>
          </a:r>
          <a:endParaRPr lang="en-IN" sz="2000" kern="1200" dirty="0"/>
        </a:p>
      </dsp:txBody>
      <dsp:txXfrm>
        <a:off x="6933371" y="4381558"/>
        <a:ext cx="1010568" cy="1010568"/>
      </dsp:txXfrm>
    </dsp:sp>
    <dsp:sp modelId="{DDD0CCB0-CF08-4B4F-B526-56B5119D70B7}">
      <dsp:nvSpPr>
        <dsp:cNvPr id="0" name=""/>
        <dsp:cNvSpPr/>
      </dsp:nvSpPr>
      <dsp:spPr>
        <a:xfrm rot="5400000">
          <a:off x="5476106" y="4139475"/>
          <a:ext cx="488417" cy="5399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</a:t>
          </a:r>
          <a:endParaRPr lang="en-IN" sz="2000" kern="1200" dirty="0"/>
        </a:p>
      </dsp:txBody>
      <dsp:txXfrm>
        <a:off x="5549369" y="4174194"/>
        <a:ext cx="341892" cy="323942"/>
      </dsp:txXfrm>
    </dsp:sp>
    <dsp:sp modelId="{07E3B8F7-AAFF-44FD-98AA-D20938AF0446}">
      <dsp:nvSpPr>
        <dsp:cNvPr id="0" name=""/>
        <dsp:cNvSpPr/>
      </dsp:nvSpPr>
      <dsp:spPr>
        <a:xfrm>
          <a:off x="5005735" y="4884022"/>
          <a:ext cx="1429160" cy="142916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Clinical Services</a:t>
          </a:r>
          <a:endParaRPr lang="en-IN" sz="2000" kern="1200" dirty="0"/>
        </a:p>
      </dsp:txBody>
      <dsp:txXfrm>
        <a:off x="5215031" y="5093318"/>
        <a:ext cx="1010568" cy="1010568"/>
      </dsp:txXfrm>
    </dsp:sp>
    <dsp:sp modelId="{02CA32EB-82BA-4E60-BAA5-AC857618DE93}">
      <dsp:nvSpPr>
        <dsp:cNvPr id="0" name=""/>
        <dsp:cNvSpPr/>
      </dsp:nvSpPr>
      <dsp:spPr>
        <a:xfrm rot="8100000">
          <a:off x="4598640" y="3776016"/>
          <a:ext cx="488417" cy="5399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</a:t>
          </a:r>
          <a:endParaRPr lang="en-IN" sz="2000" kern="1200" dirty="0"/>
        </a:p>
      </dsp:txBody>
      <dsp:txXfrm rot="10800000">
        <a:off x="4723707" y="3832193"/>
        <a:ext cx="341892" cy="323942"/>
      </dsp:txXfrm>
    </dsp:sp>
    <dsp:sp modelId="{884BE167-669F-4D97-AD76-EB81CEA9584C}">
      <dsp:nvSpPr>
        <dsp:cNvPr id="0" name=""/>
        <dsp:cNvSpPr/>
      </dsp:nvSpPr>
      <dsp:spPr>
        <a:xfrm>
          <a:off x="3287395" y="4172262"/>
          <a:ext cx="1429160" cy="142916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Infection Control</a:t>
          </a:r>
          <a:endParaRPr lang="en-IN" sz="2000" b="1" kern="1200" dirty="0"/>
        </a:p>
      </dsp:txBody>
      <dsp:txXfrm>
        <a:off x="3496691" y="4381558"/>
        <a:ext cx="1010568" cy="1010568"/>
      </dsp:txXfrm>
    </dsp:sp>
    <dsp:sp modelId="{04815E62-CDCF-408F-84AF-0BFF57B86712}">
      <dsp:nvSpPr>
        <dsp:cNvPr id="0" name=""/>
        <dsp:cNvSpPr/>
      </dsp:nvSpPr>
      <dsp:spPr>
        <a:xfrm rot="10800000">
          <a:off x="4235181" y="2898550"/>
          <a:ext cx="488417" cy="5399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</a:t>
          </a:r>
          <a:endParaRPr lang="en-IN" sz="2000" kern="1200" dirty="0"/>
        </a:p>
      </dsp:txBody>
      <dsp:txXfrm rot="10800000">
        <a:off x="4381706" y="3006531"/>
        <a:ext cx="341892" cy="323942"/>
      </dsp:txXfrm>
    </dsp:sp>
    <dsp:sp modelId="{0A9F1B33-008B-4982-8335-289DDAAFB19C}">
      <dsp:nvSpPr>
        <dsp:cNvPr id="0" name=""/>
        <dsp:cNvSpPr/>
      </dsp:nvSpPr>
      <dsp:spPr>
        <a:xfrm>
          <a:off x="2575635" y="2453922"/>
          <a:ext cx="1429160" cy="142916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bg1"/>
              </a:solidFill>
            </a:rPr>
            <a:t>Quality Management</a:t>
          </a:r>
          <a:endParaRPr lang="en-IN" sz="1600" b="1" kern="1200" dirty="0">
            <a:solidFill>
              <a:schemeClr val="bg1"/>
            </a:solidFill>
          </a:endParaRPr>
        </a:p>
      </dsp:txBody>
      <dsp:txXfrm>
        <a:off x="2784931" y="2663218"/>
        <a:ext cx="1010568" cy="1010568"/>
      </dsp:txXfrm>
    </dsp:sp>
    <dsp:sp modelId="{D14183C2-6439-495E-B002-1258ABC7367E}">
      <dsp:nvSpPr>
        <dsp:cNvPr id="0" name=""/>
        <dsp:cNvSpPr/>
      </dsp:nvSpPr>
      <dsp:spPr>
        <a:xfrm rot="13500000">
          <a:off x="4598640" y="2021083"/>
          <a:ext cx="488417" cy="5399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</a:t>
          </a:r>
          <a:endParaRPr lang="en-IN" sz="2000" kern="1200" dirty="0"/>
        </a:p>
      </dsp:txBody>
      <dsp:txXfrm rot="10800000">
        <a:off x="4723707" y="2180868"/>
        <a:ext cx="341892" cy="323942"/>
      </dsp:txXfrm>
    </dsp:sp>
    <dsp:sp modelId="{FB45B92F-08FF-41FC-8E65-3AA04D861689}">
      <dsp:nvSpPr>
        <dsp:cNvPr id="0" name=""/>
        <dsp:cNvSpPr/>
      </dsp:nvSpPr>
      <dsp:spPr>
        <a:xfrm>
          <a:off x="3287395" y="735582"/>
          <a:ext cx="1429160" cy="14291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bg1"/>
              </a:solidFill>
            </a:rPr>
            <a:t>Outcome</a:t>
          </a:r>
          <a:endParaRPr lang="en-IN" sz="1600" b="1" kern="1200" dirty="0">
            <a:solidFill>
              <a:schemeClr val="bg1"/>
            </a:solidFill>
          </a:endParaRPr>
        </a:p>
      </dsp:txBody>
      <dsp:txXfrm>
        <a:off x="3496691" y="944878"/>
        <a:ext cx="1010568" cy="1010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22B07-204C-4BE5-8B2A-BB04C100B8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6911A7-B710-4B46-BB13-1020BB141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18087-665D-4C0A-8370-257A63507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2104-BA8D-4A7C-A383-8171D863EBED}" type="datetimeFigureOut">
              <a:rPr lang="en-IN" smtClean="0"/>
              <a:t>01-06-2019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3680A-CDF6-4F1F-ADF0-ED1D06142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8496C-D87E-4725-984A-492B2608D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2DA3-FB37-468B-8425-F7516BB5E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72381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81656-A83F-4F08-B80C-1F44EF1E2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49EA92-1E66-46F8-AA4C-7168BB3E1D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D4485-FEDE-4ABF-9B22-32372A7A7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2104-BA8D-4A7C-A383-8171D863EBED}" type="datetimeFigureOut">
              <a:rPr lang="en-IN" smtClean="0"/>
              <a:t>01-06-2019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4B970-3BE2-439D-83CC-7BEDB1A0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4DC8F-2193-477F-9DA5-00F5C1474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2DA3-FB37-468B-8425-F7516BB5E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28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9D2F44-2B49-4C01-B63E-E9693B65D8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7301C4-6002-4EFD-A845-1BC8677EF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09E7E-1F6E-4A75-B5AF-267A30329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2104-BA8D-4A7C-A383-8171D863EBED}" type="datetimeFigureOut">
              <a:rPr lang="en-IN" smtClean="0"/>
              <a:t>01-06-2019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C5FA0-9AA6-4458-A75D-9B0AA4B2C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CCFAB-7E3B-48C7-B15A-15062A07D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2DA3-FB37-468B-8425-F7516BB5E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87397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6060A-CB0F-47C1-8FB4-AE7F6FA6B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C2CAD-89BA-417B-ACE8-844A7119C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B731D-0ABE-4AB2-AFE7-1E84C0CC5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2104-BA8D-4A7C-A383-8171D863EBED}" type="datetimeFigureOut">
              <a:rPr lang="en-IN" smtClean="0"/>
              <a:t>01-06-2019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E7848-8A83-4FCC-BDDF-137344305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F2B1A-EE60-47A3-98B9-C7E778341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2DA3-FB37-468B-8425-F7516BB5E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818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5D133-5E27-4317-941D-C7F8C3314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259CE0-13B4-40DE-9B14-DE82490E3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CA21F-A7D7-4C6B-BEC1-142A9475A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2104-BA8D-4A7C-A383-8171D863EBED}" type="datetimeFigureOut">
              <a:rPr lang="en-IN" smtClean="0"/>
              <a:t>01-06-2019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C0514-BB85-4C56-BDFC-E83289860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A1C58-0855-4406-9F40-6EBE09716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2DA3-FB37-468B-8425-F7516BB5E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72730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F4FA2-8734-4008-A694-4F3951089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C2C06-DA91-4825-B3ED-8A0A6CF0C3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0CC77E-1EAA-48BC-9886-F9A621E13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3BE8D5-EF06-4AE9-A014-BB94D759F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2104-BA8D-4A7C-A383-8171D863EBED}" type="datetimeFigureOut">
              <a:rPr lang="en-IN" smtClean="0"/>
              <a:t>01-06-2019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6ACCF-6DE9-4DB1-869D-8C4C48B0F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B8E349-0F68-476C-9598-4FE3FA9D1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2DA3-FB37-468B-8425-F7516BB5E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439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F0AFF-D7F1-4AE5-8238-BC3EC2C27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86CDFA-1CCE-4BD0-8026-0450C1173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4BBC24-49E3-467A-BB93-C9F361DC7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511645-7081-493A-BCE7-6FFCEC4B6E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78938B-3EE6-46D7-9A4A-754063B550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72F4E6-3C63-4BB8-AED7-31F8D60FA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2104-BA8D-4A7C-A383-8171D863EBED}" type="datetimeFigureOut">
              <a:rPr lang="en-IN" smtClean="0"/>
              <a:t>01-06-2019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01A4B0-104E-4183-A56A-BA3C6DE9E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B2B8BF-8AA2-4E33-A961-1AFA50B0D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2DA3-FB37-468B-8425-F7516BB5E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4478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86CAB-C970-414E-AEC8-4184C85CC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D34450-65A7-4D13-81AC-C562F296E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2104-BA8D-4A7C-A383-8171D863EBED}" type="datetimeFigureOut">
              <a:rPr lang="en-IN" smtClean="0"/>
              <a:t>01-06-2019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BA0847-C333-4728-A0B7-CF7794EAB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862FC0-A296-4959-B678-D8F8CAB1F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2DA3-FB37-468B-8425-F7516BB5E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183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59B717-B691-4B9B-A5CD-6BDCBC142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2104-BA8D-4A7C-A383-8171D863EBED}" type="datetimeFigureOut">
              <a:rPr lang="en-IN" smtClean="0"/>
              <a:t>01-06-2019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60CE16-6791-4A8F-A47A-314939DC2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BE0F5D-1E96-49EA-B4CF-AC04D9808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2DA3-FB37-468B-8425-F7516BB5E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99761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212EB-A019-47E0-AF7B-354DC9523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66435-90B3-44EC-A9E7-2830FE1DB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E45C42-ADBD-4CFA-8E28-94EA0A2557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C1004-980C-4A38-AE64-3CD6D9252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2104-BA8D-4A7C-A383-8171D863EBED}" type="datetimeFigureOut">
              <a:rPr lang="en-IN" smtClean="0"/>
              <a:t>01-06-2019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B24B7D-466E-4F2C-ACFA-4DD0533A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601256-BAA4-4F7A-86F0-B05640D9D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2DA3-FB37-468B-8425-F7516BB5E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84391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85F88-29BD-42C6-BE6D-A521A941D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25FDD0-DA3B-416B-9D60-41463FC347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9DF910-BBBA-4C31-89DF-DBCBDF112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836224-6DF1-4946-B7B8-D1F86D5F7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2104-BA8D-4A7C-A383-8171D863EBED}" type="datetimeFigureOut">
              <a:rPr lang="en-IN" smtClean="0"/>
              <a:t>01-06-2019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892649-520A-4E46-A8EB-65D994422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EB20C4-CD8C-4734-84A5-4761833B7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2DA3-FB37-468B-8425-F7516BB5E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70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542F56-23FD-49FC-8BDC-9DDC4F626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B9CE0D-F047-421B-ADAC-BBD739357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2C539-5251-4975-9373-1D0EED8DFF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62104-BA8D-4A7C-A383-8171D863EBED}" type="datetimeFigureOut">
              <a:rPr lang="en-IN" smtClean="0"/>
              <a:t>01-06-2019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CF3F1-7167-4695-ACE4-2E46344508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5547C-8508-4F2A-8595-9E57433840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72DA3-FB37-468B-8425-F7516BB5E2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1843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48" r:id="rId1"/>
    <p:sldLayoutId id="2147484849" r:id="rId2"/>
    <p:sldLayoutId id="2147484850" r:id="rId3"/>
    <p:sldLayoutId id="2147484851" r:id="rId4"/>
    <p:sldLayoutId id="2147484852" r:id="rId5"/>
    <p:sldLayoutId id="2147484853" r:id="rId6"/>
    <p:sldLayoutId id="2147484854" r:id="rId7"/>
    <p:sldLayoutId id="2147484855" r:id="rId8"/>
    <p:sldLayoutId id="2147484856" r:id="rId9"/>
    <p:sldLayoutId id="2147484857" r:id="rId10"/>
    <p:sldLayoutId id="21474848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5638f33435eee79ce054f08888157c09.png"/>
          <p:cNvPicPr>
            <a:picLocks noChangeAspect="1" noChangeArrowheads="1"/>
          </p:cNvPicPr>
          <p:nvPr/>
        </p:nvPicPr>
        <p:blipFill>
          <a:blip r:embed="rId2"/>
          <a:srcRect l="4324" t="7245" r="3652" b="9145"/>
          <a:stretch>
            <a:fillRect/>
          </a:stretch>
        </p:blipFill>
        <p:spPr bwMode="auto">
          <a:xfrm>
            <a:off x="254678" y="3046726"/>
            <a:ext cx="5210457" cy="3733496"/>
          </a:xfrm>
          <a:prstGeom prst="rect">
            <a:avLst/>
          </a:prstGeom>
          <a:noFill/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26955"/>
            <a:ext cx="12191999" cy="1841017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12700" rIns="0" bIns="0" rtlCol="0" anchor="ctr">
            <a:spAutoFit/>
          </a:bodyPr>
          <a:lstStyle/>
          <a:p>
            <a:pPr algn="ctr"/>
            <a:r>
              <a:rPr lang="en-IN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 of Quality of Care of Facilities Assessed in Labour Rooms under ‘’</a:t>
            </a:r>
            <a:r>
              <a:rPr lang="en-IN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LaQshya</a:t>
            </a:r>
            <a:r>
              <a:rPr lang="en-IN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’’ Programme 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bject 6"/>
          <p:cNvSpPr txBox="1"/>
          <p:nvPr/>
        </p:nvSpPr>
        <p:spPr>
          <a:xfrm>
            <a:off x="8304028" y="2281131"/>
            <a:ext cx="3512288" cy="765594"/>
          </a:xfrm>
          <a:prstGeom prst="rect">
            <a:avLst/>
          </a:prstGeom>
          <a:solidFill>
            <a:schemeClr val="accent1"/>
          </a:solidFill>
          <a:ln w="57911">
            <a:solidFill>
              <a:schemeClr val="tx1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90805" algn="ctr">
              <a:spcBef>
                <a:spcPts val="210"/>
              </a:spcBef>
            </a:pPr>
            <a:r>
              <a:rPr sz="2400" b="1" i="1" spc="-5" dirty="0">
                <a:solidFill>
                  <a:srgbClr val="FFFFFF"/>
                </a:solidFill>
                <a:latin typeface="Calibri"/>
                <a:cs typeface="Calibri"/>
              </a:rPr>
              <a:t>Building 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Safer </a:t>
            </a:r>
            <a:r>
              <a:rPr lang="en-US"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&amp; Responsive </a:t>
            </a:r>
            <a:r>
              <a:rPr sz="2400" b="1" i="1" spc="-5" dirty="0">
                <a:solidFill>
                  <a:srgbClr val="FFFFFF"/>
                </a:solidFill>
                <a:latin typeface="Calibri"/>
                <a:cs typeface="Calibri"/>
              </a:rPr>
              <a:t>Health</a:t>
            </a:r>
            <a:r>
              <a:rPr sz="2400" b="1" i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i="1" spc="-20" dirty="0">
                <a:solidFill>
                  <a:srgbClr val="FFFFFF"/>
                </a:solidFill>
                <a:latin typeface="Calibri"/>
                <a:cs typeface="Calibri"/>
              </a:rPr>
              <a:t>System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55972" y="4009406"/>
            <a:ext cx="4760344" cy="2371162"/>
          </a:xfrm>
          <a:prstGeom prst="rect">
            <a:avLst/>
          </a:prstGeom>
          <a:noFill/>
          <a:ln w="76200">
            <a:noFill/>
          </a:ln>
        </p:spPr>
        <p:txBody>
          <a:bodyPr vert="horz" wrap="square" lIns="0" tIns="26670" rIns="0" bIns="0" rtlCol="0">
            <a:spAutoFit/>
          </a:bodyPr>
          <a:lstStyle/>
          <a:p>
            <a:pPr marL="92075" algn="ctr">
              <a:spcBef>
                <a:spcPts val="210"/>
              </a:spcBef>
            </a:pPr>
            <a:endParaRPr lang="en-US" sz="3600" b="1" u="sng" spc="-5" dirty="0">
              <a:solidFill>
                <a:schemeClr val="accent1"/>
              </a:solidFill>
              <a:latin typeface="Calibri"/>
              <a:cs typeface="Calibri"/>
            </a:endParaRPr>
          </a:p>
          <a:p>
            <a:pPr marL="92075" algn="ctr">
              <a:spcBef>
                <a:spcPts val="210"/>
              </a:spcBef>
            </a:pPr>
            <a:r>
              <a:rPr lang="en-US" sz="3600" b="1" u="sng" spc="-5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 by:</a:t>
            </a:r>
          </a:p>
          <a:p>
            <a:pPr marL="92075" algn="ctr">
              <a:spcBef>
                <a:spcPts val="210"/>
              </a:spcBef>
            </a:pPr>
            <a:r>
              <a:rPr lang="en-US" sz="3600" b="1" spc="-5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 S Kirti</a:t>
            </a:r>
            <a:endParaRPr sz="36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075" algn="ctr">
              <a:spcBef>
                <a:spcPts val="580"/>
              </a:spcBef>
            </a:pPr>
            <a:r>
              <a:rPr sz="3600" b="1" spc="-5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PG/1</a:t>
            </a:r>
            <a:r>
              <a:rPr lang="en-US" sz="3600" b="1" spc="-5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sz="3600" b="1" spc="-5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/0</a:t>
            </a:r>
            <a:r>
              <a:rPr lang="en-US" sz="3600" b="1" spc="-5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  <a:endParaRPr sz="36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C9184AD-1241-44FF-8298-865898AD26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21" y="0"/>
            <a:ext cx="10781413" cy="382772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E2B216F-B928-4EBC-AF1E-8541E183BA8F}"/>
              </a:ext>
            </a:extLst>
          </p:cNvPr>
          <p:cNvSpPr/>
          <p:nvPr/>
        </p:nvSpPr>
        <p:spPr>
          <a:xfrm>
            <a:off x="467833" y="3827721"/>
            <a:ext cx="11472529" cy="2811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Strengths/ Good Practices 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74% of the facilities have achieved full compliance in ensuring 24X7 water &amp; power backup as per requirement of service of delivery (Standard D5)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63% facilities were able ensure clean linen to the patients (Standard D7)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63% facilities has established procedure for duty roster and deputation to different department (Standard D11)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Gaps observed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14% of the facilities lack in providing established programme for inspection, testing, maintenance &amp; calibration of Equipment (Standard D1)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568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A0C15D8-0D61-4C1F-96A2-F89AE276B365}"/>
              </a:ext>
            </a:extLst>
          </p:cNvPr>
          <p:cNvSpPr/>
          <p:nvPr/>
        </p:nvSpPr>
        <p:spPr>
          <a:xfrm>
            <a:off x="205560" y="3337876"/>
            <a:ext cx="11780875" cy="351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Strengths/ Good Practices 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81% of the facilities has established procedure of diagnostic services( Standard E12)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77% of the facilities has established procedure for Blood Bank/ Storage Management &amp; Transfusion (Standard E13) 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IN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Note- </a:t>
            </a: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Although maximum no. of facilities are performing well under these standards  but there are high percentage of facilities which are performing poorly under the same standards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Gaps observed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16% of the facilities lack in following standard treatment guidelines defined by state/ Central Govt for prescribing the generic drug &amp; their rationale use (Standard E6)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14% of the facilities lack in identifying high risk and vulnerable patients ( Standard E4)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14% of the facilities lack in having a standard procedure for handing the death in the hospitals (Standard E16)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7FBB2D7-AFAD-4234-ADE0-05A1BA12B5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850" y="157605"/>
            <a:ext cx="10451805" cy="318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213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B1613E9-A9E9-41C5-A879-7212153E34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37" y="259997"/>
            <a:ext cx="9488673" cy="36811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92D4B03-4E26-4C8B-A0C0-F762BECC3944}"/>
              </a:ext>
            </a:extLst>
          </p:cNvPr>
          <p:cNvSpPr/>
          <p:nvPr/>
        </p:nvSpPr>
        <p:spPr>
          <a:xfrm>
            <a:off x="361506" y="4049524"/>
            <a:ext cx="11642652" cy="2811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Strengths/ Good Practices 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60% of the facilities has defined procedure for segregation, collection, treatment and disposal of Bio Medical &amp; hazardous waste (Standard F6) 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Gaps observed </a:t>
            </a:r>
          </a:p>
          <a:p>
            <a:pPr>
              <a:spcAft>
                <a:spcPts val="0"/>
              </a:spcAft>
            </a:pP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21% of the facilities does not have proper procedure for prevention and measurement of hospital associated infection (Standard F1)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14% of the facilities does not have a proper environmental control of the patient care areas ensuring infection prevention. (Standard F5)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37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7">
            <a:extLst>
              <a:ext uri="{FF2B5EF4-FFF2-40B4-BE49-F238E27FC236}">
                <a16:creationId xmlns:a16="http://schemas.microsoft.com/office/drawing/2014/main" id="{E9390D69-CE3C-47AF-9536-5F179BADF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09" y="161202"/>
            <a:ext cx="11398103" cy="327311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32B130B-4D65-4CCF-BF82-81C18A940F37}"/>
              </a:ext>
            </a:extLst>
          </p:cNvPr>
          <p:cNvSpPr/>
          <p:nvPr/>
        </p:nvSpPr>
        <p:spPr>
          <a:xfrm>
            <a:off x="329609" y="3434317"/>
            <a:ext cx="11532781" cy="348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Strengths/ Good Practices 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77% of the facilities has established organizational framework for Quality improvement (Standard G1)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Gaps observed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52% of the facilities does not have a proper established procedure for assessing, reporting, evaluating and managing risk as per Risk Management Plan (Standard G10)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44% of the facilities lack in mapping its key processes and seeks to make them more efficient by reducing non value activities and wastages (Standard G5)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35% of the facilities lack in establishing internal &amp; external quality assurance programme wherever it is critical to quality (Standard G4)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785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7AB1A24-758F-41D5-B51A-0FF478123A11}"/>
              </a:ext>
            </a:extLst>
          </p:cNvPr>
          <p:cNvSpPr/>
          <p:nvPr/>
        </p:nvSpPr>
        <p:spPr>
          <a:xfrm>
            <a:off x="701749" y="3763926"/>
            <a:ext cx="11015329" cy="2296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Strengths/ Good Practices 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84% facilities measures productivity indicators and ensures compliance with state/ National benchmarks (Standard H1)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Gaps observed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9% of the </a:t>
            </a:r>
            <a:r>
              <a:rPr lang="en-IN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facilties</a:t>
            </a: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measures Service Quality indicators and </a:t>
            </a:r>
            <a:r>
              <a:rPr lang="en-IN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endeavors</a:t>
            </a: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reach state/ National benchmark(Standard H4)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51F6B1-7E74-4521-98AC-E9CD0E1411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21" y="159488"/>
            <a:ext cx="10079665" cy="346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824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A45A7F19-80BC-49B8-9A87-633D0D3A885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81" y="627321"/>
            <a:ext cx="10184218" cy="529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4959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80DD068-0BB9-4B24-9A33-70D91C585F3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81" y="137929"/>
            <a:ext cx="10710531" cy="2440320"/>
          </a:xfrm>
          <a:prstGeom prst="rect">
            <a:avLst/>
          </a:prstGeom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5B6CD76-A4EE-4234-B8B1-A175EEE64C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9223880"/>
              </p:ext>
            </p:extLst>
          </p:nvPr>
        </p:nvGraphicFramePr>
        <p:xfrm>
          <a:off x="467833" y="2477386"/>
          <a:ext cx="10962167" cy="4205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61241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FFA21-0E0E-4928-A6AD-3A1AAA618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6952"/>
            <a:ext cx="12192000" cy="733019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200" b="1" u="sng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</a:t>
            </a:r>
            <a:endParaRPr lang="en-IN" sz="3200" b="1" u="sng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155918-63D9-4E27-8C8C-490233C30C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8977" y="1297172"/>
            <a:ext cx="11632017" cy="5157418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en-IN" sz="1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Organisational level- NHSRC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Existing guidelines should  focus more on weak performing standards  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N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Regular training of assessors regarding facility assessment and certification under </a:t>
            </a:r>
            <a:r>
              <a:rPr lang="en-IN" sz="1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LaQshya</a:t>
            </a:r>
            <a:r>
              <a:rPr lang="en-IN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programme </a:t>
            </a:r>
          </a:p>
          <a:p>
            <a:pPr marL="342900" indent="-342900" algn="just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n-IN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Development of IEC and user friendly training material for the facilities and IT enabled tools</a:t>
            </a:r>
          </a:p>
          <a:p>
            <a:pPr lvl="0" algn="just">
              <a:lnSpc>
                <a:spcPct val="110000"/>
              </a:lnSpc>
              <a:spcAft>
                <a:spcPts val="0"/>
              </a:spcAft>
            </a:pPr>
            <a:endParaRPr lang="en-IN" sz="1800" b="1" u="sng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  <a:spcAft>
                <a:spcPts val="0"/>
              </a:spcAft>
            </a:pPr>
            <a:r>
              <a:rPr lang="en-IN" sz="1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District Level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Orientation and mentoring of the Quality circles 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Monitoring of availability of point of care diagnostic services and blood transfusion services </a:t>
            </a:r>
            <a:endParaRPr lang="en-IN" sz="1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  <a:spcAft>
                <a:spcPts val="0"/>
              </a:spcAft>
            </a:pPr>
            <a:endParaRPr lang="en-IN" sz="1800" b="1" u="sng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N" sz="6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54556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D60FC-B5BE-4067-9937-448A84EDA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916" y="978195"/>
            <a:ext cx="11958084" cy="5592726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lnSpc>
                <a:spcPct val="110000"/>
              </a:lnSpc>
              <a:spcAft>
                <a:spcPts val="0"/>
              </a:spcAft>
              <a:buNone/>
            </a:pPr>
            <a:endParaRPr lang="en-IN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en-IN" sz="24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Facility level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I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Need to focus on recruitment of optimal and skilled human resources as per case load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I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Trainings should be conducted to enhance proficiency of labour room staff for management of the complications through skill lab trainings, simulations and drills 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I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Sensitization of care providers for delivery of respectful maternity care and close monitoring of language behaviour and conduct of labour room staff </a:t>
            </a:r>
          </a:p>
          <a:p>
            <a:pPr lvl="0" algn="just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I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comprehensive risk assessment of all clinical processes should be done using pre defined criteria at least one a month</a:t>
            </a:r>
          </a:p>
          <a:p>
            <a:pPr lvl="0" algn="just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I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Process Mapping of critical processes should be done and non value adding activities should be identified.</a:t>
            </a:r>
          </a:p>
          <a:p>
            <a:pPr lvl="0" algn="just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I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Monitoring Adherence to protocol &amp; Clinical guidelines</a:t>
            </a:r>
          </a:p>
          <a:p>
            <a:pPr lvl="0" algn="just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I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Prioritisation and action planning for closure of gaps as per ‘Maternal and </a:t>
            </a:r>
            <a:r>
              <a:rPr lang="en-IN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Newborn</a:t>
            </a:r>
            <a:r>
              <a:rPr lang="en-I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Health Toolkit’ and ‘Guidelines for standardisation of Labour Rooms at Delivery Points</a:t>
            </a:r>
          </a:p>
          <a:p>
            <a:pPr lvl="0" algn="just">
              <a:lnSpc>
                <a:spcPct val="110000"/>
              </a:lnSpc>
              <a:spcAft>
                <a:spcPts val="600"/>
              </a:spcAft>
            </a:pPr>
            <a:endParaRPr lang="en-IN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65F8AF9-2D71-4382-89D4-B81D444468C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73301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</a:t>
            </a:r>
            <a:endParaRPr lang="en-IN" sz="3200" b="1" u="sng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246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DBAEC-BE0D-4797-BD08-0C7C92015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623" y="334925"/>
            <a:ext cx="10132828" cy="6267894"/>
          </a:xfr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I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Thankyou</a:t>
            </a:r>
          </a:p>
        </p:txBody>
      </p:sp>
    </p:spTree>
    <p:extLst>
      <p:ext uri="{BB962C8B-B14F-4D97-AF65-F5344CB8AC3E}">
        <p14:creationId xmlns:p14="http://schemas.microsoft.com/office/powerpoint/2010/main" val="3298619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CB54-B670-4AC0-ABB5-EDA106513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4428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b="1" dirty="0"/>
              <a:t>Background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818A4-0EFF-420E-9937-6360B205E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49" y="1127051"/>
            <a:ext cx="11717079" cy="4965406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launch of the National Health Mission (NHM), there has been substantial increase in the number of institutional deliveries.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estimated that approximately 46% maternal deaths, over 40% stillbirths and 40% newborn deaths take place on the day of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delivery</a:t>
            </a: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LaQshya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focused and targeted approach for improving intra partum and immediate post partum care with high case load higher level facilities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  <a:endParaRPr lang="en-IN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reduce maternal and newborn mortality &amp; morbidity 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improve Quality of care during the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delivery and immediate post-partum care, stabilization of complications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ensure timely referrals, and enable an effective two-way follow-up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system.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enhance satisfaction of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beneficiaries visiting the health facilities and provide Respectful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Maternity Care (RMC) to all pregnant women attending the public health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facility.</a:t>
            </a:r>
          </a:p>
        </p:txBody>
      </p:sp>
    </p:spTree>
    <p:extLst>
      <p:ext uri="{BB962C8B-B14F-4D97-AF65-F5344CB8AC3E}">
        <p14:creationId xmlns:p14="http://schemas.microsoft.com/office/powerpoint/2010/main" val="750500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F2C30-21CE-4D79-9CF0-6AABF3A8F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241" y="1297172"/>
            <a:ext cx="11759609" cy="51674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Research Question</a:t>
            </a:r>
            <a:r>
              <a:rPr lang="en-US" dirty="0"/>
              <a:t>– </a:t>
            </a:r>
            <a:r>
              <a:rPr lang="en-US" sz="2400" dirty="0"/>
              <a:t>Assessment of the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Quality of Care of facilities assessed in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</a:rPr>
              <a:t>Labour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 rooms under ‘’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</a:rPr>
              <a:t>LaQshya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’’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</a:rPr>
              <a:t>Programme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solidFill>
                <a:schemeClr val="tx2">
                  <a:lumMod val="50000"/>
                </a:schemeClr>
              </a:solidFill>
              <a:cs typeface="Calibri"/>
            </a:endParaRPr>
          </a:p>
          <a:p>
            <a:r>
              <a:rPr lang="en-IN" b="1" spc="-10" dirty="0">
                <a:solidFill>
                  <a:schemeClr val="tx2">
                    <a:lumMod val="50000"/>
                  </a:schemeClr>
                </a:solidFill>
              </a:rPr>
              <a:t>Objectives</a:t>
            </a:r>
          </a:p>
          <a:p>
            <a:pPr marL="0" indent="0">
              <a:buNone/>
            </a:pPr>
            <a:r>
              <a:rPr lang="en-US" dirty="0"/>
              <a:t>   (a)	To identify high and low performing standards in </a:t>
            </a:r>
            <a:r>
              <a:rPr lang="en-US" dirty="0" err="1"/>
              <a:t>Labour</a:t>
            </a:r>
            <a:r>
              <a:rPr lang="en-US" dirty="0"/>
              <a:t>                     	room in the </a:t>
            </a:r>
            <a:r>
              <a:rPr lang="en-US" dirty="0" err="1"/>
              <a:t>LaQshya</a:t>
            </a:r>
            <a:r>
              <a:rPr lang="en-US" dirty="0"/>
              <a:t> implemented states.</a:t>
            </a:r>
            <a:endParaRPr lang="en-IN" dirty="0"/>
          </a:p>
          <a:p>
            <a:pPr marL="0" indent="0">
              <a:buNone/>
            </a:pPr>
            <a:r>
              <a:rPr lang="en-US" dirty="0"/>
              <a:t>   (b)	To measure the quality of care according to eight specific 		thematic areas.</a:t>
            </a:r>
            <a:endParaRPr lang="en-IN" dirty="0"/>
          </a:p>
          <a:p>
            <a:endParaRPr lang="en-IN" u="sng" dirty="0"/>
          </a:p>
        </p:txBody>
      </p:sp>
    </p:spTree>
    <p:extLst>
      <p:ext uri="{BB962C8B-B14F-4D97-AF65-F5344CB8AC3E}">
        <p14:creationId xmlns:p14="http://schemas.microsoft.com/office/powerpoint/2010/main" val="3770793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7">
            <a:extLst>
              <a:ext uri="{FF2B5EF4-FFF2-40B4-BE49-F238E27FC236}">
                <a16:creationId xmlns:a16="http://schemas.microsoft.com/office/drawing/2014/main" id="{B09A1DD9-DF88-487E-AEA4-AD38146BB8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3451944"/>
              </p:ext>
            </p:extLst>
          </p:nvPr>
        </p:nvGraphicFramePr>
        <p:xfrm>
          <a:off x="563526" y="255181"/>
          <a:ext cx="11440631" cy="6337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792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7B087-0BFC-468F-BFF0-BCBD7F8CB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25" y="292397"/>
            <a:ext cx="10226749" cy="223286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u="sng" dirty="0"/>
            </a:br>
            <a:r>
              <a:rPr lang="en-US" b="1" u="sng" dirty="0">
                <a:solidFill>
                  <a:srgbClr val="002060"/>
                </a:solidFill>
              </a:rPr>
              <a:t> </a:t>
            </a:r>
            <a:br>
              <a:rPr lang="en-IN" dirty="0">
                <a:solidFill>
                  <a:srgbClr val="002060"/>
                </a:solidFill>
              </a:rPr>
            </a:br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21FFE-7865-42BA-AA95-7F81F1589D41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80751" y="893136"/>
            <a:ext cx="12011247" cy="111641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Setting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Facilities who had undergone certification process under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LaQshya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following states during the Financial year 2018-2019 </a:t>
            </a: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6E18850-D322-4AAD-A4C1-01EB5AF29A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989506"/>
              </p:ext>
            </p:extLst>
          </p:nvPr>
        </p:nvGraphicFramePr>
        <p:xfrm>
          <a:off x="797441" y="1786270"/>
          <a:ext cx="10185991" cy="4688957"/>
        </p:xfrm>
        <a:graphic>
          <a:graphicData uri="http://schemas.openxmlformats.org/drawingml/2006/table">
            <a:tbl>
              <a:tblPr firstRow="1" firstCol="1" bandRow="1">
                <a:effectLst/>
                <a:tableStyleId>{FABFCF23-3B69-468F-B69F-88F6DE6A72F2}</a:tableStyleId>
              </a:tblPr>
              <a:tblGrid>
                <a:gridCol w="1796842">
                  <a:extLst>
                    <a:ext uri="{9D8B030D-6E8A-4147-A177-3AD203B41FA5}">
                      <a16:colId xmlns:a16="http://schemas.microsoft.com/office/drawing/2014/main" val="3473250220"/>
                    </a:ext>
                  </a:extLst>
                </a:gridCol>
                <a:gridCol w="2004891">
                  <a:extLst>
                    <a:ext uri="{9D8B030D-6E8A-4147-A177-3AD203B41FA5}">
                      <a16:colId xmlns:a16="http://schemas.microsoft.com/office/drawing/2014/main" val="3673542724"/>
                    </a:ext>
                  </a:extLst>
                </a:gridCol>
                <a:gridCol w="2554199">
                  <a:extLst>
                    <a:ext uri="{9D8B030D-6E8A-4147-A177-3AD203B41FA5}">
                      <a16:colId xmlns:a16="http://schemas.microsoft.com/office/drawing/2014/main" val="2947464163"/>
                    </a:ext>
                  </a:extLst>
                </a:gridCol>
                <a:gridCol w="3105570">
                  <a:extLst>
                    <a:ext uri="{9D8B030D-6E8A-4147-A177-3AD203B41FA5}">
                      <a16:colId xmlns:a16="http://schemas.microsoft.com/office/drawing/2014/main" val="1844028039"/>
                    </a:ext>
                  </a:extLst>
                </a:gridCol>
                <a:gridCol w="724489">
                  <a:extLst>
                    <a:ext uri="{9D8B030D-6E8A-4147-A177-3AD203B41FA5}">
                      <a16:colId xmlns:a16="http://schemas.microsoft.com/office/drawing/2014/main" val="647902808"/>
                    </a:ext>
                  </a:extLst>
                </a:gridCol>
              </a:tblGrid>
              <a:tr h="319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</a:rPr>
                        <a:t>State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</a:rPr>
                        <a:t>Count of Certified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</a:rPr>
                        <a:t>Count of Conditionality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</a:rPr>
                        <a:t>Count of Deferred / Declined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637343"/>
                  </a:ext>
                </a:extLst>
              </a:tr>
              <a:tr h="2730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Andhra Pradesh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257100"/>
                  </a:ext>
                </a:extLst>
              </a:tr>
              <a:tr h="2730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Assam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749667"/>
                  </a:ext>
                </a:extLst>
              </a:tr>
              <a:tr h="2730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Bihar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328204"/>
                  </a:ext>
                </a:extLst>
              </a:tr>
              <a:tr h="2730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Chhattisgarh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0066926"/>
                  </a:ext>
                </a:extLst>
              </a:tr>
              <a:tr h="5461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Dadra &amp; Nagar </a:t>
                      </a:r>
                      <a:r>
                        <a:rPr lang="en-IN" sz="1600" dirty="0" err="1">
                          <a:solidFill>
                            <a:schemeClr val="tx1"/>
                          </a:solidFill>
                          <a:effectLst/>
                        </a:rPr>
                        <a:t>Havelli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978638"/>
                  </a:ext>
                </a:extLst>
              </a:tr>
              <a:tr h="2730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Gujarat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0608507"/>
                  </a:ext>
                </a:extLst>
              </a:tr>
              <a:tr h="2730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Haryana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285817"/>
                  </a:ext>
                </a:extLst>
              </a:tr>
              <a:tr h="2730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Jharkhand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832936"/>
                  </a:ext>
                </a:extLst>
              </a:tr>
              <a:tr h="2730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Madhya Pradesh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3234175"/>
                  </a:ext>
                </a:extLst>
              </a:tr>
              <a:tr h="2730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Rajasthan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759514"/>
                  </a:ext>
                </a:extLst>
              </a:tr>
              <a:tr h="2730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Tamil Nadu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430298"/>
                  </a:ext>
                </a:extLst>
              </a:tr>
              <a:tr h="2730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Telangana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1231057"/>
                  </a:ext>
                </a:extLst>
              </a:tr>
              <a:tr h="2730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Uttar Pradesh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4382294"/>
                  </a:ext>
                </a:extLst>
              </a:tr>
              <a:tr h="2730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Uttarakhand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684271"/>
                  </a:ext>
                </a:extLst>
              </a:tr>
              <a:tr h="2730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Grand Total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7932519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354234DB-A4F1-465B-BF5B-7BC8E6A0A5C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1999" cy="89313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br>
              <a:rPr lang="en-US" b="1" u="sng" dirty="0"/>
            </a:br>
            <a:r>
              <a:rPr lang="en-US" sz="6900" b="1" u="sng" dirty="0">
                <a:solidFill>
                  <a:srgbClr val="002060"/>
                </a:solidFill>
              </a:rPr>
              <a:t>Methodology</a:t>
            </a:r>
            <a:r>
              <a:rPr lang="en-US" b="1" u="sng" dirty="0">
                <a:solidFill>
                  <a:srgbClr val="002060"/>
                </a:solidFill>
              </a:rPr>
              <a:t> </a:t>
            </a:r>
            <a:br>
              <a:rPr lang="en-IN" dirty="0">
                <a:solidFill>
                  <a:srgbClr val="002060"/>
                </a:solidFill>
              </a:rPr>
            </a:b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259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C2EA068-13F8-4184-BB88-4CD56D41D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127051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br>
              <a:rPr lang="en-US" b="1" u="sng" dirty="0"/>
            </a:br>
            <a:r>
              <a:rPr lang="en-US" b="1" u="sng" dirty="0">
                <a:solidFill>
                  <a:srgbClr val="002060"/>
                </a:solidFill>
              </a:rPr>
              <a:t>Methodology </a:t>
            </a:r>
            <a:br>
              <a:rPr lang="en-IN" dirty="0">
                <a:solidFill>
                  <a:srgbClr val="002060"/>
                </a:solidFill>
              </a:rPr>
            </a:br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0846E-2C41-48D7-A530-0C22C967E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939" y="1307804"/>
            <a:ext cx="10515600" cy="4805363"/>
          </a:xfrm>
        </p:spPr>
        <p:txBody>
          <a:bodyPr>
            <a:normAutofit/>
          </a:bodyPr>
          <a:lstStyle/>
          <a:p>
            <a:r>
              <a:rPr lang="en-US" sz="19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Design </a:t>
            </a:r>
            <a:r>
              <a:rPr lang="en-US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Descriptive study design involving quantitative analysis</a:t>
            </a:r>
          </a:p>
          <a:p>
            <a:pPr marL="0" indent="0">
              <a:buNone/>
            </a:pPr>
            <a:endParaRPr lang="en-US" sz="19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Period</a:t>
            </a:r>
            <a:r>
              <a:rPr lang="en-US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 Feb to 30 Apr 2019 </a:t>
            </a:r>
          </a:p>
          <a:p>
            <a:pPr marL="0" indent="0">
              <a:buNone/>
            </a:pPr>
            <a:endParaRPr lang="en-US" sz="19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Population</a:t>
            </a:r>
            <a:r>
              <a:rPr lang="en-US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I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assessments of the public health facilities to include District Hospitals (DHs), Sub-  District Hospitals (SDHs)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had undergone external assessment </a:t>
            </a:r>
            <a:r>
              <a:rPr lang="en-I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under “</a:t>
            </a:r>
            <a:r>
              <a:rPr lang="en-IN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LaQshya</a:t>
            </a:r>
            <a:r>
              <a:rPr lang="en-I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 across  the states in the financial year 2018-2019 was analysed</a:t>
            </a:r>
          </a:p>
          <a:p>
            <a:pPr marL="0" indent="0">
              <a:buNone/>
            </a:pPr>
            <a:endParaRPr lang="en-US" sz="19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Sampling Technique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Purposive  sampling </a:t>
            </a:r>
          </a:p>
          <a:p>
            <a:pPr marL="0" indent="0">
              <a:buNone/>
            </a:pPr>
            <a:endParaRPr lang="en-US" sz="19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 Size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 Health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Facilties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9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Tool </a:t>
            </a:r>
            <a:r>
              <a:rPr lang="en-US" sz="1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Hospital score card of the facilities assessed in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LaQshya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endParaRPr lang="en-IN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24707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19A44-A875-41B6-B9FC-28D118B2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10484" cy="81870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OBSERVATIONS AND ANALYSIS</a:t>
            </a:r>
            <a:endParaRPr lang="en-IN" sz="3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4F42BEB2-C523-4277-82BA-4FD3FBC3C2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544" y="818708"/>
            <a:ext cx="8506047" cy="355249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8AB1D7B6-AA6F-4763-B236-5BE8E25E7C64}"/>
              </a:ext>
            </a:extLst>
          </p:cNvPr>
          <p:cNvSpPr/>
          <p:nvPr/>
        </p:nvSpPr>
        <p:spPr>
          <a:xfrm>
            <a:off x="616688" y="4371202"/>
            <a:ext cx="11164186" cy="1697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Strengths/ Good Practices 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95% of the facilities provides curative services (Standard A1)</a:t>
            </a:r>
            <a:endParaRPr lang="en-IN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  <a:spcAft>
                <a:spcPts val="0"/>
              </a:spcAft>
            </a:pP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Gap Observed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– 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21% facilities were not able 24 /7 availability of diagnostic services (Standard A3) 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504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0959190-4C7C-424C-8DF9-9550A5ACBE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684" y="470443"/>
            <a:ext cx="8686800" cy="352709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415176D-4EB2-4A7D-9088-86F435A5FD1D}"/>
              </a:ext>
            </a:extLst>
          </p:cNvPr>
          <p:cNvSpPr/>
          <p:nvPr/>
        </p:nvSpPr>
        <p:spPr>
          <a:xfrm>
            <a:off x="191388" y="4145020"/>
            <a:ext cx="11546958" cy="2851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Strengths/ Good Practices 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93% of the facilities ensures that there is  no financial barrier to access hospital services. ( Standard B5)  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Gaps observed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7% facilities lack in providing information to care seekers, attendants &amp; community regarding availability of services (Standard B1)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7% Facilities lack in informing patients about the medical condition &amp; involving them in treatment planning ( Standard B4) </a:t>
            </a:r>
          </a:p>
          <a:p>
            <a:pPr lvl="0">
              <a:lnSpc>
                <a:spcPct val="110000"/>
              </a:lnSpc>
              <a:spcAft>
                <a:spcPts val="600"/>
              </a:spcAft>
            </a:pPr>
            <a:endParaRPr lang="en-IN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643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7BDC10A-A767-4414-A60A-CD38934282AB}"/>
              </a:ext>
            </a:extLst>
          </p:cNvPr>
          <p:cNvSpPr/>
          <p:nvPr/>
        </p:nvSpPr>
        <p:spPr>
          <a:xfrm>
            <a:off x="520995" y="3302851"/>
            <a:ext cx="11150010" cy="3443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Strengths/ Good Practices 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79% of the facilities achieved full compliance in providing drugs and consumables required for assured services( Standard C5) 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Gaps observed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14% of the facilities lack in providing defined and established  procedure for effective utilization, evaluation and augmentation of competence &amp; performance of staff ( Standard C7)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12% of the facilities does not have adequate space as per delivery load &amp; lack of patient amenities such as drinking water, toilet &amp; changing area (Standard C1)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9% of the facilities does not have established programme for fire safety and other disaster (Standard C3)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9% of the facilities does  not have adequate qualified and trained staff as per service provision and work load ( standard C4)</a:t>
            </a: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A5CFFA77-0692-4547-88E7-EB99C30D20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805" y="5316"/>
            <a:ext cx="9060047" cy="3317358"/>
          </a:xfrm>
        </p:spPr>
      </p:pic>
    </p:spTree>
    <p:extLst>
      <p:ext uri="{BB962C8B-B14F-4D97-AF65-F5344CB8AC3E}">
        <p14:creationId xmlns:p14="http://schemas.microsoft.com/office/powerpoint/2010/main" val="3977853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983</TotalTime>
  <Words>1157</Words>
  <Application>Microsoft Office PowerPoint</Application>
  <PresentationFormat>Widescreen</PresentationFormat>
  <Paragraphs>208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Assessment of Quality of Care of Facilities Assessed in Labour Rooms under ‘’LaQshya’’ Programme </vt:lpstr>
      <vt:lpstr>Background</vt:lpstr>
      <vt:lpstr>PowerPoint Presentation</vt:lpstr>
      <vt:lpstr>PowerPoint Presentation</vt:lpstr>
      <vt:lpstr>   </vt:lpstr>
      <vt:lpstr> Methodology  </vt:lpstr>
      <vt:lpstr>OBSERVATIONS AND ANALYSIS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Recommendation</vt:lpstr>
      <vt:lpstr>PowerPoint Presentation</vt:lpstr>
      <vt:lpstr>Thankyou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Kirti S</dc:creator>
  <cp:lastModifiedBy>Kirti S</cp:lastModifiedBy>
  <cp:revision>93</cp:revision>
  <dcterms:created xsi:type="dcterms:W3CDTF">2019-05-30T11:02:03Z</dcterms:created>
  <dcterms:modified xsi:type="dcterms:W3CDTF">2019-06-01T04:20:57Z</dcterms:modified>
</cp:coreProperties>
</file>