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8.xml" ContentType="application/vnd.openxmlformats-officedocument.drawingml.chart+xml"/>
  <Override PartName="/ppt/charts/chart9.xml" ContentType="application/vnd.openxmlformats-officedocument.drawingml.chart+xml"/>
  <Override PartName="/ppt/charts/chart11.xml" ContentType="application/vnd.openxmlformats-officedocument.drawingml.chart+xml"/>
  <Override PartName="/ppt/slideLayouts/slideLayout10.xml" ContentType="application/vnd.openxmlformats-officedocument.presentationml.slideLayout+xml"/>
  <Override PartName="/ppt/charts/chart6.xml" ContentType="application/vnd.openxmlformats-officedocument.drawingml.chart+xml"/>
  <Override PartName="/ppt/charts/chart7.xml" ContentType="application/vnd.openxmlformats-officedocument.drawingml.chart+xml"/>
  <Override PartName="/ppt/charts/chart10.xml" ContentType="application/vnd.openxmlformats-officedocument.drawingml.chart+xml"/>
  <Default Extension="xlsx" ContentType="application/vnd.openxmlformats-officedocument.spreadsheetml.sheet"/>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62" r:id="rId3"/>
    <p:sldId id="268" r:id="rId4"/>
    <p:sldId id="276" r:id="rId5"/>
    <p:sldId id="269" r:id="rId6"/>
    <p:sldId id="270" r:id="rId7"/>
    <p:sldId id="266" r:id="rId8"/>
    <p:sldId id="267" r:id="rId9"/>
    <p:sldId id="265" r:id="rId10"/>
    <p:sldId id="264" r:id="rId11"/>
    <p:sldId id="263" r:id="rId12"/>
    <p:sldId id="271" r:id="rId13"/>
    <p:sldId id="272" r:id="rId14"/>
    <p:sldId id="273" r:id="rId15"/>
    <p:sldId id="274" r:id="rId16"/>
    <p:sldId id="275" r:id="rId17"/>
    <p:sldId id="277"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6705" autoAdjust="0"/>
  </p:normalViewPr>
  <p:slideViewPr>
    <p:cSldViewPr>
      <p:cViewPr varScale="1">
        <p:scale>
          <a:sx n="52" d="100"/>
          <a:sy n="52" d="100"/>
        </p:scale>
        <p:origin x="-1205" y="-8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_rels/chart10.xml.rels><?xml version="1.0" encoding="UTF-8" standalone="yes"?>
<Relationships xmlns="http://schemas.openxmlformats.org/package/2006/relationships"><Relationship Id="rId1" Type="http://schemas.openxmlformats.org/officeDocument/2006/relationships/oleObject" Target="Chart%20in%20Microsoft%20Office%20Word"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Chart%202%20in%20Microsoft%20Office%20Word"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Chart%20in%20Microsoft%20Office%20Word"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Chart%20in%20Microsoft%20Office%20Word" TargetMode="External"/></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Office_Excel_Worksheet2.xlsx"/></Relationships>
</file>

<file path=ppt/charts/_rels/chart5.xml.rels><?xml version="1.0" encoding="UTF-8" standalone="yes"?>
<Relationships xmlns="http://schemas.openxmlformats.org/package/2006/relationships"><Relationship Id="rId1" Type="http://schemas.openxmlformats.org/officeDocument/2006/relationships/oleObject" Target="Chart%20in%20Microsoft%20Office%20Word"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Chart%20in%20Microsoft%20Office%20Word"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Users\abc\Desktop\New%20Microsoft%20Office%20Excel%20Worksheet.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Users\abc\Desktop\New%20Microsoft%20Office%20Excel%20Worksheet.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Chart%202%20in%20Microsoft%20Office%20Word"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barChart>
        <c:barDir val="col"/>
        <c:grouping val="stacked"/>
        <c:ser>
          <c:idx val="0"/>
          <c:order val="0"/>
          <c:tx>
            <c:strRef>
              <c:f>Sheet1!$B$1</c:f>
              <c:strCache>
                <c:ptCount val="1"/>
              </c:strCache>
            </c:strRef>
          </c:tx>
          <c:dLbls>
            <c:txPr>
              <a:bodyPr/>
              <a:lstStyle/>
              <a:p>
                <a:pPr>
                  <a:defRPr sz="2000"/>
                </a:pPr>
                <a:endParaRPr lang="en-US"/>
              </a:p>
            </c:txPr>
            <c:showVal val="1"/>
          </c:dLbls>
          <c:cat>
            <c:strRef>
              <c:f>Sheet1!$A$2:$A$5</c:f>
              <c:strCache>
                <c:ptCount val="4"/>
                <c:pt idx="0">
                  <c:v>ANM</c:v>
                </c:pt>
                <c:pt idx="1">
                  <c:v>ASHA</c:v>
                </c:pt>
                <c:pt idx="2">
                  <c:v>Neighbor</c:v>
                </c:pt>
                <c:pt idx="3">
                  <c:v>Relatives</c:v>
                </c:pt>
              </c:strCache>
            </c:strRef>
          </c:cat>
          <c:val>
            <c:numRef>
              <c:f>Sheet1!$B$2:$B$5</c:f>
              <c:numCache>
                <c:formatCode>General</c:formatCode>
                <c:ptCount val="4"/>
                <c:pt idx="0">
                  <c:v>17</c:v>
                </c:pt>
                <c:pt idx="1">
                  <c:v>81</c:v>
                </c:pt>
                <c:pt idx="2">
                  <c:v>1</c:v>
                </c:pt>
                <c:pt idx="3">
                  <c:v>1</c:v>
                </c:pt>
              </c:numCache>
            </c:numRef>
          </c:val>
        </c:ser>
        <c:ser>
          <c:idx val="1"/>
          <c:order val="1"/>
          <c:tx>
            <c:strRef>
              <c:f>Sheet1!$C$1</c:f>
              <c:strCache>
                <c:ptCount val="1"/>
              </c:strCache>
            </c:strRef>
          </c:tx>
          <c:dLbls>
            <c:showVal val="1"/>
          </c:dLbls>
          <c:cat>
            <c:strRef>
              <c:f>Sheet1!$A$2:$A$5</c:f>
              <c:strCache>
                <c:ptCount val="4"/>
                <c:pt idx="0">
                  <c:v>ANM</c:v>
                </c:pt>
                <c:pt idx="1">
                  <c:v>ASHA</c:v>
                </c:pt>
                <c:pt idx="2">
                  <c:v>Neighbor</c:v>
                </c:pt>
                <c:pt idx="3">
                  <c:v>Relatives</c:v>
                </c:pt>
              </c:strCache>
            </c:strRef>
          </c:cat>
          <c:val>
            <c:numRef>
              <c:f>Sheet1!$C$2:$C$5</c:f>
              <c:numCache>
                <c:formatCode>General</c:formatCode>
                <c:ptCount val="4"/>
              </c:numCache>
            </c:numRef>
          </c:val>
        </c:ser>
        <c:ser>
          <c:idx val="2"/>
          <c:order val="2"/>
          <c:tx>
            <c:strRef>
              <c:f>Sheet1!$D$1</c:f>
              <c:strCache>
                <c:ptCount val="1"/>
              </c:strCache>
            </c:strRef>
          </c:tx>
          <c:dLbls>
            <c:showVal val="1"/>
          </c:dLbls>
          <c:cat>
            <c:strRef>
              <c:f>Sheet1!$A$2:$A$5</c:f>
              <c:strCache>
                <c:ptCount val="4"/>
                <c:pt idx="0">
                  <c:v>ANM</c:v>
                </c:pt>
                <c:pt idx="1">
                  <c:v>ASHA</c:v>
                </c:pt>
                <c:pt idx="2">
                  <c:v>Neighbor</c:v>
                </c:pt>
                <c:pt idx="3">
                  <c:v>Relatives</c:v>
                </c:pt>
              </c:strCache>
            </c:strRef>
          </c:cat>
          <c:val>
            <c:numRef>
              <c:f>Sheet1!$D$2:$D$5</c:f>
              <c:numCache>
                <c:formatCode>General</c:formatCode>
                <c:ptCount val="4"/>
              </c:numCache>
            </c:numRef>
          </c:val>
        </c:ser>
        <c:dLbls>
          <c:showVal val="1"/>
        </c:dLbls>
        <c:gapWidth val="95"/>
        <c:overlap val="100"/>
        <c:axId val="120341248"/>
        <c:axId val="120342784"/>
      </c:barChart>
      <c:catAx>
        <c:axId val="120341248"/>
        <c:scaling>
          <c:orientation val="minMax"/>
        </c:scaling>
        <c:axPos val="b"/>
        <c:numFmt formatCode="General" sourceLinked="1"/>
        <c:majorTickMark val="none"/>
        <c:tickLblPos val="nextTo"/>
        <c:txPr>
          <a:bodyPr/>
          <a:lstStyle/>
          <a:p>
            <a:pPr>
              <a:defRPr sz="2400"/>
            </a:pPr>
            <a:endParaRPr lang="en-US"/>
          </a:p>
        </c:txPr>
        <c:crossAx val="120342784"/>
        <c:crosses val="autoZero"/>
        <c:auto val="1"/>
        <c:lblAlgn val="ctr"/>
        <c:lblOffset val="100"/>
      </c:catAx>
      <c:valAx>
        <c:axId val="120342784"/>
        <c:scaling>
          <c:orientation val="minMax"/>
        </c:scaling>
        <c:delete val="1"/>
        <c:axPos val="l"/>
        <c:numFmt formatCode="General" sourceLinked="1"/>
        <c:tickLblPos val="nextTo"/>
        <c:crossAx val="120341248"/>
        <c:crosses val="autoZero"/>
        <c:crossBetween val="between"/>
      </c:valAx>
    </c:plotArea>
    <c:plotVisOnly val="1"/>
  </c:chart>
  <c:externalData r:id="rId1"/>
</c:chartSpace>
</file>

<file path=ppt/charts/chart10.xml><?xml version="1.0" encoding="utf-8"?>
<c:chartSpace xmlns:c="http://schemas.openxmlformats.org/drawingml/2006/chart" xmlns:a="http://schemas.openxmlformats.org/drawingml/2006/main" xmlns:r="http://schemas.openxmlformats.org/officeDocument/2006/relationships">
  <c:date1904 val="1"/>
  <c:lang val="en-US"/>
  <c:chart>
    <c:title>
      <c:layout/>
    </c:title>
    <c:plotArea>
      <c:layout/>
      <c:barChart>
        <c:barDir val="col"/>
        <c:grouping val="stacked"/>
        <c:ser>
          <c:idx val="0"/>
          <c:order val="0"/>
          <c:tx>
            <c:strRef>
              <c:f>'[Chart in Microsoft Office Word]Sheet1'!$B$1</c:f>
              <c:strCache>
                <c:ptCount val="1"/>
                <c:pt idx="0">
                  <c:v>frequency</c:v>
                </c:pt>
              </c:strCache>
            </c:strRef>
          </c:tx>
          <c:dLbls>
            <c:txPr>
              <a:bodyPr/>
              <a:lstStyle/>
              <a:p>
                <a:pPr>
                  <a:defRPr sz="2000"/>
                </a:pPr>
                <a:endParaRPr lang="en-US"/>
              </a:p>
            </c:txPr>
            <c:showVal val="1"/>
          </c:dLbls>
          <c:cat>
            <c:strRef>
              <c:f>'[Chart in Microsoft Office Word]Sheet1'!$A$2:$A$4</c:f>
              <c:strCache>
                <c:ptCount val="3"/>
                <c:pt idx="0">
                  <c:v>One visit </c:v>
                </c:pt>
                <c:pt idx="1">
                  <c:v>Two vist</c:v>
                </c:pt>
                <c:pt idx="2">
                  <c:v>Tthree  visit</c:v>
                </c:pt>
              </c:strCache>
            </c:strRef>
          </c:cat>
          <c:val>
            <c:numRef>
              <c:f>'[Chart in Microsoft Office Word]Sheet1'!$B$2:$B$4</c:f>
              <c:numCache>
                <c:formatCode>General</c:formatCode>
                <c:ptCount val="3"/>
                <c:pt idx="0">
                  <c:v>2</c:v>
                </c:pt>
                <c:pt idx="1">
                  <c:v>9</c:v>
                </c:pt>
                <c:pt idx="2">
                  <c:v>89</c:v>
                </c:pt>
              </c:numCache>
            </c:numRef>
          </c:val>
        </c:ser>
        <c:dLbls>
          <c:showVal val="1"/>
        </c:dLbls>
        <c:gapWidth val="95"/>
        <c:overlap val="100"/>
        <c:axId val="45631744"/>
        <c:axId val="45832448"/>
      </c:barChart>
      <c:catAx>
        <c:axId val="45631744"/>
        <c:scaling>
          <c:orientation val="minMax"/>
        </c:scaling>
        <c:axPos val="b"/>
        <c:majorTickMark val="none"/>
        <c:tickLblPos val="nextTo"/>
        <c:txPr>
          <a:bodyPr/>
          <a:lstStyle/>
          <a:p>
            <a:pPr>
              <a:defRPr sz="1800"/>
            </a:pPr>
            <a:endParaRPr lang="en-US"/>
          </a:p>
        </c:txPr>
        <c:crossAx val="45832448"/>
        <c:crosses val="autoZero"/>
        <c:lblAlgn val="ctr"/>
        <c:lblOffset val="100"/>
      </c:catAx>
      <c:valAx>
        <c:axId val="45832448"/>
        <c:scaling>
          <c:orientation val="minMax"/>
        </c:scaling>
        <c:delete val="1"/>
        <c:axPos val="l"/>
        <c:numFmt formatCode="General" sourceLinked="1"/>
        <c:majorTickMark val="none"/>
        <c:tickLblPos val="nextTo"/>
        <c:crossAx val="45631744"/>
        <c:crosses val="autoZero"/>
        <c:crossBetween val="between"/>
      </c:valAx>
    </c:plotArea>
    <c:plotVisOnly val="1"/>
  </c:chart>
  <c:externalData r:id="rId1"/>
</c:chartSpace>
</file>

<file path=ppt/charts/chart11.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a:t>Utilization</a:t>
            </a:r>
            <a:r>
              <a:rPr lang="en-US" baseline="0"/>
              <a:t> of JSY incentive</a:t>
            </a:r>
            <a:endParaRPr lang="en-US"/>
          </a:p>
        </c:rich>
      </c:tx>
      <c:layout/>
    </c:title>
    <c:plotArea>
      <c:layout/>
      <c:barChart>
        <c:barDir val="col"/>
        <c:grouping val="stacked"/>
        <c:ser>
          <c:idx val="0"/>
          <c:order val="0"/>
          <c:dLbls>
            <c:txPr>
              <a:bodyPr/>
              <a:lstStyle/>
              <a:p>
                <a:pPr>
                  <a:defRPr sz="2000"/>
                </a:pPr>
                <a:endParaRPr lang="en-US"/>
              </a:p>
            </c:txPr>
            <c:showVal val="1"/>
          </c:dLbls>
          <c:cat>
            <c:strRef>
              <c:f>'[Chart 2 in Microsoft Office Word]Sheet1'!$A$1:$A$3</c:f>
              <c:strCache>
                <c:ptCount val="3"/>
                <c:pt idx="0">
                  <c:v>purchasing medicine for mother and child</c:v>
                </c:pt>
                <c:pt idx="1">
                  <c:v>purchasing nutrients and clothes for baby</c:v>
                </c:pt>
                <c:pt idx="2">
                  <c:v>purhasing nutrients for mother</c:v>
                </c:pt>
              </c:strCache>
            </c:strRef>
          </c:cat>
          <c:val>
            <c:numRef>
              <c:f>'[Chart 2 in Microsoft Office Word]Sheet1'!$B$1:$B$3</c:f>
              <c:numCache>
                <c:formatCode>General</c:formatCode>
                <c:ptCount val="3"/>
                <c:pt idx="0">
                  <c:v>4</c:v>
                </c:pt>
                <c:pt idx="1">
                  <c:v>5</c:v>
                </c:pt>
                <c:pt idx="2">
                  <c:v>74</c:v>
                </c:pt>
              </c:numCache>
            </c:numRef>
          </c:val>
        </c:ser>
        <c:dLbls>
          <c:showVal val="1"/>
        </c:dLbls>
        <c:gapWidth val="95"/>
        <c:overlap val="100"/>
        <c:axId val="46475904"/>
        <c:axId val="46508672"/>
      </c:barChart>
      <c:catAx>
        <c:axId val="46475904"/>
        <c:scaling>
          <c:orientation val="minMax"/>
        </c:scaling>
        <c:axPos val="b"/>
        <c:majorTickMark val="none"/>
        <c:tickLblPos val="nextTo"/>
        <c:txPr>
          <a:bodyPr/>
          <a:lstStyle/>
          <a:p>
            <a:pPr>
              <a:defRPr sz="2000"/>
            </a:pPr>
            <a:endParaRPr lang="en-US"/>
          </a:p>
        </c:txPr>
        <c:crossAx val="46508672"/>
        <c:crosses val="autoZero"/>
        <c:auto val="1"/>
        <c:lblAlgn val="ctr"/>
        <c:lblOffset val="100"/>
      </c:catAx>
      <c:valAx>
        <c:axId val="46508672"/>
        <c:scaling>
          <c:orientation val="minMax"/>
        </c:scaling>
        <c:delete val="1"/>
        <c:axPos val="l"/>
        <c:numFmt formatCode="General" sourceLinked="1"/>
        <c:tickLblPos val="nextTo"/>
        <c:crossAx val="46475904"/>
        <c:crosses val="autoZero"/>
        <c:crossBetween val="between"/>
      </c:valAx>
    </c:plotArea>
    <c:legend>
      <c:legendPos val="t"/>
      <c:layout/>
    </c:legend>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barChart>
        <c:barDir val="col"/>
        <c:grouping val="stacked"/>
        <c:ser>
          <c:idx val="0"/>
          <c:order val="0"/>
          <c:tx>
            <c:strRef>
              <c:f>'[Chart in Microsoft Office Word]Sheet1'!$C$1</c:f>
              <c:strCache>
                <c:ptCount val="1"/>
                <c:pt idx="0">
                  <c:v>Frequency</c:v>
                </c:pt>
              </c:strCache>
            </c:strRef>
          </c:tx>
          <c:dLbls>
            <c:txPr>
              <a:bodyPr/>
              <a:lstStyle/>
              <a:p>
                <a:pPr>
                  <a:defRPr sz="2400"/>
                </a:pPr>
                <a:endParaRPr lang="en-US"/>
              </a:p>
            </c:txPr>
            <c:showVal val="1"/>
          </c:dLbls>
          <c:cat>
            <c:strRef>
              <c:f>'[Chart in Microsoft Office Word]Sheet1'!$B$2:$B$4</c:f>
              <c:strCache>
                <c:ptCount val="3"/>
                <c:pt idx="0">
                  <c:v>1 trimester</c:v>
                </c:pt>
                <c:pt idx="1">
                  <c:v>2 nd trimester</c:v>
                </c:pt>
                <c:pt idx="2">
                  <c:v>3rd trimester</c:v>
                </c:pt>
              </c:strCache>
            </c:strRef>
          </c:cat>
          <c:val>
            <c:numRef>
              <c:f>'[Chart in Microsoft Office Word]Sheet1'!$C$2:$C$4</c:f>
              <c:numCache>
                <c:formatCode>General</c:formatCode>
                <c:ptCount val="3"/>
                <c:pt idx="0">
                  <c:v>93</c:v>
                </c:pt>
                <c:pt idx="1">
                  <c:v>6</c:v>
                </c:pt>
                <c:pt idx="2">
                  <c:v>1</c:v>
                </c:pt>
              </c:numCache>
            </c:numRef>
          </c:val>
        </c:ser>
        <c:ser>
          <c:idx val="1"/>
          <c:order val="1"/>
          <c:tx>
            <c:strRef>
              <c:f>'[Chart in Microsoft Office Word]Sheet1'!$D$1</c:f>
              <c:strCache>
                <c:ptCount val="1"/>
              </c:strCache>
            </c:strRef>
          </c:tx>
          <c:dLbls>
            <c:showVal val="1"/>
          </c:dLbls>
          <c:cat>
            <c:strRef>
              <c:f>'[Chart in Microsoft Office Word]Sheet1'!$B$2:$B$4</c:f>
              <c:strCache>
                <c:ptCount val="3"/>
                <c:pt idx="0">
                  <c:v>1 trimester</c:v>
                </c:pt>
                <c:pt idx="1">
                  <c:v>2 nd trimester</c:v>
                </c:pt>
                <c:pt idx="2">
                  <c:v>3rd trimester</c:v>
                </c:pt>
              </c:strCache>
            </c:strRef>
          </c:cat>
          <c:val>
            <c:numRef>
              <c:f>'[Chart in Microsoft Office Word]Sheet1'!$D$2:$D$4</c:f>
              <c:numCache>
                <c:formatCode>General</c:formatCode>
                <c:ptCount val="3"/>
              </c:numCache>
            </c:numRef>
          </c:val>
        </c:ser>
        <c:dLbls>
          <c:showVal val="1"/>
        </c:dLbls>
        <c:gapWidth val="95"/>
        <c:overlap val="100"/>
        <c:axId val="79938688"/>
        <c:axId val="79940224"/>
      </c:barChart>
      <c:catAx>
        <c:axId val="79938688"/>
        <c:scaling>
          <c:orientation val="minMax"/>
        </c:scaling>
        <c:axPos val="b"/>
        <c:majorTickMark val="none"/>
        <c:tickLblPos val="nextTo"/>
        <c:txPr>
          <a:bodyPr/>
          <a:lstStyle/>
          <a:p>
            <a:pPr>
              <a:defRPr sz="2800"/>
            </a:pPr>
            <a:endParaRPr lang="en-US"/>
          </a:p>
        </c:txPr>
        <c:crossAx val="79940224"/>
        <c:crosses val="autoZero"/>
        <c:auto val="1"/>
        <c:lblAlgn val="ctr"/>
        <c:lblOffset val="100"/>
      </c:catAx>
      <c:valAx>
        <c:axId val="79940224"/>
        <c:scaling>
          <c:orientation val="minMax"/>
        </c:scaling>
        <c:delete val="1"/>
        <c:axPos val="l"/>
        <c:numFmt formatCode="General" sourceLinked="1"/>
        <c:tickLblPos val="nextTo"/>
        <c:crossAx val="79938688"/>
        <c:crosses val="autoZero"/>
        <c:crossBetween val="between"/>
      </c:valAx>
    </c:plotArea>
    <c:plotVisOnly val="1"/>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a:t>ANC</a:t>
            </a:r>
            <a:r>
              <a:rPr lang="en-US" baseline="0"/>
              <a:t> </a:t>
            </a:r>
            <a:endParaRPr lang="en-US"/>
          </a:p>
        </c:rich>
      </c:tx>
      <c:layout/>
    </c:title>
    <c:plotArea>
      <c:layout/>
      <c:barChart>
        <c:barDir val="col"/>
        <c:grouping val="stacked"/>
        <c:ser>
          <c:idx val="0"/>
          <c:order val="0"/>
          <c:tx>
            <c:strRef>
              <c:f>'[Chart in Microsoft Office Word]Sheet4'!$D$10</c:f>
              <c:strCache>
                <c:ptCount val="1"/>
                <c:pt idx="0">
                  <c:v>Frequency</c:v>
                </c:pt>
              </c:strCache>
            </c:strRef>
          </c:tx>
          <c:dLbls>
            <c:txPr>
              <a:bodyPr/>
              <a:lstStyle/>
              <a:p>
                <a:pPr>
                  <a:defRPr sz="2400"/>
                </a:pPr>
                <a:endParaRPr lang="en-US"/>
              </a:p>
            </c:txPr>
            <c:showVal val="1"/>
          </c:dLbls>
          <c:cat>
            <c:multiLvlStrRef>
              <c:f>'[Chart in Microsoft Office Word]Sheet4'!$B$11:$C$14</c:f>
              <c:multiLvlStrCache>
                <c:ptCount val="4"/>
                <c:lvl>
                  <c:pt idx="0">
                    <c:v>1</c:v>
                  </c:pt>
                  <c:pt idx="1">
                    <c:v>2</c:v>
                  </c:pt>
                  <c:pt idx="2">
                    <c:v>3</c:v>
                  </c:pt>
                  <c:pt idx="3">
                    <c:v>4</c:v>
                  </c:pt>
                </c:lvl>
                <c:lvl>
                  <c:pt idx="0">
                    <c:v>Valid</c:v>
                  </c:pt>
                </c:lvl>
              </c:multiLvlStrCache>
            </c:multiLvlStrRef>
          </c:cat>
          <c:val>
            <c:numRef>
              <c:f>'[Chart in Microsoft Office Word]Sheet4'!$D$11:$D$14</c:f>
              <c:numCache>
                <c:formatCode>General</c:formatCode>
                <c:ptCount val="4"/>
                <c:pt idx="0">
                  <c:v>1</c:v>
                </c:pt>
                <c:pt idx="1">
                  <c:v>2</c:v>
                </c:pt>
                <c:pt idx="2">
                  <c:v>32</c:v>
                </c:pt>
                <c:pt idx="3">
                  <c:v>65</c:v>
                </c:pt>
              </c:numCache>
            </c:numRef>
          </c:val>
        </c:ser>
        <c:ser>
          <c:idx val="1"/>
          <c:order val="1"/>
          <c:tx>
            <c:strRef>
              <c:f>'[Chart in Microsoft Office Word]Sheet4'!$E$10</c:f>
              <c:strCache>
                <c:ptCount val="1"/>
              </c:strCache>
            </c:strRef>
          </c:tx>
          <c:dLbls>
            <c:showVal val="1"/>
          </c:dLbls>
          <c:cat>
            <c:multiLvlStrRef>
              <c:f>'[Chart in Microsoft Office Word]Sheet4'!$B$11:$C$14</c:f>
              <c:multiLvlStrCache>
                <c:ptCount val="4"/>
                <c:lvl>
                  <c:pt idx="0">
                    <c:v>1</c:v>
                  </c:pt>
                  <c:pt idx="1">
                    <c:v>2</c:v>
                  </c:pt>
                  <c:pt idx="2">
                    <c:v>3</c:v>
                  </c:pt>
                  <c:pt idx="3">
                    <c:v>4</c:v>
                  </c:pt>
                </c:lvl>
                <c:lvl>
                  <c:pt idx="0">
                    <c:v>Valid</c:v>
                  </c:pt>
                </c:lvl>
              </c:multiLvlStrCache>
            </c:multiLvlStrRef>
          </c:cat>
          <c:val>
            <c:numRef>
              <c:f>'[Chart in Microsoft Office Word]Sheet4'!$E$11:$E$14</c:f>
              <c:numCache>
                <c:formatCode>General</c:formatCode>
                <c:ptCount val="4"/>
              </c:numCache>
            </c:numRef>
          </c:val>
        </c:ser>
        <c:dLbls>
          <c:showVal val="1"/>
        </c:dLbls>
        <c:gapWidth val="95"/>
        <c:overlap val="100"/>
        <c:axId val="79854976"/>
        <c:axId val="79856768"/>
      </c:barChart>
      <c:catAx>
        <c:axId val="79854976"/>
        <c:scaling>
          <c:orientation val="minMax"/>
        </c:scaling>
        <c:axPos val="b"/>
        <c:majorTickMark val="none"/>
        <c:tickLblPos val="nextTo"/>
        <c:txPr>
          <a:bodyPr/>
          <a:lstStyle/>
          <a:p>
            <a:pPr>
              <a:defRPr sz="2400"/>
            </a:pPr>
            <a:endParaRPr lang="en-US"/>
          </a:p>
        </c:txPr>
        <c:crossAx val="79856768"/>
        <c:crosses val="autoZero"/>
        <c:auto val="1"/>
        <c:lblAlgn val="ctr"/>
        <c:lblOffset val="100"/>
      </c:catAx>
      <c:valAx>
        <c:axId val="79856768"/>
        <c:scaling>
          <c:orientation val="minMax"/>
        </c:scaling>
        <c:delete val="1"/>
        <c:axPos val="l"/>
        <c:numFmt formatCode="General" sourceLinked="1"/>
        <c:tickLblPos val="nextTo"/>
        <c:crossAx val="79854976"/>
        <c:crosses val="autoZero"/>
        <c:crossBetween val="between"/>
      </c:valAx>
    </c:plotArea>
    <c:legend>
      <c:legendPos val="t"/>
      <c:layout/>
    </c:legend>
    <c:plotVisOnly val="1"/>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a:t> IFA</a:t>
            </a:r>
            <a:r>
              <a:rPr lang="en-US" baseline="0"/>
              <a:t> tablets</a:t>
            </a:r>
            <a:endParaRPr lang="en-US"/>
          </a:p>
        </c:rich>
      </c:tx>
      <c:layout/>
    </c:title>
    <c:plotArea>
      <c:layout/>
      <c:barChart>
        <c:barDir val="col"/>
        <c:grouping val="stacked"/>
        <c:ser>
          <c:idx val="0"/>
          <c:order val="0"/>
          <c:tx>
            <c:strRef>
              <c:f>Sheet1!$B$1</c:f>
              <c:strCache>
                <c:ptCount val="1"/>
                <c:pt idx="0">
                  <c:v>frequency</c:v>
                </c:pt>
              </c:strCache>
            </c:strRef>
          </c:tx>
          <c:dLbls>
            <c:txPr>
              <a:bodyPr/>
              <a:lstStyle/>
              <a:p>
                <a:pPr>
                  <a:defRPr sz="2400"/>
                </a:pPr>
                <a:endParaRPr lang="en-US"/>
              </a:p>
            </c:txPr>
            <c:showVal val="1"/>
          </c:dLbls>
          <c:cat>
            <c:strRef>
              <c:f>Sheet1!$A$2:$A$5</c:f>
              <c:strCache>
                <c:ptCount val="3"/>
                <c:pt idx="0">
                  <c:v>180 IFA Tablets</c:v>
                </c:pt>
                <c:pt idx="1">
                  <c:v>less than 180</c:v>
                </c:pt>
                <c:pt idx="2">
                  <c:v>More than 180</c:v>
                </c:pt>
              </c:strCache>
            </c:strRef>
          </c:cat>
          <c:val>
            <c:numRef>
              <c:f>Sheet1!$B$2:$B$5</c:f>
              <c:numCache>
                <c:formatCode>General</c:formatCode>
                <c:ptCount val="4"/>
                <c:pt idx="0">
                  <c:v>57</c:v>
                </c:pt>
                <c:pt idx="1">
                  <c:v>14</c:v>
                </c:pt>
                <c:pt idx="2">
                  <c:v>29</c:v>
                </c:pt>
              </c:numCache>
            </c:numRef>
          </c:val>
        </c:ser>
        <c:ser>
          <c:idx val="1"/>
          <c:order val="1"/>
          <c:tx>
            <c:strRef>
              <c:f>Sheet1!$C$1</c:f>
              <c:strCache>
                <c:ptCount val="1"/>
              </c:strCache>
            </c:strRef>
          </c:tx>
          <c:dLbls>
            <c:showVal val="1"/>
          </c:dLbls>
          <c:cat>
            <c:strRef>
              <c:f>Sheet1!$A$2:$A$5</c:f>
              <c:strCache>
                <c:ptCount val="3"/>
                <c:pt idx="0">
                  <c:v>180 IFA Tablets</c:v>
                </c:pt>
                <c:pt idx="1">
                  <c:v>less than 180</c:v>
                </c:pt>
                <c:pt idx="2">
                  <c:v>More than 180</c:v>
                </c:pt>
              </c:strCache>
            </c:strRef>
          </c:cat>
          <c:val>
            <c:numRef>
              <c:f>Sheet1!$C$2:$C$5</c:f>
              <c:numCache>
                <c:formatCode>General</c:formatCode>
                <c:ptCount val="4"/>
              </c:numCache>
            </c:numRef>
          </c:val>
        </c:ser>
        <c:ser>
          <c:idx val="2"/>
          <c:order val="2"/>
          <c:tx>
            <c:strRef>
              <c:f>Sheet1!$D$1</c:f>
              <c:strCache>
                <c:ptCount val="1"/>
              </c:strCache>
            </c:strRef>
          </c:tx>
          <c:dLbls>
            <c:showVal val="1"/>
          </c:dLbls>
          <c:cat>
            <c:strRef>
              <c:f>Sheet1!$A$2:$A$5</c:f>
              <c:strCache>
                <c:ptCount val="3"/>
                <c:pt idx="0">
                  <c:v>180 IFA Tablets</c:v>
                </c:pt>
                <c:pt idx="1">
                  <c:v>less than 180</c:v>
                </c:pt>
                <c:pt idx="2">
                  <c:v>More than 180</c:v>
                </c:pt>
              </c:strCache>
            </c:strRef>
          </c:cat>
          <c:val>
            <c:numRef>
              <c:f>Sheet1!$D$2:$D$5</c:f>
              <c:numCache>
                <c:formatCode>General</c:formatCode>
                <c:ptCount val="4"/>
              </c:numCache>
            </c:numRef>
          </c:val>
        </c:ser>
        <c:dLbls>
          <c:showVal val="1"/>
        </c:dLbls>
        <c:gapWidth val="95"/>
        <c:overlap val="100"/>
        <c:axId val="127779200"/>
        <c:axId val="127780736"/>
      </c:barChart>
      <c:catAx>
        <c:axId val="127779200"/>
        <c:scaling>
          <c:orientation val="minMax"/>
        </c:scaling>
        <c:axPos val="b"/>
        <c:numFmt formatCode="General" sourceLinked="1"/>
        <c:majorTickMark val="none"/>
        <c:tickLblPos val="nextTo"/>
        <c:txPr>
          <a:bodyPr/>
          <a:lstStyle/>
          <a:p>
            <a:pPr>
              <a:defRPr sz="2000"/>
            </a:pPr>
            <a:endParaRPr lang="en-US"/>
          </a:p>
        </c:txPr>
        <c:crossAx val="127780736"/>
        <c:crosses val="autoZero"/>
        <c:auto val="1"/>
        <c:lblAlgn val="ctr"/>
        <c:lblOffset val="100"/>
      </c:catAx>
      <c:valAx>
        <c:axId val="127780736"/>
        <c:scaling>
          <c:orientation val="minMax"/>
        </c:scaling>
        <c:delete val="1"/>
        <c:axPos val="l"/>
        <c:numFmt formatCode="General" sourceLinked="1"/>
        <c:tickLblPos val="nextTo"/>
        <c:crossAx val="127779200"/>
        <c:crosses val="autoZero"/>
        <c:crossBetween val="between"/>
      </c:valAx>
    </c:plotArea>
    <c:plotVisOnly val="1"/>
  </c:chart>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a:t>Received</a:t>
            </a:r>
            <a:r>
              <a:rPr lang="en-US" baseline="0"/>
              <a:t> JSY Incentives</a:t>
            </a:r>
            <a:endParaRPr lang="en-US"/>
          </a:p>
        </c:rich>
      </c:tx>
      <c:layout/>
    </c:title>
    <c:plotArea>
      <c:layout/>
      <c:barChart>
        <c:barDir val="col"/>
        <c:grouping val="stacked"/>
        <c:ser>
          <c:idx val="0"/>
          <c:order val="0"/>
          <c:tx>
            <c:strRef>
              <c:f>'[Chart in Microsoft Office Word]Sheet1'!$C$1</c:f>
              <c:strCache>
                <c:ptCount val="1"/>
                <c:pt idx="0">
                  <c:v>frequency</c:v>
                </c:pt>
              </c:strCache>
            </c:strRef>
          </c:tx>
          <c:dLbls>
            <c:txPr>
              <a:bodyPr/>
              <a:lstStyle/>
              <a:p>
                <a:pPr>
                  <a:defRPr sz="2000"/>
                </a:pPr>
                <a:endParaRPr lang="en-US"/>
              </a:p>
            </c:txPr>
            <c:showVal val="1"/>
          </c:dLbls>
          <c:cat>
            <c:strRef>
              <c:f>'[Chart in Microsoft Office Word]Sheet1'!$B$2:$B$4</c:f>
              <c:strCache>
                <c:ptCount val="3"/>
                <c:pt idx="1">
                  <c:v>no</c:v>
                </c:pt>
                <c:pt idx="2">
                  <c:v>yes</c:v>
                </c:pt>
              </c:strCache>
            </c:strRef>
          </c:cat>
          <c:val>
            <c:numRef>
              <c:f>'[Chart in Microsoft Office Word]Sheet1'!$C$2:$C$4</c:f>
              <c:numCache>
                <c:formatCode>General</c:formatCode>
                <c:ptCount val="3"/>
                <c:pt idx="1">
                  <c:v>17</c:v>
                </c:pt>
                <c:pt idx="2">
                  <c:v>83</c:v>
                </c:pt>
              </c:numCache>
            </c:numRef>
          </c:val>
        </c:ser>
        <c:ser>
          <c:idx val="1"/>
          <c:order val="1"/>
          <c:tx>
            <c:strRef>
              <c:f>'[Chart in Microsoft Office Word]Sheet1'!$D$1</c:f>
              <c:strCache>
                <c:ptCount val="1"/>
              </c:strCache>
            </c:strRef>
          </c:tx>
          <c:dLbls>
            <c:showVal val="1"/>
          </c:dLbls>
          <c:cat>
            <c:strRef>
              <c:f>'[Chart in Microsoft Office Word]Sheet1'!$B$2:$B$4</c:f>
              <c:strCache>
                <c:ptCount val="3"/>
                <c:pt idx="1">
                  <c:v>no</c:v>
                </c:pt>
                <c:pt idx="2">
                  <c:v>yes</c:v>
                </c:pt>
              </c:strCache>
            </c:strRef>
          </c:cat>
          <c:val>
            <c:numRef>
              <c:f>'[Chart in Microsoft Office Word]Sheet1'!$D$2:$D$4</c:f>
              <c:numCache>
                <c:formatCode>General</c:formatCode>
                <c:ptCount val="3"/>
              </c:numCache>
            </c:numRef>
          </c:val>
        </c:ser>
        <c:dLbls>
          <c:showVal val="1"/>
        </c:dLbls>
        <c:gapWidth val="95"/>
        <c:overlap val="100"/>
        <c:axId val="80898688"/>
        <c:axId val="80904576"/>
      </c:barChart>
      <c:catAx>
        <c:axId val="80898688"/>
        <c:scaling>
          <c:orientation val="minMax"/>
        </c:scaling>
        <c:axPos val="b"/>
        <c:numFmt formatCode="General" sourceLinked="1"/>
        <c:majorTickMark val="none"/>
        <c:tickLblPos val="nextTo"/>
        <c:txPr>
          <a:bodyPr/>
          <a:lstStyle/>
          <a:p>
            <a:pPr>
              <a:defRPr sz="2400"/>
            </a:pPr>
            <a:endParaRPr lang="en-US"/>
          </a:p>
        </c:txPr>
        <c:crossAx val="80904576"/>
        <c:crosses val="autoZero"/>
        <c:auto val="1"/>
        <c:lblAlgn val="ctr"/>
        <c:lblOffset val="100"/>
      </c:catAx>
      <c:valAx>
        <c:axId val="80904576"/>
        <c:scaling>
          <c:orientation val="minMax"/>
        </c:scaling>
        <c:delete val="1"/>
        <c:axPos val="l"/>
        <c:numFmt formatCode="General" sourceLinked="1"/>
        <c:majorTickMark val="none"/>
        <c:tickLblPos val="nextTo"/>
        <c:crossAx val="80898688"/>
        <c:crosses val="autoZero"/>
        <c:crossBetween val="between"/>
      </c:valAx>
    </c:plotArea>
    <c:plotVisOnly val="1"/>
  </c:chart>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a:t>Resons</a:t>
            </a:r>
            <a:r>
              <a:rPr lang="en-US" baseline="0"/>
              <a:t> for not getting JSY incentives</a:t>
            </a:r>
            <a:endParaRPr lang="en-US"/>
          </a:p>
        </c:rich>
      </c:tx>
      <c:layout/>
    </c:title>
    <c:plotArea>
      <c:layout>
        <c:manualLayout>
          <c:layoutTarget val="inner"/>
          <c:xMode val="edge"/>
          <c:yMode val="edge"/>
          <c:x val="3.1801098583405761E-2"/>
          <c:y val="0.25160881185583583"/>
          <c:w val="0.96819890141659626"/>
          <c:h val="0.48471808783048564"/>
        </c:manualLayout>
      </c:layout>
      <c:barChart>
        <c:barDir val="col"/>
        <c:grouping val="stacked"/>
        <c:ser>
          <c:idx val="0"/>
          <c:order val="0"/>
          <c:dLbls>
            <c:dLbl>
              <c:idx val="3"/>
              <c:layout/>
              <c:tx>
                <c:rich>
                  <a:bodyPr/>
                  <a:lstStyle/>
                  <a:p>
                    <a:r>
                      <a:rPr lang="en-US" sz="2800"/>
                      <a:t>2</a:t>
                    </a:r>
                  </a:p>
                </c:rich>
              </c:tx>
              <c:showVal val="1"/>
            </c:dLbl>
            <c:txPr>
              <a:bodyPr/>
              <a:lstStyle/>
              <a:p>
                <a:pPr>
                  <a:defRPr sz="2800"/>
                </a:pPr>
                <a:endParaRPr lang="en-US"/>
              </a:p>
            </c:txPr>
            <c:showVal val="1"/>
          </c:dLbls>
          <c:cat>
            <c:strRef>
              <c:f>'[Chart in Microsoft Office Word]Sheet2'!$A$1:$A$7</c:f>
              <c:strCache>
                <c:ptCount val="6"/>
                <c:pt idx="0">
                  <c:v>don't have bank account</c:v>
                </c:pt>
                <c:pt idx="1">
                  <c:v>don’t have aadhar card</c:v>
                </c:pt>
                <c:pt idx="2">
                  <c:v>don’t have BPL card</c:v>
                </c:pt>
                <c:pt idx="3">
                  <c:v>don’t have SC proof</c:v>
                </c:pt>
                <c:pt idx="4">
                  <c:v>More than 3 children</c:v>
                </c:pt>
                <c:pt idx="5">
                  <c:v>Ignorance</c:v>
                </c:pt>
              </c:strCache>
            </c:strRef>
          </c:cat>
          <c:val>
            <c:numRef>
              <c:f>'[Chart in Microsoft Office Word]Sheet2'!$B$1:$B$7</c:f>
              <c:numCache>
                <c:formatCode>General</c:formatCode>
                <c:ptCount val="7"/>
                <c:pt idx="0">
                  <c:v>4</c:v>
                </c:pt>
                <c:pt idx="1">
                  <c:v>6</c:v>
                </c:pt>
                <c:pt idx="2">
                  <c:v>3</c:v>
                </c:pt>
                <c:pt idx="3">
                  <c:v>4</c:v>
                </c:pt>
                <c:pt idx="4">
                  <c:v>1</c:v>
                </c:pt>
                <c:pt idx="5">
                  <c:v>1</c:v>
                </c:pt>
              </c:numCache>
            </c:numRef>
          </c:val>
        </c:ser>
        <c:dLbls>
          <c:showVal val="1"/>
        </c:dLbls>
        <c:gapWidth val="95"/>
        <c:overlap val="100"/>
        <c:axId val="80925056"/>
        <c:axId val="80926592"/>
      </c:barChart>
      <c:catAx>
        <c:axId val="80925056"/>
        <c:scaling>
          <c:orientation val="minMax"/>
        </c:scaling>
        <c:axPos val="b"/>
        <c:majorTickMark val="none"/>
        <c:tickLblPos val="nextTo"/>
        <c:txPr>
          <a:bodyPr/>
          <a:lstStyle/>
          <a:p>
            <a:pPr>
              <a:defRPr sz="1800"/>
            </a:pPr>
            <a:endParaRPr lang="en-US"/>
          </a:p>
        </c:txPr>
        <c:crossAx val="80926592"/>
        <c:crosses val="autoZero"/>
        <c:auto val="1"/>
        <c:lblAlgn val="ctr"/>
        <c:lblOffset val="100"/>
      </c:catAx>
      <c:valAx>
        <c:axId val="80926592"/>
        <c:scaling>
          <c:orientation val="minMax"/>
        </c:scaling>
        <c:delete val="1"/>
        <c:axPos val="l"/>
        <c:numFmt formatCode="General" sourceLinked="1"/>
        <c:tickLblPos val="nextTo"/>
        <c:crossAx val="80925056"/>
        <c:crosses val="autoZero"/>
        <c:crossBetween val="between"/>
      </c:valAx>
    </c:plotArea>
    <c:legend>
      <c:legendPos val="t"/>
      <c:layout/>
    </c:legend>
    <c:plotVisOnly val="1"/>
  </c:chart>
  <c:externalData r:id="rId1"/>
</c:chartSpace>
</file>

<file path=ppt/charts/chart7.xml><?xml version="1.0" encoding="utf-8"?>
<c:chartSpace xmlns:c="http://schemas.openxmlformats.org/drawingml/2006/chart" xmlns:a="http://schemas.openxmlformats.org/drawingml/2006/main" xmlns:r="http://schemas.openxmlformats.org/officeDocument/2006/relationships">
  <c:lang val="en-US"/>
  <c:chart>
    <c:title>
      <c:layout/>
    </c:title>
    <c:plotArea>
      <c:layout/>
      <c:barChart>
        <c:barDir val="col"/>
        <c:grouping val="stacked"/>
        <c:ser>
          <c:idx val="0"/>
          <c:order val="0"/>
          <c:dLbls>
            <c:txPr>
              <a:bodyPr/>
              <a:lstStyle/>
              <a:p>
                <a:pPr>
                  <a:defRPr sz="2000"/>
                </a:pPr>
                <a:endParaRPr lang="en-US"/>
              </a:p>
            </c:txPr>
            <c:showVal val="1"/>
          </c:dLbls>
          <c:cat>
            <c:strRef>
              <c:f>Sheet1!$A$2:$A$5</c:f>
              <c:strCache>
                <c:ptCount val="4"/>
                <c:pt idx="0">
                  <c:v>&lt; 1 day -</c:v>
                </c:pt>
                <c:pt idx="1">
                  <c:v>2 day-</c:v>
                </c:pt>
                <c:pt idx="2">
                  <c:v>3 days -</c:v>
                </c:pt>
                <c:pt idx="3">
                  <c:v>5 days or more</c:v>
                </c:pt>
              </c:strCache>
            </c:strRef>
          </c:cat>
          <c:val>
            <c:numRef>
              <c:f>Sheet1!$B$2:$B$5</c:f>
              <c:numCache>
                <c:formatCode>General</c:formatCode>
                <c:ptCount val="4"/>
                <c:pt idx="0">
                  <c:v>65</c:v>
                </c:pt>
                <c:pt idx="1">
                  <c:v>23</c:v>
                </c:pt>
                <c:pt idx="2">
                  <c:v>17</c:v>
                </c:pt>
                <c:pt idx="3">
                  <c:v>5</c:v>
                </c:pt>
              </c:numCache>
            </c:numRef>
          </c:val>
        </c:ser>
        <c:dLbls>
          <c:showVal val="1"/>
        </c:dLbls>
        <c:gapWidth val="95"/>
        <c:overlap val="100"/>
        <c:axId val="115559808"/>
        <c:axId val="115599616"/>
      </c:barChart>
      <c:catAx>
        <c:axId val="115559808"/>
        <c:scaling>
          <c:orientation val="minMax"/>
        </c:scaling>
        <c:axPos val="b"/>
        <c:majorTickMark val="none"/>
        <c:tickLblPos val="nextTo"/>
        <c:txPr>
          <a:bodyPr/>
          <a:lstStyle/>
          <a:p>
            <a:pPr>
              <a:defRPr sz="1800"/>
            </a:pPr>
            <a:endParaRPr lang="en-US"/>
          </a:p>
        </c:txPr>
        <c:crossAx val="115599616"/>
        <c:crosses val="autoZero"/>
        <c:auto val="1"/>
        <c:lblAlgn val="ctr"/>
        <c:lblOffset val="100"/>
      </c:catAx>
      <c:valAx>
        <c:axId val="115599616"/>
        <c:scaling>
          <c:orientation val="minMax"/>
        </c:scaling>
        <c:delete val="1"/>
        <c:axPos val="l"/>
        <c:numFmt formatCode="General" sourceLinked="1"/>
        <c:tickLblPos val="nextTo"/>
        <c:crossAx val="115559808"/>
        <c:crosses val="autoZero"/>
        <c:crossBetween val="between"/>
      </c:valAx>
    </c:plotArea>
    <c:legend>
      <c:legendPos val="t"/>
      <c:layout/>
    </c:legend>
    <c:plotVisOnly val="1"/>
  </c:chart>
  <c:externalData r:id="rId1"/>
</c:chartSpace>
</file>

<file path=ppt/charts/chart8.xml><?xml version="1.0" encoding="utf-8"?>
<c:chartSpace xmlns:c="http://schemas.openxmlformats.org/drawingml/2006/chart" xmlns:a="http://schemas.openxmlformats.org/drawingml/2006/main" xmlns:r="http://schemas.openxmlformats.org/officeDocument/2006/relationships">
  <c:lang val="en-US"/>
  <c:chart>
    <c:autoTitleDeleted val="1"/>
    <c:plotArea>
      <c:layout/>
      <c:barChart>
        <c:barDir val="col"/>
        <c:grouping val="stacked"/>
        <c:ser>
          <c:idx val="0"/>
          <c:order val="0"/>
          <c:dLbls>
            <c:showVal val="1"/>
          </c:dLbls>
          <c:cat>
            <c:strRef>
              <c:f>Sheet2!$A$1:$A$6</c:f>
              <c:strCache>
                <c:ptCount val="6"/>
                <c:pt idx="0">
                  <c:v>Within 1 hours</c:v>
                </c:pt>
                <c:pt idx="1">
                  <c:v>within 2 hrs</c:v>
                </c:pt>
                <c:pt idx="2">
                  <c:v>Within 4 hours</c:v>
                </c:pt>
                <c:pt idx="3">
                  <c:v>Within 4 to 24 hours</c:v>
                </c:pt>
                <c:pt idx="4">
                  <c:v>2nd day</c:v>
                </c:pt>
                <c:pt idx="5">
                  <c:v>After 1 week</c:v>
                </c:pt>
              </c:strCache>
            </c:strRef>
          </c:cat>
          <c:val>
            <c:numRef>
              <c:f>Sheet2!$B$1:$B$6</c:f>
              <c:numCache>
                <c:formatCode>General</c:formatCode>
                <c:ptCount val="6"/>
                <c:pt idx="0">
                  <c:v>64</c:v>
                </c:pt>
                <c:pt idx="1">
                  <c:v>2</c:v>
                </c:pt>
                <c:pt idx="2">
                  <c:v>7</c:v>
                </c:pt>
                <c:pt idx="3">
                  <c:v>11</c:v>
                </c:pt>
                <c:pt idx="4">
                  <c:v>11</c:v>
                </c:pt>
                <c:pt idx="5">
                  <c:v>5</c:v>
                </c:pt>
              </c:numCache>
            </c:numRef>
          </c:val>
        </c:ser>
        <c:dLbls>
          <c:showVal val="1"/>
        </c:dLbls>
        <c:gapWidth val="95"/>
        <c:overlap val="100"/>
        <c:axId val="44625280"/>
        <c:axId val="44672128"/>
      </c:barChart>
      <c:catAx>
        <c:axId val="44625280"/>
        <c:scaling>
          <c:orientation val="minMax"/>
        </c:scaling>
        <c:axPos val="b"/>
        <c:majorTickMark val="none"/>
        <c:tickLblPos val="nextTo"/>
        <c:txPr>
          <a:bodyPr/>
          <a:lstStyle/>
          <a:p>
            <a:pPr>
              <a:defRPr sz="2400"/>
            </a:pPr>
            <a:endParaRPr lang="en-US"/>
          </a:p>
        </c:txPr>
        <c:crossAx val="44672128"/>
        <c:crosses val="autoZero"/>
        <c:auto val="1"/>
        <c:lblAlgn val="ctr"/>
        <c:lblOffset val="100"/>
      </c:catAx>
      <c:valAx>
        <c:axId val="44672128"/>
        <c:scaling>
          <c:orientation val="minMax"/>
        </c:scaling>
        <c:delete val="1"/>
        <c:axPos val="l"/>
        <c:numFmt formatCode="General" sourceLinked="1"/>
        <c:tickLblPos val="nextTo"/>
        <c:crossAx val="44625280"/>
        <c:crosses val="autoZero"/>
        <c:crossBetween val="between"/>
      </c:valAx>
    </c:plotArea>
    <c:legend>
      <c:legendPos val="t"/>
      <c:layout/>
    </c:legend>
    <c:plotVisOnly val="1"/>
  </c:chart>
  <c:externalData r:id="rId1"/>
</c:chartSpace>
</file>

<file path=ppt/charts/chart9.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a:t>Exclusive brestfeeding</a:t>
            </a:r>
          </a:p>
        </c:rich>
      </c:tx>
      <c:layout/>
    </c:title>
    <c:plotArea>
      <c:layout/>
      <c:barChart>
        <c:barDir val="col"/>
        <c:grouping val="stacked"/>
        <c:ser>
          <c:idx val="0"/>
          <c:order val="0"/>
          <c:tx>
            <c:strRef>
              <c:f>'[Chart 2 in Microsoft Office Word]Sheet1'!$B$1</c:f>
              <c:strCache>
                <c:ptCount val="1"/>
                <c:pt idx="0">
                  <c:v>frequency</c:v>
                </c:pt>
              </c:strCache>
            </c:strRef>
          </c:tx>
          <c:dLbls>
            <c:txPr>
              <a:bodyPr/>
              <a:lstStyle/>
              <a:p>
                <a:pPr>
                  <a:defRPr sz="2000"/>
                </a:pPr>
                <a:endParaRPr lang="en-US"/>
              </a:p>
            </c:txPr>
            <c:showVal val="1"/>
          </c:dLbls>
          <c:cat>
            <c:strRef>
              <c:f>'[Chart 2 in Microsoft Office Word]Sheet1'!$A$2:$A$3</c:f>
              <c:strCache>
                <c:ptCount val="2"/>
                <c:pt idx="0">
                  <c:v>yes</c:v>
                </c:pt>
                <c:pt idx="1">
                  <c:v>no</c:v>
                </c:pt>
              </c:strCache>
            </c:strRef>
          </c:cat>
          <c:val>
            <c:numRef>
              <c:f>'[Chart 2 in Microsoft Office Word]Sheet1'!$B$2:$B$3</c:f>
              <c:numCache>
                <c:formatCode>General</c:formatCode>
                <c:ptCount val="2"/>
                <c:pt idx="0">
                  <c:v>78</c:v>
                </c:pt>
                <c:pt idx="1">
                  <c:v>22</c:v>
                </c:pt>
              </c:numCache>
            </c:numRef>
          </c:val>
        </c:ser>
        <c:dLbls>
          <c:showVal val="1"/>
        </c:dLbls>
        <c:gapWidth val="95"/>
        <c:overlap val="100"/>
        <c:axId val="45822720"/>
        <c:axId val="45827584"/>
      </c:barChart>
      <c:catAx>
        <c:axId val="45822720"/>
        <c:scaling>
          <c:orientation val="minMax"/>
        </c:scaling>
        <c:axPos val="b"/>
        <c:majorTickMark val="none"/>
        <c:tickLblPos val="nextTo"/>
        <c:txPr>
          <a:bodyPr/>
          <a:lstStyle/>
          <a:p>
            <a:pPr>
              <a:defRPr sz="1800"/>
            </a:pPr>
            <a:endParaRPr lang="en-US"/>
          </a:p>
        </c:txPr>
        <c:crossAx val="45827584"/>
        <c:crosses val="autoZero"/>
        <c:auto val="1"/>
        <c:lblAlgn val="ctr"/>
        <c:lblOffset val="100"/>
      </c:catAx>
      <c:valAx>
        <c:axId val="45827584"/>
        <c:scaling>
          <c:orientation val="minMax"/>
        </c:scaling>
        <c:delete val="1"/>
        <c:axPos val="l"/>
        <c:numFmt formatCode="General" sourceLinked="1"/>
        <c:tickLblPos val="nextTo"/>
        <c:crossAx val="45822720"/>
        <c:crosses val="autoZero"/>
        <c:crossBetween val="between"/>
      </c:valAx>
    </c:plotArea>
    <c:legend>
      <c:legendPos val="t"/>
      <c:layout/>
    </c:legend>
    <c:plotVisOnly val="1"/>
  </c:chart>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CDAF695-5987-4911-BF57-529A4D2EB0E6}" type="datetimeFigureOut">
              <a:rPr lang="en-US" smtClean="0"/>
              <a:pPr/>
              <a:t>5/30/2019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E91E26D-A02A-417F-B80F-218BB89004AD}"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E91E26D-A02A-417F-B80F-218BB89004AD}" type="slidenum">
              <a:rPr lang="en-US" smtClean="0"/>
              <a:pPr/>
              <a:t>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E91E26D-A02A-417F-B80F-218BB89004AD}" type="slidenum">
              <a:rPr lang="en-US" smtClean="0"/>
              <a:pPr/>
              <a:t>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5/30/2019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5/30/2019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5/30/2019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5/30/2019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914400"/>
            <a:ext cx="9144000" cy="2686051"/>
          </a:xfrm>
        </p:spPr>
        <p:txBody>
          <a:bodyPr>
            <a:normAutofit fontScale="90000"/>
          </a:bodyPr>
          <a:lstStyle/>
          <a:p>
            <a:r>
              <a:rPr lang="en-US" b="1" dirty="0" smtClean="0"/>
              <a:t>TO UNDERSTAND  THE EFFECTIVENESS OF JSY AMONG RECENTLY DELIVERED WOMEN IN MORBI DISTRICT OF  GUJARAT</a:t>
            </a:r>
            <a:br>
              <a:rPr lang="en-US" b="1" dirty="0" smtClean="0"/>
            </a:br>
            <a:endParaRPr lang="en-US" b="1" dirty="0"/>
          </a:p>
        </p:txBody>
      </p:sp>
      <p:sp>
        <p:nvSpPr>
          <p:cNvPr id="5" name="Subtitle 4">
            <a:extLst>
              <a:ext uri="{FF2B5EF4-FFF2-40B4-BE49-F238E27FC236}">
                <a16:creationId xmlns="" xmlns:a16="http://schemas.microsoft.com/office/drawing/2014/main" id="{07A7F60C-8397-4ACC-ADF7-A21092D94D08}"/>
              </a:ext>
            </a:extLst>
          </p:cNvPr>
          <p:cNvSpPr>
            <a:spLocks noGrp="1"/>
          </p:cNvSpPr>
          <p:nvPr>
            <p:ph type="subTitle" idx="1"/>
          </p:nvPr>
        </p:nvSpPr>
        <p:spPr>
          <a:xfrm>
            <a:off x="6019800" y="4826675"/>
            <a:ext cx="3124200" cy="2031325"/>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800" b="0" i="0" u="none" strike="noStrike" kern="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rPr>
              <a:t>By</a:t>
            </a:r>
          </a:p>
          <a:p>
            <a:pPr marL="0" marR="0" lvl="0" indent="0" defTabSz="914400" eaLnBrk="1" fontAlgn="auto" latinLnBrk="0" hangingPunct="1">
              <a:lnSpc>
                <a:spcPct val="100000"/>
              </a:lnSpc>
              <a:spcBef>
                <a:spcPts val="0"/>
              </a:spcBef>
              <a:spcAft>
                <a:spcPts val="0"/>
              </a:spcAft>
              <a:buClrTx/>
              <a:buSzTx/>
              <a:buFontTx/>
              <a:buNone/>
              <a:tabLst/>
              <a:defRPr/>
            </a:pPr>
            <a:r>
              <a:rPr lang="en-GB" sz="1800" b="1" kern="0" dirty="0" err="1" smtClean="0">
                <a:solidFill>
                  <a:srgbClr val="000000"/>
                </a:solidFill>
                <a:latin typeface="Times New Roman" panose="02020603050405020304" pitchFamily="18" charset="0"/>
                <a:cs typeface="Times New Roman" panose="02020603050405020304" pitchFamily="18" charset="0"/>
              </a:rPr>
              <a:t>Chanda</a:t>
            </a:r>
            <a:r>
              <a:rPr lang="en-GB" sz="1800" b="1" kern="0" dirty="0" smtClean="0">
                <a:solidFill>
                  <a:srgbClr val="000000"/>
                </a:solidFill>
                <a:latin typeface="Times New Roman" panose="02020603050405020304" pitchFamily="18" charset="0"/>
                <a:cs typeface="Times New Roman" panose="02020603050405020304" pitchFamily="18" charset="0"/>
              </a:rPr>
              <a:t> </a:t>
            </a:r>
            <a:r>
              <a:rPr lang="en-GB" sz="1800" b="1" kern="0" dirty="0" err="1" smtClean="0">
                <a:solidFill>
                  <a:srgbClr val="000000"/>
                </a:solidFill>
                <a:latin typeface="Times New Roman" panose="02020603050405020304" pitchFamily="18" charset="0"/>
                <a:cs typeface="Times New Roman" panose="02020603050405020304" pitchFamily="18" charset="0"/>
              </a:rPr>
              <a:t>Kumari</a:t>
            </a:r>
            <a:endParaRPr kumimoji="0" lang="en-GB" sz="1800" b="0" i="0" u="none" strike="noStrike" kern="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GB" sz="1800" b="0" i="0" u="none" strike="noStrike" kern="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rPr>
              <a:t>Dissertation submitted for the partial fulfilment of the</a:t>
            </a:r>
          </a:p>
          <a:p>
            <a:pPr marL="0" marR="0" lvl="0" indent="0" defTabSz="914400" eaLnBrk="1" fontAlgn="auto" latinLnBrk="0" hangingPunct="1">
              <a:lnSpc>
                <a:spcPct val="100000"/>
              </a:lnSpc>
              <a:spcBef>
                <a:spcPts val="0"/>
              </a:spcBef>
              <a:spcAft>
                <a:spcPts val="0"/>
              </a:spcAft>
              <a:buClrTx/>
              <a:buSzTx/>
              <a:buFontTx/>
              <a:buNone/>
              <a:tabLst/>
              <a:defRPr/>
            </a:pPr>
            <a:r>
              <a:rPr lang="en-GB" sz="1800" kern="0" dirty="0" smtClean="0">
                <a:solidFill>
                  <a:srgbClr val="000000"/>
                </a:solidFill>
                <a:latin typeface="Times New Roman" panose="02020603050405020304" pitchFamily="18" charset="0"/>
                <a:cs typeface="Times New Roman" panose="02020603050405020304" pitchFamily="18" charset="0"/>
              </a:rPr>
              <a:t>PGDHM</a:t>
            </a:r>
            <a:r>
              <a:rPr kumimoji="0" lang="en-GB" sz="1800" b="0" i="0" u="none" strike="noStrike" kern="0" cap="none" spc="0" normalizeH="0" baseline="0" noProof="0" dirty="0" smtClean="0">
                <a:ln>
                  <a:noFill/>
                </a:ln>
                <a:solidFill>
                  <a:srgbClr val="000000"/>
                </a:solidFill>
                <a:effectLst/>
                <a:uLnTx/>
                <a:uFillTx/>
                <a:latin typeface="Times New Roman" panose="02020603050405020304" pitchFamily="18" charset="0"/>
                <a:cs typeface="Times New Roman" panose="02020603050405020304" pitchFamily="18" charset="0"/>
              </a:rPr>
              <a:t> </a:t>
            </a:r>
            <a:r>
              <a:rPr kumimoji="0" lang="en-GB" sz="1800" b="0" i="0" u="none" strike="noStrike" kern="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rPr>
              <a:t>Hospital and Health Management</a:t>
            </a:r>
          </a:p>
          <a:p>
            <a:pPr marL="0" marR="0" lvl="0" indent="0" defTabSz="914400" eaLnBrk="1" fontAlgn="auto" latinLnBrk="0" hangingPunct="1">
              <a:lnSpc>
                <a:spcPct val="100000"/>
              </a:lnSpc>
              <a:spcBef>
                <a:spcPts val="0"/>
              </a:spcBef>
              <a:spcAft>
                <a:spcPts val="0"/>
              </a:spcAft>
              <a:buClrTx/>
              <a:buSzTx/>
              <a:buFontTx/>
              <a:buNone/>
              <a:tabLst/>
              <a:defRPr/>
            </a:pPr>
            <a:r>
              <a:rPr kumimoji="0" lang="en-GB" sz="1800" b="0" i="0" u="none" strike="noStrike" kern="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rPr>
              <a:t>Academic year, 2017-2019</a:t>
            </a:r>
            <a:endParaRPr kumimoji="0" lang="en-US" sz="1800" b="0" i="0" u="none" strike="noStrike" kern="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6" name="Rectangle 5"/>
          <p:cNvSpPr/>
          <p:nvPr/>
        </p:nvSpPr>
        <p:spPr>
          <a:xfrm rot="10800000" flipV="1">
            <a:off x="0" y="4995952"/>
            <a:ext cx="4125710" cy="1862048"/>
          </a:xfrm>
          <a:prstGeom prst="rect">
            <a:avLst/>
          </a:prstGeom>
        </p:spPr>
        <p:txBody>
          <a:bodyPr wrap="square">
            <a:spAutoFit/>
          </a:bodyPr>
          <a:lstStyle/>
          <a:p>
            <a:pPr lvl="0">
              <a:spcBef>
                <a:spcPts val="1000"/>
              </a:spcBef>
              <a:buClr>
                <a:srgbClr val="9BAFB5"/>
              </a:buClr>
            </a:pPr>
            <a:r>
              <a:rPr lang="en-GB" dirty="0" smtClean="0">
                <a:solidFill>
                  <a:srgbClr val="000000"/>
                </a:solidFill>
                <a:latin typeface="Times New Roman" panose="02020603050405020304" pitchFamily="18" charset="0"/>
                <a:cs typeface="Times New Roman" panose="02020603050405020304" pitchFamily="18" charset="0"/>
              </a:rPr>
              <a:t>Guided By</a:t>
            </a:r>
            <a:r>
              <a:rPr lang="en-IN" dirty="0" smtClean="0">
                <a:solidFill>
                  <a:srgbClr val="000000"/>
                </a:solidFill>
                <a:latin typeface="Times New Roman" panose="02020603050405020304" pitchFamily="18" charset="0"/>
                <a:cs typeface="Times New Roman" panose="02020603050405020304" pitchFamily="18" charset="0"/>
              </a:rPr>
              <a:t> </a:t>
            </a:r>
          </a:p>
          <a:p>
            <a:pPr lvl="0">
              <a:spcBef>
                <a:spcPts val="1000"/>
              </a:spcBef>
              <a:buClr>
                <a:srgbClr val="9BAFB5"/>
              </a:buClr>
            </a:pPr>
            <a:r>
              <a:rPr lang="en-IN" b="1" dirty="0" smtClean="0">
                <a:solidFill>
                  <a:srgbClr val="000000"/>
                </a:solidFill>
                <a:latin typeface="Times New Roman" panose="02020603050405020304" pitchFamily="18" charset="0"/>
                <a:cs typeface="Times New Roman" panose="02020603050405020304" pitchFamily="18" charset="0"/>
              </a:rPr>
              <a:t>Dr. </a:t>
            </a:r>
            <a:r>
              <a:rPr lang="en-IN" b="1" dirty="0" err="1" smtClean="0">
                <a:solidFill>
                  <a:srgbClr val="000000"/>
                </a:solidFill>
                <a:latin typeface="Times New Roman" panose="02020603050405020304" pitchFamily="18" charset="0"/>
                <a:cs typeface="Times New Roman" panose="02020603050405020304" pitchFamily="18" charset="0"/>
              </a:rPr>
              <a:t>Pradeep</a:t>
            </a:r>
            <a:r>
              <a:rPr lang="en-IN" b="1" dirty="0" smtClean="0">
                <a:solidFill>
                  <a:srgbClr val="000000"/>
                </a:solidFill>
                <a:latin typeface="Times New Roman" panose="02020603050405020304" pitchFamily="18" charset="0"/>
                <a:cs typeface="Times New Roman" panose="02020603050405020304" pitchFamily="18" charset="0"/>
              </a:rPr>
              <a:t> K panda</a:t>
            </a:r>
          </a:p>
          <a:p>
            <a:pPr lvl="0">
              <a:spcBef>
                <a:spcPts val="1000"/>
              </a:spcBef>
              <a:buClr>
                <a:srgbClr val="9BAFB5"/>
              </a:buClr>
            </a:pPr>
            <a:r>
              <a:rPr lang="en-IN" dirty="0" smtClean="0">
                <a:solidFill>
                  <a:srgbClr val="000000"/>
                </a:solidFill>
                <a:latin typeface="Times New Roman" panose="02020603050405020304" pitchFamily="18" charset="0"/>
                <a:cs typeface="Times New Roman" panose="02020603050405020304" pitchFamily="18" charset="0"/>
              </a:rPr>
              <a:t>Dean Academic </a:t>
            </a:r>
          </a:p>
          <a:p>
            <a:pPr lvl="0">
              <a:spcBef>
                <a:spcPts val="1000"/>
              </a:spcBef>
              <a:buClr>
                <a:srgbClr val="9BAFB5"/>
              </a:buClr>
            </a:pPr>
            <a:r>
              <a:rPr lang="en-IN" dirty="0" smtClean="0">
                <a:solidFill>
                  <a:srgbClr val="000000"/>
                </a:solidFill>
                <a:latin typeface="Times New Roman" panose="02020603050405020304" pitchFamily="18" charset="0"/>
                <a:cs typeface="Times New Roman" panose="02020603050405020304" pitchFamily="18" charset="0"/>
              </a:rPr>
              <a:t>The IIHMR , Delhi</a:t>
            </a:r>
          </a:p>
          <a:p>
            <a:endParaRPr lang="en-IN" dirty="0" smtClean="0">
              <a:solidFill>
                <a:schemeClr val="bg1"/>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fontScale="90000"/>
          </a:bodyPr>
          <a:lstStyle/>
          <a:p>
            <a:r>
              <a:rPr lang="en-US" dirty="0" smtClean="0"/>
              <a:t>Reasons for not getting JSY incentive</a:t>
            </a:r>
            <a:endParaRPr lang="en-US" dirty="0"/>
          </a:p>
        </p:txBody>
      </p:sp>
      <p:graphicFrame>
        <p:nvGraphicFramePr>
          <p:cNvPr id="8" name="Chart 7"/>
          <p:cNvGraphicFramePr/>
          <p:nvPr/>
        </p:nvGraphicFramePr>
        <p:xfrm>
          <a:off x="685800" y="1447800"/>
          <a:ext cx="8229600" cy="54102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fontScale="90000"/>
          </a:bodyPr>
          <a:lstStyle/>
          <a:p>
            <a:r>
              <a:rPr lang="en-US" dirty="0" smtClean="0"/>
              <a:t>Duration of stay at Institution after delivery</a:t>
            </a:r>
            <a:endParaRPr lang="en-US" dirty="0"/>
          </a:p>
        </p:txBody>
      </p:sp>
      <p:graphicFrame>
        <p:nvGraphicFramePr>
          <p:cNvPr id="8" name="Chart 7"/>
          <p:cNvGraphicFramePr/>
          <p:nvPr/>
        </p:nvGraphicFramePr>
        <p:xfrm>
          <a:off x="304800" y="1524000"/>
          <a:ext cx="8382000" cy="48768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Status of early initiation of breastfeeding</a:t>
            </a:r>
            <a:endParaRPr lang="en-US" dirty="0"/>
          </a:p>
        </p:txBody>
      </p:sp>
      <p:graphicFrame>
        <p:nvGraphicFramePr>
          <p:cNvPr id="4" name="Chart 3"/>
          <p:cNvGraphicFramePr/>
          <p:nvPr/>
        </p:nvGraphicFramePr>
        <p:xfrm>
          <a:off x="914400" y="1828800"/>
          <a:ext cx="7924800" cy="47244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Status of exclusive breastfeeding</a:t>
            </a:r>
            <a:endParaRPr lang="en-US" dirty="0"/>
          </a:p>
        </p:txBody>
      </p:sp>
      <p:graphicFrame>
        <p:nvGraphicFramePr>
          <p:cNvPr id="3" name="Chart 2"/>
          <p:cNvGraphicFramePr/>
          <p:nvPr/>
        </p:nvGraphicFramePr>
        <p:xfrm>
          <a:off x="533400" y="1676400"/>
          <a:ext cx="7620000" cy="3810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Postnatal care of beneficiaries</a:t>
            </a:r>
            <a:endParaRPr lang="en-US" dirty="0"/>
          </a:p>
        </p:txBody>
      </p:sp>
      <p:graphicFrame>
        <p:nvGraphicFramePr>
          <p:cNvPr id="3" name="Chart 2"/>
          <p:cNvGraphicFramePr/>
          <p:nvPr/>
        </p:nvGraphicFramePr>
        <p:xfrm>
          <a:off x="685800" y="1600200"/>
          <a:ext cx="8229600" cy="47244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Utilization of JSY incentive</a:t>
            </a:r>
            <a:endParaRPr lang="en-US" dirty="0"/>
          </a:p>
        </p:txBody>
      </p:sp>
      <p:graphicFrame>
        <p:nvGraphicFramePr>
          <p:cNvPr id="3" name="Chart 2"/>
          <p:cNvGraphicFramePr/>
          <p:nvPr/>
        </p:nvGraphicFramePr>
        <p:xfrm>
          <a:off x="457200" y="1600200"/>
          <a:ext cx="7924800" cy="44196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graphicFrame>
        <p:nvGraphicFramePr>
          <p:cNvPr id="3" name="Table 2"/>
          <p:cNvGraphicFramePr>
            <a:graphicFrameLocks noGrp="1"/>
          </p:cNvGraphicFramePr>
          <p:nvPr/>
        </p:nvGraphicFramePr>
        <p:xfrm>
          <a:off x="304800" y="1143001"/>
          <a:ext cx="8382000" cy="5877179"/>
        </p:xfrm>
        <a:graphic>
          <a:graphicData uri="http://schemas.openxmlformats.org/drawingml/2006/table">
            <a:tbl>
              <a:tblPr/>
              <a:tblGrid>
                <a:gridCol w="8382000"/>
              </a:tblGrid>
              <a:tr h="5410199">
                <a:tc>
                  <a:txBody>
                    <a:bodyPr/>
                    <a:lstStyle/>
                    <a:p>
                      <a:pPr marL="0" marR="0" algn="l">
                        <a:lnSpc>
                          <a:spcPct val="115000"/>
                        </a:lnSpc>
                        <a:spcBef>
                          <a:spcPts val="0"/>
                        </a:spcBef>
                        <a:spcAft>
                          <a:spcPts val="1000"/>
                        </a:spcAft>
                        <a:tabLst>
                          <a:tab pos="1706880" algn="l"/>
                        </a:tabLst>
                      </a:pPr>
                      <a:r>
                        <a:rPr lang="en-US" sz="2800" dirty="0">
                          <a:latin typeface="Calibri"/>
                          <a:ea typeface="Times New Roman"/>
                          <a:cs typeface="Shruti"/>
                        </a:rPr>
                        <a:t>This study shows that the awareness regarding the JSY scheme, importance of early registration, number of ANCs, and </a:t>
                      </a:r>
                      <a:r>
                        <a:rPr lang="en-US" sz="2800" dirty="0" smtClean="0">
                          <a:latin typeface="Calibri"/>
                          <a:ea typeface="Times New Roman"/>
                          <a:cs typeface="Shruti"/>
                        </a:rPr>
                        <a:t>PNC </a:t>
                      </a:r>
                      <a:r>
                        <a:rPr lang="en-US" sz="2800" dirty="0">
                          <a:latin typeface="Calibri"/>
                          <a:ea typeface="Times New Roman"/>
                          <a:cs typeface="Shruti"/>
                        </a:rPr>
                        <a:t>visits among the beneficiaries of this area is better</a:t>
                      </a:r>
                      <a:r>
                        <a:rPr lang="en-US" sz="2800" dirty="0" smtClean="0">
                          <a:latin typeface="Calibri"/>
                          <a:ea typeface="Times New Roman"/>
                          <a:cs typeface="Shruti"/>
                        </a:rPr>
                        <a:t>.</a:t>
                      </a:r>
                    </a:p>
                    <a:p>
                      <a:pPr marL="0" marR="0" algn="l">
                        <a:lnSpc>
                          <a:spcPct val="115000"/>
                        </a:lnSpc>
                        <a:spcBef>
                          <a:spcPts val="0"/>
                        </a:spcBef>
                        <a:spcAft>
                          <a:spcPts val="1000"/>
                        </a:spcAft>
                        <a:tabLst>
                          <a:tab pos="1706880" algn="l"/>
                        </a:tabLst>
                      </a:pPr>
                      <a:r>
                        <a:rPr lang="en-US" sz="2800" dirty="0" smtClean="0">
                          <a:latin typeface="Calibri"/>
                          <a:ea typeface="Times New Roman"/>
                          <a:cs typeface="Shruti"/>
                        </a:rPr>
                        <a:t> </a:t>
                      </a:r>
                      <a:r>
                        <a:rPr lang="en-US" sz="2800" dirty="0">
                          <a:latin typeface="Calibri"/>
                          <a:ea typeface="Times New Roman"/>
                          <a:cs typeface="Shruti"/>
                        </a:rPr>
                        <a:t>But the </a:t>
                      </a:r>
                      <a:r>
                        <a:rPr lang="en-US" sz="2800" dirty="0" smtClean="0">
                          <a:latin typeface="Calibri"/>
                          <a:ea typeface="Times New Roman"/>
                          <a:cs typeface="Shruti"/>
                        </a:rPr>
                        <a:t>beneficiaries</a:t>
                      </a:r>
                      <a:r>
                        <a:rPr lang="en-US" sz="2800" baseline="0" dirty="0" smtClean="0">
                          <a:latin typeface="Calibri"/>
                          <a:ea typeface="Times New Roman"/>
                          <a:cs typeface="Shruti"/>
                        </a:rPr>
                        <a:t> were un</a:t>
                      </a:r>
                      <a:r>
                        <a:rPr lang="en-US" sz="2800" dirty="0" smtClean="0">
                          <a:latin typeface="Calibri"/>
                          <a:ea typeface="Times New Roman"/>
                          <a:cs typeface="Shruti"/>
                        </a:rPr>
                        <a:t>aware about, the benefits of scheme, who can avail </a:t>
                      </a:r>
                      <a:r>
                        <a:rPr lang="en-US" sz="2800" baseline="0" dirty="0" smtClean="0">
                          <a:latin typeface="Calibri"/>
                          <a:ea typeface="Times New Roman"/>
                          <a:cs typeface="Shruti"/>
                        </a:rPr>
                        <a:t> </a:t>
                      </a:r>
                      <a:r>
                        <a:rPr lang="en-US" sz="2800" dirty="0" smtClean="0">
                          <a:latin typeface="Calibri"/>
                          <a:ea typeface="Times New Roman"/>
                          <a:cs typeface="Shruti"/>
                        </a:rPr>
                        <a:t>the scheme and</a:t>
                      </a:r>
                      <a:r>
                        <a:rPr lang="en-US" sz="2800" baseline="0" dirty="0" smtClean="0">
                          <a:latin typeface="Calibri"/>
                          <a:ea typeface="Times New Roman"/>
                          <a:cs typeface="Shruti"/>
                        </a:rPr>
                        <a:t> </a:t>
                      </a:r>
                      <a:r>
                        <a:rPr lang="en-US" sz="2800" dirty="0" smtClean="0">
                          <a:latin typeface="Calibri"/>
                          <a:ea typeface="Times New Roman"/>
                          <a:cs typeface="Shruti"/>
                        </a:rPr>
                        <a:t>how</a:t>
                      </a:r>
                      <a:r>
                        <a:rPr lang="en-US" sz="2800" baseline="0" dirty="0" smtClean="0">
                          <a:latin typeface="Calibri"/>
                          <a:ea typeface="Times New Roman"/>
                          <a:cs typeface="Shruti"/>
                        </a:rPr>
                        <a:t> they are profited.</a:t>
                      </a:r>
                    </a:p>
                    <a:p>
                      <a:pPr marL="0" marR="0" algn="l">
                        <a:lnSpc>
                          <a:spcPct val="115000"/>
                        </a:lnSpc>
                        <a:spcBef>
                          <a:spcPts val="0"/>
                        </a:spcBef>
                        <a:spcAft>
                          <a:spcPts val="1000"/>
                        </a:spcAft>
                        <a:tabLst>
                          <a:tab pos="1706880" algn="l"/>
                        </a:tabLst>
                      </a:pPr>
                      <a:r>
                        <a:rPr lang="en-US" sz="2800" baseline="0" dirty="0" smtClean="0">
                          <a:latin typeface="Calibri"/>
                          <a:ea typeface="Times New Roman"/>
                          <a:cs typeface="Shruti"/>
                        </a:rPr>
                        <a:t>26 percent of the beneficiaries  are not using the money for the right purpose as per the scheme provision</a:t>
                      </a:r>
                    </a:p>
                    <a:p>
                      <a:pPr marL="0" marR="0" algn="l">
                        <a:lnSpc>
                          <a:spcPct val="115000"/>
                        </a:lnSpc>
                        <a:spcBef>
                          <a:spcPts val="0"/>
                        </a:spcBef>
                        <a:spcAft>
                          <a:spcPts val="1000"/>
                        </a:spcAft>
                        <a:tabLst>
                          <a:tab pos="1706880" algn="l"/>
                        </a:tabLst>
                      </a:pPr>
                      <a:r>
                        <a:rPr lang="en-US" sz="2800" baseline="0" dirty="0" smtClean="0">
                          <a:latin typeface="Calibri"/>
                          <a:ea typeface="Times New Roman"/>
                          <a:cs typeface="Shruti"/>
                        </a:rPr>
                        <a:t> </a:t>
                      </a:r>
                      <a:endParaRPr lang="en-US" sz="2800" dirty="0" smtClean="0">
                        <a:latin typeface="Calibri"/>
                        <a:ea typeface="Times New Roman"/>
                        <a:cs typeface="Shruti"/>
                      </a:endParaRPr>
                    </a:p>
                    <a:p>
                      <a:pPr marL="0" marR="0" algn="l">
                        <a:lnSpc>
                          <a:spcPct val="115000"/>
                        </a:lnSpc>
                        <a:spcBef>
                          <a:spcPts val="0"/>
                        </a:spcBef>
                        <a:spcAft>
                          <a:spcPts val="1000"/>
                        </a:spcAft>
                        <a:tabLst>
                          <a:tab pos="1706880" algn="l"/>
                        </a:tabLst>
                      </a:pPr>
                      <a:endParaRPr lang="en-US" sz="2800" dirty="0">
                        <a:latin typeface="Calibri"/>
                        <a:ea typeface="Times New Roman"/>
                        <a:cs typeface="Shruti"/>
                      </a:endParaRPr>
                    </a:p>
                  </a:txBody>
                  <a:tcPr marL="114300" marR="114300" marT="0" marB="0">
                    <a:lnL>
                      <a:noFill/>
                    </a:lnL>
                    <a:lnR>
                      <a:noFill/>
                    </a:lnR>
                    <a:lnT>
                      <a:noFill/>
                    </a:lnT>
                    <a:lnB>
                      <a:noFill/>
                    </a:lnB>
                  </a:tcPr>
                </a:tc>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373562"/>
          </a:xfrm>
        </p:spPr>
        <p:txBody>
          <a:bodyPr>
            <a:noAutofit/>
          </a:bodyPr>
          <a:lstStyle/>
          <a:p>
            <a:r>
              <a:rPr lang="en-US" sz="7200" dirty="0" smtClean="0"/>
              <a:t>Thank You</a:t>
            </a:r>
            <a:endParaRPr lang="en-US" sz="72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lstStyle/>
          <a:p>
            <a:r>
              <a:rPr lang="en-US" b="1" dirty="0" smtClean="0"/>
              <a:t>BACKGROUND</a:t>
            </a:r>
            <a:endParaRPr lang="en-US" b="1" dirty="0"/>
          </a:p>
        </p:txBody>
      </p:sp>
      <p:sp>
        <p:nvSpPr>
          <p:cNvPr id="7" name="Content Placeholder 6"/>
          <p:cNvSpPr>
            <a:spLocks noGrp="1"/>
          </p:cNvSpPr>
          <p:nvPr>
            <p:ph idx="1"/>
          </p:nvPr>
        </p:nvSpPr>
        <p:spPr>
          <a:xfrm>
            <a:off x="0" y="1143000"/>
            <a:ext cx="9144000" cy="5715000"/>
          </a:xfrm>
        </p:spPr>
        <p:txBody>
          <a:bodyPr>
            <a:normAutofit lnSpcReduction="10000"/>
          </a:bodyPr>
          <a:lstStyle/>
          <a:p>
            <a:r>
              <a:rPr lang="en-US" dirty="0" smtClean="0"/>
              <a:t>The </a:t>
            </a:r>
            <a:r>
              <a:rPr lang="en-US" dirty="0" err="1" smtClean="0"/>
              <a:t>Janani</a:t>
            </a:r>
            <a:r>
              <a:rPr lang="en-US" dirty="0" smtClean="0"/>
              <a:t> Suraksha Yojana has been a safe motherhood intervention and modified alternative of the National Maternity Benefit Scheme (NMBS). It was launched on 12th April 2005, by the </a:t>
            </a:r>
            <a:r>
              <a:rPr lang="en-US" dirty="0" err="1" smtClean="0"/>
              <a:t>Honourable</a:t>
            </a:r>
            <a:r>
              <a:rPr lang="en-US" dirty="0" smtClean="0"/>
              <a:t> Prime Minister. </a:t>
            </a:r>
          </a:p>
          <a:p>
            <a:r>
              <a:rPr lang="en-US" dirty="0" smtClean="0"/>
              <a:t>This Yojana has been implemented in all states and UTs with special focus on low performing states, under the National Rural Health Mission (NRHM) with the main objective and vision being to reduce maternal, neo-natal mortality by promotes institutional delivery among the poor pregnant women of rural and urban areas. </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0" y="0"/>
            <a:ext cx="9144000" cy="1143000"/>
          </a:xfrm>
        </p:spPr>
        <p:txBody>
          <a:bodyPr/>
          <a:lstStyle/>
          <a:p>
            <a:r>
              <a:rPr lang="en-US" b="1" dirty="0" smtClean="0"/>
              <a:t>OBJECTIVES &amp; HYPOTHESIS</a:t>
            </a:r>
            <a:endParaRPr lang="en-US" b="1" dirty="0"/>
          </a:p>
        </p:txBody>
      </p:sp>
      <p:sp>
        <p:nvSpPr>
          <p:cNvPr id="8" name="Content Placeholder 7"/>
          <p:cNvSpPr>
            <a:spLocks noGrp="1"/>
          </p:cNvSpPr>
          <p:nvPr>
            <p:ph idx="1"/>
          </p:nvPr>
        </p:nvSpPr>
        <p:spPr>
          <a:xfrm>
            <a:off x="0" y="1295400"/>
            <a:ext cx="9144000" cy="5334000"/>
          </a:xfrm>
        </p:spPr>
        <p:txBody>
          <a:bodyPr/>
          <a:lstStyle/>
          <a:p>
            <a:r>
              <a:rPr lang="en-US" b="1" u="sng" dirty="0" smtClean="0"/>
              <a:t>Objective</a:t>
            </a:r>
          </a:p>
          <a:p>
            <a:r>
              <a:rPr lang="en-US" dirty="0" smtClean="0"/>
              <a:t>To assess the understanding about JSY among different talukas of Morbi district of Gujarat</a:t>
            </a:r>
          </a:p>
          <a:p>
            <a:r>
              <a:rPr lang="en-US" b="1" u="sng" dirty="0" smtClean="0"/>
              <a:t>Hypothesis</a:t>
            </a:r>
            <a:endParaRPr lang="en-US" dirty="0" smtClean="0"/>
          </a:p>
          <a:p>
            <a:r>
              <a:rPr lang="en-US" dirty="0" smtClean="0"/>
              <a:t>Is JSY incentives work better in Morbi district of Gujarat? </a:t>
            </a: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Methodology</a:t>
            </a:r>
            <a:endParaRPr lang="en-US" dirty="0"/>
          </a:p>
        </p:txBody>
      </p:sp>
      <p:sp>
        <p:nvSpPr>
          <p:cNvPr id="3" name="Content Placeholder 2"/>
          <p:cNvSpPr>
            <a:spLocks noGrp="1"/>
          </p:cNvSpPr>
          <p:nvPr>
            <p:ph idx="1"/>
          </p:nvPr>
        </p:nvSpPr>
        <p:spPr/>
        <p:txBody>
          <a:bodyPr>
            <a:noAutofit/>
          </a:bodyPr>
          <a:lstStyle/>
          <a:p>
            <a:r>
              <a:rPr lang="en-US" sz="1800" b="1" dirty="0" smtClean="0"/>
              <a:t>STUDY DESIGN</a:t>
            </a:r>
            <a:r>
              <a:rPr lang="en-US" sz="1800" dirty="0" smtClean="0"/>
              <a:t>: cross-sectional study</a:t>
            </a:r>
          </a:p>
          <a:p>
            <a:r>
              <a:rPr lang="en-US" sz="1800" b="1" dirty="0" smtClean="0"/>
              <a:t>STUDY </a:t>
            </a:r>
            <a:r>
              <a:rPr lang="en-US" sz="1800" b="1" dirty="0" smtClean="0"/>
              <a:t>POPULATION:</a:t>
            </a:r>
            <a:r>
              <a:rPr lang="en-US" sz="1800" dirty="0" smtClean="0"/>
              <a:t> </a:t>
            </a:r>
            <a:endParaRPr lang="en-US" sz="1800" dirty="0" smtClean="0"/>
          </a:p>
          <a:p>
            <a:pPr lvl="0"/>
            <a:r>
              <a:rPr lang="en-US" sz="1800" b="1" dirty="0" smtClean="0"/>
              <a:t>Inclusion Criteria</a:t>
            </a:r>
            <a:r>
              <a:rPr lang="en-US" sz="1800" dirty="0" smtClean="0"/>
              <a:t>: all the JSY beneficiaries who delivered in 2018 </a:t>
            </a:r>
          </a:p>
          <a:p>
            <a:pPr lvl="0"/>
            <a:r>
              <a:rPr lang="en-US" sz="1800" b="1" dirty="0" smtClean="0"/>
              <a:t>Exclusion Criteria</a:t>
            </a:r>
            <a:r>
              <a:rPr lang="en-US" sz="1800" dirty="0" smtClean="0"/>
              <a:t>: all the JSY beneficiaries  who delivered before and after that</a:t>
            </a:r>
          </a:p>
          <a:p>
            <a:pPr lvl="0"/>
            <a:r>
              <a:rPr lang="en-US" sz="1800" b="1" dirty="0" smtClean="0"/>
              <a:t>Study Tool</a:t>
            </a:r>
            <a:r>
              <a:rPr lang="en-US" sz="1800" dirty="0" smtClean="0"/>
              <a:t>: Questionnaire</a:t>
            </a:r>
          </a:p>
          <a:p>
            <a:r>
              <a:rPr lang="en-US" sz="1800" b="1" dirty="0" smtClean="0"/>
              <a:t>DURATION OF STUDY</a:t>
            </a:r>
            <a:r>
              <a:rPr lang="en-US" sz="1800" dirty="0" smtClean="0"/>
              <a:t>: February-April, 2019</a:t>
            </a:r>
          </a:p>
          <a:p>
            <a:r>
              <a:rPr lang="en-US" sz="1800" b="1" dirty="0" smtClean="0"/>
              <a:t>SAMPLING TECHNIQUE</a:t>
            </a:r>
            <a:r>
              <a:rPr lang="en-US" sz="1800" dirty="0" smtClean="0"/>
              <a:t>: Random sampling</a:t>
            </a:r>
          </a:p>
          <a:p>
            <a:r>
              <a:rPr lang="en-US" sz="1800" b="1" dirty="0" smtClean="0"/>
              <a:t>SAMPLE SIZE</a:t>
            </a:r>
            <a:r>
              <a:rPr lang="en-US" sz="1800" dirty="0" smtClean="0"/>
              <a:t>: 100</a:t>
            </a:r>
          </a:p>
          <a:p>
            <a:r>
              <a:rPr lang="en-US" sz="1800" b="1" dirty="0" smtClean="0"/>
              <a:t>DATA COLLECTION TOOLS</a:t>
            </a:r>
            <a:endParaRPr lang="en-US" sz="1800" dirty="0" smtClean="0"/>
          </a:p>
          <a:p>
            <a:r>
              <a:rPr lang="en-US" sz="1800" dirty="0" smtClean="0"/>
              <a:t>A fully structured questionnaire consisting of 50 close ended question.</a:t>
            </a:r>
          </a:p>
          <a:p>
            <a:r>
              <a:rPr lang="en-US" sz="1800" b="1" dirty="0" smtClean="0"/>
              <a:t>DATA COLLECTION PROCEDURE</a:t>
            </a:r>
            <a:endParaRPr lang="en-US" sz="1800" dirty="0" smtClean="0"/>
          </a:p>
          <a:p>
            <a:r>
              <a:rPr lang="en-US" sz="1800" dirty="0" smtClean="0"/>
              <a:t>Primary Data collection</a:t>
            </a:r>
          </a:p>
          <a:p>
            <a:r>
              <a:rPr lang="en-US" sz="1800" dirty="0" smtClean="0"/>
              <a:t>Secondary Data collection </a:t>
            </a:r>
          </a:p>
          <a:p>
            <a:r>
              <a:rPr lang="en-US" sz="1800" dirty="0" smtClean="0"/>
              <a:t>Questionnaire administered for pregnant women </a:t>
            </a:r>
          </a:p>
          <a:p>
            <a:pPr>
              <a:buNone/>
            </a:pPr>
            <a:endParaRPr lang="en-US" sz="1800" dirty="0" smtClean="0"/>
          </a:p>
          <a:p>
            <a:endParaRPr lang="en-US" sz="1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fontScale="90000"/>
          </a:bodyPr>
          <a:lstStyle/>
          <a:p>
            <a:r>
              <a:rPr lang="en-US" dirty="0" smtClean="0"/>
              <a:t>RESULT</a:t>
            </a:r>
            <a:br>
              <a:rPr lang="en-US" dirty="0" smtClean="0"/>
            </a:br>
            <a:r>
              <a:rPr lang="en-US" dirty="0" smtClean="0"/>
              <a:t>From whom they aware </a:t>
            </a:r>
            <a:endParaRPr lang="en-US" dirty="0"/>
          </a:p>
        </p:txBody>
      </p:sp>
      <p:graphicFrame>
        <p:nvGraphicFramePr>
          <p:cNvPr id="4" name="Chart 3"/>
          <p:cNvGraphicFramePr/>
          <p:nvPr/>
        </p:nvGraphicFramePr>
        <p:xfrm>
          <a:off x="457200" y="1828800"/>
          <a:ext cx="7848600" cy="4191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Timing of registration</a:t>
            </a:r>
            <a:endParaRPr lang="en-US" dirty="0"/>
          </a:p>
        </p:txBody>
      </p:sp>
      <p:graphicFrame>
        <p:nvGraphicFramePr>
          <p:cNvPr id="5" name="Chart 4"/>
          <p:cNvGraphicFramePr/>
          <p:nvPr/>
        </p:nvGraphicFramePr>
        <p:xfrm>
          <a:off x="762000" y="1905000"/>
          <a:ext cx="8077200" cy="48006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Number of ANC</a:t>
            </a:r>
            <a:endParaRPr lang="en-US" dirty="0"/>
          </a:p>
        </p:txBody>
      </p:sp>
      <p:graphicFrame>
        <p:nvGraphicFramePr>
          <p:cNvPr id="5" name="Chart 4"/>
          <p:cNvGraphicFramePr/>
          <p:nvPr/>
        </p:nvGraphicFramePr>
        <p:xfrm>
          <a:off x="762000" y="1600200"/>
          <a:ext cx="8072284" cy="481534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Consumption of IFA tablets</a:t>
            </a:r>
            <a:endParaRPr lang="en-US" dirty="0"/>
          </a:p>
        </p:txBody>
      </p:sp>
      <p:graphicFrame>
        <p:nvGraphicFramePr>
          <p:cNvPr id="5" name="Chart 4"/>
          <p:cNvGraphicFramePr/>
          <p:nvPr/>
        </p:nvGraphicFramePr>
        <p:xfrm>
          <a:off x="762000" y="1676400"/>
          <a:ext cx="7924800" cy="47244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Received JSY Incentives</a:t>
            </a:r>
            <a:endParaRPr lang="en-US" dirty="0"/>
          </a:p>
        </p:txBody>
      </p:sp>
      <p:graphicFrame>
        <p:nvGraphicFramePr>
          <p:cNvPr id="8" name="Chart 7"/>
          <p:cNvGraphicFramePr/>
          <p:nvPr/>
        </p:nvGraphicFramePr>
        <p:xfrm>
          <a:off x="838200" y="1524000"/>
          <a:ext cx="7543800" cy="48768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104</TotalTime>
  <Words>400</Words>
  <Application>Microsoft Office PowerPoint</Application>
  <PresentationFormat>On-screen Show (4:3)</PresentationFormat>
  <Paragraphs>61</Paragraphs>
  <Slides>17</Slides>
  <Notes>2</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TO UNDERSTAND  THE EFFECTIVENESS OF JSY AMONG RECENTLY DELIVERED WOMEN IN MORBI DISTRICT OF  GUJARAT </vt:lpstr>
      <vt:lpstr>BACKGROUND</vt:lpstr>
      <vt:lpstr>OBJECTIVES &amp; HYPOTHESIS</vt:lpstr>
      <vt:lpstr>Methodology</vt:lpstr>
      <vt:lpstr>RESULT From whom they aware </vt:lpstr>
      <vt:lpstr>Timing of registration</vt:lpstr>
      <vt:lpstr>Number of ANC</vt:lpstr>
      <vt:lpstr>Consumption of IFA tablets</vt:lpstr>
      <vt:lpstr>Received JSY Incentives</vt:lpstr>
      <vt:lpstr>Reasons for not getting JSY incentive</vt:lpstr>
      <vt:lpstr>Duration of stay at Institution after delivery</vt:lpstr>
      <vt:lpstr>Status of early initiation of breastfeeding</vt:lpstr>
      <vt:lpstr>Status of exclusive breastfeeding</vt:lpstr>
      <vt:lpstr>Postnatal care of beneficiaries</vt:lpstr>
      <vt:lpstr>Utilization of JSY incentive</vt:lpstr>
      <vt:lpstr>Conclusion</vt:lpstr>
      <vt:lpstr>Thank You</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 understand  the effectiveness of JSY among recently delivered women in Morbi district of  Gujarat </dc:title>
  <dc:creator>abc</dc:creator>
  <cp:lastModifiedBy>abc</cp:lastModifiedBy>
  <cp:revision>22</cp:revision>
  <dcterms:created xsi:type="dcterms:W3CDTF">2006-08-16T00:00:00Z</dcterms:created>
  <dcterms:modified xsi:type="dcterms:W3CDTF">2019-05-30T08:30:44Z</dcterms:modified>
</cp:coreProperties>
</file>