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56" r:id="rId2"/>
    <p:sldId id="257" r:id="rId3"/>
    <p:sldId id="258" r:id="rId4"/>
    <p:sldId id="259" r:id="rId5"/>
    <p:sldId id="262" r:id="rId6"/>
    <p:sldId id="264" r:id="rId7"/>
    <p:sldId id="265" r:id="rId8"/>
    <p:sldId id="318" r:id="rId9"/>
    <p:sldId id="266" r:id="rId10"/>
    <p:sldId id="268" r:id="rId11"/>
    <p:sldId id="272" r:id="rId12"/>
    <p:sldId id="273" r:id="rId13"/>
    <p:sldId id="274" r:id="rId14"/>
    <p:sldId id="275" r:id="rId15"/>
    <p:sldId id="276" r:id="rId16"/>
    <p:sldId id="277" r:id="rId17"/>
    <p:sldId id="320" r:id="rId18"/>
    <p:sldId id="288" r:id="rId19"/>
    <p:sldId id="289" r:id="rId20"/>
    <p:sldId id="290" r:id="rId21"/>
    <p:sldId id="291" r:id="rId22"/>
    <p:sldId id="292" r:id="rId23"/>
    <p:sldId id="287" r:id="rId24"/>
    <p:sldId id="29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5" d="100"/>
          <a:sy n="85" d="100"/>
        </p:scale>
        <p:origin x="74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0C6DA-9D91-4057-9BBF-131B053F1043}" type="datetimeFigureOut">
              <a:rPr lang="en-US" smtClean="0"/>
              <a:t>6/8/2019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C91371-6B23-4CC4-8CC9-E9D5A4D43BA8}" type="slidenum">
              <a:rPr lang="en-US" smtClean="0"/>
              <a:t>‹#›</a:t>
            </a:fld>
            <a:endParaRPr lang="en-US"/>
          </a:p>
        </p:txBody>
      </p:sp>
    </p:spTree>
    <p:extLst>
      <p:ext uri="{BB962C8B-B14F-4D97-AF65-F5344CB8AC3E}">
        <p14:creationId xmlns:p14="http://schemas.microsoft.com/office/powerpoint/2010/main" val="2141581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Also the views of students</a:t>
            </a:r>
          </a:p>
        </p:txBody>
      </p:sp>
      <p:sp>
        <p:nvSpPr>
          <p:cNvPr id="4" name="Slide Number Placeholder 3"/>
          <p:cNvSpPr>
            <a:spLocks noGrp="1"/>
          </p:cNvSpPr>
          <p:nvPr>
            <p:ph type="sldNum" sz="quarter" idx="10"/>
          </p:nvPr>
        </p:nvSpPr>
        <p:spPr/>
        <p:txBody>
          <a:bodyPr/>
          <a:lstStyle/>
          <a:p>
            <a:fld id="{1AE5F3C1-E232-4798-8700-5D1CD37B22A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88561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85750" indent="-28575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Pedagogical tools for dissemination of good practices through: -</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Case Studies (both of success and failures, more of the latter)</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Papers</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Business Proposals</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Role Plays</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Visits</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Internship and career opportunities</a:t>
            </a:r>
          </a:p>
          <a:p>
            <a:pPr marL="800100" lvl="1" indent="-342900">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Contribution of Industry experts</a:t>
            </a:r>
          </a:p>
          <a:p>
            <a:endParaRPr lang="en-US" dirty="0"/>
          </a:p>
        </p:txBody>
      </p:sp>
      <p:sp>
        <p:nvSpPr>
          <p:cNvPr id="4" name="Slide Number Placeholder 3"/>
          <p:cNvSpPr>
            <a:spLocks noGrp="1"/>
          </p:cNvSpPr>
          <p:nvPr>
            <p:ph type="sldNum" sz="quarter" idx="10"/>
          </p:nvPr>
        </p:nvSpPr>
        <p:spPr/>
        <p:txBody>
          <a:bodyPr/>
          <a:lstStyle/>
          <a:p>
            <a:fld id="{68F010BE-F39A-4229-8D5B-C8057C7FB653}"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30805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GENiE</a:t>
            </a:r>
            <a:r>
              <a:rPr lang="en-US" sz="1200" kern="1200" dirty="0">
                <a:solidFill>
                  <a:schemeClr val="tx1"/>
                </a:solidFill>
                <a:effectLst/>
                <a:latin typeface="+mn-lt"/>
                <a:ea typeface="+mn-ea"/>
                <a:cs typeface="+mn-cs"/>
              </a:rPr>
              <a:t> – Global Educators</a:t>
            </a:r>
            <a:r>
              <a:rPr lang="en-US" sz="1200" kern="1200" baseline="0" dirty="0">
                <a:solidFill>
                  <a:schemeClr val="tx1"/>
                </a:solidFill>
                <a:effectLst/>
                <a:latin typeface="+mn-lt"/>
                <a:ea typeface="+mn-ea"/>
                <a:cs typeface="+mn-cs"/>
              </a:rPr>
              <a:t> Network for Health innovation Education ( Harvard)</a:t>
            </a:r>
            <a:r>
              <a:rPr lang="en-US" sz="1200" kern="1200" dirty="0">
                <a:solidFill>
                  <a:schemeClr val="tx1"/>
                </a:solidFill>
                <a:effectLst/>
                <a:latin typeface="+mn-lt"/>
                <a:ea typeface="+mn-ea"/>
                <a:cs typeface="+mn-cs"/>
              </a:rPr>
              <a:t>To address these challenges, the conference recommended an education specifically designed to prepare health care managers who can innovate delivery of health care in a manner as to control costs and improve quality and access. The conference acknowledged the inability of the current curricula to develop this innovative capability for which skills in change management, communication, and team building; a more holistic curriculum that mirrors real-life situations; broad-based knowledge of how health care works—including financing, organizational structures, technology, and public policy—and how to apply that knowledge for innovating delivery of health care is essential. The conference recommended curricular content, pedagogical tools and professional values, key amongst which were knowledge of innovation and entrepreneurship, quantitative expertise, change management skills, project based learning, case studies particularly those of failure, field based learning, interactive learning and building ethical and moral dimensions appropriate to science and medicine into all managerial courses.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AE5F3C1-E232-4798-8700-5D1CD37B22A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07859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259CE3-92D9-45DD-AE08-2A8F59AF1F70}"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951215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437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29A9D37D-D090-4C36-BCCD-59C7E925202A}" type="datetimeFigureOut">
              <a:rPr lang="en-US" smtClean="0"/>
              <a:t>6/8/2019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35085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601407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34229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012095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833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374090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676634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36064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644030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A9D37D-D090-4C36-BCCD-59C7E925202A}" type="datetimeFigureOut">
              <a:rPr lang="en-US" smtClean="0"/>
              <a:t>6/8/2019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92656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A9D37D-D090-4C36-BCCD-59C7E925202A}" type="datetimeFigureOut">
              <a:rPr lang="en-US" smtClean="0"/>
              <a:t>6/8/2019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1654349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A9D37D-D090-4C36-BCCD-59C7E925202A}" type="datetimeFigureOut">
              <a:rPr lang="en-US" smtClean="0"/>
              <a:t>6/8/2019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144252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A9D37D-D090-4C36-BCCD-59C7E925202A}" type="datetimeFigureOut">
              <a:rPr lang="en-US" smtClean="0"/>
              <a:t>6/8/2019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928692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9D37D-D090-4C36-BCCD-59C7E925202A}" type="datetimeFigureOut">
              <a:rPr lang="en-US" smtClean="0"/>
              <a:t>6/8/2019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250225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A9D37D-D090-4C36-BCCD-59C7E925202A}" type="datetimeFigureOut">
              <a:rPr lang="en-US" smtClean="0"/>
              <a:t>6/8/2019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3144532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A9D37D-D090-4C36-BCCD-59C7E925202A}" type="datetimeFigureOut">
              <a:rPr lang="en-US" smtClean="0"/>
              <a:t>6/8/2019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D9F7C-3B5D-4FFC-AE00-C8C599F2D8C8}" type="slidenum">
              <a:rPr lang="en-US" smtClean="0"/>
              <a:t>‹#›</a:t>
            </a:fld>
            <a:endParaRPr lang="en-US"/>
          </a:p>
        </p:txBody>
      </p:sp>
    </p:spTree>
    <p:extLst>
      <p:ext uri="{BB962C8B-B14F-4D97-AF65-F5344CB8AC3E}">
        <p14:creationId xmlns:p14="http://schemas.microsoft.com/office/powerpoint/2010/main" val="9275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9A9D37D-D090-4C36-BCCD-59C7E925202A}" type="datetimeFigureOut">
              <a:rPr lang="en-US" smtClean="0"/>
              <a:t>6/8/2019</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0DD9F7C-3B5D-4FFC-AE00-C8C599F2D8C8}" type="slidenum">
              <a:rPr lang="en-US" smtClean="0"/>
              <a:t>‹#›</a:t>
            </a:fld>
            <a:endParaRPr lang="en-US"/>
          </a:p>
        </p:txBody>
      </p:sp>
    </p:spTree>
    <p:extLst>
      <p:ext uri="{BB962C8B-B14F-4D97-AF65-F5344CB8AC3E}">
        <p14:creationId xmlns:p14="http://schemas.microsoft.com/office/powerpoint/2010/main" val="332158370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6750"/>
            <a:ext cx="12191999" cy="6984749"/>
          </a:xfrm>
        </p:spPr>
      </p:pic>
    </p:spTree>
    <p:extLst>
      <p:ext uri="{BB962C8B-B14F-4D97-AF65-F5344CB8AC3E}">
        <p14:creationId xmlns:p14="http://schemas.microsoft.com/office/powerpoint/2010/main" val="3838697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66250" y="-109181"/>
            <a:ext cx="9139852" cy="115033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VIEWS OF STUDENTS</a:t>
            </a:r>
            <a:endParaRPr lang="en-US" u="sng" dirty="0"/>
          </a:p>
        </p:txBody>
      </p:sp>
      <p:sp>
        <p:nvSpPr>
          <p:cNvPr id="3" name="TextBox 2"/>
          <p:cNvSpPr txBox="1"/>
          <p:nvPr/>
        </p:nvSpPr>
        <p:spPr>
          <a:xfrm>
            <a:off x="353084" y="660903"/>
            <a:ext cx="10882265" cy="6173998"/>
          </a:xfrm>
          <a:prstGeom prst="rect">
            <a:avLst/>
          </a:prstGeom>
          <a:noFill/>
        </p:spPr>
        <p:txBody>
          <a:bodyPr wrap="square" rtlCol="0">
            <a:spAutoFit/>
          </a:bodyPr>
          <a:lstStyle/>
          <a:p>
            <a:pPr marL="342900" indent="-342900" algn="just">
              <a:lnSpc>
                <a:spcPct val="13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Conduct of two modules simultaneously  to break monotony  and keep interest alive</a:t>
            </a:r>
          </a:p>
          <a:p>
            <a:pPr marL="342900" indent="-342900" algn="just">
              <a:lnSpc>
                <a:spcPct val="130000"/>
              </a:lnSpc>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Shorter syllabus of modules with 1.5 Credit Score to facilitate learning</a:t>
            </a:r>
          </a:p>
          <a:p>
            <a:pPr marL="342900" indent="-342900" algn="just">
              <a:lnSpc>
                <a:spcPct val="130000"/>
              </a:lnSpc>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Increase duration of modules of  Hospital Planning, Biostatistics, Research Methodology and Epidemiology </a:t>
            </a:r>
          </a:p>
          <a:p>
            <a:pPr marL="342900" indent="-342900" algn="just">
              <a:lnSpc>
                <a:spcPct val="130000"/>
              </a:lnSpc>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Greater use of pedagogical tools</a:t>
            </a:r>
          </a:p>
          <a:p>
            <a:pPr algn="just">
              <a:lnSpc>
                <a:spcPct val="130000"/>
              </a:lnSpc>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Conduct of class on facing an interview and mock interviews </a:t>
            </a:r>
          </a:p>
          <a:p>
            <a:pPr marL="342900" indent="-342900" algn="just">
              <a:lnSpc>
                <a:spcPct val="130000"/>
              </a:lnSpc>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Topics which are similar should follow each other</a:t>
            </a:r>
          </a:p>
          <a:p>
            <a:pPr marL="342900" indent="-342900" algn="just">
              <a:lnSpc>
                <a:spcPct val="130000"/>
              </a:lnSpc>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marL="342900" indent="-342900" algn="just">
              <a:lnSpc>
                <a:spcPct val="13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Cover modules from which interview questions are usually framed during latter  part of the first year and the early part of the second year </a:t>
            </a:r>
          </a:p>
          <a:p>
            <a:pPr marL="342900" indent="-342900" algn="just">
              <a:lnSpc>
                <a:spcPct val="13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10235942" y="5983694"/>
            <a:ext cx="1940965" cy="933148"/>
          </a:xfrm>
          <a:prstGeom prst="rect">
            <a:avLst/>
          </a:prstGeom>
        </p:spPr>
      </p:pic>
      <p:pic>
        <p:nvPicPr>
          <p:cNvPr id="4" name="Picture 3"/>
          <p:cNvPicPr>
            <a:picLocks noChangeAspect="1"/>
          </p:cNvPicPr>
          <p:nvPr/>
        </p:nvPicPr>
        <p:blipFill>
          <a:blip r:embed="rId3"/>
          <a:stretch>
            <a:fillRect/>
          </a:stretch>
        </p:blipFill>
        <p:spPr>
          <a:xfrm>
            <a:off x="18102" y="6903"/>
            <a:ext cx="1918331" cy="883997"/>
          </a:xfrm>
          <a:prstGeom prst="rect">
            <a:avLst/>
          </a:prstGeom>
        </p:spPr>
      </p:pic>
    </p:spTree>
    <p:extLst>
      <p:ext uri="{BB962C8B-B14F-4D97-AF65-F5344CB8AC3E}">
        <p14:creationId xmlns:p14="http://schemas.microsoft.com/office/powerpoint/2010/main" val="108830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8143" y="95536"/>
            <a:ext cx="9119859" cy="1036146"/>
          </a:xfrm>
          <a:noFill/>
          <a:ln>
            <a:noFill/>
          </a:ln>
        </p:spPr>
        <p:style>
          <a:lnRef idx="2">
            <a:schemeClr val="dk1"/>
          </a:lnRef>
          <a:fillRef idx="1">
            <a:schemeClr val="lt1"/>
          </a:fillRef>
          <a:effectRef idx="0">
            <a:schemeClr val="dk1"/>
          </a:effectRef>
          <a:fontRef idx="minor">
            <a:schemeClr val="dk1"/>
          </a:fontRef>
        </p:style>
        <p:txBody>
          <a:bodyPr>
            <a:normAutofit/>
          </a:bodyPr>
          <a:lstStyle/>
          <a:p>
            <a:pPr algn="ctr"/>
            <a:r>
              <a:rPr lang="en-US" b="1" u="sng" dirty="0">
                <a:ln w="12700">
                  <a:solidFill>
                    <a:srgbClr val="5B9BD5"/>
                  </a:solidFill>
                  <a:prstDash val="solid"/>
                </a:ln>
                <a:solidFill>
                  <a:prstClr val="white"/>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process</a:t>
            </a:r>
            <a:endParaRPr lang="en-US" u="sng" dirty="0">
              <a:solidFill>
                <a:schemeClr val="tx1"/>
              </a:solidFill>
            </a:endParaRPr>
          </a:p>
        </p:txBody>
      </p:sp>
      <p:sp>
        <p:nvSpPr>
          <p:cNvPr id="3" name="Content Placeholder 2"/>
          <p:cNvSpPr>
            <a:spLocks noGrp="1"/>
          </p:cNvSpPr>
          <p:nvPr>
            <p:ph idx="1"/>
          </p:nvPr>
        </p:nvSpPr>
        <p:spPr>
          <a:xfrm>
            <a:off x="1520982" y="1692999"/>
            <a:ext cx="9147021" cy="4363770"/>
          </a:xfrm>
        </p:spPr>
        <p:txBody>
          <a:bodyPr>
            <a:noAutofit/>
          </a:bodyPr>
          <a:lstStyle/>
          <a:p>
            <a:pPr algn="just">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Comparison of the syllabus at IIHMR, New Delhi with: -</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TISS</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Symbiosis</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AIIMS</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AMITY</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Harvard</a:t>
            </a:r>
          </a:p>
          <a:p>
            <a:pPr lvl="1" indent="-454025" algn="just">
              <a:lnSpc>
                <a:spcPct val="13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Johns Hopkins</a:t>
            </a:r>
          </a:p>
          <a:p>
            <a:pPr lvl="1" indent="-454025" algn="just">
              <a:lnSpc>
                <a:spcPct val="130000"/>
              </a:lnSpc>
              <a:spcBef>
                <a:spcPts val="0"/>
              </a:spcBef>
              <a:buFont typeface="Wingdings" panose="05000000000000000000" pitchFamily="2" charset="2"/>
              <a:buChar char="ü"/>
            </a:pPr>
            <a:endParaRPr lang="en-US" sz="2000" dirty="0">
              <a:solidFill>
                <a:schemeClr val="tx1"/>
              </a:solidFill>
              <a:latin typeface="Times New Roman" panose="02020603050405020304" pitchFamily="18" charset="0"/>
              <a:cs typeface="Times New Roman" panose="02020603050405020304" pitchFamily="18" charset="0"/>
            </a:endParaRPr>
          </a:p>
          <a:p>
            <a:pPr algn="just">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Views of placement agencies</a:t>
            </a:r>
          </a:p>
          <a:p>
            <a:pPr algn="just">
              <a:lnSpc>
                <a:spcPct val="130000"/>
              </a:lnSpc>
              <a:spcBef>
                <a:spcPts val="0"/>
              </a:spcBef>
            </a:pPr>
            <a:endParaRPr lang="en-US" sz="24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10273548" y="5975280"/>
            <a:ext cx="1912920" cy="883355"/>
          </a:xfrm>
          <a:prstGeom prst="rect">
            <a:avLst/>
          </a:prstGeom>
        </p:spPr>
      </p:pic>
      <p:pic>
        <p:nvPicPr>
          <p:cNvPr id="5" name="Picture 4"/>
          <p:cNvPicPr>
            <a:picLocks noChangeAspect="1"/>
          </p:cNvPicPr>
          <p:nvPr/>
        </p:nvPicPr>
        <p:blipFill>
          <a:blip r:embed="rId3"/>
          <a:stretch>
            <a:fillRect/>
          </a:stretch>
        </p:blipFill>
        <p:spPr>
          <a:xfrm>
            <a:off x="-14" y="6917"/>
            <a:ext cx="1936438" cy="883997"/>
          </a:xfrm>
          <a:prstGeom prst="rect">
            <a:avLst/>
          </a:prstGeom>
        </p:spPr>
      </p:pic>
    </p:spTree>
    <p:extLst>
      <p:ext uri="{BB962C8B-B14F-4D97-AF65-F5344CB8AC3E}">
        <p14:creationId xmlns:p14="http://schemas.microsoft.com/office/powerpoint/2010/main" val="992003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300250"/>
            <a:ext cx="9143999" cy="1325563"/>
          </a:xfrm>
        </p:spPr>
        <p:txBody>
          <a:bodyPr>
            <a:normAutofit/>
          </a:body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results/discussion</a:t>
            </a:r>
            <a:endParaRPr lang="en-US" u="sng" dirty="0"/>
          </a:p>
        </p:txBody>
      </p:sp>
      <p:graphicFrame>
        <p:nvGraphicFramePr>
          <p:cNvPr id="4" name="Table 3"/>
          <p:cNvGraphicFramePr>
            <a:graphicFrameLocks noGrp="1"/>
          </p:cNvGraphicFramePr>
          <p:nvPr/>
        </p:nvGraphicFramePr>
        <p:xfrm>
          <a:off x="1524001" y="1153666"/>
          <a:ext cx="9144000" cy="4709681"/>
        </p:xfrm>
        <a:graphic>
          <a:graphicData uri="http://schemas.openxmlformats.org/drawingml/2006/table">
            <a:tbl>
              <a:tblPr firstRow="1" bandRow="1">
                <a:tableStyleId>{5C22544A-7EE6-4342-B048-85BDC9FD1C3A}</a:tableStyleId>
              </a:tblPr>
              <a:tblGrid>
                <a:gridCol w="1610436">
                  <a:extLst>
                    <a:ext uri="{9D8B030D-6E8A-4147-A177-3AD203B41FA5}">
                      <a16:colId xmlns:a16="http://schemas.microsoft.com/office/drawing/2014/main" val="3328091124"/>
                    </a:ext>
                  </a:extLst>
                </a:gridCol>
                <a:gridCol w="7533564">
                  <a:extLst>
                    <a:ext uri="{9D8B030D-6E8A-4147-A177-3AD203B41FA5}">
                      <a16:colId xmlns:a16="http://schemas.microsoft.com/office/drawing/2014/main" val="1519990217"/>
                    </a:ext>
                  </a:extLst>
                </a:gridCol>
              </a:tblGrid>
              <a:tr h="1022497">
                <a:tc>
                  <a:txBody>
                    <a:bodyPr/>
                    <a:lstStyle/>
                    <a:p>
                      <a:r>
                        <a:rPr lang="en-US" sz="2000" b="0" dirty="0">
                          <a:latin typeface="Times New Roman" panose="02020603050405020304" pitchFamily="18" charset="0"/>
                          <a:cs typeface="Times New Roman" panose="02020603050405020304" pitchFamily="18" charset="0"/>
                        </a:rPr>
                        <a:t>TISS</a:t>
                      </a:r>
                    </a:p>
                  </a:txBody>
                  <a:tcPr/>
                </a:tc>
                <a:tc>
                  <a:txBody>
                    <a:bodyPr/>
                    <a:lstStyle/>
                    <a:p>
                      <a:pPr marL="285750" indent="-285750">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Covers hospital management  without foundation of health administration   (offers a different course on health</a:t>
                      </a:r>
                      <a:r>
                        <a:rPr lang="en-US" sz="2000" b="0" baseline="0" dirty="0">
                          <a:latin typeface="Times New Roman" panose="02020603050405020304" pitchFamily="18" charset="0"/>
                          <a:cs typeface="Times New Roman" panose="02020603050405020304" pitchFamily="18" charset="0"/>
                        </a:rPr>
                        <a:t> m</a:t>
                      </a:r>
                      <a:r>
                        <a:rPr lang="en-US" sz="2000" b="0" dirty="0">
                          <a:latin typeface="Times New Roman" panose="02020603050405020304" pitchFamily="18" charset="0"/>
                          <a:cs typeface="Times New Roman" panose="02020603050405020304" pitchFamily="18" charset="0"/>
                        </a:rPr>
                        <a:t>anagement)</a:t>
                      </a:r>
                    </a:p>
                    <a:p>
                      <a:pPr marL="285750" indent="-285750">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Student’s employability restricted to a particular stream</a:t>
                      </a:r>
                    </a:p>
                  </a:txBody>
                  <a:tcPr/>
                </a:tc>
                <a:extLst>
                  <a:ext uri="{0D108BD9-81ED-4DB2-BD59-A6C34878D82A}">
                    <a16:rowId xmlns:a16="http://schemas.microsoft.com/office/drawing/2014/main" val="3649551781"/>
                  </a:ext>
                </a:extLst>
              </a:tr>
              <a:tr h="1332344">
                <a:tc>
                  <a:txBody>
                    <a:bodyPr/>
                    <a:lstStyle/>
                    <a:p>
                      <a:r>
                        <a:rPr lang="en-US" sz="2000" dirty="0">
                          <a:latin typeface="Times New Roman" panose="02020603050405020304" pitchFamily="18" charset="0"/>
                          <a:cs typeface="Times New Roman" panose="02020603050405020304" pitchFamily="18" charset="0"/>
                        </a:rPr>
                        <a:t>Symbiosis</a:t>
                      </a:r>
                    </a:p>
                  </a:txBody>
                  <a:tcPr>
                    <a:solidFill>
                      <a:srgbClr val="FFC000"/>
                    </a:solidFill>
                  </a:tcPr>
                </a:tc>
                <a:tc>
                  <a:txBody>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MBA in Health and Hospital Management</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Exhaustive (46+3 Electives) since</a:t>
                      </a:r>
                      <a:r>
                        <a:rPr lang="en-US" sz="2000" baseline="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combined, tenuous comprehension</a:t>
                      </a: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Health</a:t>
                      </a:r>
                      <a:r>
                        <a:rPr lang="en-US" sz="2000" baseline="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divorced form Hospital stream during the second year at IIHMR</a:t>
                      </a:r>
                    </a:p>
                  </a:txBody>
                  <a:tcPr>
                    <a:solidFill>
                      <a:srgbClr val="FFC000"/>
                    </a:solidFill>
                  </a:tcPr>
                </a:tc>
                <a:extLst>
                  <a:ext uri="{0D108BD9-81ED-4DB2-BD59-A6C34878D82A}">
                    <a16:rowId xmlns:a16="http://schemas.microsoft.com/office/drawing/2014/main" val="3687676680"/>
                  </a:ext>
                </a:extLst>
              </a:tr>
              <a:tr h="1642191">
                <a:tc>
                  <a:txBody>
                    <a:bodyPr/>
                    <a:lstStyle/>
                    <a:p>
                      <a:r>
                        <a:rPr lang="en-US" sz="2000" dirty="0">
                          <a:latin typeface="Times New Roman" panose="02020603050405020304" pitchFamily="18" charset="0"/>
                          <a:cs typeface="Times New Roman" panose="02020603050405020304" pitchFamily="18" charset="0"/>
                        </a:rPr>
                        <a:t>Yale and Harvard</a:t>
                      </a:r>
                    </a:p>
                  </a:txBody>
                  <a:tcPr>
                    <a:solidFill>
                      <a:schemeClr val="accent3">
                        <a:lumMod val="40000"/>
                        <a:lumOff val="60000"/>
                      </a:schemeClr>
                    </a:solidFill>
                  </a:tcPr>
                </a:tc>
                <a:tc>
                  <a:txBody>
                    <a:bodyPr/>
                    <a:lstStyle/>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Different</a:t>
                      </a:r>
                      <a:r>
                        <a:rPr lang="en-US" sz="2000" baseline="0" dirty="0">
                          <a:latin typeface="Times New Roman" panose="02020603050405020304" pitchFamily="18" charset="0"/>
                          <a:cs typeface="Times New Roman" panose="02020603050405020304" pitchFamily="18" charset="0"/>
                        </a:rPr>
                        <a:t> since cater to national needs, international students (strike balance) and restructuring as per recommendations of guidelines for 21</a:t>
                      </a:r>
                      <a:r>
                        <a:rPr lang="en-US" sz="2000" baseline="30000" dirty="0">
                          <a:latin typeface="Times New Roman" panose="02020603050405020304" pitchFamily="18" charset="0"/>
                          <a:cs typeface="Times New Roman" panose="02020603050405020304" pitchFamily="18" charset="0"/>
                        </a:rPr>
                        <a:t>st</a:t>
                      </a:r>
                      <a:r>
                        <a:rPr lang="en-US" sz="2000" baseline="0" dirty="0">
                          <a:latin typeface="Times New Roman" panose="02020603050405020304" pitchFamily="18" charset="0"/>
                          <a:cs typeface="Times New Roman" panose="02020603050405020304" pitchFamily="18" charset="0"/>
                        </a:rPr>
                        <a:t> Century</a:t>
                      </a:r>
                    </a:p>
                    <a:p>
                      <a:pPr marL="285750" indent="-285750">
                        <a:buFont typeface="Arial" panose="020B0604020202020204" pitchFamily="34" charset="0"/>
                        <a:buChar char="•"/>
                      </a:pPr>
                      <a:r>
                        <a:rPr lang="en-US" sz="2000" baseline="0" dirty="0">
                          <a:latin typeface="Times New Roman" panose="02020603050405020304" pitchFamily="18" charset="0"/>
                          <a:cs typeface="Times New Roman" panose="02020603050405020304" pitchFamily="18" charset="0"/>
                        </a:rPr>
                        <a:t>Nothing related to hospital covered since course is for health management</a:t>
                      </a:r>
                      <a:endParaRPr lang="en-US" sz="2000" dirty="0">
                        <a:latin typeface="Times New Roman" panose="02020603050405020304" pitchFamily="18" charset="0"/>
                        <a:cs typeface="Times New Roman" panose="02020603050405020304" pitchFamily="18" charset="0"/>
                      </a:endParaRPr>
                    </a:p>
                  </a:txBody>
                  <a:tcPr>
                    <a:solidFill>
                      <a:schemeClr val="accent3">
                        <a:lumMod val="40000"/>
                        <a:lumOff val="60000"/>
                      </a:schemeClr>
                    </a:solidFill>
                  </a:tcPr>
                </a:tc>
                <a:extLst>
                  <a:ext uri="{0D108BD9-81ED-4DB2-BD59-A6C34878D82A}">
                    <a16:rowId xmlns:a16="http://schemas.microsoft.com/office/drawing/2014/main" val="2218137"/>
                  </a:ext>
                </a:extLst>
              </a:tr>
              <a:tr h="712649">
                <a:tc>
                  <a:txBody>
                    <a:bodyPr/>
                    <a:lstStyle/>
                    <a:p>
                      <a:r>
                        <a:rPr lang="en-US" sz="2000" dirty="0">
                          <a:latin typeface="Times New Roman" panose="02020603050405020304" pitchFamily="18" charset="0"/>
                          <a:cs typeface="Times New Roman" panose="02020603050405020304" pitchFamily="18" charset="0"/>
                        </a:rPr>
                        <a:t>Johns Hopkins</a:t>
                      </a:r>
                    </a:p>
                  </a:txBody>
                  <a:tcPr>
                    <a:solidFill>
                      <a:srgbClr val="FFCC99"/>
                    </a:solidFill>
                  </a:tcPr>
                </a:tc>
                <a:tc>
                  <a:txBody>
                    <a:bodyPr/>
                    <a:lstStyle/>
                    <a:p>
                      <a:r>
                        <a:rPr lang="en-US" sz="2000" dirty="0">
                          <a:latin typeface="Times New Roman" panose="02020603050405020304" pitchFamily="18" charset="0"/>
                          <a:cs typeface="Times New Roman" panose="02020603050405020304" pitchFamily="18" charset="0"/>
                        </a:rPr>
                        <a:t>Reasonably</a:t>
                      </a:r>
                      <a:r>
                        <a:rPr lang="en-US" sz="2000" baseline="0" dirty="0">
                          <a:latin typeface="Times New Roman" panose="02020603050405020304" pitchFamily="18" charset="0"/>
                          <a:cs typeface="Times New Roman" panose="02020603050405020304" pitchFamily="18" charset="0"/>
                        </a:rPr>
                        <a:t> similar to IIHMR especially MBA in Health Care Management</a:t>
                      </a:r>
                      <a:endParaRPr lang="en-US" sz="2000" dirty="0">
                        <a:latin typeface="Times New Roman" panose="02020603050405020304" pitchFamily="18" charset="0"/>
                        <a:cs typeface="Times New Roman" panose="02020603050405020304" pitchFamily="18" charset="0"/>
                      </a:endParaRPr>
                    </a:p>
                  </a:txBody>
                  <a:tcPr>
                    <a:solidFill>
                      <a:srgbClr val="FFCC99"/>
                    </a:solidFill>
                  </a:tcPr>
                </a:tc>
                <a:extLst>
                  <a:ext uri="{0D108BD9-81ED-4DB2-BD59-A6C34878D82A}">
                    <a16:rowId xmlns:a16="http://schemas.microsoft.com/office/drawing/2014/main" val="139831075"/>
                  </a:ext>
                </a:extLst>
              </a:tr>
            </a:tbl>
          </a:graphicData>
        </a:graphic>
      </p:graphicFrame>
      <p:pic>
        <p:nvPicPr>
          <p:cNvPr id="3" name="Picture 2"/>
          <p:cNvPicPr>
            <a:picLocks noChangeAspect="1"/>
          </p:cNvPicPr>
          <p:nvPr/>
        </p:nvPicPr>
        <p:blipFill>
          <a:blip r:embed="rId3"/>
          <a:stretch>
            <a:fillRect/>
          </a:stretch>
        </p:blipFill>
        <p:spPr>
          <a:xfrm>
            <a:off x="10181621" y="5938425"/>
            <a:ext cx="2001145" cy="924096"/>
          </a:xfrm>
          <a:prstGeom prst="rect">
            <a:avLst/>
          </a:prstGeom>
        </p:spPr>
      </p:pic>
      <p:pic>
        <p:nvPicPr>
          <p:cNvPr id="5" name="Picture 4"/>
          <p:cNvPicPr>
            <a:picLocks noChangeAspect="1"/>
          </p:cNvPicPr>
          <p:nvPr/>
        </p:nvPicPr>
        <p:blipFill>
          <a:blip r:embed="rId3"/>
          <a:stretch>
            <a:fillRect/>
          </a:stretch>
        </p:blipFill>
        <p:spPr>
          <a:xfrm>
            <a:off x="-9" y="-2142"/>
            <a:ext cx="1936438" cy="883997"/>
          </a:xfrm>
          <a:prstGeom prst="rect">
            <a:avLst/>
          </a:prstGeom>
        </p:spPr>
      </p:pic>
    </p:spTree>
    <p:extLst>
      <p:ext uri="{BB962C8B-B14F-4D97-AF65-F5344CB8AC3E}">
        <p14:creationId xmlns:p14="http://schemas.microsoft.com/office/powerpoint/2010/main" val="1319624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716" y="1385180"/>
            <a:ext cx="9192286" cy="5433385"/>
          </a:xfrm>
        </p:spPr>
        <p:txBody>
          <a:bodyPr>
            <a:noAutofit/>
          </a:bodyPr>
          <a:lstStyle/>
          <a:p>
            <a:pPr>
              <a:lnSpc>
                <a:spcPct val="15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Similarity of modules across national/international institutes, to a large extent, but not in all cases.</a:t>
            </a:r>
          </a:p>
          <a:p>
            <a:pPr>
              <a:lnSpc>
                <a:spcPct val="15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a:lnSpc>
                <a:spcPct val="15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What is being done differently in foreign institutes is </a:t>
            </a:r>
          </a:p>
          <a:p>
            <a:pPr>
              <a:lnSpc>
                <a:spcPct val="100000"/>
              </a:lnSpc>
              <a:spcBef>
                <a:spcPts val="0"/>
              </a:spcBef>
            </a:pPr>
            <a:endParaRPr lang="en-US" sz="2400" dirty="0">
              <a:solidFill>
                <a:schemeClr val="tx1"/>
              </a:solidFill>
              <a:latin typeface="Times New Roman" panose="02020603050405020304" pitchFamily="18" charset="0"/>
              <a:cs typeface="Times New Roman" panose="02020603050405020304" pitchFamily="18" charset="0"/>
            </a:endParaRPr>
          </a:p>
          <a:p>
            <a:pPr lvl="1" indent="-454025">
              <a:lnSpc>
                <a:spcPct val="10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Less course content in depth education and better comprehension</a:t>
            </a:r>
          </a:p>
          <a:p>
            <a:pPr lvl="1" indent="-454025">
              <a:lnSpc>
                <a:spcPct val="100000"/>
              </a:lnSpc>
              <a:spcBef>
                <a:spcPts val="0"/>
              </a:spcBef>
              <a:buFont typeface="Wingdings" panose="05000000000000000000" pitchFamily="2" charset="2"/>
              <a:buChar char="ü"/>
            </a:pPr>
            <a:endParaRPr lang="en-US" sz="2000" dirty="0">
              <a:solidFill>
                <a:schemeClr val="tx1"/>
              </a:solidFill>
              <a:latin typeface="Times New Roman" panose="02020603050405020304" pitchFamily="18" charset="0"/>
              <a:cs typeface="Times New Roman" panose="02020603050405020304" pitchFamily="18" charset="0"/>
            </a:endParaRPr>
          </a:p>
          <a:p>
            <a:pPr lvl="1" indent="-454025">
              <a:lnSpc>
                <a:spcPct val="100000"/>
              </a:lnSpc>
              <a:spcBef>
                <a:spcPts val="0"/>
              </a:spcBef>
              <a:buFont typeface="Wingdings" panose="05000000000000000000" pitchFamily="2" charset="2"/>
              <a:buChar char="ü"/>
            </a:pPr>
            <a:r>
              <a:rPr lang="en-US" sz="2000" dirty="0">
                <a:solidFill>
                  <a:schemeClr val="tx1"/>
                </a:solidFill>
                <a:latin typeface="Times New Roman" panose="02020603050405020304" pitchFamily="18" charset="0"/>
                <a:cs typeface="Times New Roman" panose="02020603050405020304" pitchFamily="18" charset="0"/>
              </a:rPr>
              <a:t>More class based seminar/discussions, in addition to industry based existence </a:t>
            </a:r>
          </a:p>
          <a:p>
            <a:pPr lvl="1" indent="-454025">
              <a:lnSpc>
                <a:spcPct val="100000"/>
              </a:lnSpc>
              <a:spcBef>
                <a:spcPts val="0"/>
              </a:spcBef>
              <a:buFont typeface="Wingdings" panose="05000000000000000000" pitchFamily="2" charset="2"/>
              <a:buChar char="ü"/>
            </a:pPr>
            <a:endParaRPr lang="en-US" sz="2000" dirty="0">
              <a:solidFill>
                <a:schemeClr val="tx1"/>
              </a:solidFill>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2400" dirty="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548142" y="-161926"/>
            <a:ext cx="9157957" cy="134793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RESULTS/DISCUSSION</a:t>
            </a:r>
            <a:endParaRPr lang="en-US" u="sng" dirty="0"/>
          </a:p>
        </p:txBody>
      </p:sp>
      <p:pic>
        <p:nvPicPr>
          <p:cNvPr id="2" name="Picture 1"/>
          <p:cNvPicPr>
            <a:picLocks noChangeAspect="1"/>
          </p:cNvPicPr>
          <p:nvPr/>
        </p:nvPicPr>
        <p:blipFill>
          <a:blip r:embed="rId2"/>
          <a:stretch>
            <a:fillRect/>
          </a:stretch>
        </p:blipFill>
        <p:spPr>
          <a:xfrm>
            <a:off x="10281224" y="5965592"/>
            <a:ext cx="1904751" cy="883997"/>
          </a:xfrm>
          <a:prstGeom prst="rect">
            <a:avLst/>
          </a:prstGeom>
        </p:spPr>
      </p:pic>
      <p:pic>
        <p:nvPicPr>
          <p:cNvPr id="5" name="Picture 4"/>
          <p:cNvPicPr>
            <a:picLocks noChangeAspect="1"/>
          </p:cNvPicPr>
          <p:nvPr/>
        </p:nvPicPr>
        <p:blipFill>
          <a:blip r:embed="rId2"/>
          <a:stretch>
            <a:fillRect/>
          </a:stretch>
        </p:blipFill>
        <p:spPr>
          <a:xfrm>
            <a:off x="-2" y="-2155"/>
            <a:ext cx="1927385" cy="883997"/>
          </a:xfrm>
          <a:prstGeom prst="rect">
            <a:avLst/>
          </a:prstGeom>
        </p:spPr>
      </p:pic>
    </p:spTree>
    <p:extLst>
      <p:ext uri="{BB962C8B-B14F-4D97-AF65-F5344CB8AC3E}">
        <p14:creationId xmlns:p14="http://schemas.microsoft.com/office/powerpoint/2010/main" val="342319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84356" y="-9053"/>
            <a:ext cx="9121744" cy="133085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RESULTS/DISCUSSION</a:t>
            </a:r>
            <a:endParaRPr lang="en-US" u="sng" dirty="0"/>
          </a:p>
        </p:txBody>
      </p:sp>
      <p:sp>
        <p:nvSpPr>
          <p:cNvPr id="2" name="Rectangle 1"/>
          <p:cNvSpPr/>
          <p:nvPr/>
        </p:nvSpPr>
        <p:spPr>
          <a:xfrm>
            <a:off x="1837853" y="1376127"/>
            <a:ext cx="8868246" cy="4708981"/>
          </a:xfrm>
          <a:prstGeom prst="rect">
            <a:avLst/>
          </a:prstGeom>
        </p:spPr>
        <p:txBody>
          <a:bodyPr wrap="square">
            <a:spAutoFit/>
          </a:bodyPr>
          <a:lstStyle/>
          <a:p>
            <a:pPr marL="342900" indent="-34290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Common differences from IIHMR syllabus are modules on</a:t>
            </a:r>
          </a:p>
          <a:p>
            <a:pPr>
              <a:lnSpc>
                <a:spcPct val="150000"/>
              </a:lnSpc>
            </a:pPr>
            <a:r>
              <a:rPr lang="en-US" sz="2000" dirty="0">
                <a:latin typeface="Times New Roman" panose="02020603050405020304" pitchFamily="18" charset="0"/>
                <a:cs typeface="Times New Roman" panose="02020603050405020304" pitchFamily="18" charset="0"/>
              </a:rPr>
              <a:t> </a:t>
            </a: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Leadership</a:t>
            </a:r>
          </a:p>
          <a:p>
            <a:pPr marL="682625" lvl="1" indent="-341313">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Innovative Problem Solving and Thinking</a:t>
            </a:r>
          </a:p>
          <a:p>
            <a:pPr marL="682625" lvl="1" indent="-341313">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Negotiation and Conflict Resolution</a:t>
            </a:r>
          </a:p>
          <a:p>
            <a:pPr marL="682625" lvl="1" indent="-341313">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Emerging Trends in Health Care</a:t>
            </a:r>
          </a:p>
          <a:p>
            <a:pPr marL="682625" lvl="1" indent="-341313">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Determinants of Health</a:t>
            </a:r>
          </a:p>
          <a:p>
            <a:pPr marL="682625" lvl="1" indent="-341313">
              <a:buFont typeface="Wingdings" panose="05000000000000000000" pitchFamily="2" charset="2"/>
              <a:buChar char="ü"/>
            </a:pPr>
            <a:endParaRPr lang="en-US" sz="2000" dirty="0">
              <a:latin typeface="Times New Roman" panose="02020603050405020304" pitchFamily="18" charset="0"/>
              <a:cs typeface="Times New Roman" panose="02020603050405020304" pitchFamily="18" charset="0"/>
            </a:endParaRPr>
          </a:p>
          <a:p>
            <a:pPr marL="682625" lvl="1" indent="-341313">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Ethics in Public Health and Social Justice</a:t>
            </a:r>
          </a:p>
          <a:p>
            <a:pPr marL="341312" lvl="1"/>
            <a:endParaRPr lang="en-US" sz="20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10290263" y="5974641"/>
            <a:ext cx="1904751" cy="883997"/>
          </a:xfrm>
          <a:prstGeom prst="rect">
            <a:avLst/>
          </a:prstGeom>
        </p:spPr>
      </p:pic>
      <p:pic>
        <p:nvPicPr>
          <p:cNvPr id="5" name="Picture 4"/>
          <p:cNvPicPr>
            <a:picLocks noChangeAspect="1"/>
          </p:cNvPicPr>
          <p:nvPr/>
        </p:nvPicPr>
        <p:blipFill>
          <a:blip r:embed="rId2"/>
          <a:stretch>
            <a:fillRect/>
          </a:stretch>
        </p:blipFill>
        <p:spPr>
          <a:xfrm>
            <a:off x="18088" y="-2151"/>
            <a:ext cx="1891171" cy="883997"/>
          </a:xfrm>
          <a:prstGeom prst="rect">
            <a:avLst/>
          </a:prstGeom>
        </p:spPr>
      </p:pic>
    </p:spTree>
    <p:extLst>
      <p:ext uri="{BB962C8B-B14F-4D97-AF65-F5344CB8AC3E}">
        <p14:creationId xmlns:p14="http://schemas.microsoft.com/office/powerpoint/2010/main" val="776759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6250" y="2009872"/>
            <a:ext cx="9139850" cy="3910173"/>
          </a:xfrm>
        </p:spPr>
        <p:txBody>
          <a:bodyPr>
            <a:noAutofit/>
          </a:bodyPr>
          <a:lstStyle/>
          <a:p>
            <a:pPr marL="342900" lvl="1" indent="-342900">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Include Leadership and Innovative Thinking, Negotiation and Conflict Resolution and Emerging Trends/ Current Happenings in the Health Care Sector </a:t>
            </a:r>
          </a:p>
          <a:p>
            <a:pPr marL="342900" lvl="1" indent="-342900">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marL="342900" lvl="1" indent="-342900">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Inclusion will also meet the aspirations of placement interviewers </a:t>
            </a:r>
            <a:r>
              <a:rPr lang="en-US" sz="2000" dirty="0" err="1">
                <a:solidFill>
                  <a:schemeClr val="tx1"/>
                </a:solidFill>
                <a:latin typeface="Times New Roman" panose="02020603050405020304" pitchFamily="18" charset="0"/>
                <a:cs typeface="Times New Roman" panose="02020603050405020304" pitchFamily="18" charset="0"/>
              </a:rPr>
              <a:t>viz</a:t>
            </a:r>
            <a:r>
              <a:rPr lang="en-US" sz="2000" dirty="0">
                <a:solidFill>
                  <a:schemeClr val="tx1"/>
                </a:solidFill>
                <a:latin typeface="Times New Roman" panose="02020603050405020304" pitchFamily="18" charset="0"/>
                <a:cs typeface="Times New Roman" panose="02020603050405020304" pitchFamily="18" charset="0"/>
              </a:rPr>
              <a:t> students lacking in situational leadership and knowledge of current happenings </a:t>
            </a:r>
          </a:p>
          <a:p>
            <a:pPr marL="342900" lvl="1" indent="-342900">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marL="342900" lvl="1" indent="-342900">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 Mock Interviews</a:t>
            </a:r>
          </a:p>
          <a:p>
            <a:pPr marL="0" indent="0">
              <a:lnSpc>
                <a:spcPct val="130000"/>
              </a:lnSpc>
              <a:spcBef>
                <a:spcPts val="0"/>
              </a:spcBef>
              <a:buNone/>
            </a:pPr>
            <a:endParaRPr lang="en-US" sz="2000" dirty="0">
              <a:solidFill>
                <a:schemeClr val="tx1"/>
              </a:solidFill>
              <a:latin typeface="Times New Roman" panose="02020603050405020304" pitchFamily="18" charset="0"/>
              <a:cs typeface="Times New Roman" panose="02020603050405020304" pitchFamily="18" charset="0"/>
            </a:endParaRPr>
          </a:p>
          <a:p>
            <a:pPr>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593410" y="1"/>
            <a:ext cx="9112690" cy="131275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RESULTS/DISCUSSION</a:t>
            </a:r>
          </a:p>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INCLUSION OF MODULES</a:t>
            </a:r>
            <a:endParaRPr lang="en-US" u="sng" dirty="0"/>
          </a:p>
        </p:txBody>
      </p:sp>
      <p:pic>
        <p:nvPicPr>
          <p:cNvPr id="2" name="Picture 1"/>
          <p:cNvPicPr>
            <a:picLocks noChangeAspect="1"/>
          </p:cNvPicPr>
          <p:nvPr/>
        </p:nvPicPr>
        <p:blipFill>
          <a:blip r:embed="rId2"/>
          <a:stretch>
            <a:fillRect/>
          </a:stretch>
        </p:blipFill>
        <p:spPr>
          <a:xfrm>
            <a:off x="10272163" y="5974646"/>
            <a:ext cx="1914310" cy="883997"/>
          </a:xfrm>
          <a:prstGeom prst="rect">
            <a:avLst/>
          </a:prstGeom>
        </p:spPr>
      </p:pic>
      <p:pic>
        <p:nvPicPr>
          <p:cNvPr id="5" name="Picture 4"/>
          <p:cNvPicPr>
            <a:picLocks noChangeAspect="1"/>
          </p:cNvPicPr>
          <p:nvPr/>
        </p:nvPicPr>
        <p:blipFill>
          <a:blip r:embed="rId2"/>
          <a:stretch>
            <a:fillRect/>
          </a:stretch>
        </p:blipFill>
        <p:spPr>
          <a:xfrm>
            <a:off x="13072" y="-2145"/>
            <a:ext cx="1914310" cy="883997"/>
          </a:xfrm>
          <a:prstGeom prst="rect">
            <a:avLst/>
          </a:prstGeom>
        </p:spPr>
      </p:pic>
    </p:spTree>
    <p:extLst>
      <p:ext uri="{BB962C8B-B14F-4D97-AF65-F5344CB8AC3E}">
        <p14:creationId xmlns:p14="http://schemas.microsoft.com/office/powerpoint/2010/main" val="302054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085" y="1421394"/>
            <a:ext cx="11343993" cy="5323438"/>
          </a:xfrm>
        </p:spPr>
        <p:txBody>
          <a:bodyPr>
            <a:noAutofit/>
          </a:bodyPr>
          <a:lstStyle/>
          <a:p>
            <a:pPr marL="287338" indent="-287338">
              <a:lnSpc>
                <a:spcPct val="100000"/>
              </a:lnSpc>
              <a:spcBef>
                <a:spcPts val="0"/>
              </a:spcBef>
            </a:pPr>
            <a:endParaRPr lang="en-US" sz="1800" dirty="0">
              <a:solidFill>
                <a:schemeClr val="tx1"/>
              </a:solidFill>
              <a:latin typeface="Times New Roman" panose="02020603050405020304" pitchFamily="18" charset="0"/>
              <a:cs typeface="Times New Roman" panose="02020603050405020304" pitchFamily="18" charset="0"/>
            </a:endParaRPr>
          </a:p>
          <a:p>
            <a:pPr marL="287338" indent="-287338">
              <a:lnSpc>
                <a:spcPct val="100000"/>
              </a:lnSpc>
              <a:spcBef>
                <a:spcPts val="0"/>
              </a:spcBef>
            </a:pPr>
            <a:endParaRPr lang="en-US" sz="1800" dirty="0">
              <a:solidFill>
                <a:schemeClr val="tx1"/>
              </a:solidFill>
              <a:latin typeface="Times New Roman" panose="02020603050405020304" pitchFamily="18" charset="0"/>
              <a:cs typeface="Times New Roman" panose="02020603050405020304" pitchFamily="18" charset="0"/>
            </a:endParaRPr>
          </a:p>
          <a:p>
            <a:pPr marL="287338" indent="-287338">
              <a:lnSpc>
                <a:spcPct val="10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Modules no longer viable/are repetitive to find time for inclusion of modules while ensuring India centric syllabus, India’s needs being different from developed nations </a:t>
            </a:r>
          </a:p>
          <a:p>
            <a:pPr marL="0" indent="0">
              <a:lnSpc>
                <a:spcPct val="100000"/>
              </a:lnSpc>
              <a:spcBef>
                <a:spcPts val="0"/>
              </a:spcBef>
              <a:buNone/>
            </a:pPr>
            <a:endParaRPr lang="en-US" sz="1800" dirty="0">
              <a:solidFill>
                <a:schemeClr val="tx1"/>
              </a:solidFill>
              <a:latin typeface="Times New Roman" panose="02020603050405020304" pitchFamily="18" charset="0"/>
              <a:cs typeface="Times New Roman" panose="02020603050405020304" pitchFamily="18" charset="0"/>
            </a:endParaRPr>
          </a:p>
          <a:p>
            <a:pPr>
              <a:lnSpc>
                <a:spcPct val="10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 </a:t>
            </a:r>
            <a:r>
              <a:rPr lang="en-US" sz="1800" b="1" u="sng" dirty="0">
                <a:solidFill>
                  <a:schemeClr val="tx1"/>
                </a:solidFill>
                <a:latin typeface="Times New Roman" panose="02020603050405020304" pitchFamily="18" charset="0"/>
                <a:cs typeface="Times New Roman" panose="02020603050405020304" pitchFamily="18" charset="0"/>
              </a:rPr>
              <a:t>Delete </a:t>
            </a:r>
            <a:endParaRPr lang="en-US" sz="1800" dirty="0">
              <a:solidFill>
                <a:schemeClr val="tx1"/>
              </a:solidFill>
              <a:latin typeface="Times New Roman" panose="02020603050405020304" pitchFamily="18" charset="0"/>
              <a:cs typeface="Times New Roman" panose="02020603050405020304" pitchFamily="18" charset="0"/>
            </a:endParaRPr>
          </a:p>
          <a:p>
            <a:pPr marL="682625" lvl="1" indent="-395288">
              <a:lnSpc>
                <a:spcPct val="100000"/>
              </a:lnSpc>
              <a:spcBef>
                <a:spcPts val="0"/>
              </a:spcBef>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Health Information Management  </a:t>
            </a:r>
          </a:p>
          <a:p>
            <a:pPr marL="682625" lvl="1" indent="-395288">
              <a:lnSpc>
                <a:spcPct val="100000"/>
              </a:lnSpc>
              <a:spcBef>
                <a:spcPts val="0"/>
              </a:spcBef>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Principles of Management (only repetitive topics) </a:t>
            </a:r>
          </a:p>
          <a:p>
            <a:pPr marL="682625" lvl="1" indent="-395288">
              <a:lnSpc>
                <a:spcPct val="100000"/>
              </a:lnSpc>
              <a:spcBef>
                <a:spcPts val="0"/>
              </a:spcBef>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Ungraded Modules </a:t>
            </a:r>
            <a:r>
              <a:rPr lang="en-US" dirty="0" err="1">
                <a:solidFill>
                  <a:schemeClr val="tx1"/>
                </a:solidFill>
                <a:latin typeface="Times New Roman" panose="02020603050405020304" pitchFamily="18" charset="0"/>
                <a:cs typeface="Times New Roman" panose="02020603050405020304" pitchFamily="18" charset="0"/>
              </a:rPr>
              <a:t>viz</a:t>
            </a:r>
            <a:r>
              <a:rPr lang="en-US" dirty="0">
                <a:solidFill>
                  <a:schemeClr val="tx1"/>
                </a:solidFill>
                <a:latin typeface="Times New Roman" panose="02020603050405020304" pitchFamily="18" charset="0"/>
                <a:cs typeface="Times New Roman" panose="02020603050405020304" pitchFamily="18" charset="0"/>
              </a:rPr>
              <a:t> </a:t>
            </a:r>
          </a:p>
          <a:p>
            <a:pPr marL="457200" lvl="1" indent="0">
              <a:lnSpc>
                <a:spcPct val="100000"/>
              </a:lnSpc>
              <a:spcBef>
                <a:spcPts val="0"/>
              </a:spcBef>
              <a:buNone/>
            </a:pPr>
            <a:endParaRPr lang="en-US" dirty="0">
              <a:solidFill>
                <a:schemeClr val="tx1"/>
              </a:solidFill>
              <a:latin typeface="Times New Roman" panose="02020603050405020304" pitchFamily="18" charset="0"/>
              <a:cs typeface="Times New Roman" panose="02020603050405020304" pitchFamily="18" charset="0"/>
            </a:endParaRPr>
          </a:p>
          <a:p>
            <a:pPr lvl="2">
              <a:lnSpc>
                <a:spcPct val="100000"/>
              </a:lnSpc>
              <a:spcBef>
                <a:spcPts val="0"/>
              </a:spcBef>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Human Process Lab</a:t>
            </a:r>
          </a:p>
          <a:p>
            <a:pPr marL="914400" lvl="2" indent="0">
              <a:lnSpc>
                <a:spcPct val="100000"/>
              </a:lnSpc>
              <a:spcBef>
                <a:spcPts val="0"/>
              </a:spcBef>
              <a:buNone/>
            </a:pPr>
            <a:endParaRPr lang="en-US" sz="1800" dirty="0">
              <a:solidFill>
                <a:schemeClr val="tx1"/>
              </a:solidFill>
              <a:latin typeface="Times New Roman" panose="02020603050405020304" pitchFamily="18" charset="0"/>
              <a:cs typeface="Times New Roman" panose="02020603050405020304" pitchFamily="18" charset="0"/>
            </a:endParaRPr>
          </a:p>
          <a:p>
            <a:pPr lvl="2">
              <a:lnSpc>
                <a:spcPct val="100000"/>
              </a:lnSpc>
              <a:spcBef>
                <a:spcPts val="0"/>
              </a:spcBef>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Communication Lab</a:t>
            </a:r>
          </a:p>
          <a:p>
            <a:pPr marL="914400" lvl="2" indent="0">
              <a:lnSpc>
                <a:spcPct val="100000"/>
              </a:lnSpc>
              <a:spcBef>
                <a:spcPts val="0"/>
              </a:spcBef>
              <a:buNone/>
            </a:pPr>
            <a:endParaRPr lang="en-US" sz="1800" dirty="0">
              <a:solidFill>
                <a:schemeClr val="tx1"/>
              </a:solidFill>
              <a:latin typeface="Times New Roman" panose="02020603050405020304" pitchFamily="18" charset="0"/>
              <a:cs typeface="Times New Roman" panose="02020603050405020304" pitchFamily="18" charset="0"/>
            </a:endParaRPr>
          </a:p>
          <a:p>
            <a:pPr lvl="2">
              <a:lnSpc>
                <a:spcPct val="100000"/>
              </a:lnSpc>
              <a:spcBef>
                <a:spcPts val="0"/>
              </a:spcBef>
              <a:buFont typeface="Wingdings" panose="05000000000000000000" pitchFamily="2" charset="2"/>
              <a:buChar char="§"/>
            </a:pPr>
            <a:r>
              <a:rPr lang="en-US" sz="1800" dirty="0">
                <a:solidFill>
                  <a:schemeClr val="tx1"/>
                </a:solidFill>
                <a:latin typeface="Times New Roman" panose="02020603050405020304" pitchFamily="18" charset="0"/>
                <a:cs typeface="Times New Roman" panose="02020603050405020304" pitchFamily="18" charset="0"/>
              </a:rPr>
              <a:t>Essentials of Computer Service</a:t>
            </a:r>
          </a:p>
          <a:p>
            <a:pPr lvl="2">
              <a:lnSpc>
                <a:spcPct val="100000"/>
              </a:lnSpc>
              <a:spcBef>
                <a:spcPts val="0"/>
              </a:spcBef>
              <a:buFont typeface="Wingdings" panose="05000000000000000000" pitchFamily="2" charset="2"/>
              <a:buChar char="§"/>
            </a:pPr>
            <a:endParaRPr lang="en-US" sz="1800" dirty="0">
              <a:solidFill>
                <a:schemeClr val="tx1"/>
              </a:solidFill>
              <a:latin typeface="Times New Roman" panose="02020603050405020304" pitchFamily="18" charset="0"/>
              <a:cs typeface="Times New Roman" panose="02020603050405020304" pitchFamily="18" charset="0"/>
            </a:endParaRPr>
          </a:p>
          <a:p>
            <a:pPr>
              <a:lnSpc>
                <a:spcPct val="130000"/>
              </a:lnSpc>
              <a:spcBef>
                <a:spcPts val="0"/>
              </a:spcBef>
            </a:pPr>
            <a:endParaRPr lang="en-US" sz="1800" dirty="0">
              <a:solidFill>
                <a:schemeClr val="tx1"/>
              </a:solidFill>
              <a:latin typeface="Times New Roman" panose="02020603050405020304" pitchFamily="18" charset="0"/>
              <a:cs typeface="Times New Roman" panose="02020603050405020304" pitchFamily="18" charset="0"/>
            </a:endParaRPr>
          </a:p>
          <a:p>
            <a:pPr>
              <a:lnSpc>
                <a:spcPct val="130000"/>
              </a:lnSpc>
              <a:spcBef>
                <a:spcPts val="0"/>
              </a:spcBef>
            </a:pPr>
            <a:endParaRPr lang="en-US" sz="1800"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548143" y="-28575"/>
            <a:ext cx="9171160" cy="111499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RECOMMENDATIONS:                  DELETION OF MODULES</a:t>
            </a:r>
            <a:endParaRPr lang="en-US" sz="4000" u="sng" dirty="0"/>
          </a:p>
        </p:txBody>
      </p:sp>
      <p:pic>
        <p:nvPicPr>
          <p:cNvPr id="2" name="Picture 1"/>
          <p:cNvPicPr>
            <a:picLocks noChangeAspect="1"/>
          </p:cNvPicPr>
          <p:nvPr/>
        </p:nvPicPr>
        <p:blipFill>
          <a:blip r:embed="rId2"/>
          <a:stretch>
            <a:fillRect/>
          </a:stretch>
        </p:blipFill>
        <p:spPr>
          <a:xfrm>
            <a:off x="10272161" y="5965589"/>
            <a:ext cx="1913805" cy="883764"/>
          </a:xfrm>
          <a:prstGeom prst="rect">
            <a:avLst/>
          </a:prstGeom>
        </p:spPr>
      </p:pic>
      <p:pic>
        <p:nvPicPr>
          <p:cNvPr id="4" name="Picture 3"/>
          <p:cNvPicPr>
            <a:picLocks noChangeAspect="1"/>
          </p:cNvPicPr>
          <p:nvPr/>
        </p:nvPicPr>
        <p:blipFill>
          <a:blip r:embed="rId2"/>
          <a:stretch>
            <a:fillRect/>
          </a:stretch>
        </p:blipFill>
        <p:spPr>
          <a:xfrm>
            <a:off x="5680" y="9046"/>
            <a:ext cx="1949870" cy="860088"/>
          </a:xfrm>
          <a:prstGeom prst="rect">
            <a:avLst/>
          </a:prstGeom>
          <a:solidFill>
            <a:schemeClr val="accent1">
              <a:lumMod val="20000"/>
              <a:lumOff val="80000"/>
            </a:schemeClr>
          </a:solidFill>
        </p:spPr>
      </p:pic>
    </p:spTree>
    <p:extLst>
      <p:ext uri="{BB962C8B-B14F-4D97-AF65-F5344CB8AC3E}">
        <p14:creationId xmlns:p14="http://schemas.microsoft.com/office/powerpoint/2010/main" val="1682426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871" y="1032104"/>
            <a:ext cx="11380207" cy="5278174"/>
          </a:xfrm>
        </p:spPr>
        <p:txBody>
          <a:bodyPr>
            <a:noAutofit/>
          </a:bodyPr>
          <a:lstStyle/>
          <a:p>
            <a:pPr>
              <a:lnSpc>
                <a:spcPct val="13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Addition of New Topics and Reason for the Same</a:t>
            </a:r>
          </a:p>
          <a:p>
            <a:pPr>
              <a:lnSpc>
                <a:spcPct val="13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Artificial Intelligence</a:t>
            </a:r>
          </a:p>
          <a:p>
            <a:pPr>
              <a:lnSpc>
                <a:spcPct val="13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Manpower Audit in Hospital</a:t>
            </a:r>
          </a:p>
          <a:p>
            <a:pPr>
              <a:lnSpc>
                <a:spcPct val="130000"/>
              </a:lnSpc>
              <a:spcBef>
                <a:spcPts val="0"/>
              </a:spcBef>
            </a:pPr>
            <a:r>
              <a:rPr lang="en-US" sz="1800" dirty="0">
                <a:solidFill>
                  <a:schemeClr val="tx1"/>
                </a:solidFill>
                <a:latin typeface="Times New Roman" panose="02020603050405020304" pitchFamily="18" charset="0"/>
                <a:cs typeface="Times New Roman" panose="02020603050405020304" pitchFamily="18" charset="0"/>
              </a:rPr>
              <a:t>Communication Planning and Management</a:t>
            </a:r>
          </a:p>
          <a:p>
            <a:r>
              <a:rPr lang="en-US" sz="1600" b="1" u="sng" dirty="0">
                <a:solidFill>
                  <a:schemeClr val="tx1"/>
                </a:solidFill>
                <a:latin typeface="Times New Roman" panose="02020603050405020304" pitchFamily="18" charset="0"/>
                <a:cs typeface="Times New Roman" panose="02020603050405020304" pitchFamily="18" charset="0"/>
              </a:rPr>
              <a:t>Designing and Implementing Health Campaigns</a:t>
            </a:r>
          </a:p>
          <a:p>
            <a:pPr lvl="1"/>
            <a:r>
              <a:rPr lang="en-US" sz="1600" dirty="0">
                <a:solidFill>
                  <a:schemeClr val="tx1"/>
                </a:solidFill>
                <a:latin typeface="Times New Roman" panose="02020603050405020304" pitchFamily="18" charset="0"/>
                <a:cs typeface="Times New Roman" panose="02020603050405020304" pitchFamily="18" charset="0"/>
              </a:rPr>
              <a:t>Designing campaign messages</a:t>
            </a:r>
          </a:p>
          <a:p>
            <a:pPr lvl="1"/>
            <a:r>
              <a:rPr lang="en-US" sz="1600" dirty="0">
                <a:solidFill>
                  <a:schemeClr val="tx1"/>
                </a:solidFill>
                <a:latin typeface="Times New Roman" panose="02020603050405020304" pitchFamily="18" charset="0"/>
                <a:cs typeface="Times New Roman" panose="02020603050405020304" pitchFamily="18" charset="0"/>
              </a:rPr>
              <a:t>Piloting and implementing </a:t>
            </a:r>
          </a:p>
          <a:p>
            <a:pPr lvl="1"/>
            <a:r>
              <a:rPr lang="en-US" sz="1600" dirty="0">
                <a:solidFill>
                  <a:schemeClr val="tx1"/>
                </a:solidFill>
                <a:latin typeface="Times New Roman" panose="02020603050405020304" pitchFamily="18" charset="0"/>
                <a:cs typeface="Times New Roman" panose="02020603050405020304" pitchFamily="18" charset="0"/>
              </a:rPr>
              <a:t>Evaluating and maintaining a campaign</a:t>
            </a:r>
          </a:p>
          <a:p>
            <a:pPr lvl="1"/>
            <a:r>
              <a:rPr lang="en-US" sz="1600" dirty="0">
                <a:solidFill>
                  <a:schemeClr val="tx1"/>
                </a:solidFill>
                <a:latin typeface="Times New Roman" panose="02020603050405020304" pitchFamily="18" charset="0"/>
                <a:cs typeface="Times New Roman" panose="02020603050405020304" pitchFamily="18" charset="0"/>
              </a:rPr>
              <a:t>Assignment – Team Project </a:t>
            </a:r>
          </a:p>
          <a:p>
            <a:pPr lvl="1"/>
            <a:r>
              <a:rPr lang="en-US" sz="1600" dirty="0">
                <a:solidFill>
                  <a:schemeClr val="tx1"/>
                </a:solidFill>
                <a:latin typeface="Times New Roman" panose="02020603050405020304" pitchFamily="18" charset="0"/>
                <a:cs typeface="Times New Roman" panose="02020603050405020304" pitchFamily="18" charset="0"/>
              </a:rPr>
              <a:t>To Memo and E Mail writing add writing of Business Letters Minutes, Notices and Reports</a:t>
            </a:r>
          </a:p>
          <a:p>
            <a:r>
              <a:rPr lang="en-US" dirty="0">
                <a:solidFill>
                  <a:schemeClr val="tx1"/>
                </a:solidFill>
                <a:latin typeface="Times New Roman" panose="02020603050405020304" pitchFamily="18" charset="0"/>
                <a:cs typeface="Times New Roman" panose="02020603050405020304" pitchFamily="18" charset="0"/>
              </a:rPr>
              <a:t>Laws of Contract and its Management</a:t>
            </a:r>
          </a:p>
          <a:p>
            <a:r>
              <a:rPr lang="en-US" dirty="0">
                <a:solidFill>
                  <a:schemeClr val="tx1"/>
                </a:solidFill>
                <a:latin typeface="Times New Roman" panose="02020603050405020304" pitchFamily="18" charset="0"/>
                <a:cs typeface="Times New Roman" panose="02020603050405020304" pitchFamily="18" charset="0"/>
              </a:rPr>
              <a:t>Topics shall also be included on account of new modules of Leadership, Negotiations and Conflict Resolution and Emerging Trends in Health Care</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548143" y="-28575"/>
            <a:ext cx="9171160" cy="111499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u="sng" dirty="0">
                <a:ln w="12700">
                  <a:solidFill>
                    <a:srgbClr val="5B9BD5"/>
                  </a:solidFill>
                  <a:prstDash val="solid"/>
                </a:ln>
                <a:solidFill>
                  <a:prstClr val="white"/>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RECOMMENDATIONS:                  ADDITION OF NEW TOPICS</a:t>
            </a:r>
            <a:endParaRPr lang="en-US" sz="4000" u="sng" dirty="0">
              <a:solidFill>
                <a:prstClr val="white"/>
              </a:solidFill>
            </a:endParaRPr>
          </a:p>
        </p:txBody>
      </p:sp>
      <p:pic>
        <p:nvPicPr>
          <p:cNvPr id="2" name="Picture 1"/>
          <p:cNvPicPr>
            <a:picLocks noChangeAspect="1"/>
          </p:cNvPicPr>
          <p:nvPr/>
        </p:nvPicPr>
        <p:blipFill>
          <a:blip r:embed="rId2"/>
          <a:stretch>
            <a:fillRect/>
          </a:stretch>
        </p:blipFill>
        <p:spPr>
          <a:xfrm>
            <a:off x="10272161" y="5965589"/>
            <a:ext cx="1913805" cy="883764"/>
          </a:xfrm>
          <a:prstGeom prst="rect">
            <a:avLst/>
          </a:prstGeom>
        </p:spPr>
      </p:pic>
      <p:pic>
        <p:nvPicPr>
          <p:cNvPr id="4" name="Picture 3"/>
          <p:cNvPicPr>
            <a:picLocks noChangeAspect="1"/>
          </p:cNvPicPr>
          <p:nvPr/>
        </p:nvPicPr>
        <p:blipFill>
          <a:blip r:embed="rId2"/>
          <a:stretch>
            <a:fillRect/>
          </a:stretch>
        </p:blipFill>
        <p:spPr>
          <a:xfrm>
            <a:off x="0" y="0"/>
            <a:ext cx="1949870" cy="860088"/>
          </a:xfrm>
          <a:prstGeom prst="rect">
            <a:avLst/>
          </a:prstGeom>
          <a:solidFill>
            <a:schemeClr val="accent1">
              <a:lumMod val="20000"/>
              <a:lumOff val="80000"/>
            </a:schemeClr>
          </a:solidFill>
        </p:spPr>
      </p:pic>
    </p:spTree>
    <p:extLst>
      <p:ext uri="{BB962C8B-B14F-4D97-AF65-F5344CB8AC3E}">
        <p14:creationId xmlns:p14="http://schemas.microsoft.com/office/powerpoint/2010/main" val="2780196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3865" y="2100398"/>
            <a:ext cx="10529935" cy="4366279"/>
          </a:xfrm>
        </p:spPr>
        <p:txBody>
          <a:bodyPr>
            <a:normAutofit fontScale="85000" lnSpcReduction="20000"/>
          </a:bodyPr>
          <a:lstStyle/>
          <a:p>
            <a:endParaRPr lang="en-US" sz="2400" b="1" i="1" u="sng" dirty="0">
              <a:solidFill>
                <a:schemeClr val="tx1"/>
              </a:solidFill>
              <a:latin typeface="Times New Roman" panose="02020603050405020304" pitchFamily="18" charset="0"/>
              <a:cs typeface="Times New Roman" panose="02020603050405020304" pitchFamily="18" charset="0"/>
            </a:endParaRPr>
          </a:p>
          <a:p>
            <a:r>
              <a:rPr lang="en-US" sz="2400" b="1" i="1" u="sng" dirty="0">
                <a:solidFill>
                  <a:schemeClr val="tx1"/>
                </a:solidFill>
                <a:latin typeface="Times New Roman" panose="02020603050405020304" pitchFamily="18" charset="0"/>
                <a:cs typeface="Times New Roman" panose="02020603050405020304" pitchFamily="18" charset="0"/>
              </a:rPr>
              <a:t>Industry Experts </a:t>
            </a:r>
            <a:endParaRPr lang="en-US" sz="2400" b="1" u="sng" dirty="0">
              <a:solidFill>
                <a:schemeClr val="tx1"/>
              </a:solidFill>
              <a:latin typeface="Times New Roman" panose="02020603050405020304" pitchFamily="18" charset="0"/>
              <a:cs typeface="Times New Roman" panose="02020603050405020304" pitchFamily="18" charset="0"/>
            </a:endParaRPr>
          </a:p>
          <a:p>
            <a:pPr lvl="1"/>
            <a:r>
              <a:rPr lang="en-US" sz="2000" dirty="0">
                <a:solidFill>
                  <a:schemeClr val="tx1"/>
                </a:solidFill>
                <a:latin typeface="Times New Roman" panose="02020603050405020304" pitchFamily="18" charset="0"/>
                <a:cs typeface="Times New Roman" panose="02020603050405020304" pitchFamily="18" charset="0"/>
              </a:rPr>
              <a:t>Dr. J.N Srivastava (NHSRC)</a:t>
            </a:r>
          </a:p>
          <a:p>
            <a:pPr lvl="1"/>
            <a:r>
              <a:rPr lang="en-US" sz="2000" dirty="0">
                <a:solidFill>
                  <a:schemeClr val="tx1"/>
                </a:solidFill>
                <a:latin typeface="Times New Roman" panose="02020603050405020304" pitchFamily="18" charset="0"/>
                <a:cs typeface="Times New Roman" panose="02020603050405020304" pitchFamily="18" charset="0"/>
              </a:rPr>
              <a:t>Dr. J.K. Das (NIHFW)</a:t>
            </a:r>
          </a:p>
          <a:p>
            <a:pPr lvl="1"/>
            <a:r>
              <a:rPr lang="en-US" sz="2000" dirty="0">
                <a:solidFill>
                  <a:schemeClr val="tx1"/>
                </a:solidFill>
                <a:latin typeface="Times New Roman" panose="02020603050405020304" pitchFamily="18" charset="0"/>
                <a:cs typeface="Times New Roman" panose="02020603050405020304" pitchFamily="18" charset="0"/>
              </a:rPr>
              <a:t>Dr. S.B. Arora (IGNOU)</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Dharmesh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Lal</a:t>
            </a:r>
            <a:r>
              <a:rPr lang="en-US" sz="2000" dirty="0">
                <a:solidFill>
                  <a:schemeClr val="tx1"/>
                </a:solidFill>
                <a:latin typeface="Times New Roman" panose="02020603050405020304" pitchFamily="18" charset="0"/>
                <a:cs typeface="Times New Roman" panose="02020603050405020304" pitchFamily="18" charset="0"/>
              </a:rPr>
              <a:t> (PHFI)</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Markandey</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Rai</a:t>
            </a:r>
            <a:r>
              <a:rPr lang="en-US" sz="2000" dirty="0">
                <a:solidFill>
                  <a:schemeClr val="tx1"/>
                </a:solidFill>
                <a:latin typeface="Times New Roman" panose="02020603050405020304" pitchFamily="18" charset="0"/>
                <a:cs typeface="Times New Roman" panose="02020603050405020304" pitchFamily="18" charset="0"/>
              </a:rPr>
              <a:t> (Indira Gandhi Technological and Medical Sciences University))</a:t>
            </a:r>
          </a:p>
          <a:p>
            <a:pPr lvl="1"/>
            <a:r>
              <a:rPr lang="en-US" sz="2000" dirty="0">
                <a:solidFill>
                  <a:schemeClr val="tx1"/>
                </a:solidFill>
                <a:latin typeface="Times New Roman" panose="02020603050405020304" pitchFamily="18" charset="0"/>
                <a:cs typeface="Times New Roman" panose="02020603050405020304" pitchFamily="18" charset="0"/>
              </a:rPr>
              <a:t>Dr. Ashish </a:t>
            </a:r>
            <a:r>
              <a:rPr lang="en-US" sz="2000" dirty="0" err="1">
                <a:solidFill>
                  <a:schemeClr val="tx1"/>
                </a:solidFill>
                <a:latin typeface="Times New Roman" panose="02020603050405020304" pitchFamily="18" charset="0"/>
                <a:cs typeface="Times New Roman" panose="02020603050405020304" pitchFamily="18" charset="0"/>
              </a:rPr>
              <a:t>Choudhary</a:t>
            </a:r>
            <a:r>
              <a:rPr lang="en-US" sz="2000" dirty="0">
                <a:solidFill>
                  <a:schemeClr val="tx1"/>
                </a:solidFill>
                <a:latin typeface="Times New Roman" panose="02020603050405020304" pitchFamily="18" charset="0"/>
                <a:cs typeface="Times New Roman" panose="02020603050405020304" pitchFamily="18" charset="0"/>
              </a:rPr>
              <a:t> (Akash Healthcare)</a:t>
            </a:r>
          </a:p>
          <a:p>
            <a:pPr lvl="1"/>
            <a:r>
              <a:rPr lang="en-US" sz="2000" dirty="0">
                <a:solidFill>
                  <a:schemeClr val="tx1"/>
                </a:solidFill>
                <a:latin typeface="Times New Roman" panose="02020603050405020304" pitchFamily="18" charset="0"/>
                <a:cs typeface="Times New Roman" panose="02020603050405020304" pitchFamily="18" charset="0"/>
              </a:rPr>
              <a:t>Dr. Ashish Roy (AIIMS)</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Shyama</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Nagarajan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SahaManthran</a:t>
            </a:r>
            <a:r>
              <a:rPr lang="en-US" sz="2000" dirty="0">
                <a:solidFill>
                  <a:schemeClr val="tx1"/>
                </a:solidFill>
                <a:latin typeface="Times New Roman" panose="02020603050405020304" pitchFamily="18" charset="0"/>
                <a:cs typeface="Times New Roman" panose="02020603050405020304" pitchFamily="18" charset="0"/>
              </a:rPr>
              <a:t> Pvt. Ltd.)</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Poonam</a:t>
            </a:r>
            <a:r>
              <a:rPr lang="en-US" sz="2000" dirty="0">
                <a:solidFill>
                  <a:schemeClr val="tx1"/>
                </a:solidFill>
                <a:latin typeface="Times New Roman" panose="02020603050405020304" pitchFamily="18" charset="0"/>
                <a:cs typeface="Times New Roman" panose="02020603050405020304" pitchFamily="18" charset="0"/>
              </a:rPr>
              <a:t> Rajput (Morpheus Healthcare Pvt. Ltd.)</a:t>
            </a:r>
          </a:p>
          <a:p>
            <a:pPr lvl="1"/>
            <a:r>
              <a:rPr lang="en-US" sz="2000" dirty="0">
                <a:solidFill>
                  <a:schemeClr val="tx1"/>
                </a:solidFill>
                <a:latin typeface="Times New Roman" panose="02020603050405020304" pitchFamily="18" charset="0"/>
                <a:cs typeface="Times New Roman" panose="02020603050405020304" pitchFamily="18" charset="0"/>
              </a:rPr>
              <a:t>Dr. Gaurav Pal </a:t>
            </a:r>
            <a:r>
              <a:rPr lang="en-US" sz="2000" dirty="0" err="1">
                <a:solidFill>
                  <a:schemeClr val="tx1"/>
                </a:solidFill>
                <a:latin typeface="Times New Roman" panose="02020603050405020304" pitchFamily="18" charset="0"/>
                <a:cs typeface="Times New Roman" panose="02020603050405020304" pitchFamily="18" charset="0"/>
              </a:rPr>
              <a:t>Tomar</a:t>
            </a:r>
            <a:r>
              <a:rPr lang="en-US" sz="2000" dirty="0">
                <a:solidFill>
                  <a:schemeClr val="tx1"/>
                </a:solidFill>
                <a:latin typeface="Times New Roman" panose="02020603050405020304" pitchFamily="18" charset="0"/>
                <a:cs typeface="Times New Roman" panose="02020603050405020304" pitchFamily="18" charset="0"/>
              </a:rPr>
              <a:t> (IQVIA) </a:t>
            </a:r>
          </a:p>
          <a:p>
            <a:pPr lvl="1"/>
            <a:endParaRPr lang="en-US" sz="2000" dirty="0">
              <a:solidFill>
                <a:schemeClr val="tx1"/>
              </a:solidFill>
              <a:latin typeface="Times New Roman" panose="02020603050405020304" pitchFamily="18" charset="0"/>
              <a:cs typeface="Times New Roman" panose="02020603050405020304" pitchFamily="18" charset="0"/>
            </a:endParaRPr>
          </a:p>
          <a:p>
            <a:endParaRPr lang="en-US" sz="20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26895" y="5974647"/>
            <a:ext cx="1940965" cy="883997"/>
          </a:xfrm>
          <a:prstGeom prst="rect">
            <a:avLst/>
          </a:prstGeom>
        </p:spPr>
      </p:pic>
      <p:pic>
        <p:nvPicPr>
          <p:cNvPr id="5" name="Picture 4"/>
          <p:cNvPicPr>
            <a:picLocks noChangeAspect="1"/>
          </p:cNvPicPr>
          <p:nvPr/>
        </p:nvPicPr>
        <p:blipFill>
          <a:blip r:embed="rId2"/>
          <a:stretch>
            <a:fillRect/>
          </a:stretch>
        </p:blipFill>
        <p:spPr>
          <a:xfrm>
            <a:off x="9050" y="-2160"/>
            <a:ext cx="1927385" cy="883997"/>
          </a:xfrm>
          <a:prstGeom prst="rect">
            <a:avLst/>
          </a:prstGeom>
        </p:spPr>
      </p:pic>
      <p:pic>
        <p:nvPicPr>
          <p:cNvPr id="6" name="Picture 5"/>
          <p:cNvPicPr>
            <a:picLocks noChangeAspect="1"/>
          </p:cNvPicPr>
          <p:nvPr/>
        </p:nvPicPr>
        <p:blipFill>
          <a:blip r:embed="rId2"/>
          <a:stretch>
            <a:fillRect/>
          </a:stretch>
        </p:blipFill>
        <p:spPr>
          <a:xfrm>
            <a:off x="5679" y="9046"/>
            <a:ext cx="1986083" cy="876061"/>
          </a:xfrm>
          <a:prstGeom prst="rect">
            <a:avLst/>
          </a:prstGeom>
          <a:solidFill>
            <a:schemeClr val="accent1">
              <a:lumMod val="20000"/>
              <a:lumOff val="80000"/>
            </a:schemeClr>
          </a:solidFill>
        </p:spPr>
      </p:pic>
      <p:sp>
        <p:nvSpPr>
          <p:cNvPr id="8" name="Title 7"/>
          <p:cNvSpPr>
            <a:spLocks noGrp="1"/>
          </p:cNvSpPr>
          <p:nvPr>
            <p:ph type="title"/>
          </p:nvPr>
        </p:nvSpPr>
        <p:spPr>
          <a:xfrm>
            <a:off x="2037029" y="14916"/>
            <a:ext cx="8548671" cy="1507067"/>
          </a:xfrm>
        </p:spPr>
        <p:txBody>
          <a:bodyPr>
            <a:normAutofit/>
          </a:bodyPr>
          <a:lstStyle/>
          <a:p>
            <a:pPr algn="ctr"/>
            <a:r>
              <a:rPr lang="en-US" sz="4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EXPERT COMMITTEE</a:t>
            </a:r>
          </a:p>
        </p:txBody>
      </p:sp>
    </p:spTree>
    <p:extLst>
      <p:ext uri="{BB962C8B-B14F-4D97-AF65-F5344CB8AC3E}">
        <p14:creationId xmlns:p14="http://schemas.microsoft.com/office/powerpoint/2010/main" val="120953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150" y="1828799"/>
            <a:ext cx="10534650" cy="4348163"/>
          </a:xfrm>
        </p:spPr>
        <p:txBody>
          <a:bodyPr>
            <a:normAutofit lnSpcReduction="10000"/>
          </a:bodyPr>
          <a:lstStyle/>
          <a:p>
            <a:r>
              <a:rPr lang="en-US" sz="2400" b="1" i="1" u="sng" dirty="0">
                <a:solidFill>
                  <a:schemeClr val="tx1"/>
                </a:solidFill>
                <a:latin typeface="Times New Roman" panose="02020603050405020304" pitchFamily="18" charset="0"/>
                <a:cs typeface="Times New Roman" panose="02020603050405020304" pitchFamily="18" charset="0"/>
              </a:rPr>
              <a:t>IIHMR Faculty</a:t>
            </a:r>
            <a:endParaRPr lang="en-US" sz="2400" b="1" u="sng" dirty="0">
              <a:solidFill>
                <a:schemeClr val="tx1"/>
              </a:solidFill>
              <a:latin typeface="Times New Roman" panose="02020603050405020304" pitchFamily="18" charset="0"/>
              <a:cs typeface="Times New Roman" panose="02020603050405020304" pitchFamily="18" charset="0"/>
            </a:endParaRP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Sanjiv</a:t>
            </a:r>
            <a:r>
              <a:rPr lang="en-US" sz="2000" dirty="0">
                <a:solidFill>
                  <a:schemeClr val="tx1"/>
                </a:solidFill>
                <a:latin typeface="Times New Roman" panose="02020603050405020304" pitchFamily="18" charset="0"/>
                <a:cs typeface="Times New Roman" panose="02020603050405020304" pitchFamily="18" charset="0"/>
              </a:rPr>
              <a:t> Kumar, Director, IIHMR</a:t>
            </a:r>
          </a:p>
          <a:p>
            <a:pPr lvl="1"/>
            <a:r>
              <a:rPr lang="en-US" sz="2000" dirty="0">
                <a:solidFill>
                  <a:schemeClr val="tx1"/>
                </a:solidFill>
                <a:latin typeface="Times New Roman" panose="02020603050405020304" pitchFamily="18" charset="0"/>
                <a:cs typeface="Times New Roman" panose="02020603050405020304" pitchFamily="18" charset="0"/>
              </a:rPr>
              <a:t>Dr. Pradeep Panda</a:t>
            </a:r>
          </a:p>
          <a:p>
            <a:pPr lvl="1"/>
            <a:r>
              <a:rPr lang="en-US" sz="2000" dirty="0">
                <a:solidFill>
                  <a:schemeClr val="tx1"/>
                </a:solidFill>
                <a:latin typeface="Times New Roman" panose="02020603050405020304" pitchFamily="18" charset="0"/>
                <a:cs typeface="Times New Roman" panose="02020603050405020304" pitchFamily="18" charset="0"/>
              </a:rPr>
              <a:t>Dr. A.K. </a:t>
            </a:r>
            <a:r>
              <a:rPr lang="en-US" sz="2000" dirty="0" err="1">
                <a:solidFill>
                  <a:schemeClr val="tx1"/>
                </a:solidFill>
                <a:latin typeface="Times New Roman" panose="02020603050405020304" pitchFamily="18" charset="0"/>
                <a:cs typeface="Times New Roman" panose="02020603050405020304" pitchFamily="18" charset="0"/>
              </a:rPr>
              <a:t>Khokhar</a:t>
            </a:r>
            <a:endParaRPr lang="en-US" sz="2000" dirty="0">
              <a:solidFill>
                <a:schemeClr val="tx1"/>
              </a:solidFill>
              <a:latin typeface="Times New Roman" panose="02020603050405020304" pitchFamily="18" charset="0"/>
              <a:cs typeface="Times New Roman" panose="02020603050405020304" pitchFamily="18" charset="0"/>
            </a:endParaRP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Anandhi</a:t>
            </a:r>
            <a:r>
              <a:rPr lang="en-US" sz="2000" dirty="0">
                <a:solidFill>
                  <a:schemeClr val="tx1"/>
                </a:solidFill>
                <a:latin typeface="Times New Roman" panose="02020603050405020304" pitchFamily="18" charset="0"/>
                <a:cs typeface="Times New Roman" panose="02020603050405020304" pitchFamily="18" charset="0"/>
              </a:rPr>
              <a:t> Ramachandran</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Preetha</a:t>
            </a:r>
            <a:r>
              <a:rPr lang="en-US" sz="2000" dirty="0">
                <a:solidFill>
                  <a:schemeClr val="tx1"/>
                </a:solidFill>
                <a:latin typeface="Times New Roman" panose="02020603050405020304" pitchFamily="18" charset="0"/>
                <a:cs typeface="Times New Roman" panose="02020603050405020304" pitchFamily="18" charset="0"/>
              </a:rPr>
              <a:t>, G.S.</a:t>
            </a: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Sumesh</a:t>
            </a:r>
            <a:r>
              <a:rPr lang="en-US" sz="2000" dirty="0">
                <a:solidFill>
                  <a:schemeClr val="tx1"/>
                </a:solidFill>
                <a:latin typeface="Times New Roman" panose="02020603050405020304" pitchFamily="18" charset="0"/>
                <a:cs typeface="Times New Roman" panose="02020603050405020304" pitchFamily="18" charset="0"/>
              </a:rPr>
              <a:t> Kumar</a:t>
            </a:r>
          </a:p>
          <a:p>
            <a:pPr lvl="1"/>
            <a:r>
              <a:rPr lang="en-US" sz="2000" dirty="0">
                <a:solidFill>
                  <a:schemeClr val="tx1"/>
                </a:solidFill>
                <a:latin typeface="Times New Roman" panose="02020603050405020304" pitchFamily="18" charset="0"/>
                <a:cs typeface="Times New Roman" panose="02020603050405020304" pitchFamily="18" charset="0"/>
              </a:rPr>
              <a:t>Dr. Nitish </a:t>
            </a:r>
            <a:r>
              <a:rPr lang="en-US" sz="2000" dirty="0" err="1">
                <a:solidFill>
                  <a:schemeClr val="tx1"/>
                </a:solidFill>
                <a:latin typeface="Times New Roman" panose="02020603050405020304" pitchFamily="18" charset="0"/>
                <a:cs typeface="Times New Roman" panose="02020603050405020304" pitchFamily="18" charset="0"/>
              </a:rPr>
              <a:t>Dogra</a:t>
            </a:r>
            <a:endParaRPr lang="en-US" sz="2000" dirty="0">
              <a:solidFill>
                <a:schemeClr val="tx1"/>
              </a:solidFill>
              <a:latin typeface="Times New Roman" panose="02020603050405020304" pitchFamily="18" charset="0"/>
              <a:cs typeface="Times New Roman" panose="02020603050405020304" pitchFamily="18" charset="0"/>
            </a:endParaRPr>
          </a:p>
          <a:p>
            <a:pPr lvl="1"/>
            <a:r>
              <a:rPr lang="en-US" sz="2000" dirty="0">
                <a:solidFill>
                  <a:schemeClr val="tx1"/>
                </a:solidFill>
                <a:latin typeface="Times New Roman" panose="02020603050405020304" pitchFamily="18" charset="0"/>
                <a:cs typeface="Times New Roman" panose="02020603050405020304" pitchFamily="18" charset="0"/>
              </a:rPr>
              <a:t>Dr. Manish </a:t>
            </a:r>
            <a:r>
              <a:rPr lang="en-US" sz="2000" dirty="0" err="1">
                <a:solidFill>
                  <a:schemeClr val="tx1"/>
                </a:solidFill>
                <a:latin typeface="Times New Roman" panose="02020603050405020304" pitchFamily="18" charset="0"/>
                <a:cs typeface="Times New Roman" panose="02020603050405020304" pitchFamily="18" charset="0"/>
              </a:rPr>
              <a:t>Priyadarshi</a:t>
            </a:r>
            <a:endParaRPr lang="en-US" sz="2000" dirty="0">
              <a:solidFill>
                <a:schemeClr val="tx1"/>
              </a:solidFill>
              <a:latin typeface="Times New Roman" panose="02020603050405020304" pitchFamily="18" charset="0"/>
              <a:cs typeface="Times New Roman" panose="02020603050405020304" pitchFamily="18" charset="0"/>
            </a:endParaRPr>
          </a:p>
          <a:p>
            <a:pPr lvl="1"/>
            <a:r>
              <a:rPr lang="en-US" sz="2000" dirty="0">
                <a:solidFill>
                  <a:schemeClr val="tx1"/>
                </a:solidFill>
                <a:latin typeface="Times New Roman" panose="02020603050405020304" pitchFamily="18" charset="0"/>
                <a:cs typeface="Times New Roman" panose="02020603050405020304" pitchFamily="18" charset="0"/>
              </a:rPr>
              <a:t>Dr. </a:t>
            </a:r>
            <a:r>
              <a:rPr lang="en-US" sz="2000" dirty="0" err="1">
                <a:solidFill>
                  <a:schemeClr val="tx1"/>
                </a:solidFill>
                <a:latin typeface="Times New Roman" panose="02020603050405020304" pitchFamily="18" charset="0"/>
                <a:cs typeface="Times New Roman" panose="02020603050405020304" pitchFamily="18" charset="0"/>
              </a:rPr>
              <a:t>Nishikant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Bele</a:t>
            </a:r>
            <a:endParaRPr lang="en-US" sz="20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45001" y="5974638"/>
            <a:ext cx="1940965" cy="883997"/>
          </a:xfrm>
          <a:prstGeom prst="rect">
            <a:avLst/>
          </a:prstGeom>
        </p:spPr>
      </p:pic>
      <p:pic>
        <p:nvPicPr>
          <p:cNvPr id="5" name="Picture 4"/>
          <p:cNvPicPr>
            <a:picLocks noChangeAspect="1"/>
          </p:cNvPicPr>
          <p:nvPr/>
        </p:nvPicPr>
        <p:blipFill>
          <a:blip r:embed="rId2"/>
          <a:stretch>
            <a:fillRect/>
          </a:stretch>
        </p:blipFill>
        <p:spPr>
          <a:xfrm>
            <a:off x="9052" y="-2159"/>
            <a:ext cx="1909278" cy="883997"/>
          </a:xfrm>
          <a:prstGeom prst="rect">
            <a:avLst/>
          </a:prstGeom>
        </p:spPr>
      </p:pic>
      <p:sp>
        <p:nvSpPr>
          <p:cNvPr id="7" name="Title 7"/>
          <p:cNvSpPr>
            <a:spLocks noGrp="1"/>
          </p:cNvSpPr>
          <p:nvPr>
            <p:ph type="title"/>
          </p:nvPr>
        </p:nvSpPr>
        <p:spPr>
          <a:xfrm>
            <a:off x="2549525" y="-3175"/>
            <a:ext cx="8534400" cy="1506538"/>
          </a:xfrm>
        </p:spPr>
        <p:txBody>
          <a:bodyPr>
            <a:normAutofit/>
          </a:bodyPr>
          <a:lstStyle/>
          <a:p>
            <a:pPr algn="ctr"/>
            <a:r>
              <a:rPr lang="en-US" sz="4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EXPERT COMMITTEE</a:t>
            </a:r>
          </a:p>
        </p:txBody>
      </p:sp>
    </p:spTree>
    <p:extLst>
      <p:ext uri="{BB962C8B-B14F-4D97-AF65-F5344CB8AC3E}">
        <p14:creationId xmlns:p14="http://schemas.microsoft.com/office/powerpoint/2010/main" val="342250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651" y="1738264"/>
            <a:ext cx="10566149" cy="4001633"/>
          </a:xfrm>
          <a:ln>
            <a:solidFill>
              <a:schemeClr val="bg1"/>
            </a:solid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4000" b="1" u="sng" dirty="0">
                <a:solidFill>
                  <a:schemeClr val="accent1">
                    <a:lumMod val="75000"/>
                  </a:schemeClr>
                </a:solidFill>
                <a:latin typeface="Times New Roman" panose="02020603050405020304" pitchFamily="18" charset="0"/>
                <a:cs typeface="Times New Roman" panose="02020603050405020304" pitchFamily="18" charset="0"/>
              </a:rPr>
              <a:t>REVIEW AND RESTRUCTURING OF </a:t>
            </a:r>
            <a:r>
              <a:rPr lang="en-US" sz="4400" b="1" u="sng" dirty="0">
                <a:solidFill>
                  <a:schemeClr val="accent1">
                    <a:lumMod val="75000"/>
                  </a:schemeClr>
                </a:solidFill>
                <a:latin typeface="Times New Roman" panose="02020603050405020304" pitchFamily="18" charset="0"/>
                <a:cs typeface="Times New Roman" panose="02020603050405020304" pitchFamily="18" charset="0"/>
              </a:rPr>
              <a:t>MODULES</a:t>
            </a:r>
            <a:r>
              <a:rPr lang="en-US" sz="4000" b="1" u="sng" dirty="0">
                <a:solidFill>
                  <a:schemeClr val="accent1">
                    <a:lumMod val="75000"/>
                  </a:schemeClr>
                </a:solidFill>
                <a:latin typeface="Times New Roman" panose="02020603050405020304" pitchFamily="18" charset="0"/>
                <a:cs typeface="Times New Roman" panose="02020603050405020304" pitchFamily="18" charset="0"/>
              </a:rPr>
              <a:t> OF FIRST YEAR AND SECOND YEAR (HOSPITAL STREAM) OF POST GRADUATE DIPLOMA   IN HEALTH AND HOSPITAL MANAGEMENT AT IIHMR, NEW DELHI</a:t>
            </a:r>
          </a:p>
        </p:txBody>
      </p:sp>
      <p:pic>
        <p:nvPicPr>
          <p:cNvPr id="1026" name="Picture 2" descr="Image result for IIHM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27156"/>
            <a:ext cx="1901228" cy="88303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10263097" y="5966222"/>
            <a:ext cx="1931917" cy="892127"/>
          </a:xfrm>
          <a:prstGeom prst="rect">
            <a:avLst/>
          </a:prstGeom>
        </p:spPr>
      </p:pic>
    </p:spTree>
    <p:extLst>
      <p:ext uri="{BB962C8B-B14F-4D97-AF65-F5344CB8AC3E}">
        <p14:creationId xmlns:p14="http://schemas.microsoft.com/office/powerpoint/2010/main" val="435289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749" y="1593411"/>
            <a:ext cx="11227050" cy="5260058"/>
          </a:xfrm>
        </p:spPr>
        <p:txBody>
          <a:bodyPr>
            <a:noAutofit/>
          </a:bodyPr>
          <a:lstStyle/>
          <a:p>
            <a:pPr lvl="0"/>
            <a:r>
              <a:rPr lang="en-US" sz="1600" dirty="0">
                <a:solidFill>
                  <a:schemeClr val="tx1"/>
                </a:solidFill>
                <a:latin typeface="Times New Roman" panose="02020603050405020304" pitchFamily="18" charset="0"/>
                <a:cs typeface="Times New Roman" panose="02020603050405020304" pitchFamily="18" charset="0"/>
              </a:rPr>
              <a:t>Students should be trained in </a:t>
            </a:r>
            <a:r>
              <a:rPr lang="en-US" sz="1600" dirty="0">
                <a:solidFill>
                  <a:srgbClr val="FF0000"/>
                </a:solidFill>
                <a:latin typeface="Times New Roman" panose="02020603050405020304" pitchFamily="18" charset="0"/>
                <a:cs typeface="Times New Roman" panose="02020603050405020304" pitchFamily="18" charset="0"/>
              </a:rPr>
              <a:t>soft skills</a:t>
            </a:r>
            <a:r>
              <a:rPr lang="en-US" sz="1600" dirty="0">
                <a:solidFill>
                  <a:schemeClr val="tx1"/>
                </a:solidFill>
                <a:latin typeface="Times New Roman" panose="02020603050405020304" pitchFamily="18" charset="0"/>
                <a:cs typeface="Times New Roman" panose="02020603050405020304" pitchFamily="18" charset="0"/>
              </a:rPr>
              <a:t> for better work efficiency and for developing work attitude.</a:t>
            </a:r>
          </a:p>
          <a:p>
            <a:pPr lvl="0"/>
            <a:r>
              <a:rPr lang="en-US" sz="1600" dirty="0">
                <a:solidFill>
                  <a:schemeClr val="tx1"/>
                </a:solidFill>
                <a:latin typeface="Times New Roman" panose="02020603050405020304" pitchFamily="18" charset="0"/>
                <a:cs typeface="Times New Roman" panose="02020603050405020304" pitchFamily="18" charset="0"/>
              </a:rPr>
              <a:t>Student’s </a:t>
            </a:r>
            <a:r>
              <a:rPr lang="en-US" sz="1600" dirty="0">
                <a:solidFill>
                  <a:srgbClr val="FF0000"/>
                </a:solidFill>
                <a:latin typeface="Times New Roman" panose="02020603050405020304" pitchFamily="18" charset="0"/>
                <a:cs typeface="Times New Roman" panose="02020603050405020304" pitchFamily="18" charset="0"/>
              </a:rPr>
              <a:t>training</a:t>
            </a:r>
            <a:r>
              <a:rPr lang="en-US" sz="1600" dirty="0">
                <a:solidFill>
                  <a:schemeClr val="tx1"/>
                </a:solidFill>
                <a:latin typeface="Times New Roman" panose="02020603050405020304" pitchFamily="18" charset="0"/>
                <a:cs typeface="Times New Roman" panose="02020603050405020304" pitchFamily="18" charset="0"/>
              </a:rPr>
              <a:t> is also required</a:t>
            </a:r>
            <a:r>
              <a:rPr lang="en-US" sz="1600" dirty="0">
                <a:solidFill>
                  <a:srgbClr val="FF0000"/>
                </a:solidFill>
                <a:latin typeface="Times New Roman" panose="02020603050405020304" pitchFamily="18" charset="0"/>
                <a:cs typeface="Times New Roman" panose="02020603050405020304" pitchFamily="18" charset="0"/>
              </a:rPr>
              <a:t> as per work profile</a:t>
            </a:r>
            <a:r>
              <a:rPr lang="en-US" sz="1600" dirty="0">
                <a:solidFill>
                  <a:schemeClr val="tx1"/>
                </a:solidFill>
                <a:latin typeface="Times New Roman" panose="02020603050405020304" pitchFamily="18" charset="0"/>
                <a:cs typeface="Times New Roman" panose="02020603050405020304" pitchFamily="18" charset="0"/>
              </a:rPr>
              <a:t> assigned by the employer for better results; Employers have a moral responsibility to provide opportunities to the students to learn</a:t>
            </a:r>
          </a:p>
          <a:p>
            <a:pPr lvl="0"/>
            <a:r>
              <a:rPr lang="en-US" sz="1600" dirty="0">
                <a:solidFill>
                  <a:schemeClr val="tx1"/>
                </a:solidFill>
                <a:latin typeface="Times New Roman" panose="02020603050405020304" pitchFamily="18" charset="0"/>
                <a:cs typeface="Times New Roman" panose="02020603050405020304" pitchFamily="18" charset="0"/>
              </a:rPr>
              <a:t>Students should be trained to </a:t>
            </a:r>
            <a:r>
              <a:rPr lang="en-US" sz="1600" dirty="0">
                <a:solidFill>
                  <a:srgbClr val="FF0000"/>
                </a:solidFill>
                <a:latin typeface="Times New Roman" panose="02020603050405020304" pitchFamily="18" charset="0"/>
                <a:cs typeface="Times New Roman" panose="02020603050405020304" pitchFamily="18" charset="0"/>
              </a:rPr>
              <a:t>work on the grass root level</a:t>
            </a:r>
            <a:r>
              <a:rPr lang="en-US" sz="1600" dirty="0">
                <a:solidFill>
                  <a:schemeClr val="tx1"/>
                </a:solidFill>
                <a:latin typeface="Times New Roman" panose="02020603050405020304" pitchFamily="18" charset="0"/>
                <a:cs typeface="Times New Roman" panose="02020603050405020304" pitchFamily="18" charset="0"/>
              </a:rPr>
              <a:t> and there is need to</a:t>
            </a:r>
            <a:r>
              <a:rPr lang="en-US" sz="1600" dirty="0">
                <a:solidFill>
                  <a:srgbClr val="FF0000"/>
                </a:solidFill>
                <a:latin typeface="Times New Roman" panose="02020603050405020304" pitchFamily="18" charset="0"/>
                <a:cs typeface="Times New Roman" panose="02020603050405020304" pitchFamily="18" charset="0"/>
              </a:rPr>
              <a:t> strengthen</a:t>
            </a:r>
            <a:r>
              <a:rPr lang="en-US" sz="1600" dirty="0">
                <a:solidFill>
                  <a:schemeClr val="tx1"/>
                </a:solidFill>
                <a:latin typeface="Times New Roman" panose="02020603050405020304" pitchFamily="18" charset="0"/>
                <a:cs typeface="Times New Roman" panose="02020603050405020304" pitchFamily="18" charset="0"/>
              </a:rPr>
              <a:t> their </a:t>
            </a:r>
            <a:r>
              <a:rPr lang="en-US" sz="1600" dirty="0">
                <a:solidFill>
                  <a:srgbClr val="FF0000"/>
                </a:solidFill>
                <a:latin typeface="Times New Roman" panose="02020603050405020304" pitchFamily="18" charset="0"/>
                <a:cs typeface="Times New Roman" panose="02020603050405020304" pitchFamily="18" charset="0"/>
              </a:rPr>
              <a:t>basics</a:t>
            </a:r>
          </a:p>
          <a:p>
            <a:pPr lvl="0"/>
            <a:r>
              <a:rPr lang="en-US" sz="1600" dirty="0">
                <a:solidFill>
                  <a:schemeClr val="tx1"/>
                </a:solidFill>
                <a:latin typeface="Times New Roman" panose="02020603050405020304" pitchFamily="18" charset="0"/>
                <a:cs typeface="Times New Roman" panose="02020603050405020304" pitchFamily="18" charset="0"/>
              </a:rPr>
              <a:t>To enhance </a:t>
            </a:r>
            <a:r>
              <a:rPr lang="en-US" sz="1600" dirty="0">
                <a:solidFill>
                  <a:srgbClr val="FF0000"/>
                </a:solidFill>
                <a:latin typeface="Times New Roman" panose="02020603050405020304" pitchFamily="18" charset="0"/>
                <a:cs typeface="Times New Roman" panose="02020603050405020304" pitchFamily="18" charset="0"/>
              </a:rPr>
              <a:t>up-to-date knowledge</a:t>
            </a:r>
            <a:r>
              <a:rPr lang="en-US" sz="1600" dirty="0">
                <a:solidFill>
                  <a:schemeClr val="tx1"/>
                </a:solidFill>
                <a:latin typeface="Times New Roman" panose="02020603050405020304" pitchFamily="18" charset="0"/>
                <a:cs typeface="Times New Roman" panose="02020603050405020304" pitchFamily="18" charset="0"/>
              </a:rPr>
              <a:t> among students in the healthcare sector, the institute should invite</a:t>
            </a:r>
            <a:r>
              <a:rPr lang="en-US" sz="1600" dirty="0">
                <a:solidFill>
                  <a:srgbClr val="FF0000"/>
                </a:solidFill>
                <a:latin typeface="Times New Roman" panose="02020603050405020304" pitchFamily="18" charset="0"/>
                <a:cs typeface="Times New Roman" panose="02020603050405020304" pitchFamily="18" charset="0"/>
              </a:rPr>
              <a:t> external experts</a:t>
            </a:r>
            <a:r>
              <a:rPr lang="en-US" sz="1600" dirty="0">
                <a:solidFill>
                  <a:schemeClr val="tx1"/>
                </a:solidFill>
                <a:latin typeface="Times New Roman" panose="02020603050405020304" pitchFamily="18" charset="0"/>
                <a:cs typeface="Times New Roman" panose="02020603050405020304" pitchFamily="18" charset="0"/>
              </a:rPr>
              <a:t> from bio-tech, </a:t>
            </a:r>
            <a:r>
              <a:rPr lang="en-US" sz="1600" dirty="0" err="1">
                <a:solidFill>
                  <a:schemeClr val="tx1"/>
                </a:solidFill>
                <a:latin typeface="Times New Roman" panose="02020603050405020304" pitchFamily="18" charset="0"/>
                <a:cs typeface="Times New Roman" panose="02020603050405020304" pitchFamily="18" charset="0"/>
              </a:rPr>
              <a:t>pharma</a:t>
            </a:r>
            <a:r>
              <a:rPr lang="en-US" sz="1600" dirty="0">
                <a:solidFill>
                  <a:schemeClr val="tx1"/>
                </a:solidFill>
                <a:latin typeface="Times New Roman" panose="02020603050405020304" pitchFamily="18" charset="0"/>
                <a:cs typeface="Times New Roman" panose="02020603050405020304" pitchFamily="18" charset="0"/>
              </a:rPr>
              <a:t>, hospitals, start-ups (health applications) to speak </a:t>
            </a:r>
            <a:r>
              <a:rPr lang="en-US" sz="1600" dirty="0">
                <a:solidFill>
                  <a:srgbClr val="FF0000"/>
                </a:solidFill>
                <a:latin typeface="Times New Roman" panose="02020603050405020304" pitchFamily="18" charset="0"/>
                <a:cs typeface="Times New Roman" panose="02020603050405020304" pitchFamily="18" charset="0"/>
              </a:rPr>
              <a:t>on emerging themes</a:t>
            </a:r>
          </a:p>
          <a:p>
            <a:pPr lvl="0"/>
            <a:r>
              <a:rPr lang="en-US" sz="1600" dirty="0">
                <a:solidFill>
                  <a:srgbClr val="FF0000"/>
                </a:solidFill>
                <a:latin typeface="Times New Roman" panose="02020603050405020304" pitchFamily="18" charset="0"/>
                <a:cs typeface="Times New Roman" panose="02020603050405020304" pitchFamily="18" charset="0"/>
              </a:rPr>
              <a:t>Thinking power</a:t>
            </a:r>
            <a:r>
              <a:rPr lang="en-US" sz="1600" dirty="0">
                <a:solidFill>
                  <a:schemeClr val="tx1"/>
                </a:solidFill>
                <a:latin typeface="Times New Roman" panose="02020603050405020304" pitchFamily="18" charset="0"/>
                <a:cs typeface="Times New Roman" panose="02020603050405020304" pitchFamily="18" charset="0"/>
              </a:rPr>
              <a:t>/questioning attitudes of the students need to be developed </a:t>
            </a:r>
          </a:p>
          <a:p>
            <a:pPr lvl="0"/>
            <a:r>
              <a:rPr lang="en-US" sz="1600" dirty="0">
                <a:solidFill>
                  <a:srgbClr val="FF0000"/>
                </a:solidFill>
                <a:latin typeface="Times New Roman" panose="02020603050405020304" pitchFamily="18" charset="0"/>
                <a:cs typeface="Times New Roman" panose="02020603050405020304" pitchFamily="18" charset="0"/>
              </a:rPr>
              <a:t>Logical Approach</a:t>
            </a:r>
            <a:r>
              <a:rPr lang="en-US" sz="1600" dirty="0">
                <a:solidFill>
                  <a:schemeClr val="tx1"/>
                </a:solidFill>
                <a:latin typeface="Times New Roman" panose="02020603050405020304" pitchFamily="18" charset="0"/>
                <a:cs typeface="Times New Roman" panose="02020603050405020304" pitchFamily="18" charset="0"/>
              </a:rPr>
              <a:t>- How should I logically approach a problem? Training on writing and research methodology would help</a:t>
            </a:r>
          </a:p>
          <a:p>
            <a:pPr lvl="0"/>
            <a:r>
              <a:rPr lang="en-US" sz="1600" dirty="0">
                <a:solidFill>
                  <a:schemeClr val="tx1"/>
                </a:solidFill>
                <a:latin typeface="Times New Roman" panose="02020603050405020304" pitchFamily="18" charset="0"/>
                <a:cs typeface="Times New Roman" panose="02020603050405020304" pitchFamily="18" charset="0"/>
              </a:rPr>
              <a:t>There is need to provide hands-on knowledge of basic </a:t>
            </a:r>
            <a:r>
              <a:rPr lang="en-US" sz="1600" dirty="0">
                <a:solidFill>
                  <a:srgbClr val="FF0000"/>
                </a:solidFill>
                <a:latin typeface="Times New Roman" panose="02020603050405020304" pitchFamily="18" charset="0"/>
                <a:cs typeface="Times New Roman" panose="02020603050405020304" pitchFamily="18" charset="0"/>
              </a:rPr>
              <a:t>computer learning</a:t>
            </a:r>
            <a:r>
              <a:rPr lang="en-US" sz="1600" dirty="0">
                <a:solidFill>
                  <a:schemeClr val="tx1"/>
                </a:solidFill>
                <a:latin typeface="Times New Roman" panose="02020603050405020304" pitchFamily="18" charset="0"/>
                <a:cs typeface="Times New Roman" panose="02020603050405020304" pitchFamily="18" charset="0"/>
              </a:rPr>
              <a:t> to every student (e.g., excel, power-point) </a:t>
            </a:r>
          </a:p>
          <a:p>
            <a:pPr lvl="0"/>
            <a:r>
              <a:rPr lang="en-US" sz="1600" dirty="0">
                <a:solidFill>
                  <a:schemeClr val="tx1"/>
                </a:solidFill>
                <a:latin typeface="Times New Roman" panose="02020603050405020304" pitchFamily="18" charset="0"/>
                <a:cs typeface="Times New Roman" panose="02020603050405020304" pitchFamily="18" charset="0"/>
              </a:rPr>
              <a:t>The gap between industry requirement and skills of the students should be narrowed down.</a:t>
            </a:r>
          </a:p>
          <a:p>
            <a:pPr lvl="0"/>
            <a:r>
              <a:rPr lang="en-US" sz="1600" dirty="0">
                <a:solidFill>
                  <a:schemeClr val="tx1"/>
                </a:solidFill>
                <a:latin typeface="Times New Roman" panose="02020603050405020304" pitchFamily="18" charset="0"/>
                <a:cs typeface="Times New Roman" panose="02020603050405020304" pitchFamily="18" charset="0"/>
              </a:rPr>
              <a:t>Focus on </a:t>
            </a:r>
            <a:r>
              <a:rPr lang="en-US" sz="1600" dirty="0">
                <a:solidFill>
                  <a:srgbClr val="FF0000"/>
                </a:solidFill>
                <a:latin typeface="Times New Roman" panose="02020603050405020304" pitchFamily="18" charset="0"/>
                <a:cs typeface="Times New Roman" panose="02020603050405020304" pitchFamily="18" charset="0"/>
              </a:rPr>
              <a:t>practical hands-on experience</a:t>
            </a:r>
            <a:r>
              <a:rPr lang="en-US" sz="1600" dirty="0">
                <a:solidFill>
                  <a:schemeClr val="tx1"/>
                </a:solidFill>
                <a:latin typeface="Times New Roman" panose="02020603050405020304" pitchFamily="18" charset="0"/>
                <a:cs typeface="Times New Roman" panose="02020603050405020304" pitchFamily="18" charset="0"/>
              </a:rPr>
              <a:t> in consulting and hospitals during the last three months of the course</a:t>
            </a:r>
          </a:p>
          <a:p>
            <a:pPr lvl="0"/>
            <a:r>
              <a:rPr lang="en-US" sz="1600" dirty="0">
                <a:solidFill>
                  <a:schemeClr val="tx1"/>
                </a:solidFill>
                <a:latin typeface="Times New Roman" panose="02020603050405020304" pitchFamily="18" charset="0"/>
                <a:cs typeface="Times New Roman" panose="02020603050405020304" pitchFamily="18" charset="0"/>
              </a:rPr>
              <a:t>The hospital management syllabus is vast, almost equivalent to a three-year MBA </a:t>
            </a:r>
            <a:r>
              <a:rPr lang="en-US" sz="1600" dirty="0" err="1">
                <a:solidFill>
                  <a:schemeClr val="tx1"/>
                </a:solidFill>
                <a:latin typeface="Times New Roman" panose="02020603050405020304" pitchFamily="18" charset="0"/>
                <a:cs typeface="Times New Roman" panose="02020603050405020304" pitchFamily="18" charset="0"/>
              </a:rPr>
              <a:t>programme</a:t>
            </a:r>
            <a:r>
              <a:rPr lang="en-US" sz="1600" dirty="0">
                <a:solidFill>
                  <a:schemeClr val="tx1"/>
                </a:solidFill>
                <a:latin typeface="Times New Roman" panose="02020603050405020304" pitchFamily="18" charset="0"/>
                <a:cs typeface="Times New Roman" panose="02020603050405020304" pitchFamily="18" charset="0"/>
              </a:rPr>
              <a:t>; Strike a </a:t>
            </a:r>
            <a:r>
              <a:rPr lang="en-US" sz="1600" dirty="0">
                <a:solidFill>
                  <a:srgbClr val="FF0000"/>
                </a:solidFill>
                <a:latin typeface="Times New Roman" panose="02020603050405020304" pitchFamily="18" charset="0"/>
                <a:cs typeface="Times New Roman" panose="02020603050405020304" pitchFamily="18" charset="0"/>
              </a:rPr>
              <a:t>balance between theoretical knowledge and application</a:t>
            </a:r>
          </a:p>
          <a:p>
            <a:pPr lvl="0"/>
            <a:r>
              <a:rPr lang="en-US" sz="1600" dirty="0">
                <a:solidFill>
                  <a:srgbClr val="FF0000"/>
                </a:solidFill>
                <a:latin typeface="Times New Roman" panose="02020603050405020304" pitchFamily="18" charset="0"/>
                <a:cs typeface="Times New Roman" panose="02020603050405020304" pitchFamily="18" charset="0"/>
              </a:rPr>
              <a:t>Add modules on conflict resolution and motivations in HRM, procurement principles, legal aspects, and  ethics.</a:t>
            </a:r>
          </a:p>
          <a:p>
            <a:endParaRPr lang="en-US" sz="16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45006" y="5956534"/>
            <a:ext cx="1942327" cy="896935"/>
          </a:xfrm>
          <a:prstGeom prst="rect">
            <a:avLst/>
          </a:prstGeom>
        </p:spPr>
      </p:pic>
      <p:pic>
        <p:nvPicPr>
          <p:cNvPr id="5" name="Picture 4"/>
          <p:cNvPicPr>
            <a:picLocks noChangeAspect="1"/>
          </p:cNvPicPr>
          <p:nvPr/>
        </p:nvPicPr>
        <p:blipFill>
          <a:blip r:embed="rId2"/>
          <a:stretch>
            <a:fillRect/>
          </a:stretch>
        </p:blipFill>
        <p:spPr>
          <a:xfrm>
            <a:off x="9048" y="6908"/>
            <a:ext cx="1954545" cy="883997"/>
          </a:xfrm>
          <a:prstGeom prst="rect">
            <a:avLst/>
          </a:prstGeom>
        </p:spPr>
      </p:pic>
      <p:sp>
        <p:nvSpPr>
          <p:cNvPr id="6" name="Title 5"/>
          <p:cNvSpPr>
            <a:spLocks noGrp="1"/>
          </p:cNvSpPr>
          <p:nvPr>
            <p:ph type="title"/>
          </p:nvPr>
        </p:nvSpPr>
        <p:spPr>
          <a:xfrm>
            <a:off x="1167897" y="-9059"/>
            <a:ext cx="11019435" cy="1540094"/>
          </a:xfrm>
        </p:spPr>
        <p:txBody>
          <a:bodyPr>
            <a:noAutofit/>
          </a:bodyPr>
          <a:lstStyle/>
          <a:p>
            <a:pPr algn="ctr"/>
            <a:r>
              <a:rPr lang="en-US" sz="44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FEEDBACK:                                  INDUSTRY- ACADEMY INTERACTION</a:t>
            </a:r>
            <a:endParaRPr lang="en-US" sz="4400" dirty="0"/>
          </a:p>
        </p:txBody>
      </p:sp>
    </p:spTree>
    <p:extLst>
      <p:ext uri="{BB962C8B-B14F-4D97-AF65-F5344CB8AC3E}">
        <p14:creationId xmlns:p14="http://schemas.microsoft.com/office/powerpoint/2010/main" val="3120808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0079" y="1819747"/>
            <a:ext cx="10493721" cy="4357216"/>
          </a:xfrm>
        </p:spPr>
        <p:txBody>
          <a:bodyPr>
            <a:noAutofit/>
          </a:bodyPr>
          <a:lstStyle/>
          <a:p>
            <a:pPr lvl="0"/>
            <a:r>
              <a:rPr lang="en-US" sz="1600" dirty="0">
                <a:solidFill>
                  <a:schemeClr val="tx1"/>
                </a:solidFill>
                <a:latin typeface="Times New Roman" panose="02020603050405020304" pitchFamily="18" charset="0"/>
                <a:cs typeface="Times New Roman" panose="02020603050405020304" pitchFamily="18" charset="0"/>
              </a:rPr>
              <a:t>Student’s expectations should also be met by the institute</a:t>
            </a:r>
          </a:p>
          <a:p>
            <a:pPr lvl="0"/>
            <a:r>
              <a:rPr lang="en-US" sz="1600" dirty="0">
                <a:solidFill>
                  <a:schemeClr val="tx1"/>
                </a:solidFill>
                <a:latin typeface="Times New Roman" panose="02020603050405020304" pitchFamily="18" charset="0"/>
                <a:cs typeface="Times New Roman" panose="02020603050405020304" pitchFamily="18" charset="0"/>
              </a:rPr>
              <a:t>Students should be trained to</a:t>
            </a:r>
            <a:r>
              <a:rPr lang="en-US" sz="1600" dirty="0">
                <a:solidFill>
                  <a:srgbClr val="FF0000"/>
                </a:solidFill>
                <a:latin typeface="Times New Roman" panose="02020603050405020304" pitchFamily="18" charset="0"/>
                <a:cs typeface="Times New Roman" panose="02020603050405020304" pitchFamily="18" charset="0"/>
              </a:rPr>
              <a:t> work for longer hours</a:t>
            </a:r>
          </a:p>
          <a:p>
            <a:pPr lvl="0"/>
            <a:r>
              <a:rPr lang="en-US" sz="1600" dirty="0">
                <a:solidFill>
                  <a:srgbClr val="FF0000"/>
                </a:solidFill>
                <a:latin typeface="Times New Roman" panose="02020603050405020304" pitchFamily="18" charset="0"/>
                <a:cs typeface="Times New Roman" panose="02020603050405020304" pitchFamily="18" charset="0"/>
              </a:rPr>
              <a:t>Repeated topics</a:t>
            </a:r>
            <a:r>
              <a:rPr lang="en-US" sz="1600" dirty="0">
                <a:solidFill>
                  <a:schemeClr val="tx1"/>
                </a:solidFill>
                <a:latin typeface="Times New Roman" panose="02020603050405020304" pitchFamily="18" charset="0"/>
                <a:cs typeface="Times New Roman" panose="02020603050405020304" pitchFamily="18" charset="0"/>
              </a:rPr>
              <a:t> in different modules should be </a:t>
            </a:r>
            <a:r>
              <a:rPr lang="en-US" sz="1600" dirty="0">
                <a:solidFill>
                  <a:srgbClr val="FF0000"/>
                </a:solidFill>
                <a:latin typeface="Times New Roman" panose="02020603050405020304" pitchFamily="18" charset="0"/>
                <a:cs typeface="Times New Roman" panose="02020603050405020304" pitchFamily="18" charset="0"/>
              </a:rPr>
              <a:t>deleted</a:t>
            </a:r>
            <a:r>
              <a:rPr lang="en-US" sz="1600" dirty="0">
                <a:solidFill>
                  <a:schemeClr val="tx1"/>
                </a:solidFill>
                <a:latin typeface="Times New Roman" panose="02020603050405020304" pitchFamily="18" charset="0"/>
                <a:cs typeface="Times New Roman" panose="02020603050405020304" pitchFamily="18" charset="0"/>
              </a:rPr>
              <a:t>. There are considerable overlaps of topics across modules.</a:t>
            </a:r>
          </a:p>
          <a:p>
            <a:pPr lvl="0"/>
            <a:r>
              <a:rPr lang="en-US" sz="1600" dirty="0">
                <a:solidFill>
                  <a:srgbClr val="FF0000"/>
                </a:solidFill>
                <a:latin typeface="Times New Roman" panose="02020603050405020304" pitchFamily="18" charset="0"/>
                <a:cs typeface="Times New Roman" panose="02020603050405020304" pitchFamily="18" charset="0"/>
              </a:rPr>
              <a:t>More emphasis</a:t>
            </a:r>
            <a:r>
              <a:rPr lang="en-US" sz="1600" dirty="0">
                <a:solidFill>
                  <a:schemeClr val="tx1"/>
                </a:solidFill>
                <a:latin typeface="Times New Roman" panose="02020603050405020304" pitchFamily="18" charset="0"/>
                <a:cs typeface="Times New Roman" panose="02020603050405020304" pitchFamily="18" charset="0"/>
              </a:rPr>
              <a:t> should be given on the </a:t>
            </a:r>
            <a:r>
              <a:rPr lang="en-US" sz="1600" dirty="0">
                <a:solidFill>
                  <a:srgbClr val="FF0000"/>
                </a:solidFill>
                <a:latin typeface="Times New Roman" panose="02020603050405020304" pitchFamily="18" charset="0"/>
                <a:cs typeface="Times New Roman" panose="02020603050405020304" pitchFamily="18" charset="0"/>
              </a:rPr>
              <a:t>designing and planning of healthcare systems</a:t>
            </a:r>
            <a:r>
              <a:rPr lang="en-US" sz="1600" dirty="0">
                <a:solidFill>
                  <a:schemeClr val="tx1"/>
                </a:solidFill>
                <a:latin typeface="Times New Roman" panose="02020603050405020304" pitchFamily="18" charset="0"/>
                <a:cs typeface="Times New Roman" panose="02020603050405020304" pitchFamily="18" charset="0"/>
              </a:rPr>
              <a:t> as it has been done in the syllabus of AIIMS</a:t>
            </a:r>
          </a:p>
          <a:p>
            <a:pPr lvl="0"/>
            <a:r>
              <a:rPr lang="en-US" sz="1600" dirty="0">
                <a:solidFill>
                  <a:schemeClr val="tx1"/>
                </a:solidFill>
                <a:latin typeface="Times New Roman" panose="02020603050405020304" pitchFamily="18" charset="0"/>
                <a:cs typeface="Times New Roman" panose="02020603050405020304" pitchFamily="18" charset="0"/>
              </a:rPr>
              <a:t>Students should be </a:t>
            </a:r>
            <a:r>
              <a:rPr lang="en-US" sz="1600" dirty="0">
                <a:solidFill>
                  <a:srgbClr val="FF0000"/>
                </a:solidFill>
                <a:latin typeface="Times New Roman" panose="02020603050405020304" pitchFamily="18" charset="0"/>
                <a:cs typeface="Times New Roman" panose="02020603050405020304" pitchFamily="18" charset="0"/>
              </a:rPr>
              <a:t>clear about their goals and objective</a:t>
            </a:r>
            <a:r>
              <a:rPr lang="en-US" sz="1600" dirty="0">
                <a:solidFill>
                  <a:schemeClr val="tx1"/>
                </a:solidFill>
                <a:latin typeface="Times New Roman" panose="02020603050405020304" pitchFamily="18" charset="0"/>
                <a:cs typeface="Times New Roman" panose="02020603050405020304" pitchFamily="18" charset="0"/>
              </a:rPr>
              <a:t> of pursuing the course at IIHMR</a:t>
            </a:r>
          </a:p>
          <a:p>
            <a:pPr lvl="0"/>
            <a:r>
              <a:rPr lang="en-US" sz="1600" dirty="0">
                <a:solidFill>
                  <a:schemeClr val="tx1"/>
                </a:solidFill>
                <a:latin typeface="Times New Roman" panose="02020603050405020304" pitchFamily="18" charset="0"/>
                <a:cs typeface="Times New Roman" panose="02020603050405020304" pitchFamily="18" charset="0"/>
              </a:rPr>
              <a:t>Student’s </a:t>
            </a:r>
            <a:r>
              <a:rPr lang="en-US" sz="1600" dirty="0">
                <a:solidFill>
                  <a:srgbClr val="FF0000"/>
                </a:solidFill>
                <a:latin typeface="Times New Roman" panose="02020603050405020304" pitchFamily="18" charset="0"/>
                <a:cs typeface="Times New Roman" panose="02020603050405020304" pitchFamily="18" charset="0"/>
              </a:rPr>
              <a:t>absenteeism</a:t>
            </a:r>
            <a:r>
              <a:rPr lang="en-US" sz="1600" dirty="0">
                <a:solidFill>
                  <a:schemeClr val="tx1"/>
                </a:solidFill>
                <a:latin typeface="Times New Roman" panose="02020603050405020304" pitchFamily="18" charset="0"/>
                <a:cs typeface="Times New Roman" panose="02020603050405020304" pitchFamily="18" charset="0"/>
              </a:rPr>
              <a:t> should be minimized</a:t>
            </a:r>
          </a:p>
          <a:p>
            <a:pPr lvl="0"/>
            <a:r>
              <a:rPr lang="en-US" sz="1600" dirty="0">
                <a:solidFill>
                  <a:schemeClr val="tx1"/>
                </a:solidFill>
                <a:latin typeface="Times New Roman" panose="02020603050405020304" pitchFamily="18" charset="0"/>
                <a:cs typeface="Times New Roman" panose="02020603050405020304" pitchFamily="18" charset="0"/>
              </a:rPr>
              <a:t>Student’s should be </a:t>
            </a:r>
            <a:r>
              <a:rPr lang="en-US" sz="1600" dirty="0">
                <a:solidFill>
                  <a:srgbClr val="FF0000"/>
                </a:solidFill>
                <a:latin typeface="Times New Roman" panose="02020603050405020304" pitchFamily="18" charset="0"/>
                <a:cs typeface="Times New Roman" panose="02020603050405020304" pitchFamily="18" charset="0"/>
              </a:rPr>
              <a:t>highly motivated</a:t>
            </a:r>
            <a:r>
              <a:rPr lang="en-US" sz="1600" dirty="0">
                <a:solidFill>
                  <a:schemeClr val="tx1"/>
                </a:solidFill>
                <a:latin typeface="Times New Roman" panose="02020603050405020304" pitchFamily="18" charset="0"/>
                <a:cs typeface="Times New Roman" panose="02020603050405020304" pitchFamily="18" charset="0"/>
              </a:rPr>
              <a:t> in taking initiatives and for working 24x7 environment; a culture of openness needs to be inculcated</a:t>
            </a:r>
          </a:p>
          <a:p>
            <a:pPr lvl="0"/>
            <a:r>
              <a:rPr lang="en-US" sz="1600" dirty="0">
                <a:solidFill>
                  <a:schemeClr val="tx1"/>
                </a:solidFill>
                <a:latin typeface="Times New Roman" panose="02020603050405020304" pitchFamily="18" charset="0"/>
                <a:cs typeface="Times New Roman" panose="02020603050405020304" pitchFamily="18" charset="0"/>
              </a:rPr>
              <a:t>Students should be aware of every </a:t>
            </a:r>
            <a:r>
              <a:rPr lang="en-US" sz="1600" dirty="0">
                <a:solidFill>
                  <a:srgbClr val="FF0000"/>
                </a:solidFill>
                <a:latin typeface="Times New Roman" panose="02020603050405020304" pitchFamily="18" charset="0"/>
                <a:cs typeface="Times New Roman" panose="02020603050405020304" pitchFamily="18" charset="0"/>
              </a:rPr>
              <a:t>operations</a:t>
            </a:r>
            <a:r>
              <a:rPr lang="en-US" sz="1600" dirty="0">
                <a:solidFill>
                  <a:schemeClr val="tx1"/>
                </a:solidFill>
                <a:latin typeface="Times New Roman" panose="02020603050405020304" pitchFamily="18" charset="0"/>
                <a:cs typeface="Times New Roman" panose="02020603050405020304" pitchFamily="18" charset="0"/>
              </a:rPr>
              <a:t> in a hospital; it may be small or big. Most students </a:t>
            </a:r>
            <a:r>
              <a:rPr lang="en-US" sz="1600" dirty="0">
                <a:solidFill>
                  <a:srgbClr val="FF0000"/>
                </a:solidFill>
                <a:latin typeface="Times New Roman" panose="02020603050405020304" pitchFamily="18" charset="0"/>
                <a:cs typeface="Times New Roman" panose="02020603050405020304" pitchFamily="18" charset="0"/>
              </a:rPr>
              <a:t>lack awareness</a:t>
            </a:r>
            <a:r>
              <a:rPr lang="en-US" sz="1600" dirty="0">
                <a:solidFill>
                  <a:schemeClr val="tx1"/>
                </a:solidFill>
                <a:latin typeface="Times New Roman" panose="02020603050405020304" pitchFamily="18" charset="0"/>
                <a:cs typeface="Times New Roman" panose="02020603050405020304" pitchFamily="18" charset="0"/>
              </a:rPr>
              <a:t> about the functioning of </a:t>
            </a:r>
            <a:r>
              <a:rPr lang="en-US" sz="1600" dirty="0">
                <a:solidFill>
                  <a:srgbClr val="FF0000"/>
                </a:solidFill>
                <a:latin typeface="Times New Roman" panose="02020603050405020304" pitchFamily="18" charset="0"/>
                <a:cs typeface="Times New Roman" panose="02020603050405020304" pitchFamily="18" charset="0"/>
              </a:rPr>
              <a:t>various departments</a:t>
            </a:r>
            <a:r>
              <a:rPr lang="en-US" sz="1600" dirty="0">
                <a:solidFill>
                  <a:schemeClr val="tx1"/>
                </a:solidFill>
                <a:latin typeface="Times New Roman" panose="02020603050405020304" pitchFamily="18" charset="0"/>
                <a:cs typeface="Times New Roman" panose="02020603050405020304" pitchFamily="18" charset="0"/>
              </a:rPr>
              <a:t> in a hospital.</a:t>
            </a:r>
          </a:p>
          <a:p>
            <a:pPr lvl="0"/>
            <a:r>
              <a:rPr lang="en-US" sz="1600" dirty="0">
                <a:solidFill>
                  <a:schemeClr val="tx1"/>
                </a:solidFill>
                <a:latin typeface="Times New Roman" panose="02020603050405020304" pitchFamily="18" charset="0"/>
                <a:cs typeface="Times New Roman" panose="02020603050405020304" pitchFamily="18" charset="0"/>
              </a:rPr>
              <a:t>It is important for the students to learn the </a:t>
            </a:r>
            <a:r>
              <a:rPr lang="en-US" sz="1600" dirty="0">
                <a:solidFill>
                  <a:srgbClr val="FF0000"/>
                </a:solidFill>
                <a:latin typeface="Times New Roman" panose="02020603050405020304" pitchFamily="18" charset="0"/>
                <a:cs typeface="Times New Roman" panose="02020603050405020304" pitchFamily="18" charset="0"/>
              </a:rPr>
              <a:t>application of the knowledge</a:t>
            </a:r>
            <a:r>
              <a:rPr lang="en-US" sz="1600" dirty="0">
                <a:solidFill>
                  <a:schemeClr val="tx1"/>
                </a:solidFill>
                <a:latin typeface="Times New Roman" panose="02020603050405020304" pitchFamily="18" charset="0"/>
                <a:cs typeface="Times New Roman" panose="02020603050405020304" pitchFamily="18" charset="0"/>
              </a:rPr>
              <a:t> they gain during the course. IIHMR should need to work in this regard. More field-visits to hospitals may help </a:t>
            </a:r>
          </a:p>
        </p:txBody>
      </p:sp>
      <p:pic>
        <p:nvPicPr>
          <p:cNvPr id="2" name="Picture 1"/>
          <p:cNvPicPr>
            <a:picLocks noChangeAspect="1"/>
          </p:cNvPicPr>
          <p:nvPr/>
        </p:nvPicPr>
        <p:blipFill>
          <a:blip r:embed="rId2"/>
          <a:stretch>
            <a:fillRect/>
          </a:stretch>
        </p:blipFill>
        <p:spPr>
          <a:xfrm>
            <a:off x="12975" y="-3"/>
            <a:ext cx="1952129" cy="901461"/>
          </a:xfrm>
          <a:prstGeom prst="rect">
            <a:avLst/>
          </a:prstGeom>
        </p:spPr>
      </p:pic>
      <p:pic>
        <p:nvPicPr>
          <p:cNvPr id="5" name="Picture 4"/>
          <p:cNvPicPr>
            <a:picLocks noChangeAspect="1"/>
          </p:cNvPicPr>
          <p:nvPr/>
        </p:nvPicPr>
        <p:blipFill>
          <a:blip r:embed="rId2"/>
          <a:stretch>
            <a:fillRect/>
          </a:stretch>
        </p:blipFill>
        <p:spPr>
          <a:xfrm>
            <a:off x="10270657" y="5964073"/>
            <a:ext cx="1933420" cy="892822"/>
          </a:xfrm>
          <a:prstGeom prst="rect">
            <a:avLst/>
          </a:prstGeom>
        </p:spPr>
      </p:pic>
      <p:sp>
        <p:nvSpPr>
          <p:cNvPr id="6" name="Title 5"/>
          <p:cNvSpPr>
            <a:spLocks noGrp="1"/>
          </p:cNvSpPr>
          <p:nvPr>
            <p:ph type="title"/>
          </p:nvPr>
        </p:nvSpPr>
        <p:spPr>
          <a:xfrm>
            <a:off x="1801640" y="45268"/>
            <a:ext cx="10320950" cy="1549148"/>
          </a:xfrm>
        </p:spPr>
        <p:txBody>
          <a:bodyPr>
            <a:normAutofit fontScale="90000"/>
          </a:bodyPr>
          <a:lstStyle/>
          <a:p>
            <a:pPr algn="ctr"/>
            <a:r>
              <a:rPr lang="en-US" sz="44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FEEDBACK:                                    INDUSTRY- ACADEMY INTERACTION</a:t>
            </a:r>
            <a:endParaRPr lang="en-US" sz="4400" dirty="0"/>
          </a:p>
        </p:txBody>
      </p:sp>
    </p:spTree>
    <p:extLst>
      <p:ext uri="{BB962C8B-B14F-4D97-AF65-F5344CB8AC3E}">
        <p14:creationId xmlns:p14="http://schemas.microsoft.com/office/powerpoint/2010/main" val="3251644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813" y="1792587"/>
            <a:ext cx="10538988" cy="4384376"/>
          </a:xfrm>
        </p:spPr>
        <p:txBody>
          <a:bodyPr>
            <a:normAutofit/>
          </a:bodyPr>
          <a:lstStyle/>
          <a:p>
            <a:pPr lvl="0"/>
            <a:r>
              <a:rPr lang="en-US" sz="1600" dirty="0">
                <a:solidFill>
                  <a:schemeClr val="tx1"/>
                </a:solidFill>
                <a:latin typeface="Times New Roman" panose="02020603050405020304" pitchFamily="18" charset="0"/>
                <a:cs typeface="Times New Roman" panose="02020603050405020304" pitchFamily="18" charset="0"/>
              </a:rPr>
              <a:t>Before start of any module it is important to explain to students the importance of the module for them so that they can concentrate more on the subject. </a:t>
            </a:r>
          </a:p>
          <a:p>
            <a:pPr lvl="0"/>
            <a:r>
              <a:rPr lang="en-US" sz="1600" dirty="0">
                <a:solidFill>
                  <a:srgbClr val="FF0000"/>
                </a:solidFill>
                <a:latin typeface="Times New Roman" panose="02020603050405020304" pitchFamily="18" charset="0"/>
                <a:cs typeface="Times New Roman" panose="02020603050405020304" pitchFamily="18" charset="0"/>
              </a:rPr>
              <a:t>Ownership skills</a:t>
            </a:r>
            <a:r>
              <a:rPr lang="en-US" sz="1600" dirty="0">
                <a:solidFill>
                  <a:schemeClr val="tx1"/>
                </a:solidFill>
                <a:latin typeface="Times New Roman" panose="02020603050405020304" pitchFamily="18" charset="0"/>
                <a:cs typeface="Times New Roman" panose="02020603050405020304" pitchFamily="18" charset="0"/>
              </a:rPr>
              <a:t> should be developed in the students so that they can start taking responsibility</a:t>
            </a:r>
          </a:p>
          <a:p>
            <a:pPr lvl="0"/>
            <a:r>
              <a:rPr lang="en-US" sz="1600" dirty="0">
                <a:solidFill>
                  <a:schemeClr val="tx1"/>
                </a:solidFill>
                <a:latin typeface="Times New Roman" panose="02020603050405020304" pitchFamily="18" charset="0"/>
                <a:cs typeface="Times New Roman" panose="02020603050405020304" pitchFamily="18" charset="0"/>
              </a:rPr>
              <a:t>Students should be given</a:t>
            </a:r>
            <a:r>
              <a:rPr lang="en-US" sz="1600" dirty="0">
                <a:solidFill>
                  <a:srgbClr val="FF0000"/>
                </a:solidFill>
                <a:latin typeface="Times New Roman" panose="02020603050405020304" pitchFamily="18" charset="0"/>
                <a:cs typeface="Times New Roman" panose="02020603050405020304" pitchFamily="18" charset="0"/>
              </a:rPr>
              <a:t> projects based on</a:t>
            </a:r>
            <a:r>
              <a:rPr lang="en-US" sz="1600" dirty="0">
                <a:solidFill>
                  <a:schemeClr val="tx1"/>
                </a:solidFill>
                <a:latin typeface="Times New Roman" panose="02020603050405020304" pitchFamily="18" charset="0"/>
                <a:cs typeface="Times New Roman" panose="02020603050405020304" pitchFamily="18" charset="0"/>
              </a:rPr>
              <a:t> their </a:t>
            </a:r>
            <a:r>
              <a:rPr lang="en-US" sz="1600" dirty="0">
                <a:solidFill>
                  <a:srgbClr val="FF0000"/>
                </a:solidFill>
                <a:latin typeface="Times New Roman" panose="02020603050405020304" pitchFamily="18" charset="0"/>
                <a:cs typeface="Times New Roman" panose="02020603050405020304" pitchFamily="18" charset="0"/>
              </a:rPr>
              <a:t>specialization</a:t>
            </a:r>
            <a:r>
              <a:rPr lang="en-US" sz="1600" dirty="0">
                <a:solidFill>
                  <a:schemeClr val="tx1"/>
                </a:solidFill>
                <a:latin typeface="Times New Roman" panose="02020603050405020304" pitchFamily="18" charset="0"/>
                <a:cs typeface="Times New Roman" panose="02020603050405020304" pitchFamily="18" charset="0"/>
              </a:rPr>
              <a:t>.</a:t>
            </a:r>
          </a:p>
          <a:p>
            <a:pPr lvl="0"/>
            <a:r>
              <a:rPr lang="en-US" sz="1600" dirty="0">
                <a:solidFill>
                  <a:schemeClr val="tx1"/>
                </a:solidFill>
                <a:latin typeface="Times New Roman" panose="02020603050405020304" pitchFamily="18" charset="0"/>
                <a:cs typeface="Times New Roman" panose="02020603050405020304" pitchFamily="18" charset="0"/>
              </a:rPr>
              <a:t>The </a:t>
            </a:r>
            <a:r>
              <a:rPr lang="en-US" sz="1600" dirty="0">
                <a:solidFill>
                  <a:srgbClr val="FF0000"/>
                </a:solidFill>
                <a:latin typeface="Times New Roman" panose="02020603050405020304" pitchFamily="18" charset="0"/>
                <a:cs typeface="Times New Roman" panose="02020603050405020304" pitchFamily="18" charset="0"/>
              </a:rPr>
              <a:t>summer training</a:t>
            </a:r>
            <a:r>
              <a:rPr lang="en-US" sz="1600" dirty="0">
                <a:solidFill>
                  <a:schemeClr val="tx1"/>
                </a:solidFill>
                <a:latin typeface="Times New Roman" panose="02020603050405020304" pitchFamily="18" charset="0"/>
                <a:cs typeface="Times New Roman" panose="02020603050405020304" pitchFamily="18" charset="0"/>
              </a:rPr>
              <a:t> of the students should be </a:t>
            </a:r>
            <a:r>
              <a:rPr lang="en-US" sz="1600" dirty="0">
                <a:solidFill>
                  <a:srgbClr val="FF0000"/>
                </a:solidFill>
                <a:latin typeface="Times New Roman" panose="02020603050405020304" pitchFamily="18" charset="0"/>
                <a:cs typeface="Times New Roman" panose="02020603050405020304" pitchFamily="18" charset="0"/>
              </a:rPr>
              <a:t>disseminated   </a:t>
            </a:r>
          </a:p>
          <a:p>
            <a:pPr lvl="0"/>
            <a:r>
              <a:rPr lang="en-US" sz="1600" dirty="0">
                <a:solidFill>
                  <a:schemeClr val="tx1"/>
                </a:solidFill>
                <a:latin typeface="Times New Roman" panose="02020603050405020304" pitchFamily="18" charset="0"/>
                <a:cs typeface="Times New Roman" panose="02020603050405020304" pitchFamily="18" charset="0"/>
              </a:rPr>
              <a:t>Students can be sent to the hospitals for the </a:t>
            </a:r>
            <a:r>
              <a:rPr lang="en-US" sz="1600" dirty="0">
                <a:solidFill>
                  <a:srgbClr val="FF0000"/>
                </a:solidFill>
                <a:latin typeface="Times New Roman" panose="02020603050405020304" pitchFamily="18" charset="0"/>
                <a:cs typeface="Times New Roman" panose="02020603050405020304" pitchFamily="18" charset="0"/>
              </a:rPr>
              <a:t>analysis of</a:t>
            </a:r>
            <a:r>
              <a:rPr lang="en-US" sz="1600" dirty="0">
                <a:solidFill>
                  <a:schemeClr val="tx1"/>
                </a:solidFill>
                <a:latin typeface="Times New Roman" panose="02020603050405020304" pitchFamily="18" charset="0"/>
                <a:cs typeface="Times New Roman" panose="02020603050405020304" pitchFamily="18" charset="0"/>
              </a:rPr>
              <a:t> the </a:t>
            </a:r>
            <a:r>
              <a:rPr lang="en-US" sz="1600" dirty="0">
                <a:solidFill>
                  <a:srgbClr val="FF0000"/>
                </a:solidFill>
                <a:latin typeface="Times New Roman" panose="02020603050405020304" pitchFamily="18" charset="0"/>
                <a:cs typeface="Times New Roman" panose="02020603050405020304" pitchFamily="18" charset="0"/>
              </a:rPr>
              <a:t>problems hospitals face</a:t>
            </a:r>
            <a:r>
              <a:rPr lang="en-US" sz="1600" dirty="0">
                <a:solidFill>
                  <a:schemeClr val="tx1"/>
                </a:solidFill>
                <a:latin typeface="Times New Roman" panose="02020603050405020304" pitchFamily="18" charset="0"/>
                <a:cs typeface="Times New Roman" panose="02020603050405020304" pitchFamily="18" charset="0"/>
              </a:rPr>
              <a:t>.</a:t>
            </a:r>
          </a:p>
          <a:p>
            <a:pPr lvl="0"/>
            <a:r>
              <a:rPr lang="en-US" sz="1600" dirty="0">
                <a:solidFill>
                  <a:schemeClr val="tx1"/>
                </a:solidFill>
                <a:latin typeface="Times New Roman" panose="02020603050405020304" pitchFamily="18" charset="0"/>
                <a:cs typeface="Times New Roman" panose="02020603050405020304" pitchFamily="18" charset="0"/>
              </a:rPr>
              <a:t>Peer learning should be developed. Students should be grouped for different assignments in such a way that their learnings are maximized. </a:t>
            </a:r>
          </a:p>
          <a:p>
            <a:pPr lvl="0"/>
            <a:r>
              <a:rPr lang="en-US" sz="1600" dirty="0">
                <a:solidFill>
                  <a:srgbClr val="FF0000"/>
                </a:solidFill>
                <a:latin typeface="Times New Roman" panose="02020603050405020304" pitchFamily="18" charset="0"/>
                <a:cs typeface="Times New Roman" panose="02020603050405020304" pitchFamily="18" charset="0"/>
              </a:rPr>
              <a:t>Communication skills</a:t>
            </a:r>
            <a:r>
              <a:rPr lang="en-US" sz="1600" dirty="0">
                <a:solidFill>
                  <a:schemeClr val="tx1"/>
                </a:solidFill>
                <a:latin typeface="Times New Roman" panose="02020603050405020304" pitchFamily="18" charset="0"/>
                <a:cs typeface="Times New Roman" panose="02020603050405020304" pitchFamily="18" charset="0"/>
              </a:rPr>
              <a:t> also need to be brush up </a:t>
            </a:r>
          </a:p>
          <a:p>
            <a:pPr lvl="0"/>
            <a:r>
              <a:rPr lang="en-US" sz="1600" dirty="0">
                <a:solidFill>
                  <a:schemeClr val="tx1"/>
                </a:solidFill>
                <a:latin typeface="Times New Roman" panose="02020603050405020304" pitchFamily="18" charset="0"/>
                <a:cs typeface="Times New Roman" panose="02020603050405020304" pitchFamily="18" charset="0"/>
              </a:rPr>
              <a:t>Students should be </a:t>
            </a:r>
            <a:r>
              <a:rPr lang="en-US" sz="1600" dirty="0">
                <a:solidFill>
                  <a:srgbClr val="FF0000"/>
                </a:solidFill>
                <a:latin typeface="Times New Roman" panose="02020603050405020304" pitchFamily="18" charset="0"/>
                <a:cs typeface="Times New Roman" panose="02020603050405020304" pitchFamily="18" charset="0"/>
              </a:rPr>
              <a:t>motivated</a:t>
            </a:r>
            <a:r>
              <a:rPr lang="en-US" sz="1600" dirty="0">
                <a:solidFill>
                  <a:schemeClr val="tx1"/>
                </a:solidFill>
                <a:latin typeface="Times New Roman" panose="02020603050405020304" pitchFamily="18" charset="0"/>
                <a:cs typeface="Times New Roman" panose="02020603050405020304" pitchFamily="18" charset="0"/>
              </a:rPr>
              <a:t> to attend the classes.</a:t>
            </a:r>
          </a:p>
          <a:p>
            <a:pPr lvl="0"/>
            <a:r>
              <a:rPr lang="en-US" sz="1600" dirty="0">
                <a:solidFill>
                  <a:srgbClr val="FF0000"/>
                </a:solidFill>
                <a:latin typeface="Times New Roman" panose="02020603050405020304" pitchFamily="18" charset="0"/>
                <a:cs typeface="Times New Roman" panose="02020603050405020304" pitchFamily="18" charset="0"/>
              </a:rPr>
              <a:t>Internal evaluation</a:t>
            </a:r>
            <a:r>
              <a:rPr lang="en-US" sz="1600" dirty="0">
                <a:solidFill>
                  <a:schemeClr val="tx1"/>
                </a:solidFill>
                <a:latin typeface="Times New Roman" panose="02020603050405020304" pitchFamily="18" charset="0"/>
                <a:cs typeface="Times New Roman" panose="02020603050405020304" pitchFamily="18" charset="0"/>
              </a:rPr>
              <a:t> could be </a:t>
            </a:r>
            <a:r>
              <a:rPr lang="en-US" sz="1600" dirty="0">
                <a:solidFill>
                  <a:srgbClr val="FF0000"/>
                </a:solidFill>
                <a:latin typeface="Times New Roman" panose="02020603050405020304" pitchFamily="18" charset="0"/>
                <a:cs typeface="Times New Roman" panose="02020603050405020304" pitchFamily="18" charset="0"/>
              </a:rPr>
              <a:t>based on</a:t>
            </a:r>
            <a:r>
              <a:rPr lang="en-US" sz="1600" dirty="0">
                <a:solidFill>
                  <a:schemeClr val="tx1"/>
                </a:solidFill>
                <a:latin typeface="Times New Roman" panose="02020603050405020304" pitchFamily="18" charset="0"/>
                <a:cs typeface="Times New Roman" panose="02020603050405020304" pitchFamily="18" charset="0"/>
              </a:rPr>
              <a:t> the </a:t>
            </a:r>
            <a:r>
              <a:rPr lang="en-US" sz="1600" dirty="0">
                <a:solidFill>
                  <a:srgbClr val="FF0000"/>
                </a:solidFill>
                <a:latin typeface="Times New Roman" panose="02020603050405020304" pitchFamily="18" charset="0"/>
                <a:cs typeface="Times New Roman" panose="02020603050405020304" pitchFamily="18" charset="0"/>
              </a:rPr>
              <a:t>completion of</a:t>
            </a:r>
            <a:r>
              <a:rPr lang="en-US" sz="1600" dirty="0">
                <a:solidFill>
                  <a:schemeClr val="tx1"/>
                </a:solidFill>
                <a:latin typeface="Times New Roman" panose="02020603050405020304" pitchFamily="18" charset="0"/>
                <a:cs typeface="Times New Roman" panose="02020603050405020304" pitchFamily="18" charset="0"/>
              </a:rPr>
              <a:t> relevant </a:t>
            </a:r>
            <a:r>
              <a:rPr lang="en-US" sz="1600" dirty="0">
                <a:solidFill>
                  <a:srgbClr val="FF0000"/>
                </a:solidFill>
                <a:latin typeface="Times New Roman" panose="02020603050405020304" pitchFamily="18" charset="0"/>
                <a:cs typeface="Times New Roman" panose="02020603050405020304" pitchFamily="18" charset="0"/>
              </a:rPr>
              <a:t>online courses</a:t>
            </a:r>
            <a:r>
              <a:rPr lang="en-US" sz="1600" dirty="0">
                <a:solidFill>
                  <a:schemeClr val="tx1"/>
                </a:solidFill>
                <a:latin typeface="Times New Roman" panose="02020603050405020304" pitchFamily="18" charset="0"/>
                <a:cs typeface="Times New Roman" panose="02020603050405020304" pitchFamily="18" charset="0"/>
              </a:rPr>
              <a:t> by the students</a:t>
            </a:r>
          </a:p>
          <a:p>
            <a:endParaRPr lang="en-US" sz="1600" dirty="0">
              <a:solidFill>
                <a:schemeClr val="tx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8106" y="8407"/>
            <a:ext cx="1919840" cy="883997"/>
          </a:xfrm>
          <a:prstGeom prst="rect">
            <a:avLst/>
          </a:prstGeom>
        </p:spPr>
      </p:pic>
      <p:pic>
        <p:nvPicPr>
          <p:cNvPr id="5" name="Picture 4"/>
          <p:cNvPicPr>
            <a:picLocks noChangeAspect="1"/>
          </p:cNvPicPr>
          <p:nvPr/>
        </p:nvPicPr>
        <p:blipFill>
          <a:blip r:embed="rId2"/>
          <a:stretch>
            <a:fillRect/>
          </a:stretch>
        </p:blipFill>
        <p:spPr>
          <a:xfrm>
            <a:off x="10270651" y="5973124"/>
            <a:ext cx="1914310" cy="883997"/>
          </a:xfrm>
          <a:prstGeom prst="rect">
            <a:avLst/>
          </a:prstGeom>
        </p:spPr>
      </p:pic>
      <p:sp>
        <p:nvSpPr>
          <p:cNvPr id="6" name="Title 5"/>
          <p:cNvSpPr>
            <a:spLocks noGrp="1"/>
          </p:cNvSpPr>
          <p:nvPr>
            <p:ph type="title"/>
          </p:nvPr>
        </p:nvSpPr>
        <p:spPr>
          <a:xfrm>
            <a:off x="1321806" y="18118"/>
            <a:ext cx="10565394" cy="1448555"/>
          </a:xfrm>
        </p:spPr>
        <p:txBody>
          <a:bodyPr>
            <a:noAutofit/>
          </a:bodyPr>
          <a:lstStyle/>
          <a:p>
            <a:pPr algn="ctr"/>
            <a:r>
              <a:rPr lang="en-US" sz="40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FEEDBACK: </a:t>
            </a:r>
            <a:br>
              <a:rPr lang="en-US" sz="40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br>
            <a:r>
              <a:rPr lang="en-US" sz="40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INDUSTRY- ACADEMY INTERACTION</a:t>
            </a:r>
            <a:endParaRPr lang="en-US" sz="4000" dirty="0"/>
          </a:p>
        </p:txBody>
      </p:sp>
    </p:spTree>
    <p:extLst>
      <p:ext uri="{BB962C8B-B14F-4D97-AF65-F5344CB8AC3E}">
        <p14:creationId xmlns:p14="http://schemas.microsoft.com/office/powerpoint/2010/main" val="3593404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705" y="353085"/>
            <a:ext cx="10557095" cy="1321806"/>
          </a:xfrm>
        </p:spPr>
        <p:txBody>
          <a:bodyPr/>
          <a:lstStyle/>
          <a:p>
            <a:pPr algn="ctr"/>
            <a:r>
              <a:rPr lang="en-US"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CONCLUSION</a:t>
            </a:r>
            <a:endParaRPr lang="en-US"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3753" y="1944234"/>
            <a:ext cx="8534400" cy="3615267"/>
          </a:xfrm>
        </p:spPr>
        <p:txBody>
          <a:bodyPr>
            <a:normAutofit fontScale="92500" lnSpcReduction="10000"/>
          </a:bodyPr>
          <a:lstStyle/>
          <a:p>
            <a:endParaRPr lang="en-US" dirty="0">
              <a:solidFill>
                <a:schemeClr val="tx1"/>
              </a:solidFill>
              <a:latin typeface="Times New Roman" panose="02020603050405020304" pitchFamily="18" charset="0"/>
              <a:cs typeface="Times New Roman" panose="02020603050405020304" pitchFamily="18" charset="0"/>
            </a:endParaRPr>
          </a:p>
          <a:p>
            <a:r>
              <a:rPr lang="en-US" dirty="0" err="1">
                <a:solidFill>
                  <a:schemeClr val="tx1"/>
                </a:solidFill>
                <a:latin typeface="Times New Roman" panose="02020603050405020304" pitchFamily="18" charset="0"/>
                <a:cs typeface="Times New Roman" panose="02020603050405020304" pitchFamily="18" charset="0"/>
              </a:rPr>
              <a:t>Endeavours</a:t>
            </a:r>
            <a:r>
              <a:rPr lang="en-US" dirty="0">
                <a:solidFill>
                  <a:schemeClr val="tx1"/>
                </a:solidFill>
                <a:latin typeface="Times New Roman" panose="02020603050405020304" pitchFamily="18" charset="0"/>
                <a:cs typeface="Times New Roman" panose="02020603050405020304" pitchFamily="18" charset="0"/>
              </a:rPr>
              <a:t> to review the content of various modules of first and second year hospital stream and restructure the same. The review was carried out by undertaking a study of the course objective, learning objective and syllabus plan of each of the modules. These were weighed against current needs within the health care sector, as well as, the sequence of flow so as to ensure good comprehension by the students. In doing so the views of current first and second year students was taken and an interaction was carried out with interviewers of the Industry who recruit our students to ascertain from them the current requirement of the industry and how well could the students be prepared to meet these. A comparison of the syllabus with a few of the other institutes who provide similar training was also carried out so as to ensure that the Institute’s curricula was better than the others.</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5679" y="9046"/>
            <a:ext cx="1986083" cy="876061"/>
          </a:xfrm>
          <a:prstGeom prst="rect">
            <a:avLst/>
          </a:prstGeom>
          <a:solidFill>
            <a:schemeClr val="accent1">
              <a:lumMod val="20000"/>
              <a:lumOff val="80000"/>
            </a:schemeClr>
          </a:solidFill>
        </p:spPr>
      </p:pic>
      <p:pic>
        <p:nvPicPr>
          <p:cNvPr id="5" name="Picture 4"/>
          <p:cNvPicPr>
            <a:picLocks noChangeAspect="1"/>
          </p:cNvPicPr>
          <p:nvPr/>
        </p:nvPicPr>
        <p:blipFill>
          <a:blip r:embed="rId2"/>
          <a:stretch>
            <a:fillRect/>
          </a:stretch>
        </p:blipFill>
        <p:spPr>
          <a:xfrm>
            <a:off x="10180285" y="5973773"/>
            <a:ext cx="2014863" cy="888756"/>
          </a:xfrm>
          <a:prstGeom prst="rect">
            <a:avLst/>
          </a:prstGeom>
          <a:solidFill>
            <a:schemeClr val="accent1">
              <a:lumMod val="20000"/>
              <a:lumOff val="80000"/>
            </a:schemeClr>
          </a:solidFill>
        </p:spPr>
      </p:pic>
    </p:spTree>
    <p:extLst>
      <p:ext uri="{BB962C8B-B14F-4D97-AF65-F5344CB8AC3E}">
        <p14:creationId xmlns:p14="http://schemas.microsoft.com/office/powerpoint/2010/main" val="982436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5416" y="6"/>
            <a:ext cx="1932524" cy="892408"/>
          </a:xfrm>
          <a:prstGeom prst="rect">
            <a:avLst/>
          </a:prstGeom>
        </p:spPr>
      </p:pic>
      <p:pic>
        <p:nvPicPr>
          <p:cNvPr id="4" name="Picture 3"/>
          <p:cNvPicPr>
            <a:picLocks noChangeAspect="1"/>
          </p:cNvPicPr>
          <p:nvPr/>
        </p:nvPicPr>
        <p:blipFill>
          <a:blip r:embed="rId2"/>
          <a:stretch>
            <a:fillRect/>
          </a:stretch>
        </p:blipFill>
        <p:spPr>
          <a:xfrm>
            <a:off x="10275676" y="5982178"/>
            <a:ext cx="1909278" cy="881673"/>
          </a:xfrm>
          <a:prstGeom prst="rect">
            <a:avLst/>
          </a:prstGeom>
        </p:spPr>
      </p:pic>
      <p:sp>
        <p:nvSpPr>
          <p:cNvPr id="5" name="Title 4"/>
          <p:cNvSpPr>
            <a:spLocks noGrp="1"/>
          </p:cNvSpPr>
          <p:nvPr>
            <p:ph type="ctrTitle"/>
          </p:nvPr>
        </p:nvSpPr>
        <p:spPr>
          <a:xfrm>
            <a:off x="5416" y="1"/>
            <a:ext cx="12186584" cy="3530850"/>
          </a:xfrm>
        </p:spPr>
        <p:txBody>
          <a:bodyPr>
            <a:normAutofit/>
          </a:bodyPr>
          <a:lstStyle/>
          <a:p>
            <a:pPr algn="ctr"/>
            <a:r>
              <a:rPr lang="en-US" sz="60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79285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550" y="108653"/>
            <a:ext cx="8084744" cy="1185993"/>
          </a:xfrm>
        </p:spPr>
        <p:txBody>
          <a:bodyPr>
            <a:normAutofit/>
          </a:bodyPr>
          <a:lstStyle/>
          <a:p>
            <a:pPr algn="ctr"/>
            <a:r>
              <a:rPr lang="en-US" sz="44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 BACKGROUND</a:t>
            </a:r>
            <a:endParaRPr lang="en-US" sz="4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3865" y="1502875"/>
            <a:ext cx="9488031" cy="5160475"/>
          </a:xfrm>
        </p:spPr>
        <p:txBody>
          <a:bodyPr>
            <a:noAutofit/>
          </a:bodyPr>
          <a:lstStyle/>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 </a:t>
            </a:r>
            <a:r>
              <a:rPr lang="en-US" dirty="0" err="1">
                <a:solidFill>
                  <a:schemeClr val="tx1"/>
                </a:solidFill>
                <a:latin typeface="Times New Roman" panose="02020603050405020304" pitchFamily="18" charset="0"/>
                <a:cs typeface="Times New Roman" panose="02020603050405020304" pitchFamily="18" charset="0"/>
              </a:rPr>
              <a:t>endeavours</a:t>
            </a:r>
            <a:r>
              <a:rPr lang="en-US" dirty="0">
                <a:solidFill>
                  <a:schemeClr val="tx1"/>
                </a:solidFill>
                <a:latin typeface="Times New Roman" panose="02020603050405020304" pitchFamily="18" charset="0"/>
                <a:cs typeface="Times New Roman" panose="02020603050405020304" pitchFamily="18" charset="0"/>
              </a:rPr>
              <a:t> was to review the content of various modules of First and Second year hospital stream and restructure the same. </a:t>
            </a:r>
          </a:p>
          <a:p>
            <a:r>
              <a:rPr lang="en-US" dirty="0">
                <a:solidFill>
                  <a:schemeClr val="tx1"/>
                </a:solidFill>
                <a:latin typeface="Times New Roman" panose="02020603050405020304" pitchFamily="18" charset="0"/>
                <a:cs typeface="Times New Roman" panose="02020603050405020304" pitchFamily="18" charset="0"/>
              </a:rPr>
              <a:t>The review was carried out by undertaking a study of the course objective, learning objective and syllabus plan of each of the modules. </a:t>
            </a:r>
          </a:p>
          <a:p>
            <a:r>
              <a:rPr lang="en-US" dirty="0">
                <a:solidFill>
                  <a:schemeClr val="tx1"/>
                </a:solidFill>
                <a:latin typeface="Times New Roman" panose="02020603050405020304" pitchFamily="18" charset="0"/>
                <a:cs typeface="Times New Roman" panose="02020603050405020304" pitchFamily="18" charset="0"/>
              </a:rPr>
              <a:t>These were weighed against current needs within the health care sector, as well as, the sequence of flow so as to ensure good comprehension by the students.</a:t>
            </a:r>
          </a:p>
          <a:p>
            <a:r>
              <a:rPr lang="en-US" dirty="0">
                <a:solidFill>
                  <a:schemeClr val="tx1"/>
                </a:solidFill>
                <a:latin typeface="Times New Roman" panose="02020603050405020304" pitchFamily="18" charset="0"/>
                <a:cs typeface="Times New Roman" panose="02020603050405020304" pitchFamily="18" charset="0"/>
              </a:rPr>
              <a:t> In doing so the views of current first and second year students was taken and an interaction was carried out with interviewers of the Industry who recruit our students to ascertain from them the current requirement of the industry and how well could the students be prepared to meet these.</a:t>
            </a:r>
          </a:p>
          <a:p>
            <a:r>
              <a:rPr lang="en-US" dirty="0">
                <a:solidFill>
                  <a:schemeClr val="tx1"/>
                </a:solidFill>
                <a:latin typeface="Times New Roman" panose="02020603050405020304" pitchFamily="18" charset="0"/>
                <a:cs typeface="Times New Roman" panose="02020603050405020304" pitchFamily="18" charset="0"/>
              </a:rPr>
              <a:t> A comparison of the syllabus with a few of the other institutes who provide similar training was also carried out so as to ensure that the Institute’s curricula was better than the others.</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23865" y="365125"/>
            <a:ext cx="1052993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ln w="12700">
                  <a:solidFill>
                    <a:srgbClr val="5B9BD5"/>
                  </a:solidFill>
                  <a:prstDash val="solid"/>
                </a:ln>
                <a:pattFill prst="pct50">
                  <a:fgClr>
                    <a:srgbClr val="5B9BD5"/>
                  </a:fgClr>
                  <a:bgClr>
                    <a:srgbClr val="5B9BD5">
                      <a:lumMod val="20000"/>
                      <a:lumOff val="80000"/>
                    </a:srgbClr>
                  </a:bgClr>
                </a:pattFill>
                <a:effectLst>
                  <a:outerShdw dist="38100" dir="2640000" algn="bl" rotWithShape="0">
                    <a:srgbClr val="5B9BD5"/>
                  </a:outerShdw>
                </a:effectLst>
                <a:latin typeface="Times New Roman" panose="02020603050405020304" pitchFamily="18" charset="0"/>
                <a:cs typeface="Times New Roman" panose="02020603050405020304" pitchFamily="18" charset="0"/>
              </a:rPr>
              <a:t> </a:t>
            </a:r>
            <a:endParaRPr lang="en-US" b="1" u="sng"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9042" y="1"/>
            <a:ext cx="1808543" cy="914399"/>
          </a:xfrm>
          <a:prstGeom prst="rect">
            <a:avLst/>
          </a:prstGeom>
        </p:spPr>
      </p:pic>
      <p:pic>
        <p:nvPicPr>
          <p:cNvPr id="6" name="Picture 5"/>
          <p:cNvPicPr>
            <a:picLocks noChangeAspect="1"/>
          </p:cNvPicPr>
          <p:nvPr/>
        </p:nvPicPr>
        <p:blipFill>
          <a:blip r:embed="rId2"/>
          <a:stretch>
            <a:fillRect/>
          </a:stretch>
        </p:blipFill>
        <p:spPr>
          <a:xfrm>
            <a:off x="10301341" y="5919463"/>
            <a:ext cx="1883153" cy="952122"/>
          </a:xfrm>
          <a:prstGeom prst="rect">
            <a:avLst/>
          </a:prstGeom>
        </p:spPr>
      </p:pic>
    </p:spTree>
    <p:extLst>
      <p:ext uri="{BB962C8B-B14F-4D97-AF65-F5344CB8AC3E}">
        <p14:creationId xmlns:p14="http://schemas.microsoft.com/office/powerpoint/2010/main" val="63667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Grp="1" noChangeArrowheads="1"/>
          </p:cNvSpPr>
          <p:nvPr>
            <p:ph type="title"/>
          </p:nvPr>
        </p:nvSpPr>
        <p:spPr>
          <a:xfrm>
            <a:off x="1810693" y="1"/>
            <a:ext cx="9377230" cy="1294645"/>
          </a:xfrm>
          <a:noFill/>
          <a:ln>
            <a:noFill/>
          </a:ln>
        </p:spPr>
        <p:style>
          <a:lnRef idx="2">
            <a:schemeClr val="dk1"/>
          </a:lnRef>
          <a:fillRef idx="1">
            <a:schemeClr val="lt1"/>
          </a:fillRef>
          <a:effectRef idx="0">
            <a:schemeClr val="dk1"/>
          </a:effectRef>
          <a:fontRef idx="minor">
            <a:schemeClr val="dk1"/>
          </a:fontRef>
        </p:style>
        <p:txBody>
          <a:bodyPr>
            <a:noAutofit/>
          </a:bodyPr>
          <a:lstStyle/>
          <a:p>
            <a:pPr algn="ctr"/>
            <a:r>
              <a:rPr lang="en-US" sz="4000" b="1" u="sng" dirty="0">
                <a:ln w="12700">
                  <a:solidFill>
                    <a:srgbClr val="5B9BD5"/>
                  </a:solidFill>
                  <a:prstDash val="solid"/>
                </a:ln>
                <a:solidFill>
                  <a:schemeClr val="tx1"/>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 STUDY OBJECTIVE</a:t>
            </a:r>
            <a:endParaRPr lang="en-US" sz="4000" b="1" u="sng"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Slide Number Placeholder 3"/>
          <p:cNvSpPr>
            <a:spLocks noGrp="1"/>
          </p:cNvSpPr>
          <p:nvPr>
            <p:ph type="sldNum" sz="quarter" idx="12"/>
          </p:nvPr>
        </p:nvSpPr>
        <p:spPr>
          <a:xfrm>
            <a:off x="10171272" y="6407945"/>
            <a:ext cx="365760" cy="365125"/>
          </a:xfrm>
        </p:spPr>
        <p:txBody>
          <a:bodyPr/>
          <a:lstStyle/>
          <a:p>
            <a:fld id="{F81B15BB-26E5-44FA-A899-158E35831FF6}" type="slidenum">
              <a:rPr lang="en-US" smtClean="0">
                <a:solidFill>
                  <a:prstClr val="black">
                    <a:tint val="75000"/>
                  </a:prstClr>
                </a:solidFill>
              </a:rPr>
              <a:pPr/>
              <a:t>4</a:t>
            </a:fld>
            <a:endParaRPr lang="en-US" dirty="0">
              <a:solidFill>
                <a:prstClr val="black">
                  <a:tint val="75000"/>
                </a:prstClr>
              </a:solidFill>
            </a:endParaRPr>
          </a:p>
        </p:txBody>
      </p:sp>
      <p:sp>
        <p:nvSpPr>
          <p:cNvPr id="7" name="Rectangle 3"/>
          <p:cNvSpPr txBox="1">
            <a:spLocks noChangeArrowheads="1"/>
          </p:cNvSpPr>
          <p:nvPr/>
        </p:nvSpPr>
        <p:spPr>
          <a:xfrm>
            <a:off x="1892173" y="1502865"/>
            <a:ext cx="8775827" cy="4390933"/>
          </a:xfrm>
          <a:prstGeom prst="rect">
            <a:avLst/>
          </a:prstGeom>
        </p:spPr>
        <p:txBody>
          <a:bodyPr>
            <a:normAutofit/>
          </a:bodyPr>
          <a:lstStyle/>
          <a:p>
            <a:pPr marL="285750" indent="-285750">
              <a:buFont typeface="Wingdings" panose="05000000000000000000" pitchFamily="2" charset="2"/>
              <a:buChar char="Ø"/>
            </a:pPr>
            <a:r>
              <a:rPr lang="en-IN" dirty="0">
                <a:solidFill>
                  <a:schemeClr val="tx1">
                    <a:lumMod val="95000"/>
                  </a:schemeClr>
                </a:solidFill>
                <a:latin typeface="Times New Roman" panose="02020603050405020304" pitchFamily="18" charset="0"/>
                <a:cs typeface="Times New Roman" panose="02020603050405020304" pitchFamily="18" charset="0"/>
              </a:rPr>
              <a:t>Review and suggest </a:t>
            </a:r>
            <a:r>
              <a:rPr lang="en-IN" dirty="0">
                <a:solidFill>
                  <a:srgbClr val="FF0000"/>
                </a:solidFill>
                <a:latin typeface="Times New Roman" panose="02020603050405020304" pitchFamily="18" charset="0"/>
                <a:cs typeface="Times New Roman" panose="02020603050405020304" pitchFamily="18" charset="0"/>
              </a:rPr>
              <a:t>overlapping of topics across modules</a:t>
            </a:r>
            <a:r>
              <a:rPr lang="en-IN" dirty="0">
                <a:solidFill>
                  <a:schemeClr val="tx1">
                    <a:lumMod val="95000"/>
                  </a:schemeClr>
                </a:solidFill>
                <a:latin typeface="Times New Roman" panose="02020603050405020304" pitchFamily="18" charset="0"/>
                <a:cs typeface="Times New Roman" panose="02020603050405020304" pitchFamily="18" charset="0"/>
              </a:rPr>
              <a:t>, separately for Year 1 and    Year 2 (all the three streams – Health, Hospital and Healthcare IT - separately)</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r>
              <a:rPr lang="en-IN" dirty="0">
                <a:solidFill>
                  <a:schemeClr val="tx1">
                    <a:lumMod val="95000"/>
                  </a:schemeClr>
                </a:solidFill>
                <a:latin typeface="Times New Roman" panose="02020603050405020304" pitchFamily="18" charset="0"/>
                <a:cs typeface="Times New Roman" panose="02020603050405020304" pitchFamily="18" charset="0"/>
              </a:rPr>
              <a:t> </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dirty="0">
                <a:solidFill>
                  <a:schemeClr val="tx1">
                    <a:lumMod val="95000"/>
                  </a:schemeClr>
                </a:solidFill>
                <a:latin typeface="Times New Roman" panose="02020603050405020304" pitchFamily="18" charset="0"/>
                <a:cs typeface="Times New Roman" panose="02020603050405020304" pitchFamily="18" charset="0"/>
              </a:rPr>
              <a:t>Review and suggest </a:t>
            </a:r>
            <a:r>
              <a:rPr lang="en-IN" dirty="0">
                <a:solidFill>
                  <a:srgbClr val="FF0000"/>
                </a:solidFill>
                <a:latin typeface="Times New Roman" panose="02020603050405020304" pitchFamily="18" charset="0"/>
                <a:cs typeface="Times New Roman" panose="02020603050405020304" pitchFamily="18" charset="0"/>
              </a:rPr>
              <a:t>addition/deletion of topics </a:t>
            </a:r>
            <a:r>
              <a:rPr lang="en-IN" dirty="0">
                <a:solidFill>
                  <a:schemeClr val="tx1">
                    <a:lumMod val="95000"/>
                  </a:schemeClr>
                </a:solidFill>
                <a:latin typeface="Times New Roman" panose="02020603050405020304" pitchFamily="18" charset="0"/>
                <a:cs typeface="Times New Roman" panose="02020603050405020304" pitchFamily="18" charset="0"/>
              </a:rPr>
              <a:t>for each module, separately for Year 1 and Year 2 (all the three streams – Health, Hospital and Healthcare IT - separately)</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r>
              <a:rPr lang="en-IN" dirty="0">
                <a:solidFill>
                  <a:schemeClr val="tx1">
                    <a:lumMod val="95000"/>
                  </a:schemeClr>
                </a:solidFill>
                <a:latin typeface="Times New Roman" panose="02020603050405020304" pitchFamily="18" charset="0"/>
                <a:cs typeface="Times New Roman" panose="02020603050405020304" pitchFamily="18" charset="0"/>
              </a:rPr>
              <a:t> </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dirty="0">
                <a:solidFill>
                  <a:schemeClr val="tx1">
                    <a:lumMod val="95000"/>
                  </a:schemeClr>
                </a:solidFill>
                <a:latin typeface="Times New Roman" panose="02020603050405020304" pitchFamily="18" charset="0"/>
                <a:cs typeface="Times New Roman" panose="02020603050405020304" pitchFamily="18" charset="0"/>
              </a:rPr>
              <a:t>Suggest appropriate </a:t>
            </a:r>
            <a:r>
              <a:rPr lang="en-IN" dirty="0">
                <a:solidFill>
                  <a:srgbClr val="FF0000"/>
                </a:solidFill>
                <a:latin typeface="Times New Roman" panose="02020603050405020304" pitchFamily="18" charset="0"/>
                <a:cs typeface="Times New Roman" panose="02020603050405020304" pitchFamily="18" charset="0"/>
              </a:rPr>
              <a:t>sequencing of </a:t>
            </a:r>
            <a:r>
              <a:rPr lang="en-IN" dirty="0">
                <a:solidFill>
                  <a:schemeClr val="tx1">
                    <a:lumMod val="95000"/>
                  </a:schemeClr>
                </a:solidFill>
                <a:latin typeface="Times New Roman" panose="02020603050405020304" pitchFamily="18" charset="0"/>
                <a:cs typeface="Times New Roman" panose="02020603050405020304" pitchFamily="18" charset="0"/>
              </a:rPr>
              <a:t>various </a:t>
            </a:r>
            <a:r>
              <a:rPr lang="en-IN" dirty="0">
                <a:solidFill>
                  <a:srgbClr val="FF0000"/>
                </a:solidFill>
                <a:latin typeface="Times New Roman" panose="02020603050405020304" pitchFamily="18" charset="0"/>
                <a:cs typeface="Times New Roman" panose="02020603050405020304" pitchFamily="18" charset="0"/>
              </a:rPr>
              <a:t>modules</a:t>
            </a:r>
            <a:r>
              <a:rPr lang="en-IN" dirty="0">
                <a:solidFill>
                  <a:schemeClr val="tx1">
                    <a:lumMod val="95000"/>
                  </a:schemeClr>
                </a:solidFill>
                <a:latin typeface="Times New Roman" panose="02020603050405020304" pitchFamily="18" charset="0"/>
                <a:cs typeface="Times New Roman" panose="02020603050405020304" pitchFamily="18" charset="0"/>
              </a:rPr>
              <a:t>, separately for Year 1 and Year 2 (all the three streams – Health, Hospital and Healthcare IT - separately)</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dirty="0">
                <a:solidFill>
                  <a:schemeClr val="tx1">
                    <a:lumMod val="95000"/>
                  </a:schemeClr>
                </a:solidFill>
                <a:latin typeface="Times New Roman" panose="02020603050405020304" pitchFamily="18" charset="0"/>
                <a:cs typeface="Times New Roman" panose="02020603050405020304" pitchFamily="18" charset="0"/>
              </a:rPr>
              <a:t>Suggest </a:t>
            </a:r>
            <a:r>
              <a:rPr lang="en-IN" dirty="0">
                <a:solidFill>
                  <a:srgbClr val="FF0000"/>
                </a:solidFill>
                <a:latin typeface="Times New Roman" panose="02020603050405020304" pitchFamily="18" charset="0"/>
                <a:cs typeface="Times New Roman" panose="02020603050405020304" pitchFamily="18" charset="0"/>
              </a:rPr>
              <a:t>addition of new modules/deletion of existing modules</a:t>
            </a:r>
            <a:r>
              <a:rPr lang="en-IN" dirty="0">
                <a:solidFill>
                  <a:schemeClr val="tx1">
                    <a:lumMod val="95000"/>
                  </a:schemeClr>
                </a:solidFill>
                <a:latin typeface="Times New Roman" panose="02020603050405020304" pitchFamily="18" charset="0"/>
                <a:cs typeface="Times New Roman" panose="02020603050405020304" pitchFamily="18" charset="0"/>
              </a:rPr>
              <a:t>, keeping in mind current health/hospital/healthcare IT management policy and practices, separately for Year 1 and Year 2 (all the three streams – Health, Hospital and Healthcare IT - separately)</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en-US" dirty="0">
              <a:solidFill>
                <a:schemeClr val="tx1">
                  <a:lumMod val="9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dirty="0">
                <a:solidFill>
                  <a:srgbClr val="FF0000"/>
                </a:solidFill>
                <a:latin typeface="Times New Roman" panose="02020603050405020304" pitchFamily="18" charset="0"/>
                <a:cs typeface="Times New Roman" panose="02020603050405020304" pitchFamily="18" charset="0"/>
              </a:rPr>
              <a:t>Syllabus and course content</a:t>
            </a:r>
            <a:r>
              <a:rPr lang="en-IN" dirty="0">
                <a:solidFill>
                  <a:schemeClr val="tx1">
                    <a:lumMod val="95000"/>
                  </a:schemeClr>
                </a:solidFill>
                <a:latin typeface="Times New Roman" panose="02020603050405020304" pitchFamily="18" charset="0"/>
                <a:cs typeface="Times New Roman" panose="02020603050405020304" pitchFamily="18" charset="0"/>
              </a:rPr>
              <a:t> need to be designed keeping in mind the current requirements of healthcare industry</a:t>
            </a:r>
            <a:endParaRPr lang="en-US" dirty="0">
              <a:solidFill>
                <a:schemeClr val="tx1">
                  <a:lumMod val="95000"/>
                </a:schemeClr>
              </a:solidFill>
              <a:latin typeface="Times New Roman" panose="02020603050405020304" pitchFamily="18" charset="0"/>
              <a:cs typeface="Times New Roman" panose="02020603050405020304" pitchFamily="18" charset="0"/>
            </a:endParaRPr>
          </a:p>
          <a:p>
            <a:endParaRPr lang="en-US" dirty="0">
              <a:solidFill>
                <a:schemeClr val="tx1">
                  <a:lumMod val="95000"/>
                </a:schemeClr>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9042" y="1"/>
            <a:ext cx="1808543" cy="914399"/>
          </a:xfrm>
          <a:prstGeom prst="rect">
            <a:avLst/>
          </a:prstGeom>
        </p:spPr>
      </p:pic>
      <p:pic>
        <p:nvPicPr>
          <p:cNvPr id="3" name="Picture 2"/>
          <p:cNvPicPr>
            <a:picLocks noChangeAspect="1"/>
          </p:cNvPicPr>
          <p:nvPr/>
        </p:nvPicPr>
        <p:blipFill>
          <a:blip r:embed="rId2"/>
          <a:stretch>
            <a:fillRect/>
          </a:stretch>
        </p:blipFill>
        <p:spPr>
          <a:xfrm>
            <a:off x="10261597" y="5982183"/>
            <a:ext cx="1924367" cy="883997"/>
          </a:xfrm>
          <a:prstGeom prst="rect">
            <a:avLst/>
          </a:prstGeom>
        </p:spPr>
      </p:pic>
    </p:spTree>
    <p:extLst>
      <p:ext uri="{BB962C8B-B14F-4D97-AF65-F5344CB8AC3E}">
        <p14:creationId xmlns:p14="http://schemas.microsoft.com/office/powerpoint/2010/main" val="427380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4725" y="-18106"/>
            <a:ext cx="7884625" cy="1339912"/>
          </a:xfrm>
          <a:noFill/>
          <a:ln>
            <a:noFill/>
          </a:ln>
        </p:spPr>
        <p:style>
          <a:lnRef idx="2">
            <a:schemeClr val="dk1"/>
          </a:lnRef>
          <a:fillRef idx="1">
            <a:schemeClr val="lt1"/>
          </a:fillRef>
          <a:effectRef idx="0">
            <a:schemeClr val="dk1"/>
          </a:effectRef>
          <a:fontRef idx="minor">
            <a:schemeClr val="dk1"/>
          </a:fontRef>
        </p:style>
        <p:txBody>
          <a:bodyPr>
            <a:normAutofit/>
          </a:bodyPr>
          <a:lstStyle/>
          <a:p>
            <a:pPr algn="ctr"/>
            <a:r>
              <a:rPr lang="en-US" sz="4400" b="1" u="sng" dirty="0">
                <a:ln w="12700">
                  <a:solidFill>
                    <a:srgbClr val="5B9BD5"/>
                  </a:solidFill>
                  <a:prstDash val="solid"/>
                </a:ln>
                <a:solidFill>
                  <a:schemeClr val="tx1"/>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AIM</a:t>
            </a:r>
            <a:endParaRPr lang="en-US" sz="4400" u="sng" dirty="0">
              <a:solidFill>
                <a:schemeClr val="tx1"/>
              </a:solidFill>
            </a:endParaRPr>
          </a:p>
        </p:txBody>
      </p:sp>
      <p:sp>
        <p:nvSpPr>
          <p:cNvPr id="3" name="Content Placeholder 2"/>
          <p:cNvSpPr>
            <a:spLocks noGrp="1"/>
          </p:cNvSpPr>
          <p:nvPr>
            <p:ph idx="1"/>
          </p:nvPr>
        </p:nvSpPr>
        <p:spPr>
          <a:xfrm>
            <a:off x="1493822" y="1955549"/>
            <a:ext cx="9119162" cy="4423612"/>
          </a:xfrm>
        </p:spPr>
        <p:txBody>
          <a:bodyPr>
            <a:noAutofit/>
          </a:bodyPr>
          <a:lstStyle/>
          <a:p>
            <a:pPr algn="just">
              <a:lnSpc>
                <a:spcPct val="130000"/>
              </a:lnSpc>
              <a:spcBef>
                <a:spcPts val="0"/>
              </a:spcBef>
            </a:pPr>
            <a:r>
              <a:rPr lang="en-US" sz="2400" dirty="0">
                <a:solidFill>
                  <a:schemeClr val="tx1"/>
                </a:solidFill>
                <a:latin typeface="Times New Roman" panose="02020603050405020304" pitchFamily="18" charset="0"/>
                <a:cs typeface="Times New Roman" panose="02020603050405020304" pitchFamily="18" charset="0"/>
              </a:rPr>
              <a:t>To prepare health care leaders to meet the health challenges of the twenty first century by developing an innovative program through review and merit based restructuring of the curricula of Post Graduate Diploma in Hospital and Health Management(PGDHM) at IIHMR, New Delhi</a:t>
            </a:r>
            <a:r>
              <a:rPr lang="en-US" sz="2400" b="1"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marL="0" indent="0" algn="just">
              <a:lnSpc>
                <a:spcPct val="130000"/>
              </a:lnSpc>
              <a:spcBef>
                <a:spcPts val="0"/>
              </a:spcBef>
              <a:buNone/>
            </a:pPr>
            <a:endParaRPr lang="en-US" sz="2400" dirty="0">
              <a:solidFill>
                <a:schemeClr val="tx1"/>
              </a:solidFill>
              <a:latin typeface="Times New Roman" panose="02020603050405020304" pitchFamily="18" charset="0"/>
              <a:cs typeface="Times New Roman" panose="02020603050405020304" pitchFamily="18" charset="0"/>
            </a:endParaRPr>
          </a:p>
          <a:p>
            <a:pPr marL="0" indent="0" algn="just">
              <a:lnSpc>
                <a:spcPct val="130000"/>
              </a:lnSpc>
              <a:spcBef>
                <a:spcPts val="0"/>
              </a:spcBef>
              <a:buNone/>
            </a:pPr>
            <a:r>
              <a:rPr lang="en-US" sz="2400" b="1"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lvl="2" algn="just">
              <a:lnSpc>
                <a:spcPct val="130000"/>
              </a:lnSpc>
              <a:spcBef>
                <a:spcPts val="0"/>
              </a:spcBef>
              <a:buFont typeface="Wingdings" panose="05000000000000000000" pitchFamily="2" charset="2"/>
              <a:buChar char="§"/>
            </a:pPr>
            <a:endParaRPr lang="en-US" sz="18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12296" y="5941395"/>
            <a:ext cx="1966714" cy="908196"/>
          </a:xfrm>
          <a:prstGeom prst="rect">
            <a:avLst/>
          </a:prstGeom>
        </p:spPr>
      </p:pic>
      <p:pic>
        <p:nvPicPr>
          <p:cNvPr id="5" name="Picture 4"/>
          <p:cNvPicPr>
            <a:picLocks noChangeAspect="1"/>
          </p:cNvPicPr>
          <p:nvPr/>
        </p:nvPicPr>
        <p:blipFill>
          <a:blip r:embed="rId2"/>
          <a:stretch>
            <a:fillRect/>
          </a:stretch>
        </p:blipFill>
        <p:spPr>
          <a:xfrm>
            <a:off x="9072" y="8"/>
            <a:ext cx="1981704" cy="909006"/>
          </a:xfrm>
          <a:prstGeom prst="rect">
            <a:avLst/>
          </a:prstGeom>
        </p:spPr>
      </p:pic>
    </p:spTree>
    <p:extLst>
      <p:ext uri="{BB962C8B-B14F-4D97-AF65-F5344CB8AC3E}">
        <p14:creationId xmlns:p14="http://schemas.microsoft.com/office/powerpoint/2010/main" val="186365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5671" y="-218366"/>
            <a:ext cx="7893678" cy="1395316"/>
          </a:xfrm>
          <a:noFill/>
          <a:ln>
            <a:noFill/>
          </a:ln>
        </p:spPr>
        <p:style>
          <a:lnRef idx="2">
            <a:schemeClr val="dk1"/>
          </a:lnRef>
          <a:fillRef idx="1">
            <a:schemeClr val="lt1"/>
          </a:fillRef>
          <a:effectRef idx="0">
            <a:schemeClr val="dk1"/>
          </a:effectRef>
          <a:fontRef idx="minor">
            <a:schemeClr val="dk1"/>
          </a:fontRef>
        </p:style>
        <p:txBody>
          <a:bodyPr>
            <a:normAutofit/>
          </a:bodyPr>
          <a:lstStyle/>
          <a:p>
            <a:pPr algn="ctr"/>
            <a:r>
              <a:rPr lang="en-US" sz="4000" b="1" u="sng" dirty="0">
                <a:ln w="12700">
                  <a:solidFill>
                    <a:srgbClr val="5B9BD5"/>
                  </a:solidFill>
                  <a:prstDash val="solid"/>
                </a:ln>
                <a:solidFill>
                  <a:schemeClr val="tx1"/>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STUDY METHODOLOGY </a:t>
            </a:r>
            <a:endParaRPr lang="en-US" sz="4000" u="sng" dirty="0">
              <a:solidFill>
                <a:schemeClr val="tx1"/>
              </a:solidFill>
            </a:endParaRPr>
          </a:p>
        </p:txBody>
      </p:sp>
      <p:sp>
        <p:nvSpPr>
          <p:cNvPr id="3" name="Content Placeholder 2"/>
          <p:cNvSpPr>
            <a:spLocks noGrp="1"/>
          </p:cNvSpPr>
          <p:nvPr>
            <p:ph idx="1"/>
          </p:nvPr>
        </p:nvSpPr>
        <p:spPr>
          <a:xfrm>
            <a:off x="706170" y="1176950"/>
            <a:ext cx="9958811" cy="5414506"/>
          </a:xfrm>
        </p:spPr>
        <p:txBody>
          <a:bodyPr>
            <a:noAutofit/>
          </a:bodyPr>
          <a:lstStyle/>
          <a:p>
            <a:pPr algn="just">
              <a:lnSpc>
                <a:spcPct val="130000"/>
              </a:lnSpc>
              <a:spcBef>
                <a:spcPts val="0"/>
              </a:spcBef>
            </a:pPr>
            <a:r>
              <a:rPr lang="en-US" sz="2000" dirty="0">
                <a:solidFill>
                  <a:srgbClr val="FF0000"/>
                </a:solidFill>
                <a:latin typeface="Times New Roman" panose="02020603050405020304" pitchFamily="18" charset="0"/>
                <a:cs typeface="Times New Roman" panose="02020603050405020304" pitchFamily="18" charset="0"/>
              </a:rPr>
              <a:t>Informal interaction with </a:t>
            </a:r>
            <a:r>
              <a:rPr lang="en-US" sz="2000" dirty="0">
                <a:solidFill>
                  <a:schemeClr val="tx1"/>
                </a:solidFill>
                <a:latin typeface="Times New Roman" panose="02020603050405020304" pitchFamily="18" charset="0"/>
                <a:cs typeface="Times New Roman" panose="02020603050405020304" pitchFamily="18" charset="0"/>
              </a:rPr>
              <a:t>First and Second year </a:t>
            </a:r>
            <a:r>
              <a:rPr lang="en-US" sz="2000" dirty="0">
                <a:solidFill>
                  <a:srgbClr val="FF0000"/>
                </a:solidFill>
                <a:latin typeface="Times New Roman" panose="02020603050405020304" pitchFamily="18" charset="0"/>
                <a:cs typeface="Times New Roman" panose="02020603050405020304" pitchFamily="18" charset="0"/>
              </a:rPr>
              <a:t>students</a:t>
            </a:r>
            <a:r>
              <a:rPr lang="en-US" sz="2000" dirty="0">
                <a:solidFill>
                  <a:schemeClr val="tx1"/>
                </a:solidFill>
                <a:latin typeface="Times New Roman" panose="02020603050405020304" pitchFamily="18" charset="0"/>
                <a:cs typeface="Times New Roman" panose="02020603050405020304" pitchFamily="18" charset="0"/>
              </a:rPr>
              <a:t> to obtain their views on the syllabus</a:t>
            </a:r>
          </a:p>
          <a:p>
            <a:pPr marL="0" indent="0" algn="just">
              <a:lnSpc>
                <a:spcPct val="130000"/>
              </a:lnSpc>
              <a:spcBef>
                <a:spcPts val="0"/>
              </a:spcBef>
              <a:buNone/>
            </a:pPr>
            <a:r>
              <a:rPr lang="en-US" sz="2000" dirty="0">
                <a:solidFill>
                  <a:schemeClr val="tx1"/>
                </a:solidFill>
                <a:latin typeface="Times New Roman" panose="02020603050405020304" pitchFamily="18" charset="0"/>
                <a:cs typeface="Times New Roman" panose="02020603050405020304" pitchFamily="18" charset="0"/>
              </a:rPr>
              <a:t> </a:t>
            </a:r>
          </a:p>
          <a:p>
            <a:pPr algn="just">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To understand the sectoral trend, secondary data search using the internet to </a:t>
            </a:r>
            <a:r>
              <a:rPr lang="en-US" sz="2000" dirty="0">
                <a:solidFill>
                  <a:srgbClr val="FF0000"/>
                </a:solidFill>
                <a:latin typeface="Times New Roman" panose="02020603050405020304" pitchFamily="18" charset="0"/>
                <a:cs typeface="Times New Roman" panose="02020603050405020304" pitchFamily="18" charset="0"/>
              </a:rPr>
              <a:t>obtain and compare the syllabus </a:t>
            </a:r>
            <a:r>
              <a:rPr lang="en-US" sz="2000" dirty="0">
                <a:solidFill>
                  <a:schemeClr val="tx1"/>
                </a:solidFill>
                <a:latin typeface="Times New Roman" panose="02020603050405020304" pitchFamily="18" charset="0"/>
                <a:cs typeface="Times New Roman" panose="02020603050405020304" pitchFamily="18" charset="0"/>
              </a:rPr>
              <a:t>with that of certain reputed national and international institutes</a:t>
            </a:r>
          </a:p>
          <a:p>
            <a:pPr algn="just">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algn="just">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Telephonic </a:t>
            </a:r>
            <a:r>
              <a:rPr lang="en-US" sz="2000" dirty="0">
                <a:solidFill>
                  <a:srgbClr val="FF0000"/>
                </a:solidFill>
                <a:latin typeface="Times New Roman" panose="02020603050405020304" pitchFamily="18" charset="0"/>
                <a:cs typeface="Times New Roman" panose="02020603050405020304" pitchFamily="18" charset="0"/>
              </a:rPr>
              <a:t>interaction with placement interviewers to ascertain requirements</a:t>
            </a:r>
            <a:r>
              <a:rPr lang="en-US" sz="2000" dirty="0">
                <a:solidFill>
                  <a:schemeClr val="tx1"/>
                </a:solidFill>
                <a:latin typeface="Times New Roman" panose="02020603050405020304" pitchFamily="18" charset="0"/>
                <a:cs typeface="Times New Roman" panose="02020603050405020304" pitchFamily="18" charset="0"/>
              </a:rPr>
              <a:t>, whether students met them and how to better prepare them to meet the needs of the industry</a:t>
            </a:r>
          </a:p>
          <a:p>
            <a:pPr algn="just">
              <a:lnSpc>
                <a:spcPct val="130000"/>
              </a:lnSpc>
              <a:spcBef>
                <a:spcPts val="0"/>
              </a:spcBef>
            </a:pPr>
            <a:endParaRPr lang="en-US" sz="2000" dirty="0">
              <a:solidFill>
                <a:schemeClr val="tx1"/>
              </a:solidFill>
              <a:latin typeface="Times New Roman" panose="02020603050405020304" pitchFamily="18" charset="0"/>
              <a:cs typeface="Times New Roman" panose="02020603050405020304" pitchFamily="18" charset="0"/>
            </a:endParaRPr>
          </a:p>
          <a:p>
            <a:pPr algn="just">
              <a:lnSpc>
                <a:spcPct val="130000"/>
              </a:lnSpc>
              <a:spcBef>
                <a:spcPts val="0"/>
              </a:spcBef>
            </a:pPr>
            <a:r>
              <a:rPr lang="en-US" sz="2000" dirty="0">
                <a:solidFill>
                  <a:schemeClr val="tx1"/>
                </a:solidFill>
                <a:latin typeface="Times New Roman" panose="02020603050405020304" pitchFamily="18" charset="0"/>
                <a:cs typeface="Times New Roman" panose="02020603050405020304" pitchFamily="18" charset="0"/>
              </a:rPr>
              <a:t>Analytically </a:t>
            </a:r>
            <a:r>
              <a:rPr lang="en-US" sz="2000" dirty="0">
                <a:solidFill>
                  <a:srgbClr val="FF0000"/>
                </a:solidFill>
                <a:latin typeface="Times New Roman" panose="02020603050405020304" pitchFamily="18" charset="0"/>
                <a:cs typeface="Times New Roman" panose="02020603050405020304" pitchFamily="18" charset="0"/>
              </a:rPr>
              <a:t>detailed study of the current curricula</a:t>
            </a:r>
            <a:r>
              <a:rPr lang="en-US" sz="2000" dirty="0">
                <a:solidFill>
                  <a:schemeClr val="tx1"/>
                </a:solidFill>
                <a:latin typeface="Times New Roman" panose="02020603050405020304" pitchFamily="18" charset="0"/>
                <a:cs typeface="Times New Roman" panose="02020603050405020304" pitchFamily="18" charset="0"/>
              </a:rPr>
              <a:t> with reference to the objective</a:t>
            </a:r>
          </a:p>
          <a:p>
            <a:pPr lvl="1" algn="just">
              <a:lnSpc>
                <a:spcPct val="130000"/>
              </a:lnSpc>
              <a:spcBef>
                <a:spcPts val="0"/>
              </a:spcBef>
              <a:buFont typeface="Wingdings" panose="05000000000000000000" pitchFamily="2" charset="2"/>
              <a:buChar char="ü"/>
            </a:pPr>
            <a:endParaRPr lang="en-US" sz="2000" dirty="0">
              <a:solidFill>
                <a:schemeClr val="tx1"/>
              </a:solidFill>
              <a:latin typeface="Times New Roman" panose="02020603050405020304" pitchFamily="18" charset="0"/>
              <a:cs typeface="Times New Roman" panose="02020603050405020304" pitchFamily="18" charset="0"/>
            </a:endParaRPr>
          </a:p>
          <a:p>
            <a:pPr lvl="2" algn="just">
              <a:lnSpc>
                <a:spcPct val="130000"/>
              </a:lnSpc>
              <a:spcBef>
                <a:spcPts val="0"/>
              </a:spcBef>
              <a:buFont typeface="Wingdings" panose="05000000000000000000" pitchFamily="2" charset="2"/>
              <a:buChar char="§"/>
            </a:pPr>
            <a:endParaRPr lang="en-US" sz="1600"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9051" y="-6682"/>
            <a:ext cx="1956040" cy="903267"/>
          </a:xfrm>
          <a:prstGeom prst="rect">
            <a:avLst/>
          </a:prstGeom>
        </p:spPr>
      </p:pic>
      <p:pic>
        <p:nvPicPr>
          <p:cNvPr id="5" name="Picture 4"/>
          <p:cNvPicPr>
            <a:picLocks noChangeAspect="1"/>
          </p:cNvPicPr>
          <p:nvPr/>
        </p:nvPicPr>
        <p:blipFill>
          <a:blip r:embed="rId2"/>
          <a:stretch>
            <a:fillRect/>
          </a:stretch>
        </p:blipFill>
        <p:spPr>
          <a:xfrm>
            <a:off x="10288756" y="5975286"/>
            <a:ext cx="1915312" cy="884460"/>
          </a:xfrm>
          <a:prstGeom prst="rect">
            <a:avLst/>
          </a:prstGeom>
        </p:spPr>
      </p:pic>
    </p:spTree>
    <p:extLst>
      <p:ext uri="{BB962C8B-B14F-4D97-AF65-F5344CB8AC3E}">
        <p14:creationId xmlns:p14="http://schemas.microsoft.com/office/powerpoint/2010/main" val="400801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58" y="371192"/>
            <a:ext cx="10548042" cy="1321806"/>
          </a:xfrm>
          <a:noFill/>
          <a:ln>
            <a:noFill/>
          </a:ln>
        </p:spPr>
        <p:style>
          <a:lnRef idx="2">
            <a:schemeClr val="dk1"/>
          </a:lnRef>
          <a:fillRef idx="1">
            <a:schemeClr val="lt1"/>
          </a:fillRef>
          <a:effectRef idx="0">
            <a:schemeClr val="dk1"/>
          </a:effectRef>
          <a:fontRef idx="minor">
            <a:schemeClr val="dk1"/>
          </a:fontRef>
        </p:style>
        <p:txBody>
          <a:bodyPr/>
          <a:lstStyle/>
          <a:p>
            <a:pPr algn="ctr"/>
            <a:r>
              <a:rPr lang="en-US" b="1" u="sng" dirty="0">
                <a:ln w="12700">
                  <a:solidFill>
                    <a:srgbClr val="5B9BD5"/>
                  </a:solidFill>
                  <a:prstDash val="solid"/>
                </a:ln>
                <a:solidFill>
                  <a:schemeClr val="tx1"/>
                </a:solidFill>
                <a:effectLst>
                  <a:outerShdw dist="38100" dir="2640000" algn="bl" rotWithShape="0">
                    <a:srgbClr val="5B9BD5"/>
                  </a:outerShdw>
                </a:effectLst>
                <a:latin typeface="Times New Roman" panose="02020603050405020304" pitchFamily="18" charset="0"/>
                <a:cs typeface="Times New Roman" panose="02020603050405020304" pitchFamily="18" charset="0"/>
              </a:rPr>
              <a:t>ANALYSIS AND RESEARCH</a:t>
            </a:r>
            <a:endParaRPr lang="en-US" b="1" u="sng"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2919" y="1783533"/>
            <a:ext cx="10520880" cy="4393429"/>
          </a:xfrm>
        </p:spPr>
        <p:txBody>
          <a:bodyPr/>
          <a:lstStyle/>
          <a:p>
            <a:r>
              <a:rPr lang="en-IN" dirty="0">
                <a:solidFill>
                  <a:schemeClr val="tx1"/>
                </a:solidFill>
                <a:latin typeface="Times New Roman" panose="02020603050405020304" pitchFamily="18" charset="0"/>
                <a:cs typeface="Times New Roman" panose="02020603050405020304" pitchFamily="18" charset="0"/>
              </a:rPr>
              <a:t>The study was conducted by analysing the modules that are on offer by IIHMR, New Delhi and those offered by others, if there are any overlapping topics presently being covered in the various modules, the topics that need to be deleted, topics/modules that can be added or deleted and the sequence of flow of modules. The study will be conducted through secondary review and personal interaction.</a:t>
            </a:r>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4610" y="-27160"/>
            <a:ext cx="1862262" cy="941559"/>
          </a:xfrm>
          <a:prstGeom prst="rect">
            <a:avLst/>
          </a:prstGeom>
        </p:spPr>
      </p:pic>
      <p:pic>
        <p:nvPicPr>
          <p:cNvPr id="5" name="Picture 4"/>
          <p:cNvPicPr>
            <a:picLocks noChangeAspect="1"/>
          </p:cNvPicPr>
          <p:nvPr/>
        </p:nvPicPr>
        <p:blipFill>
          <a:blip r:embed="rId2"/>
          <a:stretch>
            <a:fillRect/>
          </a:stretch>
        </p:blipFill>
        <p:spPr>
          <a:xfrm>
            <a:off x="10346608" y="5928532"/>
            <a:ext cx="1847341" cy="934015"/>
          </a:xfrm>
          <a:prstGeom prst="rect">
            <a:avLst/>
          </a:prstGeom>
        </p:spPr>
      </p:pic>
    </p:spTree>
    <p:extLst>
      <p:ext uri="{BB962C8B-B14F-4D97-AF65-F5344CB8AC3E}">
        <p14:creationId xmlns:p14="http://schemas.microsoft.com/office/powerpoint/2010/main" val="11087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1026" y="2598346"/>
            <a:ext cx="10502774" cy="1366544"/>
          </a:xfrm>
        </p:spPr>
        <p:txBody>
          <a:bodyPr>
            <a:normAutofit/>
          </a:bodyPr>
          <a:lstStyle/>
          <a:p>
            <a:pPr algn="ctr"/>
            <a:r>
              <a:rPr lang="en-US" sz="44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RECOMMENDATIONS</a:t>
            </a:r>
            <a:endParaRPr lang="en-US" sz="44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548" y="-27160"/>
            <a:ext cx="1898077" cy="959667"/>
          </a:xfrm>
          <a:prstGeom prst="rect">
            <a:avLst/>
          </a:prstGeom>
        </p:spPr>
      </p:pic>
      <p:pic>
        <p:nvPicPr>
          <p:cNvPr id="5" name="Picture 4"/>
          <p:cNvPicPr>
            <a:picLocks noChangeAspect="1"/>
          </p:cNvPicPr>
          <p:nvPr/>
        </p:nvPicPr>
        <p:blipFill>
          <a:blip r:embed="rId2"/>
          <a:stretch>
            <a:fillRect/>
          </a:stretch>
        </p:blipFill>
        <p:spPr>
          <a:xfrm>
            <a:off x="10322002" y="5919463"/>
            <a:ext cx="1883154" cy="952122"/>
          </a:xfrm>
          <a:prstGeom prst="rect">
            <a:avLst/>
          </a:prstGeom>
        </p:spPr>
      </p:pic>
    </p:spTree>
    <p:extLst>
      <p:ext uri="{BB962C8B-B14F-4D97-AF65-F5344CB8AC3E}">
        <p14:creationId xmlns:p14="http://schemas.microsoft.com/office/powerpoint/2010/main" val="174377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5347" y="1348972"/>
            <a:ext cx="10411485" cy="5251010"/>
          </a:xfrm>
          <a:noFill/>
          <a:ln>
            <a:noFill/>
          </a:ln>
        </p:spPr>
        <p:txBody>
          <a:bodyPr>
            <a:noAutofit/>
          </a:bodyPr>
          <a:lstStyle/>
          <a:p>
            <a:pPr marL="0" indent="0" algn="just">
              <a:lnSpc>
                <a:spcPct val="130000"/>
              </a:lnSpc>
              <a:spcBef>
                <a:spcPts val="0"/>
              </a:spcBef>
              <a:buNone/>
            </a:pPr>
            <a:endParaRPr lang="en-US" sz="1800" dirty="0">
              <a:solidFill>
                <a:schemeClr val="tx1"/>
              </a:solidFill>
              <a:latin typeface="Times New Roman" panose="02020603050405020304" pitchFamily="18" charset="0"/>
              <a:cs typeface="Times New Roman" panose="02020603050405020304" pitchFamily="18" charset="0"/>
            </a:endParaRP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Bookish knowledge; weak expression in some cases</a:t>
            </a:r>
          </a:p>
          <a:p>
            <a:pPr lvl="1" indent="-398463" algn="just">
              <a:buFont typeface="Wingdings" panose="05000000000000000000" pitchFamily="2" charset="2"/>
              <a:buChar char="ü"/>
            </a:pPr>
            <a:endParaRPr lang="en-US" dirty="0">
              <a:solidFill>
                <a:schemeClr val="tx1"/>
              </a:solidFill>
              <a:latin typeface="Times New Roman" panose="02020603050405020304" pitchFamily="18" charset="0"/>
              <a:cs typeface="Times New Roman" panose="02020603050405020304" pitchFamily="18" charset="0"/>
            </a:endParaRP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Students lacked self-confidence</a:t>
            </a:r>
          </a:p>
          <a:p>
            <a:pPr lvl="1" indent="-398463" algn="just">
              <a:buFont typeface="Wingdings" panose="05000000000000000000" pitchFamily="2" charset="2"/>
              <a:buChar char="ü"/>
            </a:pPr>
            <a:endParaRPr lang="en-US" dirty="0">
              <a:solidFill>
                <a:schemeClr val="tx1"/>
              </a:solidFill>
              <a:latin typeface="Times New Roman" panose="02020603050405020304" pitchFamily="18" charset="0"/>
              <a:cs typeface="Times New Roman" panose="02020603050405020304" pitchFamily="18" charset="0"/>
            </a:endParaRP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Students lacked in practical application of knowledge, e.g. How to </a:t>
            </a:r>
          </a:p>
          <a:p>
            <a:pPr lvl="1" indent="-398463" algn="just">
              <a:buNone/>
            </a:pPr>
            <a:r>
              <a:rPr lang="en-US" dirty="0">
                <a:solidFill>
                  <a:schemeClr val="tx1"/>
                </a:solidFill>
                <a:latin typeface="Times New Roman" panose="02020603050405020304" pitchFamily="18" charset="0"/>
                <a:cs typeface="Times New Roman" panose="02020603050405020304" pitchFamily="18" charset="0"/>
              </a:rPr>
              <a:t>      establish a Health Camp?</a:t>
            </a:r>
          </a:p>
          <a:p>
            <a:pPr lvl="1" indent="-398463" algn="just">
              <a:buFont typeface="Wingdings" panose="05000000000000000000" pitchFamily="2" charset="2"/>
              <a:buChar char="ü"/>
            </a:pPr>
            <a:endParaRPr lang="en-US" dirty="0">
              <a:solidFill>
                <a:schemeClr val="tx1"/>
              </a:solidFill>
              <a:latin typeface="Times New Roman" panose="02020603050405020304" pitchFamily="18" charset="0"/>
              <a:cs typeface="Times New Roman" panose="02020603050405020304" pitchFamily="18" charset="0"/>
            </a:endParaRP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Students were unable to handle situational leadership requirements i.e. they were unable to think and apply themselves to handling tight, suddenly emerging situations through innovative/ out of box solutions</a:t>
            </a:r>
          </a:p>
          <a:p>
            <a:pPr lvl="1" indent="-398463" algn="just">
              <a:buFont typeface="Wingdings" panose="05000000000000000000" pitchFamily="2" charset="2"/>
              <a:buChar char="ü"/>
            </a:pPr>
            <a:endParaRPr lang="en-US" dirty="0">
              <a:solidFill>
                <a:schemeClr val="tx1"/>
              </a:solidFill>
              <a:latin typeface="Times New Roman" panose="02020603050405020304" pitchFamily="18" charset="0"/>
              <a:cs typeface="Times New Roman" panose="02020603050405020304" pitchFamily="18" charset="0"/>
            </a:endParaRP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Students were lacking in general awareness about the health care sector and were unaware and not up to date with the latest developments </a:t>
            </a:r>
          </a:p>
          <a:p>
            <a:pPr lvl="1" indent="-398463" algn="just">
              <a:buFont typeface="Wingdings" panose="05000000000000000000" pitchFamily="2" charset="2"/>
              <a:buChar char="ü"/>
            </a:pPr>
            <a:r>
              <a:rPr lang="en-US" dirty="0">
                <a:solidFill>
                  <a:schemeClr val="tx1"/>
                </a:solidFill>
                <a:latin typeface="Times New Roman" panose="02020603050405020304" pitchFamily="18" charset="0"/>
                <a:cs typeface="Times New Roman" panose="02020603050405020304" pitchFamily="18" charset="0"/>
              </a:rPr>
              <a:t>Students were weak in Biostatistics and basic understanding of Epidemiology</a:t>
            </a:r>
            <a:endParaRPr lang="en-US" sz="1400" dirty="0">
              <a:solidFill>
                <a:schemeClr val="tx1"/>
              </a:solidFill>
              <a:latin typeface="Times New Roman" panose="02020603050405020304" pitchFamily="18" charset="0"/>
              <a:cs typeface="Times New Roman" panose="02020603050405020304" pitchFamily="18" charset="0"/>
            </a:endParaRPr>
          </a:p>
          <a:p>
            <a:pPr lvl="1" algn="just">
              <a:lnSpc>
                <a:spcPct val="130000"/>
              </a:lnSpc>
              <a:spcBef>
                <a:spcPts val="0"/>
              </a:spcBef>
              <a:buFont typeface="Wingdings" panose="05000000000000000000" pitchFamily="2" charset="2"/>
              <a:buChar char="ü"/>
            </a:pPr>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10290273" y="6065169"/>
            <a:ext cx="1931911" cy="892125"/>
          </a:xfrm>
          <a:prstGeom prst="rect">
            <a:avLst/>
          </a:prstGeom>
        </p:spPr>
      </p:pic>
      <p:pic>
        <p:nvPicPr>
          <p:cNvPr id="5" name="Picture 4"/>
          <p:cNvPicPr>
            <a:picLocks noChangeAspect="1"/>
          </p:cNvPicPr>
          <p:nvPr/>
        </p:nvPicPr>
        <p:blipFill>
          <a:blip r:embed="rId3"/>
          <a:stretch>
            <a:fillRect/>
          </a:stretch>
        </p:blipFill>
        <p:spPr>
          <a:xfrm>
            <a:off x="18105" y="6903"/>
            <a:ext cx="1918331" cy="883997"/>
          </a:xfrm>
          <a:prstGeom prst="rect">
            <a:avLst/>
          </a:prstGeom>
        </p:spPr>
      </p:pic>
      <p:sp>
        <p:nvSpPr>
          <p:cNvPr id="8" name="Title 1"/>
          <p:cNvSpPr txBox="1">
            <a:spLocks noGrp="1"/>
          </p:cNvSpPr>
          <p:nvPr>
            <p:ph type="title"/>
          </p:nvPr>
        </p:nvSpPr>
        <p:spPr>
          <a:xfrm>
            <a:off x="1936436" y="-66565"/>
            <a:ext cx="10267628" cy="106244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u="sng" dirty="0">
                <a:ln w="12700">
                  <a:solidFill>
                    <a:srgbClr val="5B9BD5"/>
                  </a:solidFill>
                  <a:prstDash val="solid"/>
                </a:ln>
                <a:effectLst>
                  <a:outerShdw dist="38100" dir="2640000" algn="bl" rotWithShape="0">
                    <a:srgbClr val="5B9BD5"/>
                  </a:outerShdw>
                </a:effectLst>
                <a:latin typeface="Times New Roman" panose="02020603050405020304" pitchFamily="18" charset="0"/>
                <a:cs typeface="Times New Roman" panose="02020603050405020304" pitchFamily="18" charset="0"/>
              </a:rPr>
              <a:t>VIEWS OF placement interviewers</a:t>
            </a:r>
            <a:endParaRPr lang="en-US" sz="4000" u="sng" dirty="0"/>
          </a:p>
        </p:txBody>
      </p:sp>
    </p:spTree>
    <p:extLst>
      <p:ext uri="{BB962C8B-B14F-4D97-AF65-F5344CB8AC3E}">
        <p14:creationId xmlns:p14="http://schemas.microsoft.com/office/powerpoint/2010/main" val="19106674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TotalTime>
  <Words>2035</Words>
  <Application>Microsoft Office PowerPoint</Application>
  <PresentationFormat>Widescreen</PresentationFormat>
  <Paragraphs>221</Paragraphs>
  <Slides>24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Times New Roman</vt:lpstr>
      <vt:lpstr>Wingdings</vt:lpstr>
      <vt:lpstr>Wingdings 3</vt:lpstr>
      <vt:lpstr>Slice</vt:lpstr>
      <vt:lpstr>PowerPoint Presentation</vt:lpstr>
      <vt:lpstr>PowerPoint Presentation</vt:lpstr>
      <vt:lpstr> BACKGROUND</vt:lpstr>
      <vt:lpstr> STUDY OBJECTIVE</vt:lpstr>
      <vt:lpstr>AIM</vt:lpstr>
      <vt:lpstr>STUDY METHODOLOGY </vt:lpstr>
      <vt:lpstr>ANALYSIS AND RESEARCH</vt:lpstr>
      <vt:lpstr>RECOMMENDATIONS</vt:lpstr>
      <vt:lpstr>VIEWS OF placement interviewers</vt:lpstr>
      <vt:lpstr>PowerPoint Presentation</vt:lpstr>
      <vt:lpstr>process</vt:lpstr>
      <vt:lpstr>results/discussion</vt:lpstr>
      <vt:lpstr>PowerPoint Presentation</vt:lpstr>
      <vt:lpstr>PowerPoint Presentation</vt:lpstr>
      <vt:lpstr>PowerPoint Presentation</vt:lpstr>
      <vt:lpstr>PowerPoint Presentation</vt:lpstr>
      <vt:lpstr>PowerPoint Presentation</vt:lpstr>
      <vt:lpstr>EXPERT COMMITTEE</vt:lpstr>
      <vt:lpstr>EXPERT COMMITTEE</vt:lpstr>
      <vt:lpstr>FEEDBACK:                                  INDUSTRY- ACADEMY INTERACTION</vt:lpstr>
      <vt:lpstr>FEEDBACK:                                    INDUSTRY- ACADEMY INTERACTION</vt:lpstr>
      <vt:lpstr>FEEDBACK:  INDUSTRY- ACADEMY INTERACTION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Shyam Sharma</dc:creator>
  <cp:lastModifiedBy>Print Center</cp:lastModifiedBy>
  <cp:revision>54</cp:revision>
  <dcterms:created xsi:type="dcterms:W3CDTF">2019-05-31T05:32:28Z</dcterms:created>
  <dcterms:modified xsi:type="dcterms:W3CDTF">2019-06-08T07:32:07Z</dcterms:modified>
</cp:coreProperties>
</file>