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336" r:id="rId3"/>
    <p:sldId id="261" r:id="rId4"/>
    <p:sldId id="262" r:id="rId5"/>
    <p:sldId id="406" r:id="rId6"/>
    <p:sldId id="280" r:id="rId7"/>
    <p:sldId id="279" r:id="rId8"/>
    <p:sldId id="408" r:id="rId9"/>
    <p:sldId id="284" r:id="rId10"/>
    <p:sldId id="409" r:id="rId11"/>
    <p:sldId id="410" r:id="rId12"/>
    <p:sldId id="286" r:id="rId13"/>
    <p:sldId id="310" r:id="rId14"/>
    <p:sldId id="311" r:id="rId15"/>
    <p:sldId id="320" r:id="rId16"/>
    <p:sldId id="321" r:id="rId17"/>
    <p:sldId id="322" r:id="rId18"/>
    <p:sldId id="340" r:id="rId19"/>
    <p:sldId id="411" r:id="rId20"/>
    <p:sldId id="40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vansh" initials="S" lastIdx="1" clrIdx="0">
    <p:extLst>
      <p:ext uri="{19B8F6BF-5375-455C-9EA6-DF929625EA0E}">
        <p15:presenceInfo xmlns:p15="http://schemas.microsoft.com/office/powerpoint/2012/main" userId="Shivan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FFFF"/>
    <a:srgbClr val="33CCFF"/>
    <a:srgbClr val="FDCFF3"/>
    <a:srgbClr val="CCFFCC"/>
    <a:srgbClr val="FFFFCC"/>
    <a:srgbClr val="CC00CC"/>
    <a:srgbClr val="008000"/>
    <a:srgbClr val="00FFCC"/>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660"/>
  </p:normalViewPr>
  <p:slideViewPr>
    <p:cSldViewPr snapToGrid="0" showGuides="1">
      <p:cViewPr varScale="1">
        <p:scale>
          <a:sx n="70" d="100"/>
          <a:sy n="70" d="100"/>
        </p:scale>
        <p:origin x="1080" y="48"/>
      </p:cViewPr>
      <p:guideLst/>
    </p:cSldViewPr>
  </p:slideViewPr>
  <p:notesTextViewPr>
    <p:cViewPr>
      <p:scale>
        <a:sx n="1" d="1"/>
        <a:sy n="1" d="1"/>
      </p:scale>
      <p:origin x="0" y="0"/>
    </p:cViewPr>
  </p:notesTextViewPr>
  <p:sorterViewPr>
    <p:cViewPr varScale="1">
      <p:scale>
        <a:sx n="1" d="1"/>
        <a:sy n="1" d="1"/>
      </p:scale>
      <p:origin x="0" y="-822"/>
    </p:cViewPr>
  </p:sorterViewPr>
  <p:notesViewPr>
    <p:cSldViewPr snapToGrid="0" showGuides="1">
      <p:cViewPr varScale="1">
        <p:scale>
          <a:sx n="57" d="100"/>
          <a:sy n="57" d="100"/>
        </p:scale>
        <p:origin x="249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30T18:01:06.465" idx="1">
    <p:pos x="10" y="10"/>
    <p:text/>
    <p:extLst>
      <p:ext uri="{C676402C-5697-4E1C-873F-D02D1690AC5C}">
        <p15:threadingInfo xmlns:p15="http://schemas.microsoft.com/office/powerpoint/2012/main" timeZoneBias="-33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4C6A1-B776-402B-993D-2FD26AACE12A}" type="datetimeFigureOut">
              <a:rPr lang="en-US" smtClean="0"/>
              <a:t>5/31/2019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5F3C1-E232-4798-8700-5D1CD37B22A6}" type="slidenum">
              <a:rPr lang="en-US" smtClean="0"/>
              <a:t>‹#›</a:t>
            </a:fld>
            <a:endParaRPr lang="en-US"/>
          </a:p>
        </p:txBody>
      </p:sp>
    </p:spTree>
    <p:extLst>
      <p:ext uri="{BB962C8B-B14F-4D97-AF65-F5344CB8AC3E}">
        <p14:creationId xmlns:p14="http://schemas.microsoft.com/office/powerpoint/2010/main" val="3507031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India is a country with diverse weather and population conditions unique to the </a:t>
            </a:r>
            <a:r>
              <a:rPr lang="en-US" dirty="0" err="1" smtClean="0"/>
              <a:t>qorld</a:t>
            </a:r>
            <a:r>
              <a:rPr lang="en-US" dirty="0" smtClean="0"/>
              <a:t>, precipitating health challenges that many countries in the world do not face</a:t>
            </a:r>
          </a:p>
          <a:p>
            <a:r>
              <a:rPr lang="en-US" dirty="0"/>
              <a:t>The challenge therefore is to ensure the protection and promotion of public health by not only keeping abreast with the health needs but also to plan for the future to cater for new and emerging health requirements as they arise. </a:t>
            </a:r>
            <a:endParaRPr lang="en-US" dirty="0" smtClean="0"/>
          </a:p>
          <a:p>
            <a:r>
              <a:rPr lang="en-US" dirty="0"/>
              <a:t>.2	Public health aims at promoting the health of the populace and preventing the occurrence of disease and in case it occurs controlling disease. While the word ‘health’ per se evokes a close relationship between a doctor and his patients, it is much more complex and involves multifarious players, equal in importance amongst them being the manager who in addition to attending to health care, coordinates with medical and non-medical agencies to ensure a smooth operation. The manager plays the role of a leader who not only has an in depth knowledge of management skills but is also well aware of health policies and issues, as well as, the intricacies of health care and is able to synergies management skills with effective health care delivery which is both cost effective and qualitatively supreme. This is feasible only through health focused management education which imparts training in public health and business so as to generate leaders who can meet the health management challenges of the twenty first century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AE5F3C1-E232-4798-8700-5D1CD37B22A6}" type="slidenum">
              <a:rPr lang="en-US" smtClean="0"/>
              <a:t>1</a:t>
            </a:fld>
            <a:endParaRPr lang="en-US"/>
          </a:p>
        </p:txBody>
      </p:sp>
    </p:spTree>
    <p:extLst>
      <p:ext uri="{BB962C8B-B14F-4D97-AF65-F5344CB8AC3E}">
        <p14:creationId xmlns:p14="http://schemas.microsoft.com/office/powerpoint/2010/main" val="2066383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F010BE-F39A-4229-8D5B-C8057C7FB653}" type="slidenum">
              <a:rPr lang="en-US" smtClean="0"/>
              <a:t>16</a:t>
            </a:fld>
            <a:endParaRPr lang="en-US"/>
          </a:p>
        </p:txBody>
      </p:sp>
    </p:spTree>
    <p:extLst>
      <p:ext uri="{BB962C8B-B14F-4D97-AF65-F5344CB8AC3E}">
        <p14:creationId xmlns:p14="http://schemas.microsoft.com/office/powerpoint/2010/main" val="1075475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F010BE-F39A-4229-8D5B-C8057C7FB653}" type="slidenum">
              <a:rPr lang="en-US" smtClean="0"/>
              <a:t>17</a:t>
            </a:fld>
            <a:endParaRPr lang="en-US"/>
          </a:p>
        </p:txBody>
      </p:sp>
    </p:spTree>
    <p:extLst>
      <p:ext uri="{BB962C8B-B14F-4D97-AF65-F5344CB8AC3E}">
        <p14:creationId xmlns:p14="http://schemas.microsoft.com/office/powerpoint/2010/main" val="67306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indent="-342900" algn="just">
              <a:lnSpc>
                <a:spcPct val="130000"/>
              </a:lnSpc>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Delete overlapping topics -  saves time for addition of new modules or for conduct of practical by teaching an overlapping topic only once – recap if required</a:t>
            </a:r>
          </a:p>
          <a:p>
            <a:pPr marL="342900" indent="-342900" algn="just">
              <a:lnSpc>
                <a:spcPct val="130000"/>
              </a:lnSpc>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342900" indent="-342900" algn="just">
              <a:lnSpc>
                <a:spcPct val="130000"/>
              </a:lnSpc>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If topics overlap but subparts are different, then the different portion only should be covered in the following module</a:t>
            </a:r>
          </a:p>
          <a:p>
            <a:pPr marL="342900" indent="-342900" algn="just">
              <a:lnSpc>
                <a:spcPct val="130000"/>
              </a:lnSpc>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342900" indent="-342900" algn="just">
              <a:lnSpc>
                <a:spcPct val="130000"/>
              </a:lnSpc>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As far as possible, avoid this even by holistically preparing the topic to cover the requirements of each of the module in which the topic is, provided time is not a constraint. </a:t>
            </a:r>
          </a:p>
          <a:p>
            <a:pPr marL="342900" indent="-342900" algn="just">
              <a:lnSpc>
                <a:spcPct val="130000"/>
              </a:lnSpc>
              <a:buFont typeface="Arial" panose="020B0604020202020204" pitchFamily="34" charset="0"/>
              <a:buChar char="•"/>
            </a:pPr>
            <a:endParaRPr lang="en-US" sz="1200" dirty="0" smtClean="0">
              <a:latin typeface="Times New Roman" panose="02020603050405020304" pitchFamily="18" charset="0"/>
              <a:cs typeface="Times New Roman" panose="02020603050405020304" pitchFamily="18" charset="0"/>
            </a:endParaRPr>
          </a:p>
          <a:p>
            <a:pPr marL="342900" indent="-342900" algn="just">
              <a:lnSpc>
                <a:spcPct val="130000"/>
              </a:lnSpc>
              <a:buFont typeface="Arial" panose="020B0604020202020204" pitchFamily="34" charset="0"/>
              <a:buChar char="•"/>
            </a:pPr>
            <a:r>
              <a:rPr lang="en-US" sz="1200" dirty="0" smtClean="0">
                <a:latin typeface="Times New Roman" panose="02020603050405020304" pitchFamily="18" charset="0"/>
                <a:cs typeface="Times New Roman" panose="02020603050405020304" pitchFamily="18" charset="0"/>
              </a:rPr>
              <a:t>Deletion means lesser topics within a module to the extent that a module in itself may require being deleted. Principles of Management is thus no longer needed to be conducted as a module</a:t>
            </a:r>
          </a:p>
          <a:p>
            <a:endParaRPr lang="en-US" dirty="0"/>
          </a:p>
        </p:txBody>
      </p:sp>
      <p:sp>
        <p:nvSpPr>
          <p:cNvPr id="4" name="Slide Number Placeholder 3"/>
          <p:cNvSpPr>
            <a:spLocks noGrp="1"/>
          </p:cNvSpPr>
          <p:nvPr>
            <p:ph type="sldNum" sz="quarter" idx="10"/>
          </p:nvPr>
        </p:nvSpPr>
        <p:spPr/>
        <p:txBody>
          <a:bodyPr/>
          <a:lstStyle/>
          <a:p>
            <a:fld id="{68F010BE-F39A-4229-8D5B-C8057C7FB653}" type="slidenum">
              <a:rPr lang="en-US" smtClean="0"/>
              <a:t>18</a:t>
            </a:fld>
            <a:endParaRPr lang="en-US"/>
          </a:p>
        </p:txBody>
      </p:sp>
    </p:spTree>
    <p:extLst>
      <p:ext uri="{BB962C8B-B14F-4D97-AF65-F5344CB8AC3E}">
        <p14:creationId xmlns:p14="http://schemas.microsoft.com/office/powerpoint/2010/main" val="2258163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F010BE-F39A-4229-8D5B-C8057C7FB653}" type="slidenum">
              <a:rPr lang="en-US" smtClean="0"/>
              <a:t>19</a:t>
            </a:fld>
            <a:endParaRPr lang="en-US"/>
          </a:p>
        </p:txBody>
      </p:sp>
    </p:spTree>
    <p:extLst>
      <p:ext uri="{BB962C8B-B14F-4D97-AF65-F5344CB8AC3E}">
        <p14:creationId xmlns:p14="http://schemas.microsoft.com/office/powerpoint/2010/main" val="46492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talk of health it evokes the image of a person who is physically</a:t>
            </a:r>
            <a:r>
              <a:rPr lang="en-US" baseline="0" dirty="0" smtClean="0"/>
              <a:t> fit and mentally sound, is able to contribute tot the society and economy and should he fall unwell which is likely at some point in time there is the doctor to treat him. It is thus a relationship between the doctor and the patient. This however is a rather simplistic view for health is a complex interplay of care delivered by manufacturers, suppliers, distributors. Government rules and policies Doctors and nurses and binding them all together a manager who is </a:t>
            </a:r>
            <a:r>
              <a:rPr lang="en-US" baseline="0" dirty="0" err="1" smtClean="0"/>
              <a:t>knowledgable</a:t>
            </a:r>
            <a:r>
              <a:rPr lang="en-US" baseline="0" dirty="0" smtClean="0"/>
              <a:t> about not only health policies and the intricacies of health care but is also proficient in management and </a:t>
            </a:r>
            <a:r>
              <a:rPr lang="en-US" baseline="0" dirty="0" err="1" smtClean="0"/>
              <a:t>synergises</a:t>
            </a:r>
            <a:r>
              <a:rPr lang="en-US" baseline="0" dirty="0" smtClean="0"/>
              <a:t> the two to ensure del if </a:t>
            </a:r>
            <a:r>
              <a:rPr lang="en-US" baseline="0" dirty="0" err="1" smtClean="0"/>
              <a:t>hlth</a:t>
            </a:r>
            <a:r>
              <a:rPr lang="en-US" baseline="0" dirty="0" smtClean="0"/>
              <a:t> care which is qualitative and timely. </a:t>
            </a:r>
            <a:endParaRPr lang="en-US" dirty="0"/>
          </a:p>
        </p:txBody>
      </p:sp>
      <p:sp>
        <p:nvSpPr>
          <p:cNvPr id="4" name="Slide Number Placeholder 3"/>
          <p:cNvSpPr>
            <a:spLocks noGrp="1"/>
          </p:cNvSpPr>
          <p:nvPr>
            <p:ph type="sldNum" sz="quarter" idx="10"/>
          </p:nvPr>
        </p:nvSpPr>
        <p:spPr/>
        <p:txBody>
          <a:bodyPr/>
          <a:lstStyle/>
          <a:p>
            <a:fld id="{1AE5F3C1-E232-4798-8700-5D1CD37B22A6}" type="slidenum">
              <a:rPr lang="en-US" smtClean="0"/>
              <a:t>2</a:t>
            </a:fld>
            <a:endParaRPr lang="en-US"/>
          </a:p>
        </p:txBody>
      </p:sp>
    </p:spTree>
    <p:extLst>
      <p:ext uri="{BB962C8B-B14F-4D97-AF65-F5344CB8AC3E}">
        <p14:creationId xmlns:p14="http://schemas.microsoft.com/office/powerpoint/2010/main" val="1720931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GENiE</a:t>
            </a:r>
            <a:r>
              <a:rPr lang="en-US" sz="1200" kern="1200" dirty="0" smtClean="0">
                <a:solidFill>
                  <a:schemeClr val="tx1"/>
                </a:solidFill>
                <a:effectLst/>
                <a:latin typeface="+mn-lt"/>
                <a:ea typeface="+mn-ea"/>
                <a:cs typeface="+mn-cs"/>
              </a:rPr>
              <a:t> – Global Educators</a:t>
            </a:r>
            <a:r>
              <a:rPr lang="en-US" sz="1200" kern="1200" baseline="0" dirty="0" smtClean="0">
                <a:solidFill>
                  <a:schemeClr val="tx1"/>
                </a:solidFill>
                <a:effectLst/>
                <a:latin typeface="+mn-lt"/>
                <a:ea typeface="+mn-ea"/>
                <a:cs typeface="+mn-cs"/>
              </a:rPr>
              <a:t> Network for Health innovation Education ( Harvard)</a:t>
            </a:r>
            <a:r>
              <a:rPr lang="en-US" sz="1200" kern="1200" dirty="0" smtClean="0">
                <a:solidFill>
                  <a:schemeClr val="tx1"/>
                </a:solidFill>
                <a:effectLst/>
                <a:latin typeface="+mn-lt"/>
                <a:ea typeface="+mn-ea"/>
                <a:cs typeface="+mn-cs"/>
              </a:rPr>
              <a:t>To address these challenges, the conference recommended an education specifically designed to prepare health care managers who can innovate delivery of health care in a manner as to control costs and improve quality and access. The conference acknowledged the inability of the current curricula to develop this innovative capability for which skills in change management, communication, and team building; a more holistic curriculum that mirrors real-life situations; broad-based knowledge of how health care works—including financing, organizational structures, technology, and public policy—and how to apply that knowledge for innovating delivery of health care is essential. The conference recommended curricular content, pedagogical tools and professional values, key amongst which were knowledge of innovation and entrepreneurship, quantitative expertise, change management skills, project based learning, case studies particularly those of failure, field based learning, interactive learning and building ethical and moral dimensions appropriate to science and medicine into all managerial courses.</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AE5F3C1-E232-4798-8700-5D1CD37B22A6}" type="slidenum">
              <a:rPr lang="en-US" smtClean="0"/>
              <a:t>4</a:t>
            </a:fld>
            <a:endParaRPr lang="en-US"/>
          </a:p>
        </p:txBody>
      </p:sp>
    </p:spTree>
    <p:extLst>
      <p:ext uri="{BB962C8B-B14F-4D97-AF65-F5344CB8AC3E}">
        <p14:creationId xmlns:p14="http://schemas.microsoft.com/office/powerpoint/2010/main" val="75020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30000"/>
              </a:lnSpc>
              <a:spcBef>
                <a:spcPts val="0"/>
              </a:spcBef>
            </a:pPr>
            <a:r>
              <a:rPr lang="en-US" sz="1200" dirty="0" smtClean="0">
                <a:latin typeface="Times New Roman" panose="02020603050405020304" pitchFamily="18" charset="0"/>
                <a:cs typeface="Times New Roman" panose="02020603050405020304" pitchFamily="18" charset="0"/>
              </a:rPr>
              <a:t>IIHMR, PGDHM  - focused syllabus better structured since delineated into three different streams</a:t>
            </a:r>
          </a:p>
          <a:p>
            <a:pPr algn="just">
              <a:lnSpc>
                <a:spcPct val="130000"/>
              </a:lnSpc>
              <a:spcBef>
                <a:spcPts val="0"/>
              </a:spcBef>
            </a:pPr>
            <a:endParaRPr lang="en-US" sz="1000" dirty="0" smtClean="0">
              <a:latin typeface="Times New Roman" panose="02020603050405020304" pitchFamily="18" charset="0"/>
              <a:cs typeface="Times New Roman" panose="02020603050405020304" pitchFamily="18" charset="0"/>
            </a:endParaRPr>
          </a:p>
          <a:p>
            <a:pPr algn="just">
              <a:lnSpc>
                <a:spcPct val="130000"/>
              </a:lnSpc>
              <a:spcBef>
                <a:spcPts val="0"/>
              </a:spcBef>
            </a:pPr>
            <a:r>
              <a:rPr lang="en-US" sz="1200" dirty="0" smtClean="0">
                <a:latin typeface="Times New Roman" panose="02020603050405020304" pitchFamily="18" charset="0"/>
                <a:cs typeface="Times New Roman" panose="02020603050405020304" pitchFamily="18" charset="0"/>
              </a:rPr>
              <a:t> TISS two year MPH in Health Administration, covers Health Management  but  not foundation of hospital administration (TISS runs a different course on Hospital Management) thus restricting a student’s employability to a particular stream only. </a:t>
            </a:r>
          </a:p>
          <a:p>
            <a:pPr algn="just">
              <a:lnSpc>
                <a:spcPct val="130000"/>
              </a:lnSpc>
              <a:spcBef>
                <a:spcPts val="0"/>
              </a:spcBef>
            </a:pPr>
            <a:endParaRPr lang="en-US" sz="1000" dirty="0" smtClean="0">
              <a:latin typeface="Times New Roman" panose="02020603050405020304" pitchFamily="18" charset="0"/>
              <a:cs typeface="Times New Roman" panose="02020603050405020304" pitchFamily="18" charset="0"/>
            </a:endParaRPr>
          </a:p>
          <a:p>
            <a:pPr algn="just">
              <a:lnSpc>
                <a:spcPct val="130000"/>
              </a:lnSpc>
              <a:spcBef>
                <a:spcPts val="0"/>
              </a:spcBef>
            </a:pPr>
            <a:r>
              <a:rPr lang="en-US" sz="1200" dirty="0" smtClean="0">
                <a:latin typeface="Times New Roman" panose="02020603050405020304" pitchFamily="18" charset="0"/>
                <a:cs typeface="Times New Roman" panose="02020603050405020304" pitchFamily="18" charset="0"/>
              </a:rPr>
              <a:t>Symbiosis two year MBA in Health and Hospital Management - exhaustive syllabus (49 including electives), because of  combined Health and Hospital Management; divorced during the second year at IIHMR. </a:t>
            </a:r>
          </a:p>
          <a:p>
            <a:pPr algn="just">
              <a:lnSpc>
                <a:spcPct val="130000"/>
              </a:lnSpc>
              <a:spcBef>
                <a:spcPts val="0"/>
              </a:spcBef>
            </a:pPr>
            <a:endParaRPr lang="en-US" sz="1000" dirty="0" smtClean="0">
              <a:latin typeface="Times New Roman" panose="02020603050405020304" pitchFamily="18" charset="0"/>
              <a:cs typeface="Times New Roman" panose="02020603050405020304" pitchFamily="18" charset="0"/>
            </a:endParaRPr>
          </a:p>
          <a:p>
            <a:pPr algn="just">
              <a:lnSpc>
                <a:spcPct val="130000"/>
              </a:lnSpc>
              <a:spcBef>
                <a:spcPts val="0"/>
              </a:spcBef>
            </a:pPr>
            <a:r>
              <a:rPr lang="en-US" sz="1200" dirty="0" smtClean="0">
                <a:latin typeface="Times New Roman" panose="02020603050405020304" pitchFamily="18" charset="0"/>
                <a:cs typeface="Times New Roman" panose="02020603050405020304" pitchFamily="18" charset="0"/>
              </a:rPr>
              <a:t>IIHMR syllabus aligned to MPHH Curricula recommended by Joint Working Group, but more so to the MOHFW supported PGD, differences attributable to focus on management at IIHMR</a:t>
            </a:r>
          </a:p>
          <a:p>
            <a:pPr algn="just">
              <a:lnSpc>
                <a:spcPct val="130000"/>
              </a:lnSpc>
              <a:spcBef>
                <a:spcPts val="0"/>
              </a:spcBef>
            </a:pPr>
            <a:endParaRPr lang="en-US" sz="1000" dirty="0" smtClean="0">
              <a:latin typeface="Times New Roman" panose="02020603050405020304" pitchFamily="18" charset="0"/>
              <a:cs typeface="Times New Roman" panose="02020603050405020304" pitchFamily="18" charset="0"/>
            </a:endParaRPr>
          </a:p>
          <a:p>
            <a:pPr algn="just">
              <a:lnSpc>
                <a:spcPct val="130000"/>
              </a:lnSpc>
              <a:spcBef>
                <a:spcPts val="0"/>
              </a:spcBef>
            </a:pPr>
            <a:r>
              <a:rPr lang="en-US" sz="1200" dirty="0" smtClean="0">
                <a:latin typeface="Times New Roman" panose="02020603050405020304" pitchFamily="18" charset="0"/>
                <a:cs typeface="Times New Roman" panose="02020603050405020304" pitchFamily="18" charset="0"/>
              </a:rPr>
              <a:t>Health IT management not offered as a specialization by anyone.</a:t>
            </a:r>
          </a:p>
          <a:p>
            <a:pPr algn="just">
              <a:lnSpc>
                <a:spcPct val="130000"/>
              </a:lnSpc>
              <a:spcBef>
                <a:spcPts val="0"/>
              </a:spcBef>
            </a:pPr>
            <a:r>
              <a:rPr lang="en-US" sz="1200" dirty="0" smtClean="0">
                <a:latin typeface="Times New Roman" panose="02020603050405020304" pitchFamily="18" charset="0"/>
                <a:cs typeface="Times New Roman" panose="02020603050405020304" pitchFamily="18" charset="0"/>
              </a:rPr>
              <a:t>IIHMR syllabus different from that at Harvard T.H Chan School of Public Health and Yale School of Public Health due to their need to cater to national requirements  while being viable enough to suit the needs of large number of attendant international students</a:t>
            </a:r>
          </a:p>
          <a:p>
            <a:pPr algn="just">
              <a:lnSpc>
                <a:spcPct val="130000"/>
              </a:lnSpc>
              <a:spcBef>
                <a:spcPts val="0"/>
              </a:spcBef>
            </a:pPr>
            <a:endParaRPr lang="en-US" sz="1200" dirty="0" smtClean="0">
              <a:latin typeface="Times New Roman" panose="02020603050405020304" pitchFamily="18" charset="0"/>
              <a:cs typeface="Times New Roman" panose="02020603050405020304" pitchFamily="18" charset="0"/>
            </a:endParaRPr>
          </a:p>
          <a:p>
            <a:pPr algn="just">
              <a:lnSpc>
                <a:spcPct val="130000"/>
              </a:lnSpc>
              <a:spcBef>
                <a:spcPts val="0"/>
              </a:spcBef>
            </a:pPr>
            <a:r>
              <a:rPr lang="en-US" sz="1200" dirty="0" smtClean="0">
                <a:latin typeface="Times New Roman" panose="02020603050405020304" pitchFamily="18" charset="0"/>
                <a:cs typeface="Times New Roman" panose="02020603050405020304" pitchFamily="18" charset="0"/>
              </a:rPr>
              <a:t>Johns Hopkins University syllabus (whether MS in Health Care Management or Masters in Health Administration) quite similar to IIHMR though not in totality. For e.g. their two year Masters in Health Administration covers nearly all the topics that are covered at IIHMR except for Research Methodology while the same is offered in the Master of Science in Health Care Management albeit as an elective.</a:t>
            </a:r>
          </a:p>
          <a:p>
            <a:endParaRPr lang="en-US" dirty="0"/>
          </a:p>
        </p:txBody>
      </p:sp>
      <p:sp>
        <p:nvSpPr>
          <p:cNvPr id="4" name="Slide Number Placeholder 3"/>
          <p:cNvSpPr>
            <a:spLocks noGrp="1"/>
          </p:cNvSpPr>
          <p:nvPr>
            <p:ph type="sldNum" sz="quarter" idx="10"/>
          </p:nvPr>
        </p:nvSpPr>
        <p:spPr/>
        <p:txBody>
          <a:bodyPr/>
          <a:lstStyle/>
          <a:p>
            <a:fld id="{1AE5F3C1-E232-4798-8700-5D1CD37B22A6}" type="slidenum">
              <a:rPr lang="en-US" smtClean="0"/>
              <a:t>6</a:t>
            </a:fld>
            <a:endParaRPr lang="en-US"/>
          </a:p>
        </p:txBody>
      </p:sp>
    </p:spTree>
    <p:extLst>
      <p:ext uri="{BB962C8B-B14F-4D97-AF65-F5344CB8AC3E}">
        <p14:creationId xmlns:p14="http://schemas.microsoft.com/office/powerpoint/2010/main" val="2033875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Also the views of students,</a:t>
            </a:r>
            <a:r>
              <a:rPr lang="en-US" baseline="0" dirty="0" smtClean="0"/>
              <a:t> besides these there views were related to shortening the content of modules of five days, sequencing of modules i.e. modules from which questions are most likely to be asked should be held towards the end of the first year and a the </a:t>
            </a:r>
            <a:r>
              <a:rPr lang="en-US" baseline="0" dirty="0" err="1" smtClean="0"/>
              <a:t>beginiin</a:t>
            </a:r>
            <a:endParaRPr lang="en-US" dirty="0"/>
          </a:p>
        </p:txBody>
      </p:sp>
      <p:sp>
        <p:nvSpPr>
          <p:cNvPr id="4" name="Slide Number Placeholder 3"/>
          <p:cNvSpPr>
            <a:spLocks noGrp="1"/>
          </p:cNvSpPr>
          <p:nvPr>
            <p:ph type="sldNum" sz="quarter" idx="10"/>
          </p:nvPr>
        </p:nvSpPr>
        <p:spPr/>
        <p:txBody>
          <a:bodyPr/>
          <a:lstStyle/>
          <a:p>
            <a:fld id="{1AE5F3C1-E232-4798-8700-5D1CD37B22A6}" type="slidenum">
              <a:rPr lang="en-US" smtClean="0"/>
              <a:t>7</a:t>
            </a:fld>
            <a:endParaRPr lang="en-US"/>
          </a:p>
        </p:txBody>
      </p:sp>
    </p:spTree>
    <p:extLst>
      <p:ext uri="{BB962C8B-B14F-4D97-AF65-F5344CB8AC3E}">
        <p14:creationId xmlns:p14="http://schemas.microsoft.com/office/powerpoint/2010/main" val="3521079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F010BE-F39A-4229-8D5B-C8057C7FB653}" type="slidenum">
              <a:rPr lang="en-US" smtClean="0"/>
              <a:t>8</a:t>
            </a:fld>
            <a:endParaRPr lang="en-US"/>
          </a:p>
        </p:txBody>
      </p:sp>
    </p:spTree>
    <p:extLst>
      <p:ext uri="{BB962C8B-B14F-4D97-AF65-F5344CB8AC3E}">
        <p14:creationId xmlns:p14="http://schemas.microsoft.com/office/powerpoint/2010/main" val="1502198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F010BE-F39A-4229-8D5B-C8057C7FB653}" type="slidenum">
              <a:rPr lang="en-US" smtClean="0"/>
              <a:t>13</a:t>
            </a:fld>
            <a:endParaRPr lang="en-US"/>
          </a:p>
        </p:txBody>
      </p:sp>
    </p:spTree>
    <p:extLst>
      <p:ext uri="{BB962C8B-B14F-4D97-AF65-F5344CB8AC3E}">
        <p14:creationId xmlns:p14="http://schemas.microsoft.com/office/powerpoint/2010/main" val="411210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F010BE-F39A-4229-8D5B-C8057C7FB653}" type="slidenum">
              <a:rPr lang="en-US" smtClean="0"/>
              <a:t>14</a:t>
            </a:fld>
            <a:endParaRPr lang="en-US"/>
          </a:p>
        </p:txBody>
      </p:sp>
    </p:spTree>
    <p:extLst>
      <p:ext uri="{BB962C8B-B14F-4D97-AF65-F5344CB8AC3E}">
        <p14:creationId xmlns:p14="http://schemas.microsoft.com/office/powerpoint/2010/main" val="870786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F010BE-F39A-4229-8D5B-C8057C7FB653}" type="slidenum">
              <a:rPr lang="en-US" smtClean="0"/>
              <a:t>15</a:t>
            </a:fld>
            <a:endParaRPr lang="en-US"/>
          </a:p>
        </p:txBody>
      </p:sp>
    </p:spTree>
    <p:extLst>
      <p:ext uri="{BB962C8B-B14F-4D97-AF65-F5344CB8AC3E}">
        <p14:creationId xmlns:p14="http://schemas.microsoft.com/office/powerpoint/2010/main" val="415431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7EEB69-E372-43B4-8E1C-19E1ED4C5919}"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7EC10-CC17-4CB4-AF5A-0EB5CB69567C}" type="slidenum">
              <a:rPr lang="en-US" smtClean="0"/>
              <a:t>‹#›</a:t>
            </a:fld>
            <a:endParaRPr lang="en-US"/>
          </a:p>
        </p:txBody>
      </p:sp>
    </p:spTree>
    <p:extLst>
      <p:ext uri="{BB962C8B-B14F-4D97-AF65-F5344CB8AC3E}">
        <p14:creationId xmlns:p14="http://schemas.microsoft.com/office/powerpoint/2010/main" val="3667989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7EEB69-E372-43B4-8E1C-19E1ED4C5919}"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7EC10-CC17-4CB4-AF5A-0EB5CB69567C}" type="slidenum">
              <a:rPr lang="en-US" smtClean="0"/>
              <a:t>‹#›</a:t>
            </a:fld>
            <a:endParaRPr lang="en-US"/>
          </a:p>
        </p:txBody>
      </p:sp>
    </p:spTree>
    <p:extLst>
      <p:ext uri="{BB962C8B-B14F-4D97-AF65-F5344CB8AC3E}">
        <p14:creationId xmlns:p14="http://schemas.microsoft.com/office/powerpoint/2010/main" val="1356196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7EEB69-E372-43B4-8E1C-19E1ED4C5919}"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7EC10-CC17-4CB4-AF5A-0EB5CB69567C}" type="slidenum">
              <a:rPr lang="en-US" smtClean="0"/>
              <a:t>‹#›</a:t>
            </a:fld>
            <a:endParaRPr lang="en-US"/>
          </a:p>
        </p:txBody>
      </p:sp>
    </p:spTree>
    <p:extLst>
      <p:ext uri="{BB962C8B-B14F-4D97-AF65-F5344CB8AC3E}">
        <p14:creationId xmlns:p14="http://schemas.microsoft.com/office/powerpoint/2010/main" val="315535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7EEB69-E372-43B4-8E1C-19E1ED4C5919}"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7EC10-CC17-4CB4-AF5A-0EB5CB69567C}" type="slidenum">
              <a:rPr lang="en-US" smtClean="0"/>
              <a:t>‹#›</a:t>
            </a:fld>
            <a:endParaRPr lang="en-US"/>
          </a:p>
        </p:txBody>
      </p:sp>
    </p:spTree>
    <p:extLst>
      <p:ext uri="{BB962C8B-B14F-4D97-AF65-F5344CB8AC3E}">
        <p14:creationId xmlns:p14="http://schemas.microsoft.com/office/powerpoint/2010/main" val="258291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7EEB69-E372-43B4-8E1C-19E1ED4C5919}"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7EC10-CC17-4CB4-AF5A-0EB5CB69567C}" type="slidenum">
              <a:rPr lang="en-US" smtClean="0"/>
              <a:t>‹#›</a:t>
            </a:fld>
            <a:endParaRPr lang="en-US"/>
          </a:p>
        </p:txBody>
      </p:sp>
    </p:spTree>
    <p:extLst>
      <p:ext uri="{BB962C8B-B14F-4D97-AF65-F5344CB8AC3E}">
        <p14:creationId xmlns:p14="http://schemas.microsoft.com/office/powerpoint/2010/main" val="913498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7EEB69-E372-43B4-8E1C-19E1ED4C5919}"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7EC10-CC17-4CB4-AF5A-0EB5CB69567C}" type="slidenum">
              <a:rPr lang="en-US" smtClean="0"/>
              <a:t>‹#›</a:t>
            </a:fld>
            <a:endParaRPr lang="en-US"/>
          </a:p>
        </p:txBody>
      </p:sp>
    </p:spTree>
    <p:extLst>
      <p:ext uri="{BB962C8B-B14F-4D97-AF65-F5344CB8AC3E}">
        <p14:creationId xmlns:p14="http://schemas.microsoft.com/office/powerpoint/2010/main" val="399618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7EEB69-E372-43B4-8E1C-19E1ED4C5919}" type="datetimeFigureOut">
              <a:rPr lang="en-US" smtClean="0"/>
              <a:t>5/31/2019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67EC10-CC17-4CB4-AF5A-0EB5CB69567C}" type="slidenum">
              <a:rPr lang="en-US" smtClean="0"/>
              <a:t>‹#›</a:t>
            </a:fld>
            <a:endParaRPr lang="en-US"/>
          </a:p>
        </p:txBody>
      </p:sp>
    </p:spTree>
    <p:extLst>
      <p:ext uri="{BB962C8B-B14F-4D97-AF65-F5344CB8AC3E}">
        <p14:creationId xmlns:p14="http://schemas.microsoft.com/office/powerpoint/2010/main" val="260310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7EEB69-E372-43B4-8E1C-19E1ED4C5919}" type="datetimeFigureOut">
              <a:rPr lang="en-US" smtClean="0"/>
              <a:t>5/31/2019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67EC10-CC17-4CB4-AF5A-0EB5CB69567C}" type="slidenum">
              <a:rPr lang="en-US" smtClean="0"/>
              <a:t>‹#›</a:t>
            </a:fld>
            <a:endParaRPr lang="en-US"/>
          </a:p>
        </p:txBody>
      </p:sp>
    </p:spTree>
    <p:extLst>
      <p:ext uri="{BB962C8B-B14F-4D97-AF65-F5344CB8AC3E}">
        <p14:creationId xmlns:p14="http://schemas.microsoft.com/office/powerpoint/2010/main" val="59208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EEB69-E372-43B4-8E1C-19E1ED4C5919}" type="datetimeFigureOut">
              <a:rPr lang="en-US" smtClean="0"/>
              <a:t>5/31/2019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67EC10-CC17-4CB4-AF5A-0EB5CB69567C}" type="slidenum">
              <a:rPr lang="en-US" smtClean="0"/>
              <a:t>‹#›</a:t>
            </a:fld>
            <a:endParaRPr lang="en-US"/>
          </a:p>
        </p:txBody>
      </p:sp>
    </p:spTree>
    <p:extLst>
      <p:ext uri="{BB962C8B-B14F-4D97-AF65-F5344CB8AC3E}">
        <p14:creationId xmlns:p14="http://schemas.microsoft.com/office/powerpoint/2010/main" val="189554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7EEB69-E372-43B4-8E1C-19E1ED4C5919}"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7EC10-CC17-4CB4-AF5A-0EB5CB69567C}" type="slidenum">
              <a:rPr lang="en-US" smtClean="0"/>
              <a:t>‹#›</a:t>
            </a:fld>
            <a:endParaRPr lang="en-US"/>
          </a:p>
        </p:txBody>
      </p:sp>
    </p:spTree>
    <p:extLst>
      <p:ext uri="{BB962C8B-B14F-4D97-AF65-F5344CB8AC3E}">
        <p14:creationId xmlns:p14="http://schemas.microsoft.com/office/powerpoint/2010/main" val="104460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7EEB69-E372-43B4-8E1C-19E1ED4C5919}"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7EC10-CC17-4CB4-AF5A-0EB5CB69567C}" type="slidenum">
              <a:rPr lang="en-US" smtClean="0"/>
              <a:t>‹#›</a:t>
            </a:fld>
            <a:endParaRPr lang="en-US"/>
          </a:p>
        </p:txBody>
      </p:sp>
    </p:spTree>
    <p:extLst>
      <p:ext uri="{BB962C8B-B14F-4D97-AF65-F5344CB8AC3E}">
        <p14:creationId xmlns:p14="http://schemas.microsoft.com/office/powerpoint/2010/main" val="1139467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EEB69-E372-43B4-8E1C-19E1ED4C5919}" type="datetimeFigureOut">
              <a:rPr lang="en-US" smtClean="0"/>
              <a:t>5/31/2019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7EC10-CC17-4CB4-AF5A-0EB5CB69567C}" type="slidenum">
              <a:rPr lang="en-US" smtClean="0"/>
              <a:t>‹#›</a:t>
            </a:fld>
            <a:endParaRPr lang="en-US"/>
          </a:p>
        </p:txBody>
      </p:sp>
    </p:spTree>
    <p:extLst>
      <p:ext uri="{BB962C8B-B14F-4D97-AF65-F5344CB8AC3E}">
        <p14:creationId xmlns:p14="http://schemas.microsoft.com/office/powerpoint/2010/main" val="2183991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3" descr="Front-cover-pic"/>
          <p:cNvPicPr>
            <a:picLocks noChangeAspect="1" noChangeArrowheads="1"/>
          </p:cNvPicPr>
          <p:nvPr/>
        </p:nvPicPr>
        <p:blipFill>
          <a:blip r:embed="rId3" cstate="print">
            <a:extLst>
              <a:ext uri="{28A0092B-C50C-407E-A947-70E740481C1C}">
                <a14:useLocalDpi xmlns:a14="http://schemas.microsoft.com/office/drawing/2010/main" val="0"/>
              </a:ext>
            </a:extLst>
          </a:blip>
          <a:srcRect b="23878"/>
          <a:stretch>
            <a:fillRect/>
          </a:stretch>
        </p:blipFill>
        <p:spPr bwMode="auto">
          <a:xfrm>
            <a:off x="0" y="2"/>
            <a:ext cx="9144000" cy="38766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1868" y="4030648"/>
            <a:ext cx="8951810" cy="14465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REVIEW AND RESTRUCTURING</a:t>
            </a:r>
          </a:p>
          <a:p>
            <a:pPr algn="ct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PGD HEALTH MANAGEMENT</a:t>
            </a:r>
          </a:p>
        </p:txBody>
      </p:sp>
      <p:pic>
        <p:nvPicPr>
          <p:cNvPr id="6" name="Slide"/>
          <p:cNvPicPr>
            <a:picLocks noChangeAspect="1"/>
          </p:cNvPicPr>
          <p:nvPr/>
        </p:nvPicPr>
        <p:blipFill rotWithShape="1">
          <a:blip r:embed="rId4"/>
          <a:srcRect l="38443" t="68665" r="38186" b="21214"/>
          <a:stretch/>
        </p:blipFill>
        <p:spPr>
          <a:xfrm>
            <a:off x="3605325" y="5631171"/>
            <a:ext cx="1933353" cy="1083528"/>
          </a:xfrm>
          <a:prstGeom prst="rect">
            <a:avLst/>
          </a:prstGeom>
        </p:spPr>
      </p:pic>
      <p:sp>
        <p:nvSpPr>
          <p:cNvPr id="7" name="Rectangle 6"/>
          <p:cNvSpPr/>
          <p:nvPr/>
        </p:nvSpPr>
        <p:spPr>
          <a:xfrm>
            <a:off x="6100282" y="6006813"/>
            <a:ext cx="3043718"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r>
              <a:rPr lang="en-US" sz="2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COL SANDIP TRIPTAHI</a:t>
            </a:r>
          </a:p>
          <a:p>
            <a:r>
              <a:rPr lang="en-US" sz="2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PG 17/051</a:t>
            </a:r>
            <a:endParaRPr lang="en-US"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5814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3999" cy="90433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500" b="1" u="sng"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RESULT – TOPICS AND SEQUENCE</a:t>
            </a:r>
            <a:endParaRPr lang="en-US" sz="3500" u="sng" dirty="0"/>
          </a:p>
        </p:txBody>
      </p:sp>
      <p:sp>
        <p:nvSpPr>
          <p:cNvPr id="5" name="TextBox 4"/>
          <p:cNvSpPr txBox="1"/>
          <p:nvPr/>
        </p:nvSpPr>
        <p:spPr>
          <a:xfrm>
            <a:off x="10804" y="996287"/>
            <a:ext cx="9105900" cy="6640279"/>
          </a:xfrm>
          <a:prstGeom prst="rect">
            <a:avLst/>
          </a:prstGeom>
          <a:noFill/>
        </p:spPr>
        <p:txBody>
          <a:bodyPr wrap="square" rtlCol="0">
            <a:spAutoFit/>
          </a:bodyPr>
          <a:lstStyle/>
          <a:p>
            <a:pPr algn="just">
              <a:spcBef>
                <a:spcPts val="600"/>
              </a:spcBef>
              <a:spcAft>
                <a:spcPts val="600"/>
              </a:spcAft>
            </a:pPr>
            <a:r>
              <a:rPr lang="en-US" sz="2000" b="1" u="sng" dirty="0" smtClean="0">
                <a:latin typeface="Times New Roman" panose="02020603050405020304" pitchFamily="18" charset="0"/>
                <a:cs typeface="Times New Roman" panose="02020603050405020304" pitchFamily="18" charset="0"/>
              </a:rPr>
              <a:t>Topics</a:t>
            </a:r>
          </a:p>
          <a:p>
            <a:pPr marL="342900" indent="-342900" algn="just">
              <a:spcBef>
                <a:spcPts val="600"/>
              </a:spcBef>
              <a:spcAft>
                <a:spcPts val="600"/>
              </a:spcAf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Necessary to delete overlapping topics and those that are not required: - </a:t>
            </a:r>
            <a:endParaRPr lang="en-US" sz="2000" dirty="0">
              <a:latin typeface="Times New Roman" panose="02020603050405020304" pitchFamily="18" charset="0"/>
              <a:cs typeface="Times New Roman" panose="02020603050405020304" pitchFamily="18" charset="0"/>
            </a:endParaRPr>
          </a:p>
          <a:p>
            <a:pPr marL="800100" lvl="1" indent="-342900" algn="just">
              <a:spcBef>
                <a:spcPts val="600"/>
              </a:spcBef>
              <a:spcAft>
                <a:spcPts val="600"/>
              </a:spcAft>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New topics/modules can be included, which are in keeping with existing health management needs</a:t>
            </a:r>
            <a:endParaRPr lang="en-US" sz="2000" dirty="0">
              <a:latin typeface="Times New Roman" panose="02020603050405020304" pitchFamily="18" charset="0"/>
              <a:cs typeface="Times New Roman" panose="02020603050405020304" pitchFamily="18" charset="0"/>
            </a:endParaRPr>
          </a:p>
          <a:p>
            <a:pPr marL="800100" lvl="1" indent="-342900" algn="just">
              <a:spcBef>
                <a:spcPts val="600"/>
              </a:spcBef>
              <a:spcAft>
                <a:spcPts val="600"/>
              </a:spcAft>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Inclusion of viable requirements projected by students, industry and Academia </a:t>
            </a:r>
          </a:p>
          <a:p>
            <a:pPr marL="800100" lvl="1" indent="-342900" algn="just">
              <a:spcBef>
                <a:spcPts val="600"/>
              </a:spcBef>
              <a:spcAft>
                <a:spcPts val="600"/>
              </a:spcAft>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Optimum utilization of available duration for education</a:t>
            </a:r>
          </a:p>
          <a:p>
            <a:pPr algn="just">
              <a:spcBef>
                <a:spcPts val="600"/>
              </a:spcBef>
              <a:spcAft>
                <a:spcPts val="600"/>
              </a:spcAft>
            </a:pPr>
            <a:r>
              <a:rPr lang="en-US" sz="2000" b="1" u="sng" dirty="0" smtClean="0">
                <a:latin typeface="Times New Roman" panose="02020603050405020304" pitchFamily="18" charset="0"/>
                <a:cs typeface="Times New Roman" panose="02020603050405020304" pitchFamily="18" charset="0"/>
              </a:rPr>
              <a:t>Module Sequence</a:t>
            </a:r>
          </a:p>
          <a:p>
            <a:pPr marL="342900" indent="-342900" algn="just">
              <a:spcBef>
                <a:spcPts val="600"/>
              </a:spcBef>
              <a:spcAft>
                <a:spcPts val="600"/>
              </a:spcAf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Comprehension through sequential conduct of related modules particularly modules eliciting interview questions sequenced at 1</a:t>
            </a:r>
            <a:r>
              <a:rPr lang="en-US" sz="2000" baseline="30000" dirty="0" smtClean="0">
                <a:latin typeface="Times New Roman" panose="02020603050405020304" pitchFamily="18" charset="0"/>
                <a:cs typeface="Times New Roman" panose="02020603050405020304" pitchFamily="18" charset="0"/>
              </a:rPr>
              <a:t>st</a:t>
            </a:r>
            <a:r>
              <a:rPr lang="en-US" sz="2000" dirty="0" smtClean="0">
                <a:latin typeface="Times New Roman" panose="02020603050405020304" pitchFamily="18" charset="0"/>
                <a:cs typeface="Times New Roman" panose="02020603050405020304" pitchFamily="18" charset="0"/>
              </a:rPr>
              <a:t> year end and 2</a:t>
            </a:r>
            <a:r>
              <a:rPr lang="en-US" sz="2000" baseline="30000" dirty="0" smtClean="0">
                <a:latin typeface="Times New Roman" panose="02020603050405020304" pitchFamily="18" charset="0"/>
                <a:cs typeface="Times New Roman" panose="02020603050405020304" pitchFamily="18" charset="0"/>
              </a:rPr>
              <a:t>nd</a:t>
            </a:r>
            <a:r>
              <a:rPr lang="en-US" sz="2000" dirty="0" smtClean="0">
                <a:latin typeface="Times New Roman" panose="02020603050405020304" pitchFamily="18" charset="0"/>
                <a:cs typeface="Times New Roman" panose="02020603050405020304" pitchFamily="18" charset="0"/>
              </a:rPr>
              <a:t> year beginning  </a:t>
            </a:r>
            <a:endParaRPr lang="en-US" sz="1000" dirty="0" smtClean="0">
              <a:latin typeface="Times New Roman" panose="02020603050405020304" pitchFamily="18" charset="0"/>
              <a:cs typeface="Times New Roman" panose="02020603050405020304" pitchFamily="18" charset="0"/>
            </a:endParaRPr>
          </a:p>
          <a:p>
            <a:pPr marL="800100" lvl="1" indent="-342900" algn="just">
              <a:spcBef>
                <a:spcPts val="600"/>
              </a:spcBef>
              <a:spcAft>
                <a:spcPts val="600"/>
              </a:spcAft>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Easier </a:t>
            </a:r>
            <a:r>
              <a:rPr lang="en-US" sz="2000" dirty="0">
                <a:latin typeface="Times New Roman" panose="02020603050405020304" pitchFamily="18" charset="0"/>
                <a:cs typeface="Times New Roman" panose="02020603050405020304" pitchFamily="18" charset="0"/>
              </a:rPr>
              <a:t>recall during </a:t>
            </a:r>
            <a:r>
              <a:rPr lang="en-US" sz="2000" dirty="0" smtClean="0">
                <a:latin typeface="Times New Roman" panose="02020603050405020304" pitchFamily="18" charset="0"/>
                <a:cs typeface="Times New Roman" panose="02020603050405020304" pitchFamily="18" charset="0"/>
              </a:rPr>
              <a:t>interviews</a:t>
            </a:r>
            <a:endParaRPr lang="en-US" sz="1000" dirty="0">
              <a:latin typeface="Times New Roman" panose="02020603050405020304" pitchFamily="18" charset="0"/>
              <a:cs typeface="Times New Roman" panose="02020603050405020304" pitchFamily="18" charset="0"/>
            </a:endParaRPr>
          </a:p>
          <a:p>
            <a:pPr marL="800100" lvl="1" indent="-342900" algn="just">
              <a:spcBef>
                <a:spcPts val="600"/>
              </a:spcBef>
              <a:spcAft>
                <a:spcPts val="600"/>
              </a:spcAf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Better attention and focus to undergoing second year modules/preparation of term test  </a:t>
            </a:r>
            <a:endParaRPr lang="en-US" sz="1000" dirty="0" smtClean="0">
              <a:latin typeface="Times New Roman" panose="02020603050405020304" pitchFamily="18" charset="0"/>
              <a:cs typeface="Times New Roman" panose="02020603050405020304" pitchFamily="18" charset="0"/>
            </a:endParaRPr>
          </a:p>
          <a:p>
            <a:pPr marL="342900" indent="-342900" algn="just">
              <a:spcBef>
                <a:spcPts val="600"/>
              </a:spcBef>
              <a:spcAft>
                <a:spcPts val="600"/>
              </a:spcAf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Analytical module’s dilemma </a:t>
            </a:r>
          </a:p>
          <a:p>
            <a:pPr marL="342900" indent="-342900" algn="just">
              <a:buFont typeface="Arial" panose="020B0604020202020204" pitchFamily="34" charset="0"/>
              <a:buChar char="•"/>
            </a:pPr>
            <a:endParaRPr lang="en-US" sz="105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2779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96036" y="2870922"/>
            <a:ext cx="7883510" cy="99591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b="1" u="sng"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RECOMMENDATIONS</a:t>
            </a:r>
            <a:endParaRPr lang="en-US" u="sng" dirty="0"/>
          </a:p>
        </p:txBody>
      </p:sp>
    </p:spTree>
    <p:extLst>
      <p:ext uri="{BB962C8B-B14F-4D97-AF65-F5344CB8AC3E}">
        <p14:creationId xmlns:p14="http://schemas.microsoft.com/office/powerpoint/2010/main" val="2240290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2" y="2"/>
            <a:ext cx="9143999" cy="64144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u="sng"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MODULE INCLUSION/DELETION</a:t>
            </a:r>
            <a:endParaRPr lang="en-US" sz="3600" u="sng" dirty="0"/>
          </a:p>
        </p:txBody>
      </p:sp>
      <p:graphicFrame>
        <p:nvGraphicFramePr>
          <p:cNvPr id="5" name="Table 4"/>
          <p:cNvGraphicFramePr>
            <a:graphicFrameLocks noGrp="1"/>
          </p:cNvGraphicFramePr>
          <p:nvPr>
            <p:extLst>
              <p:ext uri="{D42A27DB-BD31-4B8C-83A1-F6EECF244321}">
                <p14:modId xmlns:p14="http://schemas.microsoft.com/office/powerpoint/2010/main" val="1702346976"/>
              </p:ext>
            </p:extLst>
          </p:nvPr>
        </p:nvGraphicFramePr>
        <p:xfrm>
          <a:off x="-1" y="759608"/>
          <a:ext cx="9144000" cy="6162436"/>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22036">
                <a:tc>
                  <a:txBody>
                    <a:bodyPr/>
                    <a:lstStyle/>
                    <a:p>
                      <a:pPr algn="ctr"/>
                      <a:r>
                        <a:rPr lang="en-US" sz="2000" dirty="0" smtClean="0">
                          <a:latin typeface="Times New Roman" panose="02020603050405020304" pitchFamily="18" charset="0"/>
                          <a:cs typeface="Times New Roman" panose="02020603050405020304" pitchFamily="18" charset="0"/>
                        </a:rPr>
                        <a:t>Include</a:t>
                      </a:r>
                      <a:endParaRPr lang="en-IN" sz="2000" dirty="0">
                        <a:latin typeface="Times New Roman" panose="02020603050405020304" pitchFamily="18" charset="0"/>
                        <a:cs typeface="Times New Roman" panose="02020603050405020304" pitchFamily="18" charset="0"/>
                      </a:endParaRPr>
                    </a:p>
                  </a:txBody>
                  <a:tcPr>
                    <a:cell3D prstMaterial="dkEdge">
                      <a:bevel/>
                      <a:lightRig rig="flood" dir="t"/>
                    </a:cell3D>
                    <a:solidFill>
                      <a:srgbClr val="3333FF"/>
                    </a:solidFill>
                  </a:tcPr>
                </a:tc>
                <a:tc>
                  <a:txBody>
                    <a:bodyPr/>
                    <a:lstStyle/>
                    <a:p>
                      <a:pPr algn="ctr"/>
                      <a:r>
                        <a:rPr lang="en-US" sz="2000" dirty="0" smtClean="0">
                          <a:latin typeface="Times New Roman" panose="02020603050405020304" pitchFamily="18" charset="0"/>
                          <a:cs typeface="Times New Roman" panose="02020603050405020304" pitchFamily="18" charset="0"/>
                        </a:rPr>
                        <a:t>Delete</a:t>
                      </a:r>
                      <a:endParaRPr lang="en-IN" sz="2000" dirty="0">
                        <a:latin typeface="Times New Roman" panose="02020603050405020304" pitchFamily="18" charset="0"/>
                        <a:cs typeface="Times New Roman" panose="02020603050405020304" pitchFamily="18" charset="0"/>
                      </a:endParaRPr>
                    </a:p>
                  </a:txBody>
                  <a:tcPr>
                    <a:cell3D prstMaterial="dkEdge">
                      <a:bevel/>
                      <a:lightRig rig="flood" dir="t"/>
                    </a:cell3D>
                    <a:solidFill>
                      <a:srgbClr val="CC00CC"/>
                    </a:solidFill>
                  </a:tcPr>
                </a:tc>
                <a:extLst>
                  <a:ext uri="{0D108BD9-81ED-4DB2-BD59-A6C34878D82A}">
                    <a16:rowId xmlns:a16="http://schemas.microsoft.com/office/drawing/2014/main" val="10000"/>
                  </a:ext>
                </a:extLst>
              </a:tr>
              <a:tr h="746679">
                <a:tc>
                  <a:txBody>
                    <a:bodyPr/>
                    <a:lstStyle/>
                    <a:p>
                      <a:pPr marL="342900" indent="-342900" algn="l">
                        <a:lnSpc>
                          <a:spcPct val="100000"/>
                        </a:lnSpc>
                        <a:spcBef>
                          <a:spcPts val="0"/>
                        </a:spcBef>
                        <a:spcAft>
                          <a:spcPts val="0"/>
                        </a:spcAft>
                        <a:buFont typeface="Wingdings" panose="05000000000000000000" pitchFamily="2" charset="2"/>
                        <a:buChar char="ü"/>
                      </a:pPr>
                      <a:r>
                        <a:rPr lang="en-US" sz="1800" dirty="0" smtClean="0">
                          <a:solidFill>
                            <a:schemeClr val="bg1"/>
                          </a:solidFill>
                          <a:latin typeface="Times New Roman" panose="02020603050405020304" pitchFamily="18" charset="0"/>
                          <a:cs typeface="Times New Roman" panose="02020603050405020304" pitchFamily="18" charset="0"/>
                        </a:rPr>
                        <a:t>Leadership and Innovative Thinking, Negotiation and Conflict Resolution and Emerging Trends in the Health Care Sector</a:t>
                      </a:r>
                    </a:p>
                    <a:p>
                      <a:pPr marL="342900" indent="-342900" algn="l">
                        <a:lnSpc>
                          <a:spcPct val="100000"/>
                        </a:lnSpc>
                        <a:spcBef>
                          <a:spcPts val="400"/>
                        </a:spcBef>
                        <a:spcAft>
                          <a:spcPts val="400"/>
                        </a:spcAft>
                        <a:buFont typeface="Wingdings" panose="05000000000000000000" pitchFamily="2" charset="2"/>
                        <a:buChar char="ü"/>
                      </a:pPr>
                      <a:r>
                        <a:rPr lang="en-US" sz="1800" dirty="0" smtClean="0">
                          <a:solidFill>
                            <a:schemeClr val="bg1"/>
                          </a:solidFill>
                          <a:latin typeface="Times New Roman" panose="02020603050405020304" pitchFamily="18" charset="0"/>
                          <a:cs typeface="Times New Roman" panose="02020603050405020304" pitchFamily="18" charset="0"/>
                        </a:rPr>
                        <a:t>Mock interviews</a:t>
                      </a:r>
                    </a:p>
                    <a:p>
                      <a:pPr marL="342900" indent="-342900" algn="l">
                        <a:lnSpc>
                          <a:spcPct val="100000"/>
                        </a:lnSpc>
                        <a:spcBef>
                          <a:spcPts val="400"/>
                        </a:spcBef>
                        <a:spcAft>
                          <a:spcPts val="400"/>
                        </a:spcAft>
                        <a:buFont typeface="Wingdings" panose="05000000000000000000" pitchFamily="2" charset="2"/>
                        <a:buChar char="ü"/>
                      </a:pPr>
                      <a:r>
                        <a:rPr lang="en-US" sz="1800" dirty="0" smtClean="0">
                          <a:solidFill>
                            <a:schemeClr val="bg1"/>
                          </a:solidFill>
                          <a:latin typeface="Times New Roman" panose="02020603050405020304" pitchFamily="18" charset="0"/>
                          <a:cs typeface="Times New Roman" panose="02020603050405020304" pitchFamily="18" charset="0"/>
                        </a:rPr>
                        <a:t>Student’s Induction program</a:t>
                      </a:r>
                    </a:p>
                    <a:p>
                      <a:pPr marL="342900" indent="-342900" algn="l">
                        <a:lnSpc>
                          <a:spcPct val="100000"/>
                        </a:lnSpc>
                        <a:spcBef>
                          <a:spcPts val="400"/>
                        </a:spcBef>
                        <a:spcAft>
                          <a:spcPts val="400"/>
                        </a:spcAft>
                        <a:buFont typeface="Wingdings" panose="05000000000000000000" pitchFamily="2" charset="2"/>
                        <a:buChar char="ü"/>
                      </a:pPr>
                      <a:r>
                        <a:rPr lang="en-US" sz="1800" dirty="0" smtClean="0">
                          <a:solidFill>
                            <a:schemeClr val="bg1"/>
                          </a:solidFill>
                          <a:latin typeface="Times New Roman" panose="02020603050405020304" pitchFamily="18" charset="0"/>
                          <a:cs typeface="Times New Roman" panose="02020603050405020304" pitchFamily="18" charset="0"/>
                        </a:rPr>
                        <a:t>Pedagogical</a:t>
                      </a:r>
                      <a:r>
                        <a:rPr lang="en-US" sz="1800" baseline="0" dirty="0" smtClean="0">
                          <a:solidFill>
                            <a:schemeClr val="bg1"/>
                          </a:solidFill>
                          <a:latin typeface="Times New Roman" panose="02020603050405020304" pitchFamily="18" charset="0"/>
                          <a:cs typeface="Times New Roman" panose="02020603050405020304" pitchFamily="18" charset="0"/>
                        </a:rPr>
                        <a:t> tools - implementation</a:t>
                      </a:r>
                      <a:r>
                        <a:rPr lang="en-US" sz="1800" dirty="0" smtClean="0">
                          <a:solidFill>
                            <a:schemeClr val="bg1"/>
                          </a:solidFill>
                          <a:latin typeface="Times New Roman" panose="02020603050405020304" pitchFamily="18" charset="0"/>
                          <a:cs typeface="Times New Roman" panose="02020603050405020304" pitchFamily="18" charset="0"/>
                        </a:rPr>
                        <a:t> </a:t>
                      </a:r>
                    </a:p>
                    <a:p>
                      <a:pPr marL="342900" marR="0" indent="-342900" algn="l" defTabSz="914400" rtl="0" eaLnBrk="1" fontAlgn="auto" latinLnBrk="0" hangingPunct="1">
                        <a:lnSpc>
                          <a:spcPct val="100000"/>
                        </a:lnSpc>
                        <a:spcBef>
                          <a:spcPts val="400"/>
                        </a:spcBef>
                        <a:spcAft>
                          <a:spcPts val="400"/>
                        </a:spcAft>
                        <a:buClrTx/>
                        <a:buSzTx/>
                        <a:buFont typeface="Wingdings" panose="05000000000000000000" pitchFamily="2" charset="2"/>
                        <a:buChar char="ü"/>
                        <a:tabLst/>
                        <a:defRPr/>
                      </a:pPr>
                      <a:r>
                        <a:rPr lang="en-US" sz="1800" dirty="0" smtClean="0">
                          <a:solidFill>
                            <a:schemeClr val="bg1"/>
                          </a:solidFill>
                          <a:latin typeface="Times New Roman" panose="02020603050405020304" pitchFamily="18" charset="0"/>
                          <a:cs typeface="Times New Roman" panose="02020603050405020304" pitchFamily="18" charset="0"/>
                        </a:rPr>
                        <a:t>Action on academia suggestions</a:t>
                      </a:r>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dirty="0" smtClean="0">
                          <a:solidFill>
                            <a:schemeClr val="bg1"/>
                          </a:solidFill>
                          <a:latin typeface="Times New Roman" panose="02020603050405020304" pitchFamily="18" charset="0"/>
                          <a:cs typeface="Times New Roman" panose="02020603050405020304" pitchFamily="18" charset="0"/>
                        </a:rPr>
                        <a:t>Electives – focus entrepreneurship and innovation</a:t>
                      </a:r>
                    </a:p>
                    <a:p>
                      <a:pPr marL="742950" lvl="1" indent="-285750" algn="just">
                        <a:lnSpc>
                          <a:spcPct val="100000"/>
                        </a:lnSpc>
                        <a:spcBef>
                          <a:spcPts val="400"/>
                        </a:spcBef>
                        <a:spcAft>
                          <a:spcPts val="400"/>
                        </a:spcAft>
                        <a:buFont typeface="Arial" panose="020B0604020202020204" pitchFamily="34" charset="0"/>
                        <a:buChar char="•"/>
                      </a:pPr>
                      <a:r>
                        <a:rPr lang="en-US" sz="1800" dirty="0" smtClean="0">
                          <a:solidFill>
                            <a:schemeClr val="bg1"/>
                          </a:solidFill>
                          <a:latin typeface="Times New Roman" panose="02020603050405020304" pitchFamily="18" charset="0"/>
                          <a:cs typeface="Times New Roman" panose="02020603050405020304" pitchFamily="18" charset="0"/>
                        </a:rPr>
                        <a:t>Innovation in Healthcare </a:t>
                      </a:r>
                    </a:p>
                    <a:p>
                      <a:pPr marL="742950" lvl="1" indent="-285750" algn="just">
                        <a:lnSpc>
                          <a:spcPct val="100000"/>
                        </a:lnSpc>
                        <a:spcBef>
                          <a:spcPts val="0"/>
                        </a:spcBef>
                        <a:spcAft>
                          <a:spcPts val="0"/>
                        </a:spcAft>
                        <a:buFont typeface="Arial" panose="020B0604020202020204" pitchFamily="34" charset="0"/>
                        <a:buChar char="•"/>
                      </a:pPr>
                      <a:r>
                        <a:rPr lang="en-US" sz="1800" dirty="0" smtClean="0">
                          <a:solidFill>
                            <a:schemeClr val="bg1"/>
                          </a:solidFill>
                          <a:latin typeface="Times New Roman" panose="02020603050405020304" pitchFamily="18" charset="0"/>
                          <a:cs typeface="Times New Roman" panose="02020603050405020304" pitchFamily="18" charset="0"/>
                        </a:rPr>
                        <a:t>Project Management  for Health Care</a:t>
                      </a:r>
                    </a:p>
                    <a:p>
                      <a:pPr marL="457200" lvl="1" indent="0" algn="just">
                        <a:lnSpc>
                          <a:spcPct val="100000"/>
                        </a:lnSpc>
                        <a:spcBef>
                          <a:spcPts val="0"/>
                        </a:spcBef>
                        <a:spcAft>
                          <a:spcPts val="0"/>
                        </a:spcAft>
                        <a:buFont typeface="Arial" panose="020B0604020202020204" pitchFamily="34" charset="0"/>
                        <a:buNone/>
                      </a:pPr>
                      <a:r>
                        <a:rPr lang="en-US" sz="1800" dirty="0" smtClean="0">
                          <a:solidFill>
                            <a:schemeClr val="bg1"/>
                          </a:solidFill>
                          <a:latin typeface="Times New Roman" panose="02020603050405020304" pitchFamily="18" charset="0"/>
                          <a:cs typeface="Times New Roman" panose="02020603050405020304" pitchFamily="18" charset="0"/>
                        </a:rPr>
                        <a:t>     Professionals</a:t>
                      </a:r>
                    </a:p>
                    <a:p>
                      <a:pPr marL="742950" lvl="1" indent="-285750" algn="just">
                        <a:lnSpc>
                          <a:spcPct val="100000"/>
                        </a:lnSpc>
                        <a:spcBef>
                          <a:spcPts val="400"/>
                        </a:spcBef>
                        <a:spcAft>
                          <a:spcPts val="400"/>
                        </a:spcAft>
                        <a:buFont typeface="Arial" panose="020B0604020202020204" pitchFamily="34" charset="0"/>
                        <a:buChar char="•"/>
                      </a:pPr>
                      <a:r>
                        <a:rPr lang="en-US" sz="1800" dirty="0" smtClean="0">
                          <a:solidFill>
                            <a:schemeClr val="bg1"/>
                          </a:solidFill>
                          <a:latin typeface="Times New Roman" panose="02020603050405020304" pitchFamily="18" charset="0"/>
                          <a:cs typeface="Times New Roman" panose="02020603050405020304" pitchFamily="18" charset="0"/>
                        </a:rPr>
                        <a:t>Transforming Health Care Delivery </a:t>
                      </a:r>
                    </a:p>
                    <a:p>
                      <a:pPr marL="742950" lvl="1" indent="-285750" algn="just">
                        <a:lnSpc>
                          <a:spcPct val="100000"/>
                        </a:lnSpc>
                        <a:spcBef>
                          <a:spcPts val="0"/>
                        </a:spcBef>
                        <a:spcAft>
                          <a:spcPts val="0"/>
                        </a:spcAft>
                        <a:buFont typeface="Arial" panose="020B0604020202020204" pitchFamily="34" charset="0"/>
                        <a:buChar char="•"/>
                      </a:pPr>
                      <a:r>
                        <a:rPr lang="en-US" sz="1800" dirty="0" smtClean="0">
                          <a:solidFill>
                            <a:schemeClr val="bg1"/>
                          </a:solidFill>
                          <a:latin typeface="Times New Roman" panose="02020603050405020304" pitchFamily="18" charset="0"/>
                          <a:cs typeface="Times New Roman" panose="02020603050405020304" pitchFamily="18" charset="0"/>
                        </a:rPr>
                        <a:t>Change Management in Dynamic </a:t>
                      </a:r>
                    </a:p>
                    <a:p>
                      <a:pPr marL="457200" lvl="1" indent="0" algn="just">
                        <a:lnSpc>
                          <a:spcPct val="100000"/>
                        </a:lnSpc>
                        <a:spcBef>
                          <a:spcPts val="0"/>
                        </a:spcBef>
                        <a:spcAft>
                          <a:spcPts val="0"/>
                        </a:spcAft>
                        <a:buFont typeface="Arial" panose="020B0604020202020204" pitchFamily="34" charset="0"/>
                        <a:buNone/>
                      </a:pPr>
                      <a:r>
                        <a:rPr lang="en-US" sz="1800" dirty="0" smtClean="0">
                          <a:solidFill>
                            <a:schemeClr val="bg1"/>
                          </a:solidFill>
                          <a:latin typeface="Times New Roman" panose="02020603050405020304" pitchFamily="18" charset="0"/>
                          <a:cs typeface="Times New Roman" panose="02020603050405020304" pitchFamily="18" charset="0"/>
                        </a:rPr>
                        <a:t>     Health Care Systems </a:t>
                      </a:r>
                    </a:p>
                    <a:p>
                      <a:pPr marL="742950" lvl="1" indent="-285750" algn="just">
                        <a:lnSpc>
                          <a:spcPct val="100000"/>
                        </a:lnSpc>
                        <a:spcBef>
                          <a:spcPts val="400"/>
                        </a:spcBef>
                        <a:spcAft>
                          <a:spcPts val="400"/>
                        </a:spcAft>
                        <a:buFont typeface="Arial" panose="020B0604020202020204" pitchFamily="34" charset="0"/>
                        <a:buChar char="•"/>
                      </a:pPr>
                      <a:r>
                        <a:rPr lang="en-US" sz="1800" dirty="0" smtClean="0">
                          <a:solidFill>
                            <a:schemeClr val="bg1"/>
                          </a:solidFill>
                          <a:latin typeface="Times New Roman" panose="02020603050405020304" pitchFamily="18" charset="0"/>
                          <a:cs typeface="Times New Roman" panose="02020603050405020304" pitchFamily="18" charset="0"/>
                        </a:rPr>
                        <a:t>Managing</a:t>
                      </a:r>
                      <a:r>
                        <a:rPr lang="en-US" sz="1800" baseline="30000" dirty="0" smtClean="0">
                          <a:solidFill>
                            <a:schemeClr val="bg1"/>
                          </a:solidFill>
                          <a:latin typeface="Times New Roman" panose="02020603050405020304" pitchFamily="18" charset="0"/>
                          <a:cs typeface="Times New Roman" panose="02020603050405020304" pitchFamily="18" charset="0"/>
                        </a:rPr>
                        <a:t> </a:t>
                      </a:r>
                      <a:r>
                        <a:rPr lang="en-US" sz="1800" dirty="0" smtClean="0">
                          <a:solidFill>
                            <a:schemeClr val="bg1"/>
                          </a:solidFill>
                          <a:latin typeface="Times New Roman" panose="02020603050405020304" pitchFamily="18" charset="0"/>
                          <a:cs typeface="Times New Roman" panose="02020603050405020304" pitchFamily="18" charset="0"/>
                        </a:rPr>
                        <a:t>Health Care Organizations </a:t>
                      </a:r>
                    </a:p>
                    <a:p>
                      <a:pPr marL="742950" lvl="1" indent="-285750" algn="just">
                        <a:lnSpc>
                          <a:spcPct val="100000"/>
                        </a:lnSpc>
                        <a:spcBef>
                          <a:spcPts val="0"/>
                        </a:spcBef>
                        <a:spcAft>
                          <a:spcPts val="0"/>
                        </a:spcAft>
                        <a:buFont typeface="Arial" panose="020B0604020202020204" pitchFamily="34" charset="0"/>
                        <a:buChar char="•"/>
                      </a:pPr>
                      <a:r>
                        <a:rPr lang="en-US" sz="1800" dirty="0" smtClean="0">
                          <a:solidFill>
                            <a:schemeClr val="bg1"/>
                          </a:solidFill>
                          <a:latin typeface="Times New Roman" panose="02020603050405020304" pitchFamily="18" charset="0"/>
                          <a:cs typeface="Times New Roman" panose="02020603050405020304" pitchFamily="18" charset="0"/>
                        </a:rPr>
                        <a:t>Health Care Entrepreneurship </a:t>
                      </a:r>
                    </a:p>
                    <a:p>
                      <a:pPr marL="742950" lvl="1" indent="-285750" algn="just">
                        <a:lnSpc>
                          <a:spcPct val="100000"/>
                        </a:lnSpc>
                        <a:spcBef>
                          <a:spcPts val="0"/>
                        </a:spcBef>
                        <a:spcAft>
                          <a:spcPts val="0"/>
                        </a:spcAft>
                        <a:buFont typeface="Arial" panose="020B0604020202020204" pitchFamily="34" charset="0"/>
                        <a:buChar char="•"/>
                      </a:pPr>
                      <a:r>
                        <a:rPr lang="en-US" sz="1800" dirty="0" smtClean="0">
                          <a:solidFill>
                            <a:schemeClr val="bg1"/>
                          </a:solidFill>
                          <a:latin typeface="Times New Roman" panose="02020603050405020304" pitchFamily="18" charset="0"/>
                          <a:cs typeface="Times New Roman" panose="02020603050405020304" pitchFamily="18" charset="0"/>
                        </a:rPr>
                        <a:t>Health Care Quality and Reliability </a:t>
                      </a:r>
                      <a:endParaRPr lang="en-IN" sz="2000" dirty="0">
                        <a:solidFill>
                          <a:schemeClr val="bg1"/>
                        </a:solidFill>
                        <a:latin typeface="Times New Roman" panose="02020603050405020304" pitchFamily="18" charset="0"/>
                        <a:cs typeface="Times New Roman" panose="02020603050405020304" pitchFamily="18" charset="0"/>
                      </a:endParaRPr>
                    </a:p>
                  </a:txBody>
                  <a:tcPr>
                    <a:cell3D prstMaterial="dkEdge">
                      <a:bevel/>
                      <a:lightRig rig="flood" dir="t"/>
                    </a:cell3D>
                    <a:solidFill>
                      <a:srgbClr val="3333FF"/>
                    </a:solidFill>
                  </a:tcPr>
                </a:tc>
                <a:tc>
                  <a:txBody>
                    <a:bodyPr/>
                    <a:lstStyle/>
                    <a:p>
                      <a:pPr marL="442913" lvl="1" indent="-442913" algn="just">
                        <a:lnSpc>
                          <a:spcPct val="100000"/>
                        </a:lnSpc>
                        <a:spcBef>
                          <a:spcPts val="400"/>
                        </a:spcBef>
                        <a:spcAft>
                          <a:spcPts val="400"/>
                        </a:spcAft>
                        <a:buFont typeface="Wingdings" panose="05000000000000000000" pitchFamily="2" charset="2"/>
                        <a:buChar char="ü"/>
                      </a:pPr>
                      <a:r>
                        <a:rPr lang="en-US" sz="1800" dirty="0" smtClean="0">
                          <a:solidFill>
                            <a:schemeClr val="bg1"/>
                          </a:solidFill>
                          <a:latin typeface="Times New Roman" panose="02020603050405020304" pitchFamily="18" charset="0"/>
                          <a:cs typeface="Times New Roman" panose="02020603050405020304" pitchFamily="18" charset="0"/>
                        </a:rPr>
                        <a:t>Health Information Management – Topics can be covered in other modules</a:t>
                      </a:r>
                    </a:p>
                    <a:p>
                      <a:pPr marL="442913" lvl="1" indent="-442913" algn="just">
                        <a:lnSpc>
                          <a:spcPct val="100000"/>
                        </a:lnSpc>
                        <a:spcBef>
                          <a:spcPts val="400"/>
                        </a:spcBef>
                        <a:spcAft>
                          <a:spcPts val="400"/>
                        </a:spcAft>
                        <a:buFont typeface="Wingdings" panose="05000000000000000000" pitchFamily="2" charset="2"/>
                        <a:buChar char="ü"/>
                      </a:pPr>
                      <a:r>
                        <a:rPr lang="en-US" sz="1800" dirty="0" smtClean="0">
                          <a:solidFill>
                            <a:schemeClr val="bg1"/>
                          </a:solidFill>
                          <a:latin typeface="Times New Roman" panose="02020603050405020304" pitchFamily="18" charset="0"/>
                          <a:cs typeface="Times New Roman" panose="02020603050405020304" pitchFamily="18" charset="0"/>
                        </a:rPr>
                        <a:t>Principles of Management – Topics are being/can be covered in other modules</a:t>
                      </a:r>
                    </a:p>
                    <a:p>
                      <a:pPr marL="442913" lvl="1" indent="-442913" algn="just">
                        <a:lnSpc>
                          <a:spcPct val="100000"/>
                        </a:lnSpc>
                        <a:spcBef>
                          <a:spcPts val="400"/>
                        </a:spcBef>
                        <a:spcAft>
                          <a:spcPts val="400"/>
                        </a:spcAft>
                        <a:buFont typeface="Wingdings" panose="05000000000000000000" pitchFamily="2" charset="2"/>
                        <a:buChar char="ü"/>
                      </a:pPr>
                      <a:r>
                        <a:rPr lang="en-US" sz="1800" dirty="0" smtClean="0">
                          <a:solidFill>
                            <a:schemeClr val="bg1"/>
                          </a:solidFill>
                          <a:latin typeface="Times New Roman" panose="02020603050405020304" pitchFamily="18" charset="0"/>
                          <a:cs typeface="Times New Roman" panose="02020603050405020304" pitchFamily="18" charset="0"/>
                        </a:rPr>
                        <a:t>Ungraded Modules : -</a:t>
                      </a:r>
                    </a:p>
                    <a:p>
                      <a:pPr marL="900113" lvl="3" indent="-442913" algn="just">
                        <a:lnSpc>
                          <a:spcPct val="100000"/>
                        </a:lnSpc>
                        <a:spcBef>
                          <a:spcPts val="400"/>
                        </a:spcBef>
                        <a:spcAft>
                          <a:spcPts val="400"/>
                        </a:spcAft>
                        <a:buFont typeface="Arial" panose="020B0604020202020204" pitchFamily="34" charset="0"/>
                        <a:buChar char="•"/>
                      </a:pPr>
                      <a:r>
                        <a:rPr lang="en-US" sz="1800" dirty="0" smtClean="0">
                          <a:solidFill>
                            <a:schemeClr val="bg1"/>
                          </a:solidFill>
                          <a:latin typeface="Times New Roman" panose="02020603050405020304" pitchFamily="18" charset="0"/>
                          <a:cs typeface="Times New Roman" panose="02020603050405020304" pitchFamily="18" charset="0"/>
                        </a:rPr>
                        <a:t>Human Process Lab</a:t>
                      </a:r>
                    </a:p>
                    <a:p>
                      <a:pPr marL="900113" lvl="3" indent="-442913" algn="just">
                        <a:lnSpc>
                          <a:spcPct val="100000"/>
                        </a:lnSpc>
                        <a:spcBef>
                          <a:spcPts val="400"/>
                        </a:spcBef>
                        <a:spcAft>
                          <a:spcPts val="400"/>
                        </a:spcAft>
                        <a:buFont typeface="Arial" panose="020B0604020202020204" pitchFamily="34" charset="0"/>
                        <a:buChar char="•"/>
                      </a:pPr>
                      <a:r>
                        <a:rPr lang="en-US" sz="1800" dirty="0" smtClean="0">
                          <a:solidFill>
                            <a:schemeClr val="bg1"/>
                          </a:solidFill>
                          <a:latin typeface="Times New Roman" panose="02020603050405020304" pitchFamily="18" charset="0"/>
                          <a:cs typeface="Times New Roman" panose="02020603050405020304" pitchFamily="18" charset="0"/>
                        </a:rPr>
                        <a:t>Communication Lab  </a:t>
                      </a:r>
                    </a:p>
                    <a:p>
                      <a:pPr marL="900113" lvl="3" indent="-442913" algn="just">
                        <a:lnSpc>
                          <a:spcPct val="100000"/>
                        </a:lnSpc>
                        <a:spcBef>
                          <a:spcPts val="400"/>
                        </a:spcBef>
                        <a:spcAft>
                          <a:spcPts val="400"/>
                        </a:spcAft>
                        <a:buFont typeface="Arial" panose="020B0604020202020204" pitchFamily="34" charset="0"/>
                        <a:buChar char="•"/>
                      </a:pPr>
                      <a:r>
                        <a:rPr lang="en-US" sz="1800" dirty="0" smtClean="0">
                          <a:solidFill>
                            <a:schemeClr val="bg1"/>
                          </a:solidFill>
                          <a:latin typeface="Times New Roman" panose="02020603050405020304" pitchFamily="18" charset="0"/>
                          <a:cs typeface="Times New Roman" panose="02020603050405020304" pitchFamily="18" charset="0"/>
                        </a:rPr>
                        <a:t>Essentials of Computer Service</a:t>
                      </a:r>
                    </a:p>
                    <a:p>
                      <a:pPr marL="457200" lvl="1" indent="-457200" algn="just">
                        <a:lnSpc>
                          <a:spcPct val="100000"/>
                        </a:lnSpc>
                        <a:spcBef>
                          <a:spcPts val="400"/>
                        </a:spcBef>
                        <a:spcAft>
                          <a:spcPts val="400"/>
                        </a:spcAft>
                        <a:buFont typeface="Wingdings" panose="05000000000000000000" pitchFamily="2" charset="2"/>
                        <a:buChar char="ü"/>
                      </a:pPr>
                      <a:r>
                        <a:rPr lang="en-US" sz="1800" dirty="0" smtClean="0">
                          <a:solidFill>
                            <a:schemeClr val="bg1"/>
                          </a:solidFill>
                          <a:latin typeface="Times New Roman" panose="02020603050405020304" pitchFamily="18" charset="0"/>
                          <a:cs typeface="Times New Roman" panose="02020603050405020304" pitchFamily="18" charset="0"/>
                        </a:rPr>
                        <a:t>Elective - Big Data Analytics - Schedule not conducive for comprehension</a:t>
                      </a:r>
                    </a:p>
                    <a:p>
                      <a:pPr algn="just">
                        <a:lnSpc>
                          <a:spcPct val="130000"/>
                        </a:lnSpc>
                        <a:spcBef>
                          <a:spcPts val="400"/>
                        </a:spcBef>
                        <a:spcAft>
                          <a:spcPts val="400"/>
                        </a:spcAft>
                      </a:pPr>
                      <a:endParaRPr lang="en-US" sz="1800" dirty="0" smtClean="0">
                        <a:solidFill>
                          <a:schemeClr val="bg1"/>
                        </a:solidFill>
                        <a:latin typeface="Times New Roman" panose="02020603050405020304" pitchFamily="18" charset="0"/>
                        <a:cs typeface="Times New Roman" panose="02020603050405020304" pitchFamily="18" charset="0"/>
                      </a:endParaRPr>
                    </a:p>
                    <a:p>
                      <a:pPr marL="342900" indent="-342900" algn="l">
                        <a:spcBef>
                          <a:spcPts val="400"/>
                        </a:spcBef>
                        <a:spcAft>
                          <a:spcPts val="400"/>
                        </a:spcAft>
                        <a:buFont typeface="Wingdings" panose="05000000000000000000" pitchFamily="2" charset="2"/>
                        <a:buChar char="ü"/>
                      </a:pPr>
                      <a:endParaRPr lang="en-US" sz="2000" dirty="0" smtClean="0">
                        <a:solidFill>
                          <a:schemeClr val="bg1"/>
                        </a:solidFill>
                        <a:latin typeface="Times New Roman" panose="02020603050405020304" pitchFamily="18" charset="0"/>
                        <a:cs typeface="Times New Roman" panose="02020603050405020304" pitchFamily="18" charset="0"/>
                      </a:endParaRPr>
                    </a:p>
                    <a:p>
                      <a:pPr marL="342900" indent="-342900" algn="l">
                        <a:spcBef>
                          <a:spcPts val="600"/>
                        </a:spcBef>
                        <a:spcAft>
                          <a:spcPts val="600"/>
                        </a:spcAft>
                        <a:buFont typeface="Wingdings" panose="05000000000000000000" pitchFamily="2" charset="2"/>
                        <a:buChar char="ü"/>
                      </a:pPr>
                      <a:endParaRPr lang="en-IN" sz="2000" dirty="0">
                        <a:solidFill>
                          <a:schemeClr val="bg1"/>
                        </a:solidFill>
                        <a:latin typeface="Times New Roman" panose="02020603050405020304" pitchFamily="18" charset="0"/>
                        <a:cs typeface="Times New Roman" panose="02020603050405020304" pitchFamily="18" charset="0"/>
                      </a:endParaRPr>
                    </a:p>
                  </a:txBody>
                  <a:tcPr>
                    <a:cell3D prstMaterial="dkEdge">
                      <a:bevel/>
                      <a:lightRig rig="flood" dir="t"/>
                    </a:cell3D>
                    <a:solidFill>
                      <a:srgbClr val="CC00CC"/>
                    </a:solidFill>
                  </a:tcPr>
                </a:tc>
                <a:extLst>
                  <a:ext uri="{0D108BD9-81ED-4DB2-BD59-A6C34878D82A}">
                    <a16:rowId xmlns:a16="http://schemas.microsoft.com/office/drawing/2014/main" val="10001"/>
                  </a:ext>
                </a:extLst>
              </a:tr>
            </a:tbl>
          </a:graphicData>
        </a:graphic>
      </p:graphicFrame>
      <p:sp>
        <p:nvSpPr>
          <p:cNvPr id="3" name="Up Ribbon 2"/>
          <p:cNvSpPr/>
          <p:nvPr/>
        </p:nvSpPr>
        <p:spPr>
          <a:xfrm>
            <a:off x="4831309" y="5773004"/>
            <a:ext cx="4121622" cy="982639"/>
          </a:xfrm>
          <a:prstGeom prst="ribbon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000" b="1" dirty="0" smtClean="0">
              <a:latin typeface="Times New Roman" panose="02020603050405020304" pitchFamily="18" charset="0"/>
              <a:cs typeface="Times New Roman" panose="02020603050405020304" pitchFamily="18" charset="0"/>
            </a:endParaRPr>
          </a:p>
          <a:p>
            <a:pPr algn="ctr"/>
            <a:r>
              <a:rPr lang="en-US" b="1" dirty="0" smtClean="0">
                <a:latin typeface="Times New Roman" panose="02020603050405020304" pitchFamily="18" charset="0"/>
                <a:cs typeface="Times New Roman" panose="02020603050405020304" pitchFamily="18" charset="0"/>
              </a:rPr>
              <a:t>Changed </a:t>
            </a:r>
            <a:r>
              <a:rPr lang="en-US" b="1" dirty="0">
                <a:latin typeface="Times New Roman" panose="02020603050405020304" pitchFamily="18" charset="0"/>
                <a:cs typeface="Times New Roman" panose="02020603050405020304" pitchFamily="18" charset="0"/>
              </a:rPr>
              <a:t>course </a:t>
            </a:r>
            <a:r>
              <a:rPr lang="en-US" b="1" dirty="0" smtClean="0">
                <a:latin typeface="Times New Roman" panose="02020603050405020304" pitchFamily="18" charset="0"/>
                <a:cs typeface="Times New Roman" panose="02020603050405020304" pitchFamily="18" charset="0"/>
              </a:rPr>
              <a:t>duration and credit points</a:t>
            </a:r>
            <a:endParaRPr lang="en-US" b="1" dirty="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591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2" y="-109181"/>
            <a:ext cx="9143999" cy="111911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ADDITION OF TOPICS</a:t>
            </a:r>
            <a:endParaRPr lang="en-US" sz="3600" u="sng" dirty="0"/>
          </a:p>
        </p:txBody>
      </p:sp>
      <p:graphicFrame>
        <p:nvGraphicFramePr>
          <p:cNvPr id="2" name="Table 1"/>
          <p:cNvGraphicFramePr>
            <a:graphicFrameLocks noGrp="1"/>
          </p:cNvGraphicFramePr>
          <p:nvPr>
            <p:extLst>
              <p:ext uri="{D42A27DB-BD31-4B8C-83A1-F6EECF244321}">
                <p14:modId xmlns:p14="http://schemas.microsoft.com/office/powerpoint/2010/main" val="3362988408"/>
              </p:ext>
            </p:extLst>
          </p:nvPr>
        </p:nvGraphicFramePr>
        <p:xfrm>
          <a:off x="57151" y="2129051"/>
          <a:ext cx="9105900" cy="4634509"/>
        </p:xfrm>
        <a:graphic>
          <a:graphicData uri="http://schemas.openxmlformats.org/drawingml/2006/table">
            <a:tbl>
              <a:tblPr firstRow="1" bandRow="1">
                <a:tableStyleId>{21E4AEA4-8DFA-4A89-87EB-49C32662AFE0}</a:tableStyleId>
              </a:tblPr>
              <a:tblGrid>
                <a:gridCol w="3035300">
                  <a:extLst>
                    <a:ext uri="{9D8B030D-6E8A-4147-A177-3AD203B41FA5}">
                      <a16:colId xmlns:a16="http://schemas.microsoft.com/office/drawing/2014/main" val="2063645580"/>
                    </a:ext>
                  </a:extLst>
                </a:gridCol>
                <a:gridCol w="3035300">
                  <a:extLst>
                    <a:ext uri="{9D8B030D-6E8A-4147-A177-3AD203B41FA5}">
                      <a16:colId xmlns:a16="http://schemas.microsoft.com/office/drawing/2014/main" val="3901675699"/>
                    </a:ext>
                  </a:extLst>
                </a:gridCol>
                <a:gridCol w="3035300">
                  <a:extLst>
                    <a:ext uri="{9D8B030D-6E8A-4147-A177-3AD203B41FA5}">
                      <a16:colId xmlns:a16="http://schemas.microsoft.com/office/drawing/2014/main" val="1824437694"/>
                    </a:ext>
                  </a:extLst>
                </a:gridCol>
              </a:tblGrid>
              <a:tr h="394604">
                <a:tc>
                  <a:txBody>
                    <a:bodyPr/>
                    <a:lstStyle/>
                    <a:p>
                      <a:pPr algn="ctr"/>
                      <a:r>
                        <a:rPr lang="en-US" sz="2400" dirty="0" smtClean="0">
                          <a:latin typeface="Times New Roman" panose="02020603050405020304" pitchFamily="18" charset="0"/>
                          <a:cs typeface="Times New Roman" panose="02020603050405020304" pitchFamily="18" charset="0"/>
                        </a:rPr>
                        <a:t>Topic</a:t>
                      </a:r>
                      <a:endParaRPr lang="en-US" sz="2400" dirty="0">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400" dirty="0" smtClean="0">
                          <a:latin typeface="Times New Roman" panose="02020603050405020304" pitchFamily="18" charset="0"/>
                          <a:cs typeface="Times New Roman" panose="02020603050405020304" pitchFamily="18" charset="0"/>
                        </a:rPr>
                        <a:t>Module</a:t>
                      </a:r>
                      <a:endParaRPr lang="en-US" sz="2400" dirty="0">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400" dirty="0" smtClean="0">
                          <a:latin typeface="Times New Roman" panose="02020603050405020304" pitchFamily="18" charset="0"/>
                          <a:cs typeface="Times New Roman" panose="02020603050405020304" pitchFamily="18" charset="0"/>
                        </a:rPr>
                        <a:t>Reason</a:t>
                      </a:r>
                      <a:endParaRPr lang="en-US" sz="2400" dirty="0">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337123272"/>
                  </a:ext>
                </a:extLst>
              </a:tr>
              <a:tr h="615330">
                <a:tc>
                  <a:txBody>
                    <a:bodyPr/>
                    <a:lstStyle/>
                    <a:p>
                      <a:r>
                        <a:rPr lang="en-US" sz="2000" dirty="0" smtClean="0">
                          <a:latin typeface="Times New Roman" panose="02020603050405020304" pitchFamily="18" charset="0"/>
                          <a:cs typeface="Times New Roman" panose="02020603050405020304" pitchFamily="18" charset="0"/>
                        </a:rPr>
                        <a:t>Artificial Intelligence</a:t>
                      </a:r>
                      <a:endParaRPr lang="en-US" sz="2000" dirty="0">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r>
                        <a:rPr lang="en-US" sz="2000" dirty="0" smtClean="0">
                          <a:latin typeface="Times New Roman" panose="02020603050405020304" pitchFamily="18" charset="0"/>
                          <a:cs typeface="Times New Roman" panose="02020603050405020304" pitchFamily="18" charset="0"/>
                        </a:rPr>
                        <a:t>Emerging Trends in Health Care</a:t>
                      </a:r>
                      <a:endParaRPr lang="en-US" sz="2000" dirty="0">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To</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enable </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students to exploit it</a:t>
                      </a:r>
                      <a:endParaRPr lang="en-US" sz="2000" dirty="0">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133769087"/>
                  </a:ext>
                </a:extLst>
              </a:tr>
              <a:tr h="703771">
                <a:tc>
                  <a:txBody>
                    <a:bodyPr/>
                    <a:lstStyle/>
                    <a:p>
                      <a:r>
                        <a:rPr lang="en-US" sz="2000" b="0" kern="1200" dirty="0" smtClean="0">
                          <a:solidFill>
                            <a:schemeClr val="dk1"/>
                          </a:solidFill>
                          <a:effectLst/>
                          <a:latin typeface="Times New Roman" panose="02020603050405020304" pitchFamily="18" charset="0"/>
                          <a:ea typeface="+mn-ea"/>
                          <a:cs typeface="Times New Roman" panose="02020603050405020304" pitchFamily="18" charset="0"/>
                        </a:rPr>
                        <a:t>Planning Health Promotion Campaigns</a:t>
                      </a:r>
                      <a:endParaRPr lang="en-US" sz="2000" b="0" dirty="0">
                        <a:latin typeface="Times New Roman" panose="02020603050405020304" pitchFamily="18" charset="0"/>
                        <a:cs typeface="Times New Roman" panose="02020603050405020304" pitchFamily="18" charset="0"/>
                      </a:endParaRPr>
                    </a:p>
                  </a:txBody>
                  <a:tcPr>
                    <a:cell3D prstMaterial="dkEdge">
                      <a:bevel/>
                      <a:lightRig rig="flood" dir="t"/>
                    </a:cell3D>
                  </a:tcPr>
                </a:tc>
                <a:tc rowSpan="4">
                  <a:txBody>
                    <a:bodyPr/>
                    <a:lstStyle/>
                    <a:p>
                      <a:pPr marL="0" marR="0" lvl="0" indent="0" algn="just"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Social and Behavioral Change Communication and Management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anchor="ctr">
                    <a:cell3D prstMaterial="dkEdge">
                      <a:bevel/>
                      <a:lightRig rig="flood" dir="t"/>
                    </a:cell3D>
                  </a:tcPr>
                </a:tc>
                <a:tc rowSpan="4">
                  <a:txBody>
                    <a:bodyPr/>
                    <a:lstStyle/>
                    <a:p>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For communication with the population.</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Gains importance </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particularly during a disaster or an epidemic</a:t>
                      </a:r>
                      <a:endParaRPr lang="en-US" sz="2000" dirty="0">
                        <a:latin typeface="Times New Roman" panose="02020603050405020304" pitchFamily="18" charset="0"/>
                        <a:cs typeface="Times New Roman" panose="02020603050405020304" pitchFamily="18" charset="0"/>
                      </a:endParaRPr>
                    </a:p>
                  </a:txBody>
                  <a:tcPr anchor="ctr">
                    <a:cell3D prstMaterial="dkEdge">
                      <a:bevel/>
                      <a:lightRig rig="flood" dir="t"/>
                    </a:cell3D>
                  </a:tcPr>
                </a:tc>
                <a:extLst>
                  <a:ext uri="{0D108BD9-81ED-4DB2-BD59-A6C34878D82A}">
                    <a16:rowId xmlns:a16="http://schemas.microsoft.com/office/drawing/2014/main" val="138539851"/>
                  </a:ext>
                </a:extLst>
              </a:tr>
              <a:tr h="8833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dk1"/>
                          </a:solidFill>
                          <a:effectLst/>
                          <a:latin typeface="Times New Roman" panose="02020603050405020304" pitchFamily="18" charset="0"/>
                          <a:ea typeface="+mn-ea"/>
                          <a:cs typeface="Times New Roman" panose="02020603050405020304" pitchFamily="18" charset="0"/>
                        </a:rPr>
                        <a:t>Designing and Implementing Campaigns</a:t>
                      </a:r>
                      <a:endParaRPr lang="en-US" sz="2000" b="1" dirty="0">
                        <a:latin typeface="Times New Roman" panose="02020603050405020304" pitchFamily="18" charset="0"/>
                        <a:cs typeface="Times New Roman" panose="02020603050405020304" pitchFamily="18" charset="0"/>
                      </a:endParaRPr>
                    </a:p>
                  </a:txBody>
                  <a:tcPr>
                    <a:cell3D prstMaterial="dkEdge">
                      <a:bevel/>
                      <a:lightRig rig="flood" dir="t"/>
                    </a:cell3D>
                  </a:tcPr>
                </a:tc>
                <a:tc vMerge="1">
                  <a:txBody>
                    <a:bodyPr/>
                    <a:lstStyle/>
                    <a:p>
                      <a:pPr marL="0" marR="0" lvl="0" indent="0" algn="just"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a:cell3D prstMaterial="dkEdge">
                      <a:bevel/>
                      <a:lightRig rig="flood" dir="t"/>
                    </a:cell3D>
                  </a:tcPr>
                </a:tc>
                <a:tc vMerge="1">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06253449"/>
                  </a:ext>
                </a:extLst>
              </a:tr>
              <a:tr h="883329">
                <a:tc>
                  <a:txBody>
                    <a:bodyPr/>
                    <a:lstStyle/>
                    <a:p>
                      <a:pPr marL="0" marR="0" lvl="0" indent="0" algn="just">
                        <a:spcBef>
                          <a:spcPts val="0"/>
                        </a:spcBef>
                        <a:spcAft>
                          <a:spcPts val="0"/>
                        </a:spcAft>
                        <a:buFont typeface="Times New Roman" panose="02020603050405020304" pitchFamily="18" charset="0"/>
                        <a:buNone/>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Social &amp; cultural processes effecting health status &amp; access to health services</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txBody>
                  <a:tcPr>
                    <a:cell3D prstMaterial="dkEdge">
                      <a:bevel/>
                      <a:lightRig rig="flood" dir="t"/>
                    </a:cell3D>
                  </a:tcPr>
                </a:tc>
                <a:tc vMerge="1">
                  <a:txBody>
                    <a:bodyPr/>
                    <a:lstStyle/>
                    <a:p>
                      <a:pPr marL="0" marR="0" lvl="0" indent="0" algn="just"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a:cell3D prstMaterial="dkEdge">
                      <a:bevel/>
                      <a:lightRig rig="flood" dir="t"/>
                    </a:cell3D>
                  </a:tcPr>
                </a:tc>
                <a:tc vMerge="1">
                  <a:txBody>
                    <a:bodyPr/>
                    <a:lstStyle/>
                    <a:p>
                      <a:endParaRPr lang="en-US" sz="2000" dirty="0">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2030606089"/>
                  </a:ext>
                </a:extLst>
              </a:tr>
              <a:tr h="883329">
                <a:tc>
                  <a:txBody>
                    <a:bodyPr/>
                    <a:lstStyle/>
                    <a:p>
                      <a:pPr marL="0" marR="0" lvl="0" indent="0" algn="just">
                        <a:spcBef>
                          <a:spcPts val="0"/>
                        </a:spcBef>
                        <a:spcAft>
                          <a:spcPts val="0"/>
                        </a:spcAft>
                        <a:buFont typeface="Times New Roman" panose="02020603050405020304" pitchFamily="18" charset="0"/>
                        <a:buNone/>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BCC and SBCC</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a:cell3D prstMaterial="dkEdge">
                      <a:bevel/>
                      <a:lightRig rig="flood" dir="t"/>
                    </a:cell3D>
                  </a:tcPr>
                </a:tc>
                <a:tc vMerge="1">
                  <a:txBody>
                    <a:bodyPr/>
                    <a:lstStyle/>
                    <a:p>
                      <a:pPr marL="0" marR="0" lvl="0" indent="0" algn="just"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a:cell3D prstMaterial="dkEdge">
                      <a:bevel/>
                      <a:lightRig rig="flood" dir="t"/>
                    </a:cell3D>
                  </a:tcPr>
                </a:tc>
                <a:tc vMerge="1">
                  <a:txBody>
                    <a:bodyPr/>
                    <a:lstStyle/>
                    <a:p>
                      <a:endParaRPr lang="en-US" sz="2000" dirty="0">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3598648580"/>
                  </a:ext>
                </a:extLst>
              </a:tr>
            </a:tbl>
          </a:graphicData>
        </a:graphic>
      </p:graphicFrame>
      <p:sp>
        <p:nvSpPr>
          <p:cNvPr id="3" name="Rectangle 2"/>
          <p:cNvSpPr/>
          <p:nvPr/>
        </p:nvSpPr>
        <p:spPr>
          <a:xfrm>
            <a:off x="-34120" y="1009935"/>
            <a:ext cx="9178120" cy="1477328"/>
          </a:xfrm>
          <a:prstGeom prst="rect">
            <a:avLst/>
          </a:prstGeom>
        </p:spPr>
        <p:txBody>
          <a:bodyPr wrap="square">
            <a:spAutoFit/>
          </a:bodyPr>
          <a:lstStyle/>
          <a:p>
            <a:pPr marL="342900" indent="-342900" algn="just">
              <a:spcBef>
                <a:spcPts val="600"/>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Restructure </a:t>
            </a:r>
            <a:r>
              <a:rPr lang="en-US" sz="2000" dirty="0" smtClean="0">
                <a:latin typeface="Times New Roman" panose="02020603050405020304" pitchFamily="18" charset="0"/>
                <a:cs typeface="Times New Roman" panose="02020603050405020304" pitchFamily="18" charset="0"/>
              </a:rPr>
              <a:t>Research </a:t>
            </a:r>
            <a:r>
              <a:rPr lang="en-US" sz="2000" dirty="0">
                <a:latin typeface="Times New Roman" panose="02020603050405020304" pitchFamily="18" charset="0"/>
                <a:cs typeface="Times New Roman" panose="02020603050405020304" pitchFamily="18" charset="0"/>
              </a:rPr>
              <a:t>Methodology, Health Survey, Epidemiology and Applied Epidemiology, as well as, Legal Framework in Health </a:t>
            </a:r>
            <a:r>
              <a:rPr lang="en-US" sz="2000" dirty="0" smtClean="0">
                <a:latin typeface="Times New Roman" panose="02020603050405020304" pitchFamily="18" charset="0"/>
                <a:cs typeface="Times New Roman" panose="02020603050405020304" pitchFamily="18" charset="0"/>
              </a:rPr>
              <a:t>Care,</a:t>
            </a:r>
            <a:r>
              <a:rPr lang="en-US" sz="2000" dirty="0">
                <a:latin typeface="Times New Roman" panose="02020603050405020304" pitchFamily="18" charset="0"/>
                <a:cs typeface="Times New Roman" panose="02020603050405020304" pitchFamily="18" charset="0"/>
              </a:rPr>
              <a:t> and Social and Behavioral Change Communication and Management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Bef>
                <a:spcPts val="600"/>
              </a:spcBef>
              <a:spcAft>
                <a:spcPts val="600"/>
              </a:spcAft>
              <a:buFont typeface="Arial" panose="020B0604020202020204" pitchFamily="34" charset="0"/>
              <a:buChar char="•"/>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8062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6500798"/>
              </p:ext>
            </p:extLst>
          </p:nvPr>
        </p:nvGraphicFramePr>
        <p:xfrm>
          <a:off x="0" y="1665028"/>
          <a:ext cx="9105900" cy="3166814"/>
        </p:xfrm>
        <a:graphic>
          <a:graphicData uri="http://schemas.openxmlformats.org/drawingml/2006/table">
            <a:tbl>
              <a:tblPr firstRow="1" bandRow="1">
                <a:tableStyleId>{7DF18680-E054-41AD-8BC1-D1AEF772440D}</a:tableStyleId>
              </a:tblPr>
              <a:tblGrid>
                <a:gridCol w="3035300">
                  <a:extLst>
                    <a:ext uri="{9D8B030D-6E8A-4147-A177-3AD203B41FA5}">
                      <a16:colId xmlns:a16="http://schemas.microsoft.com/office/drawing/2014/main" val="2063645580"/>
                    </a:ext>
                  </a:extLst>
                </a:gridCol>
                <a:gridCol w="3035300">
                  <a:extLst>
                    <a:ext uri="{9D8B030D-6E8A-4147-A177-3AD203B41FA5}">
                      <a16:colId xmlns:a16="http://schemas.microsoft.com/office/drawing/2014/main" val="3901675699"/>
                    </a:ext>
                  </a:extLst>
                </a:gridCol>
                <a:gridCol w="3035300">
                  <a:extLst>
                    <a:ext uri="{9D8B030D-6E8A-4147-A177-3AD203B41FA5}">
                      <a16:colId xmlns:a16="http://schemas.microsoft.com/office/drawing/2014/main" val="1824437694"/>
                    </a:ext>
                  </a:extLst>
                </a:gridCol>
              </a:tblGrid>
              <a:tr h="358097">
                <a:tc>
                  <a:txBody>
                    <a:bodyPr/>
                    <a:lstStyle/>
                    <a:p>
                      <a:pPr algn="ctr"/>
                      <a:r>
                        <a:rPr lang="en-US" sz="2000" dirty="0" smtClean="0">
                          <a:latin typeface="Times New Roman" panose="02020603050405020304" pitchFamily="18" charset="0"/>
                          <a:cs typeface="Times New Roman" panose="02020603050405020304" pitchFamily="18" charset="0"/>
                        </a:rPr>
                        <a:t>Topic</a:t>
                      </a:r>
                      <a:endParaRPr lang="en-US" sz="2000" dirty="0">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000" dirty="0" smtClean="0">
                          <a:latin typeface="Times New Roman" panose="02020603050405020304" pitchFamily="18" charset="0"/>
                          <a:cs typeface="Times New Roman" panose="02020603050405020304" pitchFamily="18" charset="0"/>
                        </a:rPr>
                        <a:t>Module</a:t>
                      </a:r>
                      <a:endParaRPr lang="en-US" sz="2000" dirty="0">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000" dirty="0" smtClean="0">
                          <a:latin typeface="Times New Roman" panose="02020603050405020304" pitchFamily="18" charset="0"/>
                          <a:cs typeface="Times New Roman" panose="02020603050405020304" pitchFamily="18" charset="0"/>
                        </a:rPr>
                        <a:t>Reason</a:t>
                      </a:r>
                      <a:endParaRPr lang="en-US" sz="2000" dirty="0">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337123272"/>
                  </a:ext>
                </a:extLst>
              </a:tr>
              <a:tr h="1184475">
                <a:tc>
                  <a:txBody>
                    <a:bodyPr/>
                    <a:lstStyle/>
                    <a:p>
                      <a:r>
                        <a:rPr lang="en-US" sz="2000" dirty="0" smtClean="0">
                          <a:latin typeface="Times New Roman" panose="02020603050405020304" pitchFamily="18" charset="0"/>
                          <a:cs typeface="Times New Roman" panose="02020603050405020304" pitchFamily="18" charset="0"/>
                        </a:rPr>
                        <a:t>Laws of Contract and</a:t>
                      </a:r>
                      <a:r>
                        <a:rPr lang="en-US" sz="2000" baseline="0" dirty="0" smtClean="0">
                          <a:latin typeface="Times New Roman" panose="02020603050405020304" pitchFamily="18" charset="0"/>
                          <a:cs typeface="Times New Roman" panose="02020603050405020304" pitchFamily="18" charset="0"/>
                        </a:rPr>
                        <a:t> its</a:t>
                      </a:r>
                      <a:r>
                        <a:rPr lang="en-US" sz="2000" dirty="0" smtClean="0">
                          <a:latin typeface="Times New Roman" panose="02020603050405020304" pitchFamily="18" charset="0"/>
                          <a:cs typeface="Times New Roman" panose="02020603050405020304" pitchFamily="18" charset="0"/>
                        </a:rPr>
                        <a:t> Management</a:t>
                      </a:r>
                      <a:endParaRPr lang="en-US" sz="2000" dirty="0">
                        <a:latin typeface="Times New Roman" panose="02020603050405020304" pitchFamily="18" charset="0"/>
                        <a:cs typeface="Times New Roman" panose="02020603050405020304" pitchFamily="18" charset="0"/>
                      </a:endParaRPr>
                    </a:p>
                  </a:txBody>
                  <a:tcPr>
                    <a:cell3D prstMaterial="dkEdge">
                      <a:bevel/>
                      <a:lightRig rig="flood" dir="t"/>
                    </a:cell3D>
                    <a:solidFill>
                      <a:srgbClr val="00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effectLst/>
                          <a:latin typeface="Times New Roman" panose="02020603050405020304" pitchFamily="18" charset="0"/>
                          <a:cs typeface="Times New Roman" panose="02020603050405020304" pitchFamily="18" charset="0"/>
                        </a:rPr>
                        <a:t>Legal Framework in Health Care</a:t>
                      </a:r>
                      <a:endParaRPr lang="en-US" sz="2000" dirty="0">
                        <a:latin typeface="Times New Roman" panose="02020603050405020304" pitchFamily="18" charset="0"/>
                        <a:cs typeface="Times New Roman" panose="02020603050405020304" pitchFamily="18" charset="0"/>
                      </a:endParaRPr>
                    </a:p>
                  </a:txBody>
                  <a:tcPr>
                    <a:cell3D prstMaterial="dkEdge">
                      <a:bevel/>
                      <a:lightRig rig="flood" dir="t"/>
                    </a:cell3D>
                    <a:solidFill>
                      <a:srgbClr val="00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effectLst/>
                          <a:latin typeface="Times New Roman" panose="02020603050405020304" pitchFamily="18" charset="0"/>
                          <a:cs typeface="Times New Roman" panose="02020603050405020304" pitchFamily="18" charset="0"/>
                        </a:rPr>
                        <a:t>Manager can ensure that a contract and its management can withstand legal scrutiny</a:t>
                      </a:r>
                      <a:endParaRPr lang="en-US" sz="2000" dirty="0">
                        <a:latin typeface="Times New Roman" panose="02020603050405020304" pitchFamily="18" charset="0"/>
                        <a:cs typeface="Times New Roman" panose="02020603050405020304" pitchFamily="18" charset="0"/>
                      </a:endParaRPr>
                    </a:p>
                  </a:txBody>
                  <a:tcPr>
                    <a:cell3D prstMaterial="dkEdge">
                      <a:bevel/>
                      <a:lightRig rig="flood" dir="t"/>
                    </a:cell3D>
                    <a:solidFill>
                      <a:srgbClr val="00FFFF"/>
                    </a:solidFill>
                  </a:tcPr>
                </a:tc>
                <a:extLst>
                  <a:ext uri="{0D108BD9-81ED-4DB2-BD59-A6C34878D82A}">
                    <a16:rowId xmlns:a16="http://schemas.microsoft.com/office/drawing/2014/main" val="3979063654"/>
                  </a:ext>
                </a:extLst>
              </a:tr>
              <a:tr h="1459934">
                <a:tc>
                  <a:txBody>
                    <a:bodyPr/>
                    <a:lstStyle/>
                    <a:p>
                      <a:r>
                        <a:rPr lang="en-US" sz="2000" dirty="0" smtClean="0">
                          <a:latin typeface="Times New Roman" panose="02020603050405020304" pitchFamily="18" charset="0"/>
                          <a:cs typeface="Times New Roman" panose="02020603050405020304" pitchFamily="18" charset="0"/>
                        </a:rPr>
                        <a:t>Manpower Audit in</a:t>
                      </a:r>
                      <a:r>
                        <a:rPr lang="en-US" sz="2000" baseline="0" dirty="0" smtClean="0">
                          <a:latin typeface="Times New Roman" panose="02020603050405020304" pitchFamily="18" charset="0"/>
                          <a:cs typeface="Times New Roman" panose="02020603050405020304" pitchFamily="18" charset="0"/>
                        </a:rPr>
                        <a:t> Hospitals</a:t>
                      </a:r>
                      <a:endParaRPr lang="en-US" sz="2000" dirty="0">
                        <a:latin typeface="Times New Roman" panose="02020603050405020304" pitchFamily="18" charset="0"/>
                        <a:cs typeface="Times New Roman" panose="02020603050405020304" pitchFamily="18" charset="0"/>
                      </a:endParaRPr>
                    </a:p>
                  </a:txBody>
                  <a:tcPr>
                    <a:cell3D prstMaterial="dkEdge">
                      <a:bevel/>
                      <a:lightRig rig="flood" dir="t"/>
                    </a:cell3D>
                    <a:solidFill>
                      <a:srgbClr val="00FFFF"/>
                    </a:solidFill>
                  </a:tcPr>
                </a:tc>
                <a:tc>
                  <a:txBody>
                    <a:bodyPr/>
                    <a:lstStyle/>
                    <a:p>
                      <a:r>
                        <a:rPr lang="en-US" sz="2000" kern="1200" dirty="0" smtClean="0">
                          <a:effectLst/>
                          <a:latin typeface="Times New Roman" panose="02020603050405020304" pitchFamily="18" charset="0"/>
                          <a:cs typeface="Times New Roman" panose="02020603050405020304" pitchFamily="18" charset="0"/>
                        </a:rPr>
                        <a:t>Human Resource Management</a:t>
                      </a:r>
                      <a:endParaRPr lang="en-US" sz="2000" dirty="0">
                        <a:latin typeface="Times New Roman" panose="02020603050405020304" pitchFamily="18" charset="0"/>
                        <a:cs typeface="Times New Roman" panose="02020603050405020304" pitchFamily="18" charset="0"/>
                      </a:endParaRPr>
                    </a:p>
                  </a:txBody>
                  <a:tcPr>
                    <a:cell3D prstMaterial="dkEdge">
                      <a:bevel/>
                      <a:lightRig rig="flood" dir="t"/>
                    </a:cell3D>
                    <a:solidFill>
                      <a:srgbClr val="00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effectLst/>
                          <a:latin typeface="Times New Roman" panose="02020603050405020304" pitchFamily="18" charset="0"/>
                          <a:cs typeface="Times New Roman" panose="02020603050405020304" pitchFamily="18" charset="0"/>
                        </a:rPr>
                        <a:t>Periodic employment  review by manger particularly in private sector – saves</a:t>
                      </a:r>
                      <a:r>
                        <a:rPr lang="en-US" sz="2000" kern="1200" baseline="0" dirty="0" smtClean="0">
                          <a:effectLst/>
                          <a:latin typeface="Times New Roman" panose="02020603050405020304" pitchFamily="18" charset="0"/>
                          <a:cs typeface="Times New Roman" panose="02020603050405020304" pitchFamily="18" charset="0"/>
                        </a:rPr>
                        <a:t> funds</a:t>
                      </a:r>
                      <a:endParaRPr lang="en-US" sz="2000" dirty="0">
                        <a:latin typeface="Times New Roman" panose="02020603050405020304" pitchFamily="18" charset="0"/>
                        <a:cs typeface="Times New Roman" panose="02020603050405020304" pitchFamily="18" charset="0"/>
                      </a:endParaRPr>
                    </a:p>
                  </a:txBody>
                  <a:tcPr>
                    <a:cell3D prstMaterial="dkEdge">
                      <a:bevel/>
                      <a:lightRig rig="flood" dir="t"/>
                    </a:cell3D>
                    <a:solidFill>
                      <a:srgbClr val="00FFFF"/>
                    </a:solidFill>
                  </a:tcPr>
                </a:tc>
                <a:extLst>
                  <a:ext uri="{0D108BD9-81ED-4DB2-BD59-A6C34878D82A}">
                    <a16:rowId xmlns:a16="http://schemas.microsoft.com/office/drawing/2014/main" val="2777968259"/>
                  </a:ext>
                </a:extLst>
              </a:tr>
            </a:tbl>
          </a:graphicData>
        </a:graphic>
      </p:graphicFrame>
      <p:sp>
        <p:nvSpPr>
          <p:cNvPr id="4" name="Title 1"/>
          <p:cNvSpPr txBox="1">
            <a:spLocks/>
          </p:cNvSpPr>
          <p:nvPr/>
        </p:nvSpPr>
        <p:spPr>
          <a:xfrm>
            <a:off x="38102" y="-109181"/>
            <a:ext cx="9143999" cy="111911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ADDITION OF TOPICS</a:t>
            </a:r>
            <a:endParaRPr lang="en-US" sz="3600" u="sng" dirty="0"/>
          </a:p>
        </p:txBody>
      </p:sp>
    </p:spTree>
    <p:extLst>
      <p:ext uri="{BB962C8B-B14F-4D97-AF65-F5344CB8AC3E}">
        <p14:creationId xmlns:p14="http://schemas.microsoft.com/office/powerpoint/2010/main" val="1449891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p:cNvSpPr>
          <p:nvPr/>
        </p:nvSpPr>
        <p:spPr>
          <a:xfrm>
            <a:off x="38102" y="1"/>
            <a:ext cx="9143999" cy="11191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u="sng" dirty="0"/>
          </a:p>
        </p:txBody>
      </p:sp>
      <p:graphicFrame>
        <p:nvGraphicFramePr>
          <p:cNvPr id="4" name="Table 3"/>
          <p:cNvGraphicFramePr>
            <a:graphicFrameLocks noGrp="1"/>
          </p:cNvGraphicFramePr>
          <p:nvPr>
            <p:extLst>
              <p:ext uri="{D42A27DB-BD31-4B8C-83A1-F6EECF244321}">
                <p14:modId xmlns:p14="http://schemas.microsoft.com/office/powerpoint/2010/main" val="4048711420"/>
              </p:ext>
            </p:extLst>
          </p:nvPr>
        </p:nvGraphicFramePr>
        <p:xfrm>
          <a:off x="85868" y="871975"/>
          <a:ext cx="8948950" cy="6354445"/>
        </p:xfrm>
        <a:graphic>
          <a:graphicData uri="http://schemas.openxmlformats.org/drawingml/2006/table">
            <a:tbl>
              <a:tblPr firstRow="1" firstCol="1" bandRow="1">
                <a:tableStyleId>{5C22544A-7EE6-4342-B048-85BDC9FD1C3A}</a:tableStyleId>
              </a:tblPr>
              <a:tblGrid>
                <a:gridCol w="1401738">
                  <a:extLst>
                    <a:ext uri="{9D8B030D-6E8A-4147-A177-3AD203B41FA5}">
                      <a16:colId xmlns:a16="http://schemas.microsoft.com/office/drawing/2014/main" val="1915384107"/>
                    </a:ext>
                  </a:extLst>
                </a:gridCol>
                <a:gridCol w="4763069">
                  <a:extLst>
                    <a:ext uri="{9D8B030D-6E8A-4147-A177-3AD203B41FA5}">
                      <a16:colId xmlns:a16="http://schemas.microsoft.com/office/drawing/2014/main" val="2297262894"/>
                    </a:ext>
                  </a:extLst>
                </a:gridCol>
                <a:gridCol w="2784143">
                  <a:extLst>
                    <a:ext uri="{9D8B030D-6E8A-4147-A177-3AD203B41FA5}">
                      <a16:colId xmlns:a16="http://schemas.microsoft.com/office/drawing/2014/main" val="2410010731"/>
                    </a:ext>
                  </a:extLst>
                </a:gridCol>
              </a:tblGrid>
              <a:tr h="563245">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Topic</a:t>
                      </a:r>
                      <a:endParaRPr lang="en-US" sz="20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92" marR="5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tc>
                  <a:txBody>
                    <a:bodyPr/>
                    <a:lstStyle/>
                    <a:p>
                      <a:pPr marL="0" marR="0" algn="ctr">
                        <a:spcBef>
                          <a:spcPts val="0"/>
                        </a:spcBef>
                        <a:spcAft>
                          <a:spcPts val="0"/>
                        </a:spcAft>
                      </a:pPr>
                      <a:r>
                        <a:rPr lang="en-US" sz="2000" dirty="0" smtClean="0">
                          <a:solidFill>
                            <a:sysClr val="windowText" lastClr="000000"/>
                          </a:solidFill>
                          <a:effectLst/>
                          <a:latin typeface="Times New Roman" panose="02020603050405020304" pitchFamily="18" charset="0"/>
                          <a:cs typeface="Times New Roman" panose="02020603050405020304" pitchFamily="18" charset="0"/>
                        </a:rPr>
                        <a:t>Module</a:t>
                      </a:r>
                      <a:endParaRPr lang="en-US" sz="20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92" marR="5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tc>
                  <a:txBody>
                    <a:bodyPr/>
                    <a:lstStyle/>
                    <a:p>
                      <a:pPr marL="0" marR="0" algn="ctr">
                        <a:spcBef>
                          <a:spcPts val="0"/>
                        </a:spcBef>
                        <a:spcAft>
                          <a:spcPts val="0"/>
                        </a:spcAft>
                      </a:pPr>
                      <a:r>
                        <a:rPr lang="en-US" sz="2000" dirty="0" smtClean="0">
                          <a:solidFill>
                            <a:sysClr val="windowText" lastClr="000000"/>
                          </a:solidFill>
                          <a:effectLst/>
                          <a:latin typeface="Times New Roman" panose="02020603050405020304" pitchFamily="18" charset="0"/>
                          <a:cs typeface="Times New Roman" panose="02020603050405020304" pitchFamily="18" charset="0"/>
                        </a:rPr>
                        <a:t>Reason</a:t>
                      </a:r>
                      <a:endParaRPr lang="en-US" sz="20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92" marR="5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extLst>
                  <a:ext uri="{0D108BD9-81ED-4DB2-BD59-A6C34878D82A}">
                    <a16:rowId xmlns:a16="http://schemas.microsoft.com/office/drawing/2014/main" val="3860637195"/>
                  </a:ext>
                </a:extLst>
              </a:tr>
              <a:tr h="563245">
                <a:tc>
                  <a:txBody>
                    <a:bodyPr/>
                    <a:lstStyle/>
                    <a:p>
                      <a:pPr marL="0" marR="0" lvl="0" indent="0" algn="l" defTabSz="914400" rtl="0" eaLnBrk="1" fontAlgn="auto" latinLnBrk="0" hangingPunct="1">
                        <a:lnSpc>
                          <a:spcPct val="100000"/>
                        </a:lnSpc>
                        <a:spcBef>
                          <a:spcPts val="0"/>
                        </a:spcBef>
                        <a:spcAft>
                          <a:spcPts val="0"/>
                        </a:spcAft>
                        <a:buClrTx/>
                        <a:buSzTx/>
                        <a:buFont typeface="Times New Roman" panose="02020603050405020304" pitchFamily="18" charset="0"/>
                        <a:buNone/>
                        <a:tabLst/>
                        <a:defRPr/>
                      </a:pPr>
                      <a:r>
                        <a:rPr lang="en-US" sz="2000" b="1" u="none" dirty="0" smtClean="0">
                          <a:solidFill>
                            <a:srgbClr val="1A1A1A"/>
                          </a:solidFill>
                          <a:effectLst/>
                          <a:latin typeface="Times New Roman" panose="02020603050405020304" pitchFamily="18" charset="0"/>
                          <a:ea typeface="Times New Roman" panose="02020603050405020304" pitchFamily="18" charset="0"/>
                          <a:cs typeface="Arial" panose="020B0604020202020204" pitchFamily="34" charset="0"/>
                        </a:rPr>
                        <a:t>Leadership and Innovative Thinking</a:t>
                      </a:r>
                      <a:endParaRPr lang="en-US" sz="2000" u="none"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Times New Roman" panose="02020603050405020304" pitchFamily="18" charset="0"/>
                        <a:buChar char="•"/>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tc>
                  <a:txBody>
                    <a:bodyPr/>
                    <a:lstStyle/>
                    <a:p>
                      <a:pPr marL="342900" marR="0" lvl="0" indent="-342900">
                        <a:spcBef>
                          <a:spcPts val="0"/>
                        </a:spcBef>
                        <a:spcAft>
                          <a:spcPts val="0"/>
                        </a:spcAft>
                        <a:buFont typeface="Times New Roman" panose="02020603050405020304" pitchFamily="18" charset="0"/>
                        <a:buChar char="•"/>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Leadership Styles and Theories</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Times New Roman" panose="02020603050405020304" pitchFamily="18" charset="0"/>
                        <a:buChar char="•"/>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Leadership Concepts and Skills</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Times New Roman" panose="02020603050405020304" pitchFamily="18" charset="0"/>
                        <a:buChar char="•"/>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Types of Leadership</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Times New Roman" panose="02020603050405020304" pitchFamily="18" charset="0"/>
                        <a:buChar char="•"/>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Role of Leadership</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Times New Roman" panose="02020603050405020304" pitchFamily="18" charset="0"/>
                        <a:buChar char="•"/>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Ethical Leadership</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Personal Development &amp; your Leadership Style</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Times New Roman" panose="02020603050405020304" pitchFamily="18" charset="0"/>
                        <a:buChar char="•"/>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Motivation Concepts and Application including Work Motivation</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Times New Roman" panose="02020603050405020304" pitchFamily="18" charset="0"/>
                        <a:buChar char="•"/>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Capacity Development </a:t>
                      </a:r>
                    </a:p>
                    <a:p>
                      <a:pPr marL="342900" marR="0" lvl="0" indent="-342900">
                        <a:spcBef>
                          <a:spcPts val="0"/>
                        </a:spcBef>
                        <a:spcAft>
                          <a:spcPts val="0"/>
                        </a:spcAft>
                        <a:buFont typeface="Times New Roman" panose="02020603050405020304" pitchFamily="18" charset="0"/>
                        <a:buChar char="•"/>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Situational Leadership</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Times New Roman" panose="02020603050405020304" pitchFamily="18" charset="0"/>
                        <a:buChar char="•"/>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Stress and Stress Management</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Times New Roman" panose="02020603050405020304" pitchFamily="18" charset="0"/>
                        <a:buChar char="•"/>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Participative Management and Delegation</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Times New Roman" panose="02020603050405020304" pitchFamily="18" charset="0"/>
                        <a:buChar char="•"/>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Team Leadership/Group Development</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Times New Roman" panose="02020603050405020304" pitchFamily="18" charset="0"/>
                        <a:buChar char="•"/>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Effective Decision Making </a:t>
                      </a:r>
                    </a:p>
                    <a:p>
                      <a:pPr marL="342900" marR="0" lvl="0" indent="-342900">
                        <a:spcBef>
                          <a:spcPts val="0"/>
                        </a:spcBef>
                        <a:spcAft>
                          <a:spcPts val="0"/>
                        </a:spcAft>
                        <a:buFont typeface="Times New Roman" panose="02020603050405020304" pitchFamily="18" charset="0"/>
                        <a:buChar char="•"/>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Problem Solving, its Identification and Structuring</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Times New Roman" panose="02020603050405020304" pitchFamily="18" charset="0"/>
                        <a:buChar char="•"/>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Investigating Ideas and Solution</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0" marR="0" algn="ctr">
                        <a:spcBef>
                          <a:spcPts val="0"/>
                        </a:spcBef>
                        <a:spcAft>
                          <a:spcPts val="0"/>
                        </a:spcAft>
                      </a:pPr>
                      <a:endParaRPr lang="en-US" sz="20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92" marR="5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6FCA6"/>
                    </a:solidFill>
                  </a:tcPr>
                </a:tc>
                <a:tc>
                  <a:txBody>
                    <a:bodyPr/>
                    <a:lstStyle/>
                    <a:p>
                      <a:pPr marL="342900" marR="0" indent="-342900" algn="just">
                        <a:spcBef>
                          <a:spcPts val="0"/>
                        </a:spcBef>
                        <a:spcAft>
                          <a:spcPts val="0"/>
                        </a:spcAft>
                        <a:buFont typeface="Wingdings" panose="05000000000000000000" pitchFamily="2" charset="2"/>
                        <a:buChar char="ü"/>
                      </a:pP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To provide</a:t>
                      </a: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 specific leadership related education</a:t>
                      </a:r>
                    </a:p>
                    <a:p>
                      <a:pPr marL="342900" marR="0" indent="-342900" algn="just">
                        <a:spcBef>
                          <a:spcPts val="0"/>
                        </a:spcBef>
                        <a:spcAft>
                          <a:spcPts val="0"/>
                        </a:spcAft>
                        <a:buFont typeface="Wingdings" panose="05000000000000000000" pitchFamily="2" charset="2"/>
                        <a:buChar char="ü"/>
                      </a:pPr>
                      <a:endPar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ü"/>
                      </a:pPr>
                      <a:r>
                        <a:rPr lang="en-US" sz="2000" kern="1200" baseline="0" dirty="0" smtClean="0">
                          <a:solidFill>
                            <a:schemeClr val="dk1"/>
                          </a:solidFill>
                          <a:effectLst/>
                          <a:latin typeface="Times New Roman" panose="02020603050405020304" pitchFamily="18" charset="0"/>
                          <a:ea typeface="+mn-ea"/>
                          <a:cs typeface="Times New Roman" panose="02020603050405020304" pitchFamily="18" charset="0"/>
                        </a:rPr>
                        <a:t>T</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rain future leaders in making decisions based on the available team ability, time constraints and resource situation </a:t>
                      </a:r>
                    </a:p>
                    <a:p>
                      <a:pPr marL="342900" marR="0" indent="-342900" algn="just">
                        <a:spcBef>
                          <a:spcPts val="0"/>
                        </a:spcBef>
                        <a:spcAft>
                          <a:spcPts val="0"/>
                        </a:spcAft>
                        <a:buFont typeface="Wingdings" panose="05000000000000000000" pitchFamily="2" charset="2"/>
                        <a:buChar char="ü"/>
                      </a:pPr>
                      <a:endParaRPr lang="en-US" sz="20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ü"/>
                      </a:pP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Bridge the gap of Situational Leadership which placement interviewers found students to be weak in</a:t>
                      </a:r>
                      <a:endParaRPr lang="en-US" sz="24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92" marR="5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D9"/>
                    </a:solidFill>
                  </a:tcPr>
                </a:tc>
                <a:extLst>
                  <a:ext uri="{0D108BD9-81ED-4DB2-BD59-A6C34878D82A}">
                    <a16:rowId xmlns:a16="http://schemas.microsoft.com/office/drawing/2014/main" val="3802680804"/>
                  </a:ext>
                </a:extLst>
              </a:tr>
            </a:tbl>
          </a:graphicData>
        </a:graphic>
      </p:graphicFrame>
      <p:sp>
        <p:nvSpPr>
          <p:cNvPr id="8" name="Title 1"/>
          <p:cNvSpPr txBox="1">
            <a:spLocks/>
          </p:cNvSpPr>
          <p:nvPr/>
        </p:nvSpPr>
        <p:spPr>
          <a:xfrm>
            <a:off x="38102" y="-109181"/>
            <a:ext cx="9143999" cy="111911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u="sng"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TOPICS FOR ADDED MODULES</a:t>
            </a:r>
            <a:endParaRPr lang="en-US" sz="3600" u="sng" dirty="0"/>
          </a:p>
        </p:txBody>
      </p:sp>
    </p:spTree>
    <p:extLst>
      <p:ext uri="{BB962C8B-B14F-4D97-AF65-F5344CB8AC3E}">
        <p14:creationId xmlns:p14="http://schemas.microsoft.com/office/powerpoint/2010/main" val="2601435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p:cNvSpPr>
          <p:nvPr/>
        </p:nvSpPr>
        <p:spPr>
          <a:xfrm>
            <a:off x="38102" y="1"/>
            <a:ext cx="9143999" cy="11191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u="sng" dirty="0"/>
          </a:p>
        </p:txBody>
      </p:sp>
      <p:graphicFrame>
        <p:nvGraphicFramePr>
          <p:cNvPr id="4" name="Table 3"/>
          <p:cNvGraphicFramePr>
            <a:graphicFrameLocks noGrp="1"/>
          </p:cNvGraphicFramePr>
          <p:nvPr>
            <p:extLst>
              <p:ext uri="{D42A27DB-BD31-4B8C-83A1-F6EECF244321}">
                <p14:modId xmlns:p14="http://schemas.microsoft.com/office/powerpoint/2010/main" val="2086841663"/>
              </p:ext>
            </p:extLst>
          </p:nvPr>
        </p:nvGraphicFramePr>
        <p:xfrm>
          <a:off x="38102" y="1050880"/>
          <a:ext cx="9048466" cy="5744845"/>
        </p:xfrm>
        <a:graphic>
          <a:graphicData uri="http://schemas.openxmlformats.org/drawingml/2006/table">
            <a:tbl>
              <a:tblPr firstRow="1" firstCol="1" bandRow="1">
                <a:tableStyleId>{5C22544A-7EE6-4342-B048-85BDC9FD1C3A}</a:tableStyleId>
              </a:tblPr>
              <a:tblGrid>
                <a:gridCol w="1715636">
                  <a:extLst>
                    <a:ext uri="{9D8B030D-6E8A-4147-A177-3AD203B41FA5}">
                      <a16:colId xmlns:a16="http://schemas.microsoft.com/office/drawing/2014/main" val="1915384107"/>
                    </a:ext>
                  </a:extLst>
                </a:gridCol>
                <a:gridCol w="4319516">
                  <a:extLst>
                    <a:ext uri="{9D8B030D-6E8A-4147-A177-3AD203B41FA5}">
                      <a16:colId xmlns:a16="http://schemas.microsoft.com/office/drawing/2014/main" val="2297262894"/>
                    </a:ext>
                  </a:extLst>
                </a:gridCol>
                <a:gridCol w="3013314">
                  <a:extLst>
                    <a:ext uri="{9D8B030D-6E8A-4147-A177-3AD203B41FA5}">
                      <a16:colId xmlns:a16="http://schemas.microsoft.com/office/drawing/2014/main" val="2410010731"/>
                    </a:ext>
                  </a:extLst>
                </a:gridCol>
              </a:tblGrid>
              <a:tr h="563245">
                <a:tc>
                  <a:txBody>
                    <a:bodyPr/>
                    <a:lstStyle/>
                    <a:p>
                      <a:pPr marL="0" marR="0" algn="ctr">
                        <a:spcBef>
                          <a:spcPts val="0"/>
                        </a:spcBef>
                        <a:spcAft>
                          <a:spcPts val="0"/>
                        </a:spcAft>
                      </a:pPr>
                      <a:r>
                        <a:rPr lang="en-US" sz="2000" dirty="0">
                          <a:solidFill>
                            <a:schemeClr val="bg1"/>
                          </a:solidFill>
                          <a:effectLst/>
                          <a:latin typeface="Times New Roman" panose="02020603050405020304" pitchFamily="18" charset="0"/>
                          <a:cs typeface="Times New Roman" panose="02020603050405020304" pitchFamily="18" charset="0"/>
                        </a:rPr>
                        <a:t>Topic</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92" marR="5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B050"/>
                    </a:solidFill>
                  </a:tcPr>
                </a:tc>
                <a:tc>
                  <a:txBody>
                    <a:bodyPr/>
                    <a:lstStyle/>
                    <a:p>
                      <a:pPr marL="0" marR="0" algn="ctr">
                        <a:spcBef>
                          <a:spcPts val="0"/>
                        </a:spcBef>
                        <a:spcAft>
                          <a:spcPts val="0"/>
                        </a:spcAft>
                      </a:pPr>
                      <a:r>
                        <a:rPr lang="en-US" sz="2000" dirty="0" smtClean="0">
                          <a:solidFill>
                            <a:schemeClr val="bg1"/>
                          </a:solidFill>
                          <a:effectLst/>
                          <a:latin typeface="Times New Roman" panose="02020603050405020304" pitchFamily="18" charset="0"/>
                          <a:cs typeface="Times New Roman" panose="02020603050405020304" pitchFamily="18" charset="0"/>
                        </a:rPr>
                        <a:t>Module</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92" marR="5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B050"/>
                    </a:solidFill>
                  </a:tcPr>
                </a:tc>
                <a:tc>
                  <a:txBody>
                    <a:bodyPr/>
                    <a:lstStyle/>
                    <a:p>
                      <a:pPr marL="0" marR="0" algn="ctr">
                        <a:spcBef>
                          <a:spcPts val="0"/>
                        </a:spcBef>
                        <a:spcAft>
                          <a:spcPts val="0"/>
                        </a:spcAft>
                      </a:pPr>
                      <a:r>
                        <a:rPr lang="en-US" sz="2000" dirty="0" smtClean="0">
                          <a:solidFill>
                            <a:schemeClr val="bg1"/>
                          </a:solidFill>
                          <a:effectLst/>
                          <a:latin typeface="Times New Roman" panose="02020603050405020304" pitchFamily="18" charset="0"/>
                          <a:cs typeface="Times New Roman" panose="02020603050405020304" pitchFamily="18" charset="0"/>
                        </a:rPr>
                        <a:t>Reason</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92" marR="5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B050"/>
                    </a:solidFill>
                  </a:tcPr>
                </a:tc>
                <a:extLst>
                  <a:ext uri="{0D108BD9-81ED-4DB2-BD59-A6C34878D82A}">
                    <a16:rowId xmlns:a16="http://schemas.microsoft.com/office/drawing/2014/main" val="3860637195"/>
                  </a:ext>
                </a:extLst>
              </a:tr>
              <a:tr h="563245">
                <a:tc>
                  <a:txBody>
                    <a:bodyPr/>
                    <a:lstStyle/>
                    <a:p>
                      <a:pPr marL="0" marR="0" algn="just">
                        <a:spcBef>
                          <a:spcPts val="0"/>
                        </a:spcBef>
                        <a:spcAft>
                          <a:spcPts val="0"/>
                        </a:spcAft>
                      </a:pPr>
                      <a:r>
                        <a:rPr lang="en-US" sz="2000" b="1" u="none" dirty="0" smtClean="0">
                          <a:solidFill>
                            <a:schemeClr val="bg1"/>
                          </a:solidFill>
                          <a:effectLst/>
                          <a:latin typeface="Times New Roman" panose="02020603050405020304" pitchFamily="18" charset="0"/>
                          <a:ea typeface="Calibri" panose="020F0502020204030204" pitchFamily="34" charset="0"/>
                          <a:cs typeface="Arial" panose="020B0604020202020204" pitchFamily="34" charset="0"/>
                        </a:rPr>
                        <a:t>Negotiation and Conflict Resolution</a:t>
                      </a:r>
                      <a:endParaRPr lang="en-US" sz="2000" u="none"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Times New Roman" panose="02020603050405020304" pitchFamily="18" charset="0"/>
                        <a:buChar char="•"/>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00B050"/>
                    </a:solidFill>
                  </a:tcPr>
                </a:tc>
                <a:tc>
                  <a:txBody>
                    <a:bodyPr/>
                    <a:lstStyle/>
                    <a:p>
                      <a:pPr marL="342900" marR="0" lvl="0" indent="-342900" algn="just">
                        <a:spcBef>
                          <a:spcPts val="0"/>
                        </a:spcBef>
                        <a:spcAft>
                          <a:spcPts val="0"/>
                        </a:spcAft>
                        <a:buFont typeface="Times New Roman" panose="02020603050405020304" pitchFamily="18" charset="0"/>
                        <a:buChar char="•"/>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What </a:t>
                      </a:r>
                      <a:r>
                        <a:rPr lang="en-US" sz="2000" dirty="0">
                          <a:effectLst/>
                          <a:latin typeface="Times New Roman" panose="02020603050405020304" pitchFamily="18" charset="0"/>
                          <a:ea typeface="Calibri" panose="020F0502020204030204" pitchFamily="34" charset="0"/>
                          <a:cs typeface="Arial" panose="020B0604020202020204" pitchFamily="34" charset="0"/>
                        </a:rPr>
                        <a:t>is Negotiation?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Arial" panose="020B0604020202020204" pitchFamily="34" charset="0"/>
                        </a:rPr>
                        <a:t>Scope, Types, Styles, Tactics and Strategies of Negotiation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Arial" panose="020B0604020202020204" pitchFamily="34" charset="0"/>
                        </a:rPr>
                        <a:t>Distributive and Integrative Negotiation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Arial" panose="020B0604020202020204" pitchFamily="34" charset="0"/>
                        </a:rPr>
                        <a:t>Cultural Differences in Negotiation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Arial" panose="020B0604020202020204" pitchFamily="34" charset="0"/>
                        </a:rPr>
                        <a:t>Conflict and Conflict Resolution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Arial" panose="020B0604020202020204" pitchFamily="34" charset="0"/>
                        </a:rPr>
                        <a:t>Persuasion Principles, Strategies and Influencing Others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Arial" panose="020B0604020202020204" pitchFamily="34" charset="0"/>
                        </a:rPr>
                        <a:t>Conciliation and Mediation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Arial" panose="020B0604020202020204" pitchFamily="34" charset="0"/>
                        </a:rPr>
                        <a:t>Arbitration and Dealing with a Difficult Person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0"/>
                        </a:spcAft>
                        <a:buFont typeface="Times New Roman" panose="02020603050405020304" pitchFamily="18" charset="0"/>
                        <a:buChar char="•"/>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Win-Win Negotiation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0"/>
                        </a:spcAft>
                        <a:buFont typeface="Times New Roman" panose="02020603050405020304" pitchFamily="18" charset="0"/>
                        <a:buChar char="•"/>
                      </a:pPr>
                      <a:r>
                        <a:rPr lang="en-US" sz="2000" dirty="0">
                          <a:effectLst/>
                          <a:latin typeface="Times New Roman" panose="02020603050405020304" pitchFamily="18" charset="0"/>
                          <a:ea typeface="Calibri" panose="020F0502020204030204" pitchFamily="34" charset="0"/>
                          <a:cs typeface="Arial" panose="020B0604020202020204" pitchFamily="34" charset="0"/>
                        </a:rPr>
                        <a:t>Ethics in Negotiation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D4FECA"/>
                    </a:solidFill>
                  </a:tcPr>
                </a:tc>
                <a:tc>
                  <a:txBody>
                    <a:bodyPr/>
                    <a:lstStyle/>
                    <a:p>
                      <a:pPr marL="285750" marR="0" indent="-285750" algn="just">
                        <a:spcBef>
                          <a:spcPts val="0"/>
                        </a:spcBef>
                        <a:spcAft>
                          <a:spcPts val="0"/>
                        </a:spcAft>
                        <a:buFont typeface="Wingdings" panose="05000000000000000000" pitchFamily="2" charset="2"/>
                        <a:buChar char="ü"/>
                      </a:pP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To develop managers capable of handling organizational conflict in a manner as to not adversely affect organizational functioning and patient care</a:t>
                      </a:r>
                    </a:p>
                    <a:p>
                      <a:pPr marL="285750" marR="0" indent="-285750" algn="just">
                        <a:spcBef>
                          <a:spcPts val="0"/>
                        </a:spcBef>
                        <a:spcAft>
                          <a:spcPts val="0"/>
                        </a:spcAft>
                        <a:buFont typeface="Wingdings" panose="05000000000000000000" pitchFamily="2" charset="2"/>
                        <a:buChar char="ü"/>
                      </a:pPr>
                      <a:endParaRPr lang="en-US" sz="20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285750" marR="0" indent="-285750" algn="just">
                        <a:spcBef>
                          <a:spcPts val="0"/>
                        </a:spcBef>
                        <a:spcAft>
                          <a:spcPts val="0"/>
                        </a:spcAft>
                        <a:buFont typeface="Wingdings" panose="05000000000000000000" pitchFamily="2" charset="2"/>
                        <a:buChar char="ü"/>
                      </a:pP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Develop analytical skills, negotiation techniques and conflict resolution so that students can identify the causes of conflict, analyze disputes and use methods to prevent and resolve conflict</a:t>
                      </a:r>
                      <a:endParaRPr lang="en-US" sz="28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92" marR="5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D8FEEF"/>
                    </a:solidFill>
                  </a:tcPr>
                </a:tc>
                <a:extLst>
                  <a:ext uri="{0D108BD9-81ED-4DB2-BD59-A6C34878D82A}">
                    <a16:rowId xmlns:a16="http://schemas.microsoft.com/office/drawing/2014/main" val="3802680804"/>
                  </a:ext>
                </a:extLst>
              </a:tr>
            </a:tbl>
          </a:graphicData>
        </a:graphic>
      </p:graphicFrame>
      <p:sp>
        <p:nvSpPr>
          <p:cNvPr id="6" name="Title 1"/>
          <p:cNvSpPr txBox="1">
            <a:spLocks/>
          </p:cNvSpPr>
          <p:nvPr/>
        </p:nvSpPr>
        <p:spPr>
          <a:xfrm>
            <a:off x="38102" y="-109181"/>
            <a:ext cx="9143999" cy="111911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u="sng"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TOPICS FOR ADDED MODULES</a:t>
            </a:r>
            <a:endParaRPr lang="en-US" sz="3600" u="sng" dirty="0"/>
          </a:p>
        </p:txBody>
      </p:sp>
    </p:spTree>
    <p:extLst>
      <p:ext uri="{BB962C8B-B14F-4D97-AF65-F5344CB8AC3E}">
        <p14:creationId xmlns:p14="http://schemas.microsoft.com/office/powerpoint/2010/main" val="2732656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p:cNvSpPr>
          <p:nvPr/>
        </p:nvSpPr>
        <p:spPr>
          <a:xfrm>
            <a:off x="38102" y="1"/>
            <a:ext cx="9143999" cy="11191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u="sng" dirty="0"/>
          </a:p>
        </p:txBody>
      </p:sp>
      <p:graphicFrame>
        <p:nvGraphicFramePr>
          <p:cNvPr id="4" name="Table 3"/>
          <p:cNvGraphicFramePr>
            <a:graphicFrameLocks noGrp="1"/>
          </p:cNvGraphicFramePr>
          <p:nvPr>
            <p:extLst>
              <p:ext uri="{D42A27DB-BD31-4B8C-83A1-F6EECF244321}">
                <p14:modId xmlns:p14="http://schemas.microsoft.com/office/powerpoint/2010/main" val="860885588"/>
              </p:ext>
            </p:extLst>
          </p:nvPr>
        </p:nvGraphicFramePr>
        <p:xfrm>
          <a:off x="38102" y="1460314"/>
          <a:ext cx="9048466" cy="4495165"/>
        </p:xfrm>
        <a:graphic>
          <a:graphicData uri="http://schemas.openxmlformats.org/drawingml/2006/table">
            <a:tbl>
              <a:tblPr firstRow="1" firstCol="1" bandRow="1">
                <a:tableStyleId>{5C22544A-7EE6-4342-B048-85BDC9FD1C3A}</a:tableStyleId>
              </a:tblPr>
              <a:tblGrid>
                <a:gridCol w="1715636">
                  <a:extLst>
                    <a:ext uri="{9D8B030D-6E8A-4147-A177-3AD203B41FA5}">
                      <a16:colId xmlns:a16="http://schemas.microsoft.com/office/drawing/2014/main" val="1915384107"/>
                    </a:ext>
                  </a:extLst>
                </a:gridCol>
                <a:gridCol w="4776717">
                  <a:extLst>
                    <a:ext uri="{9D8B030D-6E8A-4147-A177-3AD203B41FA5}">
                      <a16:colId xmlns:a16="http://schemas.microsoft.com/office/drawing/2014/main" val="2297262894"/>
                    </a:ext>
                  </a:extLst>
                </a:gridCol>
                <a:gridCol w="2556113">
                  <a:extLst>
                    <a:ext uri="{9D8B030D-6E8A-4147-A177-3AD203B41FA5}">
                      <a16:colId xmlns:a16="http://schemas.microsoft.com/office/drawing/2014/main" val="2410010731"/>
                    </a:ext>
                  </a:extLst>
                </a:gridCol>
              </a:tblGrid>
              <a:tr h="563245">
                <a:tc>
                  <a:txBody>
                    <a:bodyPr/>
                    <a:lstStyle/>
                    <a:p>
                      <a:pPr marL="0" marR="0" algn="ctr">
                        <a:spcBef>
                          <a:spcPts val="0"/>
                        </a:spcBef>
                        <a:spcAft>
                          <a:spcPts val="0"/>
                        </a:spcAft>
                      </a:pPr>
                      <a:r>
                        <a:rPr lang="en-US" sz="2000" dirty="0">
                          <a:solidFill>
                            <a:schemeClr val="bg1"/>
                          </a:solidFill>
                          <a:effectLst/>
                          <a:latin typeface="Times New Roman" panose="02020603050405020304" pitchFamily="18" charset="0"/>
                          <a:cs typeface="Times New Roman" panose="02020603050405020304" pitchFamily="18" charset="0"/>
                        </a:rPr>
                        <a:t>Topic</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92" marR="5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0000"/>
                    </a:solidFill>
                  </a:tcPr>
                </a:tc>
                <a:tc>
                  <a:txBody>
                    <a:bodyPr/>
                    <a:lstStyle/>
                    <a:p>
                      <a:pPr marL="0" marR="0" algn="ctr">
                        <a:spcBef>
                          <a:spcPts val="0"/>
                        </a:spcBef>
                        <a:spcAft>
                          <a:spcPts val="0"/>
                        </a:spcAft>
                      </a:pPr>
                      <a:r>
                        <a:rPr lang="en-US" sz="2000" dirty="0" smtClean="0">
                          <a:solidFill>
                            <a:schemeClr val="bg1"/>
                          </a:solidFill>
                          <a:effectLst/>
                          <a:latin typeface="Times New Roman" panose="02020603050405020304" pitchFamily="18" charset="0"/>
                          <a:cs typeface="Times New Roman" panose="02020603050405020304" pitchFamily="18" charset="0"/>
                        </a:rPr>
                        <a:t>Module</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92" marR="5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0000"/>
                    </a:solidFill>
                  </a:tcPr>
                </a:tc>
                <a:tc>
                  <a:txBody>
                    <a:bodyPr/>
                    <a:lstStyle/>
                    <a:p>
                      <a:pPr marL="0" marR="0" algn="ctr">
                        <a:spcBef>
                          <a:spcPts val="0"/>
                        </a:spcBef>
                        <a:spcAft>
                          <a:spcPts val="0"/>
                        </a:spcAft>
                      </a:pPr>
                      <a:r>
                        <a:rPr lang="en-US" sz="2000" dirty="0" smtClean="0">
                          <a:solidFill>
                            <a:schemeClr val="bg1"/>
                          </a:solidFill>
                          <a:effectLst/>
                          <a:latin typeface="Times New Roman" panose="02020603050405020304" pitchFamily="18" charset="0"/>
                          <a:cs typeface="Times New Roman" panose="02020603050405020304" pitchFamily="18" charset="0"/>
                        </a:rPr>
                        <a:t>Reason</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92" marR="5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0000"/>
                    </a:solidFill>
                  </a:tcPr>
                </a:tc>
                <a:extLst>
                  <a:ext uri="{0D108BD9-81ED-4DB2-BD59-A6C34878D82A}">
                    <a16:rowId xmlns:a16="http://schemas.microsoft.com/office/drawing/2014/main" val="3860637195"/>
                  </a:ext>
                </a:extLst>
              </a:tr>
              <a:tr h="563245">
                <a:tc>
                  <a:txBody>
                    <a:bodyPr/>
                    <a:lstStyle/>
                    <a:p>
                      <a:r>
                        <a:rPr lang="en-US" sz="2000" b="1" u="none" kern="1200" dirty="0" smtClean="0">
                          <a:solidFill>
                            <a:schemeClr val="bg1"/>
                          </a:solidFill>
                          <a:effectLst/>
                          <a:latin typeface="Times New Roman" panose="02020603050405020304" pitchFamily="18" charset="0"/>
                          <a:ea typeface="+mn-ea"/>
                          <a:cs typeface="Times New Roman" panose="02020603050405020304" pitchFamily="18" charset="0"/>
                        </a:rPr>
                        <a:t>Emerging/ Current Trends in Health Sector</a:t>
                      </a:r>
                      <a:endParaRPr lang="en-US" sz="2000" u="none" kern="1200" dirty="0" smtClean="0">
                        <a:solidFill>
                          <a:schemeClr val="bg1"/>
                        </a:solidFill>
                        <a:effectLst/>
                        <a:latin typeface="Times New Roman" panose="02020603050405020304" pitchFamily="18" charset="0"/>
                        <a:ea typeface="+mn-ea"/>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0000"/>
                    </a:solidFill>
                  </a:tcPr>
                </a:tc>
                <a:tc>
                  <a:txBody>
                    <a:bodyPr/>
                    <a:lstStyle/>
                    <a:p>
                      <a:pPr marL="285750" lvl="0" indent="-285750">
                        <a:buFont typeface="Arial" panose="020B0604020202020204" pitchFamily="34" charset="0"/>
                        <a:buChar char="•"/>
                      </a:pP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Virtual Reality</a:t>
                      </a:r>
                    </a:p>
                    <a:p>
                      <a:pPr marL="285750" lvl="0" indent="-285750">
                        <a:buFont typeface="Arial" panose="020B0604020202020204" pitchFamily="34" charset="0"/>
                        <a:buChar char="•"/>
                      </a:pP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Augmented reality</a:t>
                      </a:r>
                    </a:p>
                    <a:p>
                      <a:pPr marL="285750" lvl="0" indent="-285750">
                        <a:buFont typeface="Arial" panose="020B0604020202020204" pitchFamily="34" charset="0"/>
                        <a:buChar char="•"/>
                      </a:pP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SMART Technology in Hospitals</a:t>
                      </a:r>
                    </a:p>
                    <a:p>
                      <a:pPr marL="285750" lvl="0" indent="-285750">
                        <a:buFont typeface="Arial" panose="020B0604020202020204" pitchFamily="34" charset="0"/>
                        <a:buChar char="•"/>
                      </a:pP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AI and its Role in Health Care</a:t>
                      </a:r>
                    </a:p>
                    <a:p>
                      <a:pPr marL="285750" lvl="0" indent="-285750">
                        <a:buFont typeface="Arial" panose="020B0604020202020204" pitchFamily="34" charset="0"/>
                        <a:buChar char="•"/>
                      </a:pP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Challenges in Clinical Decision Support</a:t>
                      </a:r>
                    </a:p>
                    <a:p>
                      <a:pPr marL="285750" lvl="0" indent="-285750">
                        <a:buFont typeface="Arial" panose="020B0604020202020204" pitchFamily="34" charset="0"/>
                        <a:buChar char="•"/>
                      </a:pP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Data Mining and Big Data Analytics in Health Care</a:t>
                      </a:r>
                    </a:p>
                    <a:p>
                      <a:pPr marL="285750" lvl="0" indent="-285750">
                        <a:buFont typeface="Arial" panose="020B0604020202020204" pitchFamily="34" charset="0"/>
                        <a:buChar char="•"/>
                      </a:pP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Patient Personalization and Personalized Medicine</a:t>
                      </a:r>
                    </a:p>
                    <a:p>
                      <a:pPr marL="285750" lvl="0" indent="-285750">
                        <a:buFont typeface="Arial" panose="020B0604020202020204" pitchFamily="34" charset="0"/>
                        <a:buChar char="•"/>
                      </a:pP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mHealth</a:t>
                      </a: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 Tele Health and </a:t>
                      </a:r>
                      <a:r>
                        <a:rPr lang="en-US" sz="2000" kern="1200" dirty="0" err="1" smtClean="0">
                          <a:solidFill>
                            <a:schemeClr val="dk1"/>
                          </a:solidFill>
                          <a:effectLst/>
                          <a:latin typeface="Times New Roman" panose="02020603050405020304" pitchFamily="18" charset="0"/>
                          <a:ea typeface="+mn-ea"/>
                          <a:cs typeface="Times New Roman" panose="02020603050405020304" pitchFamily="18" charset="0"/>
                        </a:rPr>
                        <a:t>IoT</a:t>
                      </a:r>
                      <a:endParaRPr lang="en-US" sz="20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285750" lvl="0" indent="-285750">
                        <a:buFont typeface="Arial" panose="020B0604020202020204" pitchFamily="34" charset="0"/>
                        <a:buChar char="•"/>
                      </a:pP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Wearable Technology Transforming Health Care</a:t>
                      </a:r>
                    </a:p>
                    <a:p>
                      <a:pPr marL="0" indent="0">
                        <a:buFont typeface="Arial" panose="020B0604020202020204" pitchFamily="34" charset="0"/>
                        <a:buNone/>
                      </a:pPr>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5E4D3"/>
                    </a:solidFill>
                  </a:tcPr>
                </a:tc>
                <a:tc>
                  <a:txBody>
                    <a:bodyPr/>
                    <a:lstStyle/>
                    <a:p>
                      <a:pPr marL="285750" marR="0" indent="-285750" algn="just">
                        <a:spcBef>
                          <a:spcPts val="0"/>
                        </a:spcBef>
                        <a:spcAft>
                          <a:spcPts val="0"/>
                        </a:spcAft>
                        <a:buFont typeface="Wingdings" panose="05000000000000000000" pitchFamily="2" charset="2"/>
                        <a:buChar char="ü"/>
                      </a:pP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To keep students up to date with what is happening in the health care sector</a:t>
                      </a:r>
                    </a:p>
                    <a:p>
                      <a:pPr marL="285750" marR="0" indent="-285750" algn="just">
                        <a:spcBef>
                          <a:spcPts val="0"/>
                        </a:spcBef>
                        <a:spcAft>
                          <a:spcPts val="0"/>
                        </a:spcAft>
                        <a:buFont typeface="Wingdings" panose="05000000000000000000" pitchFamily="2" charset="2"/>
                        <a:buChar char="ü"/>
                      </a:pPr>
                      <a:endParaRPr lang="en-US" sz="20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285750" marR="0" indent="-285750" algn="just">
                        <a:spcBef>
                          <a:spcPts val="0"/>
                        </a:spcBef>
                        <a:spcAft>
                          <a:spcPts val="0"/>
                        </a:spcAft>
                        <a:buFont typeface="Wingdings" panose="05000000000000000000" pitchFamily="2" charset="2"/>
                        <a:buChar char="ü"/>
                      </a:pPr>
                      <a:r>
                        <a:rPr lang="en-US" sz="2000" kern="1200" dirty="0" smtClean="0">
                          <a:solidFill>
                            <a:schemeClr val="dk1"/>
                          </a:solidFill>
                          <a:effectLst/>
                          <a:latin typeface="Times New Roman" panose="02020603050405020304" pitchFamily="18" charset="0"/>
                          <a:ea typeface="+mn-ea"/>
                          <a:cs typeface="Times New Roman" panose="02020603050405020304" pitchFamily="18" charset="0"/>
                        </a:rPr>
                        <a:t>To meet the requirement of employers who found the students lacking in this aspect</a:t>
                      </a:r>
                      <a:endParaRPr lang="en-US" sz="28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0992" marR="5099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6D7"/>
                    </a:solidFill>
                  </a:tcPr>
                </a:tc>
                <a:extLst>
                  <a:ext uri="{0D108BD9-81ED-4DB2-BD59-A6C34878D82A}">
                    <a16:rowId xmlns:a16="http://schemas.microsoft.com/office/drawing/2014/main" val="3802680804"/>
                  </a:ext>
                </a:extLst>
              </a:tr>
            </a:tbl>
          </a:graphicData>
        </a:graphic>
      </p:graphicFrame>
      <p:sp>
        <p:nvSpPr>
          <p:cNvPr id="6" name="Title 1"/>
          <p:cNvSpPr txBox="1">
            <a:spLocks/>
          </p:cNvSpPr>
          <p:nvPr/>
        </p:nvSpPr>
        <p:spPr>
          <a:xfrm>
            <a:off x="38102" y="-109181"/>
            <a:ext cx="9143999" cy="111911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u="sng"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TOPICS FOR ADDED MODULES</a:t>
            </a:r>
            <a:endParaRPr lang="en-US" sz="3600" u="sng" dirty="0"/>
          </a:p>
        </p:txBody>
      </p:sp>
    </p:spTree>
    <p:extLst>
      <p:ext uri="{BB962C8B-B14F-4D97-AF65-F5344CB8AC3E}">
        <p14:creationId xmlns:p14="http://schemas.microsoft.com/office/powerpoint/2010/main" val="288107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98054"/>
            <a:ext cx="9105900" cy="1523494"/>
          </a:xfrm>
          <a:prstGeom prst="rect">
            <a:avLst/>
          </a:prstGeom>
          <a:noFill/>
        </p:spPr>
        <p:txBody>
          <a:bodyPr wrap="square" rtlCol="0">
            <a:spAutoFit/>
          </a:bodyPr>
          <a:lstStyle/>
          <a:p>
            <a:pPr marL="342900" indent="-342900" algn="just">
              <a:lnSpc>
                <a:spcPct val="130000"/>
              </a:lnSpc>
              <a:spcBef>
                <a:spcPts val="600"/>
              </a:spcBef>
              <a:spcAft>
                <a:spcPts val="600"/>
              </a:spcAf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Delete overlapping topics and topics </a:t>
            </a:r>
            <a:r>
              <a:rPr lang="en-US" sz="2000" dirty="0">
                <a:latin typeface="Times New Roman" panose="02020603050405020304" pitchFamily="18" charset="0"/>
                <a:cs typeface="Times New Roman" panose="02020603050405020304" pitchFamily="18" charset="0"/>
              </a:rPr>
              <a:t>of deleted modules except </a:t>
            </a:r>
            <a:r>
              <a:rPr lang="en-US" sz="2000" dirty="0" smtClean="0">
                <a:latin typeface="Times New Roman" panose="02020603050405020304" pitchFamily="18" charset="0"/>
                <a:cs typeface="Times New Roman" panose="02020603050405020304" pitchFamily="18" charset="0"/>
              </a:rPr>
              <a:t>shifted topics</a:t>
            </a:r>
            <a:endParaRPr lang="en-US" sz="2000" dirty="0">
              <a:latin typeface="Times New Roman" panose="02020603050405020304" pitchFamily="18" charset="0"/>
              <a:cs typeface="Times New Roman" panose="02020603050405020304" pitchFamily="18" charset="0"/>
            </a:endParaRPr>
          </a:p>
          <a:p>
            <a:pPr marL="342900" indent="-342900" algn="just">
              <a:lnSpc>
                <a:spcPct val="130000"/>
              </a:lnSpc>
              <a:spcBef>
                <a:spcPts val="600"/>
              </a:spcBef>
              <a:spcAft>
                <a:spcPts val="600"/>
              </a:spcAf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Also delete the following: -</a:t>
            </a:r>
            <a:endParaRPr lang="en-US" sz="2000" dirty="0">
              <a:latin typeface="Times New Roman" panose="02020603050405020304" pitchFamily="18" charset="0"/>
              <a:cs typeface="Times New Roman" panose="02020603050405020304" pitchFamily="18" charset="0"/>
            </a:endParaRPr>
          </a:p>
          <a:p>
            <a:pPr marL="342900" indent="-342900" algn="just">
              <a:lnSpc>
                <a:spcPct val="130000"/>
              </a:lnSpc>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60130789"/>
              </p:ext>
            </p:extLst>
          </p:nvPr>
        </p:nvGraphicFramePr>
        <p:xfrm>
          <a:off x="76201" y="2186141"/>
          <a:ext cx="9067799" cy="3844348"/>
        </p:xfrm>
        <a:graphic>
          <a:graphicData uri="http://schemas.openxmlformats.org/drawingml/2006/table">
            <a:tbl>
              <a:tblPr firstRow="1" bandRow="1">
                <a:tableStyleId>{E269D01E-BC32-4049-B463-5C60D7B0CCD2}</a:tableStyleId>
              </a:tblPr>
              <a:tblGrid>
                <a:gridCol w="2916809">
                  <a:extLst>
                    <a:ext uri="{9D8B030D-6E8A-4147-A177-3AD203B41FA5}">
                      <a16:colId xmlns:a16="http://schemas.microsoft.com/office/drawing/2014/main" val="1977163778"/>
                    </a:ext>
                  </a:extLst>
                </a:gridCol>
                <a:gridCol w="3355086">
                  <a:extLst>
                    <a:ext uri="{9D8B030D-6E8A-4147-A177-3AD203B41FA5}">
                      <a16:colId xmlns:a16="http://schemas.microsoft.com/office/drawing/2014/main" val="4038074807"/>
                    </a:ext>
                  </a:extLst>
                </a:gridCol>
                <a:gridCol w="2795904">
                  <a:extLst>
                    <a:ext uri="{9D8B030D-6E8A-4147-A177-3AD203B41FA5}">
                      <a16:colId xmlns:a16="http://schemas.microsoft.com/office/drawing/2014/main" val="3022102974"/>
                    </a:ext>
                  </a:extLst>
                </a:gridCol>
              </a:tblGrid>
              <a:tr h="370840">
                <a:tc>
                  <a:txBody>
                    <a:bodyPr/>
                    <a:lstStyle/>
                    <a:p>
                      <a:pPr algn="ctr"/>
                      <a:r>
                        <a:rPr lang="en-US" sz="2000" dirty="0" smtClean="0">
                          <a:solidFill>
                            <a:schemeClr val="tx1"/>
                          </a:solidFill>
                          <a:latin typeface="Times New Roman" panose="02020603050405020304" pitchFamily="18" charset="0"/>
                          <a:cs typeface="Times New Roman" panose="02020603050405020304" pitchFamily="18" charset="0"/>
                        </a:rPr>
                        <a:t>Module</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US" sz="2000" dirty="0" smtClean="0">
                          <a:solidFill>
                            <a:schemeClr val="tx1"/>
                          </a:solidFill>
                          <a:latin typeface="Times New Roman" panose="02020603050405020304" pitchFamily="18" charset="0"/>
                          <a:cs typeface="Times New Roman" panose="02020603050405020304" pitchFamily="18" charset="0"/>
                        </a:rPr>
                        <a:t>Topic</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US" sz="2000" dirty="0" smtClean="0">
                          <a:solidFill>
                            <a:schemeClr val="tx1"/>
                          </a:solidFill>
                          <a:latin typeface="Times New Roman" panose="02020603050405020304" pitchFamily="18" charset="0"/>
                          <a:cs typeface="Times New Roman" panose="02020603050405020304" pitchFamily="18" charset="0"/>
                        </a:rPr>
                        <a:t>Reason</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873076970"/>
                  </a:ext>
                </a:extLst>
              </a:tr>
              <a:tr h="370840">
                <a:tc rowSpan="2">
                  <a:txBody>
                    <a:bodyPr/>
                    <a:lstStyle/>
                    <a:p>
                      <a:pPr marL="0" marR="0" algn="just">
                        <a:spcBef>
                          <a:spcPts val="0"/>
                        </a:spcBef>
                        <a:spcAft>
                          <a:spcPts val="0"/>
                        </a:spcAft>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Essentials of Hospital Services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tc>
                  <a:txBody>
                    <a:bodyPr/>
                    <a:lstStyle/>
                    <a:p>
                      <a:pPr marL="88900" marR="0" indent="-114300" algn="just">
                        <a:spcBef>
                          <a:spcPts val="0"/>
                        </a:spcBef>
                        <a:spcAft>
                          <a:spcPts val="0"/>
                        </a:spcAft>
                      </a:pP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Progressive Patient Care</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tc>
                  <a:txBody>
                    <a:bodyPr/>
                    <a:lstStyle/>
                    <a:p>
                      <a:pPr algn="l"/>
                      <a:r>
                        <a:rPr lang="en-US" sz="2000" dirty="0" smtClean="0">
                          <a:solidFill>
                            <a:schemeClr val="tx1"/>
                          </a:solidFill>
                          <a:latin typeface="Times New Roman" panose="02020603050405020304" pitchFamily="18" charset="0"/>
                          <a:cs typeface="Times New Roman" panose="02020603050405020304" pitchFamily="18" charset="0"/>
                        </a:rPr>
                        <a:t>Medical oriented</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extLst>
                  <a:ext uri="{0D108BD9-81ED-4DB2-BD59-A6C34878D82A}">
                    <a16:rowId xmlns:a16="http://schemas.microsoft.com/office/drawing/2014/main" val="2348026165"/>
                  </a:ext>
                </a:extLst>
              </a:tr>
              <a:tr h="370840">
                <a:tc vMerge="1">
                  <a:txBody>
                    <a:bodyPr/>
                    <a:lstStyle/>
                    <a:p>
                      <a:pPr marL="0" marR="0">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indent="-12065" algn="just">
                        <a:spcBef>
                          <a:spcPts val="0"/>
                        </a:spcBef>
                        <a:spcAft>
                          <a:spcPts val="0"/>
                        </a:spcAft>
                      </a:pPr>
                      <a:r>
                        <a:rPr lang="en-US" sz="2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Planning and Organization of Hospital Imaging Services</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tc>
                  <a:txBody>
                    <a:bodyPr/>
                    <a:lstStyle/>
                    <a:p>
                      <a:pPr marL="0" marR="0">
                        <a:spcBef>
                          <a:spcPts val="0"/>
                        </a:spcBef>
                        <a:spcAft>
                          <a:spcPts val="0"/>
                        </a:spcAft>
                      </a:pPr>
                      <a:r>
                        <a:rPr lang="en-US" sz="20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Reduce content to imaging devices in vogue</a:t>
                      </a:r>
                      <a:endPar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extLst>
                  <a:ext uri="{0D108BD9-81ED-4DB2-BD59-A6C34878D82A}">
                    <a16:rowId xmlns:a16="http://schemas.microsoft.com/office/drawing/2014/main" val="1692403203"/>
                  </a:ext>
                </a:extLst>
              </a:tr>
              <a:tr h="918268">
                <a:tc>
                  <a:txBody>
                    <a:bodyPr/>
                    <a:lstStyle/>
                    <a:p>
                      <a:pPr marL="0" marR="0">
                        <a:spcBef>
                          <a:spcPts val="0"/>
                        </a:spcBef>
                        <a:spcAft>
                          <a:spcPts val="0"/>
                        </a:spcAft>
                      </a:pP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Organisational</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Behaviour</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CC"/>
                    </a:solidFill>
                  </a:tcPr>
                </a:tc>
                <a:tc>
                  <a:txBody>
                    <a:bodyPr/>
                    <a:lstStyle/>
                    <a:p>
                      <a:pPr marL="0" marR="0">
                        <a:spcBef>
                          <a:spcPts val="0"/>
                        </a:spcBef>
                        <a:spcAft>
                          <a:spcPts val="0"/>
                        </a:spcAft>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Conflict and Conflict </a:t>
                      </a:r>
                      <a:r>
                        <a:rPr lang="en-US" sz="2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Redressal</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CC"/>
                    </a:solidFill>
                  </a:tcPr>
                </a:tc>
                <a:tc>
                  <a:txBody>
                    <a:bodyPr/>
                    <a:lstStyle/>
                    <a:p>
                      <a:pPr marL="0" marR="0">
                        <a:spcBef>
                          <a:spcPts val="0"/>
                        </a:spcBef>
                        <a:spcAft>
                          <a:spcPts val="0"/>
                        </a:spcAft>
                      </a:pP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Delete. Cover under </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Negotiation and Conflict Resolution (new module</a:t>
                      </a:r>
                      <a:r>
                        <a:rPr lang="en-US" sz="20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CC"/>
                    </a:solidFill>
                  </a:tcPr>
                </a:tc>
                <a:extLst>
                  <a:ext uri="{0D108BD9-81ED-4DB2-BD59-A6C34878D82A}">
                    <a16:rowId xmlns:a16="http://schemas.microsoft.com/office/drawing/2014/main" val="1798031149"/>
                  </a:ext>
                </a:extLst>
              </a:tr>
              <a:tr h="370840">
                <a:tc>
                  <a:txBody>
                    <a:bodyPr/>
                    <a:lstStyle/>
                    <a:p>
                      <a:pPr marL="0" marR="0" algn="just">
                        <a:spcBef>
                          <a:spcPts val="0"/>
                        </a:spcBef>
                        <a:spcAft>
                          <a:spcPts val="0"/>
                        </a:spcAft>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Logistics and Supply Chain Management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tc>
                  <a:txBody>
                    <a:bodyPr/>
                    <a:lstStyle/>
                    <a:p>
                      <a:pPr marL="0" marR="0" algn="just">
                        <a:spcBef>
                          <a:spcPts val="0"/>
                        </a:spcBef>
                        <a:spcAft>
                          <a:spcPts val="0"/>
                        </a:spcAft>
                      </a:pP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Rational Use of Drugs and Evidence Based Medicine</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000" b="1" u="none" strike="noStrike"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tc>
                  <a:txBody>
                    <a:bodyPr/>
                    <a:lstStyle/>
                    <a:p>
                      <a:pPr marL="0" marR="0">
                        <a:spcBef>
                          <a:spcPts val="0"/>
                        </a:spcBef>
                        <a:spcAft>
                          <a:spcPts val="0"/>
                        </a:spcAft>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Delete. Not Relevant to the Module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00"/>
                    </a:solidFill>
                  </a:tcPr>
                </a:tc>
                <a:extLst>
                  <a:ext uri="{0D108BD9-81ED-4DB2-BD59-A6C34878D82A}">
                    <a16:rowId xmlns:a16="http://schemas.microsoft.com/office/drawing/2014/main" val="3598410246"/>
                  </a:ext>
                </a:extLst>
              </a:tr>
              <a:tr h="370840">
                <a:tc>
                  <a:txBody>
                    <a:bodyPr/>
                    <a:lstStyle/>
                    <a:p>
                      <a:pPr marL="0" marR="0">
                        <a:spcBef>
                          <a:spcPts val="0"/>
                        </a:spcBef>
                        <a:spcAft>
                          <a:spcPts val="0"/>
                        </a:spcAft>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Legal Framework in Health Care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CC"/>
                    </a:solidFill>
                  </a:tcPr>
                </a:tc>
                <a:tc>
                  <a:txBody>
                    <a:bodyPr/>
                    <a:lstStyle/>
                    <a:p>
                      <a:pPr marL="0" marR="0">
                        <a:spcBef>
                          <a:spcPts val="0"/>
                        </a:spcBef>
                        <a:spcAft>
                          <a:spcPts val="0"/>
                        </a:spcAft>
                      </a:pPr>
                      <a:r>
                        <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Criminal Trials in India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CC"/>
                    </a:solidFill>
                  </a:tcPr>
                </a:tc>
                <a:tc>
                  <a:txBody>
                    <a:bodyPr/>
                    <a:lstStyle/>
                    <a:p>
                      <a:pPr marL="0" marR="0">
                        <a:spcBef>
                          <a:spcPts val="0"/>
                        </a:spcBef>
                        <a:spcAft>
                          <a:spcPts val="0"/>
                        </a:spcAft>
                      </a:pPr>
                      <a:r>
                        <a:rPr lang="en-US" sz="20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Procedural</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FFFFCC"/>
                    </a:solidFill>
                  </a:tcPr>
                </a:tc>
                <a:extLst>
                  <a:ext uri="{0D108BD9-81ED-4DB2-BD59-A6C34878D82A}">
                    <a16:rowId xmlns:a16="http://schemas.microsoft.com/office/drawing/2014/main" val="115510092"/>
                  </a:ext>
                </a:extLst>
              </a:tr>
            </a:tbl>
          </a:graphicData>
        </a:graphic>
      </p:graphicFrame>
      <p:sp>
        <p:nvSpPr>
          <p:cNvPr id="7" name="Title 1"/>
          <p:cNvSpPr txBox="1">
            <a:spLocks/>
          </p:cNvSpPr>
          <p:nvPr/>
        </p:nvSpPr>
        <p:spPr>
          <a:xfrm>
            <a:off x="38102" y="-109181"/>
            <a:ext cx="9143999" cy="111911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DELETION OF TOPICS</a:t>
            </a:r>
            <a:endParaRPr lang="en-US" sz="3600" u="sng" dirty="0"/>
          </a:p>
        </p:txBody>
      </p:sp>
    </p:spTree>
    <p:extLst>
      <p:ext uri="{BB962C8B-B14F-4D97-AF65-F5344CB8AC3E}">
        <p14:creationId xmlns:p14="http://schemas.microsoft.com/office/powerpoint/2010/main" val="88606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hlinkClick r:id="" action="ppaction://noaction"/>
          </p:cNvPr>
          <p:cNvSpPr txBox="1">
            <a:spLocks/>
          </p:cNvSpPr>
          <p:nvPr/>
        </p:nvSpPr>
        <p:spPr>
          <a:xfrm>
            <a:off x="38102" y="-109181"/>
            <a:ext cx="9143999" cy="111911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SEQUENCE OF </a:t>
            </a:r>
            <a:r>
              <a:rPr lang="en-US" sz="3600" b="1" u="sng"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TOPICS : OPTION 1</a:t>
            </a:r>
            <a:endParaRPr lang="en-US" sz="3600" u="sng" dirty="0"/>
          </a:p>
        </p:txBody>
      </p:sp>
      <p:graphicFrame>
        <p:nvGraphicFramePr>
          <p:cNvPr id="6" name="Table 5"/>
          <p:cNvGraphicFramePr>
            <a:graphicFrameLocks noGrp="1"/>
          </p:cNvGraphicFramePr>
          <p:nvPr>
            <p:extLst>
              <p:ext uri="{D42A27DB-BD31-4B8C-83A1-F6EECF244321}">
                <p14:modId xmlns:p14="http://schemas.microsoft.com/office/powerpoint/2010/main" val="4037647706"/>
              </p:ext>
            </p:extLst>
          </p:nvPr>
        </p:nvGraphicFramePr>
        <p:xfrm>
          <a:off x="19051" y="1179223"/>
          <a:ext cx="9067798" cy="5678777"/>
        </p:xfrm>
        <a:graphic>
          <a:graphicData uri="http://schemas.openxmlformats.org/drawingml/2006/table">
            <a:tbl>
              <a:tblPr firstRow="1" bandRow="1">
                <a:tableStyleId>{5C22544A-7EE6-4342-B048-85BDC9FD1C3A}</a:tableStyleId>
              </a:tblPr>
              <a:tblGrid>
                <a:gridCol w="4533899">
                  <a:extLst>
                    <a:ext uri="{9D8B030D-6E8A-4147-A177-3AD203B41FA5}">
                      <a16:colId xmlns:a16="http://schemas.microsoft.com/office/drawing/2014/main" val="1667600476"/>
                    </a:ext>
                  </a:extLst>
                </a:gridCol>
                <a:gridCol w="4533899">
                  <a:extLst>
                    <a:ext uri="{9D8B030D-6E8A-4147-A177-3AD203B41FA5}">
                      <a16:colId xmlns:a16="http://schemas.microsoft.com/office/drawing/2014/main" val="3882810713"/>
                    </a:ext>
                  </a:extLst>
                </a:gridCol>
              </a:tblGrid>
              <a:tr h="375257">
                <a:tc>
                  <a:txBody>
                    <a:bodyPr/>
                    <a:lstStyle/>
                    <a:p>
                      <a:pPr algn="ctr"/>
                      <a:r>
                        <a:rPr lang="en-US" dirty="0" smtClean="0">
                          <a:solidFill>
                            <a:schemeClr val="bg1"/>
                          </a:solidFill>
                        </a:rPr>
                        <a:t>First Year</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0000"/>
                    </a:solidFill>
                  </a:tcPr>
                </a:tc>
                <a:tc>
                  <a:txBody>
                    <a:bodyPr/>
                    <a:lstStyle/>
                    <a:p>
                      <a:pPr algn="ctr"/>
                      <a:r>
                        <a:rPr lang="en-US" dirty="0" smtClean="0">
                          <a:solidFill>
                            <a:schemeClr val="bg1"/>
                          </a:solidFill>
                          <a:latin typeface="Times New Roman" panose="02020603050405020304" pitchFamily="18" charset="0"/>
                          <a:cs typeface="Times New Roman" panose="02020603050405020304" pitchFamily="18" charset="0"/>
                        </a:rPr>
                        <a:t>Second Year</a:t>
                      </a:r>
                      <a:endParaRPr lang="en-US"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B050"/>
                    </a:solidFill>
                  </a:tcPr>
                </a:tc>
                <a:extLst>
                  <a:ext uri="{0D108BD9-81ED-4DB2-BD59-A6C34878D82A}">
                    <a16:rowId xmlns:a16="http://schemas.microsoft.com/office/drawing/2014/main" val="4270246953"/>
                  </a:ext>
                </a:extLst>
              </a:tr>
              <a:tr h="1202879">
                <a:tc>
                  <a:txBody>
                    <a:bodyPr/>
                    <a:lstStyle/>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Leadership &amp; Innovation (3)</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Social and </a:t>
                      </a:r>
                      <a:r>
                        <a:rPr lang="en-US" dirty="0" err="1" smtClean="0">
                          <a:solidFill>
                            <a:schemeClr val="bg1"/>
                          </a:solidFill>
                          <a:latin typeface="Times New Roman" panose="02020603050405020304" pitchFamily="18" charset="0"/>
                          <a:cs typeface="Times New Roman" panose="02020603050405020304" pitchFamily="18" charset="0"/>
                        </a:rPr>
                        <a:t>Behavioural</a:t>
                      </a:r>
                      <a:r>
                        <a:rPr lang="en-US" dirty="0" smtClean="0">
                          <a:solidFill>
                            <a:schemeClr val="bg1"/>
                          </a:solidFill>
                          <a:latin typeface="Times New Roman" panose="02020603050405020304" pitchFamily="18" charset="0"/>
                          <a:cs typeface="Times New Roman" panose="02020603050405020304" pitchFamily="18" charset="0"/>
                        </a:rPr>
                        <a:t> Change </a:t>
                      </a:r>
                    </a:p>
                    <a:p>
                      <a:pPr fontAlgn="t"/>
                      <a:r>
                        <a:rPr lang="en-US" dirty="0" smtClean="0">
                          <a:solidFill>
                            <a:schemeClr val="bg1"/>
                          </a:solidFill>
                          <a:latin typeface="Times New Roman" panose="02020603050405020304" pitchFamily="18" charset="0"/>
                          <a:cs typeface="Times New Roman" panose="02020603050405020304" pitchFamily="18" charset="0"/>
                        </a:rPr>
                        <a:t>     Communication (3)</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Negotiation and Conflict Resolution (1.5)</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Health and Development (1.5)</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Essentials Hospital Services (1.5)</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Health Policy &amp; Delivery (4.5)</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Financial Management and Accounting (3)</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HRM (3)</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Health Economics (3)</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Marketing Management (3)</a:t>
                      </a:r>
                    </a:p>
                    <a:p>
                      <a:pPr marL="285750" indent="-285750" fontAlgn="t">
                        <a:buFont typeface="Arial" panose="020B0604020202020204" pitchFamily="34" charset="0"/>
                        <a:buChar char="•"/>
                      </a:pPr>
                      <a:r>
                        <a:rPr lang="en-US" dirty="0" smtClean="0">
                          <a:solidFill>
                            <a:srgbClr val="FFFF00"/>
                          </a:solidFill>
                          <a:latin typeface="Times New Roman" panose="02020603050405020304" pitchFamily="18" charset="0"/>
                          <a:cs typeface="Times New Roman" panose="02020603050405020304" pitchFamily="18" charset="0"/>
                        </a:rPr>
                        <a:t>Bio Statistics (4.5)</a:t>
                      </a:r>
                    </a:p>
                    <a:p>
                      <a:pPr marL="285750" indent="-285750" fontAlgn="t">
                        <a:buFont typeface="Arial" panose="020B0604020202020204" pitchFamily="34" charset="0"/>
                        <a:buChar char="•"/>
                      </a:pPr>
                      <a:r>
                        <a:rPr lang="en-US" dirty="0" smtClean="0">
                          <a:solidFill>
                            <a:srgbClr val="FFFF00"/>
                          </a:solidFill>
                          <a:latin typeface="Times New Roman" panose="02020603050405020304" pitchFamily="18" charset="0"/>
                          <a:cs typeface="Times New Roman" panose="02020603050405020304" pitchFamily="18" charset="0"/>
                        </a:rPr>
                        <a:t>Demography and Population Sciences (1.5)</a:t>
                      </a:r>
                    </a:p>
                    <a:p>
                      <a:pPr marL="285750" indent="-285750" fontAlgn="t">
                        <a:buFont typeface="Arial" panose="020B0604020202020204" pitchFamily="34" charset="0"/>
                        <a:buChar char="•"/>
                      </a:pPr>
                      <a:r>
                        <a:rPr lang="en-US" dirty="0" smtClean="0">
                          <a:solidFill>
                            <a:srgbClr val="FFFF00"/>
                          </a:solidFill>
                          <a:latin typeface="Times New Roman" panose="02020603050405020304" pitchFamily="18" charset="0"/>
                          <a:cs typeface="Times New Roman" panose="02020603050405020304" pitchFamily="18" charset="0"/>
                        </a:rPr>
                        <a:t>Data Management &amp; Analysis (1.5)</a:t>
                      </a:r>
                    </a:p>
                    <a:p>
                      <a:pPr marL="285750" indent="-285750" fontAlgn="t">
                        <a:buFont typeface="Arial" panose="020B0604020202020204" pitchFamily="34" charset="0"/>
                        <a:buChar char="•"/>
                      </a:pPr>
                      <a:r>
                        <a:rPr lang="en-US" dirty="0" smtClean="0">
                          <a:solidFill>
                            <a:srgbClr val="FFFF00"/>
                          </a:solidFill>
                          <a:latin typeface="Times New Roman" panose="02020603050405020304" pitchFamily="18" charset="0"/>
                          <a:cs typeface="Times New Roman" panose="02020603050405020304" pitchFamily="18" charset="0"/>
                        </a:rPr>
                        <a:t>Essentials of Epidemiology (4.5)</a:t>
                      </a:r>
                    </a:p>
                    <a:p>
                      <a:pPr marL="285750" indent="-285750" fontAlgn="t">
                        <a:buFont typeface="Arial" panose="020B0604020202020204" pitchFamily="34" charset="0"/>
                        <a:buChar char="•"/>
                      </a:pPr>
                      <a:r>
                        <a:rPr lang="en-US" dirty="0" smtClean="0">
                          <a:solidFill>
                            <a:srgbClr val="FFFF00"/>
                          </a:solidFill>
                          <a:latin typeface="Times New Roman" panose="02020603050405020304" pitchFamily="18" charset="0"/>
                          <a:cs typeface="Times New Roman" panose="02020603050405020304" pitchFamily="18" charset="0"/>
                        </a:rPr>
                        <a:t>Applied Epidemiology (1.5)</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Organizational Behavior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0000"/>
                    </a:solidFill>
                  </a:tcPr>
                </a:tc>
                <a:tc>
                  <a:txBody>
                    <a:bodyPr/>
                    <a:lstStyle/>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Global Health (1.5) </a:t>
                      </a:r>
                    </a:p>
                    <a:p>
                      <a:pPr marL="285750" indent="-285750" fontAlgn="t">
                        <a:buFont typeface="Arial" panose="020B0604020202020204" pitchFamily="34" charset="0"/>
                        <a:buChar char="•"/>
                      </a:pPr>
                      <a:r>
                        <a:rPr lang="en-US" dirty="0" smtClean="0">
                          <a:solidFill>
                            <a:srgbClr val="FFFF00"/>
                          </a:solidFill>
                          <a:latin typeface="Times New Roman" panose="02020603050405020304" pitchFamily="18" charset="0"/>
                          <a:cs typeface="Times New Roman" panose="02020603050405020304" pitchFamily="18" charset="0"/>
                        </a:rPr>
                        <a:t>National Health Programs (4.5) </a:t>
                      </a:r>
                    </a:p>
                    <a:p>
                      <a:pPr marL="285750" indent="-285750" fontAlgn="t">
                        <a:buFont typeface="Arial" panose="020B0604020202020204" pitchFamily="34" charset="0"/>
                        <a:buChar char="•"/>
                      </a:pPr>
                      <a:r>
                        <a:rPr lang="en-US" dirty="0" smtClean="0">
                          <a:solidFill>
                            <a:srgbClr val="FFFF00"/>
                          </a:solidFill>
                          <a:latin typeface="Times New Roman" panose="02020603050405020304" pitchFamily="18" charset="0"/>
                          <a:cs typeface="Times New Roman" panose="02020603050405020304" pitchFamily="18" charset="0"/>
                        </a:rPr>
                        <a:t>PPIME(1.5) </a:t>
                      </a:r>
                    </a:p>
                    <a:p>
                      <a:pPr marL="285750" indent="-285750" fontAlgn="t">
                        <a:buFont typeface="Arial" panose="020B0604020202020204" pitchFamily="34" charset="0"/>
                        <a:buChar char="•"/>
                      </a:pPr>
                      <a:r>
                        <a:rPr lang="en-US" dirty="0" smtClean="0">
                          <a:solidFill>
                            <a:srgbClr val="FFFF00"/>
                          </a:solidFill>
                          <a:latin typeface="Times New Roman" panose="02020603050405020304" pitchFamily="18" charset="0"/>
                          <a:cs typeface="Times New Roman" panose="02020603050405020304" pitchFamily="18" charset="0"/>
                        </a:rPr>
                        <a:t>Research Methodology (3) </a:t>
                      </a:r>
                    </a:p>
                    <a:p>
                      <a:pPr marL="285750" indent="-285750" fontAlgn="t">
                        <a:buFont typeface="Arial" panose="020B0604020202020204" pitchFamily="34" charset="0"/>
                        <a:buChar char="•"/>
                      </a:pPr>
                      <a:r>
                        <a:rPr lang="en-US" dirty="0" smtClean="0">
                          <a:solidFill>
                            <a:srgbClr val="FFFF00"/>
                          </a:solidFill>
                          <a:latin typeface="Times New Roman" panose="02020603050405020304" pitchFamily="18" charset="0"/>
                          <a:cs typeface="Times New Roman" panose="02020603050405020304" pitchFamily="18" charset="0"/>
                        </a:rPr>
                        <a:t>Health Survey and Research Methods (1.5) </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Emerging Trends (1.5)</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Operations Research (3)</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Strategic Planning (3) </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Health Insurance and Managed Care (1.5)</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Quality Management (3)</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Logistics &amp; Supply</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Elective </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HMIS (3)</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Population Program Management (1.5)</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Elective </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Elective</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Disaster Management (1.5)</a:t>
                      </a:r>
                    </a:p>
                    <a:p>
                      <a:pPr marL="285750" indent="-285750" fontAlgn="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Legal Framework  (1.5)</a:t>
                      </a:r>
                    </a:p>
                    <a:p>
                      <a:pPr algn="l"/>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B050"/>
                    </a:solidFill>
                  </a:tcPr>
                </a:tc>
                <a:extLst>
                  <a:ext uri="{0D108BD9-81ED-4DB2-BD59-A6C34878D82A}">
                    <a16:rowId xmlns:a16="http://schemas.microsoft.com/office/drawing/2014/main" val="1946138848"/>
                  </a:ext>
                </a:extLst>
              </a:tr>
            </a:tbl>
          </a:graphicData>
        </a:graphic>
      </p:graphicFrame>
    </p:spTree>
    <p:extLst>
      <p:ext uri="{BB962C8B-B14F-4D97-AF65-F5344CB8AC3E}">
        <p14:creationId xmlns:p14="http://schemas.microsoft.com/office/powerpoint/2010/main" val="475474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8650" y="2"/>
            <a:ext cx="7886700" cy="132556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INTRODUCTION</a:t>
            </a:r>
            <a:br>
              <a:rPr lang="en-US" b="1" u="sng"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br>
            <a:endParaRPr lang="en-US" u="sng" dirty="0"/>
          </a:p>
        </p:txBody>
      </p:sp>
      <p:sp>
        <p:nvSpPr>
          <p:cNvPr id="6" name="TextBox 5"/>
          <p:cNvSpPr txBox="1"/>
          <p:nvPr/>
        </p:nvSpPr>
        <p:spPr>
          <a:xfrm>
            <a:off x="0" y="1351549"/>
            <a:ext cx="9144000" cy="5016758"/>
          </a:xfrm>
          <a:prstGeom prst="rect">
            <a:avLst/>
          </a:prstGeom>
          <a:noFill/>
        </p:spPr>
        <p:txBody>
          <a:bodyPr wrap="square" rtlCol="0">
            <a:spAutoFit/>
          </a:bodyPr>
          <a:lstStyle/>
          <a:p>
            <a:pPr marL="342900" indent="-342900" algn="just">
              <a:lnSpc>
                <a:spcPct val="100000"/>
              </a:lnSpc>
              <a:spcBef>
                <a:spcPts val="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IIHMR, New Delhi, prepares leaders through concomitant management and health education to </a:t>
            </a:r>
            <a:r>
              <a:rPr lang="en-US" sz="2000" dirty="0" smtClean="0">
                <a:latin typeface="Times New Roman" panose="02020603050405020304" pitchFamily="18" charset="0"/>
                <a:cs typeface="Times New Roman" panose="02020603050405020304" pitchFamily="18" charset="0"/>
              </a:rPr>
              <a:t>synergizes </a:t>
            </a:r>
            <a:r>
              <a:rPr lang="en-US" sz="2000" dirty="0">
                <a:latin typeface="Times New Roman" panose="02020603050405020304" pitchFamily="18" charset="0"/>
                <a:cs typeface="Times New Roman" panose="02020603050405020304" pitchFamily="18" charset="0"/>
              </a:rPr>
              <a:t>management skill with knowledge of </a:t>
            </a:r>
            <a:r>
              <a:rPr lang="en-GB" sz="2000" dirty="0">
                <a:latin typeface="Times New Roman" panose="02020603050405020304" pitchFamily="18" charset="0"/>
                <a:cs typeface="Times New Roman" panose="02020603050405020304" pitchFamily="18" charset="0"/>
              </a:rPr>
              <a:t>health policies and intricacies for </a:t>
            </a:r>
            <a:r>
              <a:rPr lang="en-US" sz="2000" dirty="0">
                <a:latin typeface="Times New Roman" panose="02020603050405020304" pitchFamily="18" charset="0"/>
                <a:cs typeface="Times New Roman" panose="02020603050405020304" pitchFamily="18" charset="0"/>
              </a:rPr>
              <a:t>qualitative and cost effective health care</a:t>
            </a:r>
          </a:p>
          <a:p>
            <a:pPr marL="342900" indent="-342900" algn="just">
              <a:lnSpc>
                <a:spcPct val="100000"/>
              </a:lnSpc>
              <a:spcBef>
                <a:spcPts val="0"/>
              </a:spcBef>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lnSpc>
                <a:spcPct val="100000"/>
              </a:lnSpc>
              <a:spcBef>
                <a:spcPts val="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Review and restructuring of the curricula essential to: -</a:t>
            </a:r>
          </a:p>
          <a:p>
            <a:pPr algn="just">
              <a:lnSpc>
                <a:spcPct val="100000"/>
              </a:lnSpc>
              <a:spcBef>
                <a:spcPts val="0"/>
              </a:spcBef>
            </a:pPr>
            <a:endParaRPr lang="en-US" sz="2000" dirty="0">
              <a:latin typeface="Times New Roman" panose="02020603050405020304" pitchFamily="18" charset="0"/>
              <a:cs typeface="Times New Roman" panose="02020603050405020304" pitchFamily="18" charset="0"/>
            </a:endParaRPr>
          </a:p>
          <a:p>
            <a:pPr marL="860425" lvl="1" indent="-341313" algn="just">
              <a:lnSpc>
                <a:spcPct val="100000"/>
              </a:lnSpc>
              <a:spcBef>
                <a:spcPts val="0"/>
              </a:spcBef>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Prepare students to meet emerging demands and challenges of the Indian health care sector</a:t>
            </a:r>
          </a:p>
          <a:p>
            <a:pPr lvl="2" algn="just">
              <a:lnSpc>
                <a:spcPct val="100000"/>
              </a:lnSpc>
              <a:spcBef>
                <a:spcPts val="0"/>
              </a:spcBef>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marL="860425" lvl="1" indent="-341313" algn="just">
              <a:lnSpc>
                <a:spcPct val="100000"/>
              </a:lnSpc>
              <a:spcBef>
                <a:spcPts val="0"/>
              </a:spcBef>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Meet 21</a:t>
            </a:r>
            <a:r>
              <a:rPr lang="en-US" sz="2000" baseline="30000" dirty="0">
                <a:latin typeface="Times New Roman" panose="02020603050405020304" pitchFamily="18" charset="0"/>
                <a:cs typeface="Times New Roman" panose="02020603050405020304" pitchFamily="18" charset="0"/>
              </a:rPr>
              <a:t>st</a:t>
            </a:r>
            <a:r>
              <a:rPr lang="en-US" sz="2000" dirty="0">
                <a:latin typeface="Times New Roman" panose="02020603050405020304" pitchFamily="18" charset="0"/>
                <a:cs typeface="Times New Roman" panose="02020603050405020304" pitchFamily="18" charset="0"/>
              </a:rPr>
              <a:t> Century health care challenges -  unsustainable economics, erratic quality, and unequal access</a:t>
            </a:r>
          </a:p>
          <a:p>
            <a:pPr lvl="1" algn="just">
              <a:lnSpc>
                <a:spcPct val="100000"/>
              </a:lnSpc>
              <a:spcBef>
                <a:spcPts val="0"/>
              </a:spcBef>
              <a:buFont typeface="Wingdings" panose="05000000000000000000" pitchFamily="2" charset="2"/>
              <a:buChar char="ü"/>
            </a:pPr>
            <a:endParaRPr lang="en-US" sz="2000" dirty="0">
              <a:latin typeface="Times New Roman" panose="02020603050405020304" pitchFamily="18" charset="0"/>
              <a:cs typeface="Times New Roman" panose="02020603050405020304" pitchFamily="18" charset="0"/>
            </a:endParaRPr>
          </a:p>
          <a:p>
            <a:pPr marL="860425" lvl="1" indent="-396875" algn="just">
              <a:lnSpc>
                <a:spcPct val="100000"/>
              </a:lnSpc>
              <a:spcBef>
                <a:spcPts val="0"/>
              </a:spcBef>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Enable students to exploit the employment opportunities Indian health care sector worth $ 77 billion by 2022 requiring estimated 44,936 health care  managers by 2030</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646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25496" y="1465619"/>
            <a:ext cx="4111653" cy="3985418"/>
          </a:xfrm>
          <a:prstGeom prst="rect">
            <a:avLst/>
          </a:prstGeom>
        </p:spPr>
      </p:pic>
      <p:sp>
        <p:nvSpPr>
          <p:cNvPr id="6" name="TextBox 5"/>
          <p:cNvSpPr txBox="1"/>
          <p:nvPr/>
        </p:nvSpPr>
        <p:spPr>
          <a:xfrm>
            <a:off x="1408241" y="475113"/>
            <a:ext cx="6452865" cy="5632311"/>
          </a:xfrm>
          <a:prstGeom prst="rect">
            <a:avLst/>
          </a:prstGeom>
          <a:noFill/>
        </p:spPr>
        <p:txBody>
          <a:bodyPr wrap="square" rtlCol="0">
            <a:spAutoFit/>
          </a:bodyPr>
          <a:lstStyle/>
          <a:p>
            <a:r>
              <a:rPr lang="en-US" sz="4000" dirty="0" smtClean="0">
                <a:solidFill>
                  <a:srgbClr val="0066FF"/>
                </a:solidFill>
                <a:latin typeface="Brush Script MT" panose="03060802040406070304" pitchFamily="66" charset="0"/>
              </a:rPr>
              <a:t>Thank You</a:t>
            </a:r>
          </a:p>
          <a:p>
            <a:endParaRPr lang="en-US" sz="4000" dirty="0">
              <a:solidFill>
                <a:srgbClr val="0066FF"/>
              </a:solidFill>
              <a:latin typeface="Brush Script MT" panose="03060802040406070304" pitchFamily="66" charset="0"/>
            </a:endParaRPr>
          </a:p>
          <a:p>
            <a:endParaRPr lang="en-US" sz="4000" dirty="0" smtClean="0">
              <a:solidFill>
                <a:srgbClr val="0066FF"/>
              </a:solidFill>
              <a:latin typeface="Brush Script MT" panose="03060802040406070304" pitchFamily="66" charset="0"/>
            </a:endParaRPr>
          </a:p>
          <a:p>
            <a:endParaRPr lang="en-US" sz="4000" dirty="0">
              <a:solidFill>
                <a:srgbClr val="0066FF"/>
              </a:solidFill>
              <a:latin typeface="Brush Script MT" panose="03060802040406070304" pitchFamily="66" charset="0"/>
            </a:endParaRPr>
          </a:p>
          <a:p>
            <a:endParaRPr lang="en-US" sz="4000" dirty="0" smtClean="0">
              <a:solidFill>
                <a:srgbClr val="0066FF"/>
              </a:solidFill>
              <a:latin typeface="Brush Script MT" panose="03060802040406070304" pitchFamily="66" charset="0"/>
            </a:endParaRPr>
          </a:p>
          <a:p>
            <a:endParaRPr lang="en-US" sz="4000" dirty="0">
              <a:solidFill>
                <a:srgbClr val="0066FF"/>
              </a:solidFill>
              <a:latin typeface="Brush Script MT" panose="03060802040406070304" pitchFamily="66" charset="0"/>
            </a:endParaRPr>
          </a:p>
          <a:p>
            <a:endParaRPr lang="en-US" sz="4000" dirty="0" smtClean="0">
              <a:solidFill>
                <a:srgbClr val="0066FF"/>
              </a:solidFill>
              <a:latin typeface="Brush Script MT" panose="03060802040406070304" pitchFamily="66" charset="0"/>
            </a:endParaRPr>
          </a:p>
          <a:p>
            <a:endParaRPr lang="en-US" sz="4000" dirty="0" smtClean="0">
              <a:solidFill>
                <a:srgbClr val="0066FF"/>
              </a:solidFill>
              <a:latin typeface="Brush Script MT" panose="03060802040406070304" pitchFamily="66" charset="0"/>
            </a:endParaRPr>
          </a:p>
          <a:p>
            <a:r>
              <a:rPr lang="en-US" sz="4000" dirty="0" smtClean="0">
                <a:solidFill>
                  <a:srgbClr val="0066FF"/>
                </a:solidFill>
                <a:latin typeface="Brush Script MT" panose="03060802040406070304" pitchFamily="66" charset="0"/>
              </a:rPr>
              <a:t>I </a:t>
            </a:r>
            <a:r>
              <a:rPr lang="en-US" sz="4000" dirty="0">
                <a:solidFill>
                  <a:srgbClr val="0066FF"/>
                </a:solidFill>
                <a:latin typeface="Brush Script MT" panose="03060802040406070304" pitchFamily="66" charset="0"/>
              </a:rPr>
              <a:t>will be happy to take your questions</a:t>
            </a:r>
          </a:p>
        </p:txBody>
      </p:sp>
    </p:spTree>
    <p:extLst>
      <p:ext uri="{BB962C8B-B14F-4D97-AF65-F5344CB8AC3E}">
        <p14:creationId xmlns:p14="http://schemas.microsoft.com/office/powerpoint/2010/main" val="88336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419" y="2510363"/>
            <a:ext cx="7886700" cy="132556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b="1" u="sng"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OBJECTIVE</a:t>
            </a:r>
            <a:endParaRPr lang="en-US" u="sng" dirty="0"/>
          </a:p>
        </p:txBody>
      </p:sp>
      <p:sp>
        <p:nvSpPr>
          <p:cNvPr id="5" name="Rectangle 4"/>
          <p:cNvSpPr/>
          <p:nvPr/>
        </p:nvSpPr>
        <p:spPr>
          <a:xfrm>
            <a:off x="170599" y="4106665"/>
            <a:ext cx="6052782" cy="1734277"/>
          </a:xfrm>
          <a:prstGeom prst="rect">
            <a:avLst/>
          </a:prstGeom>
        </p:spPr>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Suggest addition /deletion of modules</a:t>
            </a:r>
          </a:p>
          <a:p>
            <a:pPr marL="342900" indent="-342900" algn="just">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Identify overlapping topics in the modules</a:t>
            </a:r>
          </a:p>
          <a:p>
            <a:pPr marL="342900" indent="-342900" algn="just">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Suggest addition and deletion of topics </a:t>
            </a:r>
            <a:endParaRPr lang="en-US" sz="2000" dirty="0" smtClean="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for </a:t>
            </a:r>
            <a:r>
              <a:rPr lang="en-US" sz="2000" dirty="0">
                <a:latin typeface="Times New Roman" panose="02020603050405020304" pitchFamily="18" charset="0"/>
                <a:cs typeface="Times New Roman" panose="02020603050405020304" pitchFamily="18" charset="0"/>
              </a:rPr>
              <a:t>each module</a:t>
            </a:r>
          </a:p>
          <a:p>
            <a:pPr marL="342900" indent="-342900" algn="just">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Suggest appropriate sequencing of modules</a:t>
            </a:r>
          </a:p>
        </p:txBody>
      </p:sp>
      <p:sp>
        <p:nvSpPr>
          <p:cNvPr id="6" name="7-Point Star 5"/>
          <p:cNvSpPr/>
          <p:nvPr/>
        </p:nvSpPr>
        <p:spPr>
          <a:xfrm>
            <a:off x="6223381" y="3771683"/>
            <a:ext cx="2861466" cy="2499932"/>
          </a:xfrm>
          <a:prstGeom prst="star7">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just"/>
            <a:endParaRPr lang="en-US" sz="2000" dirty="0" smtClean="0">
              <a:solidFill>
                <a:schemeClr val="bg1"/>
              </a:solidFill>
              <a:latin typeface="Times New Roman" panose="02020603050405020304" pitchFamily="18" charset="0"/>
              <a:cs typeface="Times New Roman" panose="02020603050405020304" pitchFamily="18" charset="0"/>
            </a:endParaRPr>
          </a:p>
          <a:p>
            <a:pPr algn="just"/>
            <a:r>
              <a:rPr lang="en-US" sz="2000" dirty="0" smtClean="0">
                <a:solidFill>
                  <a:schemeClr val="bg1"/>
                </a:solidFill>
                <a:latin typeface="Times New Roman" panose="02020603050405020304" pitchFamily="18" charset="0"/>
                <a:cs typeface="Times New Roman" panose="02020603050405020304" pitchFamily="18" charset="0"/>
              </a:rPr>
              <a:t>For </a:t>
            </a:r>
            <a:r>
              <a:rPr lang="en-US" sz="2000" dirty="0">
                <a:solidFill>
                  <a:schemeClr val="bg1"/>
                </a:solidFill>
                <a:latin typeface="Times New Roman" panose="02020603050405020304" pitchFamily="18" charset="0"/>
                <a:cs typeface="Times New Roman" panose="02020603050405020304" pitchFamily="18" charset="0"/>
              </a:rPr>
              <a:t>first year and second year (health stream only) </a:t>
            </a:r>
          </a:p>
        </p:txBody>
      </p:sp>
      <p:sp>
        <p:nvSpPr>
          <p:cNvPr id="7" name="Title 1"/>
          <p:cNvSpPr txBox="1">
            <a:spLocks/>
          </p:cNvSpPr>
          <p:nvPr/>
        </p:nvSpPr>
        <p:spPr>
          <a:xfrm>
            <a:off x="635475" y="-105608"/>
            <a:ext cx="7886700" cy="93729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AIM</a:t>
            </a:r>
            <a:endParaRPr lang="en-US" u="sng" dirty="0"/>
          </a:p>
        </p:txBody>
      </p:sp>
      <p:sp>
        <p:nvSpPr>
          <p:cNvPr id="8" name="Content Placeholder 2"/>
          <p:cNvSpPr>
            <a:spLocks noGrp="1"/>
          </p:cNvSpPr>
          <p:nvPr>
            <p:ph idx="1"/>
          </p:nvPr>
        </p:nvSpPr>
        <p:spPr>
          <a:xfrm>
            <a:off x="0" y="962033"/>
            <a:ext cx="9021170" cy="1658340"/>
          </a:xfrm>
        </p:spPr>
        <p:txBody>
          <a:bodyPr>
            <a:noAutofit/>
          </a:bodyPr>
          <a:lstStyle/>
          <a:p>
            <a:pPr algn="just">
              <a:lnSpc>
                <a:spcPct val="130000"/>
              </a:lnSpc>
              <a:spcBef>
                <a:spcPts val="0"/>
              </a:spcBef>
            </a:pPr>
            <a:r>
              <a:rPr lang="en-US" sz="2000" dirty="0">
                <a:latin typeface="Times New Roman" panose="02020603050405020304" pitchFamily="18" charset="0"/>
                <a:cs typeface="Times New Roman" panose="02020603050405020304" pitchFamily="18" charset="0"/>
              </a:rPr>
              <a:t>To prepare health care leaders to meet the latest health challenges  by developing an innovative course curriculum through a review and merit based restructuring of the curricula of Post Graduate Diploma in Hospital and Health Management at IIHMR, New </a:t>
            </a:r>
            <a:r>
              <a:rPr lang="en-US" sz="2000" dirty="0" smtClean="0">
                <a:latin typeface="Times New Roman" panose="02020603050405020304" pitchFamily="18" charset="0"/>
                <a:cs typeface="Times New Roman" panose="02020603050405020304" pitchFamily="18" charset="0"/>
              </a:rPr>
              <a:t>Delhi</a:t>
            </a:r>
            <a:endParaRPr lang="en-US" sz="2400" dirty="0">
              <a:latin typeface="Times New Roman" panose="02020603050405020304" pitchFamily="18" charset="0"/>
              <a:cs typeface="Times New Roman" panose="02020603050405020304" pitchFamily="18" charset="0"/>
            </a:endParaRPr>
          </a:p>
          <a:p>
            <a:pPr marL="0" indent="0" algn="just">
              <a:lnSpc>
                <a:spcPct val="130000"/>
              </a:lnSpc>
              <a:spcBef>
                <a:spcPts val="0"/>
              </a:spcBef>
              <a:buNone/>
            </a:pP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marL="0" indent="0" algn="just">
              <a:lnSpc>
                <a:spcPct val="130000"/>
              </a:lnSpc>
              <a:spcBef>
                <a:spcPts val="0"/>
              </a:spcBef>
              <a:buNone/>
            </a:pPr>
            <a:endParaRPr lang="en-US" sz="2400" b="1" dirty="0">
              <a:latin typeface="Times New Roman" panose="02020603050405020304" pitchFamily="18" charset="0"/>
              <a:cs typeface="Times New Roman" panose="02020603050405020304" pitchFamily="18" charset="0"/>
            </a:endParaRPr>
          </a:p>
          <a:p>
            <a:pPr marL="0" indent="0" algn="just">
              <a:lnSpc>
                <a:spcPct val="13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lnSpc>
                <a:spcPct val="130000"/>
              </a:lnSpc>
              <a:spcBef>
                <a:spcPts val="0"/>
              </a:spcBef>
              <a:buNone/>
            </a:pPr>
            <a:endParaRPr lang="en-US" sz="2400" dirty="0">
              <a:latin typeface="Times New Roman" panose="02020603050405020304" pitchFamily="18" charset="0"/>
              <a:cs typeface="Times New Roman" panose="02020603050405020304" pitchFamily="18" charset="0"/>
            </a:endParaRPr>
          </a:p>
          <a:p>
            <a:pPr marL="0" indent="0" algn="just">
              <a:lnSpc>
                <a:spcPct val="130000"/>
              </a:lnSpc>
              <a:spcBef>
                <a:spcPts val="0"/>
              </a:spcBef>
              <a:buNone/>
            </a:pP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marL="0" indent="0" algn="just">
              <a:lnSpc>
                <a:spcPct val="130000"/>
              </a:lnSpc>
              <a:spcBef>
                <a:spcPts val="0"/>
              </a:spcBef>
              <a:buNone/>
            </a:pPr>
            <a:endParaRPr lang="en-US" sz="2400" dirty="0" smtClean="0">
              <a:latin typeface="Times New Roman" panose="02020603050405020304" pitchFamily="18" charset="0"/>
              <a:cs typeface="Times New Roman" panose="02020603050405020304" pitchFamily="18" charset="0"/>
            </a:endParaRPr>
          </a:p>
          <a:p>
            <a:pPr lvl="2" algn="just">
              <a:lnSpc>
                <a:spcPct val="130000"/>
              </a:lnSpc>
              <a:spcBef>
                <a:spcPts val="0"/>
              </a:spcBef>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190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8366"/>
            <a:ext cx="7886700" cy="132556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b="1" u="sng"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METHODOLOGY</a:t>
            </a:r>
            <a:endParaRPr lang="en-US" u="sng" dirty="0"/>
          </a:p>
        </p:txBody>
      </p:sp>
      <p:sp>
        <p:nvSpPr>
          <p:cNvPr id="3" name="Content Placeholder 2"/>
          <p:cNvSpPr>
            <a:spLocks noGrp="1"/>
          </p:cNvSpPr>
          <p:nvPr>
            <p:ph idx="1"/>
          </p:nvPr>
        </p:nvSpPr>
        <p:spPr>
          <a:xfrm>
            <a:off x="2" y="1134491"/>
            <a:ext cx="9143999" cy="5375488"/>
          </a:xfrm>
        </p:spPr>
        <p:txBody>
          <a:bodyPr>
            <a:noAutofit/>
          </a:bodyPr>
          <a:lstStyle/>
          <a:p>
            <a:pPr algn="just">
              <a:lnSpc>
                <a:spcPct val="100000"/>
              </a:lnSpc>
              <a:spcBef>
                <a:spcPts val="600"/>
              </a:spcBef>
              <a:spcAft>
                <a:spcPts val="600"/>
              </a:spcAft>
            </a:pPr>
            <a:r>
              <a:rPr lang="en-US" sz="2000" dirty="0" smtClean="0">
                <a:latin typeface="Times New Roman" panose="02020603050405020304" pitchFamily="18" charset="0"/>
                <a:cs typeface="Times New Roman" panose="02020603050405020304" pitchFamily="18" charset="0"/>
              </a:rPr>
              <a:t>To understand the sectoral trend, secondary data search using the internet to obtain and compare the syllabus with that of certain reputed national and international institutes (Yale, Harvard, Johns Hopkins, TISS, Symbiosis, ISB, IIM (B), </a:t>
            </a:r>
            <a:r>
              <a:rPr lang="en-US" sz="2000" dirty="0" smtClean="0">
                <a:latin typeface="Times New Roman" panose="02020603050405020304" pitchFamily="18" charset="0"/>
                <a:cs typeface="Times New Roman" panose="02020603050405020304" pitchFamily="18" charset="0"/>
              </a:rPr>
              <a:t>NIHFW</a:t>
            </a:r>
            <a:r>
              <a:rPr lang="en-US" sz="2000" dirty="0" smtClean="0">
                <a:latin typeface="Times New Roman" panose="02020603050405020304" pitchFamily="18" charset="0"/>
                <a:cs typeface="Times New Roman" panose="02020603050405020304" pitchFamily="18" charset="0"/>
              </a:rPr>
              <a:t>)</a:t>
            </a:r>
            <a:endParaRPr lang="en-US" sz="1100" dirty="0" smtClean="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pPr>
            <a:r>
              <a:rPr lang="en-US" sz="2000" dirty="0" smtClean="0">
                <a:latin typeface="Times New Roman" panose="02020603050405020304" pitchFamily="18" charset="0"/>
                <a:cs typeface="Times New Roman" panose="02020603050405020304" pitchFamily="18" charset="0"/>
              </a:rPr>
              <a:t>Net search for nationally/internationally </a:t>
            </a:r>
            <a:r>
              <a:rPr lang="en-US" sz="2000" dirty="0">
                <a:latin typeface="Times New Roman" panose="02020603050405020304" pitchFamily="18" charset="0"/>
                <a:cs typeface="Times New Roman" panose="02020603050405020304" pitchFamily="18" charset="0"/>
              </a:rPr>
              <a:t>recommended health management curricula: </a:t>
            </a:r>
          </a:p>
          <a:p>
            <a:pPr marL="682625" indent="-450850" algn="just">
              <a:lnSpc>
                <a:spcPct val="100000"/>
              </a:lnSpc>
              <a:spcBef>
                <a:spcPts val="600"/>
              </a:spcBef>
              <a:spcAft>
                <a:spcPts val="600"/>
              </a:spcAf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2012, Harvard Business School conference, “21</a:t>
            </a:r>
            <a:r>
              <a:rPr lang="en-US" sz="2000" baseline="30000" dirty="0">
                <a:latin typeface="Times New Roman" panose="02020603050405020304" pitchFamily="18" charset="0"/>
                <a:cs typeface="Times New Roman" panose="02020603050405020304" pitchFamily="18" charset="0"/>
              </a:rPr>
              <a:t>st</a:t>
            </a:r>
            <a:r>
              <a:rPr lang="en-US" sz="2000" dirty="0">
                <a:latin typeface="Times New Roman" panose="02020603050405020304" pitchFamily="18" charset="0"/>
                <a:cs typeface="Times New Roman" panose="02020603050405020304" pitchFamily="18" charset="0"/>
              </a:rPr>
              <a:t> Century Health Care Management Education: Confronting Challenges for Innovation with a Modern Curriculum”</a:t>
            </a:r>
          </a:p>
          <a:p>
            <a:pPr marL="682625" indent="-450850" algn="just">
              <a:lnSpc>
                <a:spcPct val="100000"/>
              </a:lnSpc>
              <a:spcBef>
                <a:spcPts val="600"/>
              </a:spcBef>
              <a:spcAft>
                <a:spcPts val="600"/>
              </a:spcAf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MOHFW Joint Working Group Model Curricula for MPH, 2017</a:t>
            </a:r>
          </a:p>
          <a:p>
            <a:pPr algn="just">
              <a:lnSpc>
                <a:spcPct val="100000"/>
              </a:lnSpc>
              <a:spcBef>
                <a:spcPts val="600"/>
              </a:spcBef>
              <a:spcAft>
                <a:spcPts val="600"/>
              </a:spcAft>
            </a:pPr>
            <a:r>
              <a:rPr lang="en-US" sz="2000" dirty="0" smtClean="0">
                <a:latin typeface="Times New Roman" panose="02020603050405020304" pitchFamily="18" charset="0"/>
                <a:cs typeface="Times New Roman" panose="02020603050405020304" pitchFamily="18" charset="0"/>
              </a:rPr>
              <a:t>Informal interaction with first year and second year students to obtain their views on the syllabus</a:t>
            </a:r>
            <a:r>
              <a:rPr lang="en-US" sz="2000" dirty="0">
                <a:latin typeface="Times New Roman" panose="02020603050405020304" pitchFamily="18" charset="0"/>
                <a:cs typeface="Times New Roman" panose="02020603050405020304" pitchFamily="18" charset="0"/>
              </a:rPr>
              <a:t> </a:t>
            </a:r>
          </a:p>
          <a:p>
            <a:pPr algn="just">
              <a:lnSpc>
                <a:spcPct val="100000"/>
              </a:lnSpc>
              <a:spcBef>
                <a:spcPts val="600"/>
              </a:spcBef>
              <a:spcAft>
                <a:spcPts val="600"/>
              </a:spcAft>
            </a:pPr>
            <a:r>
              <a:rPr lang="en-US" sz="2000" dirty="0" smtClean="0">
                <a:latin typeface="Times New Roman" panose="02020603050405020304" pitchFamily="18" charset="0"/>
                <a:cs typeface="Times New Roman" panose="02020603050405020304" pitchFamily="18" charset="0"/>
              </a:rPr>
              <a:t>Telephonic </a:t>
            </a:r>
            <a:r>
              <a:rPr lang="en-US" sz="2000" dirty="0">
                <a:latin typeface="Times New Roman" panose="02020603050405020304" pitchFamily="18" charset="0"/>
                <a:cs typeface="Times New Roman" panose="02020603050405020304" pitchFamily="18" charset="0"/>
              </a:rPr>
              <a:t>interaction with placement </a:t>
            </a:r>
            <a:r>
              <a:rPr lang="en-US" sz="2000" dirty="0" smtClean="0">
                <a:latin typeface="Times New Roman" panose="02020603050405020304" pitchFamily="18" charset="0"/>
                <a:cs typeface="Times New Roman" panose="02020603050405020304" pitchFamily="18" charset="0"/>
              </a:rPr>
              <a:t>organizations </a:t>
            </a:r>
            <a:r>
              <a:rPr lang="en-US" sz="2000" dirty="0">
                <a:latin typeface="Times New Roman" panose="02020603050405020304" pitchFamily="18" charset="0"/>
                <a:cs typeface="Times New Roman" panose="02020603050405020304" pitchFamily="18" charset="0"/>
              </a:rPr>
              <a:t>to ascertain </a:t>
            </a:r>
            <a:r>
              <a:rPr lang="en-US" sz="2000" dirty="0" smtClean="0">
                <a:latin typeface="Times New Roman" panose="02020603050405020304" pitchFamily="18" charset="0"/>
                <a:cs typeface="Times New Roman" panose="02020603050405020304" pitchFamily="18" charset="0"/>
              </a:rPr>
              <a:t>industry requirements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whether students </a:t>
            </a:r>
            <a:r>
              <a:rPr lang="en-US" sz="2000" dirty="0">
                <a:latin typeface="Times New Roman" panose="02020603050405020304" pitchFamily="18" charset="0"/>
                <a:cs typeface="Times New Roman" panose="02020603050405020304" pitchFamily="18" charset="0"/>
              </a:rPr>
              <a:t>met them and how to better prepare them to meet the needs of the </a:t>
            </a:r>
            <a:r>
              <a:rPr lang="en-US" sz="2000" dirty="0" smtClean="0">
                <a:latin typeface="Times New Roman" panose="02020603050405020304" pitchFamily="18" charset="0"/>
                <a:cs typeface="Times New Roman" panose="02020603050405020304" pitchFamily="18" charset="0"/>
              </a:rPr>
              <a:t>industry</a:t>
            </a:r>
            <a:endParaRPr lang="en-US" sz="1100" dirty="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pPr>
            <a:r>
              <a:rPr lang="en-US" sz="2000" dirty="0">
                <a:latin typeface="Times New Roman" panose="02020603050405020304" pitchFamily="18" charset="0"/>
                <a:cs typeface="Times New Roman" panose="02020603050405020304" pitchFamily="18" charset="0"/>
              </a:rPr>
              <a:t>Academia </a:t>
            </a:r>
            <a:r>
              <a:rPr lang="en-US" sz="2000" dirty="0" smtClean="0">
                <a:latin typeface="Times New Roman" panose="02020603050405020304" pitchFamily="18" charset="0"/>
                <a:cs typeface="Times New Roman" panose="02020603050405020304" pitchFamily="18" charset="0"/>
              </a:rPr>
              <a:t>interaction</a:t>
            </a:r>
          </a:p>
          <a:p>
            <a:pPr algn="just">
              <a:lnSpc>
                <a:spcPct val="100000"/>
              </a:lnSpc>
              <a:spcBef>
                <a:spcPts val="600"/>
              </a:spcBef>
              <a:spcAft>
                <a:spcPts val="600"/>
              </a:spcAft>
            </a:pPr>
            <a:r>
              <a:rPr lang="en-US" sz="2000" dirty="0" smtClean="0">
                <a:latin typeface="Times New Roman" panose="02020603050405020304" pitchFamily="18" charset="0"/>
                <a:cs typeface="Times New Roman" panose="02020603050405020304" pitchFamily="18" charset="0"/>
              </a:rPr>
              <a:t>Analytically </a:t>
            </a:r>
            <a:r>
              <a:rPr lang="en-US" sz="2000" dirty="0">
                <a:latin typeface="Times New Roman" panose="02020603050405020304" pitchFamily="18" charset="0"/>
                <a:cs typeface="Times New Roman" panose="02020603050405020304" pitchFamily="18" charset="0"/>
              </a:rPr>
              <a:t>detailed study of the current curricula with reference to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objective</a:t>
            </a:r>
          </a:p>
          <a:p>
            <a:pPr lvl="1" algn="just">
              <a:lnSpc>
                <a:spcPct val="100000"/>
              </a:lnSpc>
              <a:spcBef>
                <a:spcPts val="600"/>
              </a:spcBef>
              <a:spcAft>
                <a:spcPts val="600"/>
              </a:spcAft>
              <a:buFont typeface="Wingdings" panose="05000000000000000000" pitchFamily="2" charset="2"/>
              <a:buChar char="ü"/>
            </a:pPr>
            <a:endParaRPr lang="en-US" sz="2000" dirty="0">
              <a:latin typeface="Times New Roman" panose="02020603050405020304" pitchFamily="18" charset="0"/>
              <a:cs typeface="Times New Roman" panose="02020603050405020304" pitchFamily="18" charset="0"/>
            </a:endParaRPr>
          </a:p>
          <a:p>
            <a:pPr lvl="2" algn="just">
              <a:lnSpc>
                <a:spcPct val="100000"/>
              </a:lnSpc>
              <a:spcBef>
                <a:spcPts val="600"/>
              </a:spcBef>
              <a:spcAft>
                <a:spcPts val="600"/>
              </a:spcAft>
              <a:buFont typeface="Wingdings" panose="05000000000000000000" pitchFamily="2" charset="2"/>
              <a:buChar char="§"/>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6176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35694" y="2691810"/>
            <a:ext cx="7886700" cy="132556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b="1" u="sng"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ANALYSIS AND RESULT</a:t>
            </a:r>
            <a:endParaRPr lang="en-US" u="sng" dirty="0"/>
          </a:p>
        </p:txBody>
      </p:sp>
    </p:spTree>
    <p:extLst>
      <p:ext uri="{BB962C8B-B14F-4D97-AF65-F5344CB8AC3E}">
        <p14:creationId xmlns:p14="http://schemas.microsoft.com/office/powerpoint/2010/main" val="241916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748692732"/>
              </p:ext>
            </p:extLst>
          </p:nvPr>
        </p:nvGraphicFramePr>
        <p:xfrm>
          <a:off x="1" y="1047988"/>
          <a:ext cx="9144000" cy="5361373"/>
        </p:xfrm>
        <a:graphic>
          <a:graphicData uri="http://schemas.openxmlformats.org/drawingml/2006/table">
            <a:tbl>
              <a:tblPr firstRow="1" bandRow="1">
                <a:tableStyleId>{5C22544A-7EE6-4342-B048-85BDC9FD1C3A}</a:tableStyleId>
              </a:tblPr>
              <a:tblGrid>
                <a:gridCol w="1610436">
                  <a:extLst>
                    <a:ext uri="{9D8B030D-6E8A-4147-A177-3AD203B41FA5}">
                      <a16:colId xmlns:a16="http://schemas.microsoft.com/office/drawing/2014/main" val="3328091124"/>
                    </a:ext>
                  </a:extLst>
                </a:gridCol>
                <a:gridCol w="7533564">
                  <a:extLst>
                    <a:ext uri="{9D8B030D-6E8A-4147-A177-3AD203B41FA5}">
                      <a16:colId xmlns:a16="http://schemas.microsoft.com/office/drawing/2014/main" val="1519990217"/>
                    </a:ext>
                  </a:extLst>
                </a:gridCol>
              </a:tblGrid>
              <a:tr h="956673">
                <a:tc>
                  <a:txBody>
                    <a:bodyPr/>
                    <a:lstStyle/>
                    <a:p>
                      <a:pPr algn="just"/>
                      <a:r>
                        <a:rPr lang="en-US" sz="2000" b="0" dirty="0" smtClean="0">
                          <a:latin typeface="Times New Roman" panose="02020603050405020304" pitchFamily="18" charset="0"/>
                          <a:cs typeface="Times New Roman" panose="02020603050405020304" pitchFamily="18" charset="0"/>
                        </a:rPr>
                        <a:t>TISS</a:t>
                      </a:r>
                      <a:endParaRPr lang="en-US" sz="2000" b="0" dirty="0">
                        <a:latin typeface="Times New Roman" panose="02020603050405020304" pitchFamily="18" charset="0"/>
                        <a:cs typeface="Times New Roman" panose="02020603050405020304" pitchFamily="18" charset="0"/>
                      </a:endParaRPr>
                    </a:p>
                  </a:txBody>
                  <a:tcPr>
                    <a:cell3D prstMaterial="dkEdge">
                      <a:bevel prst="artDeco"/>
                      <a:lightRig rig="flood" dir="t"/>
                    </a:cell3D>
                    <a:solidFill>
                      <a:srgbClr val="FF0000"/>
                    </a:solidFill>
                  </a:tcPr>
                </a:tc>
                <a:tc>
                  <a:txBody>
                    <a:bodyPr/>
                    <a:lstStyle/>
                    <a:p>
                      <a:pPr marL="285750" indent="-285750" algn="just">
                        <a:buFont typeface="Arial" panose="020B0604020202020204" pitchFamily="34" charset="0"/>
                        <a:buChar char="•"/>
                      </a:pPr>
                      <a:r>
                        <a:rPr lang="en-US" sz="2000" b="0" dirty="0" smtClean="0">
                          <a:latin typeface="Times New Roman" panose="02020603050405020304" pitchFamily="18" charset="0"/>
                          <a:cs typeface="Times New Roman" panose="02020603050405020304" pitchFamily="18" charset="0"/>
                        </a:rPr>
                        <a:t>Covers health management  without foundation of hospital administration   (offers a different course on hospital</a:t>
                      </a:r>
                      <a:r>
                        <a:rPr lang="en-US" sz="2000" b="0" baseline="0" dirty="0" smtClean="0">
                          <a:latin typeface="Times New Roman" panose="02020603050405020304" pitchFamily="18" charset="0"/>
                          <a:cs typeface="Times New Roman" panose="02020603050405020304" pitchFamily="18" charset="0"/>
                        </a:rPr>
                        <a:t> m</a:t>
                      </a:r>
                      <a:r>
                        <a:rPr lang="en-US" sz="2000" b="0" dirty="0" smtClean="0">
                          <a:latin typeface="Times New Roman" panose="02020603050405020304" pitchFamily="18" charset="0"/>
                          <a:cs typeface="Times New Roman" panose="02020603050405020304" pitchFamily="18" charset="0"/>
                        </a:rPr>
                        <a:t>anagement)</a:t>
                      </a:r>
                    </a:p>
                    <a:p>
                      <a:pPr marL="285750" indent="-285750" algn="just">
                        <a:buFont typeface="Arial" panose="020B0604020202020204" pitchFamily="34" charset="0"/>
                        <a:buChar char="•"/>
                      </a:pPr>
                      <a:r>
                        <a:rPr lang="en-US" sz="2000" b="0" dirty="0" smtClean="0">
                          <a:latin typeface="Times New Roman" panose="02020603050405020304" pitchFamily="18" charset="0"/>
                          <a:cs typeface="Times New Roman" panose="02020603050405020304" pitchFamily="18" charset="0"/>
                        </a:rPr>
                        <a:t>Student’s employability restricted to a particular stream</a:t>
                      </a:r>
                      <a:endParaRPr lang="en-US" sz="2000" b="0" dirty="0">
                        <a:latin typeface="Times New Roman" panose="02020603050405020304" pitchFamily="18" charset="0"/>
                        <a:cs typeface="Times New Roman" panose="02020603050405020304" pitchFamily="18" charset="0"/>
                      </a:endParaRPr>
                    </a:p>
                  </a:txBody>
                  <a:tcPr>
                    <a:cell3D prstMaterial="dkEdge">
                      <a:bevel prst="artDeco"/>
                      <a:lightRig rig="flood" dir="t"/>
                    </a:cell3D>
                    <a:solidFill>
                      <a:srgbClr val="FF0000"/>
                    </a:solidFill>
                  </a:tcPr>
                </a:tc>
                <a:extLst>
                  <a:ext uri="{0D108BD9-81ED-4DB2-BD59-A6C34878D82A}">
                    <a16:rowId xmlns:a16="http://schemas.microsoft.com/office/drawing/2014/main" val="3649551781"/>
                  </a:ext>
                </a:extLst>
              </a:tr>
              <a:tr h="648429">
                <a:tc>
                  <a:txBody>
                    <a:bodyPr/>
                    <a:lstStyle/>
                    <a:p>
                      <a:pPr algn="just"/>
                      <a:r>
                        <a:rPr lang="en-US" sz="2000" dirty="0" smtClean="0">
                          <a:latin typeface="Times New Roman" panose="02020603050405020304" pitchFamily="18" charset="0"/>
                          <a:cs typeface="Times New Roman" panose="02020603050405020304" pitchFamily="18" charset="0"/>
                        </a:rPr>
                        <a:t>Symbiosis</a:t>
                      </a:r>
                      <a:endParaRPr lang="en-US" sz="2000" dirty="0">
                        <a:latin typeface="Times New Roman" panose="02020603050405020304" pitchFamily="18" charset="0"/>
                        <a:cs typeface="Times New Roman" panose="02020603050405020304" pitchFamily="18" charset="0"/>
                      </a:endParaRPr>
                    </a:p>
                  </a:txBody>
                  <a:tcPr>
                    <a:cell3D prstMaterial="dkEdge">
                      <a:bevel prst="artDeco"/>
                      <a:lightRig rig="flood" dir="t"/>
                    </a:cell3D>
                    <a:solidFill>
                      <a:srgbClr val="FFFF00"/>
                    </a:solidFill>
                  </a:tcPr>
                </a:tc>
                <a:tc>
                  <a:txBody>
                    <a:bodyPr/>
                    <a:lstStyle/>
                    <a:p>
                      <a:pPr marL="285750"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MBA in Health and Hospital Management (combined) unlike IIHMR</a:t>
                      </a:r>
                    </a:p>
                    <a:p>
                      <a:pPr marL="285750"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Exhaustive (46+3 Electives); tenuous comprehension</a:t>
                      </a:r>
                    </a:p>
                  </a:txBody>
                  <a:tcPr>
                    <a:cell3D prstMaterial="dkEdge">
                      <a:bevel prst="artDeco"/>
                      <a:lightRig rig="flood" dir="t"/>
                    </a:cell3D>
                    <a:solidFill>
                      <a:srgbClr val="FFFF00"/>
                    </a:solidFill>
                  </a:tcPr>
                </a:tc>
                <a:extLst>
                  <a:ext uri="{0D108BD9-81ED-4DB2-BD59-A6C34878D82A}">
                    <a16:rowId xmlns:a16="http://schemas.microsoft.com/office/drawing/2014/main" val="3687676680"/>
                  </a:ext>
                </a:extLst>
              </a:tr>
              <a:tr h="930028">
                <a:tc>
                  <a:txBody>
                    <a:bodyPr/>
                    <a:lstStyle/>
                    <a:p>
                      <a:pPr algn="just"/>
                      <a:r>
                        <a:rPr lang="en-US" sz="2000" dirty="0" smtClean="0">
                          <a:solidFill>
                            <a:schemeClr val="bg1"/>
                          </a:solidFill>
                          <a:latin typeface="Times New Roman" panose="02020603050405020304" pitchFamily="18" charset="0"/>
                          <a:cs typeface="Times New Roman" panose="02020603050405020304" pitchFamily="18" charset="0"/>
                        </a:rPr>
                        <a:t>Yale and Harvard</a:t>
                      </a:r>
                      <a:endParaRPr lang="en-US" sz="2000" dirty="0">
                        <a:solidFill>
                          <a:schemeClr val="bg1"/>
                        </a:solidFill>
                        <a:latin typeface="Times New Roman" panose="02020603050405020304" pitchFamily="18" charset="0"/>
                        <a:cs typeface="Times New Roman" panose="02020603050405020304" pitchFamily="18" charset="0"/>
                      </a:endParaRPr>
                    </a:p>
                  </a:txBody>
                  <a:tcPr>
                    <a:cell3D prstMaterial="dkEdge">
                      <a:bevel prst="artDeco"/>
                      <a:lightRig rig="flood" dir="t"/>
                    </a:cell3D>
                    <a:solidFill>
                      <a:srgbClr val="3333FF"/>
                    </a:solidFill>
                  </a:tcPr>
                </a:tc>
                <a:tc>
                  <a:txBody>
                    <a:bodyPr/>
                    <a:lstStyle/>
                    <a:p>
                      <a:pPr marL="285750" indent="-285750" algn="just">
                        <a:buFont typeface="Arial" panose="020B0604020202020204" pitchFamily="34" charset="0"/>
                        <a:buChar char="•"/>
                      </a:pPr>
                      <a:r>
                        <a:rPr lang="en-US" sz="2000" b="0" dirty="0" smtClean="0">
                          <a:solidFill>
                            <a:schemeClr val="bg1"/>
                          </a:solidFill>
                          <a:latin typeface="Times New Roman" panose="02020603050405020304" pitchFamily="18" charset="0"/>
                          <a:cs typeface="Times New Roman" panose="02020603050405020304" pitchFamily="18" charset="0"/>
                        </a:rPr>
                        <a:t>Different </a:t>
                      </a:r>
                      <a:r>
                        <a:rPr lang="en-US" sz="2000" b="0" baseline="0" dirty="0" smtClean="0">
                          <a:solidFill>
                            <a:schemeClr val="bg1"/>
                          </a:solidFill>
                          <a:latin typeface="Times New Roman" panose="02020603050405020304" pitchFamily="18" charset="0"/>
                          <a:cs typeface="Times New Roman" panose="02020603050405020304" pitchFamily="18" charset="0"/>
                        </a:rPr>
                        <a:t>- national needs, foreign students and restructuring as per Harvard conference</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baseline="0" dirty="0" smtClean="0">
                          <a:solidFill>
                            <a:schemeClr val="bg1"/>
                          </a:solidFill>
                          <a:latin typeface="Times New Roman" panose="02020603050405020304" pitchFamily="18" charset="0"/>
                          <a:cs typeface="Times New Roman" panose="02020603050405020304" pitchFamily="18" charset="0"/>
                        </a:rPr>
                        <a:t>Health management course therefore hospital aspects not covered</a:t>
                      </a:r>
                      <a:endParaRPr lang="en-US" sz="2000" b="0" dirty="0">
                        <a:solidFill>
                          <a:schemeClr val="bg1"/>
                        </a:solidFill>
                        <a:latin typeface="Times New Roman" panose="02020603050405020304" pitchFamily="18" charset="0"/>
                        <a:cs typeface="Times New Roman" panose="02020603050405020304" pitchFamily="18" charset="0"/>
                      </a:endParaRPr>
                    </a:p>
                  </a:txBody>
                  <a:tcPr>
                    <a:cell3D prstMaterial="dkEdge">
                      <a:bevel prst="artDeco"/>
                      <a:lightRig rig="flood" dir="t"/>
                    </a:cell3D>
                    <a:solidFill>
                      <a:srgbClr val="3333FF"/>
                    </a:solidFill>
                  </a:tcPr>
                </a:tc>
                <a:extLst>
                  <a:ext uri="{0D108BD9-81ED-4DB2-BD59-A6C34878D82A}">
                    <a16:rowId xmlns:a16="http://schemas.microsoft.com/office/drawing/2014/main" val="2218137"/>
                  </a:ext>
                </a:extLst>
              </a:tr>
              <a:tr h="666771">
                <a:tc>
                  <a:txBody>
                    <a:bodyPr/>
                    <a:lstStyle/>
                    <a:p>
                      <a:pPr algn="just"/>
                      <a:r>
                        <a:rPr lang="en-US" sz="2000" dirty="0" smtClean="0">
                          <a:solidFill>
                            <a:schemeClr val="bg1"/>
                          </a:solidFill>
                          <a:latin typeface="Times New Roman" panose="02020603050405020304" pitchFamily="18" charset="0"/>
                          <a:cs typeface="Times New Roman" panose="02020603050405020304" pitchFamily="18" charset="0"/>
                        </a:rPr>
                        <a:t>Johns Hopkins</a:t>
                      </a:r>
                      <a:endParaRPr lang="en-US" sz="2000" dirty="0">
                        <a:solidFill>
                          <a:schemeClr val="bg1"/>
                        </a:solidFill>
                        <a:latin typeface="Times New Roman" panose="02020603050405020304" pitchFamily="18" charset="0"/>
                        <a:cs typeface="Times New Roman" panose="02020603050405020304" pitchFamily="18" charset="0"/>
                      </a:endParaRPr>
                    </a:p>
                  </a:txBody>
                  <a:tcPr>
                    <a:cell3D prstMaterial="dkEdge">
                      <a:bevel prst="artDeco"/>
                      <a:lightRig rig="flood" dir="t"/>
                    </a:cell3D>
                    <a:solidFill>
                      <a:srgbClr val="008000"/>
                    </a:solidFill>
                  </a:tcPr>
                </a:tc>
                <a:tc>
                  <a:txBody>
                    <a:bodyPr/>
                    <a:lstStyle/>
                    <a:p>
                      <a:pPr algn="just"/>
                      <a:r>
                        <a:rPr lang="en-US" sz="2000" dirty="0" smtClean="0">
                          <a:solidFill>
                            <a:schemeClr val="bg1"/>
                          </a:solidFill>
                          <a:latin typeface="Times New Roman" panose="02020603050405020304" pitchFamily="18" charset="0"/>
                          <a:cs typeface="Times New Roman" panose="02020603050405020304" pitchFamily="18" charset="0"/>
                        </a:rPr>
                        <a:t>Quite</a:t>
                      </a:r>
                      <a:r>
                        <a:rPr lang="en-US" sz="2000" baseline="0" dirty="0" smtClean="0">
                          <a:solidFill>
                            <a:schemeClr val="bg1"/>
                          </a:solidFill>
                          <a:latin typeface="Times New Roman" panose="02020603050405020304" pitchFamily="18" charset="0"/>
                          <a:cs typeface="Times New Roman" panose="02020603050405020304" pitchFamily="18" charset="0"/>
                        </a:rPr>
                        <a:t> similar to IIHMR especially Masters in Health Administration</a:t>
                      </a:r>
                      <a:endParaRPr lang="en-US" sz="2000" dirty="0">
                        <a:solidFill>
                          <a:schemeClr val="bg1"/>
                        </a:solidFill>
                        <a:latin typeface="Times New Roman" panose="02020603050405020304" pitchFamily="18" charset="0"/>
                        <a:cs typeface="Times New Roman" panose="02020603050405020304" pitchFamily="18" charset="0"/>
                      </a:endParaRPr>
                    </a:p>
                  </a:txBody>
                  <a:tcPr>
                    <a:cell3D prstMaterial="dkEdge">
                      <a:bevel prst="artDeco"/>
                      <a:lightRig rig="flood" dir="t"/>
                    </a:cell3D>
                    <a:solidFill>
                      <a:srgbClr val="008000"/>
                    </a:solidFill>
                  </a:tcPr>
                </a:tc>
                <a:extLst>
                  <a:ext uri="{0D108BD9-81ED-4DB2-BD59-A6C34878D82A}">
                    <a16:rowId xmlns:a16="http://schemas.microsoft.com/office/drawing/2014/main" val="139831075"/>
                  </a:ext>
                </a:extLst>
              </a:tr>
              <a:tr h="642515">
                <a:tc>
                  <a:txBody>
                    <a:bodyPr/>
                    <a:lstStyle/>
                    <a:p>
                      <a:pPr algn="just"/>
                      <a:r>
                        <a:rPr lang="en-US" sz="2000" baseline="0" dirty="0" smtClean="0">
                          <a:latin typeface="Times New Roman" panose="02020603050405020304" pitchFamily="18" charset="0"/>
                          <a:cs typeface="Times New Roman" panose="02020603050405020304" pitchFamily="18" charset="0"/>
                        </a:rPr>
                        <a:t>PGDPHM at NIHFW </a:t>
                      </a:r>
                      <a:r>
                        <a:rPr lang="en-US" sz="2000" baseline="0" dirty="0" err="1" smtClean="0">
                          <a:latin typeface="Times New Roman" panose="02020603050405020304" pitchFamily="18" charset="0"/>
                          <a:cs typeface="Times New Roman" panose="02020603050405020304" pitchFamily="18" charset="0"/>
                        </a:rPr>
                        <a:t>etc</a:t>
                      </a:r>
                      <a:endParaRPr lang="en-US" sz="2000" dirty="0">
                        <a:latin typeface="Times New Roman" panose="02020603050405020304" pitchFamily="18" charset="0"/>
                        <a:cs typeface="Times New Roman" panose="02020603050405020304" pitchFamily="18" charset="0"/>
                      </a:endParaRPr>
                    </a:p>
                  </a:txBody>
                  <a:tcPr>
                    <a:cell3D prstMaterial="dkEdge">
                      <a:bevel prst="artDeco"/>
                      <a:lightRig rig="flood" dir="t"/>
                    </a:cell3D>
                    <a:solidFill>
                      <a:srgbClr val="FFFF00"/>
                    </a:solidFill>
                  </a:tcPr>
                </a:tc>
                <a:tc>
                  <a:txBody>
                    <a:bodyPr/>
                    <a:lstStyle/>
                    <a:p>
                      <a:pPr marL="285750"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IIHMR syllabus quite similar; greater government employability</a:t>
                      </a:r>
                    </a:p>
                    <a:p>
                      <a:pPr marL="285750" indent="-285750" algn="jus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Difference – IIHMR focus</a:t>
                      </a:r>
                      <a:r>
                        <a:rPr lang="en-US" sz="2000" baseline="0" dirty="0" smtClean="0">
                          <a:latin typeface="Times New Roman" panose="02020603050405020304" pitchFamily="18" charset="0"/>
                          <a:cs typeface="Times New Roman" panose="02020603050405020304" pitchFamily="18" charset="0"/>
                        </a:rPr>
                        <a:t> on management too</a:t>
                      </a:r>
                      <a:endParaRPr lang="en-US" sz="2000" dirty="0">
                        <a:latin typeface="Times New Roman" panose="02020603050405020304" pitchFamily="18" charset="0"/>
                        <a:cs typeface="Times New Roman" panose="02020603050405020304" pitchFamily="18" charset="0"/>
                      </a:endParaRPr>
                    </a:p>
                  </a:txBody>
                  <a:tcPr>
                    <a:cell3D prstMaterial="dkEdge">
                      <a:bevel prst="artDeco"/>
                      <a:lightRig rig="flood" dir="t"/>
                    </a:cell3D>
                    <a:solidFill>
                      <a:srgbClr val="FFFF00"/>
                    </a:solidFill>
                  </a:tcPr>
                </a:tc>
                <a:extLst>
                  <a:ext uri="{0D108BD9-81ED-4DB2-BD59-A6C34878D82A}">
                    <a16:rowId xmlns:a16="http://schemas.microsoft.com/office/drawing/2014/main" val="885651567"/>
                  </a:ext>
                </a:extLst>
              </a:tr>
              <a:tr h="1246573">
                <a:tc>
                  <a:txBody>
                    <a:bodyPr/>
                    <a:lstStyle/>
                    <a:p>
                      <a:pPr algn="just"/>
                      <a:r>
                        <a:rPr lang="en-US" sz="2000" dirty="0" smtClean="0">
                          <a:solidFill>
                            <a:schemeClr val="bg1"/>
                          </a:solidFill>
                          <a:latin typeface="Times New Roman" panose="02020603050405020304" pitchFamily="18" charset="0"/>
                          <a:cs typeface="Times New Roman" panose="02020603050405020304" pitchFamily="18" charset="0"/>
                        </a:rPr>
                        <a:t>ISB, IIM Bangalore</a:t>
                      </a:r>
                      <a:endParaRPr lang="en-US" sz="2000" dirty="0">
                        <a:solidFill>
                          <a:schemeClr val="bg1"/>
                        </a:solidFill>
                        <a:latin typeface="Times New Roman" panose="02020603050405020304" pitchFamily="18" charset="0"/>
                        <a:cs typeface="Times New Roman" panose="02020603050405020304" pitchFamily="18" charset="0"/>
                      </a:endParaRPr>
                    </a:p>
                  </a:txBody>
                  <a:tcPr>
                    <a:cell3D prstMaterial="dkEdge">
                      <a:bevel prst="artDeco"/>
                      <a:lightRig rig="flood" dir="t"/>
                    </a:cell3D>
                    <a:solidFill>
                      <a:srgbClr val="FF0000"/>
                    </a:solidFill>
                  </a:tcPr>
                </a:tc>
                <a:tc>
                  <a:txBody>
                    <a:bodyPr/>
                    <a:lstStyle/>
                    <a:p>
                      <a:pPr marL="285750" indent="-285750" algn="just">
                        <a:buFont typeface="Arial" panose="020B0604020202020204" pitchFamily="34" charset="0"/>
                        <a:buChar char="•"/>
                      </a:pPr>
                      <a:r>
                        <a:rPr lang="en-US" sz="2000" b="0" dirty="0" smtClean="0">
                          <a:solidFill>
                            <a:schemeClr val="bg1"/>
                          </a:solidFill>
                          <a:latin typeface="Times New Roman" panose="02020603050405020304" pitchFamily="18" charset="0"/>
                          <a:cs typeface="Times New Roman" panose="02020603050405020304" pitchFamily="18" charset="0"/>
                        </a:rPr>
                        <a:t>Comprehensive</a:t>
                      </a:r>
                      <a:r>
                        <a:rPr lang="en-US" sz="2000" b="0" baseline="0" dirty="0" smtClean="0">
                          <a:solidFill>
                            <a:schemeClr val="bg1"/>
                          </a:solidFill>
                          <a:latin typeface="Times New Roman" panose="02020603050405020304" pitchFamily="18" charset="0"/>
                          <a:cs typeface="Times New Roman" panose="02020603050405020304" pitchFamily="18" charset="0"/>
                        </a:rPr>
                        <a:t> syllabus with similar modules</a:t>
                      </a:r>
                    </a:p>
                    <a:p>
                      <a:pPr marL="285750" indent="-285750" algn="just">
                        <a:buFont typeface="Arial" panose="020B0604020202020204" pitchFamily="34" charset="0"/>
                        <a:buChar char="•"/>
                      </a:pPr>
                      <a:r>
                        <a:rPr lang="en-US" sz="2000" b="0" baseline="0" dirty="0" smtClean="0">
                          <a:solidFill>
                            <a:schemeClr val="bg1"/>
                          </a:solidFill>
                          <a:latin typeface="Times New Roman" panose="02020603050405020304" pitchFamily="18" charset="0"/>
                          <a:cs typeface="Times New Roman" panose="02020603050405020304" pitchFamily="18" charset="0"/>
                        </a:rPr>
                        <a:t>Focus on entrepreneurship</a:t>
                      </a:r>
                    </a:p>
                  </a:txBody>
                  <a:tcPr>
                    <a:cell3D prstMaterial="dkEdge">
                      <a:bevel prst="artDeco"/>
                      <a:lightRig rig="flood" dir="t"/>
                    </a:cell3D>
                    <a:solidFill>
                      <a:srgbClr val="FF0000"/>
                    </a:solidFill>
                  </a:tcPr>
                </a:tc>
                <a:extLst>
                  <a:ext uri="{0D108BD9-81ED-4DB2-BD59-A6C34878D82A}">
                    <a16:rowId xmlns:a16="http://schemas.microsoft.com/office/drawing/2014/main" val="1099142677"/>
                  </a:ext>
                </a:extLst>
              </a:tr>
            </a:tbl>
          </a:graphicData>
        </a:graphic>
      </p:graphicFrame>
      <p:sp>
        <p:nvSpPr>
          <p:cNvPr id="7" name="Title 1"/>
          <p:cNvSpPr>
            <a:spLocks noGrp="1"/>
          </p:cNvSpPr>
          <p:nvPr>
            <p:ph type="title"/>
          </p:nvPr>
        </p:nvSpPr>
        <p:spPr>
          <a:xfrm>
            <a:off x="1" y="3"/>
            <a:ext cx="9143999" cy="90075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b="1" u="sng"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INSTITUTE COMPARISON</a:t>
            </a:r>
            <a:endParaRPr lang="en-US" u="sng" dirty="0"/>
          </a:p>
        </p:txBody>
      </p:sp>
    </p:spTree>
    <p:extLst>
      <p:ext uri="{BB962C8B-B14F-4D97-AF65-F5344CB8AC3E}">
        <p14:creationId xmlns:p14="http://schemas.microsoft.com/office/powerpoint/2010/main" val="1569838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
            <a:ext cx="9143999" cy="90075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b="1" u="sng"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VIEWS RECEIVED</a:t>
            </a:r>
            <a:endParaRPr lang="en-US" u="sng" dirty="0"/>
          </a:p>
        </p:txBody>
      </p:sp>
      <p:graphicFrame>
        <p:nvGraphicFramePr>
          <p:cNvPr id="5" name="Table 4"/>
          <p:cNvGraphicFramePr>
            <a:graphicFrameLocks noGrp="1"/>
          </p:cNvGraphicFramePr>
          <p:nvPr>
            <p:extLst>
              <p:ext uri="{D42A27DB-BD31-4B8C-83A1-F6EECF244321}">
                <p14:modId xmlns:p14="http://schemas.microsoft.com/office/powerpoint/2010/main" val="1938992746"/>
              </p:ext>
            </p:extLst>
          </p:nvPr>
        </p:nvGraphicFramePr>
        <p:xfrm>
          <a:off x="1" y="970728"/>
          <a:ext cx="9144000" cy="676187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22036">
                <a:tc>
                  <a:txBody>
                    <a:bodyPr/>
                    <a:lstStyle/>
                    <a:p>
                      <a:pPr algn="ctr"/>
                      <a:r>
                        <a:rPr lang="en-US" sz="2000" dirty="0" smtClean="0">
                          <a:latin typeface="Times New Roman" panose="02020603050405020304" pitchFamily="18" charset="0"/>
                          <a:cs typeface="Times New Roman" panose="02020603050405020304" pitchFamily="18" charset="0"/>
                        </a:rPr>
                        <a:t>Industry</a:t>
                      </a:r>
                      <a:endParaRPr lang="en-IN" sz="2000" dirty="0">
                        <a:latin typeface="Times New Roman" panose="02020603050405020304" pitchFamily="18" charset="0"/>
                        <a:cs typeface="Times New Roman" panose="02020603050405020304" pitchFamily="18" charset="0"/>
                      </a:endParaRPr>
                    </a:p>
                  </a:txBody>
                  <a:tcPr>
                    <a:cell3D prstMaterial="dkEdge">
                      <a:bevel/>
                      <a:lightRig rig="flood" dir="t"/>
                    </a:cell3D>
                    <a:solidFill>
                      <a:srgbClr val="FF0000"/>
                    </a:solidFill>
                  </a:tcPr>
                </a:tc>
                <a:tc>
                  <a:txBody>
                    <a:bodyPr/>
                    <a:lstStyle/>
                    <a:p>
                      <a:pPr algn="ctr"/>
                      <a:r>
                        <a:rPr lang="en-US" sz="2000" dirty="0" smtClean="0">
                          <a:latin typeface="Times New Roman" panose="02020603050405020304" pitchFamily="18" charset="0"/>
                          <a:cs typeface="Times New Roman" panose="02020603050405020304" pitchFamily="18" charset="0"/>
                        </a:rPr>
                        <a:t>Students</a:t>
                      </a:r>
                      <a:endParaRPr lang="en-IN" sz="2000" dirty="0">
                        <a:latin typeface="Times New Roman" panose="02020603050405020304" pitchFamily="18" charset="0"/>
                        <a:cs typeface="Times New Roman" panose="02020603050405020304" pitchFamily="18" charset="0"/>
                      </a:endParaRPr>
                    </a:p>
                  </a:txBody>
                  <a:tcPr>
                    <a:cell3D prstMaterial="dkEdge">
                      <a:bevel/>
                      <a:lightRig rig="flood" dir="t"/>
                    </a:cell3D>
                    <a:solidFill>
                      <a:srgbClr val="00B050"/>
                    </a:solidFill>
                  </a:tcPr>
                </a:tc>
                <a:tc>
                  <a:txBody>
                    <a:bodyPr/>
                    <a:lstStyle/>
                    <a:p>
                      <a:pPr algn="ctr"/>
                      <a:r>
                        <a:rPr lang="en-US" sz="2000" dirty="0" smtClean="0">
                          <a:latin typeface="Times New Roman" panose="02020603050405020304" pitchFamily="18" charset="0"/>
                          <a:cs typeface="Times New Roman" panose="02020603050405020304" pitchFamily="18" charset="0"/>
                        </a:rPr>
                        <a:t>Academia</a:t>
                      </a:r>
                      <a:endParaRPr lang="en-IN" sz="2000" dirty="0">
                        <a:latin typeface="Times New Roman" panose="02020603050405020304" pitchFamily="18" charset="0"/>
                        <a:cs typeface="Times New Roman" panose="02020603050405020304" pitchFamily="18" charset="0"/>
                      </a:endParaRPr>
                    </a:p>
                  </a:txBody>
                  <a:tcPr>
                    <a:cell3D prstMaterial="dkEdge">
                      <a:bevel/>
                      <a:lightRig rig="flood" dir="t"/>
                    </a:cell3D>
                    <a:solidFill>
                      <a:srgbClr val="FF0000"/>
                    </a:solidFill>
                  </a:tcPr>
                </a:tc>
                <a:extLst>
                  <a:ext uri="{0D108BD9-81ED-4DB2-BD59-A6C34878D82A}">
                    <a16:rowId xmlns:a16="http://schemas.microsoft.com/office/drawing/2014/main" val="10000"/>
                  </a:ext>
                </a:extLst>
              </a:tr>
              <a:tr h="746679">
                <a:tc>
                  <a:txBody>
                    <a:bodyPr/>
                    <a:lstStyle/>
                    <a:p>
                      <a:pPr marL="342900" indent="-342900" algn="l">
                        <a:spcBef>
                          <a:spcPts val="600"/>
                        </a:spcBef>
                        <a:spcAft>
                          <a:spcPts val="600"/>
                        </a:spcAft>
                        <a:buFont typeface="Wingdings" panose="05000000000000000000" pitchFamily="2" charset="2"/>
                        <a:buChar char="ü"/>
                      </a:pPr>
                      <a:r>
                        <a:rPr lang="en-US" sz="2000" dirty="0" smtClean="0">
                          <a:solidFill>
                            <a:schemeClr val="bg1"/>
                          </a:solidFill>
                          <a:latin typeface="Times New Roman" panose="02020603050405020304" pitchFamily="18" charset="0"/>
                          <a:cs typeface="Times New Roman" panose="02020603050405020304" pitchFamily="18" charset="0"/>
                        </a:rPr>
                        <a:t>Bookish knowledge</a:t>
                      </a:r>
                    </a:p>
                    <a:p>
                      <a:pPr marL="342900" marR="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en-US" sz="2000" dirty="0" smtClean="0">
                          <a:solidFill>
                            <a:schemeClr val="bg1"/>
                          </a:solidFill>
                          <a:latin typeface="Times New Roman" panose="02020603050405020304" pitchFamily="18" charset="0"/>
                          <a:cs typeface="Times New Roman" panose="02020603050405020304" pitchFamily="18" charset="0"/>
                        </a:rPr>
                        <a:t>Application</a:t>
                      </a:r>
                      <a:r>
                        <a:rPr lang="en-US" sz="2000" baseline="0" dirty="0" smtClean="0">
                          <a:solidFill>
                            <a:schemeClr val="bg1"/>
                          </a:solidFill>
                          <a:latin typeface="Times New Roman" panose="02020603050405020304" pitchFamily="18" charset="0"/>
                          <a:cs typeface="Times New Roman" panose="02020603050405020304" pitchFamily="18" charset="0"/>
                        </a:rPr>
                        <a:t> ability</a:t>
                      </a:r>
                    </a:p>
                    <a:p>
                      <a:pPr marL="342900" indent="-342900" algn="l">
                        <a:spcBef>
                          <a:spcPts val="600"/>
                        </a:spcBef>
                        <a:spcAft>
                          <a:spcPts val="600"/>
                        </a:spcAft>
                        <a:buFont typeface="Wingdings" panose="05000000000000000000" pitchFamily="2" charset="2"/>
                        <a:buChar char="ü"/>
                      </a:pPr>
                      <a:r>
                        <a:rPr lang="en-US" sz="2000" dirty="0" smtClean="0">
                          <a:solidFill>
                            <a:schemeClr val="bg1"/>
                          </a:solidFill>
                          <a:latin typeface="Times New Roman" panose="02020603050405020304" pitchFamily="18" charset="0"/>
                          <a:cs typeface="Times New Roman" panose="02020603050405020304" pitchFamily="18" charset="0"/>
                        </a:rPr>
                        <a:t>Lack self confidence</a:t>
                      </a:r>
                    </a:p>
                    <a:p>
                      <a:pPr marL="342900" indent="-342900" algn="l">
                        <a:spcBef>
                          <a:spcPts val="600"/>
                        </a:spcBef>
                        <a:spcAft>
                          <a:spcPts val="600"/>
                        </a:spcAft>
                        <a:buFont typeface="Wingdings" panose="05000000000000000000" pitchFamily="2" charset="2"/>
                        <a:buChar char="ü"/>
                      </a:pPr>
                      <a:r>
                        <a:rPr lang="en-US" sz="2000" baseline="0" dirty="0" smtClean="0">
                          <a:solidFill>
                            <a:schemeClr val="bg1"/>
                          </a:solidFill>
                          <a:latin typeface="Times New Roman" panose="02020603050405020304" pitchFamily="18" charset="0"/>
                          <a:cs typeface="Times New Roman" panose="02020603050405020304" pitchFamily="18" charset="0"/>
                        </a:rPr>
                        <a:t>Situational leadership</a:t>
                      </a:r>
                    </a:p>
                    <a:p>
                      <a:pPr marL="342900" indent="-342900" algn="l">
                        <a:spcBef>
                          <a:spcPts val="600"/>
                        </a:spcBef>
                        <a:spcAft>
                          <a:spcPts val="600"/>
                        </a:spcAft>
                        <a:buFont typeface="Wingdings" panose="05000000000000000000" pitchFamily="2" charset="2"/>
                        <a:buChar char="ü"/>
                      </a:pPr>
                      <a:r>
                        <a:rPr lang="en-US" sz="2000" baseline="0" dirty="0" smtClean="0">
                          <a:solidFill>
                            <a:schemeClr val="bg1"/>
                          </a:solidFill>
                          <a:latin typeface="Times New Roman" panose="02020603050405020304" pitchFamily="18" charset="0"/>
                          <a:cs typeface="Times New Roman" panose="02020603050405020304" pitchFamily="18" charset="0"/>
                        </a:rPr>
                        <a:t>Health general awareness</a:t>
                      </a:r>
                    </a:p>
                    <a:p>
                      <a:pPr marL="342900" indent="-342900" algn="l">
                        <a:spcBef>
                          <a:spcPts val="600"/>
                        </a:spcBef>
                        <a:spcAft>
                          <a:spcPts val="600"/>
                        </a:spcAft>
                        <a:buFont typeface="Wingdings" panose="05000000000000000000" pitchFamily="2" charset="2"/>
                        <a:buChar char="ü"/>
                      </a:pPr>
                      <a:r>
                        <a:rPr lang="en-US" sz="2000" baseline="0" dirty="0" smtClean="0">
                          <a:solidFill>
                            <a:schemeClr val="bg1"/>
                          </a:solidFill>
                          <a:latin typeface="Times New Roman" panose="02020603050405020304" pitchFamily="18" charset="0"/>
                          <a:cs typeface="Times New Roman" panose="02020603050405020304" pitchFamily="18" charset="0"/>
                        </a:rPr>
                        <a:t>Week – Biostatistics and Epidemiology</a:t>
                      </a:r>
                      <a:endParaRPr lang="en-IN" sz="2000" dirty="0">
                        <a:solidFill>
                          <a:schemeClr val="bg1"/>
                        </a:solidFill>
                        <a:latin typeface="Times New Roman" panose="02020603050405020304" pitchFamily="18" charset="0"/>
                        <a:cs typeface="Times New Roman" panose="02020603050405020304" pitchFamily="18" charset="0"/>
                      </a:endParaRPr>
                    </a:p>
                  </a:txBody>
                  <a:tcPr>
                    <a:cell3D prstMaterial="dkEdge">
                      <a:bevel/>
                      <a:lightRig rig="flood" dir="t"/>
                    </a:cell3D>
                    <a:solidFill>
                      <a:srgbClr val="FF0000"/>
                    </a:solidFill>
                  </a:tcPr>
                </a:tc>
                <a:tc>
                  <a:txBody>
                    <a:bodyPr/>
                    <a:lstStyle/>
                    <a:p>
                      <a:pPr marL="342900" indent="-342900" algn="l">
                        <a:spcBef>
                          <a:spcPts val="600"/>
                        </a:spcBef>
                        <a:spcAft>
                          <a:spcPts val="600"/>
                        </a:spcAft>
                        <a:buFont typeface="Wingdings" panose="05000000000000000000" pitchFamily="2" charset="2"/>
                        <a:buChar char="ü"/>
                      </a:pPr>
                      <a:r>
                        <a:rPr lang="en-US" sz="2000" dirty="0" smtClean="0">
                          <a:solidFill>
                            <a:schemeClr val="bg1"/>
                          </a:solidFill>
                          <a:latin typeface="Times New Roman" panose="02020603050405020304" pitchFamily="18" charset="0"/>
                          <a:cs typeface="Times New Roman" panose="02020603050405020304" pitchFamily="18" charset="0"/>
                        </a:rPr>
                        <a:t>Shorter syllabus – 1.5 Credit modules</a:t>
                      </a:r>
                    </a:p>
                    <a:p>
                      <a:pPr marL="342900" marR="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en-US" sz="2000" baseline="0" dirty="0" smtClean="0">
                          <a:solidFill>
                            <a:schemeClr val="bg1"/>
                          </a:solidFill>
                          <a:latin typeface="Times New Roman" panose="02020603050405020304" pitchFamily="18" charset="0"/>
                          <a:cs typeface="Times New Roman" panose="02020603050405020304" pitchFamily="18" charset="0"/>
                        </a:rPr>
                        <a:t>Mock interviews</a:t>
                      </a:r>
                    </a:p>
                    <a:p>
                      <a:pPr marL="342900" marR="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en-US" sz="2000" baseline="0" dirty="0" smtClean="0">
                          <a:solidFill>
                            <a:schemeClr val="bg1"/>
                          </a:solidFill>
                          <a:latin typeface="Times New Roman" panose="02020603050405020304" pitchFamily="18" charset="0"/>
                          <a:cs typeface="Times New Roman" panose="02020603050405020304" pitchFamily="18" charset="0"/>
                        </a:rPr>
                        <a:t>Longer duration- Epidemiology, Biostatistics, NHP, Research Methodology</a:t>
                      </a:r>
                    </a:p>
                    <a:p>
                      <a:pPr marL="342900" marR="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en-US" sz="2000" baseline="0" dirty="0" smtClean="0">
                          <a:solidFill>
                            <a:schemeClr val="bg1"/>
                          </a:solidFill>
                          <a:latin typeface="Times New Roman" panose="02020603050405020304" pitchFamily="18" charset="0"/>
                          <a:cs typeface="Times New Roman" panose="02020603050405020304" pitchFamily="18" charset="0"/>
                        </a:rPr>
                        <a:t>Concomitant modules</a:t>
                      </a:r>
                    </a:p>
                    <a:p>
                      <a:pPr marL="342900" indent="-342900" algn="l">
                        <a:spcBef>
                          <a:spcPts val="600"/>
                        </a:spcBef>
                        <a:spcAft>
                          <a:spcPts val="600"/>
                        </a:spcAft>
                        <a:buFont typeface="Wingdings" panose="05000000000000000000" pitchFamily="2" charset="2"/>
                        <a:buChar char="ü"/>
                      </a:pPr>
                      <a:r>
                        <a:rPr lang="en-US" sz="2000" dirty="0" smtClean="0">
                          <a:solidFill>
                            <a:schemeClr val="bg1"/>
                          </a:solidFill>
                          <a:latin typeface="Times New Roman" panose="02020603050405020304" pitchFamily="18" charset="0"/>
                          <a:cs typeface="Times New Roman" panose="02020603050405020304" pitchFamily="18" charset="0"/>
                        </a:rPr>
                        <a:t>Pedagogical</a:t>
                      </a:r>
                      <a:r>
                        <a:rPr lang="en-US" sz="2000" baseline="0" dirty="0" smtClean="0">
                          <a:solidFill>
                            <a:schemeClr val="bg1"/>
                          </a:solidFill>
                          <a:latin typeface="Times New Roman" panose="02020603050405020304" pitchFamily="18" charset="0"/>
                          <a:cs typeface="Times New Roman" panose="02020603050405020304" pitchFamily="18" charset="0"/>
                        </a:rPr>
                        <a:t> tools – Greater use</a:t>
                      </a:r>
                    </a:p>
                    <a:p>
                      <a:pPr marL="342900" marR="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en-US" sz="2000" baseline="0" dirty="0" smtClean="0">
                          <a:solidFill>
                            <a:schemeClr val="bg1"/>
                          </a:solidFill>
                          <a:latin typeface="Times New Roman" panose="02020603050405020304" pitchFamily="18" charset="0"/>
                          <a:cs typeface="Times New Roman" panose="02020603050405020304" pitchFamily="18" charset="0"/>
                        </a:rPr>
                        <a:t>Lecturers – No change</a:t>
                      </a:r>
                    </a:p>
                    <a:p>
                      <a:pPr marL="342900" indent="-342900" algn="l">
                        <a:spcBef>
                          <a:spcPts val="600"/>
                        </a:spcBef>
                        <a:spcAft>
                          <a:spcPts val="600"/>
                        </a:spcAft>
                        <a:buFont typeface="Wingdings" panose="05000000000000000000" pitchFamily="2" charset="2"/>
                        <a:buChar char="ü"/>
                      </a:pPr>
                      <a:r>
                        <a:rPr lang="en-US" sz="2000" baseline="0" dirty="0" smtClean="0">
                          <a:solidFill>
                            <a:schemeClr val="bg1"/>
                          </a:solidFill>
                          <a:latin typeface="Times New Roman" panose="02020603050405020304" pitchFamily="18" charset="0"/>
                          <a:cs typeface="Times New Roman" panose="02020603050405020304" pitchFamily="18" charset="0"/>
                        </a:rPr>
                        <a:t>Module availability and slide consonance</a:t>
                      </a:r>
                    </a:p>
                    <a:p>
                      <a:pPr marL="342900" indent="-342900" algn="l">
                        <a:spcBef>
                          <a:spcPts val="600"/>
                        </a:spcBef>
                        <a:spcAft>
                          <a:spcPts val="600"/>
                        </a:spcAft>
                        <a:buFont typeface="Wingdings" panose="05000000000000000000" pitchFamily="2" charset="2"/>
                        <a:buChar char="ü"/>
                      </a:pPr>
                      <a:endParaRPr lang="en-US" sz="2000" baseline="0" dirty="0" smtClean="0">
                        <a:solidFill>
                          <a:schemeClr val="bg1"/>
                        </a:solidFill>
                        <a:latin typeface="Times New Roman" panose="02020603050405020304" pitchFamily="18" charset="0"/>
                        <a:cs typeface="Times New Roman" panose="02020603050405020304" pitchFamily="18" charset="0"/>
                      </a:endParaRPr>
                    </a:p>
                    <a:p>
                      <a:pPr marL="342900" indent="-342900" algn="l">
                        <a:spcBef>
                          <a:spcPts val="600"/>
                        </a:spcBef>
                        <a:spcAft>
                          <a:spcPts val="600"/>
                        </a:spcAft>
                        <a:buFont typeface="Wingdings" panose="05000000000000000000" pitchFamily="2" charset="2"/>
                        <a:buChar char="ü"/>
                      </a:pPr>
                      <a:endParaRPr lang="en-US" sz="2000" dirty="0" smtClean="0">
                        <a:solidFill>
                          <a:schemeClr val="bg1"/>
                        </a:solidFill>
                        <a:latin typeface="Times New Roman" panose="02020603050405020304" pitchFamily="18" charset="0"/>
                        <a:cs typeface="Times New Roman" panose="02020603050405020304" pitchFamily="18" charset="0"/>
                      </a:endParaRPr>
                    </a:p>
                    <a:p>
                      <a:pPr marL="342900" indent="-342900" algn="l">
                        <a:spcBef>
                          <a:spcPts val="600"/>
                        </a:spcBef>
                        <a:spcAft>
                          <a:spcPts val="600"/>
                        </a:spcAft>
                        <a:buFont typeface="Wingdings" panose="05000000000000000000" pitchFamily="2" charset="2"/>
                        <a:buChar char="ü"/>
                      </a:pPr>
                      <a:endParaRPr lang="en-IN" sz="2000" dirty="0">
                        <a:solidFill>
                          <a:schemeClr val="bg1"/>
                        </a:solidFill>
                        <a:latin typeface="Times New Roman" panose="02020603050405020304" pitchFamily="18" charset="0"/>
                        <a:cs typeface="Times New Roman" panose="02020603050405020304" pitchFamily="18" charset="0"/>
                      </a:endParaRPr>
                    </a:p>
                  </a:txBody>
                  <a:tcPr>
                    <a:cell3D prstMaterial="dkEdge">
                      <a:bevel/>
                      <a:lightRig rig="flood" dir="t"/>
                    </a:cell3D>
                    <a:solidFill>
                      <a:srgbClr val="00B050"/>
                    </a:solidFill>
                  </a:tcPr>
                </a:tc>
                <a:tc>
                  <a:txBody>
                    <a:bodyPr/>
                    <a:lstStyle/>
                    <a:p>
                      <a:pPr marL="342900" indent="-342900" algn="l">
                        <a:spcBef>
                          <a:spcPts val="600"/>
                        </a:spcBef>
                        <a:spcAft>
                          <a:spcPts val="600"/>
                        </a:spcAft>
                        <a:buFont typeface="Wingdings" panose="05000000000000000000" pitchFamily="2" charset="2"/>
                        <a:buChar char="ü"/>
                      </a:pPr>
                      <a:r>
                        <a:rPr lang="en-US" sz="2000" dirty="0" smtClean="0">
                          <a:solidFill>
                            <a:schemeClr val="bg1"/>
                          </a:solidFill>
                          <a:latin typeface="Times New Roman" panose="02020603050405020304" pitchFamily="18" charset="0"/>
                          <a:cs typeface="Times New Roman" panose="02020603050405020304" pitchFamily="18" charset="0"/>
                        </a:rPr>
                        <a:t>Students QR/pre-course material</a:t>
                      </a:r>
                    </a:p>
                    <a:p>
                      <a:pPr marL="342900" indent="-342900" algn="l">
                        <a:spcBef>
                          <a:spcPts val="600"/>
                        </a:spcBef>
                        <a:spcAft>
                          <a:spcPts val="600"/>
                        </a:spcAft>
                        <a:buFont typeface="Wingdings" panose="05000000000000000000" pitchFamily="2" charset="2"/>
                        <a:buChar char="ü"/>
                      </a:pPr>
                      <a:r>
                        <a:rPr lang="en-US" sz="2000" dirty="0" smtClean="0">
                          <a:solidFill>
                            <a:schemeClr val="bg1"/>
                          </a:solidFill>
                          <a:latin typeface="Times New Roman" panose="02020603050405020304" pitchFamily="18" charset="0"/>
                          <a:cs typeface="Times New Roman" panose="02020603050405020304" pitchFamily="18" charset="0"/>
                        </a:rPr>
                        <a:t>Rigor</a:t>
                      </a:r>
                      <a:r>
                        <a:rPr lang="en-US" sz="2000" baseline="0" dirty="0" smtClean="0">
                          <a:solidFill>
                            <a:schemeClr val="bg1"/>
                          </a:solidFill>
                          <a:latin typeface="Times New Roman" panose="02020603050405020304" pitchFamily="18" charset="0"/>
                          <a:cs typeface="Times New Roman" panose="02020603050405020304" pitchFamily="18" charset="0"/>
                        </a:rPr>
                        <a:t> in evaluation</a:t>
                      </a:r>
                    </a:p>
                    <a:p>
                      <a:pPr marL="342900" indent="-342900" algn="l">
                        <a:spcBef>
                          <a:spcPts val="600"/>
                        </a:spcBef>
                        <a:spcAft>
                          <a:spcPts val="600"/>
                        </a:spcAft>
                        <a:buFont typeface="Wingdings" panose="05000000000000000000" pitchFamily="2" charset="2"/>
                        <a:buChar char="ü"/>
                      </a:pPr>
                      <a:r>
                        <a:rPr lang="en-US" sz="2000" baseline="0" dirty="0" smtClean="0">
                          <a:solidFill>
                            <a:schemeClr val="bg1"/>
                          </a:solidFill>
                          <a:latin typeface="Times New Roman" panose="02020603050405020304" pitchFamily="18" charset="0"/>
                          <a:cs typeface="Times New Roman" panose="02020603050405020304" pitchFamily="18" charset="0"/>
                        </a:rPr>
                        <a:t>Reversing grading percentages</a:t>
                      </a:r>
                    </a:p>
                    <a:p>
                      <a:pPr marL="342900" indent="-342900" algn="l">
                        <a:spcBef>
                          <a:spcPts val="600"/>
                        </a:spcBef>
                        <a:spcAft>
                          <a:spcPts val="600"/>
                        </a:spcAft>
                        <a:buFont typeface="Wingdings" panose="05000000000000000000" pitchFamily="2" charset="2"/>
                        <a:buChar char="ü"/>
                      </a:pPr>
                      <a:r>
                        <a:rPr lang="en-US" sz="2000" baseline="0" dirty="0" smtClean="0">
                          <a:solidFill>
                            <a:schemeClr val="bg1"/>
                          </a:solidFill>
                          <a:latin typeface="Times New Roman" panose="02020603050405020304" pitchFamily="18" charset="0"/>
                          <a:cs typeface="Times New Roman" panose="02020603050405020304" pitchFamily="18" charset="0"/>
                        </a:rPr>
                        <a:t>Post exam error elucidation</a:t>
                      </a:r>
                    </a:p>
                    <a:p>
                      <a:pPr marL="342900" indent="-342900" algn="l">
                        <a:spcBef>
                          <a:spcPts val="600"/>
                        </a:spcBef>
                        <a:spcAft>
                          <a:spcPts val="600"/>
                        </a:spcAft>
                        <a:buFont typeface="Wingdings" panose="05000000000000000000" pitchFamily="2" charset="2"/>
                        <a:buChar char="ü"/>
                      </a:pPr>
                      <a:r>
                        <a:rPr lang="en-US" sz="2000" baseline="0" dirty="0" smtClean="0">
                          <a:solidFill>
                            <a:schemeClr val="bg1"/>
                          </a:solidFill>
                          <a:latin typeface="Times New Roman" panose="02020603050405020304" pitchFamily="18" charset="0"/>
                          <a:cs typeface="Times New Roman" panose="02020603050405020304" pitchFamily="18" charset="0"/>
                        </a:rPr>
                        <a:t>Exposure to in vogue software</a:t>
                      </a:r>
                    </a:p>
                    <a:p>
                      <a:pPr marL="342900" indent="-342900" algn="l">
                        <a:spcBef>
                          <a:spcPts val="600"/>
                        </a:spcBef>
                        <a:spcAft>
                          <a:spcPts val="600"/>
                        </a:spcAft>
                        <a:buFont typeface="Wingdings" panose="05000000000000000000" pitchFamily="2" charset="2"/>
                        <a:buChar char="ü"/>
                      </a:pPr>
                      <a:r>
                        <a:rPr lang="en-US" sz="2000" baseline="0" dirty="0" smtClean="0">
                          <a:solidFill>
                            <a:schemeClr val="bg1"/>
                          </a:solidFill>
                          <a:latin typeface="Times New Roman" panose="02020603050405020304" pitchFamily="18" charset="0"/>
                          <a:cs typeface="Times New Roman" panose="02020603050405020304" pitchFamily="18" charset="0"/>
                        </a:rPr>
                        <a:t>Inclusion of modules/topics</a:t>
                      </a:r>
                    </a:p>
                    <a:p>
                      <a:pPr marL="342900" indent="-342900" algn="l">
                        <a:spcBef>
                          <a:spcPts val="600"/>
                        </a:spcBef>
                        <a:spcAft>
                          <a:spcPts val="600"/>
                        </a:spcAft>
                        <a:buFont typeface="Wingdings" panose="05000000000000000000" pitchFamily="2" charset="2"/>
                        <a:buChar char="ü"/>
                      </a:pPr>
                      <a:r>
                        <a:rPr lang="en-US" sz="2000" baseline="0" dirty="0" smtClean="0">
                          <a:solidFill>
                            <a:schemeClr val="bg1"/>
                          </a:solidFill>
                          <a:latin typeface="Times New Roman" panose="02020603050405020304" pitchFamily="18" charset="0"/>
                          <a:cs typeface="Times New Roman" panose="02020603050405020304" pitchFamily="18" charset="0"/>
                        </a:rPr>
                        <a:t>Use pedagogical tools-institute field practical area </a:t>
                      </a:r>
                      <a:endParaRPr lang="en-IN" sz="2000" dirty="0">
                        <a:solidFill>
                          <a:schemeClr val="bg1"/>
                        </a:solidFill>
                        <a:latin typeface="Times New Roman" panose="02020603050405020304" pitchFamily="18" charset="0"/>
                        <a:cs typeface="Times New Roman" panose="02020603050405020304" pitchFamily="18" charset="0"/>
                      </a:endParaRPr>
                    </a:p>
                  </a:txBody>
                  <a:tcPr>
                    <a:cell3D prstMaterial="dkEdge">
                      <a:bevel/>
                      <a:lightRig rig="flood" dir="t"/>
                    </a:cell3D>
                    <a:solidFill>
                      <a:srgbClr val="FF000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74697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hlinkClick r:id="" action="ppaction://noaction"/>
          </p:cNvPr>
          <p:cNvSpPr txBox="1">
            <a:spLocks/>
          </p:cNvSpPr>
          <p:nvPr/>
        </p:nvSpPr>
        <p:spPr>
          <a:xfrm>
            <a:off x="38102" y="-109181"/>
            <a:ext cx="9143999" cy="111911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u="sng"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OVERLAP OF TOPICS AND SEQUENCE</a:t>
            </a:r>
            <a:endParaRPr lang="en-US" sz="3600" u="sng" dirty="0"/>
          </a:p>
        </p:txBody>
      </p:sp>
      <p:sp>
        <p:nvSpPr>
          <p:cNvPr id="3" name="TextBox 2"/>
          <p:cNvSpPr txBox="1"/>
          <p:nvPr/>
        </p:nvSpPr>
        <p:spPr>
          <a:xfrm>
            <a:off x="38102" y="1678678"/>
            <a:ext cx="9105900" cy="3733330"/>
          </a:xfrm>
          <a:prstGeom prst="rect">
            <a:avLst/>
          </a:prstGeom>
          <a:noFill/>
        </p:spPr>
        <p:txBody>
          <a:bodyPr wrap="square" rtlCol="0">
            <a:spAutoFit/>
          </a:bodyPr>
          <a:lstStyle/>
          <a:p>
            <a:pPr marL="342900" indent="-342900" algn="just">
              <a:lnSpc>
                <a:spcPct val="13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30 Core modules and 5 Electives as on date</a:t>
            </a:r>
          </a:p>
          <a:p>
            <a:pPr marL="342900" indent="-342900" algn="just">
              <a:lnSpc>
                <a:spcPct val="130000"/>
              </a:lnSpc>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342900" lvl="1" indent="-342900" algn="just">
              <a:lnSpc>
                <a:spcPct val="13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Several topics overlap, mainly in analytical </a:t>
            </a:r>
            <a:r>
              <a:rPr lang="en-US" sz="2000" dirty="0" smtClean="0">
                <a:latin typeface="Times New Roman" panose="02020603050405020304" pitchFamily="18" charset="0"/>
                <a:cs typeface="Times New Roman" panose="02020603050405020304" pitchFamily="18" charset="0"/>
              </a:rPr>
              <a:t>studies (mainly due to repetition </a:t>
            </a:r>
            <a:r>
              <a:rPr lang="en-US" sz="2000" dirty="0">
                <a:latin typeface="Times New Roman" panose="02020603050405020304" pitchFamily="18" charset="0"/>
                <a:cs typeface="Times New Roman" panose="02020603050405020304" pitchFamily="18" charset="0"/>
              </a:rPr>
              <a:t>of related topics for recall and therefore better </a:t>
            </a:r>
            <a:r>
              <a:rPr lang="en-US" sz="2000" dirty="0" smtClean="0">
                <a:latin typeface="Times New Roman" panose="02020603050405020304" pitchFamily="18" charset="0"/>
                <a:cs typeface="Times New Roman" panose="02020603050405020304" pitchFamily="18" charset="0"/>
              </a:rPr>
              <a:t>comprehension), followed </a:t>
            </a:r>
            <a:r>
              <a:rPr lang="en-US" sz="2000" dirty="0">
                <a:latin typeface="Times New Roman" panose="02020603050405020304" pitchFamily="18" charset="0"/>
                <a:cs typeface="Times New Roman" panose="02020603050405020304" pitchFamily="18" charset="0"/>
              </a:rPr>
              <a:t>by health </a:t>
            </a:r>
            <a:r>
              <a:rPr lang="en-US" sz="2000">
                <a:latin typeface="Times New Roman" panose="02020603050405020304" pitchFamily="18" charset="0"/>
                <a:cs typeface="Times New Roman" panose="02020603050405020304" pitchFamily="18" charset="0"/>
              </a:rPr>
              <a:t>and </a:t>
            </a:r>
            <a:r>
              <a:rPr lang="en-US" sz="2000" smtClean="0">
                <a:latin typeface="Times New Roman" panose="02020603050405020304" pitchFamily="18" charset="0"/>
                <a:cs typeface="Times New Roman" panose="02020603050405020304" pitchFamily="18" charset="0"/>
              </a:rPr>
              <a:t>finance</a:t>
            </a:r>
            <a:endParaRPr lang="en-US" sz="2000" dirty="0" smtClean="0">
              <a:latin typeface="Times New Roman" panose="02020603050405020304" pitchFamily="18" charset="0"/>
              <a:cs typeface="Times New Roman" panose="02020603050405020304" pitchFamily="18" charset="0"/>
            </a:endParaRPr>
          </a:p>
          <a:p>
            <a:pPr marL="342900" lvl="1" indent="-342900" algn="just">
              <a:lnSpc>
                <a:spcPct val="13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Some topics overlap even though in unrelated modules.</a:t>
            </a:r>
            <a:endParaRPr lang="en-US" sz="1400" dirty="0">
              <a:latin typeface="Times New Roman" panose="02020603050405020304" pitchFamily="18" charset="0"/>
              <a:cs typeface="Times New Roman" panose="02020603050405020304" pitchFamily="18" charset="0"/>
            </a:endParaRPr>
          </a:p>
          <a:p>
            <a:pPr lvl="1" algn="just">
              <a:lnSpc>
                <a:spcPct val="130000"/>
              </a:lnSpc>
            </a:pPr>
            <a:endParaRPr lang="en-US" sz="1400" dirty="0">
              <a:latin typeface="Times New Roman" panose="02020603050405020304" pitchFamily="18" charset="0"/>
              <a:cs typeface="Times New Roman" panose="02020603050405020304" pitchFamily="18" charset="0"/>
            </a:endParaRPr>
          </a:p>
          <a:p>
            <a:pPr marL="342900" indent="-342900" algn="just">
              <a:lnSpc>
                <a:spcPct val="13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Impact on duration for education (285 days only available out of </a:t>
            </a:r>
            <a:r>
              <a:rPr lang="en-US" sz="2000" dirty="0" smtClean="0">
                <a:latin typeface="Times New Roman" panose="02020603050405020304" pitchFamily="18" charset="0"/>
                <a:cs typeface="Times New Roman" panose="02020603050405020304" pitchFamily="18" charset="0"/>
              </a:rPr>
              <a:t>730)</a:t>
            </a:r>
            <a:endParaRPr lang="en-US" sz="2000" dirty="0">
              <a:latin typeface="Times New Roman" panose="02020603050405020304" pitchFamily="18" charset="0"/>
              <a:cs typeface="Times New Roman" panose="02020603050405020304" pitchFamily="18" charset="0"/>
            </a:endParaRPr>
          </a:p>
          <a:p>
            <a:pPr marL="342900" indent="-342900" algn="just">
              <a:lnSpc>
                <a:spcPct val="130000"/>
              </a:lnSpc>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342900" indent="-342900" algn="just">
              <a:lnSpc>
                <a:spcPct val="13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Sequence of modules non-concomitant for related topics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964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948861"/>
            <a:ext cx="9143999" cy="5375488"/>
          </a:xfrm>
        </p:spPr>
        <p:txBody>
          <a:bodyPr>
            <a:noAutofit/>
          </a:bodyPr>
          <a:lstStyle/>
          <a:p>
            <a:pPr algn="just">
              <a:lnSpc>
                <a:spcPct val="100000"/>
              </a:lnSpc>
              <a:spcBef>
                <a:spcPts val="600"/>
              </a:spcBef>
              <a:spcAft>
                <a:spcPts val="600"/>
              </a:spcAft>
            </a:pPr>
            <a:r>
              <a:rPr lang="en-US" sz="2000" dirty="0">
                <a:latin typeface="Times New Roman" panose="02020603050405020304" pitchFamily="18" charset="0"/>
                <a:cs typeface="Times New Roman" panose="02020603050405020304" pitchFamily="18" charset="0"/>
              </a:rPr>
              <a:t>Similarity of </a:t>
            </a:r>
            <a:r>
              <a:rPr lang="en-US" sz="2000" dirty="0" smtClean="0">
                <a:latin typeface="Times New Roman" panose="02020603050405020304" pitchFamily="18" charset="0"/>
                <a:cs typeface="Times New Roman" panose="02020603050405020304" pitchFamily="18" charset="0"/>
              </a:rPr>
              <a:t>modules, </a:t>
            </a:r>
            <a:r>
              <a:rPr lang="en-US" sz="2000" dirty="0">
                <a:latin typeface="Times New Roman" panose="02020603050405020304" pitchFamily="18" charset="0"/>
                <a:cs typeface="Times New Roman" panose="02020603050405020304" pitchFamily="18" charset="0"/>
              </a:rPr>
              <a:t>to a large extent, but not in all </a:t>
            </a:r>
            <a:r>
              <a:rPr lang="en-US" sz="2000" dirty="0" smtClean="0">
                <a:latin typeface="Times New Roman" panose="02020603050405020304" pitchFamily="18" charset="0"/>
                <a:cs typeface="Times New Roman" panose="02020603050405020304" pitchFamily="18" charset="0"/>
              </a:rPr>
              <a:t>cases</a:t>
            </a:r>
          </a:p>
          <a:p>
            <a:pPr lvl="1" indent="-454025" algn="just">
              <a:lnSpc>
                <a:spcPct val="100000"/>
              </a:lnSpc>
              <a:spcBef>
                <a:spcPts val="600"/>
              </a:spcBef>
              <a:spcAft>
                <a:spcPts val="600"/>
              </a:spcAft>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Indian institutes several similarities but not absolute similarity</a:t>
            </a:r>
            <a:endParaRPr lang="en-US" sz="1000" dirty="0" smtClean="0">
              <a:latin typeface="Times New Roman" panose="02020603050405020304" pitchFamily="18" charset="0"/>
              <a:cs typeface="Times New Roman" panose="02020603050405020304" pitchFamily="18" charset="0"/>
            </a:endParaRPr>
          </a:p>
          <a:p>
            <a:pPr lvl="1" indent="-454025" algn="just">
              <a:lnSpc>
                <a:spcPct val="100000"/>
              </a:lnSpc>
              <a:spcBef>
                <a:spcPts val="600"/>
              </a:spcBef>
              <a:spcAft>
                <a:spcPts val="600"/>
              </a:spcAft>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Foreign institutes – more dissimilar except Johns Hopkins University</a:t>
            </a:r>
            <a:endParaRPr lang="en-US" sz="1100" dirty="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pPr>
            <a:r>
              <a:rPr lang="en-US" sz="2000" dirty="0">
                <a:latin typeface="Times New Roman" panose="02020603050405020304" pitchFamily="18" charset="0"/>
                <a:cs typeface="Times New Roman" panose="02020603050405020304" pitchFamily="18" charset="0"/>
              </a:rPr>
              <a:t>What is being done differently in foreign institutes </a:t>
            </a:r>
            <a:r>
              <a:rPr lang="en-US" sz="2000" dirty="0" smtClean="0">
                <a:latin typeface="Times New Roman" panose="02020603050405020304" pitchFamily="18" charset="0"/>
                <a:cs typeface="Times New Roman" panose="02020603050405020304" pitchFamily="18" charset="0"/>
              </a:rPr>
              <a:t>is: -</a:t>
            </a:r>
            <a:endParaRPr lang="en-US" sz="2400" dirty="0">
              <a:latin typeface="Times New Roman" panose="02020603050405020304" pitchFamily="18" charset="0"/>
              <a:cs typeface="Times New Roman" panose="02020603050405020304" pitchFamily="18" charset="0"/>
            </a:endParaRPr>
          </a:p>
          <a:p>
            <a:pPr lvl="1" indent="-454025" algn="just">
              <a:lnSpc>
                <a:spcPct val="100000"/>
              </a:lnSpc>
              <a:spcBef>
                <a:spcPts val="600"/>
              </a:spcBef>
              <a:spcAft>
                <a:spcPts val="600"/>
              </a:spcAf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Less course content in depth education and better </a:t>
            </a:r>
            <a:r>
              <a:rPr lang="en-US" sz="2000" dirty="0" smtClean="0">
                <a:latin typeface="Times New Roman" panose="02020603050405020304" pitchFamily="18" charset="0"/>
                <a:cs typeface="Times New Roman" panose="02020603050405020304" pitchFamily="18" charset="0"/>
              </a:rPr>
              <a:t>comprehension</a:t>
            </a:r>
            <a:endParaRPr lang="en-US" sz="1000" dirty="0">
              <a:latin typeface="Times New Roman" panose="02020603050405020304" pitchFamily="18" charset="0"/>
              <a:cs typeface="Times New Roman" panose="02020603050405020304" pitchFamily="18" charset="0"/>
            </a:endParaRPr>
          </a:p>
          <a:p>
            <a:pPr lvl="1" indent="-454025" algn="just">
              <a:lnSpc>
                <a:spcPct val="100000"/>
              </a:lnSpc>
              <a:spcBef>
                <a:spcPts val="600"/>
              </a:spcBef>
              <a:spcAft>
                <a:spcPts val="600"/>
              </a:spcAf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More class based practicum, in addition to being industry </a:t>
            </a:r>
            <a:r>
              <a:rPr lang="en-US" sz="2000" dirty="0" smtClean="0">
                <a:latin typeface="Times New Roman" panose="02020603050405020304" pitchFamily="18" charset="0"/>
                <a:cs typeface="Times New Roman" panose="02020603050405020304" pitchFamily="18" charset="0"/>
              </a:rPr>
              <a:t>based</a:t>
            </a:r>
          </a:p>
          <a:p>
            <a:pPr algn="just">
              <a:lnSpc>
                <a:spcPct val="100000"/>
              </a:lnSpc>
              <a:spcBef>
                <a:spcPts val="600"/>
              </a:spcBef>
              <a:spcAft>
                <a:spcPts val="600"/>
              </a:spcAft>
            </a:pPr>
            <a:r>
              <a:rPr lang="en-US" sz="2000" dirty="0" smtClean="0">
                <a:latin typeface="Times New Roman" panose="02020603050405020304" pitchFamily="18" charset="0"/>
                <a:cs typeface="Times New Roman" panose="02020603050405020304" pitchFamily="18" charset="0"/>
              </a:rPr>
              <a:t>Broadly </a:t>
            </a:r>
            <a:r>
              <a:rPr lang="en-US" sz="2000" dirty="0">
                <a:latin typeface="Times New Roman" panose="02020603050405020304" pitchFamily="18" charset="0"/>
                <a:cs typeface="Times New Roman" panose="02020603050405020304" pitchFamily="18" charset="0"/>
              </a:rPr>
              <a:t>following modules offered by other institutes are different </a:t>
            </a:r>
            <a:r>
              <a:rPr lang="en-US" sz="2000" dirty="0" smtClean="0">
                <a:latin typeface="Times New Roman" panose="02020603050405020304" pitchFamily="18" charset="0"/>
                <a:cs typeface="Times New Roman" panose="02020603050405020304" pitchFamily="18" charset="0"/>
              </a:rPr>
              <a:t>from IIHMR</a:t>
            </a:r>
            <a:r>
              <a:rPr lang="en-US" sz="2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p>
          <a:p>
            <a:pPr marL="682625" lvl="1" indent="-341313" algn="just">
              <a:spcBef>
                <a:spcPts val="600"/>
              </a:spcBef>
              <a:spcAft>
                <a:spcPts val="600"/>
              </a:spcAft>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Leadership</a:t>
            </a:r>
            <a:endParaRPr lang="en-US" sz="2000" dirty="0">
              <a:latin typeface="Times New Roman" panose="02020603050405020304" pitchFamily="18" charset="0"/>
              <a:cs typeface="Times New Roman" panose="02020603050405020304" pitchFamily="18" charset="0"/>
            </a:endParaRPr>
          </a:p>
          <a:p>
            <a:pPr marL="682625" lvl="1" indent="-341313" algn="just">
              <a:spcBef>
                <a:spcPts val="600"/>
              </a:spcBef>
              <a:spcAft>
                <a:spcPts val="600"/>
              </a:spcAf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Innovative Problem Solving and </a:t>
            </a:r>
            <a:r>
              <a:rPr lang="en-US" sz="2000" dirty="0" smtClean="0">
                <a:latin typeface="Times New Roman" panose="02020603050405020304" pitchFamily="18" charset="0"/>
                <a:cs typeface="Times New Roman" panose="02020603050405020304" pitchFamily="18" charset="0"/>
              </a:rPr>
              <a:t>Thinking</a:t>
            </a:r>
            <a:endParaRPr lang="en-US" sz="2000" dirty="0">
              <a:latin typeface="Times New Roman" panose="02020603050405020304" pitchFamily="18" charset="0"/>
              <a:cs typeface="Times New Roman" panose="02020603050405020304" pitchFamily="18" charset="0"/>
            </a:endParaRPr>
          </a:p>
          <a:p>
            <a:pPr marL="682625" lvl="1" indent="-341313" algn="just">
              <a:spcBef>
                <a:spcPts val="600"/>
              </a:spcBef>
              <a:spcAft>
                <a:spcPts val="600"/>
              </a:spcAf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Negotiation and Conflict </a:t>
            </a:r>
            <a:r>
              <a:rPr lang="en-US" sz="2000" dirty="0" smtClean="0">
                <a:latin typeface="Times New Roman" panose="02020603050405020304" pitchFamily="18" charset="0"/>
                <a:cs typeface="Times New Roman" panose="02020603050405020304" pitchFamily="18" charset="0"/>
              </a:rPr>
              <a:t>Resolution</a:t>
            </a:r>
            <a:endParaRPr lang="en-US" sz="2000" dirty="0">
              <a:latin typeface="Times New Roman" panose="02020603050405020304" pitchFamily="18" charset="0"/>
              <a:cs typeface="Times New Roman" panose="02020603050405020304" pitchFamily="18" charset="0"/>
            </a:endParaRPr>
          </a:p>
          <a:p>
            <a:pPr marL="682625" lvl="1" indent="-341313" algn="just">
              <a:spcBef>
                <a:spcPts val="600"/>
              </a:spcBef>
              <a:spcAft>
                <a:spcPts val="600"/>
              </a:spcAf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Emerging Trends in Health </a:t>
            </a:r>
            <a:r>
              <a:rPr lang="en-US" sz="2000" dirty="0" smtClean="0">
                <a:latin typeface="Times New Roman" panose="02020603050405020304" pitchFamily="18" charset="0"/>
                <a:cs typeface="Times New Roman" panose="02020603050405020304" pitchFamily="18" charset="0"/>
              </a:rPr>
              <a:t>Care</a:t>
            </a:r>
            <a:endParaRPr lang="en-US" sz="2000" dirty="0">
              <a:latin typeface="Times New Roman" panose="02020603050405020304" pitchFamily="18" charset="0"/>
              <a:cs typeface="Times New Roman" panose="02020603050405020304" pitchFamily="18" charset="0"/>
            </a:endParaRPr>
          </a:p>
          <a:p>
            <a:pPr marL="682625" lvl="1" indent="-341313" algn="just">
              <a:spcBef>
                <a:spcPts val="600"/>
              </a:spcBef>
              <a:spcAft>
                <a:spcPts val="600"/>
              </a:spcAft>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Ethics </a:t>
            </a:r>
            <a:r>
              <a:rPr lang="en-US" sz="2000" dirty="0">
                <a:latin typeface="Times New Roman" panose="02020603050405020304" pitchFamily="18" charset="0"/>
                <a:cs typeface="Times New Roman" panose="02020603050405020304" pitchFamily="18" charset="0"/>
              </a:rPr>
              <a:t>in Public Health and Social </a:t>
            </a:r>
            <a:r>
              <a:rPr lang="en-US" sz="2000" dirty="0" smtClean="0">
                <a:latin typeface="Times New Roman" panose="02020603050405020304" pitchFamily="18" charset="0"/>
                <a:cs typeface="Times New Roman" panose="02020603050405020304" pitchFamily="18" charset="0"/>
              </a:rPr>
              <a:t>Justice</a:t>
            </a:r>
          </a:p>
          <a:p>
            <a:pPr marL="682625" lvl="1" indent="-341313" algn="just">
              <a:spcBef>
                <a:spcPts val="600"/>
              </a:spcBef>
              <a:spcAft>
                <a:spcPts val="600"/>
              </a:spcAft>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Health </a:t>
            </a:r>
            <a:r>
              <a:rPr lang="en-US" sz="2000" dirty="0">
                <a:latin typeface="Times New Roman" panose="02020603050405020304" pitchFamily="18" charset="0"/>
                <a:cs typeface="Times New Roman" panose="02020603050405020304" pitchFamily="18" charset="0"/>
              </a:rPr>
              <a:t>Equity</a:t>
            </a:r>
          </a:p>
          <a:p>
            <a:pPr marL="0" indent="-225425" algn="just">
              <a:lnSpc>
                <a:spcPct val="100000"/>
              </a:lnSpc>
              <a:spcBef>
                <a:spcPts val="600"/>
              </a:spcBef>
              <a:spcAft>
                <a:spcPts val="600"/>
              </a:spcAft>
              <a:buNone/>
            </a:pPr>
            <a:endParaRPr lang="en-US" dirty="0">
              <a:latin typeface="Times New Roman" panose="02020603050405020304" pitchFamily="18" charset="0"/>
              <a:cs typeface="Times New Roman" panose="02020603050405020304" pitchFamily="18" charset="0"/>
            </a:endParaRPr>
          </a:p>
          <a:p>
            <a:pPr lvl="1" indent="-454025" algn="just">
              <a:lnSpc>
                <a:spcPct val="100000"/>
              </a:lnSpc>
              <a:spcBef>
                <a:spcPts val="600"/>
              </a:spcBef>
              <a:spcAft>
                <a:spcPts val="600"/>
              </a:spcAft>
              <a:buFont typeface="Wingdings" panose="05000000000000000000" pitchFamily="2" charset="2"/>
              <a:buChar char="ü"/>
            </a:pPr>
            <a:endParaRPr lang="en-US" sz="1000" dirty="0">
              <a:latin typeface="Times New Roman" panose="02020603050405020304" pitchFamily="18" charset="0"/>
              <a:cs typeface="Times New Roman" panose="02020603050405020304" pitchFamily="18" charset="0"/>
            </a:endParaRPr>
          </a:p>
          <a:p>
            <a:pPr marL="0" indent="0" algn="just">
              <a:lnSpc>
                <a:spcPct val="150000"/>
              </a:lnSpc>
              <a:spcBef>
                <a:spcPts val="600"/>
              </a:spcBef>
              <a:spcAft>
                <a:spcPts val="600"/>
              </a:spcAft>
              <a:buNone/>
            </a:pPr>
            <a:r>
              <a:rPr lang="en-US" sz="24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0" y="368497"/>
            <a:ext cx="9143999" cy="4640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u="sng"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RESULT – MODULE ADDITION/DELETION </a:t>
            </a:r>
            <a:endParaRPr lang="en-US" sz="3400" u="sng" dirty="0"/>
          </a:p>
          <a:p>
            <a:pPr algn="ctr"/>
            <a:endParaRPr lang="en-US" sz="3400" u="sng" dirty="0"/>
          </a:p>
        </p:txBody>
      </p:sp>
      <p:sp>
        <p:nvSpPr>
          <p:cNvPr id="2" name="TextBox 1"/>
          <p:cNvSpPr txBox="1"/>
          <p:nvPr/>
        </p:nvSpPr>
        <p:spPr>
          <a:xfrm>
            <a:off x="5540991" y="4804011"/>
            <a:ext cx="3289109" cy="1754326"/>
          </a:xfrm>
          <a:prstGeom prst="rect">
            <a:avLst/>
          </a:prstGeom>
          <a:solidFill>
            <a:srgbClr val="00FFFF"/>
          </a:solidFill>
          <a:ln w="38100">
            <a:solidFill>
              <a:srgbClr val="3333FF"/>
            </a:solidFill>
          </a:ln>
          <a:scene3d>
            <a:camera prst="orthographicFront"/>
            <a:lightRig rig="threePt" dir="t"/>
          </a:scene3d>
          <a:sp3d>
            <a:bevelT prst="angle"/>
          </a:sp3d>
        </p:spPr>
        <p:txBody>
          <a:bodyPr wrap="square" rtlCol="0">
            <a:spAutoFit/>
          </a:bodyPr>
          <a:lstStyle/>
          <a:p>
            <a:r>
              <a:rPr lang="en-US" dirty="0" smtClean="0"/>
              <a:t>Ungraded modules generate no  student growth</a:t>
            </a:r>
          </a:p>
          <a:p>
            <a:endParaRPr lang="en-US" dirty="0"/>
          </a:p>
          <a:p>
            <a:r>
              <a:rPr lang="en-US" dirty="0" smtClean="0"/>
              <a:t>Health Information Management  and Principles of Management can be deleted</a:t>
            </a:r>
            <a:endParaRPr lang="en-US" dirty="0"/>
          </a:p>
        </p:txBody>
      </p:sp>
    </p:spTree>
    <p:extLst>
      <p:ext uri="{BB962C8B-B14F-4D97-AF65-F5344CB8AC3E}">
        <p14:creationId xmlns:p14="http://schemas.microsoft.com/office/powerpoint/2010/main" val="679987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3280</TotalTime>
  <Words>2449</Words>
  <Application>Microsoft Office PowerPoint</Application>
  <PresentationFormat>On-screen Show (4:3)</PresentationFormat>
  <Paragraphs>346</Paragraphs>
  <Slides>20</Slides>
  <Notes>13</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Brush Script MT</vt:lpstr>
      <vt:lpstr>Calibri</vt:lpstr>
      <vt:lpstr>Calibri Light</vt:lpstr>
      <vt:lpstr>Times New Roman</vt:lpstr>
      <vt:lpstr>Wingdings</vt:lpstr>
      <vt:lpstr>Office Theme</vt:lpstr>
      <vt:lpstr>PowerPoint Presentation</vt:lpstr>
      <vt:lpstr>PowerPoint Presentation</vt:lpstr>
      <vt:lpstr>OBJECTIVE</vt:lpstr>
      <vt:lpstr>METHODOLOGY</vt:lpstr>
      <vt:lpstr>ANALYSIS AND RESULT</vt:lpstr>
      <vt:lpstr>INSTITUTE COMPARISON</vt:lpstr>
      <vt:lpstr>VIEWS RECEIVED</vt:lpstr>
      <vt:lpstr>PowerPoint Presentation</vt:lpstr>
      <vt:lpstr>PowerPoint Presentation</vt:lpstr>
      <vt:lpstr>PowerPoint Presentation</vt:lpstr>
      <vt:lpstr>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Shivansh</dc:creator>
  <cp:lastModifiedBy>Shivansh</cp:lastModifiedBy>
  <cp:revision>196</cp:revision>
  <dcterms:created xsi:type="dcterms:W3CDTF">2019-04-15T18:27:49Z</dcterms:created>
  <dcterms:modified xsi:type="dcterms:W3CDTF">2019-05-31T04:24:48Z</dcterms:modified>
</cp:coreProperties>
</file>