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60" r:id="rId3"/>
    <p:sldId id="262" r:id="rId4"/>
    <p:sldId id="261" r:id="rId5"/>
    <p:sldId id="257" r:id="rId6"/>
    <p:sldId id="258" r:id="rId7"/>
    <p:sldId id="259" r:id="rId8"/>
    <p:sldId id="263" r:id="rId9"/>
    <p:sldId id="264" r:id="rId10"/>
    <p:sldId id="265" r:id="rId11"/>
    <p:sldId id="266" r:id="rId12"/>
    <p:sldId id="267" r:id="rId13"/>
    <p:sldId id="268" r:id="rId14"/>
    <p:sldId id="280" r:id="rId15"/>
    <p:sldId id="269" r:id="rId16"/>
    <p:sldId id="282" r:id="rId17"/>
    <p:sldId id="270" r:id="rId18"/>
    <p:sldId id="273" r:id="rId19"/>
    <p:sldId id="275" r:id="rId20"/>
    <p:sldId id="277" r:id="rId21"/>
    <p:sldId id="285" r:id="rId22"/>
    <p:sldId id="281" r:id="rId23"/>
    <p:sldId id="283" r:id="rId24"/>
    <p:sldId id="284" r:id="rId25"/>
    <p:sldId id="271" r:id="rId26"/>
    <p:sldId id="272" r:id="rId27"/>
    <p:sldId id="288" r:id="rId28"/>
    <p:sldId id="287"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Venkatesh\Desktop\Dissertation%20Report\Copy%20of%20Analysis%20dissertation%201.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Dell\Desktop\dessertation%20report\tables%20and%20chart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364280967631582"/>
          <c:y val="0.14054643682647752"/>
          <c:w val="0.73200968343970929"/>
          <c:h val="0.68510753077013764"/>
        </c:manualLayout>
      </c:layout>
      <c:barChart>
        <c:barDir val="col"/>
        <c:grouping val="clustered"/>
        <c:varyColors val="0"/>
        <c:ser>
          <c:idx val="0"/>
          <c:order val="0"/>
          <c:tx>
            <c:strRef>
              <c:f>Sheet13!$B$11</c:f>
              <c:strCache>
                <c:ptCount val="1"/>
                <c:pt idx="0">
                  <c:v>ANC SERVICES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Sheet13!$A$12:$A$14</c:f>
              <c:strCache>
                <c:ptCount val="3"/>
                <c:pt idx="0">
                  <c:v>TOTAL NO OF PREGNANT WOMEN </c:v>
                </c:pt>
                <c:pt idx="1">
                  <c:v>PREGNANT WOMEN WHO WERE REGISTERED</c:v>
                </c:pt>
                <c:pt idx="2">
                  <c:v>PREGNANT WOMEN WHO RECEIVED ANC SERVICES</c:v>
                </c:pt>
              </c:strCache>
            </c:strRef>
          </c:cat>
          <c:val>
            <c:numRef>
              <c:f>Sheet13!$B$12:$B$14</c:f>
              <c:numCache>
                <c:formatCode>General</c:formatCode>
                <c:ptCount val="3"/>
                <c:pt idx="0">
                  <c:v>28</c:v>
                </c:pt>
                <c:pt idx="1">
                  <c:v>28</c:v>
                </c:pt>
                <c:pt idx="2">
                  <c:v>20</c:v>
                </c:pt>
              </c:numCache>
            </c:numRef>
          </c:val>
          <c:extLst>
            <c:ext xmlns:c16="http://schemas.microsoft.com/office/drawing/2014/chart" uri="{C3380CC4-5D6E-409C-BE32-E72D297353CC}">
              <c16:uniqueId val="{00000000-83CE-4F44-BFCA-4C0035A7C2FB}"/>
            </c:ext>
          </c:extLst>
        </c:ser>
        <c:dLbls>
          <c:dLblPos val="outEnd"/>
          <c:showLegendKey val="0"/>
          <c:showVal val="1"/>
          <c:showCatName val="0"/>
          <c:showSerName val="0"/>
          <c:showPercent val="0"/>
          <c:showBubbleSize val="0"/>
        </c:dLbls>
        <c:gapWidth val="444"/>
        <c:overlap val="-90"/>
        <c:axId val="393995168"/>
        <c:axId val="393993200"/>
      </c:barChart>
      <c:catAx>
        <c:axId val="3939951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93993200"/>
        <c:crosses val="autoZero"/>
        <c:auto val="1"/>
        <c:lblAlgn val="ctr"/>
        <c:lblOffset val="100"/>
        <c:noMultiLvlLbl val="0"/>
      </c:catAx>
      <c:valAx>
        <c:axId val="393993200"/>
        <c:scaling>
          <c:orientation val="minMax"/>
        </c:scaling>
        <c:delete val="1"/>
        <c:axPos val="l"/>
        <c:numFmt formatCode="General" sourceLinked="1"/>
        <c:majorTickMark val="none"/>
        <c:minorTickMark val="none"/>
        <c:tickLblPos val="nextTo"/>
        <c:crossAx val="393995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cat>
            <c:strRef>
              <c:f>Sheet3!$B$7:$B$10</c:f>
              <c:strCache>
                <c:ptCount val="4"/>
                <c:pt idx="0">
                  <c:v>&lt;500</c:v>
                </c:pt>
                <c:pt idx="1">
                  <c:v>500-1500</c:v>
                </c:pt>
                <c:pt idx="2">
                  <c:v>1500-3000</c:v>
                </c:pt>
                <c:pt idx="3">
                  <c:v>&gt;3000</c:v>
                </c:pt>
              </c:strCache>
            </c:strRef>
          </c:cat>
          <c:val>
            <c:numRef>
              <c:f>Sheet3!$C$7:$C$10</c:f>
              <c:numCache>
                <c:formatCode>General</c:formatCode>
                <c:ptCount val="4"/>
                <c:pt idx="0">
                  <c:v>5</c:v>
                </c:pt>
                <c:pt idx="1">
                  <c:v>12</c:v>
                </c:pt>
                <c:pt idx="2">
                  <c:v>5</c:v>
                </c:pt>
                <c:pt idx="3">
                  <c:v>2</c:v>
                </c:pt>
              </c:numCache>
            </c:numRef>
          </c:val>
          <c:extLst>
            <c:ext xmlns:c16="http://schemas.microsoft.com/office/drawing/2014/chart" uri="{C3380CC4-5D6E-409C-BE32-E72D297353CC}">
              <c16:uniqueId val="{00000000-D847-4FE8-A4AD-83FE31F42C35}"/>
            </c:ext>
          </c:extLst>
        </c:ser>
        <c:dLbls>
          <c:showLegendKey val="0"/>
          <c:showVal val="0"/>
          <c:showCatName val="0"/>
          <c:showSerName val="0"/>
          <c:showPercent val="0"/>
          <c:showBubbleSize val="0"/>
        </c:dLbls>
        <c:gapWidth val="150"/>
        <c:shape val="cylinder"/>
        <c:axId val="209061376"/>
        <c:axId val="209435968"/>
        <c:axId val="0"/>
      </c:bar3DChart>
      <c:catAx>
        <c:axId val="20906137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Village with Population</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35968"/>
        <c:crosses val="autoZero"/>
        <c:auto val="1"/>
        <c:lblAlgn val="ctr"/>
        <c:lblOffset val="100"/>
        <c:noMultiLvlLbl val="0"/>
      </c:catAx>
      <c:valAx>
        <c:axId val="209435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No of Villages utilizing the services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061376"/>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availability of Frontline workers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Sheet8!$B$1</c:f>
              <c:strCache>
                <c:ptCount val="1"/>
                <c:pt idx="0">
                  <c:v>no </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Sheet8!$A$2:$A$5</c:f>
              <c:strCache>
                <c:ptCount val="4"/>
                <c:pt idx="0">
                  <c:v>Is an AWW been working for session area</c:v>
                </c:pt>
                <c:pt idx="1">
                  <c:v>Is the AWW involved in immunisation </c:v>
                </c:pt>
                <c:pt idx="2">
                  <c:v>Is an ASHA been working for session area</c:v>
                </c:pt>
                <c:pt idx="3">
                  <c:v>Is the ASHA involved in mobilising the immunisation </c:v>
                </c:pt>
              </c:strCache>
            </c:strRef>
          </c:cat>
          <c:val>
            <c:numRef>
              <c:f>Sheet8!$B$2:$B$5</c:f>
              <c:numCache>
                <c:formatCode>General</c:formatCode>
                <c:ptCount val="4"/>
                <c:pt idx="0">
                  <c:v>2</c:v>
                </c:pt>
                <c:pt idx="1">
                  <c:v>2</c:v>
                </c:pt>
                <c:pt idx="2">
                  <c:v>3</c:v>
                </c:pt>
                <c:pt idx="3">
                  <c:v>2</c:v>
                </c:pt>
              </c:numCache>
            </c:numRef>
          </c:val>
          <c:extLst>
            <c:ext xmlns:c16="http://schemas.microsoft.com/office/drawing/2014/chart" uri="{C3380CC4-5D6E-409C-BE32-E72D297353CC}">
              <c16:uniqueId val="{00000000-4022-4B83-ACDB-A5EF22705FFD}"/>
            </c:ext>
          </c:extLst>
        </c:ser>
        <c:ser>
          <c:idx val="1"/>
          <c:order val="1"/>
          <c:tx>
            <c:strRef>
              <c:f>Sheet8!$C$1</c:f>
              <c:strCache>
                <c:ptCount val="1"/>
                <c:pt idx="0">
                  <c:v>yes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Sheet8!$A$2:$A$5</c:f>
              <c:strCache>
                <c:ptCount val="4"/>
                <c:pt idx="0">
                  <c:v>Is an AWW been working for session area</c:v>
                </c:pt>
                <c:pt idx="1">
                  <c:v>Is the AWW involved in immunisation </c:v>
                </c:pt>
                <c:pt idx="2">
                  <c:v>Is an ASHA been working for session area</c:v>
                </c:pt>
                <c:pt idx="3">
                  <c:v>Is the ASHA involved in mobilising the immunisation </c:v>
                </c:pt>
              </c:strCache>
            </c:strRef>
          </c:cat>
          <c:val>
            <c:numRef>
              <c:f>Sheet8!$C$2:$C$5</c:f>
              <c:numCache>
                <c:formatCode>General</c:formatCode>
                <c:ptCount val="4"/>
                <c:pt idx="0">
                  <c:v>22</c:v>
                </c:pt>
                <c:pt idx="1">
                  <c:v>22</c:v>
                </c:pt>
                <c:pt idx="2">
                  <c:v>21</c:v>
                </c:pt>
                <c:pt idx="3">
                  <c:v>22</c:v>
                </c:pt>
              </c:numCache>
            </c:numRef>
          </c:val>
          <c:extLst>
            <c:ext xmlns:c16="http://schemas.microsoft.com/office/drawing/2014/chart" uri="{C3380CC4-5D6E-409C-BE32-E72D297353CC}">
              <c16:uniqueId val="{00000001-4022-4B83-ACDB-A5EF22705FFD}"/>
            </c:ext>
          </c:extLst>
        </c:ser>
        <c:dLbls>
          <c:dLblPos val="outEnd"/>
          <c:showLegendKey val="0"/>
          <c:showVal val="1"/>
          <c:showCatName val="0"/>
          <c:showSerName val="0"/>
          <c:showPercent val="0"/>
          <c:showBubbleSize val="0"/>
        </c:dLbls>
        <c:gapWidth val="444"/>
        <c:overlap val="-90"/>
        <c:axId val="546956136"/>
        <c:axId val="546961056"/>
      </c:barChart>
      <c:catAx>
        <c:axId val="546956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546961056"/>
        <c:crosses val="autoZero"/>
        <c:auto val="1"/>
        <c:lblAlgn val="ctr"/>
        <c:lblOffset val="100"/>
        <c:noMultiLvlLbl val="0"/>
      </c:catAx>
      <c:valAx>
        <c:axId val="546961056"/>
        <c:scaling>
          <c:orientation val="minMax"/>
        </c:scaling>
        <c:delete val="1"/>
        <c:axPos val="l"/>
        <c:numFmt formatCode="General" sourceLinked="1"/>
        <c:majorTickMark val="none"/>
        <c:minorTickMark val="none"/>
        <c:tickLblPos val="nextTo"/>
        <c:crossAx val="5469561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Registers availability at session sites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Sheet4!$B$1</c:f>
              <c:strCache>
                <c:ptCount val="1"/>
                <c:pt idx="0">
                  <c:v>no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Sheet4!$A$2:$A$4</c:f>
              <c:strCache>
                <c:ptCount val="3"/>
                <c:pt idx="0">
                  <c:v>MCH register </c:v>
                </c:pt>
                <c:pt idx="1">
                  <c:v> RCH register </c:v>
                </c:pt>
                <c:pt idx="2">
                  <c:v> ASHA survey register</c:v>
                </c:pt>
              </c:strCache>
            </c:strRef>
          </c:cat>
          <c:val>
            <c:numRef>
              <c:f>Sheet4!$B$2:$B$4</c:f>
              <c:numCache>
                <c:formatCode>General</c:formatCode>
                <c:ptCount val="3"/>
                <c:pt idx="0">
                  <c:v>9</c:v>
                </c:pt>
                <c:pt idx="1">
                  <c:v>2</c:v>
                </c:pt>
                <c:pt idx="2">
                  <c:v>6</c:v>
                </c:pt>
              </c:numCache>
            </c:numRef>
          </c:val>
          <c:extLst>
            <c:ext xmlns:c16="http://schemas.microsoft.com/office/drawing/2014/chart" uri="{C3380CC4-5D6E-409C-BE32-E72D297353CC}">
              <c16:uniqueId val="{00000000-DBEE-4F3F-A6F1-E720F79E1F4B}"/>
            </c:ext>
          </c:extLst>
        </c:ser>
        <c:ser>
          <c:idx val="1"/>
          <c:order val="1"/>
          <c:tx>
            <c:strRef>
              <c:f>Sheet4!$C$1</c:f>
              <c:strCache>
                <c:ptCount val="1"/>
                <c:pt idx="0">
                  <c:v>yes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Sheet4!$A$2:$A$4</c:f>
              <c:strCache>
                <c:ptCount val="3"/>
                <c:pt idx="0">
                  <c:v>MCH register </c:v>
                </c:pt>
                <c:pt idx="1">
                  <c:v> RCH register </c:v>
                </c:pt>
                <c:pt idx="2">
                  <c:v> ASHA survey register</c:v>
                </c:pt>
              </c:strCache>
            </c:strRef>
          </c:cat>
          <c:val>
            <c:numRef>
              <c:f>Sheet4!$C$2:$C$4</c:f>
              <c:numCache>
                <c:formatCode>General</c:formatCode>
                <c:ptCount val="3"/>
                <c:pt idx="0">
                  <c:v>15</c:v>
                </c:pt>
                <c:pt idx="1">
                  <c:v>22</c:v>
                </c:pt>
                <c:pt idx="2">
                  <c:v>18</c:v>
                </c:pt>
              </c:numCache>
            </c:numRef>
          </c:val>
          <c:extLst>
            <c:ext xmlns:c16="http://schemas.microsoft.com/office/drawing/2014/chart" uri="{C3380CC4-5D6E-409C-BE32-E72D297353CC}">
              <c16:uniqueId val="{00000001-DBEE-4F3F-A6F1-E720F79E1F4B}"/>
            </c:ext>
          </c:extLst>
        </c:ser>
        <c:dLbls>
          <c:dLblPos val="outEnd"/>
          <c:showLegendKey val="0"/>
          <c:showVal val="1"/>
          <c:showCatName val="0"/>
          <c:showSerName val="0"/>
          <c:showPercent val="0"/>
          <c:showBubbleSize val="0"/>
        </c:dLbls>
        <c:gapWidth val="444"/>
        <c:overlap val="-90"/>
        <c:axId val="454247960"/>
        <c:axId val="454246976"/>
      </c:barChart>
      <c:catAx>
        <c:axId val="4542479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454246976"/>
        <c:crosses val="autoZero"/>
        <c:auto val="1"/>
        <c:lblAlgn val="ctr"/>
        <c:lblOffset val="100"/>
        <c:noMultiLvlLbl val="0"/>
      </c:catAx>
      <c:valAx>
        <c:axId val="454246976"/>
        <c:scaling>
          <c:orientation val="minMax"/>
        </c:scaling>
        <c:delete val="1"/>
        <c:axPos val="l"/>
        <c:numFmt formatCode="General" sourceLinked="1"/>
        <c:majorTickMark val="none"/>
        <c:minorTickMark val="none"/>
        <c:tickLblPos val="nextTo"/>
        <c:crossAx val="454247960"/>
        <c:crosses val="autoZero"/>
        <c:crossBetween val="between"/>
      </c:valAx>
      <c:spPr>
        <a:noFill/>
        <a:ln>
          <a:solidFill>
            <a:schemeClr val="tx1"/>
          </a:solid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Facilities available  at VHND sites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Sheet5!$B$1</c:f>
              <c:strCache>
                <c:ptCount val="1"/>
                <c:pt idx="0">
                  <c:v>no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Sheet5!$A$2:$A$8</c:f>
              <c:strCache>
                <c:ptCount val="7"/>
                <c:pt idx="0">
                  <c:v> separate space for ANC </c:v>
                </c:pt>
                <c:pt idx="1">
                  <c:v> toilet facility </c:v>
                </c:pt>
                <c:pt idx="2">
                  <c:v> facility for handwashing </c:v>
                </c:pt>
                <c:pt idx="3">
                  <c:v> ANC table </c:v>
                </c:pt>
                <c:pt idx="4">
                  <c:v>privacy screen for ANC </c:v>
                </c:pt>
                <c:pt idx="5">
                  <c:v>Table for keeping the registers /equipments/ medicines </c:v>
                </c:pt>
                <c:pt idx="6">
                  <c:v>Chair for ANM (Yes/No)</c:v>
                </c:pt>
              </c:strCache>
            </c:strRef>
          </c:cat>
          <c:val>
            <c:numRef>
              <c:f>Sheet5!$B$2:$B$8</c:f>
              <c:numCache>
                <c:formatCode>General</c:formatCode>
                <c:ptCount val="7"/>
                <c:pt idx="0">
                  <c:v>22</c:v>
                </c:pt>
                <c:pt idx="1">
                  <c:v>21</c:v>
                </c:pt>
                <c:pt idx="2">
                  <c:v>15</c:v>
                </c:pt>
                <c:pt idx="3">
                  <c:v>24</c:v>
                </c:pt>
                <c:pt idx="4">
                  <c:v>22</c:v>
                </c:pt>
                <c:pt idx="5">
                  <c:v>21</c:v>
                </c:pt>
                <c:pt idx="6">
                  <c:v>7</c:v>
                </c:pt>
              </c:numCache>
            </c:numRef>
          </c:val>
          <c:extLst>
            <c:ext xmlns:c16="http://schemas.microsoft.com/office/drawing/2014/chart" uri="{C3380CC4-5D6E-409C-BE32-E72D297353CC}">
              <c16:uniqueId val="{00000000-D03F-4FA0-AA82-293534C99D22}"/>
            </c:ext>
          </c:extLst>
        </c:ser>
        <c:ser>
          <c:idx val="1"/>
          <c:order val="1"/>
          <c:tx>
            <c:strRef>
              <c:f>Sheet5!$C$1</c:f>
              <c:strCache>
                <c:ptCount val="1"/>
                <c:pt idx="0">
                  <c:v>yes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Sheet5!$A$2:$A$8</c:f>
              <c:strCache>
                <c:ptCount val="7"/>
                <c:pt idx="0">
                  <c:v> separate space for ANC </c:v>
                </c:pt>
                <c:pt idx="1">
                  <c:v> toilet facility </c:v>
                </c:pt>
                <c:pt idx="2">
                  <c:v> facility for handwashing </c:v>
                </c:pt>
                <c:pt idx="3">
                  <c:v> ANC table </c:v>
                </c:pt>
                <c:pt idx="4">
                  <c:v>privacy screen for ANC </c:v>
                </c:pt>
                <c:pt idx="5">
                  <c:v>Table for keeping the registers /equipments/ medicines </c:v>
                </c:pt>
                <c:pt idx="6">
                  <c:v>Chair for ANM (Yes/No)</c:v>
                </c:pt>
              </c:strCache>
            </c:strRef>
          </c:cat>
          <c:val>
            <c:numRef>
              <c:f>Sheet5!$C$2:$C$8</c:f>
              <c:numCache>
                <c:formatCode>General</c:formatCode>
                <c:ptCount val="7"/>
                <c:pt idx="0">
                  <c:v>2</c:v>
                </c:pt>
                <c:pt idx="1">
                  <c:v>3</c:v>
                </c:pt>
                <c:pt idx="2">
                  <c:v>9</c:v>
                </c:pt>
                <c:pt idx="3">
                  <c:v>0</c:v>
                </c:pt>
                <c:pt idx="4">
                  <c:v>2</c:v>
                </c:pt>
                <c:pt idx="5">
                  <c:v>3</c:v>
                </c:pt>
                <c:pt idx="6">
                  <c:v>17</c:v>
                </c:pt>
              </c:numCache>
            </c:numRef>
          </c:val>
          <c:extLst>
            <c:ext xmlns:c16="http://schemas.microsoft.com/office/drawing/2014/chart" uri="{C3380CC4-5D6E-409C-BE32-E72D297353CC}">
              <c16:uniqueId val="{00000001-D03F-4FA0-AA82-293534C99D22}"/>
            </c:ext>
          </c:extLst>
        </c:ser>
        <c:dLbls>
          <c:dLblPos val="outEnd"/>
          <c:showLegendKey val="0"/>
          <c:showVal val="1"/>
          <c:showCatName val="0"/>
          <c:showSerName val="0"/>
          <c:showPercent val="0"/>
          <c:showBubbleSize val="0"/>
        </c:dLbls>
        <c:gapWidth val="444"/>
        <c:overlap val="-90"/>
        <c:axId val="541313856"/>
        <c:axId val="551253976"/>
      </c:barChart>
      <c:catAx>
        <c:axId val="5413138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551253976"/>
        <c:crosses val="autoZero"/>
        <c:auto val="1"/>
        <c:lblAlgn val="ctr"/>
        <c:lblOffset val="100"/>
        <c:noMultiLvlLbl val="0"/>
      </c:catAx>
      <c:valAx>
        <c:axId val="551253976"/>
        <c:scaling>
          <c:orientation val="minMax"/>
        </c:scaling>
        <c:delete val="1"/>
        <c:axPos val="l"/>
        <c:numFmt formatCode="General" sourceLinked="1"/>
        <c:majorTickMark val="none"/>
        <c:minorTickMark val="none"/>
        <c:tickLblPos val="nextTo"/>
        <c:crossAx val="5413138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Equipments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Sheet6!$B$1</c:f>
              <c:strCache>
                <c:ptCount val="1"/>
                <c:pt idx="0">
                  <c:v>no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Sheet6!$A$2:$A$8</c:f>
              <c:strCache>
                <c:ptCount val="7"/>
                <c:pt idx="0">
                  <c:v> functional hub cutter</c:v>
                </c:pt>
                <c:pt idx="1">
                  <c:v>Thermometer</c:v>
                </c:pt>
                <c:pt idx="2">
                  <c:v>BP instrument</c:v>
                </c:pt>
                <c:pt idx="3">
                  <c:v>Strethoscope</c:v>
                </c:pt>
                <c:pt idx="4">
                  <c:v>Fetoscope</c:v>
                </c:pt>
                <c:pt idx="5">
                  <c:v>Measuring Tape</c:v>
                </c:pt>
                <c:pt idx="6">
                  <c:v>Hemoglobino Meter</c:v>
                </c:pt>
              </c:strCache>
            </c:strRef>
          </c:cat>
          <c:val>
            <c:numRef>
              <c:f>Sheet6!$B$2:$B$8</c:f>
              <c:numCache>
                <c:formatCode>General</c:formatCode>
                <c:ptCount val="7"/>
                <c:pt idx="0">
                  <c:v>1</c:v>
                </c:pt>
                <c:pt idx="1">
                  <c:v>18</c:v>
                </c:pt>
                <c:pt idx="2">
                  <c:v>12</c:v>
                </c:pt>
                <c:pt idx="3">
                  <c:v>14</c:v>
                </c:pt>
                <c:pt idx="4">
                  <c:v>24</c:v>
                </c:pt>
                <c:pt idx="5">
                  <c:v>7</c:v>
                </c:pt>
                <c:pt idx="6">
                  <c:v>8</c:v>
                </c:pt>
              </c:numCache>
            </c:numRef>
          </c:val>
          <c:extLst>
            <c:ext xmlns:c16="http://schemas.microsoft.com/office/drawing/2014/chart" uri="{C3380CC4-5D6E-409C-BE32-E72D297353CC}">
              <c16:uniqueId val="{00000000-0779-4234-9180-DF07979EA8BB}"/>
            </c:ext>
          </c:extLst>
        </c:ser>
        <c:ser>
          <c:idx val="1"/>
          <c:order val="1"/>
          <c:tx>
            <c:strRef>
              <c:f>Sheet6!$C$1</c:f>
              <c:strCache>
                <c:ptCount val="1"/>
                <c:pt idx="0">
                  <c:v>yes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Sheet6!$A$2:$A$8</c:f>
              <c:strCache>
                <c:ptCount val="7"/>
                <c:pt idx="0">
                  <c:v> functional hub cutter</c:v>
                </c:pt>
                <c:pt idx="1">
                  <c:v>Thermometer</c:v>
                </c:pt>
                <c:pt idx="2">
                  <c:v>BP instrument</c:v>
                </c:pt>
                <c:pt idx="3">
                  <c:v>Strethoscope</c:v>
                </c:pt>
                <c:pt idx="4">
                  <c:v>Fetoscope</c:v>
                </c:pt>
                <c:pt idx="5">
                  <c:v>Measuring Tape</c:v>
                </c:pt>
                <c:pt idx="6">
                  <c:v>Hemoglobino Meter</c:v>
                </c:pt>
              </c:strCache>
            </c:strRef>
          </c:cat>
          <c:val>
            <c:numRef>
              <c:f>Sheet6!$C$2:$C$8</c:f>
              <c:numCache>
                <c:formatCode>General</c:formatCode>
                <c:ptCount val="7"/>
                <c:pt idx="0">
                  <c:v>23</c:v>
                </c:pt>
                <c:pt idx="1">
                  <c:v>6</c:v>
                </c:pt>
                <c:pt idx="2">
                  <c:v>12</c:v>
                </c:pt>
                <c:pt idx="3">
                  <c:v>10</c:v>
                </c:pt>
                <c:pt idx="4">
                  <c:v>0</c:v>
                </c:pt>
                <c:pt idx="5">
                  <c:v>17</c:v>
                </c:pt>
                <c:pt idx="6">
                  <c:v>16</c:v>
                </c:pt>
              </c:numCache>
            </c:numRef>
          </c:val>
          <c:extLst>
            <c:ext xmlns:c16="http://schemas.microsoft.com/office/drawing/2014/chart" uri="{C3380CC4-5D6E-409C-BE32-E72D297353CC}">
              <c16:uniqueId val="{00000001-0779-4234-9180-DF07979EA8BB}"/>
            </c:ext>
          </c:extLst>
        </c:ser>
        <c:dLbls>
          <c:dLblPos val="outEnd"/>
          <c:showLegendKey val="0"/>
          <c:showVal val="1"/>
          <c:showCatName val="0"/>
          <c:showSerName val="0"/>
          <c:showPercent val="0"/>
          <c:showBubbleSize val="0"/>
        </c:dLbls>
        <c:gapWidth val="444"/>
        <c:overlap val="-90"/>
        <c:axId val="541340440"/>
        <c:axId val="541340112"/>
      </c:barChart>
      <c:catAx>
        <c:axId val="541340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541340112"/>
        <c:crosses val="autoZero"/>
        <c:auto val="1"/>
        <c:lblAlgn val="ctr"/>
        <c:lblOffset val="100"/>
        <c:noMultiLvlLbl val="0"/>
      </c:catAx>
      <c:valAx>
        <c:axId val="541340112"/>
        <c:scaling>
          <c:orientation val="minMax"/>
        </c:scaling>
        <c:delete val="1"/>
        <c:axPos val="l"/>
        <c:numFmt formatCode="General" sourceLinked="1"/>
        <c:majorTickMark val="none"/>
        <c:minorTickMark val="none"/>
        <c:tickLblPos val="nextTo"/>
        <c:crossAx val="5413404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availability of medicines and consumables</a:t>
            </a: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Sheet7!$B$1</c:f>
              <c:strCache>
                <c:ptCount val="1"/>
                <c:pt idx="0">
                  <c:v>no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Sheet7!$A$2:$A$18</c:f>
              <c:strCache>
                <c:ptCount val="17"/>
                <c:pt idx="0">
                  <c:v>Folic Acid</c:v>
                </c:pt>
                <c:pt idx="1">
                  <c:v>IFA</c:v>
                </c:pt>
                <c:pt idx="2">
                  <c:v>IFA Syrup</c:v>
                </c:pt>
                <c:pt idx="3">
                  <c:v>Calcium</c:v>
                </c:pt>
                <c:pt idx="4">
                  <c:v>Albendazole Syrup</c:v>
                </c:pt>
                <c:pt idx="5">
                  <c:v>Albendazole Tablet</c:v>
                </c:pt>
                <c:pt idx="6">
                  <c:v>Vitamin A Syrup</c:v>
                </c:pt>
                <c:pt idx="7">
                  <c:v>ORS</c:v>
                </c:pt>
                <c:pt idx="8">
                  <c:v>Zinc tablet</c:v>
                </c:pt>
                <c:pt idx="9">
                  <c:v>Amoxicillin Syrup</c:v>
                </c:pt>
                <c:pt idx="10">
                  <c:v>OCP Pills</c:v>
                </c:pt>
                <c:pt idx="11">
                  <c:v>E Pills</c:v>
                </c:pt>
                <c:pt idx="12">
                  <c:v>Paracetamol Tablet</c:v>
                </c:pt>
                <c:pt idx="13">
                  <c:v>Gentamicin</c:v>
                </c:pt>
                <c:pt idx="14">
                  <c:v>Urine Test Kit</c:v>
                </c:pt>
                <c:pt idx="15">
                  <c:v>Gloves</c:v>
                </c:pt>
                <c:pt idx="16">
                  <c:v>Condoms</c:v>
                </c:pt>
              </c:strCache>
            </c:strRef>
          </c:cat>
          <c:val>
            <c:numRef>
              <c:f>Sheet7!$B$2:$B$18</c:f>
              <c:numCache>
                <c:formatCode>General</c:formatCode>
                <c:ptCount val="17"/>
                <c:pt idx="0">
                  <c:v>20</c:v>
                </c:pt>
                <c:pt idx="1">
                  <c:v>8</c:v>
                </c:pt>
                <c:pt idx="2">
                  <c:v>24</c:v>
                </c:pt>
                <c:pt idx="3">
                  <c:v>12</c:v>
                </c:pt>
                <c:pt idx="4">
                  <c:v>22</c:v>
                </c:pt>
                <c:pt idx="5">
                  <c:v>10</c:v>
                </c:pt>
                <c:pt idx="6">
                  <c:v>22</c:v>
                </c:pt>
                <c:pt idx="7">
                  <c:v>12</c:v>
                </c:pt>
                <c:pt idx="8">
                  <c:v>6</c:v>
                </c:pt>
                <c:pt idx="9">
                  <c:v>23</c:v>
                </c:pt>
                <c:pt idx="10">
                  <c:v>10</c:v>
                </c:pt>
                <c:pt idx="11">
                  <c:v>8</c:v>
                </c:pt>
                <c:pt idx="12">
                  <c:v>6</c:v>
                </c:pt>
                <c:pt idx="13">
                  <c:v>24</c:v>
                </c:pt>
                <c:pt idx="14">
                  <c:v>16</c:v>
                </c:pt>
                <c:pt idx="15">
                  <c:v>22</c:v>
                </c:pt>
                <c:pt idx="16">
                  <c:v>4</c:v>
                </c:pt>
              </c:numCache>
            </c:numRef>
          </c:val>
          <c:extLst>
            <c:ext xmlns:c16="http://schemas.microsoft.com/office/drawing/2014/chart" uri="{C3380CC4-5D6E-409C-BE32-E72D297353CC}">
              <c16:uniqueId val="{00000000-8A6F-4858-B974-86AC14C980FC}"/>
            </c:ext>
          </c:extLst>
        </c:ser>
        <c:ser>
          <c:idx val="1"/>
          <c:order val="1"/>
          <c:tx>
            <c:strRef>
              <c:f>Sheet7!$C$1</c:f>
              <c:strCache>
                <c:ptCount val="1"/>
                <c:pt idx="0">
                  <c:v>yes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Sheet7!$A$2:$A$18</c:f>
              <c:strCache>
                <c:ptCount val="17"/>
                <c:pt idx="0">
                  <c:v>Folic Acid</c:v>
                </c:pt>
                <c:pt idx="1">
                  <c:v>IFA</c:v>
                </c:pt>
                <c:pt idx="2">
                  <c:v>IFA Syrup</c:v>
                </c:pt>
                <c:pt idx="3">
                  <c:v>Calcium</c:v>
                </c:pt>
                <c:pt idx="4">
                  <c:v>Albendazole Syrup</c:v>
                </c:pt>
                <c:pt idx="5">
                  <c:v>Albendazole Tablet</c:v>
                </c:pt>
                <c:pt idx="6">
                  <c:v>Vitamin A Syrup</c:v>
                </c:pt>
                <c:pt idx="7">
                  <c:v>ORS</c:v>
                </c:pt>
                <c:pt idx="8">
                  <c:v>Zinc tablet</c:v>
                </c:pt>
                <c:pt idx="9">
                  <c:v>Amoxicillin Syrup</c:v>
                </c:pt>
                <c:pt idx="10">
                  <c:v>OCP Pills</c:v>
                </c:pt>
                <c:pt idx="11">
                  <c:v>E Pills</c:v>
                </c:pt>
                <c:pt idx="12">
                  <c:v>Paracetamol Tablet</c:v>
                </c:pt>
                <c:pt idx="13">
                  <c:v>Gentamicin</c:v>
                </c:pt>
                <c:pt idx="14">
                  <c:v>Urine Test Kit</c:v>
                </c:pt>
                <c:pt idx="15">
                  <c:v>Gloves</c:v>
                </c:pt>
                <c:pt idx="16">
                  <c:v>Condoms</c:v>
                </c:pt>
              </c:strCache>
            </c:strRef>
          </c:cat>
          <c:val>
            <c:numRef>
              <c:f>Sheet7!$C$2:$C$18</c:f>
              <c:numCache>
                <c:formatCode>General</c:formatCode>
                <c:ptCount val="17"/>
                <c:pt idx="0">
                  <c:v>4</c:v>
                </c:pt>
                <c:pt idx="1">
                  <c:v>16</c:v>
                </c:pt>
                <c:pt idx="2">
                  <c:v>0</c:v>
                </c:pt>
                <c:pt idx="3">
                  <c:v>12</c:v>
                </c:pt>
                <c:pt idx="4">
                  <c:v>2</c:v>
                </c:pt>
                <c:pt idx="5">
                  <c:v>14</c:v>
                </c:pt>
                <c:pt idx="6">
                  <c:v>2</c:v>
                </c:pt>
                <c:pt idx="7">
                  <c:v>12</c:v>
                </c:pt>
                <c:pt idx="8">
                  <c:v>18</c:v>
                </c:pt>
                <c:pt idx="9">
                  <c:v>1</c:v>
                </c:pt>
                <c:pt idx="10">
                  <c:v>14</c:v>
                </c:pt>
                <c:pt idx="11">
                  <c:v>16</c:v>
                </c:pt>
                <c:pt idx="12">
                  <c:v>18</c:v>
                </c:pt>
                <c:pt idx="13">
                  <c:v>0</c:v>
                </c:pt>
                <c:pt idx="14">
                  <c:v>8</c:v>
                </c:pt>
                <c:pt idx="15">
                  <c:v>2</c:v>
                </c:pt>
                <c:pt idx="16">
                  <c:v>20</c:v>
                </c:pt>
              </c:numCache>
            </c:numRef>
          </c:val>
          <c:extLst>
            <c:ext xmlns:c16="http://schemas.microsoft.com/office/drawing/2014/chart" uri="{C3380CC4-5D6E-409C-BE32-E72D297353CC}">
              <c16:uniqueId val="{00000001-8A6F-4858-B974-86AC14C980FC}"/>
            </c:ext>
          </c:extLst>
        </c:ser>
        <c:dLbls>
          <c:dLblPos val="outEnd"/>
          <c:showLegendKey val="0"/>
          <c:showVal val="1"/>
          <c:showCatName val="0"/>
          <c:showSerName val="0"/>
          <c:showPercent val="0"/>
          <c:showBubbleSize val="0"/>
        </c:dLbls>
        <c:gapWidth val="444"/>
        <c:overlap val="-90"/>
        <c:axId val="334442208"/>
        <c:axId val="334444176"/>
      </c:barChart>
      <c:catAx>
        <c:axId val="3344422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34444176"/>
        <c:crosses val="autoZero"/>
        <c:auto val="1"/>
        <c:lblAlgn val="ctr"/>
        <c:lblOffset val="100"/>
        <c:noMultiLvlLbl val="0"/>
      </c:catAx>
      <c:valAx>
        <c:axId val="334444176"/>
        <c:scaling>
          <c:orientation val="minMax"/>
        </c:scaling>
        <c:delete val="1"/>
        <c:axPos val="l"/>
        <c:numFmt formatCode="General" sourceLinked="1"/>
        <c:majorTickMark val="none"/>
        <c:minorTickMark val="none"/>
        <c:tickLblPos val="nextTo"/>
        <c:crossAx val="3344422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Sheet10!$A$1:$A$3</c:f>
              <c:strCache>
                <c:ptCount val="3"/>
                <c:pt idx="0">
                  <c:v>THR AVAILABILITY</c:v>
                </c:pt>
                <c:pt idx="1">
                  <c:v>THR DISTRIBUTED</c:v>
                </c:pt>
                <c:pt idx="2">
                  <c:v>HOT COOKED MEAL DISTRIBUTION</c:v>
                </c:pt>
              </c:strCache>
            </c:strRef>
          </c:cat>
          <c:val>
            <c:numRef>
              <c:f>Sheet10!$B$1:$B$3</c:f>
              <c:numCache>
                <c:formatCode>General</c:formatCode>
                <c:ptCount val="3"/>
                <c:pt idx="0">
                  <c:v>24</c:v>
                </c:pt>
                <c:pt idx="1">
                  <c:v>18</c:v>
                </c:pt>
                <c:pt idx="2">
                  <c:v>20</c:v>
                </c:pt>
              </c:numCache>
            </c:numRef>
          </c:val>
          <c:extLst>
            <c:ext xmlns:c16="http://schemas.microsoft.com/office/drawing/2014/chart" uri="{C3380CC4-5D6E-409C-BE32-E72D297353CC}">
              <c16:uniqueId val="{00000000-F0E4-4218-B31F-0F4CEE0EFAEE}"/>
            </c:ext>
          </c:extLst>
        </c:ser>
        <c:dLbls>
          <c:dLblPos val="outEnd"/>
          <c:showLegendKey val="0"/>
          <c:showVal val="1"/>
          <c:showCatName val="0"/>
          <c:showSerName val="0"/>
          <c:showPercent val="0"/>
          <c:showBubbleSize val="0"/>
        </c:dLbls>
        <c:gapWidth val="444"/>
        <c:overlap val="-90"/>
        <c:axId val="315961056"/>
        <c:axId val="315966960"/>
      </c:barChart>
      <c:catAx>
        <c:axId val="3159610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15966960"/>
        <c:crosses val="autoZero"/>
        <c:auto val="1"/>
        <c:lblAlgn val="ctr"/>
        <c:lblOffset val="100"/>
        <c:noMultiLvlLbl val="0"/>
      </c:catAx>
      <c:valAx>
        <c:axId val="315966960"/>
        <c:scaling>
          <c:orientation val="minMax"/>
        </c:scaling>
        <c:delete val="1"/>
        <c:axPos val="l"/>
        <c:numFmt formatCode="General" sourceLinked="1"/>
        <c:majorTickMark val="none"/>
        <c:minorTickMark val="none"/>
        <c:tickLblPos val="nextTo"/>
        <c:crossAx val="315961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Sheet11!$A$2:$A$5</c:f>
              <c:strCache>
                <c:ptCount val="4"/>
                <c:pt idx="0">
                  <c:v>PREGNANT WOMEN </c:v>
                </c:pt>
                <c:pt idx="1">
                  <c:v>CHILDREN</c:v>
                </c:pt>
                <c:pt idx="2">
                  <c:v>BREAST FEEDING</c:v>
                </c:pt>
                <c:pt idx="3">
                  <c:v>ADOLESCENT</c:v>
                </c:pt>
              </c:strCache>
            </c:strRef>
          </c:cat>
          <c:val>
            <c:numRef>
              <c:f>Sheet11!$B$2:$B$5</c:f>
              <c:numCache>
                <c:formatCode>General</c:formatCode>
                <c:ptCount val="4"/>
                <c:pt idx="0">
                  <c:v>63</c:v>
                </c:pt>
                <c:pt idx="1">
                  <c:v>71</c:v>
                </c:pt>
                <c:pt idx="2">
                  <c:v>54</c:v>
                </c:pt>
                <c:pt idx="3">
                  <c:v>35</c:v>
                </c:pt>
              </c:numCache>
            </c:numRef>
          </c:val>
          <c:extLst>
            <c:ext xmlns:c16="http://schemas.microsoft.com/office/drawing/2014/chart" uri="{C3380CC4-5D6E-409C-BE32-E72D297353CC}">
              <c16:uniqueId val="{00000000-9B66-486C-89BA-9EEB22340685}"/>
            </c:ext>
          </c:extLst>
        </c:ser>
        <c:dLbls>
          <c:dLblPos val="outEnd"/>
          <c:showLegendKey val="0"/>
          <c:showVal val="1"/>
          <c:showCatName val="0"/>
          <c:showSerName val="0"/>
          <c:showPercent val="0"/>
          <c:showBubbleSize val="0"/>
        </c:dLbls>
        <c:gapWidth val="444"/>
        <c:overlap val="-90"/>
        <c:axId val="396842440"/>
        <c:axId val="396842112"/>
      </c:barChart>
      <c:catAx>
        <c:axId val="396842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96842112"/>
        <c:crosses val="autoZero"/>
        <c:auto val="1"/>
        <c:lblAlgn val="ctr"/>
        <c:lblOffset val="100"/>
        <c:noMultiLvlLbl val="0"/>
      </c:catAx>
      <c:valAx>
        <c:axId val="396842112"/>
        <c:scaling>
          <c:orientation val="minMax"/>
        </c:scaling>
        <c:delete val="1"/>
        <c:axPos val="l"/>
        <c:numFmt formatCode="General" sourceLinked="1"/>
        <c:majorTickMark val="none"/>
        <c:minorTickMark val="none"/>
        <c:tickLblPos val="nextTo"/>
        <c:crossAx val="3968424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Participation of beneficiary in immunisation </a:t>
            </a:r>
          </a:p>
        </c:rich>
      </c:tx>
      <c:layout>
        <c:manualLayout>
          <c:xMode val="edge"/>
          <c:yMode val="edge"/>
          <c:x val="0.29110126094378064"/>
          <c:y val="3.2073310423825885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Sheet9!$B$1</c:f>
              <c:strCache>
                <c:ptCount val="1"/>
                <c:pt idx="0">
                  <c:v>yes </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Sheet9!$A$2:$A$4</c:f>
              <c:strCache>
                <c:ptCount val="3"/>
                <c:pt idx="0">
                  <c:v>Low participation in immunisation from harijan tolas</c:v>
                </c:pt>
                <c:pt idx="1">
                  <c:v>Low participation in immunisation from muslim tolas</c:v>
                </c:pt>
                <c:pt idx="2">
                  <c:v>Do you have low participation due to migration in this site </c:v>
                </c:pt>
              </c:strCache>
            </c:strRef>
          </c:cat>
          <c:val>
            <c:numRef>
              <c:f>Sheet9!$B$2:$B$4</c:f>
              <c:numCache>
                <c:formatCode>General</c:formatCode>
                <c:ptCount val="3"/>
                <c:pt idx="0">
                  <c:v>3</c:v>
                </c:pt>
                <c:pt idx="1">
                  <c:v>2</c:v>
                </c:pt>
                <c:pt idx="2">
                  <c:v>2</c:v>
                </c:pt>
              </c:numCache>
            </c:numRef>
          </c:val>
          <c:extLst>
            <c:ext xmlns:c16="http://schemas.microsoft.com/office/drawing/2014/chart" uri="{C3380CC4-5D6E-409C-BE32-E72D297353CC}">
              <c16:uniqueId val="{00000000-41E8-4F98-810C-A11B52819D7C}"/>
            </c:ext>
          </c:extLst>
        </c:ser>
        <c:ser>
          <c:idx val="1"/>
          <c:order val="1"/>
          <c:tx>
            <c:strRef>
              <c:f>Sheet9!$C$1</c:f>
              <c:strCache>
                <c:ptCount val="1"/>
                <c:pt idx="0">
                  <c:v>no</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Sheet9!$A$2:$A$4</c:f>
              <c:strCache>
                <c:ptCount val="3"/>
                <c:pt idx="0">
                  <c:v>Low participation in immunisation from harijan tolas</c:v>
                </c:pt>
                <c:pt idx="1">
                  <c:v>Low participation in immunisation from muslim tolas</c:v>
                </c:pt>
                <c:pt idx="2">
                  <c:v>Do you have low participation due to migration in this site </c:v>
                </c:pt>
              </c:strCache>
            </c:strRef>
          </c:cat>
          <c:val>
            <c:numRef>
              <c:f>Sheet9!$C$2:$C$4</c:f>
              <c:numCache>
                <c:formatCode>General</c:formatCode>
                <c:ptCount val="3"/>
                <c:pt idx="0">
                  <c:v>21</c:v>
                </c:pt>
                <c:pt idx="1">
                  <c:v>22</c:v>
                </c:pt>
                <c:pt idx="2">
                  <c:v>22</c:v>
                </c:pt>
              </c:numCache>
            </c:numRef>
          </c:val>
          <c:extLst>
            <c:ext xmlns:c16="http://schemas.microsoft.com/office/drawing/2014/chart" uri="{C3380CC4-5D6E-409C-BE32-E72D297353CC}">
              <c16:uniqueId val="{00000001-41E8-4F98-810C-A11B52819D7C}"/>
            </c:ext>
          </c:extLst>
        </c:ser>
        <c:dLbls>
          <c:dLblPos val="outEnd"/>
          <c:showLegendKey val="0"/>
          <c:showVal val="1"/>
          <c:showCatName val="0"/>
          <c:showSerName val="0"/>
          <c:showPercent val="0"/>
          <c:showBubbleSize val="0"/>
        </c:dLbls>
        <c:gapWidth val="444"/>
        <c:overlap val="-90"/>
        <c:axId val="724498176"/>
        <c:axId val="724495552"/>
      </c:barChart>
      <c:catAx>
        <c:axId val="7244981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724495552"/>
        <c:crosses val="autoZero"/>
        <c:auto val="1"/>
        <c:lblAlgn val="ctr"/>
        <c:lblOffset val="100"/>
        <c:noMultiLvlLbl val="0"/>
      </c:catAx>
      <c:valAx>
        <c:axId val="724495552"/>
        <c:scaling>
          <c:orientation val="minMax"/>
        </c:scaling>
        <c:delete val="1"/>
        <c:axPos val="l"/>
        <c:numFmt formatCode="General" sourceLinked="1"/>
        <c:majorTickMark val="none"/>
        <c:minorTickMark val="none"/>
        <c:tickLblPos val="nextTo"/>
        <c:crossAx val="72449817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3874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312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929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528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13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019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777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109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24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6769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5/21/2018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817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5/21/2018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18665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219E-F86A-42B7-9DC0-0341582B7A9D}"/>
              </a:ext>
            </a:extLst>
          </p:cNvPr>
          <p:cNvSpPr>
            <a:spLocks noGrp="1"/>
          </p:cNvSpPr>
          <p:nvPr>
            <p:ph type="ctrTitle"/>
          </p:nvPr>
        </p:nvSpPr>
        <p:spPr>
          <a:xfrm>
            <a:off x="1245705" y="831078"/>
            <a:ext cx="10750052" cy="2541431"/>
          </a:xfrm>
        </p:spPr>
        <p:txBody>
          <a:bodyPr>
            <a:normAutofit/>
          </a:bodyPr>
          <a:lstStyle/>
          <a:p>
            <a:pPr algn="ctr"/>
            <a:r>
              <a:rPr lang="en-IN" sz="3600" b="1" u="sng" dirty="0">
                <a:latin typeface="Times New Roman" panose="02020603050405020304" pitchFamily="18" charset="0"/>
                <a:cs typeface="Times New Roman" panose="02020603050405020304" pitchFamily="18" charset="0"/>
              </a:rPr>
              <a:t>“Assessment of Village Health Nutrition Day (VHND)Services at selected sites in Nawada district”</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2E6F1F4-938A-447A-AF8B-3BD1643D4170}"/>
              </a:ext>
            </a:extLst>
          </p:cNvPr>
          <p:cNvSpPr>
            <a:spLocks noGrp="1"/>
          </p:cNvSpPr>
          <p:nvPr>
            <p:ph type="subTitle" idx="1"/>
          </p:nvPr>
        </p:nvSpPr>
        <p:spPr>
          <a:xfrm>
            <a:off x="6919415" y="5080527"/>
            <a:ext cx="5272585" cy="977621"/>
          </a:xfrm>
        </p:spPr>
        <p:txBody>
          <a:bodyPr>
            <a:noAutofit/>
          </a:bodyPr>
          <a:lstStyle/>
          <a:p>
            <a:r>
              <a:rPr lang="en-US" sz="2000" b="1" dirty="0"/>
              <a:t>SUBMITTED BY – SMITA WAHANE</a:t>
            </a:r>
          </a:p>
          <a:p>
            <a:r>
              <a:rPr lang="en-US" sz="2000" b="1" dirty="0"/>
              <a:t>                                 ROLL NO.- 59</a:t>
            </a:r>
          </a:p>
        </p:txBody>
      </p:sp>
      <p:sp>
        <p:nvSpPr>
          <p:cNvPr id="4" name="TextBox 3">
            <a:extLst>
              <a:ext uri="{FF2B5EF4-FFF2-40B4-BE49-F238E27FC236}">
                <a16:creationId xmlns:a16="http://schemas.microsoft.com/office/drawing/2014/main" id="{5A0B6168-CD10-4670-A88B-B8647C193146}"/>
              </a:ext>
            </a:extLst>
          </p:cNvPr>
          <p:cNvSpPr txBox="1"/>
          <p:nvPr/>
        </p:nvSpPr>
        <p:spPr>
          <a:xfrm>
            <a:off x="1" y="5605670"/>
            <a:ext cx="4094922" cy="369332"/>
          </a:xfrm>
          <a:prstGeom prst="rect">
            <a:avLst/>
          </a:prstGeom>
          <a:noFill/>
        </p:spPr>
        <p:txBody>
          <a:bodyPr wrap="square" rtlCol="0">
            <a:spAutoFit/>
          </a:bodyPr>
          <a:lstStyle/>
          <a:p>
            <a:r>
              <a:rPr lang="en-US" b="1" dirty="0"/>
              <a:t>GUIDED BY- Dr. PREETHA G.S</a:t>
            </a:r>
          </a:p>
        </p:txBody>
      </p:sp>
    </p:spTree>
    <p:extLst>
      <p:ext uri="{BB962C8B-B14F-4D97-AF65-F5344CB8AC3E}">
        <p14:creationId xmlns:p14="http://schemas.microsoft.com/office/powerpoint/2010/main" val="47669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1F3BA5-20FB-4037-ABC8-B85BCEDADDD9}"/>
              </a:ext>
            </a:extLst>
          </p:cNvPr>
          <p:cNvSpPr>
            <a:spLocks noGrp="1"/>
          </p:cNvSpPr>
          <p:nvPr>
            <p:ph idx="1"/>
          </p:nvPr>
        </p:nvSpPr>
        <p:spPr>
          <a:xfrm>
            <a:off x="278297" y="278296"/>
            <a:ext cx="11688416" cy="5724939"/>
          </a:xfrm>
        </p:spPr>
        <p:txBody>
          <a:bodyPr>
            <a:normAutofit fontScale="92500" lnSpcReduction="10000"/>
          </a:bodyPr>
          <a:lstStyle/>
          <a:p>
            <a:r>
              <a:rPr lang="en-US" sz="4400" b="1" dirty="0"/>
              <a:t>General Objective :</a:t>
            </a:r>
            <a:endParaRPr lang="en-US" sz="4400" dirty="0"/>
          </a:p>
          <a:p>
            <a:pPr marL="0" indent="0">
              <a:buNone/>
            </a:pPr>
            <a:r>
              <a:rPr lang="en-US" dirty="0"/>
              <a:t> </a:t>
            </a:r>
          </a:p>
          <a:p>
            <a:r>
              <a:rPr lang="en-US" sz="2400" dirty="0"/>
              <a:t>To assess the Organisation and delivery of services during Village Health Nutrition Day at 24 sites in Nawada District.</a:t>
            </a:r>
          </a:p>
          <a:p>
            <a:pPr marL="0" indent="0">
              <a:buNone/>
            </a:pPr>
            <a:r>
              <a:rPr lang="en-US" sz="2400" b="1" dirty="0"/>
              <a:t> </a:t>
            </a:r>
            <a:endParaRPr lang="en-US" sz="2400" dirty="0"/>
          </a:p>
          <a:p>
            <a:r>
              <a:rPr lang="en-US" sz="4400" b="1" dirty="0"/>
              <a:t>Specific objectives:</a:t>
            </a:r>
            <a:endParaRPr lang="en-US" sz="4400" dirty="0"/>
          </a:p>
          <a:p>
            <a:pPr marL="0" indent="0">
              <a:buNone/>
            </a:pPr>
            <a:r>
              <a:rPr lang="en-GB" dirty="0"/>
              <a:t> </a:t>
            </a:r>
            <a:endParaRPr lang="en-US" dirty="0"/>
          </a:p>
          <a:p>
            <a:r>
              <a:rPr lang="en-GB" dirty="0"/>
              <a:t>To assess the availability of Infrastructure , Drugs , Equipments for conducting Village Health Nutrition Day. </a:t>
            </a:r>
          </a:p>
          <a:p>
            <a:r>
              <a:rPr lang="en-US" dirty="0"/>
              <a:t>To review the Delivery of different services during Village Health Nutrition Day</a:t>
            </a:r>
          </a:p>
          <a:p>
            <a:r>
              <a:rPr lang="en-US" dirty="0"/>
              <a:t>To assess the utilization of the services provided at the VHND sites ,  by the beneficiaries. </a:t>
            </a:r>
          </a:p>
          <a:p>
            <a:pPr marL="0" indent="0">
              <a:buNone/>
            </a:pPr>
            <a:r>
              <a:rPr lang="en-IN" dirty="0"/>
              <a:t> </a:t>
            </a:r>
            <a:endParaRPr lang="en-US" dirty="0"/>
          </a:p>
          <a:p>
            <a:endParaRPr lang="en-US" dirty="0"/>
          </a:p>
        </p:txBody>
      </p:sp>
    </p:spTree>
    <p:extLst>
      <p:ext uri="{BB962C8B-B14F-4D97-AF65-F5344CB8AC3E}">
        <p14:creationId xmlns:p14="http://schemas.microsoft.com/office/powerpoint/2010/main" val="6720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B93C-D1C0-4DE9-AA70-45AB75CC894D}"/>
              </a:ext>
            </a:extLst>
          </p:cNvPr>
          <p:cNvSpPr>
            <a:spLocks noGrp="1"/>
          </p:cNvSpPr>
          <p:nvPr>
            <p:ph type="title"/>
          </p:nvPr>
        </p:nvSpPr>
        <p:spPr/>
        <p:txBody>
          <a:bodyPr/>
          <a:lstStyle/>
          <a:p>
            <a:pPr algn="ctr"/>
            <a:r>
              <a:rPr lang="en-IN" b="1" dirty="0"/>
              <a:t>Methodology:</a:t>
            </a:r>
            <a:br>
              <a:rPr lang="en-US" dirty="0"/>
            </a:br>
            <a:endParaRPr lang="en-US" dirty="0"/>
          </a:p>
        </p:txBody>
      </p:sp>
      <p:sp>
        <p:nvSpPr>
          <p:cNvPr id="3" name="Content Placeholder 2">
            <a:extLst>
              <a:ext uri="{FF2B5EF4-FFF2-40B4-BE49-F238E27FC236}">
                <a16:creationId xmlns:a16="http://schemas.microsoft.com/office/drawing/2014/main" id="{E6825497-627B-48F3-BF6D-C1CDEEEA4B2B}"/>
              </a:ext>
            </a:extLst>
          </p:cNvPr>
          <p:cNvSpPr>
            <a:spLocks noGrp="1"/>
          </p:cNvSpPr>
          <p:nvPr>
            <p:ph idx="1"/>
          </p:nvPr>
        </p:nvSpPr>
        <p:spPr>
          <a:xfrm>
            <a:off x="291548" y="2015732"/>
            <a:ext cx="11781181" cy="4037749"/>
          </a:xfrm>
        </p:spPr>
        <p:txBody>
          <a:bodyPr>
            <a:normAutofit lnSpcReduction="10000"/>
          </a:bodyPr>
          <a:lstStyle/>
          <a:p>
            <a:r>
              <a:rPr lang="en-IN" sz="2200" b="1" dirty="0"/>
              <a:t>Type of the study :</a:t>
            </a:r>
            <a:r>
              <a:rPr lang="en-IN" sz="2200" dirty="0"/>
              <a:t> Descriptive cross sectional study design.</a:t>
            </a:r>
            <a:endParaRPr lang="en-US" sz="2200" dirty="0"/>
          </a:p>
          <a:p>
            <a:pPr marL="0" indent="0">
              <a:buNone/>
            </a:pPr>
            <a:r>
              <a:rPr lang="ar-SA" sz="2200" dirty="0"/>
              <a:t>	</a:t>
            </a:r>
            <a:endParaRPr lang="en-US" sz="2200" dirty="0"/>
          </a:p>
          <a:p>
            <a:r>
              <a:rPr lang="en-IN" sz="2200" b="1" dirty="0"/>
              <a:t>Location of the study :  </a:t>
            </a:r>
            <a:r>
              <a:rPr lang="en-IN" sz="2200" dirty="0"/>
              <a:t>24 Villages  of 12 HSC of Nawada District.</a:t>
            </a:r>
            <a:endParaRPr lang="en-US" sz="2200" dirty="0"/>
          </a:p>
          <a:p>
            <a:pPr marL="0" indent="0">
              <a:buNone/>
            </a:pPr>
            <a:r>
              <a:rPr lang="en-IN" sz="2200" b="1" dirty="0"/>
              <a:t>	</a:t>
            </a:r>
            <a:endParaRPr lang="en-US" sz="2200" dirty="0"/>
          </a:p>
          <a:p>
            <a:r>
              <a:rPr lang="en-IN" sz="2200" b="1" dirty="0"/>
              <a:t>Study duration:</a:t>
            </a:r>
            <a:r>
              <a:rPr lang="en-IN" sz="2200" dirty="0"/>
              <a:t> The duration of study is for 3 months (February 2018 to April 2018)</a:t>
            </a:r>
            <a:endParaRPr lang="en-US" sz="2200" dirty="0"/>
          </a:p>
          <a:p>
            <a:pPr marL="0" indent="0">
              <a:buNone/>
            </a:pPr>
            <a:r>
              <a:rPr lang="en-IN" sz="2200" dirty="0"/>
              <a:t> </a:t>
            </a:r>
            <a:endParaRPr lang="en-US" sz="2200" dirty="0"/>
          </a:p>
          <a:p>
            <a:r>
              <a:rPr lang="en-IN" sz="2200" b="1" dirty="0"/>
              <a:t>Study Respondent:</a:t>
            </a:r>
            <a:r>
              <a:rPr lang="en-IN" sz="2200" dirty="0"/>
              <a:t> The respondent for the following study included ANM , AWW and ASHA at the VHND session site.</a:t>
            </a:r>
            <a:endParaRPr lang="en-US" sz="2200" dirty="0"/>
          </a:p>
          <a:p>
            <a:endParaRPr lang="en-US" dirty="0"/>
          </a:p>
        </p:txBody>
      </p:sp>
    </p:spTree>
    <p:extLst>
      <p:ext uri="{BB962C8B-B14F-4D97-AF65-F5344CB8AC3E}">
        <p14:creationId xmlns:p14="http://schemas.microsoft.com/office/powerpoint/2010/main" val="2612351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809C86-362A-47EF-B27B-F06833FAB312}"/>
              </a:ext>
            </a:extLst>
          </p:cNvPr>
          <p:cNvSpPr>
            <a:spLocks noGrp="1"/>
          </p:cNvSpPr>
          <p:nvPr>
            <p:ph idx="1"/>
          </p:nvPr>
        </p:nvSpPr>
        <p:spPr>
          <a:xfrm>
            <a:off x="304800" y="397566"/>
            <a:ext cx="11887199" cy="5068780"/>
          </a:xfrm>
        </p:spPr>
        <p:txBody>
          <a:bodyPr>
            <a:normAutofit fontScale="62500" lnSpcReduction="20000"/>
          </a:bodyPr>
          <a:lstStyle/>
          <a:p>
            <a:r>
              <a:rPr lang="en-IN" sz="2900" b="1" dirty="0"/>
              <a:t>Sample method</a:t>
            </a:r>
            <a:r>
              <a:rPr lang="en-IN" sz="2900" dirty="0"/>
              <a:t>: Among 12 HSC, 24 villages conducting VHND sessions has been selected by simple random sampling.</a:t>
            </a:r>
            <a:endParaRPr lang="en-US" sz="2900" dirty="0"/>
          </a:p>
          <a:p>
            <a:pPr marL="0" indent="0">
              <a:buNone/>
            </a:pPr>
            <a:r>
              <a:rPr lang="en-IN" sz="2900" dirty="0"/>
              <a:t> </a:t>
            </a:r>
            <a:endParaRPr lang="en-US" sz="2900" dirty="0"/>
          </a:p>
          <a:p>
            <a:r>
              <a:rPr lang="en-IN" sz="2900" b="1" dirty="0"/>
              <a:t>Sample size</a:t>
            </a:r>
            <a:r>
              <a:rPr lang="en-IN" sz="2900" dirty="0"/>
              <a:t>: A sample size of 24 villages will be taken. VHND is held on Wednesday and Friday of every week. Thus, in a time period of 3 month, 24 VHND sites had been visited.</a:t>
            </a:r>
            <a:endParaRPr lang="en-US" sz="2900" dirty="0"/>
          </a:p>
          <a:p>
            <a:pPr marL="0" indent="0">
              <a:buNone/>
            </a:pPr>
            <a:r>
              <a:rPr lang="en-IN" sz="2900" b="1" dirty="0"/>
              <a:t> </a:t>
            </a:r>
            <a:endParaRPr lang="en-US" sz="2900" dirty="0"/>
          </a:p>
          <a:p>
            <a:r>
              <a:rPr lang="en-IN" sz="2900" b="1" dirty="0"/>
              <a:t>Data collection technique</a:t>
            </a:r>
            <a:r>
              <a:rPr lang="en-IN" sz="2900" dirty="0"/>
              <a:t>: Prepared structured questionnaire was distributed among the present FLW’S of selected session sites during VHND Day. </a:t>
            </a:r>
            <a:endParaRPr lang="en-US" sz="2900" dirty="0"/>
          </a:p>
          <a:p>
            <a:pPr marL="0" indent="0">
              <a:buNone/>
            </a:pPr>
            <a:r>
              <a:rPr lang="en-IN" sz="2900" dirty="0"/>
              <a:t> </a:t>
            </a:r>
            <a:endParaRPr lang="en-US" sz="2900" dirty="0"/>
          </a:p>
          <a:p>
            <a:r>
              <a:rPr lang="en-IN" sz="2900" b="1" dirty="0"/>
              <a:t>Data collection tool</a:t>
            </a:r>
            <a:r>
              <a:rPr lang="en-IN" sz="2900" dirty="0"/>
              <a:t>: Structured Questionnaire.</a:t>
            </a:r>
            <a:endParaRPr lang="en-US" sz="2900" dirty="0"/>
          </a:p>
          <a:p>
            <a:pPr marL="0" indent="0">
              <a:buNone/>
            </a:pPr>
            <a:r>
              <a:rPr lang="en-IN" sz="2900" dirty="0"/>
              <a:t> </a:t>
            </a:r>
            <a:r>
              <a:rPr lang="en-IN" sz="2900" b="1" dirty="0"/>
              <a:t> </a:t>
            </a:r>
            <a:endParaRPr lang="en-US" sz="2900" dirty="0"/>
          </a:p>
          <a:p>
            <a:r>
              <a:rPr lang="en-IN" sz="2900" b="1" dirty="0"/>
              <a:t>Data analysis: </a:t>
            </a:r>
            <a:r>
              <a:rPr lang="en-IN" sz="2900" dirty="0"/>
              <a:t>The data obtained from the study have been edited,  and organized as per the requirement of the study. The data analysis was  done in MS Excel, tables and graphs are used to show the results as per the need.</a:t>
            </a:r>
            <a:endParaRPr lang="en-US" sz="2900" dirty="0"/>
          </a:p>
          <a:p>
            <a:endParaRPr lang="en-US" dirty="0"/>
          </a:p>
        </p:txBody>
      </p:sp>
    </p:spTree>
    <p:extLst>
      <p:ext uri="{BB962C8B-B14F-4D97-AF65-F5344CB8AC3E}">
        <p14:creationId xmlns:p14="http://schemas.microsoft.com/office/powerpoint/2010/main" val="40797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AC9CA-AB69-4948-AE95-FB164EE86348}"/>
              </a:ext>
            </a:extLst>
          </p:cNvPr>
          <p:cNvSpPr>
            <a:spLocks noGrp="1"/>
          </p:cNvSpPr>
          <p:nvPr>
            <p:ph type="title"/>
          </p:nvPr>
        </p:nvSpPr>
        <p:spPr>
          <a:xfrm>
            <a:off x="1464830" y="1866520"/>
            <a:ext cx="9603275" cy="1049235"/>
          </a:xfrm>
        </p:spPr>
        <p:txBody>
          <a:bodyPr/>
          <a:lstStyle/>
          <a:p>
            <a:pPr algn="ctr"/>
            <a:r>
              <a:rPr lang="en-IN" b="1" u="sng" dirty="0"/>
              <a:t>FINDINGS</a:t>
            </a:r>
            <a:r>
              <a:rPr lang="en-IN" dirty="0"/>
              <a:t> :</a:t>
            </a:r>
            <a:br>
              <a:rPr lang="en-US" dirty="0"/>
            </a:br>
            <a:endParaRPr lang="en-US" dirty="0"/>
          </a:p>
        </p:txBody>
      </p:sp>
    </p:spTree>
    <p:extLst>
      <p:ext uri="{BB962C8B-B14F-4D97-AF65-F5344CB8AC3E}">
        <p14:creationId xmlns:p14="http://schemas.microsoft.com/office/powerpoint/2010/main" val="887349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58355-0238-47F3-9AE7-112EE2EC4939}"/>
              </a:ext>
            </a:extLst>
          </p:cNvPr>
          <p:cNvSpPr>
            <a:spLocks noGrp="1"/>
          </p:cNvSpPr>
          <p:nvPr>
            <p:ph type="title"/>
          </p:nvPr>
        </p:nvSpPr>
        <p:spPr>
          <a:xfrm>
            <a:off x="198783" y="159027"/>
            <a:ext cx="11993217" cy="1694728"/>
          </a:xfrm>
        </p:spPr>
        <p:txBody>
          <a:bodyPr>
            <a:normAutofit/>
          </a:bodyPr>
          <a:lstStyle/>
          <a:p>
            <a:r>
              <a:rPr lang="en-US" cap="none" dirty="0"/>
              <a:t>Providing ANC services at the VHND site is the main service provision</a:t>
            </a:r>
            <a:r>
              <a:rPr lang="en-US" dirty="0"/>
              <a:t>. </a:t>
            </a:r>
            <a:r>
              <a:rPr lang="en-US" cap="none" dirty="0"/>
              <a:t>Below figure shows that out of 28 pregnant women at 24 VHND site , all were registered for ANC but only 20 received the ANC services</a:t>
            </a:r>
            <a:endParaRPr lang="en-US" dirty="0"/>
          </a:p>
        </p:txBody>
      </p:sp>
      <p:graphicFrame>
        <p:nvGraphicFramePr>
          <p:cNvPr id="4" name="Content Placeholder 3">
            <a:extLst>
              <a:ext uri="{FF2B5EF4-FFF2-40B4-BE49-F238E27FC236}">
                <a16:creationId xmlns:a16="http://schemas.microsoft.com/office/drawing/2014/main" id="{4C4E8EBB-AF23-48F2-A10E-0E8DCD2D837A}"/>
              </a:ext>
            </a:extLst>
          </p:cNvPr>
          <p:cNvGraphicFramePr>
            <a:graphicFrameLocks noGrp="1"/>
          </p:cNvGraphicFramePr>
          <p:nvPr>
            <p:ph idx="1"/>
            <p:extLst>
              <p:ext uri="{D42A27DB-BD31-4B8C-83A1-F6EECF244321}">
                <p14:modId xmlns:p14="http://schemas.microsoft.com/office/powerpoint/2010/main" val="3761080276"/>
              </p:ext>
            </p:extLst>
          </p:nvPr>
        </p:nvGraphicFramePr>
        <p:xfrm>
          <a:off x="198783" y="2016125"/>
          <a:ext cx="11847443" cy="4037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3540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FCEC-792F-4A37-9C00-1441687A01C1}"/>
              </a:ext>
            </a:extLst>
          </p:cNvPr>
          <p:cNvSpPr>
            <a:spLocks noGrp="1"/>
          </p:cNvSpPr>
          <p:nvPr>
            <p:ph type="title"/>
          </p:nvPr>
        </p:nvSpPr>
        <p:spPr>
          <a:xfrm>
            <a:off x="106017" y="145775"/>
            <a:ext cx="12085983" cy="1707980"/>
          </a:xfrm>
        </p:spPr>
        <p:txBody>
          <a:bodyPr>
            <a:noAutofit/>
          </a:bodyPr>
          <a:lstStyle/>
          <a:p>
            <a:r>
              <a:rPr lang="en-IN" sz="2000" cap="none" dirty="0">
                <a:latin typeface="Times New Roman" panose="02020603050405020304" pitchFamily="18" charset="0"/>
                <a:cs typeface="Times New Roman" panose="02020603050405020304" pitchFamily="18" charset="0"/>
              </a:rPr>
              <a:t>As per the guidelines developed for village health nutrition day conduction , one of the service </a:t>
            </a:r>
            <a:r>
              <a:rPr lang="en-IN" sz="2000" cap="none" dirty="0" err="1">
                <a:latin typeface="Times New Roman" panose="02020603050405020304" pitchFamily="18" charset="0"/>
                <a:cs typeface="Times New Roman" panose="02020603050405020304" pitchFamily="18" charset="0"/>
              </a:rPr>
              <a:t>provison</a:t>
            </a:r>
            <a:r>
              <a:rPr lang="en-IN" sz="2000" cap="none" dirty="0">
                <a:latin typeface="Times New Roman" panose="02020603050405020304" pitchFamily="18" charset="0"/>
                <a:cs typeface="Times New Roman" panose="02020603050405020304" pitchFamily="18" charset="0"/>
              </a:rPr>
              <a:t> includes , that all the children below one year of age need to be vaccinated against six vaccine preventable diseases. </a:t>
            </a:r>
            <a:br>
              <a:rPr lang="en-US" sz="2000" cap="none" dirty="0">
                <a:latin typeface="Times New Roman" panose="02020603050405020304" pitchFamily="18" charset="0"/>
                <a:cs typeface="Times New Roman" panose="02020603050405020304" pitchFamily="18" charset="0"/>
              </a:rPr>
            </a:br>
            <a:r>
              <a:rPr lang="en-IN" sz="2000" cap="none" dirty="0">
                <a:latin typeface="Times New Roman" panose="02020603050405020304" pitchFamily="18" charset="0"/>
                <a:cs typeface="Times New Roman" panose="02020603050405020304" pitchFamily="18" charset="0"/>
              </a:rPr>
              <a:t>Hence , the below figure will help to access any shortage of vaccine at the VHND session sites among the selected sample of the villages.</a:t>
            </a:r>
            <a:br>
              <a:rPr lang="en-US" sz="2000" cap="none" dirty="0">
                <a:latin typeface="Times New Roman" panose="02020603050405020304" pitchFamily="18" charset="0"/>
                <a:cs typeface="Times New Roman" panose="02020603050405020304" pitchFamily="18" charset="0"/>
              </a:rPr>
            </a:br>
            <a:r>
              <a:rPr lang="en-IN" sz="2000" dirty="0">
                <a:latin typeface="Times New Roman" panose="02020603050405020304" pitchFamily="18" charset="0"/>
                <a:cs typeface="Times New Roman" panose="02020603050405020304" pitchFamily="18" charset="0"/>
              </a:rPr>
              <a:t> </a:t>
            </a:r>
            <a:r>
              <a:rPr lang="en-IN" sz="2000" b="1" dirty="0">
                <a:latin typeface="Times New Roman" panose="02020603050405020304" pitchFamily="18" charset="0"/>
                <a:cs typeface="Times New Roman" panose="02020603050405020304" pitchFamily="18" charset="0"/>
              </a:rPr>
              <a:t>IMMUNISATION -</a:t>
            </a:r>
            <a:endParaRPr lang="en-US" sz="2000" b="1" dirty="0">
              <a:latin typeface="Times New Roman" panose="02020603050405020304" pitchFamily="18" charset="0"/>
              <a:cs typeface="Times New Roman" panose="02020603050405020304" pitchFamily="18" charset="0"/>
            </a:endParaRPr>
          </a:p>
        </p:txBody>
      </p:sp>
      <p:pic>
        <p:nvPicPr>
          <p:cNvPr id="4" name="Content Placeholder 6">
            <a:extLst>
              <a:ext uri="{FF2B5EF4-FFF2-40B4-BE49-F238E27FC236}">
                <a16:creationId xmlns:a16="http://schemas.microsoft.com/office/drawing/2014/main" id="{D1281296-DC58-4F46-A7C2-D7F3F40111C5}"/>
              </a:ext>
            </a:extLst>
          </p:cNvPr>
          <p:cNvPicPr>
            <a:picLocks noGrp="1" noChangeAspect="1"/>
          </p:cNvPicPr>
          <p:nvPr>
            <p:ph idx="1"/>
          </p:nvPr>
        </p:nvPicPr>
        <p:blipFill>
          <a:blip r:embed="rId2"/>
          <a:stretch>
            <a:fillRect/>
          </a:stretch>
        </p:blipFill>
        <p:spPr>
          <a:xfrm>
            <a:off x="2769704" y="1759624"/>
            <a:ext cx="6586331" cy="30906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a:extLst>
              <a:ext uri="{FF2B5EF4-FFF2-40B4-BE49-F238E27FC236}">
                <a16:creationId xmlns:a16="http://schemas.microsoft.com/office/drawing/2014/main" id="{01BA1445-8CE1-480D-A666-0C6D1ABA924A}"/>
              </a:ext>
            </a:extLst>
          </p:cNvPr>
          <p:cNvSpPr txBox="1"/>
          <p:nvPr/>
        </p:nvSpPr>
        <p:spPr>
          <a:xfrm>
            <a:off x="19878" y="5393635"/>
            <a:ext cx="12085982" cy="646331"/>
          </a:xfrm>
          <a:prstGeom prst="rect">
            <a:avLst/>
          </a:prstGeom>
          <a:noFill/>
        </p:spPr>
        <p:txBody>
          <a:bodyPr wrap="square" rtlCol="0">
            <a:spAutoFit/>
          </a:bodyPr>
          <a:lstStyle/>
          <a:p>
            <a:r>
              <a:rPr lang="en-IN" dirty="0"/>
              <a:t>Out of 24 VHSND sites , only one site had the shortage of vaccine(BCG) rest 23 sites were having vaccine available at the site.</a:t>
            </a:r>
            <a:endParaRPr lang="en-US" dirty="0"/>
          </a:p>
          <a:p>
            <a:r>
              <a:rPr lang="en-IN" dirty="0"/>
              <a:t> </a:t>
            </a:r>
            <a:endParaRPr lang="en-US" dirty="0"/>
          </a:p>
        </p:txBody>
      </p:sp>
    </p:spTree>
    <p:extLst>
      <p:ext uri="{BB962C8B-B14F-4D97-AF65-F5344CB8AC3E}">
        <p14:creationId xmlns:p14="http://schemas.microsoft.com/office/powerpoint/2010/main" val="264115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2EBC-116E-48A8-84A0-55F529CEB4AA}"/>
              </a:ext>
            </a:extLst>
          </p:cNvPr>
          <p:cNvSpPr>
            <a:spLocks noGrp="1"/>
          </p:cNvSpPr>
          <p:nvPr>
            <p:ph type="title"/>
          </p:nvPr>
        </p:nvSpPr>
        <p:spPr>
          <a:xfrm>
            <a:off x="0" y="291549"/>
            <a:ext cx="12191999" cy="1562206"/>
          </a:xfrm>
        </p:spPr>
        <p:txBody>
          <a:bodyPr>
            <a:normAutofit/>
          </a:bodyPr>
          <a:lstStyle/>
          <a:p>
            <a:r>
              <a:rPr lang="en-US" cap="none" dirty="0"/>
              <a:t>Availability of FLW’S and their participation in mobilization of the beneficiary to the VHND session site helps to increase service utilization by beneficiary.</a:t>
            </a:r>
          </a:p>
        </p:txBody>
      </p:sp>
      <p:graphicFrame>
        <p:nvGraphicFramePr>
          <p:cNvPr id="4" name="Content Placeholder 3">
            <a:extLst>
              <a:ext uri="{FF2B5EF4-FFF2-40B4-BE49-F238E27FC236}">
                <a16:creationId xmlns:a16="http://schemas.microsoft.com/office/drawing/2014/main" id="{8D4B7579-BF07-47A9-B5EE-BE9E50A1FDC6}"/>
              </a:ext>
            </a:extLst>
          </p:cNvPr>
          <p:cNvGraphicFramePr>
            <a:graphicFrameLocks noGrp="1"/>
          </p:cNvGraphicFramePr>
          <p:nvPr>
            <p:ph idx="1"/>
            <p:extLst>
              <p:ext uri="{D42A27DB-BD31-4B8C-83A1-F6EECF244321}">
                <p14:modId xmlns:p14="http://schemas.microsoft.com/office/powerpoint/2010/main" val="1139630530"/>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876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BCB9-299B-45E7-B65E-7B4AD554EE97}"/>
              </a:ext>
            </a:extLst>
          </p:cNvPr>
          <p:cNvSpPr>
            <a:spLocks noGrp="1"/>
          </p:cNvSpPr>
          <p:nvPr>
            <p:ph type="title"/>
          </p:nvPr>
        </p:nvSpPr>
        <p:spPr>
          <a:xfrm>
            <a:off x="0" y="2"/>
            <a:ext cx="12191999" cy="1126434"/>
          </a:xfrm>
        </p:spPr>
        <p:txBody>
          <a:bodyPr>
            <a:normAutofit fontScale="90000"/>
          </a:bodyPr>
          <a:lstStyle/>
          <a:p>
            <a:r>
              <a:rPr lang="en-IN" cap="none" dirty="0"/>
              <a:t>Information about the availability of Registers,  will help to understand that the FLW’S are keeping a proper record.  </a:t>
            </a:r>
            <a:br>
              <a:rPr lang="en-US" cap="none" dirty="0"/>
            </a:br>
            <a:endParaRPr lang="en-US" cap="none" dirty="0"/>
          </a:p>
        </p:txBody>
      </p:sp>
      <p:graphicFrame>
        <p:nvGraphicFramePr>
          <p:cNvPr id="4" name="Content Placeholder 3">
            <a:extLst>
              <a:ext uri="{FF2B5EF4-FFF2-40B4-BE49-F238E27FC236}">
                <a16:creationId xmlns:a16="http://schemas.microsoft.com/office/drawing/2014/main" id="{AE070207-EAD8-4D9A-A6B9-D1B9EBC2FB06}"/>
              </a:ext>
            </a:extLst>
          </p:cNvPr>
          <p:cNvGraphicFramePr>
            <a:graphicFrameLocks noGrp="1"/>
          </p:cNvGraphicFramePr>
          <p:nvPr>
            <p:ph idx="1"/>
            <p:extLst>
              <p:ext uri="{D42A27DB-BD31-4B8C-83A1-F6EECF244321}">
                <p14:modId xmlns:p14="http://schemas.microsoft.com/office/powerpoint/2010/main" val="1633250050"/>
              </p:ext>
            </p:extLst>
          </p:nvPr>
        </p:nvGraphicFramePr>
        <p:xfrm>
          <a:off x="0" y="834887"/>
          <a:ext cx="11993217" cy="40419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38C1C87-DFEE-428E-82C4-F928C6EE0D6A}"/>
              </a:ext>
            </a:extLst>
          </p:cNvPr>
          <p:cNvSpPr txBox="1"/>
          <p:nvPr/>
        </p:nvSpPr>
        <p:spPr>
          <a:xfrm>
            <a:off x="0" y="5099783"/>
            <a:ext cx="12192000" cy="923330"/>
          </a:xfrm>
          <a:prstGeom prst="rect">
            <a:avLst/>
          </a:prstGeom>
          <a:noFill/>
        </p:spPr>
        <p:txBody>
          <a:bodyPr wrap="square" rtlCol="0">
            <a:spAutoFit/>
          </a:bodyPr>
          <a:lstStyle/>
          <a:p>
            <a:r>
              <a:rPr lang="en-IN" u="sng" dirty="0"/>
              <a:t>MCH register</a:t>
            </a:r>
            <a:r>
              <a:rPr lang="en-IN" dirty="0"/>
              <a:t>- 9 session sites does not have MCH register while 15 sites had the register.</a:t>
            </a:r>
            <a:endParaRPr lang="en-US" dirty="0"/>
          </a:p>
          <a:p>
            <a:r>
              <a:rPr lang="en-IN" u="sng" dirty="0"/>
              <a:t>RCH register</a:t>
            </a:r>
            <a:r>
              <a:rPr lang="en-IN" dirty="0"/>
              <a:t> – 2 session sites was not having RCH register while rest 22 sites had RCH register.</a:t>
            </a:r>
            <a:endParaRPr lang="en-US" dirty="0"/>
          </a:p>
          <a:p>
            <a:r>
              <a:rPr lang="en-IN" u="sng" dirty="0"/>
              <a:t>ASHA survey register</a:t>
            </a:r>
            <a:r>
              <a:rPr lang="en-IN" dirty="0"/>
              <a:t>- 6 session sites were not having ASHA survey register rest 18 sites had the register</a:t>
            </a:r>
            <a:endParaRPr lang="en-US" dirty="0"/>
          </a:p>
        </p:txBody>
      </p:sp>
    </p:spTree>
    <p:extLst>
      <p:ext uri="{BB962C8B-B14F-4D97-AF65-F5344CB8AC3E}">
        <p14:creationId xmlns:p14="http://schemas.microsoft.com/office/powerpoint/2010/main" val="260696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40E49-F6BE-4E2A-95D8-F8FD3C3EDE63}"/>
              </a:ext>
            </a:extLst>
          </p:cNvPr>
          <p:cNvSpPr>
            <a:spLocks noGrp="1"/>
          </p:cNvSpPr>
          <p:nvPr>
            <p:ph type="title"/>
          </p:nvPr>
        </p:nvSpPr>
        <p:spPr>
          <a:xfrm>
            <a:off x="0" y="1"/>
            <a:ext cx="12085983" cy="1603512"/>
          </a:xfrm>
        </p:spPr>
        <p:txBody>
          <a:bodyPr>
            <a:normAutofit fontScale="90000"/>
          </a:bodyPr>
          <a:lstStyle/>
          <a:p>
            <a:r>
              <a:rPr lang="en-IN" cap="none" dirty="0"/>
              <a:t>Important requirement for conduction of village health nutrition day , to improve accessibility can be assessed by </a:t>
            </a:r>
            <a:r>
              <a:rPr lang="en-IN" cap="none"/>
              <a:t>the facilities </a:t>
            </a:r>
            <a:r>
              <a:rPr lang="en-IN" cap="none" dirty="0"/>
              <a:t>available </a:t>
            </a:r>
            <a:r>
              <a:rPr lang="en-IN" cap="none"/>
              <a:t>at the </a:t>
            </a:r>
            <a:r>
              <a:rPr lang="en-IN" cap="none" dirty="0"/>
              <a:t>session site.</a:t>
            </a:r>
            <a:br>
              <a:rPr lang="en-US" cap="none" dirty="0"/>
            </a:br>
            <a:endParaRPr lang="en-US" cap="none" dirty="0"/>
          </a:p>
        </p:txBody>
      </p:sp>
      <p:graphicFrame>
        <p:nvGraphicFramePr>
          <p:cNvPr id="4" name="Content Placeholder 3">
            <a:extLst>
              <a:ext uri="{FF2B5EF4-FFF2-40B4-BE49-F238E27FC236}">
                <a16:creationId xmlns:a16="http://schemas.microsoft.com/office/drawing/2014/main" id="{2885514B-576A-40FF-8D87-1C104B97181A}"/>
              </a:ext>
            </a:extLst>
          </p:cNvPr>
          <p:cNvGraphicFramePr>
            <a:graphicFrameLocks noGrp="1"/>
          </p:cNvGraphicFramePr>
          <p:nvPr>
            <p:ph idx="1"/>
            <p:extLst>
              <p:ext uri="{D42A27DB-BD31-4B8C-83A1-F6EECF244321}">
                <p14:modId xmlns:p14="http://schemas.microsoft.com/office/powerpoint/2010/main" val="760873472"/>
              </p:ext>
            </p:extLst>
          </p:nvPr>
        </p:nvGraphicFramePr>
        <p:xfrm>
          <a:off x="92765" y="1855304"/>
          <a:ext cx="11754678" cy="3610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206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F48A-7236-4E42-9FD8-9E887EFCBB8C}"/>
              </a:ext>
            </a:extLst>
          </p:cNvPr>
          <p:cNvSpPr>
            <a:spLocks noGrp="1"/>
          </p:cNvSpPr>
          <p:nvPr>
            <p:ph type="title"/>
          </p:nvPr>
        </p:nvSpPr>
        <p:spPr>
          <a:xfrm>
            <a:off x="0" y="1"/>
            <a:ext cx="12191999" cy="1683025"/>
          </a:xfrm>
        </p:spPr>
        <p:txBody>
          <a:bodyPr>
            <a:normAutofit/>
          </a:bodyPr>
          <a:lstStyle/>
          <a:p>
            <a:r>
              <a:rPr lang="en-IN" sz="2000" cap="none" dirty="0">
                <a:latin typeface="Times New Roman" panose="02020603050405020304" pitchFamily="18" charset="0"/>
                <a:cs typeface="Times New Roman" panose="02020603050405020304" pitchFamily="18" charset="0"/>
              </a:rPr>
              <a:t>At VHND session site , according to guidelines the </a:t>
            </a:r>
            <a:r>
              <a:rPr lang="en-IN" sz="2000" cap="none" dirty="0" err="1">
                <a:latin typeface="Times New Roman" panose="02020603050405020304" pitchFamily="18" charset="0"/>
                <a:cs typeface="Times New Roman" panose="02020603050405020304" pitchFamily="18" charset="0"/>
              </a:rPr>
              <a:t>equipments</a:t>
            </a:r>
            <a:r>
              <a:rPr lang="en-IN" sz="2000" cap="none" dirty="0">
                <a:latin typeface="Times New Roman" panose="02020603050405020304" pitchFamily="18" charset="0"/>
                <a:cs typeface="Times New Roman" panose="02020603050405020304" pitchFamily="18" charset="0"/>
              </a:rPr>
              <a:t> that are needed to be available are hub cutter , thermometer , B.P instrument , stethoscope , fetoscope , measuring tape , and hemoglobinometer. If these items are not available their </a:t>
            </a:r>
            <a:r>
              <a:rPr lang="en-IN" sz="2000" cap="none" dirty="0" err="1">
                <a:latin typeface="Times New Roman" panose="02020603050405020304" pitchFamily="18" charset="0"/>
                <a:cs typeface="Times New Roman" panose="02020603050405020304" pitchFamily="18" charset="0"/>
              </a:rPr>
              <a:t>provison</a:t>
            </a:r>
            <a:r>
              <a:rPr lang="en-IN" sz="2000" cap="none" dirty="0">
                <a:latin typeface="Times New Roman" panose="02020603050405020304" pitchFamily="18" charset="0"/>
                <a:cs typeface="Times New Roman" panose="02020603050405020304" pitchFamily="18" charset="0"/>
              </a:rPr>
              <a:t> could be arranged by using the untied fund of </a:t>
            </a:r>
            <a:r>
              <a:rPr lang="en-IN" sz="2000" cap="none" dirty="0" err="1">
                <a:latin typeface="Times New Roman" panose="02020603050405020304" pitchFamily="18" charset="0"/>
                <a:cs typeface="Times New Roman" panose="02020603050405020304" pitchFamily="18" charset="0"/>
              </a:rPr>
              <a:t>Rs</a:t>
            </a:r>
            <a:r>
              <a:rPr lang="en-IN" sz="2000" cap="none" dirty="0">
                <a:latin typeface="Times New Roman" panose="02020603050405020304" pitchFamily="18" charset="0"/>
                <a:cs typeface="Times New Roman" panose="02020603050405020304" pitchFamily="18" charset="0"/>
              </a:rPr>
              <a:t>. 10,000 available with the ANM or with the VHSC. </a:t>
            </a:r>
            <a:br>
              <a:rPr lang="en-US" sz="2000" cap="none" dirty="0">
                <a:latin typeface="Times New Roman" panose="02020603050405020304" pitchFamily="18" charset="0"/>
                <a:cs typeface="Times New Roman" panose="02020603050405020304" pitchFamily="18" charset="0"/>
              </a:rPr>
            </a:br>
            <a:endParaRPr lang="en-US" sz="2000" cap="none"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87C709FB-91D2-4333-94F4-FC995DD3D245}"/>
              </a:ext>
            </a:extLst>
          </p:cNvPr>
          <p:cNvGraphicFramePr>
            <a:graphicFrameLocks noGrp="1"/>
          </p:cNvGraphicFramePr>
          <p:nvPr>
            <p:ph idx="1"/>
            <p:extLst>
              <p:ext uri="{D42A27DB-BD31-4B8C-83A1-F6EECF244321}">
                <p14:modId xmlns:p14="http://schemas.microsoft.com/office/powerpoint/2010/main" val="1038090839"/>
              </p:ext>
            </p:extLst>
          </p:nvPr>
        </p:nvGraphicFramePr>
        <p:xfrm>
          <a:off x="0" y="1128228"/>
          <a:ext cx="12059478" cy="47424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603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52DA-DFD0-41F5-87C5-1DA66502FAD8}"/>
              </a:ext>
            </a:extLst>
          </p:cNvPr>
          <p:cNvSpPr>
            <a:spLocks noGrp="1"/>
          </p:cNvSpPr>
          <p:nvPr>
            <p:ph type="title"/>
          </p:nvPr>
        </p:nvSpPr>
        <p:spPr/>
        <p:txBody>
          <a:bodyPr/>
          <a:lstStyle/>
          <a:p>
            <a:r>
              <a:rPr lang="en-US" dirty="0"/>
              <a:t>ORGANISATION PROFILE – CARE India</a:t>
            </a:r>
          </a:p>
        </p:txBody>
      </p:sp>
      <p:sp>
        <p:nvSpPr>
          <p:cNvPr id="3" name="Content Placeholder 2">
            <a:extLst>
              <a:ext uri="{FF2B5EF4-FFF2-40B4-BE49-F238E27FC236}">
                <a16:creationId xmlns:a16="http://schemas.microsoft.com/office/drawing/2014/main" id="{A40D7073-B941-4E63-AB7E-E2EFFC5542BC}"/>
              </a:ext>
            </a:extLst>
          </p:cNvPr>
          <p:cNvSpPr>
            <a:spLocks noGrp="1"/>
          </p:cNvSpPr>
          <p:nvPr>
            <p:ph idx="1"/>
          </p:nvPr>
        </p:nvSpPr>
        <p:spPr/>
        <p:txBody>
          <a:bodyPr/>
          <a:lstStyle/>
          <a:p>
            <a:r>
              <a:rPr lang="en-US" dirty="0"/>
              <a:t>CARE has been working in India for over 65 years, focusing on alleviating poverty and social exclusion.</a:t>
            </a:r>
          </a:p>
          <a:p>
            <a:pPr marL="0" indent="0">
              <a:buNone/>
            </a:pPr>
            <a:endParaRPr lang="en-US" dirty="0"/>
          </a:p>
          <a:p>
            <a:r>
              <a:rPr lang="en-US" dirty="0"/>
              <a:t>This is achieved through well-planned and comprehensive </a:t>
            </a:r>
            <a:r>
              <a:rPr lang="en-US" dirty="0" err="1"/>
              <a:t>programmes</a:t>
            </a:r>
            <a:r>
              <a:rPr lang="en-US" dirty="0"/>
              <a:t> in health, education, livelihoods and disaster preparedness and response.</a:t>
            </a:r>
          </a:p>
        </p:txBody>
      </p:sp>
    </p:spTree>
    <p:extLst>
      <p:ext uri="{BB962C8B-B14F-4D97-AF65-F5344CB8AC3E}">
        <p14:creationId xmlns:p14="http://schemas.microsoft.com/office/powerpoint/2010/main" val="342416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456E8-A40D-4E5B-8D55-838BB5639023}"/>
              </a:ext>
            </a:extLst>
          </p:cNvPr>
          <p:cNvSpPr>
            <a:spLocks noGrp="1"/>
          </p:cNvSpPr>
          <p:nvPr>
            <p:ph type="title"/>
          </p:nvPr>
        </p:nvSpPr>
        <p:spPr>
          <a:xfrm>
            <a:off x="1" y="141911"/>
            <a:ext cx="12192000" cy="1049235"/>
          </a:xfrm>
        </p:spPr>
        <p:txBody>
          <a:bodyPr>
            <a:normAutofit/>
          </a:bodyPr>
          <a:lstStyle/>
          <a:p>
            <a:r>
              <a:rPr lang="en-IN" sz="2000" cap="none" dirty="0">
                <a:latin typeface="Times New Roman" panose="02020603050405020304" pitchFamily="18" charset="0"/>
                <a:cs typeface="Times New Roman" panose="02020603050405020304" pitchFamily="18" charset="0"/>
              </a:rPr>
              <a:t>Medicines  required to be given to the </a:t>
            </a:r>
            <a:r>
              <a:rPr lang="en-IN" sz="2000" cap="none" dirty="0" err="1">
                <a:latin typeface="Times New Roman" panose="02020603050405020304" pitchFamily="18" charset="0"/>
                <a:cs typeface="Times New Roman" panose="02020603050405020304" pitchFamily="18" charset="0"/>
              </a:rPr>
              <a:t>benificiaries</a:t>
            </a:r>
            <a:r>
              <a:rPr lang="en-IN" sz="2000" cap="none" dirty="0">
                <a:latin typeface="Times New Roman" panose="02020603050405020304" pitchFamily="18" charset="0"/>
                <a:cs typeface="Times New Roman" panose="02020603050405020304" pitchFamily="18" charset="0"/>
              </a:rPr>
              <a:t> </a:t>
            </a:r>
            <a:r>
              <a:rPr lang="en-IN" sz="2000" cap="none" dirty="0" err="1">
                <a:latin typeface="Times New Roman" panose="02020603050405020304" pitchFamily="18" charset="0"/>
                <a:cs typeface="Times New Roman" panose="02020603050405020304" pitchFamily="18" charset="0"/>
              </a:rPr>
              <a:t>availaing</a:t>
            </a:r>
            <a:r>
              <a:rPr lang="en-IN" sz="2000" cap="none" dirty="0">
                <a:latin typeface="Times New Roman" panose="02020603050405020304" pitchFamily="18" charset="0"/>
                <a:cs typeface="Times New Roman" panose="02020603050405020304" pitchFamily="18" charset="0"/>
              </a:rPr>
              <a:t> the services during VHND and </a:t>
            </a:r>
            <a:r>
              <a:rPr lang="en-IN" sz="2000" cap="none">
                <a:latin typeface="Times New Roman" panose="02020603050405020304" pitchFamily="18" charset="0"/>
                <a:cs typeface="Times New Roman" panose="02020603050405020304" pitchFamily="18" charset="0"/>
              </a:rPr>
              <a:t>the availability of  </a:t>
            </a:r>
            <a:r>
              <a:rPr lang="en-IN" sz="2000" cap="none" dirty="0">
                <a:latin typeface="Times New Roman" panose="02020603050405020304" pitchFamily="18" charset="0"/>
                <a:cs typeface="Times New Roman" panose="02020603050405020304" pitchFamily="18" charset="0"/>
              </a:rPr>
              <a:t>consumables will ensure the quality of the services.</a:t>
            </a:r>
            <a:br>
              <a:rPr lang="en-US" sz="2000" cap="none" dirty="0">
                <a:latin typeface="Times New Roman" panose="02020603050405020304" pitchFamily="18" charset="0"/>
                <a:cs typeface="Times New Roman" panose="02020603050405020304" pitchFamily="18" charset="0"/>
              </a:rPr>
            </a:br>
            <a:endParaRPr lang="en-US" sz="2000" cap="none"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9C25178F-3445-4DCD-A5E2-2FD82F384A99}"/>
              </a:ext>
            </a:extLst>
          </p:cNvPr>
          <p:cNvGraphicFramePr>
            <a:graphicFrameLocks noGrp="1"/>
          </p:cNvGraphicFramePr>
          <p:nvPr>
            <p:ph idx="1"/>
            <p:extLst>
              <p:ext uri="{D42A27DB-BD31-4B8C-83A1-F6EECF244321}">
                <p14:modId xmlns:p14="http://schemas.microsoft.com/office/powerpoint/2010/main" val="2285059419"/>
              </p:ext>
            </p:extLst>
          </p:nvPr>
        </p:nvGraphicFramePr>
        <p:xfrm>
          <a:off x="1" y="1510748"/>
          <a:ext cx="12192000" cy="4505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3993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E8678-0452-43E8-BDDE-605C76530882}"/>
              </a:ext>
            </a:extLst>
          </p:cNvPr>
          <p:cNvSpPr>
            <a:spLocks noGrp="1"/>
          </p:cNvSpPr>
          <p:nvPr>
            <p:ph type="title"/>
          </p:nvPr>
        </p:nvSpPr>
        <p:spPr>
          <a:xfrm>
            <a:off x="0" y="1"/>
            <a:ext cx="12191999" cy="1853754"/>
          </a:xfrm>
        </p:spPr>
        <p:txBody>
          <a:bodyPr>
            <a:normAutofit/>
          </a:bodyPr>
          <a:lstStyle/>
          <a:p>
            <a:r>
              <a:rPr lang="en-US" cap="none" dirty="0"/>
              <a:t>At VHND sites Take home ration is distributed to the pregnant women and hot cooked meal is prepared for the distribution to the children.</a:t>
            </a:r>
          </a:p>
        </p:txBody>
      </p:sp>
      <p:graphicFrame>
        <p:nvGraphicFramePr>
          <p:cNvPr id="4" name="Content Placeholder 3">
            <a:extLst>
              <a:ext uri="{FF2B5EF4-FFF2-40B4-BE49-F238E27FC236}">
                <a16:creationId xmlns:a16="http://schemas.microsoft.com/office/drawing/2014/main" id="{D2E56D4E-9CA5-46FB-A09C-79D345E71C2B}"/>
              </a:ext>
            </a:extLst>
          </p:cNvPr>
          <p:cNvGraphicFramePr>
            <a:graphicFrameLocks noGrp="1"/>
          </p:cNvGraphicFramePr>
          <p:nvPr>
            <p:ph idx="1"/>
            <p:extLst>
              <p:ext uri="{D42A27DB-BD31-4B8C-83A1-F6EECF244321}">
                <p14:modId xmlns:p14="http://schemas.microsoft.com/office/powerpoint/2010/main" val="2728671935"/>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8418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0A4FC-3A38-4011-8EC6-32A3E88F9B77}"/>
              </a:ext>
            </a:extLst>
          </p:cNvPr>
          <p:cNvSpPr>
            <a:spLocks noGrp="1"/>
          </p:cNvSpPr>
          <p:nvPr>
            <p:ph type="title"/>
          </p:nvPr>
        </p:nvSpPr>
        <p:spPr>
          <a:xfrm>
            <a:off x="119270" y="225287"/>
            <a:ext cx="12072729" cy="1628467"/>
          </a:xfrm>
        </p:spPr>
        <p:txBody>
          <a:bodyPr/>
          <a:lstStyle/>
          <a:p>
            <a:pPr algn="ctr"/>
            <a:r>
              <a:rPr lang="en-US" cap="none" dirty="0"/>
              <a:t>Percentage of the counselling given to beneficiaries by service provider </a:t>
            </a:r>
          </a:p>
        </p:txBody>
      </p:sp>
      <p:graphicFrame>
        <p:nvGraphicFramePr>
          <p:cNvPr id="4" name="Content Placeholder 3">
            <a:extLst>
              <a:ext uri="{FF2B5EF4-FFF2-40B4-BE49-F238E27FC236}">
                <a16:creationId xmlns:a16="http://schemas.microsoft.com/office/drawing/2014/main" id="{62AA259B-204A-40CD-9B30-E75283867583}"/>
              </a:ext>
            </a:extLst>
          </p:cNvPr>
          <p:cNvGraphicFramePr>
            <a:graphicFrameLocks noGrp="1"/>
          </p:cNvGraphicFramePr>
          <p:nvPr>
            <p:ph idx="1"/>
            <p:extLst>
              <p:ext uri="{D42A27DB-BD31-4B8C-83A1-F6EECF244321}">
                <p14:modId xmlns:p14="http://schemas.microsoft.com/office/powerpoint/2010/main" val="1866263375"/>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1543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D5ECE-E801-4751-A3BE-ABE3724E97CA}"/>
              </a:ext>
            </a:extLst>
          </p:cNvPr>
          <p:cNvSpPr>
            <a:spLocks noGrp="1"/>
          </p:cNvSpPr>
          <p:nvPr>
            <p:ph type="title"/>
          </p:nvPr>
        </p:nvSpPr>
        <p:spPr>
          <a:xfrm>
            <a:off x="106017" y="92765"/>
            <a:ext cx="12085983" cy="1760989"/>
          </a:xfrm>
        </p:spPr>
        <p:txBody>
          <a:bodyPr>
            <a:normAutofit/>
          </a:bodyPr>
          <a:lstStyle/>
          <a:p>
            <a:r>
              <a:rPr lang="en-US" cap="none" dirty="0"/>
              <a:t>Participation in immunization is minimum for the tolas of harijan , muslims and migratory population</a:t>
            </a:r>
          </a:p>
        </p:txBody>
      </p:sp>
      <p:graphicFrame>
        <p:nvGraphicFramePr>
          <p:cNvPr id="4" name="Content Placeholder 3">
            <a:extLst>
              <a:ext uri="{FF2B5EF4-FFF2-40B4-BE49-F238E27FC236}">
                <a16:creationId xmlns:a16="http://schemas.microsoft.com/office/drawing/2014/main" id="{B5AA66A0-FD7C-4B90-B364-769843D17F3C}"/>
              </a:ext>
            </a:extLst>
          </p:cNvPr>
          <p:cNvGraphicFramePr>
            <a:graphicFrameLocks noGrp="1"/>
          </p:cNvGraphicFramePr>
          <p:nvPr>
            <p:ph idx="1"/>
            <p:extLst>
              <p:ext uri="{D42A27DB-BD31-4B8C-83A1-F6EECF244321}">
                <p14:modId xmlns:p14="http://schemas.microsoft.com/office/powerpoint/2010/main" val="2989440112"/>
              </p:ext>
            </p:extLst>
          </p:nvPr>
        </p:nvGraphicFramePr>
        <p:xfrm>
          <a:off x="318053" y="2016125"/>
          <a:ext cx="10737298"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90728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586A7-0BBF-4688-824F-6A6986505ADF}"/>
              </a:ext>
            </a:extLst>
          </p:cNvPr>
          <p:cNvSpPr>
            <a:spLocks noGrp="1"/>
          </p:cNvSpPr>
          <p:nvPr>
            <p:ph type="title"/>
          </p:nvPr>
        </p:nvSpPr>
        <p:spPr>
          <a:xfrm>
            <a:off x="0" y="1"/>
            <a:ext cx="12191999" cy="1853754"/>
          </a:xfrm>
        </p:spPr>
        <p:txBody>
          <a:bodyPr>
            <a:noAutofit/>
          </a:bodyPr>
          <a:lstStyle/>
          <a:p>
            <a:r>
              <a:rPr lang="en-IN" sz="2400" cap="none" dirty="0">
                <a:latin typeface="Times New Roman" panose="02020603050405020304" pitchFamily="18" charset="0"/>
                <a:cs typeface="Times New Roman" panose="02020603050405020304" pitchFamily="18" charset="0"/>
              </a:rPr>
              <a:t>Figure  determines that out of 24 villages, nine villages  with range of 500 to 1000 population utilizing 50 percentage of  services  and as size of population of villages increases, lesser the services is been utilized. Inspite of less population with range of 500 services utilized by five villages is 21 percent only. Proper microplanning of VHND which will increase utilization of services.</a:t>
            </a:r>
            <a:br>
              <a:rPr lang="en-US" sz="2400" cap="none" dirty="0">
                <a:latin typeface="Times New Roman" panose="02020603050405020304" pitchFamily="18" charset="0"/>
                <a:cs typeface="Times New Roman" panose="02020603050405020304" pitchFamily="18" charset="0"/>
              </a:rPr>
            </a:br>
            <a:endParaRPr lang="en-US" sz="2400" cap="none"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1FC78D0D-B374-4B08-88EE-529827730F6D}"/>
              </a:ext>
            </a:extLst>
          </p:cNvPr>
          <p:cNvGraphicFramePr>
            <a:graphicFrameLocks noGrp="1"/>
          </p:cNvGraphicFramePr>
          <p:nvPr>
            <p:ph idx="1"/>
            <p:extLst>
              <p:ext uri="{D42A27DB-BD31-4B8C-83A1-F6EECF244321}">
                <p14:modId xmlns:p14="http://schemas.microsoft.com/office/powerpoint/2010/main" val="1412376414"/>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9773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9A9F-A105-4A37-AFDD-89F47F884932}"/>
              </a:ext>
            </a:extLst>
          </p:cNvPr>
          <p:cNvSpPr>
            <a:spLocks noGrp="1"/>
          </p:cNvSpPr>
          <p:nvPr>
            <p:ph type="title"/>
          </p:nvPr>
        </p:nvSpPr>
        <p:spPr/>
        <p:txBody>
          <a:bodyPr/>
          <a:lstStyle/>
          <a:p>
            <a:pPr algn="ctr"/>
            <a:r>
              <a:rPr lang="en-IN" b="1" u="sng" dirty="0"/>
              <a:t>Recommendations </a:t>
            </a:r>
            <a:r>
              <a:rPr lang="en-IN" b="1" dirty="0"/>
              <a:t>:</a:t>
            </a:r>
            <a:br>
              <a:rPr lang="en-US" dirty="0"/>
            </a:br>
            <a:endParaRPr lang="en-US" dirty="0"/>
          </a:p>
        </p:txBody>
      </p:sp>
      <p:sp>
        <p:nvSpPr>
          <p:cNvPr id="3" name="Content Placeholder 2">
            <a:extLst>
              <a:ext uri="{FF2B5EF4-FFF2-40B4-BE49-F238E27FC236}">
                <a16:creationId xmlns:a16="http://schemas.microsoft.com/office/drawing/2014/main" id="{0B476264-87EA-4224-B568-9D53E78FBDD4}"/>
              </a:ext>
            </a:extLst>
          </p:cNvPr>
          <p:cNvSpPr>
            <a:spLocks noGrp="1"/>
          </p:cNvSpPr>
          <p:nvPr>
            <p:ph idx="1"/>
          </p:nvPr>
        </p:nvSpPr>
        <p:spPr>
          <a:xfrm>
            <a:off x="119270" y="2015732"/>
            <a:ext cx="11953459" cy="4037749"/>
          </a:xfrm>
        </p:spPr>
        <p:txBody>
          <a:bodyPr>
            <a:normAutofit fontScale="77500" lnSpcReduction="20000"/>
          </a:bodyPr>
          <a:lstStyle/>
          <a:p>
            <a:r>
              <a:rPr lang="en-US" dirty="0"/>
              <a:t>ANC services provided at the VHND sites need to be strengthen in terms of facility available at the sites (privacy screen, ANC table , separate space for ANC , toilet and hand washing facility, B.P instrument, hemoglobinometer , fetoscope , measuring tape )</a:t>
            </a:r>
          </a:p>
          <a:p>
            <a:r>
              <a:rPr lang="en-IN" dirty="0"/>
              <a:t>Immunisation during VHND sessions is carried out regularly. But ensuring quality service need to be focus for strengthening this aspect.</a:t>
            </a:r>
            <a:endParaRPr lang="en-US" dirty="0"/>
          </a:p>
          <a:p>
            <a:r>
              <a:rPr lang="en-IN" dirty="0"/>
              <a:t>Proper and timely monitoring of VHND is required by MOICs and BPMs of the respective blocks.</a:t>
            </a:r>
          </a:p>
          <a:p>
            <a:r>
              <a:rPr lang="en-IN" dirty="0"/>
              <a:t>FLW’s were available at 90% of all the VHND sites. But their participation in each aspect of VHND services should be equal.  </a:t>
            </a:r>
            <a:endParaRPr lang="en-US" dirty="0"/>
          </a:p>
          <a:p>
            <a:r>
              <a:rPr lang="en-IN" dirty="0" err="1"/>
              <a:t>Counseling</a:t>
            </a:r>
            <a:r>
              <a:rPr lang="en-IN" dirty="0"/>
              <a:t> sessions are needed to be given importance during VHND sessions. </a:t>
            </a:r>
            <a:endParaRPr lang="en-US" dirty="0"/>
          </a:p>
          <a:p>
            <a:r>
              <a:rPr lang="en-IN" dirty="0"/>
              <a:t>Proper record keeping can only be ensured if registers made available at the sites. Records helps to maintain a check on drop outs and their tracking and hence this strengthens the program reach.</a:t>
            </a:r>
          </a:p>
          <a:p>
            <a:r>
              <a:rPr lang="en-US" dirty="0"/>
              <a:t>Availability of medicines should be ensured at the VHND session sites. The availability of medicines and consumables will help in quality service deliverance.</a:t>
            </a:r>
          </a:p>
          <a:p>
            <a:r>
              <a:rPr lang="en-IN" dirty="0"/>
              <a:t> All beneficieries should be involved during discussions during VHND. The communication should be in two ways.</a:t>
            </a:r>
            <a:endParaRPr lang="en-US" dirty="0"/>
          </a:p>
          <a:p>
            <a:endParaRPr lang="en-US" dirty="0"/>
          </a:p>
        </p:txBody>
      </p:sp>
    </p:spTree>
    <p:extLst>
      <p:ext uri="{BB962C8B-B14F-4D97-AF65-F5344CB8AC3E}">
        <p14:creationId xmlns:p14="http://schemas.microsoft.com/office/powerpoint/2010/main" val="2383652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8A280-0917-48EE-86DF-AB04D4CCF92B}"/>
              </a:ext>
            </a:extLst>
          </p:cNvPr>
          <p:cNvSpPr>
            <a:spLocks noGrp="1"/>
          </p:cNvSpPr>
          <p:nvPr>
            <p:ph type="title"/>
          </p:nvPr>
        </p:nvSpPr>
        <p:spPr/>
        <p:txBody>
          <a:bodyPr/>
          <a:lstStyle/>
          <a:p>
            <a:pPr algn="ctr"/>
            <a:r>
              <a:rPr lang="en-IN" b="1" u="sng" dirty="0"/>
              <a:t>Conclusion-</a:t>
            </a:r>
            <a:br>
              <a:rPr lang="en-US" dirty="0"/>
            </a:br>
            <a:endParaRPr lang="en-US" dirty="0"/>
          </a:p>
        </p:txBody>
      </p:sp>
      <p:sp>
        <p:nvSpPr>
          <p:cNvPr id="3" name="Content Placeholder 2">
            <a:extLst>
              <a:ext uri="{FF2B5EF4-FFF2-40B4-BE49-F238E27FC236}">
                <a16:creationId xmlns:a16="http://schemas.microsoft.com/office/drawing/2014/main" id="{4CED3622-D701-4C9C-B9BD-E0A375CF2506}"/>
              </a:ext>
            </a:extLst>
          </p:cNvPr>
          <p:cNvSpPr>
            <a:spLocks noGrp="1"/>
          </p:cNvSpPr>
          <p:nvPr>
            <p:ph idx="1"/>
          </p:nvPr>
        </p:nvSpPr>
        <p:spPr/>
        <p:txBody>
          <a:bodyPr/>
          <a:lstStyle/>
          <a:p>
            <a:pPr lvl="0"/>
            <a:r>
              <a:rPr lang="en-US" dirty="0"/>
              <a:t>It was noted that none of the VHND site was providing all the stipulated services , though immunization was provided mostly.</a:t>
            </a:r>
          </a:p>
          <a:p>
            <a:pPr lvl="0"/>
            <a:r>
              <a:rPr lang="en-US" dirty="0"/>
              <a:t>Anganwadi centres were lacking availability of various essential instruments and equipments</a:t>
            </a:r>
          </a:p>
          <a:p>
            <a:pPr lvl="0"/>
            <a:r>
              <a:rPr lang="en-US" dirty="0"/>
              <a:t>So , regular orientation of village functionaries for ensuring all the VHND services with the availability of various aspect are needed for strengthening VHND activities.</a:t>
            </a:r>
          </a:p>
          <a:p>
            <a:endParaRPr lang="en-US" dirty="0"/>
          </a:p>
        </p:txBody>
      </p:sp>
    </p:spTree>
    <p:extLst>
      <p:ext uri="{BB962C8B-B14F-4D97-AF65-F5344CB8AC3E}">
        <p14:creationId xmlns:p14="http://schemas.microsoft.com/office/powerpoint/2010/main" val="1203172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BD2D7-3176-4498-AAAC-0CCF228746A8}"/>
              </a:ext>
            </a:extLst>
          </p:cNvPr>
          <p:cNvSpPr>
            <a:spLocks noGrp="1"/>
          </p:cNvSpPr>
          <p:nvPr>
            <p:ph type="title"/>
          </p:nvPr>
        </p:nvSpPr>
        <p:spPr>
          <a:xfrm>
            <a:off x="1294360" y="0"/>
            <a:ext cx="9603275" cy="1049235"/>
          </a:xfrm>
        </p:spPr>
        <p:txBody>
          <a:bodyPr/>
          <a:lstStyle/>
          <a:p>
            <a:pPr algn="ctr"/>
            <a:r>
              <a:rPr lang="en-US" dirty="0"/>
              <a:t>questionnaire</a:t>
            </a:r>
          </a:p>
        </p:txBody>
      </p:sp>
      <p:pic>
        <p:nvPicPr>
          <p:cNvPr id="5" name="Content Placeholder 4" descr="A close up of a piece of paper&#10;&#10;Description generated with high confidence">
            <a:extLst>
              <a:ext uri="{FF2B5EF4-FFF2-40B4-BE49-F238E27FC236}">
                <a16:creationId xmlns:a16="http://schemas.microsoft.com/office/drawing/2014/main" id="{265C1757-79A6-41C9-A0D4-4AEDDE34DB79}"/>
              </a:ext>
            </a:extLst>
          </p:cNvPr>
          <p:cNvPicPr>
            <a:picLocks noGrp="1" noChangeAspect="1"/>
          </p:cNvPicPr>
          <p:nvPr>
            <p:ph idx="1"/>
          </p:nvPr>
        </p:nvPicPr>
        <p:blipFill rotWithShape="1">
          <a:blip r:embed="rId2"/>
          <a:srcRect t="55433" b="3154"/>
          <a:stretch/>
        </p:blipFill>
        <p:spPr>
          <a:xfrm rot="5400000">
            <a:off x="140528" y="760621"/>
            <a:ext cx="5536648" cy="5049078"/>
          </a:xfrm>
        </p:spPr>
      </p:pic>
    </p:spTree>
    <p:extLst>
      <p:ext uri="{BB962C8B-B14F-4D97-AF65-F5344CB8AC3E}">
        <p14:creationId xmlns:p14="http://schemas.microsoft.com/office/powerpoint/2010/main" val="2666210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 up of text on a white background&#10;&#10;Description generated with very high confidence">
            <a:extLst>
              <a:ext uri="{FF2B5EF4-FFF2-40B4-BE49-F238E27FC236}">
                <a16:creationId xmlns:a16="http://schemas.microsoft.com/office/drawing/2014/main" id="{21E1EA65-24AF-4AB3-A49F-F8CFFD203E03}"/>
              </a:ext>
            </a:extLst>
          </p:cNvPr>
          <p:cNvPicPr>
            <a:picLocks noGrp="1" noChangeAspect="1"/>
          </p:cNvPicPr>
          <p:nvPr>
            <p:ph idx="1"/>
          </p:nvPr>
        </p:nvPicPr>
        <p:blipFill>
          <a:blip r:embed="rId2"/>
          <a:stretch>
            <a:fillRect/>
          </a:stretch>
        </p:blipFill>
        <p:spPr>
          <a:xfrm>
            <a:off x="1" y="0"/>
            <a:ext cx="12192000" cy="6316394"/>
          </a:xfrm>
        </p:spPr>
      </p:pic>
    </p:spTree>
    <p:extLst>
      <p:ext uri="{BB962C8B-B14F-4D97-AF65-F5344CB8AC3E}">
        <p14:creationId xmlns:p14="http://schemas.microsoft.com/office/powerpoint/2010/main" val="2173866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2C8B9-EFE8-4D20-AF48-DED4ED1BAAC7}"/>
              </a:ext>
            </a:extLst>
          </p:cNvPr>
          <p:cNvSpPr>
            <a:spLocks noGrp="1"/>
          </p:cNvSpPr>
          <p:nvPr>
            <p:ph type="title"/>
          </p:nvPr>
        </p:nvSpPr>
        <p:spPr>
          <a:xfrm>
            <a:off x="1451579" y="804519"/>
            <a:ext cx="9603275" cy="1049235"/>
          </a:xfrm>
        </p:spPr>
        <p:txBody>
          <a:bodyPr/>
          <a:lstStyle/>
          <a:p>
            <a:endParaRPr lang="en-US"/>
          </a:p>
        </p:txBody>
      </p:sp>
      <p:pic>
        <p:nvPicPr>
          <p:cNvPr id="5" name="Content Placeholder 4">
            <a:extLst>
              <a:ext uri="{FF2B5EF4-FFF2-40B4-BE49-F238E27FC236}">
                <a16:creationId xmlns:a16="http://schemas.microsoft.com/office/drawing/2014/main" id="{8FB4E6D2-9C07-4AB9-B65E-44D5BDDC1362}"/>
              </a:ext>
            </a:extLst>
          </p:cNvPr>
          <p:cNvPicPr>
            <a:picLocks noGrp="1" noChangeAspect="1"/>
          </p:cNvPicPr>
          <p:nvPr>
            <p:ph idx="1"/>
          </p:nvPr>
        </p:nvPicPr>
        <p:blipFill>
          <a:blip r:embed="rId2"/>
          <a:stretch>
            <a:fillRect/>
          </a:stretch>
        </p:blipFill>
        <p:spPr>
          <a:xfrm>
            <a:off x="1" y="0"/>
            <a:ext cx="12192000" cy="6358597"/>
          </a:xfrm>
          <a:prstGeom prst="rect">
            <a:avLst/>
          </a:prstGeom>
        </p:spPr>
      </p:pic>
    </p:spTree>
    <p:extLst>
      <p:ext uri="{BB962C8B-B14F-4D97-AF65-F5344CB8AC3E}">
        <p14:creationId xmlns:p14="http://schemas.microsoft.com/office/powerpoint/2010/main" val="151539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7731-FE9C-4A56-A05D-9D9E32DDF0EF}"/>
              </a:ext>
            </a:extLst>
          </p:cNvPr>
          <p:cNvSpPr>
            <a:spLocks noGrp="1"/>
          </p:cNvSpPr>
          <p:nvPr>
            <p:ph type="title"/>
          </p:nvPr>
        </p:nvSpPr>
        <p:spPr/>
        <p:txBody>
          <a:bodyPr/>
          <a:lstStyle/>
          <a:p>
            <a:pPr algn="ctr"/>
            <a:r>
              <a:rPr lang="en-US" b="1" dirty="0"/>
              <a:t>Core Values</a:t>
            </a:r>
            <a:br>
              <a:rPr lang="en-US" b="1" dirty="0"/>
            </a:br>
            <a:endParaRPr lang="en-US" dirty="0"/>
          </a:p>
        </p:txBody>
      </p:sp>
      <p:sp>
        <p:nvSpPr>
          <p:cNvPr id="3" name="Content Placeholder 2">
            <a:extLst>
              <a:ext uri="{FF2B5EF4-FFF2-40B4-BE49-F238E27FC236}">
                <a16:creationId xmlns:a16="http://schemas.microsoft.com/office/drawing/2014/main" id="{0A3EF65B-237D-41B3-9C43-71BA4AEB9277}"/>
              </a:ext>
            </a:extLst>
          </p:cNvPr>
          <p:cNvSpPr>
            <a:spLocks noGrp="1"/>
          </p:cNvSpPr>
          <p:nvPr>
            <p:ph idx="1"/>
          </p:nvPr>
        </p:nvSpPr>
        <p:spPr>
          <a:xfrm>
            <a:off x="232012" y="2015732"/>
            <a:ext cx="11959987" cy="4037749"/>
          </a:xfrm>
        </p:spPr>
        <p:txBody>
          <a:bodyPr/>
          <a:lstStyle/>
          <a:p>
            <a:r>
              <a:rPr lang="en-IN" dirty="0"/>
              <a:t>RESPECT – believing in and appreciating the dignity and potential of all human beings.</a:t>
            </a:r>
          </a:p>
          <a:p>
            <a:pPr marL="0" indent="0">
              <a:buNone/>
            </a:pPr>
            <a:endParaRPr lang="en-US" dirty="0"/>
          </a:p>
          <a:p>
            <a:r>
              <a:rPr lang="en-IN" dirty="0"/>
              <a:t>INTEGRITY- maintaining social , ethical , and organisational norms and adhering to the code of conduct.</a:t>
            </a:r>
          </a:p>
          <a:p>
            <a:pPr marL="0" indent="0">
              <a:buNone/>
            </a:pPr>
            <a:endParaRPr lang="en-US" dirty="0"/>
          </a:p>
          <a:p>
            <a:r>
              <a:rPr lang="en-IN" dirty="0"/>
              <a:t>COMMITMENT- Fulfilling organisational goals with full commitment towards our duties and responsibilities.</a:t>
            </a:r>
          </a:p>
          <a:p>
            <a:pPr marL="0" indent="0">
              <a:buNone/>
            </a:pPr>
            <a:endParaRPr lang="en-US" dirty="0"/>
          </a:p>
          <a:p>
            <a:r>
              <a:rPr lang="en-IN" dirty="0"/>
              <a:t>EXCELLENCE – Setting high performance standards and being accountable for and responsible towards our work.</a:t>
            </a:r>
            <a:endParaRPr lang="en-US" dirty="0"/>
          </a:p>
          <a:p>
            <a:endParaRPr lang="en-US" dirty="0"/>
          </a:p>
        </p:txBody>
      </p:sp>
    </p:spTree>
    <p:extLst>
      <p:ext uri="{BB962C8B-B14F-4D97-AF65-F5344CB8AC3E}">
        <p14:creationId xmlns:p14="http://schemas.microsoft.com/office/powerpoint/2010/main" val="261528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generated with very high confidence">
            <a:extLst>
              <a:ext uri="{FF2B5EF4-FFF2-40B4-BE49-F238E27FC236}">
                <a16:creationId xmlns:a16="http://schemas.microsoft.com/office/drawing/2014/main" id="{A21A14AE-FEC3-4038-B4D6-F30160C9111C}"/>
              </a:ext>
            </a:extLst>
          </p:cNvPr>
          <p:cNvPicPr>
            <a:picLocks noGrp="1" noChangeAspect="1"/>
          </p:cNvPicPr>
          <p:nvPr>
            <p:ph idx="1"/>
          </p:nvPr>
        </p:nvPicPr>
        <p:blipFill>
          <a:blip r:embed="rId2"/>
          <a:stretch>
            <a:fillRect/>
          </a:stretch>
        </p:blipFill>
        <p:spPr>
          <a:xfrm>
            <a:off x="145775" y="172278"/>
            <a:ext cx="12046226" cy="6069496"/>
          </a:xfrm>
        </p:spPr>
      </p:pic>
    </p:spTree>
    <p:extLst>
      <p:ext uri="{BB962C8B-B14F-4D97-AF65-F5344CB8AC3E}">
        <p14:creationId xmlns:p14="http://schemas.microsoft.com/office/powerpoint/2010/main" val="297281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22DF1-C969-4537-8717-FD114C2C09B4}"/>
              </a:ext>
            </a:extLst>
          </p:cNvPr>
          <p:cNvSpPr>
            <a:spLocks noGrp="1"/>
          </p:cNvSpPr>
          <p:nvPr>
            <p:ph type="title"/>
          </p:nvPr>
        </p:nvSpPr>
        <p:spPr/>
        <p:txBody>
          <a:bodyPr/>
          <a:lstStyle/>
          <a:p>
            <a:pPr algn="ctr"/>
            <a:r>
              <a:rPr lang="en-IN" b="1" dirty="0"/>
              <a:t>Background of the study</a:t>
            </a:r>
            <a:br>
              <a:rPr lang="en-US" dirty="0"/>
            </a:br>
            <a:endParaRPr lang="en-US" dirty="0"/>
          </a:p>
        </p:txBody>
      </p:sp>
      <p:sp>
        <p:nvSpPr>
          <p:cNvPr id="3" name="Content Placeholder 2">
            <a:extLst>
              <a:ext uri="{FF2B5EF4-FFF2-40B4-BE49-F238E27FC236}">
                <a16:creationId xmlns:a16="http://schemas.microsoft.com/office/drawing/2014/main" id="{0BEF99E1-33EA-461A-9BF5-35F1FB015205}"/>
              </a:ext>
            </a:extLst>
          </p:cNvPr>
          <p:cNvSpPr>
            <a:spLocks noGrp="1"/>
          </p:cNvSpPr>
          <p:nvPr>
            <p:ph idx="1"/>
          </p:nvPr>
        </p:nvSpPr>
        <p:spPr>
          <a:xfrm>
            <a:off x="198783" y="2093842"/>
            <a:ext cx="11820939" cy="3856383"/>
          </a:xfrm>
        </p:spPr>
        <p:txBody>
          <a:bodyPr>
            <a:normAutofit lnSpcReduction="10000"/>
          </a:bodyPr>
          <a:lstStyle/>
          <a:p>
            <a:pPr marL="0" indent="0">
              <a:buNone/>
            </a:pPr>
            <a:endParaRPr lang="en-US" dirty="0"/>
          </a:p>
          <a:p>
            <a:r>
              <a:rPr lang="en-IN" dirty="0"/>
              <a:t>Village Health and Nutrition day</a:t>
            </a:r>
            <a:r>
              <a:rPr lang="en-IN" b="1" dirty="0"/>
              <a:t>(VHND) </a:t>
            </a:r>
            <a:r>
              <a:rPr lang="en-IN" dirty="0"/>
              <a:t>is a major initiative under the National Rural Health Mission (NRHM ). </a:t>
            </a:r>
          </a:p>
          <a:p>
            <a:r>
              <a:rPr lang="en-IN" dirty="0"/>
              <a:t>To improve access to Maternal , Newborn , child health and nutrition (MNCHN) services at the village level.</a:t>
            </a:r>
            <a:endParaRPr lang="en-US" dirty="0"/>
          </a:p>
          <a:p>
            <a:r>
              <a:rPr lang="en-IN" dirty="0"/>
              <a:t>Across , the country VHND is intended to occur in every village once a month(preferably on Wednesday and for those villages that have been left out , on any other day of the same month) usually at the Anganwadi centre (AWC) or other suitable location.  </a:t>
            </a:r>
            <a:endParaRPr lang="en-US" dirty="0"/>
          </a:p>
          <a:p>
            <a:r>
              <a:rPr lang="en-IN" dirty="0"/>
              <a:t>On the appointed day ASHA’S , AWW will mobilise the villagers , especially women and children , to assemble at the nearest AWC .  </a:t>
            </a:r>
            <a:endParaRPr lang="en-US" dirty="0"/>
          </a:p>
          <a:p>
            <a:endParaRPr lang="en-US" dirty="0"/>
          </a:p>
        </p:txBody>
      </p:sp>
    </p:spTree>
    <p:extLst>
      <p:ext uri="{BB962C8B-B14F-4D97-AF65-F5344CB8AC3E}">
        <p14:creationId xmlns:p14="http://schemas.microsoft.com/office/powerpoint/2010/main" val="2861055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34B9-5D78-4B1B-82C5-C3CCD81E13DB}"/>
              </a:ext>
            </a:extLst>
          </p:cNvPr>
          <p:cNvSpPr>
            <a:spLocks noGrp="1"/>
          </p:cNvSpPr>
          <p:nvPr>
            <p:ph type="title"/>
          </p:nvPr>
        </p:nvSpPr>
        <p:spPr/>
        <p:txBody>
          <a:bodyPr/>
          <a:lstStyle/>
          <a:p>
            <a:pPr algn="ctr"/>
            <a:r>
              <a:rPr lang="en-IN" b="1" dirty="0"/>
              <a:t>SERVICES TO BE PROVIDED DURING VHND :</a:t>
            </a:r>
            <a:br>
              <a:rPr lang="en-US" dirty="0"/>
            </a:br>
            <a:endParaRPr lang="en-US" dirty="0"/>
          </a:p>
        </p:txBody>
      </p:sp>
      <p:sp>
        <p:nvSpPr>
          <p:cNvPr id="3" name="Content Placeholder 2">
            <a:extLst>
              <a:ext uri="{FF2B5EF4-FFF2-40B4-BE49-F238E27FC236}">
                <a16:creationId xmlns:a16="http://schemas.microsoft.com/office/drawing/2014/main" id="{95B62EBF-3BF5-418F-993F-BF0B16C5D3BC}"/>
              </a:ext>
            </a:extLst>
          </p:cNvPr>
          <p:cNvSpPr>
            <a:spLocks noGrp="1"/>
          </p:cNvSpPr>
          <p:nvPr>
            <p:ph idx="1"/>
          </p:nvPr>
        </p:nvSpPr>
        <p:spPr>
          <a:xfrm>
            <a:off x="490330" y="2015732"/>
            <a:ext cx="11555895" cy="3450613"/>
          </a:xfrm>
        </p:spPr>
        <p:txBody>
          <a:bodyPr>
            <a:normAutofit fontScale="25000" lnSpcReduction="20000"/>
          </a:bodyPr>
          <a:lstStyle/>
          <a:p>
            <a:pPr marL="0" indent="0">
              <a:buNone/>
            </a:pPr>
            <a:r>
              <a:rPr lang="en-IN" b="1" dirty="0"/>
              <a:t> </a:t>
            </a:r>
            <a:endParaRPr lang="en-US" dirty="0"/>
          </a:p>
          <a:p>
            <a:pPr lvl="0"/>
            <a:r>
              <a:rPr lang="en-IN" sz="8000" dirty="0"/>
              <a:t>All pregnant women are to be registered , the registered pregnant women are to be given ANC services and any drop out pregnant women eligible for ANC are to be tracked and services are to be provided to them.</a:t>
            </a:r>
            <a:endParaRPr lang="en-US" sz="8000" dirty="0"/>
          </a:p>
          <a:p>
            <a:pPr marL="0" indent="0">
              <a:buNone/>
            </a:pPr>
            <a:r>
              <a:rPr lang="en-IN" sz="8000" dirty="0"/>
              <a:t> </a:t>
            </a:r>
            <a:endParaRPr lang="en-US" sz="8000" dirty="0"/>
          </a:p>
          <a:p>
            <a:pPr lvl="0"/>
            <a:r>
              <a:rPr lang="en-IN" sz="8000" dirty="0"/>
              <a:t>All eligible children below one year are to be given vaccines against six vaccine preventable diseases. All drop out children who do not receive vaccines as per the scheduled doses are to be vaccinated . vitamin A solution is to be administered to the children.</a:t>
            </a:r>
            <a:endParaRPr lang="en-US" sz="8000" dirty="0"/>
          </a:p>
          <a:p>
            <a:pPr marL="0" indent="0">
              <a:buNone/>
            </a:pPr>
            <a:r>
              <a:rPr lang="en-IN" sz="8000" dirty="0"/>
              <a:t> </a:t>
            </a:r>
            <a:endParaRPr lang="en-US" sz="8000" dirty="0"/>
          </a:p>
          <a:p>
            <a:pPr lvl="0"/>
            <a:r>
              <a:rPr lang="en-IN" sz="8000" dirty="0"/>
              <a:t>All the children are to be weighted , with the weight being plotted on a card and managed appropriately in order to combat malnutrition.</a:t>
            </a:r>
            <a:endParaRPr lang="en-US" sz="8000" dirty="0"/>
          </a:p>
          <a:p>
            <a:pPr marL="0" indent="0">
              <a:buNone/>
            </a:pPr>
            <a:r>
              <a:rPr lang="en-IN" sz="8000" dirty="0"/>
              <a:t> </a:t>
            </a:r>
            <a:endParaRPr lang="en-US" sz="8000" dirty="0"/>
          </a:p>
          <a:p>
            <a:pPr marL="0" indent="0">
              <a:buNone/>
            </a:pPr>
            <a:r>
              <a:rPr lang="en-IN" sz="5000" dirty="0"/>
              <a:t> </a:t>
            </a:r>
            <a:endParaRPr lang="en-US" sz="5000" dirty="0"/>
          </a:p>
          <a:p>
            <a:endParaRPr lang="en-US" dirty="0"/>
          </a:p>
        </p:txBody>
      </p:sp>
    </p:spTree>
    <p:extLst>
      <p:ext uri="{BB962C8B-B14F-4D97-AF65-F5344CB8AC3E}">
        <p14:creationId xmlns:p14="http://schemas.microsoft.com/office/powerpoint/2010/main" val="236041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EDDB0-3033-4DAC-A97D-587878D562A3}"/>
              </a:ext>
            </a:extLst>
          </p:cNvPr>
          <p:cNvSpPr>
            <a:spLocks noGrp="1"/>
          </p:cNvSpPr>
          <p:nvPr>
            <p:ph type="title"/>
          </p:nvPr>
        </p:nvSpPr>
        <p:spPr/>
        <p:txBody>
          <a:bodyPr/>
          <a:lstStyle/>
          <a:p>
            <a:pPr algn="ctr"/>
            <a:r>
              <a:rPr lang="en-IN" b="1" dirty="0"/>
              <a:t>SERVICES TO BE PROVIDED :</a:t>
            </a:r>
            <a:br>
              <a:rPr lang="en-US" dirty="0"/>
            </a:br>
            <a:endParaRPr lang="en-US" dirty="0"/>
          </a:p>
        </p:txBody>
      </p:sp>
      <p:sp>
        <p:nvSpPr>
          <p:cNvPr id="3" name="Content Placeholder 2">
            <a:extLst>
              <a:ext uri="{FF2B5EF4-FFF2-40B4-BE49-F238E27FC236}">
                <a16:creationId xmlns:a16="http://schemas.microsoft.com/office/drawing/2014/main" id="{EA55ED0E-E623-4C99-99FD-0956DA7CDF76}"/>
              </a:ext>
            </a:extLst>
          </p:cNvPr>
          <p:cNvSpPr>
            <a:spLocks noGrp="1"/>
          </p:cNvSpPr>
          <p:nvPr>
            <p:ph idx="1"/>
          </p:nvPr>
        </p:nvSpPr>
        <p:spPr/>
        <p:txBody>
          <a:bodyPr/>
          <a:lstStyle/>
          <a:p>
            <a:pPr lvl="0"/>
            <a:r>
              <a:rPr lang="en-IN" dirty="0"/>
              <a:t>Anti – TB drug are to be given to the patients of TB.</a:t>
            </a:r>
            <a:endParaRPr lang="en-US" dirty="0"/>
          </a:p>
          <a:p>
            <a:pPr marL="0" indent="0">
              <a:buNone/>
            </a:pPr>
            <a:r>
              <a:rPr lang="en-IN" dirty="0"/>
              <a:t> </a:t>
            </a:r>
            <a:endParaRPr lang="en-US" dirty="0"/>
          </a:p>
          <a:p>
            <a:pPr lvl="0"/>
            <a:r>
              <a:rPr lang="en-IN" dirty="0"/>
              <a:t>All the eligible couples are to be given condoms and OCP’s as per their choices and referrals are to be made for other contraceptive services.</a:t>
            </a:r>
            <a:endParaRPr lang="en-US" dirty="0"/>
          </a:p>
          <a:p>
            <a:pPr marL="0" indent="0">
              <a:buNone/>
            </a:pPr>
            <a:r>
              <a:rPr lang="en-IN" dirty="0"/>
              <a:t> </a:t>
            </a:r>
            <a:endParaRPr lang="en-US" dirty="0"/>
          </a:p>
          <a:p>
            <a:pPr lvl="0"/>
            <a:r>
              <a:rPr lang="en-IN" dirty="0"/>
              <a:t>Supplementary nutrition to be provided to underweight children.</a:t>
            </a:r>
            <a:endParaRPr lang="en-US" dirty="0"/>
          </a:p>
          <a:p>
            <a:endParaRPr lang="en-US" dirty="0"/>
          </a:p>
        </p:txBody>
      </p:sp>
    </p:spTree>
    <p:extLst>
      <p:ext uri="{BB962C8B-B14F-4D97-AF65-F5344CB8AC3E}">
        <p14:creationId xmlns:p14="http://schemas.microsoft.com/office/powerpoint/2010/main" val="182899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B333-3E4C-4C1C-B0F7-A9BE7B74FB5E}"/>
              </a:ext>
            </a:extLst>
          </p:cNvPr>
          <p:cNvSpPr>
            <a:spLocks noGrp="1"/>
          </p:cNvSpPr>
          <p:nvPr>
            <p:ph type="title"/>
          </p:nvPr>
        </p:nvSpPr>
        <p:spPr/>
        <p:txBody>
          <a:bodyPr/>
          <a:lstStyle/>
          <a:p>
            <a:pPr algn="ctr"/>
            <a:r>
              <a:rPr lang="en-IN" b="1" dirty="0"/>
              <a:t>Rationale: </a:t>
            </a:r>
            <a:br>
              <a:rPr lang="en-US" dirty="0"/>
            </a:br>
            <a:endParaRPr lang="en-US" dirty="0"/>
          </a:p>
        </p:txBody>
      </p:sp>
      <p:sp>
        <p:nvSpPr>
          <p:cNvPr id="3" name="Content Placeholder 2">
            <a:extLst>
              <a:ext uri="{FF2B5EF4-FFF2-40B4-BE49-F238E27FC236}">
                <a16:creationId xmlns:a16="http://schemas.microsoft.com/office/drawing/2014/main" id="{16AD0A05-D325-41B7-B5C2-3689BDF333BB}"/>
              </a:ext>
            </a:extLst>
          </p:cNvPr>
          <p:cNvSpPr>
            <a:spLocks noGrp="1"/>
          </p:cNvSpPr>
          <p:nvPr>
            <p:ph idx="1"/>
          </p:nvPr>
        </p:nvSpPr>
        <p:spPr>
          <a:xfrm>
            <a:off x="291548" y="2015732"/>
            <a:ext cx="11781181" cy="4037749"/>
          </a:xfrm>
        </p:spPr>
        <p:txBody>
          <a:bodyPr>
            <a:normAutofit/>
          </a:bodyPr>
          <a:lstStyle/>
          <a:p>
            <a:pPr marL="0" indent="0">
              <a:buNone/>
            </a:pPr>
            <a:r>
              <a:rPr lang="en-IN" dirty="0"/>
              <a:t>		</a:t>
            </a:r>
            <a:endParaRPr lang="en-US" dirty="0"/>
          </a:p>
          <a:p>
            <a:r>
              <a:rPr lang="en-IN" dirty="0"/>
              <a:t> </a:t>
            </a:r>
            <a:r>
              <a:rPr lang="en-IN" sz="2400" dirty="0"/>
              <a:t>A very few studies has been done on VHND services in Bihar. </a:t>
            </a:r>
            <a:endParaRPr lang="en-US" sz="2400" dirty="0"/>
          </a:p>
          <a:p>
            <a:r>
              <a:rPr lang="en-IN" sz="2400" dirty="0"/>
              <a:t>VHND  organised regularly , primarily offers only routine immunisation and supplementary nutrition instead of full package of services. </a:t>
            </a:r>
            <a:endParaRPr lang="en-US" sz="2400" dirty="0"/>
          </a:p>
          <a:p>
            <a:r>
              <a:rPr lang="en-IN" sz="2400" dirty="0"/>
              <a:t>This study is an attempt to know that whether the VHND sites require system strengthening for the effective service deliverance.</a:t>
            </a:r>
            <a:endParaRPr lang="en-US" sz="2400" dirty="0"/>
          </a:p>
          <a:p>
            <a:pPr marL="0" indent="0">
              <a:buNone/>
            </a:pPr>
            <a:r>
              <a:rPr lang="en-IN" sz="2400" b="1" dirty="0"/>
              <a:t>	</a:t>
            </a:r>
            <a:endParaRPr lang="en-US" sz="2400" dirty="0"/>
          </a:p>
          <a:p>
            <a:endParaRPr lang="en-US" dirty="0"/>
          </a:p>
        </p:txBody>
      </p:sp>
    </p:spTree>
    <p:extLst>
      <p:ext uri="{BB962C8B-B14F-4D97-AF65-F5344CB8AC3E}">
        <p14:creationId xmlns:p14="http://schemas.microsoft.com/office/powerpoint/2010/main" val="85677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49128-76FF-41D1-B989-E8B3E61DF9B4}"/>
              </a:ext>
            </a:extLst>
          </p:cNvPr>
          <p:cNvSpPr>
            <a:spLocks noGrp="1"/>
          </p:cNvSpPr>
          <p:nvPr>
            <p:ph type="title"/>
          </p:nvPr>
        </p:nvSpPr>
        <p:spPr/>
        <p:txBody>
          <a:bodyPr/>
          <a:lstStyle/>
          <a:p>
            <a:pPr algn="ctr"/>
            <a:r>
              <a:rPr lang="en-US" b="1" dirty="0"/>
              <a:t>Statement of Problem:</a:t>
            </a:r>
            <a:br>
              <a:rPr lang="en-US" dirty="0"/>
            </a:br>
            <a:endParaRPr lang="en-US" dirty="0"/>
          </a:p>
        </p:txBody>
      </p:sp>
      <p:sp>
        <p:nvSpPr>
          <p:cNvPr id="3" name="Content Placeholder 2">
            <a:extLst>
              <a:ext uri="{FF2B5EF4-FFF2-40B4-BE49-F238E27FC236}">
                <a16:creationId xmlns:a16="http://schemas.microsoft.com/office/drawing/2014/main" id="{8EA59BFC-00E2-4E33-B21E-DE4969D0EF0A}"/>
              </a:ext>
            </a:extLst>
          </p:cNvPr>
          <p:cNvSpPr>
            <a:spLocks noGrp="1"/>
          </p:cNvSpPr>
          <p:nvPr>
            <p:ph idx="1"/>
          </p:nvPr>
        </p:nvSpPr>
        <p:spPr>
          <a:xfrm>
            <a:off x="278296" y="2015732"/>
            <a:ext cx="11754677" cy="3841729"/>
          </a:xfrm>
        </p:spPr>
        <p:txBody>
          <a:bodyPr>
            <a:normAutofit/>
          </a:bodyPr>
          <a:lstStyle/>
          <a:p>
            <a:pPr marL="0" indent="0">
              <a:buNone/>
            </a:pPr>
            <a:r>
              <a:rPr lang="en-IN" dirty="0"/>
              <a:t> </a:t>
            </a:r>
            <a:endParaRPr lang="en-US" dirty="0"/>
          </a:p>
          <a:p>
            <a:pPr lvl="0"/>
            <a:r>
              <a:rPr lang="en-IN" dirty="0"/>
              <a:t>System strengthening leads to program implementation and improvement in the quality of services.</a:t>
            </a:r>
            <a:endParaRPr lang="en-US" dirty="0"/>
          </a:p>
          <a:p>
            <a:pPr marL="0" indent="0">
              <a:buNone/>
            </a:pPr>
            <a:r>
              <a:rPr lang="en-IN" dirty="0"/>
              <a:t> </a:t>
            </a:r>
            <a:endParaRPr lang="en-US" dirty="0"/>
          </a:p>
          <a:p>
            <a:pPr lvl="0"/>
            <a:r>
              <a:rPr lang="en-IN" dirty="0"/>
              <a:t>Delivery of services at the session site and its utilisation by the beneficiaries.</a:t>
            </a:r>
            <a:endParaRPr lang="en-US" dirty="0"/>
          </a:p>
          <a:p>
            <a:pPr marL="0" indent="0">
              <a:buNone/>
            </a:pPr>
            <a:r>
              <a:rPr lang="en-IN" dirty="0"/>
              <a:t> </a:t>
            </a:r>
            <a:endParaRPr lang="en-US" dirty="0"/>
          </a:p>
          <a:p>
            <a:endParaRPr lang="en-US" dirty="0"/>
          </a:p>
        </p:txBody>
      </p:sp>
    </p:spTree>
    <p:extLst>
      <p:ext uri="{BB962C8B-B14F-4D97-AF65-F5344CB8AC3E}">
        <p14:creationId xmlns:p14="http://schemas.microsoft.com/office/powerpoint/2010/main" val="217965255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477</TotalTime>
  <Words>1050</Words>
  <Application>Microsoft Office PowerPoint</Application>
  <PresentationFormat>Widescreen</PresentationFormat>
  <Paragraphs>116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Gill Sans MT</vt:lpstr>
      <vt:lpstr>Times New Roman</vt:lpstr>
      <vt:lpstr>Gallery</vt:lpstr>
      <vt:lpstr>“Assessment of Village Health Nutrition Day (VHND)Services at selected sites in Nawada district” </vt:lpstr>
      <vt:lpstr>ORGANISATION PROFILE – CARE India</vt:lpstr>
      <vt:lpstr>Core Values </vt:lpstr>
      <vt:lpstr>PowerPoint Presentation</vt:lpstr>
      <vt:lpstr>Background of the study </vt:lpstr>
      <vt:lpstr>SERVICES TO BE PROVIDED DURING VHND : </vt:lpstr>
      <vt:lpstr>SERVICES TO BE PROVIDED : </vt:lpstr>
      <vt:lpstr>Rationale:  </vt:lpstr>
      <vt:lpstr>Statement of Problem: </vt:lpstr>
      <vt:lpstr>PowerPoint Presentation</vt:lpstr>
      <vt:lpstr>Methodology: </vt:lpstr>
      <vt:lpstr>PowerPoint Presentation</vt:lpstr>
      <vt:lpstr>FINDINGS : </vt:lpstr>
      <vt:lpstr>Providing ANC services at the VHND site is the main service provision. Below figure shows that out of 28 pregnant women at 24 VHND site , all were registered for ANC but only 20 received the ANC services</vt:lpstr>
      <vt:lpstr>As per the guidelines developed for village health nutrition day conduction , one of the service provison includes , that all the children below one year of age need to be vaccinated against six vaccine preventable diseases.  Hence , the below figure will help to access any shortage of vaccine at the VHND session sites among the selected sample of the villages.  IMMUNISATION -</vt:lpstr>
      <vt:lpstr>Availability of FLW’S and their participation in mobilization of the beneficiary to the VHND session site helps to increase service utilization by beneficiary.</vt:lpstr>
      <vt:lpstr>Information about the availability of Registers,  will help to understand that the FLW’S are keeping a proper record.   </vt:lpstr>
      <vt:lpstr>Important requirement for conduction of village health nutrition day , to improve accessibility can be assessed by the facilities available at the session site. </vt:lpstr>
      <vt:lpstr>At VHND session site , according to guidelines the equipments that are needed to be available are hub cutter , thermometer , B.P instrument , stethoscope , fetoscope , measuring tape , and hemoglobinometer. If these items are not available their provison could be arranged by using the untied fund of Rs. 10,000 available with the ANM or with the VHSC.  </vt:lpstr>
      <vt:lpstr>Medicines  required to be given to the benificiaries availaing the services during VHND and the availability of  consumables will ensure the quality of the services. </vt:lpstr>
      <vt:lpstr>At VHND sites Take home ration is distributed to the pregnant women and hot cooked meal is prepared for the distribution to the children.</vt:lpstr>
      <vt:lpstr>Percentage of the counselling given to beneficiaries by service provider </vt:lpstr>
      <vt:lpstr>Participation in immunization is minimum for the tolas of harijan , muslims and migratory population</vt:lpstr>
      <vt:lpstr>Figure  determines that out of 24 villages, nine villages  with range of 500 to 1000 population utilizing 50 percentage of  services  and as size of population of villages increases, lesser the services is been utilized. Inspite of less population with range of 500 services utilized by five villages is 21 percent only. Proper microplanning of VHND which will increase utilization of services. </vt:lpstr>
      <vt:lpstr>Recommendations : </vt:lpstr>
      <vt:lpstr>Conclusion- </vt:lpstr>
      <vt:lpstr>questionnaire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Village Health Nutrition Day (VHND)Services at selected VHND Session  sites in Nawada district” </dc:title>
  <dc:creator>Smita Wahane</dc:creator>
  <cp:lastModifiedBy>Smita Wahane</cp:lastModifiedBy>
  <cp:revision>41</cp:revision>
  <dcterms:created xsi:type="dcterms:W3CDTF">2018-05-17T05:48:36Z</dcterms:created>
  <dcterms:modified xsi:type="dcterms:W3CDTF">2018-05-21T08:40:56Z</dcterms:modified>
</cp:coreProperties>
</file>