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340" r:id="rId2"/>
    <p:sldId id="355" r:id="rId3"/>
    <p:sldId id="380" r:id="rId4"/>
    <p:sldId id="357" r:id="rId5"/>
    <p:sldId id="344" r:id="rId6"/>
    <p:sldId id="345" r:id="rId7"/>
    <p:sldId id="346" r:id="rId8"/>
    <p:sldId id="347" r:id="rId9"/>
    <p:sldId id="351" r:id="rId10"/>
    <p:sldId id="352" r:id="rId11"/>
    <p:sldId id="353" r:id="rId12"/>
    <p:sldId id="348" r:id="rId13"/>
    <p:sldId id="382" r:id="rId14"/>
    <p:sldId id="378" r:id="rId15"/>
    <p:sldId id="379" r:id="rId16"/>
    <p:sldId id="387" r:id="rId17"/>
    <p:sldId id="290" r:id="rId18"/>
    <p:sldId id="360" r:id="rId19"/>
    <p:sldId id="358" r:id="rId20"/>
    <p:sldId id="361" r:id="rId21"/>
    <p:sldId id="362" r:id="rId22"/>
    <p:sldId id="363" r:id="rId23"/>
    <p:sldId id="364" r:id="rId24"/>
    <p:sldId id="365" r:id="rId25"/>
    <p:sldId id="366" r:id="rId26"/>
    <p:sldId id="367" r:id="rId27"/>
    <p:sldId id="368" r:id="rId28"/>
    <p:sldId id="369" r:id="rId29"/>
    <p:sldId id="370" r:id="rId30"/>
    <p:sldId id="371" r:id="rId31"/>
    <p:sldId id="372" r:id="rId32"/>
    <p:sldId id="373" r:id="rId33"/>
    <p:sldId id="374" r:id="rId34"/>
    <p:sldId id="375" r:id="rId35"/>
    <p:sldId id="376" r:id="rId36"/>
    <p:sldId id="377" r:id="rId37"/>
    <p:sldId id="383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027" autoAdjust="0"/>
  </p:normalViewPr>
  <p:slideViewPr>
    <p:cSldViewPr snapToGrid="0">
      <p:cViewPr varScale="1">
        <p:scale>
          <a:sx n="62" d="100"/>
          <a:sy n="62" d="100"/>
        </p:scale>
        <p:origin x="10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D64F9-A578-4BF2-BD81-D8449AF18A3E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06202-F2BE-4533-AB3C-4BE39BD789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00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2A630-FAF0-47D3-9030-8F5A81DEDA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8B933A-9828-4928-A41C-95CD5E650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7EE21-49B2-4BAD-AB9E-DB5AB1DD3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2662-B0C6-454E-80AC-4FBC42BF09A7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7E4C4-6493-4893-87BB-C84DF2721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14D83-7AD8-48C7-80C8-ACC2AF7C5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04B-A638-4F93-830B-1B091630B5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8047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B1B43-CBBF-42ED-BBF8-A78DC0C21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98F5BD-E3F8-4225-8B58-2243017650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9E938-E69B-4C90-8BB9-EA38CC460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2662-B0C6-454E-80AC-4FBC42BF09A7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E9F18-38BD-4B90-B5A6-83A2CCEA9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F6365-BCDC-40AD-B632-980B2B8B3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04B-A638-4F93-830B-1B091630B5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788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A87847-E605-41DE-B187-61AEF2ADCF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D2EC7D-0937-43DA-A6DB-B08E0AB92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F1D80-BCF4-403B-8B8A-D82C07EF6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2662-B0C6-454E-80AC-4FBC42BF09A7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B52D4-CDDC-40DC-982F-EF093274F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8B2B6-2ABD-4514-B217-0804B46F7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04B-A638-4F93-830B-1B091630B5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145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F2B45-E435-403C-824F-FB0F7AEF5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1F029-6E09-4F08-A2CD-632A6F2DA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C657C-6B13-4C10-BD2C-DBFD1DAF8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2662-B0C6-454E-80AC-4FBC42BF09A7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B7F98-E007-4BA0-A05A-2D0EF4DFD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8F2F78-0D33-4FF9-8DB0-B3CF8BF49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04B-A638-4F93-830B-1B091630B5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7524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D4310-CABB-40EF-BB7D-A00BE3981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63B228-C2F1-44C8-B33A-E93196C33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6DF09-F150-4F05-8EFD-33640A8FA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2662-B0C6-454E-80AC-4FBC42BF09A7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D09DD-A76A-4BE2-8FE4-71248297A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8CF8F-217E-4172-81A4-4FFC7D0B0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04B-A638-4F93-830B-1B091630B5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257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E4BC0-CFBD-4E9E-B11A-7E0CF059F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17862-B458-4F6A-AED3-8C736378D8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AEEC0E-E94F-4A12-BB29-D506157E08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F80A9B-967F-492B-858F-A3989C081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2662-B0C6-454E-80AC-4FBC42BF09A7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67E702-B2ED-492B-9D5A-D2A6F2354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305981-2DC8-4694-B0F2-5115BE602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04B-A638-4F93-830B-1B091630B5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427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EA78E-CBE0-49B5-804A-F538382BD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4E1216-8FCB-448C-BEEB-D0C489DFD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B75B9B-3E2E-422D-9F9E-22DDB48677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DC65FB-F2FE-4B87-9527-22AACEC236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6D83B5-E30F-4781-B2C0-D601DEC77B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5397F0-2117-4CC6-9499-11636FE2C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2662-B0C6-454E-80AC-4FBC42BF09A7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BCDED3-6636-480D-A607-987859F98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CEC82-999F-4EF7-8CB2-BA4677659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04B-A638-4F93-830B-1B091630B5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976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667AA-3AD0-4D38-8D79-E76375E5D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CECB91-70F5-403C-AB7D-C3F204941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2662-B0C6-454E-80AC-4FBC42BF09A7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6611AB-321C-464E-AE65-F037E4A69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C10C5A-EA06-47EE-8E57-FAD8FE828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04B-A638-4F93-830B-1B091630B5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8355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2E4702-3FF8-4382-BFF3-BC3206C22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2662-B0C6-454E-80AC-4FBC42BF09A7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4FE02D-6EAA-40DC-A5A9-4779041EF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34FEB-83E6-40E0-BC93-5184838E4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04B-A638-4F93-830B-1B091630B5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9592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B998D-532D-4B54-82E8-CB7935945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59C09-B357-4A3D-9658-5B762D07F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666289-C36E-48AC-A86E-864E9BF616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D1A045-B657-4DC5-B293-0ED30289E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2662-B0C6-454E-80AC-4FBC42BF09A7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3C48A1-B3F9-434E-88D0-A822F162B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FFBCD6-B99B-44DA-8C57-1CBC10424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04B-A638-4F93-830B-1B091630B5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9287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049D1-3C55-458F-93F3-F4EB41BA1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0F470B-124F-4601-9700-2B05C3DEC5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539315-CF52-4851-8354-D4F1CF605A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3B18B0-AD88-49FE-8A63-20B82A571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2662-B0C6-454E-80AC-4FBC42BF09A7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6C5050-50D5-4E42-B7FA-F53577780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F65292-8D49-4812-91A7-F5EFC0995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204B-A638-4F93-830B-1B091630B5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2108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0AC5BD-B250-41C2-8D68-5839C5FFA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F8026-0C6E-4A60-A4DC-89A877203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AADE6-16B5-4441-88E9-902CD4749C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42662-B0C6-454E-80AC-4FBC42BF09A7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503E4-68AE-42AC-8006-757DE41E34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9463C-E028-4200-9F22-585FDFB76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B204B-A638-4F93-830B-1B091630B5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717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06400"/>
            <a:ext cx="10871200" cy="6262101"/>
          </a:xfrm>
        </p:spPr>
        <p:txBody>
          <a:bodyPr>
            <a:noAutofit/>
          </a:bodyPr>
          <a:lstStyle/>
          <a:p>
            <a:pPr algn="ctr"/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 ASSURANCE IN</a:t>
            </a: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BIO MEDICAL WASTE(BMW) MANAGEMENT </a:t>
            </a: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RANJAN HOSPITAL </a:t>
            </a: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VAISHALI</a:t>
            </a: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Mentor</a:t>
            </a:r>
            <a:r>
              <a:rPr lang="en-I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</a:t>
            </a:r>
            <a:r>
              <a:rPr lang="en-I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Col Satyaroop              Dr A K </a:t>
            </a:r>
            <a:r>
              <a:rPr lang="en-IN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Khokhar</a:t>
            </a:r>
            <a:r>
              <a:rPr lang="en-I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PG/16/054</a:t>
            </a:r>
            <a:br>
              <a:rPr lang="en-I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904E44-31EB-4533-85BE-697CC7896E3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909" y="415665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1414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545911"/>
            <a:ext cx="8031707" cy="887105"/>
          </a:xfrm>
        </p:spPr>
        <p:txBody>
          <a:bodyPr>
            <a:noAutofit/>
          </a:bodyPr>
          <a:lstStyle/>
          <a:p>
            <a:pPr algn="ctr"/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 OF KAYAKALP</a:t>
            </a: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3805"/>
            <a:ext cx="10515600" cy="4351338"/>
          </a:xfrm>
        </p:spPr>
        <p:txBody>
          <a:bodyPr>
            <a:norm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Care Facilities(HCF) cater for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promotion of cleanliness, hygiene and Infection Control Practices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public</a:t>
            </a:r>
          </a:p>
          <a:p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 protocols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cleanliness and infection control to be maintained and adhered by public HCF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 culture to be inculcated and 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continuous assessment of performance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carried out for  cleanliness, hygiene and sanitation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 HCF to adhere to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sustainable practices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 to improvement in cleanliness 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AD2D07-F188-4D33-8D1C-2E2152241B7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92" y="756629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2576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PARAMETERS IN KAYAKALP CHECKLIST </a:t>
            </a:r>
            <a:br>
              <a:rPr lang="en-I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Upkeep of Hospital/Facility</a:t>
            </a: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Adherence of sanitation and hygiene</a:t>
            </a:r>
          </a:p>
          <a:p>
            <a:pPr lvl="0"/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 waste Management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infection control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 Support Services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 of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hygiene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F9D38C-8268-4119-87C8-6307948FD48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907" y="524156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8327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 MEDICAL WASTE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BMW is defined as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any solid or liquid waste which may present a threat of infection to humans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It includes various wastes from human bodies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containing disease causing agents and discarded sharps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E7E1BA-8946-460A-9E21-82E93141571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84" y="756626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8345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77799"/>
            <a:ext cx="10515600" cy="939800"/>
          </a:xfrm>
        </p:spPr>
        <p:txBody>
          <a:bodyPr>
            <a:noAutofit/>
          </a:bodyPr>
          <a:lstStyle/>
          <a:p>
            <a:pPr algn="ctr"/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BMW Management and Handling Rules, 1998  </a:t>
            </a:r>
            <a:br>
              <a:rPr lang="en-I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762000"/>
            <a:ext cx="11455400" cy="6095999"/>
          </a:xfrm>
        </p:spPr>
        <p:txBody>
          <a:bodyPr>
            <a:no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improve 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collection, segregation, processing, treatment and disposal of  BMW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to ensure reduction of BMW generation </a:t>
            </a:r>
          </a:p>
          <a:p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persons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generate, collect, receive, store, transport, treat, dispose, or handle BMW in any form </a:t>
            </a:r>
          </a:p>
          <a:p>
            <a:r>
              <a:rPr lang="en-I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Included in Act</a:t>
            </a:r>
          </a:p>
          <a:p>
            <a:pPr lvl="1"/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Radio active waste covered under Atomic Energy Act 1962 </a:t>
            </a:r>
          </a:p>
          <a:p>
            <a:pPr lvl="1"/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Solid wastes covered under the Municipal Solid Waste (Management and Handling) Rules, 2000</a:t>
            </a:r>
          </a:p>
          <a:p>
            <a:pPr lvl="1"/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 acid batteries covered under the Batteries (Management and Handling) Rules, 2001</a:t>
            </a:r>
          </a:p>
          <a:p>
            <a:pPr lvl="1"/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Hazardous wastes covered under the Hazardous Wastes (Management, Handling and Transboundary Movement) Rules, 2008</a:t>
            </a:r>
          </a:p>
          <a:p>
            <a:pPr lvl="1"/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Waste covered under e-Waste (Management and Handling) Rules, 2011 </a:t>
            </a:r>
          </a:p>
          <a:p>
            <a:pPr lvl="1"/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I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FF51B0-06BB-4F8F-A19A-E2BCF8E3620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25" y="28209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8172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39800"/>
          </a:xfrm>
        </p:spPr>
        <p:txBody>
          <a:bodyPr>
            <a:noAutofit/>
          </a:bodyPr>
          <a:lstStyle/>
          <a:p>
            <a:pPr algn="ctr"/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BMW Management and Handling Rules, 2016  </a:t>
            </a:r>
            <a:br>
              <a:rPr lang="en-I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762000"/>
            <a:ext cx="11455400" cy="6095999"/>
          </a:xfrm>
        </p:spPr>
        <p:txBody>
          <a:bodyPr>
            <a:norm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types of healthcare camps covered </a:t>
            </a:r>
          </a:p>
          <a:p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Phasing out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chlorinated plastic bags, gloves and blood bags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 two years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On-site disinfection or sterilization of waste of laboratory and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microbilogical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carried out as per WHO or NACO guidelines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Regular training to be imparted &amp; their immunization</a:t>
            </a:r>
          </a:p>
          <a:p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Bar-Code System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established for bags for disposal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 major accidents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Proper retention time in secondary chamber of incinerators to be achieved in two years</a:t>
            </a:r>
          </a:p>
          <a:p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10 categories, reduced to 4 categories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improvement in the segregation of waste at source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78957B-9730-4B2B-8B9F-C8D45C4B094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19" y="229687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9521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39800"/>
          </a:xfrm>
        </p:spPr>
        <p:txBody>
          <a:bodyPr>
            <a:noAutofit/>
          </a:bodyPr>
          <a:lstStyle/>
          <a:p>
            <a:pPr algn="ctr"/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BMW Management and Handling Rules, 2016  </a:t>
            </a:r>
            <a:br>
              <a:rPr lang="en-I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762000"/>
            <a:ext cx="11455400" cy="6095999"/>
          </a:xfrm>
        </p:spPr>
        <p:txBody>
          <a:bodyPr>
            <a:norm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Authorisation Procedure simplified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Automatic authorization for bedded hospitals.  For Non-bedded HCFs only one-time authorisation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Reduction in emission of pollutants stringent standards for incinerator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Dioxin and furans emissions limits is included</a:t>
            </a:r>
          </a:p>
          <a:p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 Govt to provide land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setting up a common BMW treatment and disposal facility</a:t>
            </a:r>
          </a:p>
          <a:p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 75 km if common BMW treatment facility is available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no requirement by the occupier to establish on-site treatment and disposal facility</a:t>
            </a:r>
          </a:p>
          <a:p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Timely collection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BMW and disposal facility should be provided by the occupier. Training to be carried out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Hepatitis B and Tetanus immunization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carried out for all the staff handling of BMW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C3D601-AA75-4214-975A-7BE3985BC8D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20" y="183194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0496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39800"/>
          </a:xfrm>
        </p:spPr>
        <p:txBody>
          <a:bodyPr>
            <a:noAutofit/>
          </a:bodyPr>
          <a:lstStyle/>
          <a:p>
            <a:pPr algn="ctr"/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COLOUR CODES  </a:t>
            </a:r>
            <a:br>
              <a:rPr lang="en-I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1"/>
            <a:ext cx="11938000" cy="60959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I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OLOR&#10;CODE&#10;TYPE OF CONTAINER WASTE&#10;CATEGORY&#10;TREATMENT&#10;OPTIONS&#10;Yellow Plastic bags 1, 2, 3 and 6 Incineration/deep&#10;burial&#10;R...">
            <a:extLst>
              <a:ext uri="{FF2B5EF4-FFF2-40B4-BE49-F238E27FC236}">
                <a16:creationId xmlns:a16="http://schemas.microsoft.com/office/drawing/2014/main" id="{48C339CD-A4EF-4A30-9B39-E982E7F5CC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62001"/>
            <a:ext cx="10871200" cy="5985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08A945A-00D3-4AC1-8C27-E9198C0E843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892" y="198692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6592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88184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1998 vs 2016 Rules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1668463" y="835026"/>
          <a:ext cx="8872537" cy="6225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Document" r:id="rId3" imgW="6229151" imgH="4378216" progId="Word.Document.12">
                  <p:embed/>
                </p:oleObj>
              </mc:Choice>
              <mc:Fallback>
                <p:oleObj name="Document" r:id="rId3" imgW="6229151" imgH="4378216" progId="Word.Document.12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8463" y="835026"/>
                        <a:ext cx="8872537" cy="622577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09AF9BD0-096A-4EDD-A635-6AF92C764E0A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817" y="198694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08640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9B9D5-1BB5-4B03-BD3E-8A0434753F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OF LITERATURE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E0BBC2-D9C4-48DA-B999-0A4273C8F7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D72EAC-5614-455D-8C6C-730F24E2085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830" y="911612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4775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81EB7-CFC1-4B28-8456-F9895C4DE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622" y="85725"/>
            <a:ext cx="10620756" cy="1325563"/>
          </a:xfrm>
        </p:spPr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OF LITERATURE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AC58B-5ACD-46BA-B7B0-6BF0D7018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044" y="1234829"/>
            <a:ext cx="10620756" cy="4793640"/>
          </a:xfrm>
        </p:spPr>
        <p:txBody>
          <a:bodyPr>
            <a:noAutofit/>
          </a:bodyPr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case study to review compliance to BMW management rules in a tertiary care hospital by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Dipika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Shrestha*, Seema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Bansode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Gokhe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Anurag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Dhoundiyal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Prashant Bothe published in International Journal of Community Medicine and Public Health | February 2017|Vol 4 | Issue 2  </a:t>
            </a:r>
          </a:p>
          <a:p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Observational study in 1800 bedded Tertiary care hospital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Mumbai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 wards, 42.18% disinfected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biomedical waste bins daily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Mixing of contents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red bag, yellow bag and black bag was found to be 20.31%, 12.5% and 10.93% respectively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None of the wards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observed cutting of gloves and saline bottles prior to disposal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Compliant with most rules 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6DA827-70DE-4087-94D5-5B15C86266B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880" y="462164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0258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0FFF7-1C55-48D1-A512-88426E8BF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05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A2C80-050B-4CE6-87EF-C723C36F1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Profile Ranjan Hospital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BMW Management &amp; Handling Rules 1998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BMW Management &amp; Handling Rules 2016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of Literature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Question, Research Objective &amp; Methodology of Study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Findings by Observation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Findings by Questionnaire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B318C1-36BA-481B-B852-050A5FAB0C3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66" y="803131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70183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91CE0-2A83-4089-B3EB-F6BE0C34B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OF LITERATURE</a:t>
            </a: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55B4A-665B-4D1C-812D-894C6679B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Biomedical waste management in India: Critical appraisal by Priya Datta, Gursimran Kaur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Mohi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Jagdish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Chander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published in Journal of Laboratory Physicians - Volume 10, Issue 1, January-March 2018</a:t>
            </a:r>
          </a:p>
          <a:p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Lack of funds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 be challenges for Govt hospitals and small HCFs</a:t>
            </a:r>
          </a:p>
          <a:p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Timing of 2 years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phase out chlorinated plastic bags, gloves, blood bags &amp; for bar code system for bags/containers is less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India,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198 Common Bio Medical Waste Treatment Facility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(CBMWTF) are existing and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under construction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 of many more CBMWTF 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A2637B-D9BD-44D8-B2DC-CA8D9CE0B77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368" y="694632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9580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91CE0-2A83-4089-B3EB-F6BE0C34B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OF LITERATURE</a:t>
            </a: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55B4A-665B-4D1C-812D-894C6679B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262" y="1453662"/>
            <a:ext cx="10814538" cy="5039213"/>
          </a:xfrm>
        </p:spPr>
        <p:txBody>
          <a:bodyPr>
            <a:normAutofit/>
          </a:bodyPr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BMW Waste in Himachal Pradesh: A Case Study of Indira Gandhi Medical College and Hospital, Shimla, HP, India by Ravinder ST published in. Environ Sci Ind J. 2017;13(4):146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 was in place as per Rules 2016</a:t>
            </a:r>
          </a:p>
          <a:p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Awareness of the staff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enhanced</a:t>
            </a:r>
          </a:p>
          <a:p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Outstation staff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changed regularly some mistakes noticed while collection, segregation and packing of wastes</a:t>
            </a:r>
          </a:p>
          <a:p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Wrong colour coded bins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were used and non-infectious waste was mixed with infectious waste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 of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allocation of resources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BMW management procedures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672D20-3F22-4CA0-A919-660EAF1F2F7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910" y="756629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25044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91CE0-2A83-4089-B3EB-F6BE0C34B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OF LITERATURE</a:t>
            </a: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55B4A-665B-4D1C-812D-894C6679B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262" y="1453662"/>
            <a:ext cx="10814538" cy="5039213"/>
          </a:xfrm>
        </p:spPr>
        <p:txBody>
          <a:bodyPr>
            <a:norm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of knowledge and practice of BMW management among health care personnel in a rural tertiary care hospital of Darjeeling District, West Bengal, India by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Rishav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Bakshi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Nilanjana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Ghosh,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Risheen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Mukherjee,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Sumanta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Chakraborty published in Journal of Comprehensive Health, Volume 6, Issue 1, January 2018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Huge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gaps found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knowledge of the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colour coding of bags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their skill in appropriate waste disposal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Waste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segregation at source  lacking</a:t>
            </a:r>
          </a:p>
          <a:p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Lack of designated people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BMW management at workplace</a:t>
            </a:r>
          </a:p>
          <a:p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Workshops and trainings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to be organised on a regular basis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A9BED0-D782-40E6-8BEF-CA1A7B0FF26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16" y="694633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19329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91CE0-2A83-4089-B3EB-F6BE0C34B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OF LITERATURE</a:t>
            </a: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55B4A-665B-4D1C-812D-894C6679B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262" y="1453662"/>
            <a:ext cx="10814538" cy="5039213"/>
          </a:xfrm>
        </p:spPr>
        <p:txBody>
          <a:bodyPr>
            <a:normAutofit/>
          </a:bodyPr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BMW Management In Different Hospitals of Guwahati And Its Effect On Environment by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Arabinda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Changmai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*,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Tofiqul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Islam,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Dibarlan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Nongsiang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Manoj Kumar Deka,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Bhargab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Jyoti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Saharia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Ananta Choudhury,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Biplab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Kumar Dey A published in Journal of Applied Pharmaceutical Research Volume 6, Issue 1, Year of </a:t>
            </a:r>
            <a:r>
              <a:rPr lang="en-IN" b="1">
                <a:latin typeface="Times New Roman" panose="02020603050405020304" pitchFamily="18" charset="0"/>
                <a:cs typeface="Times New Roman" panose="02020603050405020304" pitchFamily="18" charset="0"/>
              </a:rPr>
              <a:t>Publication 2018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Autoclave done by only 46%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hospitals</a:t>
            </a:r>
          </a:p>
          <a:p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Medical wastes are incinerated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emitting toxic air pollutants &amp; ash residues</a:t>
            </a:r>
          </a:p>
          <a:p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Improper segregation of waste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time of generation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Compliance of BMW Rules to be done 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7F8970-3313-4B83-ACDF-5D5588CBAC3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08" y="756629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18659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91CE0-2A83-4089-B3EB-F6BE0C34B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OF LITERATURE</a:t>
            </a: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55B4A-665B-4D1C-812D-894C6679B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262" y="1453662"/>
            <a:ext cx="10814538" cy="5039213"/>
          </a:xfrm>
        </p:spPr>
        <p:txBody>
          <a:bodyPr>
            <a:normAutofit/>
          </a:bodyPr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analytical study on medical waste management in selected hospitals located in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Chennai city by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Sutha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Irin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 published in Environ Waste Management and Recycling 2018 Volume 1 Issue 1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HCF in private &amp; Govt hospitals still struggle with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unsuitable BMW management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waste management was not adequate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improvements on BMW handling and treatment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suggested 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E377F0-95D1-4141-9F84-1766C55AF5E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03" y="710137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88700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91CE0-2A83-4089-B3EB-F6BE0C34B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</a:t>
            </a: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55B4A-665B-4D1C-812D-894C6679B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262" y="1453662"/>
            <a:ext cx="10814538" cy="5039213"/>
          </a:xfrm>
        </p:spPr>
        <p:txBody>
          <a:bodyPr>
            <a:norm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existing practices of BMW management in Ranjan Hospital, Vaishali?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level of compliance of BMW management rules 2016 in Ranjan Hospital?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should be the measures for the improvement of BMW management in Ranjan Hospital? 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3C355D-BF3D-40CF-8F38-8A0E799874E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12" y="710132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56276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91CE0-2A83-4089-B3EB-F6BE0C34B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OBJECTIVE</a:t>
            </a: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55B4A-665B-4D1C-812D-894C6679B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262" y="1453662"/>
            <a:ext cx="10814538" cy="5039213"/>
          </a:xfrm>
        </p:spPr>
        <p:txBody>
          <a:bodyPr>
            <a:normAutofit/>
          </a:bodyPr>
          <a:lstStyle/>
          <a:p>
            <a:r>
              <a:rPr lang="en-I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Objective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assess the implementation status of  BMW management rules 2016 in Ranjan Hospital</a:t>
            </a:r>
          </a:p>
          <a:p>
            <a:r>
              <a:rPr lang="en-I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 Objectives</a:t>
            </a:r>
            <a:endParaRPr lang="en-I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ascertain the existing practices of BMW management in Ranjan Hospital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find the extent to which this BMW management is in compliance with BMW Management and Handling Rules 2016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suggest measures for the improvement of BMW management in Ranjan Hospital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0A4FFE-4957-4DA2-9EE3-3436073E277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13" y="694634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83667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91CE0-2A83-4089-B3EB-F6BE0C34B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 OF STUDY</a:t>
            </a: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55B4A-665B-4D1C-812D-894C6679B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262" y="1453662"/>
            <a:ext cx="10814538" cy="5039213"/>
          </a:xfrm>
        </p:spPr>
        <p:txBody>
          <a:bodyPr>
            <a:norm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Observational analysis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Questionnaire method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26 questions asked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AB8901-5865-45BC-9C70-0FA8B797283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09" y="694634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63826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91CE0-2A83-4089-B3EB-F6BE0C34B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FINDINGS BY OBSERVATION </a:t>
            </a: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55B4A-665B-4D1C-812D-894C6679B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262" y="1453662"/>
            <a:ext cx="10814538" cy="5039213"/>
          </a:xfrm>
        </p:spPr>
        <p:txBody>
          <a:bodyPr>
            <a:normAutofit/>
          </a:bodyPr>
          <a:lstStyle/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BMW procedures were in place as per BMW (Management &amp; Handling) Rules, 2016</a:t>
            </a: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doctor in charge who monitors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BMW management</a:t>
            </a: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 is maintained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waste generated in the wards</a:t>
            </a: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Autoclaves facility is existing in the hospital</a:t>
            </a:r>
          </a:p>
          <a:p>
            <a:pPr lvl="0"/>
            <a:r>
              <a:rPr lang="en-I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 Coding of bags have not been carried out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hospital</a:t>
            </a: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Segregation of waste is done as per BMW Rule 2016</a:t>
            </a: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charts for segregation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handling of BMW is existing in the hospital</a:t>
            </a: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 of waste done in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closed trolley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9973A1-AEC1-4A19-B10D-C2E13A59CF0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05" y="710132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19097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91CE0-2A83-4089-B3EB-F6BE0C34B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FINDINGS BY OBSERVATION </a:t>
            </a: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55B4A-665B-4D1C-812D-894C6679B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262" y="1453662"/>
            <a:ext cx="10814538" cy="5039213"/>
          </a:xfrm>
        </p:spPr>
        <p:txBody>
          <a:bodyPr>
            <a:normAutofit/>
          </a:bodyPr>
          <a:lstStyle/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Sharp Management done correctly</a:t>
            </a:r>
          </a:p>
          <a:p>
            <a:pPr lvl="0"/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Waste is discarded next day in the morning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staff were aware of needle stick injuries and precautions </a:t>
            </a:r>
          </a:p>
          <a:p>
            <a:pPr lvl="0"/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Post-exposure prophylaxis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kits were available &amp; used </a:t>
            </a: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Dedicated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storage facility was available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BMW</a:t>
            </a: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Storage facility is secured against pilferage and reach of animals &amp; is locked</a:t>
            </a:r>
          </a:p>
          <a:p>
            <a:pPr lvl="0"/>
            <a:endParaRPr lang="en-I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4C632B-757C-42B2-A29A-E726D13BE94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15" y="725633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5908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0FFF7-1C55-48D1-A512-88426E8BF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A2C80-050B-4CE6-87EF-C723C36F1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Ancient times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Maharshi </a:t>
            </a:r>
            <a:r>
              <a:rPr lang="en-IN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Vyas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Prevention of epidemics, clean water &amp; proper treatment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sewage</a:t>
            </a:r>
          </a:p>
          <a:p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John Harrington (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1561-1612) facilitated flushing away human waste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Roman times, clean water supply and sanitation system </a:t>
            </a:r>
          </a:p>
          <a:p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Harappa excavation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indicated proper cleanliness, hygiene and sanitation  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4FC7FE-E0C0-4911-961A-0CFFDA3AEBB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84" y="772127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53975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91CE0-2A83-4089-B3EB-F6BE0C34B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FINDINGS BY OBSERVATION </a:t>
            </a: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55B4A-665B-4D1C-812D-894C6679B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262" y="1453662"/>
            <a:ext cx="10814538" cy="5039213"/>
          </a:xfrm>
        </p:spPr>
        <p:txBody>
          <a:bodyPr>
            <a:normAutofit/>
          </a:bodyPr>
          <a:lstStyle/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annual report is submitted to Pollution Control board </a:t>
            </a:r>
          </a:p>
          <a:p>
            <a:pPr lvl="0"/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 briefing of staff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correct placement of various colour bags made segregation of waste efficiently</a:t>
            </a: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Wastes are transported in covered trolleys in the evening and kept in the waste store room</a:t>
            </a: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Disposal of waste is outsourced to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Synergy Waste Management Private Limited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collects in the morning next day</a:t>
            </a: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Authorisation from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 Pollution Control Board, Ghaziabad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exists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1D0A1A-7EA7-434B-8BC6-5B3E46E8046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12" y="725637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6538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91CE0-2A83-4089-B3EB-F6BE0C34B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FINDINGS BY QUESTIONNAIRE </a:t>
            </a: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55B4A-665B-4D1C-812D-894C6679B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262" y="1453662"/>
            <a:ext cx="10814538" cy="5039213"/>
          </a:xfrm>
        </p:spPr>
        <p:txBody>
          <a:bodyPr>
            <a:normAutofit/>
          </a:bodyPr>
          <a:lstStyle/>
          <a:p>
            <a:pPr lvl="0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Existence of rules for BMW Management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The answers indicated that the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staff  were aware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the Rules</a:t>
            </a:r>
          </a:p>
          <a:p>
            <a:pPr lvl="0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Colour coding?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staff were aware about the various colour coding as per Rules 2016</a:t>
            </a:r>
          </a:p>
          <a:p>
            <a:pPr lvl="0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Disposal of Anatomical waste into which colour bag?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Yellow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correctly given by the staff</a:t>
            </a:r>
          </a:p>
          <a:p>
            <a:pPr lvl="0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Sharps disposal has to be in which colour bag? 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staff were aware that it  is kept in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White(Translucent) bags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meant by Incinerator?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82% of staff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were aware about it </a:t>
            </a:r>
          </a:p>
          <a:p>
            <a:pPr lvl="0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it necessary to have Biohazard symbol on BMW bag? 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80% of staff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were aware about it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D397D2-2128-4026-8E83-8909739BD1C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05" y="772127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82366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91CE0-2A83-4089-B3EB-F6BE0C34B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28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FINDINGS BY QUESTIONNAIRE </a:t>
            </a: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55B4A-665B-4D1C-812D-894C6679B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262" y="844062"/>
            <a:ext cx="10814538" cy="5039213"/>
          </a:xfrm>
        </p:spPr>
        <p:txBody>
          <a:bodyPr>
            <a:noAutofit/>
          </a:bodyPr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Necessity of BMW management rules? 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Yes by all the staff </a:t>
            </a:r>
          </a:p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feel that BMW management is compulsorily needed for healthcare delivery?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Yes was the answer by all the staff</a:t>
            </a:r>
          </a:p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follow colour coding for waste disposal?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Yes, it was being followed and they were in the correct knowledge of it</a:t>
            </a:r>
          </a:p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think your knowledge regarding BMW management is adequate? 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Yes was the answer, however the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housekeeping staff  and newly inducted nurses need further training</a:t>
            </a:r>
          </a:p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think any further training is required on BMW management?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Regular tri-monthly update/training is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to make them 100% perfect in it</a:t>
            </a:r>
          </a:p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suggest segregation of waste?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Yes answer given by the staff as it can be disposed off correctly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969657-5ADF-4FA5-911B-18904D86F18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13" y="245189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27973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91CE0-2A83-4089-B3EB-F6BE0C34B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36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FINDINGS BY QUESTIONNAIRE </a:t>
            </a: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55B4A-665B-4D1C-812D-894C6679B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262" y="945662"/>
            <a:ext cx="10814538" cy="5039213"/>
          </a:xfrm>
        </p:spPr>
        <p:txBody>
          <a:bodyPr>
            <a:noAutofit/>
          </a:bodyPr>
          <a:lstStyle/>
          <a:p>
            <a:pPr lvl="0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Soiled linen should keep in which colour bag?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answer given was correct as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Yellow Bags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you using PPE while handling linen?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Yes, answer was given by all staff  once they were handling soiled linen</a:t>
            </a:r>
          </a:p>
          <a:p>
            <a:pPr lvl="0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you practicing hand hygiene in between every activity?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78% of staff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answered yes, however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22% of newly inducted staff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said no as they had cleaned the hand some time ago</a:t>
            </a:r>
          </a:p>
          <a:p>
            <a:pPr lvl="0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you using sharps destructor/sharp destroyer?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Yes was the answer as it was being used</a:t>
            </a:r>
          </a:p>
          <a:p>
            <a:pPr lvl="0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Non-infectious waste should put in which colour code?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answer given was  in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 colour bags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you practicing the segregation of infectious waste and Non-infectious waste?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Yes answer by the staff as it was being done</a:t>
            </a:r>
          </a:p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10C85E-7D5E-4F37-B367-811AE9DBE9D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20" y="198694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09229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91CE0-2A83-4089-B3EB-F6BE0C34B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FINDINGS BY OBSERVATION &amp; QUESTIONNAIRE </a:t>
            </a: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55B4A-665B-4D1C-812D-894C6679B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262" y="1453662"/>
            <a:ext cx="10814538" cy="5039213"/>
          </a:xfrm>
        </p:spPr>
        <p:txBody>
          <a:bodyPr>
            <a:normAutofit/>
          </a:bodyPr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choice answers indicated that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84%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staff gave correct answers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Overall the </a:t>
            </a:r>
            <a:r>
              <a:rPr lang="en-I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 Assurance in BMW Management at Ranjan Hospital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was found to be correct and was effectively implemented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Procedures of BMW management were followed correctly by the staff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Proper guidance were given to the patients also</a:t>
            </a:r>
          </a:p>
          <a:p>
            <a:r>
              <a:rPr lang="en-IN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 measures need to be implemented</a:t>
            </a:r>
          </a:p>
          <a:p>
            <a:endParaRPr lang="en-IN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673C8B-0876-4550-8DEA-64C4B9A7702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60" y="741134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78700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91CE0-2A83-4089-B3EB-F6BE0C34B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976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</a:t>
            </a: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55B4A-665B-4D1C-812D-894C6679B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923" y="797170"/>
            <a:ext cx="10884877" cy="5695706"/>
          </a:xfrm>
        </p:spPr>
        <p:txBody>
          <a:bodyPr>
            <a:normAutofit/>
          </a:bodyPr>
          <a:lstStyle/>
          <a:p>
            <a:pPr lvl="0"/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 coding of Waste bags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to be carried out</a:t>
            </a: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three months, a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day capsule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BMW Management Rules 2016  be carried out as refreshment training</a:t>
            </a: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of staff to be carried out from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accredited training centres </a:t>
            </a: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training should be done according to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rules and regulations</a:t>
            </a: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Staff to be kept under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supervision and surveillance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handling infectious wastes</a:t>
            </a:r>
          </a:p>
          <a:p>
            <a:pPr lvl="0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inspecting body should be in hospital to check the violation of BMW rules</a:t>
            </a:r>
          </a:p>
          <a:p>
            <a:pPr lvl="0"/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Informative  session 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 newer  way  of scientific, safe and cost effective management of the waste to be done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5169D4-AC7D-4304-8F97-CA266EC1360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29" y="136694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76424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91CE0-2A83-4089-B3EB-F6BE0C34B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436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</a:t>
            </a: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55B4A-665B-4D1C-812D-894C6679B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923" y="1127370"/>
            <a:ext cx="10884877" cy="5695706"/>
          </a:xfrm>
        </p:spPr>
        <p:txBody>
          <a:bodyPr>
            <a:normAutofit/>
          </a:bodyPr>
          <a:lstStyle/>
          <a:p>
            <a:pPr lvl="0"/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 health check up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all the staff should be carried out.</a:t>
            </a: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Requires</a:t>
            </a:r>
            <a:r>
              <a:rPr lang="en-I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willingness, devotion, self- motivation, cooperation and participation by all the staff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hospital.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EB2970E-4D98-4E05-892E-7CB3BA1969A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27" y="307184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55914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46CC8-09D4-4D14-A6D6-8D49095480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849DF2-B61C-4FBA-9A89-E5876DAA4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506EF8-554C-447A-966E-80BD4456FC1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57" y="834128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4453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AF390-FE2C-49F9-9DD7-99DBE5B13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PROFILE OF RANJAN HOSPITAL, VAISHALI</a:t>
            </a: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6EF612-327C-4B6C-A77D-9DB25A8F8B4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bedded hospital established in 2010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health centre</a:t>
            </a:r>
          </a:p>
        </p:txBody>
      </p:sp>
      <p:pic>
        <p:nvPicPr>
          <p:cNvPr id="5" name="Content Placeholder 3" descr="C:\Users\Satyaroop\AppData\Local\Microsoft\Windows\INetCache\Content.Word\1208.jpg">
            <a:extLst>
              <a:ext uri="{FF2B5EF4-FFF2-40B4-BE49-F238E27FC236}">
                <a16:creationId xmlns:a16="http://schemas.microsoft.com/office/drawing/2014/main" id="{357333A3-883B-47B5-8229-D2EFF83F3F97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7" y="1825625"/>
            <a:ext cx="4843463" cy="435133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3DA602E-881E-445D-A4CD-1F5B31F8DDA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95" y="741136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0399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030" y="328952"/>
            <a:ext cx="8229600" cy="1143000"/>
          </a:xfrm>
        </p:spPr>
        <p:txBody>
          <a:bodyPr>
            <a:noAutofit/>
          </a:bodyPr>
          <a:lstStyle/>
          <a:p>
            <a:pPr algn="ctr"/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VISION, MISSION &amp; CORE VALUES</a:t>
            </a:r>
            <a:br>
              <a:rPr lang="en-I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Vision</a:t>
            </a:r>
            <a:endParaRPr lang="en-I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 and affordable healthcare system with care and compassion</a:t>
            </a:r>
          </a:p>
          <a:p>
            <a:r>
              <a:rPr lang="en-I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‘Feel at Home’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gesture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care by the doctors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Long-lasting relationship with the patients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2C5968-00C0-49CE-940B-D272FAC93D4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85" y="834116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6441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3200" b="1" u="sng" dirty="0">
                <a:solidFill>
                  <a:srgbClr val="FF0000"/>
                </a:solidFill>
              </a:rPr>
              <a:t>Mission</a:t>
            </a:r>
            <a:endParaRPr lang="en-IN" sz="3200" dirty="0">
              <a:solidFill>
                <a:srgbClr val="FF0000"/>
              </a:solidFill>
            </a:endParaRPr>
          </a:p>
          <a:p>
            <a:pPr lvl="0"/>
            <a:r>
              <a:rPr lang="en-IN" dirty="0"/>
              <a:t>Deliver </a:t>
            </a:r>
            <a:r>
              <a:rPr lang="en-IN" dirty="0">
                <a:solidFill>
                  <a:srgbClr val="FF0000"/>
                </a:solidFill>
              </a:rPr>
              <a:t>best patient care services</a:t>
            </a:r>
          </a:p>
          <a:p>
            <a:pPr lvl="0"/>
            <a:r>
              <a:rPr lang="en-IN" dirty="0"/>
              <a:t>Excel in medical care </a:t>
            </a:r>
          </a:p>
          <a:p>
            <a:pPr lvl="0"/>
            <a:r>
              <a:rPr lang="en-IN" dirty="0">
                <a:solidFill>
                  <a:srgbClr val="FF0000"/>
                </a:solidFill>
              </a:rPr>
              <a:t>Be preferred choice among other hospitals around</a:t>
            </a:r>
          </a:p>
          <a:p>
            <a:pPr lvl="0"/>
            <a:r>
              <a:rPr lang="en-IN" dirty="0"/>
              <a:t>Apply and share new technology</a:t>
            </a:r>
          </a:p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F02A9E-2940-4ECE-80E8-CA2C3234381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67" y="710132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1863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Core Values</a:t>
            </a: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Care, Dedication and Integrity</a:t>
            </a:r>
          </a:p>
          <a:p>
            <a:pPr lvl="0"/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Faith on associates</a:t>
            </a: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Teamwork</a:t>
            </a: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Mutual trust</a:t>
            </a:r>
          </a:p>
          <a:p>
            <a:pPr lvl="0"/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Honest and ethical practices</a:t>
            </a: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0D2665-CE3D-4538-9E27-09B57D430F3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382" y="756629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2013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SPECIALITIES</a:t>
            </a:r>
            <a:br>
              <a:rPr lang="en-I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05720"/>
            <a:ext cx="8229600" cy="4918881"/>
          </a:xfrm>
        </p:spPr>
        <p:txBody>
          <a:bodyPr>
            <a:normAutofit/>
          </a:bodyPr>
          <a:lstStyle/>
          <a:p>
            <a:pPr lvl="0"/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Gynaecology</a:t>
            </a:r>
          </a:p>
          <a:p>
            <a:pPr lvl="0"/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Ophthalmology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Physician, Surgeon and Paediatrician are available on call</a:t>
            </a: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 facility, X-ray, CT scan and USG outsourced to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Kumar Diagnostics, New Delhi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Fully functional OT exist</a:t>
            </a:r>
          </a:p>
          <a:p>
            <a:pPr lvl="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Reception, OPD, consultation rooms, Emergency room</a:t>
            </a:r>
          </a:p>
          <a:p>
            <a:pPr lvl="0"/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60D327-CD26-4AD4-972E-9EFE1050676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335" y="508655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6069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SWACHH BHARAT ABHIYAN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Introduced by PM of India on 02 October, 2014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promote hygiene and cleanliness in public domain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Ministry of Health and Family Welfare, Govt of India, has launched initiative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IN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Kayakalp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15 May, 2015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71419D-C959-4D36-A9B4-EC8CDFD6646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93" y="756631"/>
            <a:ext cx="1057275" cy="50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026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2085</Words>
  <Application>Microsoft Office PowerPoint</Application>
  <PresentationFormat>Widescreen</PresentationFormat>
  <Paragraphs>252</Paragraphs>
  <Slides>37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Calibri</vt:lpstr>
      <vt:lpstr>Calibri Light</vt:lpstr>
      <vt:lpstr>Times New Roman</vt:lpstr>
      <vt:lpstr>Office Theme</vt:lpstr>
      <vt:lpstr>Document</vt:lpstr>
      <vt:lpstr>               QUALITY ASSURANCE IN  BIO MEDICAL WASTE(BMW) MANAGEMENT  AT  RANJAN HOSPITAL  VAISHALI       Mentor                                                Col Satyaroop              Dr A K Khokhar                                     PG/16/054               </vt:lpstr>
      <vt:lpstr>PREVIEW</vt:lpstr>
      <vt:lpstr>INTRODUCTION</vt:lpstr>
      <vt:lpstr>PROFILE OF RANJAN HOSPITAL, VAISHALI</vt:lpstr>
      <vt:lpstr>   VISION, MISSION &amp; CORE VALUES </vt:lpstr>
      <vt:lpstr>PowerPoint Presentation</vt:lpstr>
      <vt:lpstr>PowerPoint Presentation</vt:lpstr>
      <vt:lpstr>SPECIALITIES </vt:lpstr>
      <vt:lpstr>SWACHH BHARAT ABHIYAN </vt:lpstr>
      <vt:lpstr>        OBJECTIVES OF KAYAKALP        </vt:lpstr>
      <vt:lpstr>PARAMETERS IN KAYAKALP CHECKLIST  </vt:lpstr>
      <vt:lpstr>BIO MEDICAL WASTE </vt:lpstr>
      <vt:lpstr> BMW Management and Handling Rules, 1998   </vt:lpstr>
      <vt:lpstr> BMW Management and Handling Rules, 2016   </vt:lpstr>
      <vt:lpstr> BMW Management and Handling Rules, 2016   </vt:lpstr>
      <vt:lpstr> COLOUR CODES   </vt:lpstr>
      <vt:lpstr>1998 vs 2016 Rules</vt:lpstr>
      <vt:lpstr>REVIEW OF LITERATURE</vt:lpstr>
      <vt:lpstr>REVIEW OF LITERATURE</vt:lpstr>
      <vt:lpstr>REVIEW OF LITERATURE</vt:lpstr>
      <vt:lpstr>REVIEW OF LITERATURE</vt:lpstr>
      <vt:lpstr>REVIEW OF LITERATURE</vt:lpstr>
      <vt:lpstr>REVIEW OF LITERATURE</vt:lpstr>
      <vt:lpstr>REVIEW OF LITERATURE</vt:lpstr>
      <vt:lpstr>RESEARCH QUESTION</vt:lpstr>
      <vt:lpstr>RESEARCH OBJECTIVE</vt:lpstr>
      <vt:lpstr>METHODOLOGY OF STUDY</vt:lpstr>
      <vt:lpstr>FINDINGS BY OBSERVATION </vt:lpstr>
      <vt:lpstr>FINDINGS BY OBSERVATION </vt:lpstr>
      <vt:lpstr>FINDINGS BY OBSERVATION </vt:lpstr>
      <vt:lpstr>FINDINGS BY QUESTIONNAIRE </vt:lpstr>
      <vt:lpstr>FINDINGS BY QUESTIONNAIRE </vt:lpstr>
      <vt:lpstr>FINDINGS BY QUESTIONNAIRE </vt:lpstr>
      <vt:lpstr>FINDINGS BY OBSERVATION &amp; QUESTIONNAIRE </vt:lpstr>
      <vt:lpstr>RECOMMENDATIONS </vt:lpstr>
      <vt:lpstr>RECOMMENDATIONS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QUALITY ASSURANCE IN BIO MEDICAL WASTE MANAGEMENT  IN RANJAN HOSPITAL, VAISHALI                </dc:title>
  <dc:creator>Satyaroop</dc:creator>
  <cp:lastModifiedBy>Satyaroop</cp:lastModifiedBy>
  <cp:revision>101</cp:revision>
  <dcterms:created xsi:type="dcterms:W3CDTF">2018-05-14T09:45:29Z</dcterms:created>
  <dcterms:modified xsi:type="dcterms:W3CDTF">2018-05-17T13:54:25Z</dcterms:modified>
</cp:coreProperties>
</file>