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72" r:id="rId3"/>
    <p:sldId id="259" r:id="rId4"/>
    <p:sldId id="274" r:id="rId5"/>
    <p:sldId id="260" r:id="rId6"/>
    <p:sldId id="261" r:id="rId7"/>
    <p:sldId id="262" r:id="rId8"/>
    <p:sldId id="263" r:id="rId9"/>
    <p:sldId id="276" r:id="rId10"/>
    <p:sldId id="264" r:id="rId11"/>
    <p:sldId id="265" r:id="rId12"/>
    <p:sldId id="270" r:id="rId13"/>
    <p:sldId id="266" r:id="rId14"/>
    <p:sldId id="268" r:id="rId15"/>
    <p:sldId id="269" r:id="rId16"/>
    <p:sldId id="273" r:id="rId17"/>
  </p:sldIdLst>
  <p:sldSz cx="9144000" cy="6858000" type="screen4x3"/>
  <p:notesSz cx="9317038" cy="6877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>
        <p:scale>
          <a:sx n="70" d="100"/>
          <a:sy n="70" d="100"/>
        </p:scale>
        <p:origin x="-115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CD427-2979-49D9-9B05-F562ED002EE3}" type="doc">
      <dgm:prSet loTypeId="urn:microsoft.com/office/officeart/2005/8/layout/cycle2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DB320181-7DED-43AC-8D98-CE491610F0D2}">
      <dgm:prSet phldrT="[Text]" custT="1"/>
      <dgm:spPr/>
      <dgm:t>
        <a:bodyPr/>
        <a:lstStyle/>
        <a:p>
          <a:r>
            <a:rPr lang="en-IN" sz="2800" b="1" dirty="0" smtClean="0"/>
            <a:t>Expectation</a:t>
          </a:r>
          <a:endParaRPr lang="en-IN" sz="2800" dirty="0"/>
        </a:p>
      </dgm:t>
    </dgm:pt>
    <dgm:pt modelId="{70237CC1-297C-48CB-9A3E-4ED5727643FC}" type="parTrans" cxnId="{030ED8F6-187A-4743-9200-08BA3DC39C9A}">
      <dgm:prSet/>
      <dgm:spPr/>
      <dgm:t>
        <a:bodyPr/>
        <a:lstStyle/>
        <a:p>
          <a:endParaRPr lang="en-IN" sz="1400"/>
        </a:p>
      </dgm:t>
    </dgm:pt>
    <dgm:pt modelId="{4E00CA3F-6A4A-486C-92E2-E81B65F8F320}" type="sibTrans" cxnId="{030ED8F6-187A-4743-9200-08BA3DC39C9A}">
      <dgm:prSet custT="1"/>
      <dgm:spPr/>
      <dgm:t>
        <a:bodyPr/>
        <a:lstStyle/>
        <a:p>
          <a:endParaRPr lang="en-IN" sz="1400"/>
        </a:p>
      </dgm:t>
    </dgm:pt>
    <dgm:pt modelId="{F11EE4F1-03D6-4CE3-841F-0C766A86D803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IN" sz="2800" b="1" dirty="0" smtClean="0"/>
            <a:t>Performance</a:t>
          </a:r>
          <a:endParaRPr lang="en-IN" sz="2800" b="1" dirty="0"/>
        </a:p>
      </dgm:t>
    </dgm:pt>
    <dgm:pt modelId="{E38FAC52-BBFB-4060-BBE2-54894743C28E}" type="parTrans" cxnId="{F3CD8967-C6CA-4E24-AD63-70F3BF16A1C6}">
      <dgm:prSet/>
      <dgm:spPr/>
      <dgm:t>
        <a:bodyPr/>
        <a:lstStyle/>
        <a:p>
          <a:endParaRPr lang="en-IN" sz="1400"/>
        </a:p>
      </dgm:t>
    </dgm:pt>
    <dgm:pt modelId="{AFC2F202-B85C-402C-81F8-0A8383162D81}" type="sibTrans" cxnId="{F3CD8967-C6CA-4E24-AD63-70F3BF16A1C6}">
      <dgm:prSet custT="1"/>
      <dgm:spPr/>
      <dgm:t>
        <a:bodyPr/>
        <a:lstStyle/>
        <a:p>
          <a:endParaRPr lang="en-IN" sz="1400"/>
        </a:p>
      </dgm:t>
    </dgm:pt>
    <dgm:pt modelId="{0C6E25D8-2351-4ECA-A134-17E913BE93D1}">
      <dgm:prSet phldrT="[Text]" custT="1"/>
      <dgm:spPr/>
      <dgm:t>
        <a:bodyPr/>
        <a:lstStyle/>
        <a:p>
          <a:r>
            <a:rPr lang="en-IN" sz="2800" b="1" dirty="0" smtClean="0"/>
            <a:t>Satisfaction/ Dissatisfaction</a:t>
          </a:r>
          <a:endParaRPr lang="en-IN" sz="2800" b="1" dirty="0"/>
        </a:p>
      </dgm:t>
    </dgm:pt>
    <dgm:pt modelId="{3E32F4BA-6D50-419D-9A19-51B626716A73}" type="parTrans" cxnId="{4A87763F-A5E7-4818-B2A6-FC40CF13B8B1}">
      <dgm:prSet/>
      <dgm:spPr/>
      <dgm:t>
        <a:bodyPr/>
        <a:lstStyle/>
        <a:p>
          <a:endParaRPr lang="en-IN" sz="1400"/>
        </a:p>
      </dgm:t>
    </dgm:pt>
    <dgm:pt modelId="{B43E1EB0-0737-4D73-B032-A63F125173C2}" type="sibTrans" cxnId="{4A87763F-A5E7-4818-B2A6-FC40CF13B8B1}">
      <dgm:prSet custT="1"/>
      <dgm:spPr/>
      <dgm:t>
        <a:bodyPr/>
        <a:lstStyle/>
        <a:p>
          <a:endParaRPr lang="en-IN" sz="1400"/>
        </a:p>
      </dgm:t>
    </dgm:pt>
    <dgm:pt modelId="{429DF478-4816-469F-80AF-49085244F6CF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IN" sz="2800" b="1" dirty="0" smtClean="0"/>
            <a:t>Discrepancy</a:t>
          </a:r>
          <a:endParaRPr lang="en-IN" sz="2800" b="1" dirty="0"/>
        </a:p>
      </dgm:t>
    </dgm:pt>
    <dgm:pt modelId="{62BCFE13-5D40-4CBB-A2DA-796FCD5CB494}" type="parTrans" cxnId="{0815462A-31A9-4FBD-AD8B-EA054EB58E58}">
      <dgm:prSet/>
      <dgm:spPr/>
      <dgm:t>
        <a:bodyPr/>
        <a:lstStyle/>
        <a:p>
          <a:endParaRPr lang="en-IN" sz="1400"/>
        </a:p>
      </dgm:t>
    </dgm:pt>
    <dgm:pt modelId="{F9DCE780-C3B0-4FD6-80D7-D2B2944056BC}" type="sibTrans" cxnId="{0815462A-31A9-4FBD-AD8B-EA054EB58E58}">
      <dgm:prSet custT="1"/>
      <dgm:spPr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z="-70000" prstMaterial="clear">
          <a:bevelT h="63500"/>
        </a:sp3d>
      </dgm:spPr>
      <dgm:t>
        <a:bodyPr/>
        <a:lstStyle/>
        <a:p>
          <a:endParaRPr lang="en-IN" sz="1400"/>
        </a:p>
      </dgm:t>
    </dgm:pt>
    <dgm:pt modelId="{1DF3C4A9-18B5-4092-9C89-5624734D051A}" type="pres">
      <dgm:prSet presAssocID="{8E0CD427-2979-49D9-9B05-F562ED002EE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4BB0F72-E010-4F49-980A-5DC2D51E59EC}" type="pres">
      <dgm:prSet presAssocID="{DB320181-7DED-43AC-8D98-CE491610F0D2}" presName="node" presStyleLbl="node1" presStyleIdx="0" presStyleCnt="4" custScaleX="169261" custScaleY="96794" custRadScaleRad="10468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944457B-701F-4D7C-BFD1-25AF52F92815}" type="pres">
      <dgm:prSet presAssocID="{4E00CA3F-6A4A-486C-92E2-E81B65F8F320}" presName="sibTrans" presStyleLbl="sibTrans2D1" presStyleIdx="0" presStyleCnt="4"/>
      <dgm:spPr/>
      <dgm:t>
        <a:bodyPr/>
        <a:lstStyle/>
        <a:p>
          <a:endParaRPr lang="en-IN"/>
        </a:p>
      </dgm:t>
    </dgm:pt>
    <dgm:pt modelId="{0157C462-901E-4226-8E49-EBB1A0A4E538}" type="pres">
      <dgm:prSet presAssocID="{4E00CA3F-6A4A-486C-92E2-E81B65F8F320}" presName="connectorText" presStyleLbl="sibTrans2D1" presStyleIdx="0" presStyleCnt="4"/>
      <dgm:spPr/>
      <dgm:t>
        <a:bodyPr/>
        <a:lstStyle/>
        <a:p>
          <a:endParaRPr lang="en-IN"/>
        </a:p>
      </dgm:t>
    </dgm:pt>
    <dgm:pt modelId="{2AA09C27-6780-4273-971C-D314696FC83B}" type="pres">
      <dgm:prSet presAssocID="{F11EE4F1-03D6-4CE3-841F-0C766A86D803}" presName="node" presStyleLbl="node1" presStyleIdx="1" presStyleCnt="4" custScaleX="172903" custScaleY="96794" custRadScaleRad="10730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AF53ACB-1C8E-42F3-B437-B4AE8AEEB714}" type="pres">
      <dgm:prSet presAssocID="{AFC2F202-B85C-402C-81F8-0A8383162D81}" presName="sibTrans" presStyleLbl="sibTrans2D1" presStyleIdx="1" presStyleCnt="4"/>
      <dgm:spPr/>
      <dgm:t>
        <a:bodyPr/>
        <a:lstStyle/>
        <a:p>
          <a:endParaRPr lang="en-IN"/>
        </a:p>
      </dgm:t>
    </dgm:pt>
    <dgm:pt modelId="{70163A4B-EC80-4EAD-B849-2980AAABFB04}" type="pres">
      <dgm:prSet presAssocID="{AFC2F202-B85C-402C-81F8-0A8383162D81}" presName="connectorText" presStyleLbl="sibTrans2D1" presStyleIdx="1" presStyleCnt="4"/>
      <dgm:spPr/>
      <dgm:t>
        <a:bodyPr/>
        <a:lstStyle/>
        <a:p>
          <a:endParaRPr lang="en-IN"/>
        </a:p>
      </dgm:t>
    </dgm:pt>
    <dgm:pt modelId="{F79C2623-467C-4F96-A58C-7C5CEA4FA70F}" type="pres">
      <dgm:prSet presAssocID="{0C6E25D8-2351-4ECA-A134-17E913BE93D1}" presName="node" presStyleLbl="node1" presStyleIdx="2" presStyleCnt="4" custScaleX="198328" custScaleY="9679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D975E7C-9BD9-4A8E-BD76-C5BA1AB5E11F}" type="pres">
      <dgm:prSet presAssocID="{B43E1EB0-0737-4D73-B032-A63F125173C2}" presName="sibTrans" presStyleLbl="sibTrans2D1" presStyleIdx="2" presStyleCnt="4"/>
      <dgm:spPr/>
      <dgm:t>
        <a:bodyPr/>
        <a:lstStyle/>
        <a:p>
          <a:endParaRPr lang="en-IN"/>
        </a:p>
      </dgm:t>
    </dgm:pt>
    <dgm:pt modelId="{FFB2B956-62D4-4F64-802C-5B05C0520492}" type="pres">
      <dgm:prSet presAssocID="{B43E1EB0-0737-4D73-B032-A63F125173C2}" presName="connectorText" presStyleLbl="sibTrans2D1" presStyleIdx="2" presStyleCnt="4"/>
      <dgm:spPr/>
      <dgm:t>
        <a:bodyPr/>
        <a:lstStyle/>
        <a:p>
          <a:endParaRPr lang="en-IN"/>
        </a:p>
      </dgm:t>
    </dgm:pt>
    <dgm:pt modelId="{47D19A02-2566-4777-9383-B48339329D92}" type="pres">
      <dgm:prSet presAssocID="{429DF478-4816-469F-80AF-49085244F6CF}" presName="node" presStyleLbl="node1" presStyleIdx="3" presStyleCnt="4" custScaleX="176289" custScaleY="96794" custRadScaleRad="107767" custRadScaleInc="250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57B89AD-B0EE-4384-A3AF-F9D63B22EB55}" type="pres">
      <dgm:prSet presAssocID="{F9DCE780-C3B0-4FD6-80D7-D2B2944056BC}" presName="sibTrans" presStyleLbl="sibTrans2D1" presStyleIdx="3" presStyleCnt="4"/>
      <dgm:spPr/>
      <dgm:t>
        <a:bodyPr/>
        <a:lstStyle/>
        <a:p>
          <a:endParaRPr lang="en-IN"/>
        </a:p>
      </dgm:t>
    </dgm:pt>
    <dgm:pt modelId="{D4995299-8C2F-4397-AE61-432A4496EC77}" type="pres">
      <dgm:prSet presAssocID="{F9DCE780-C3B0-4FD6-80D7-D2B2944056BC}" presName="connectorText" presStyleLbl="sibTrans2D1" presStyleIdx="3" presStyleCnt="4"/>
      <dgm:spPr/>
      <dgm:t>
        <a:bodyPr/>
        <a:lstStyle/>
        <a:p>
          <a:endParaRPr lang="en-IN"/>
        </a:p>
      </dgm:t>
    </dgm:pt>
  </dgm:ptLst>
  <dgm:cxnLst>
    <dgm:cxn modelId="{78E81C83-9DCB-42C7-BBC5-09E6345360BE}" type="presOf" srcId="{DB320181-7DED-43AC-8D98-CE491610F0D2}" destId="{D4BB0F72-E010-4F49-980A-5DC2D51E59EC}" srcOrd="0" destOrd="0" presId="urn:microsoft.com/office/officeart/2005/8/layout/cycle2"/>
    <dgm:cxn modelId="{938D8BCB-DD7C-428E-8C5F-5FA5A99A6ED3}" type="presOf" srcId="{B43E1EB0-0737-4D73-B032-A63F125173C2}" destId="{FFB2B956-62D4-4F64-802C-5B05C0520492}" srcOrd="1" destOrd="0" presId="urn:microsoft.com/office/officeart/2005/8/layout/cycle2"/>
    <dgm:cxn modelId="{0815462A-31A9-4FBD-AD8B-EA054EB58E58}" srcId="{8E0CD427-2979-49D9-9B05-F562ED002EE3}" destId="{429DF478-4816-469F-80AF-49085244F6CF}" srcOrd="3" destOrd="0" parTransId="{62BCFE13-5D40-4CBB-A2DA-796FCD5CB494}" sibTransId="{F9DCE780-C3B0-4FD6-80D7-D2B2944056BC}"/>
    <dgm:cxn modelId="{16B44C04-A443-47BE-A9B0-13663F4E88A2}" type="presOf" srcId="{0C6E25D8-2351-4ECA-A134-17E913BE93D1}" destId="{F79C2623-467C-4F96-A58C-7C5CEA4FA70F}" srcOrd="0" destOrd="0" presId="urn:microsoft.com/office/officeart/2005/8/layout/cycle2"/>
    <dgm:cxn modelId="{29F31B99-ACA7-4C7D-838B-0ABCD85AA897}" type="presOf" srcId="{8E0CD427-2979-49D9-9B05-F562ED002EE3}" destId="{1DF3C4A9-18B5-4092-9C89-5624734D051A}" srcOrd="0" destOrd="0" presId="urn:microsoft.com/office/officeart/2005/8/layout/cycle2"/>
    <dgm:cxn modelId="{030ED8F6-187A-4743-9200-08BA3DC39C9A}" srcId="{8E0CD427-2979-49D9-9B05-F562ED002EE3}" destId="{DB320181-7DED-43AC-8D98-CE491610F0D2}" srcOrd="0" destOrd="0" parTransId="{70237CC1-297C-48CB-9A3E-4ED5727643FC}" sibTransId="{4E00CA3F-6A4A-486C-92E2-E81B65F8F320}"/>
    <dgm:cxn modelId="{50AD9D17-2E10-4B9C-B3D0-8F82A507C9D2}" type="presOf" srcId="{429DF478-4816-469F-80AF-49085244F6CF}" destId="{47D19A02-2566-4777-9383-B48339329D92}" srcOrd="0" destOrd="0" presId="urn:microsoft.com/office/officeart/2005/8/layout/cycle2"/>
    <dgm:cxn modelId="{6BD0B238-C6C7-4939-8AFE-15EB8FE4D448}" type="presOf" srcId="{4E00CA3F-6A4A-486C-92E2-E81B65F8F320}" destId="{3944457B-701F-4D7C-BFD1-25AF52F92815}" srcOrd="0" destOrd="0" presId="urn:microsoft.com/office/officeart/2005/8/layout/cycle2"/>
    <dgm:cxn modelId="{EAD83645-F38B-458C-AC64-A40ED60FAD3E}" type="presOf" srcId="{B43E1EB0-0737-4D73-B032-A63F125173C2}" destId="{ED975E7C-9BD9-4A8E-BD76-C5BA1AB5E11F}" srcOrd="0" destOrd="0" presId="urn:microsoft.com/office/officeart/2005/8/layout/cycle2"/>
    <dgm:cxn modelId="{A2CF7BE2-C2CC-4EEF-9F9A-F152D54B487B}" type="presOf" srcId="{F11EE4F1-03D6-4CE3-841F-0C766A86D803}" destId="{2AA09C27-6780-4273-971C-D314696FC83B}" srcOrd="0" destOrd="0" presId="urn:microsoft.com/office/officeart/2005/8/layout/cycle2"/>
    <dgm:cxn modelId="{74D5258C-9845-4428-A16E-49CA88220EC6}" type="presOf" srcId="{AFC2F202-B85C-402C-81F8-0A8383162D81}" destId="{4AF53ACB-1C8E-42F3-B437-B4AE8AEEB714}" srcOrd="0" destOrd="0" presId="urn:microsoft.com/office/officeart/2005/8/layout/cycle2"/>
    <dgm:cxn modelId="{4A87763F-A5E7-4818-B2A6-FC40CF13B8B1}" srcId="{8E0CD427-2979-49D9-9B05-F562ED002EE3}" destId="{0C6E25D8-2351-4ECA-A134-17E913BE93D1}" srcOrd="2" destOrd="0" parTransId="{3E32F4BA-6D50-419D-9A19-51B626716A73}" sibTransId="{B43E1EB0-0737-4D73-B032-A63F125173C2}"/>
    <dgm:cxn modelId="{BABFF960-24E4-49D7-893D-0C2241347F27}" type="presOf" srcId="{AFC2F202-B85C-402C-81F8-0A8383162D81}" destId="{70163A4B-EC80-4EAD-B849-2980AAABFB04}" srcOrd="1" destOrd="0" presId="urn:microsoft.com/office/officeart/2005/8/layout/cycle2"/>
    <dgm:cxn modelId="{C7EF4D09-CB9C-4E1D-99B6-07969D9FC2A5}" type="presOf" srcId="{F9DCE780-C3B0-4FD6-80D7-D2B2944056BC}" destId="{757B89AD-B0EE-4384-A3AF-F9D63B22EB55}" srcOrd="0" destOrd="0" presId="urn:microsoft.com/office/officeart/2005/8/layout/cycle2"/>
    <dgm:cxn modelId="{F3CD8967-C6CA-4E24-AD63-70F3BF16A1C6}" srcId="{8E0CD427-2979-49D9-9B05-F562ED002EE3}" destId="{F11EE4F1-03D6-4CE3-841F-0C766A86D803}" srcOrd="1" destOrd="0" parTransId="{E38FAC52-BBFB-4060-BBE2-54894743C28E}" sibTransId="{AFC2F202-B85C-402C-81F8-0A8383162D81}"/>
    <dgm:cxn modelId="{99D829DF-7C85-4798-AB95-1D5B07ABA4AA}" type="presOf" srcId="{F9DCE780-C3B0-4FD6-80D7-D2B2944056BC}" destId="{D4995299-8C2F-4397-AE61-432A4496EC77}" srcOrd="1" destOrd="0" presId="urn:microsoft.com/office/officeart/2005/8/layout/cycle2"/>
    <dgm:cxn modelId="{C26EF157-82FE-4F9E-AC9B-3EACFD1F1A3B}" type="presOf" srcId="{4E00CA3F-6A4A-486C-92E2-E81B65F8F320}" destId="{0157C462-901E-4226-8E49-EBB1A0A4E538}" srcOrd="1" destOrd="0" presId="urn:microsoft.com/office/officeart/2005/8/layout/cycle2"/>
    <dgm:cxn modelId="{2EE81BE4-14BD-4F40-9F0E-A8AB504B5F7D}" type="presParOf" srcId="{1DF3C4A9-18B5-4092-9C89-5624734D051A}" destId="{D4BB0F72-E010-4F49-980A-5DC2D51E59EC}" srcOrd="0" destOrd="0" presId="urn:microsoft.com/office/officeart/2005/8/layout/cycle2"/>
    <dgm:cxn modelId="{959A10BB-AC89-46D7-A958-ECA6EB5563BB}" type="presParOf" srcId="{1DF3C4A9-18B5-4092-9C89-5624734D051A}" destId="{3944457B-701F-4D7C-BFD1-25AF52F92815}" srcOrd="1" destOrd="0" presId="urn:microsoft.com/office/officeart/2005/8/layout/cycle2"/>
    <dgm:cxn modelId="{9FB8D130-89B3-44E5-B0A2-733EF4C2F4A2}" type="presParOf" srcId="{3944457B-701F-4D7C-BFD1-25AF52F92815}" destId="{0157C462-901E-4226-8E49-EBB1A0A4E538}" srcOrd="0" destOrd="0" presId="urn:microsoft.com/office/officeart/2005/8/layout/cycle2"/>
    <dgm:cxn modelId="{04F4BAEA-7217-467F-9AD3-0A7A1D39CC3A}" type="presParOf" srcId="{1DF3C4A9-18B5-4092-9C89-5624734D051A}" destId="{2AA09C27-6780-4273-971C-D314696FC83B}" srcOrd="2" destOrd="0" presId="urn:microsoft.com/office/officeart/2005/8/layout/cycle2"/>
    <dgm:cxn modelId="{D121C61B-A72C-4F94-961B-B1B911064A4F}" type="presParOf" srcId="{1DF3C4A9-18B5-4092-9C89-5624734D051A}" destId="{4AF53ACB-1C8E-42F3-B437-B4AE8AEEB714}" srcOrd="3" destOrd="0" presId="urn:microsoft.com/office/officeart/2005/8/layout/cycle2"/>
    <dgm:cxn modelId="{22056218-8E9A-4BBE-849A-7C9C8D65156F}" type="presParOf" srcId="{4AF53ACB-1C8E-42F3-B437-B4AE8AEEB714}" destId="{70163A4B-EC80-4EAD-B849-2980AAABFB04}" srcOrd="0" destOrd="0" presId="urn:microsoft.com/office/officeart/2005/8/layout/cycle2"/>
    <dgm:cxn modelId="{7A9DEC38-8628-42CE-B44A-43E3DDA18987}" type="presParOf" srcId="{1DF3C4A9-18B5-4092-9C89-5624734D051A}" destId="{F79C2623-467C-4F96-A58C-7C5CEA4FA70F}" srcOrd="4" destOrd="0" presId="urn:microsoft.com/office/officeart/2005/8/layout/cycle2"/>
    <dgm:cxn modelId="{9B21769E-62D6-49FE-99C1-805B97D0A798}" type="presParOf" srcId="{1DF3C4A9-18B5-4092-9C89-5624734D051A}" destId="{ED975E7C-9BD9-4A8E-BD76-C5BA1AB5E11F}" srcOrd="5" destOrd="0" presId="urn:microsoft.com/office/officeart/2005/8/layout/cycle2"/>
    <dgm:cxn modelId="{C7D8B9EE-0914-401B-9FCF-F588246E038B}" type="presParOf" srcId="{ED975E7C-9BD9-4A8E-BD76-C5BA1AB5E11F}" destId="{FFB2B956-62D4-4F64-802C-5B05C0520492}" srcOrd="0" destOrd="0" presId="urn:microsoft.com/office/officeart/2005/8/layout/cycle2"/>
    <dgm:cxn modelId="{7EF08672-9BFC-43D5-8B69-119F0C67D05E}" type="presParOf" srcId="{1DF3C4A9-18B5-4092-9C89-5624734D051A}" destId="{47D19A02-2566-4777-9383-B48339329D92}" srcOrd="6" destOrd="0" presId="urn:microsoft.com/office/officeart/2005/8/layout/cycle2"/>
    <dgm:cxn modelId="{4CCC6BED-C675-40EA-AE7C-C42D8ECC9B04}" type="presParOf" srcId="{1DF3C4A9-18B5-4092-9C89-5624734D051A}" destId="{757B89AD-B0EE-4384-A3AF-F9D63B22EB55}" srcOrd="7" destOrd="0" presId="urn:microsoft.com/office/officeart/2005/8/layout/cycle2"/>
    <dgm:cxn modelId="{16F0514D-7717-4273-84C2-B8B6E8C2F919}" type="presParOf" srcId="{757B89AD-B0EE-4384-A3AF-F9D63B22EB55}" destId="{D4995299-8C2F-4397-AE61-432A4496EC7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48F287-9EC4-4954-AFCD-56B96C407289}" type="doc">
      <dgm:prSet loTypeId="urn:microsoft.com/office/officeart/2005/8/layout/radial4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5F72723F-7C67-4DC0-BD04-58791ABA0CD2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IN" sz="2400" b="1" dirty="0" smtClean="0"/>
            <a:t>Factors Analysed</a:t>
          </a:r>
          <a:endParaRPr lang="en-IN" sz="2400" b="1" dirty="0"/>
        </a:p>
      </dgm:t>
    </dgm:pt>
    <dgm:pt modelId="{F610722B-9111-4FD8-A240-B9B943C9DE16}" type="parTrans" cxnId="{AEB69B3A-D578-4488-9AFD-C09D791AEB17}">
      <dgm:prSet/>
      <dgm:spPr/>
      <dgm:t>
        <a:bodyPr/>
        <a:lstStyle/>
        <a:p>
          <a:endParaRPr lang="en-IN"/>
        </a:p>
      </dgm:t>
    </dgm:pt>
    <dgm:pt modelId="{F44CFBE3-644D-4DD8-B8E8-E355F583BD1C}" type="sibTrans" cxnId="{AEB69B3A-D578-4488-9AFD-C09D791AEB17}">
      <dgm:prSet/>
      <dgm:spPr/>
      <dgm:t>
        <a:bodyPr/>
        <a:lstStyle/>
        <a:p>
          <a:endParaRPr lang="en-IN"/>
        </a:p>
      </dgm:t>
    </dgm:pt>
    <dgm:pt modelId="{03652EA9-1885-40B9-8E55-20ADADF9EF50}">
      <dgm:prSet phldrT="[Text]" custT="1"/>
      <dgm:spPr/>
      <dgm:t>
        <a:bodyPr/>
        <a:lstStyle/>
        <a:p>
          <a:endParaRPr lang="en-IN" sz="1600" b="1" dirty="0"/>
        </a:p>
      </dgm:t>
    </dgm:pt>
    <dgm:pt modelId="{5F0CEA27-1E4E-4BB3-A27E-9A54E944D664}" type="parTrans" cxnId="{B29ED4AD-E146-4542-B690-5A6BDA9BB95B}">
      <dgm:prSet/>
      <dgm:spPr/>
      <dgm:t>
        <a:bodyPr/>
        <a:lstStyle/>
        <a:p>
          <a:endParaRPr lang="en-IN"/>
        </a:p>
      </dgm:t>
    </dgm:pt>
    <dgm:pt modelId="{CB79166E-B052-4DBC-B6C3-AB75D52B36E4}" type="sibTrans" cxnId="{B29ED4AD-E146-4542-B690-5A6BDA9BB95B}">
      <dgm:prSet/>
      <dgm:spPr/>
      <dgm:t>
        <a:bodyPr/>
        <a:lstStyle/>
        <a:p>
          <a:endParaRPr lang="en-IN"/>
        </a:p>
      </dgm:t>
    </dgm:pt>
    <dgm:pt modelId="{5E5255F1-FC7F-484D-B45C-559AE84792F2}">
      <dgm:prSet phldrT="[Text]" custT="1"/>
      <dgm:spPr/>
      <dgm:t>
        <a:bodyPr/>
        <a:lstStyle/>
        <a:p>
          <a:r>
            <a:rPr lang="en-IN" sz="2000" b="1" dirty="0" smtClean="0"/>
            <a:t>Registration process</a:t>
          </a:r>
        </a:p>
      </dgm:t>
    </dgm:pt>
    <dgm:pt modelId="{C47BC5F3-B6AB-485E-AAD8-0F8B13E8C578}" type="parTrans" cxnId="{E86E5F56-B7AA-4096-B5A6-6E98CD2BC6D6}">
      <dgm:prSet/>
      <dgm:spPr/>
      <dgm:t>
        <a:bodyPr/>
        <a:lstStyle/>
        <a:p>
          <a:endParaRPr lang="en-IN"/>
        </a:p>
      </dgm:t>
    </dgm:pt>
    <dgm:pt modelId="{35EF1930-0941-4C26-9710-5A2541571A7A}" type="sibTrans" cxnId="{E86E5F56-B7AA-4096-B5A6-6E98CD2BC6D6}">
      <dgm:prSet/>
      <dgm:spPr/>
      <dgm:t>
        <a:bodyPr/>
        <a:lstStyle/>
        <a:p>
          <a:endParaRPr lang="en-IN"/>
        </a:p>
      </dgm:t>
    </dgm:pt>
    <dgm:pt modelId="{A30E6504-2FF3-4774-8BAC-0A7C92A2859B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IN" sz="2400" b="1" dirty="0" smtClean="0"/>
            <a:t>Doctor related</a:t>
          </a:r>
        </a:p>
      </dgm:t>
    </dgm:pt>
    <dgm:pt modelId="{0CAEEC74-6B3C-4B7E-9EC7-EDF7CB6FBD74}" type="parTrans" cxnId="{63D6CE8A-3054-45A5-B38D-D9689FB80084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endParaRPr lang="en-IN"/>
        </a:p>
      </dgm:t>
    </dgm:pt>
    <dgm:pt modelId="{ED7B84AF-61B1-4B8F-A1FC-4B5B66F1EFE7}" type="sibTrans" cxnId="{63D6CE8A-3054-45A5-B38D-D9689FB80084}">
      <dgm:prSet/>
      <dgm:spPr/>
      <dgm:t>
        <a:bodyPr/>
        <a:lstStyle/>
        <a:p>
          <a:endParaRPr lang="en-IN"/>
        </a:p>
      </dgm:t>
    </dgm:pt>
    <dgm:pt modelId="{012B83B7-6A6A-41F6-9B26-957E3FDB840B}">
      <dgm:prSet phldrT="[Text]" custT="1"/>
      <dgm:spPr/>
      <dgm:t>
        <a:bodyPr/>
        <a:lstStyle/>
        <a:p>
          <a:r>
            <a:rPr lang="en-IN" sz="2400" b="1" dirty="0" smtClean="0"/>
            <a:t>Nursing care</a:t>
          </a:r>
        </a:p>
      </dgm:t>
    </dgm:pt>
    <dgm:pt modelId="{44B7795D-07E9-474D-BEA2-1F0F160EAFE5}" type="parTrans" cxnId="{074AFB30-1039-4D74-8D62-2C4D36A85710}">
      <dgm:prSet/>
      <dgm:spPr/>
      <dgm:t>
        <a:bodyPr/>
        <a:lstStyle/>
        <a:p>
          <a:endParaRPr lang="en-IN"/>
        </a:p>
      </dgm:t>
    </dgm:pt>
    <dgm:pt modelId="{05F97FC9-5386-4F33-ABC7-7504B8F1FB22}" type="sibTrans" cxnId="{074AFB30-1039-4D74-8D62-2C4D36A85710}">
      <dgm:prSet/>
      <dgm:spPr/>
      <dgm:t>
        <a:bodyPr/>
        <a:lstStyle/>
        <a:p>
          <a:endParaRPr lang="en-IN"/>
        </a:p>
      </dgm:t>
    </dgm:pt>
    <dgm:pt modelId="{B5CCF868-1940-48D4-8541-133CADDA595A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IN" sz="2000" b="1" dirty="0" smtClean="0"/>
            <a:t>Cleanliness</a:t>
          </a:r>
        </a:p>
      </dgm:t>
    </dgm:pt>
    <dgm:pt modelId="{F32C34B0-C9C2-4162-BA1B-1DB5B0110FC1}" type="parTrans" cxnId="{EE128849-48B5-44D6-904D-8C89CCF2060C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endParaRPr lang="en-IN"/>
        </a:p>
      </dgm:t>
    </dgm:pt>
    <dgm:pt modelId="{338E6BBA-B140-4FCC-B160-D334F28F7612}" type="sibTrans" cxnId="{EE128849-48B5-44D6-904D-8C89CCF2060C}">
      <dgm:prSet/>
      <dgm:spPr/>
      <dgm:t>
        <a:bodyPr/>
        <a:lstStyle/>
        <a:p>
          <a:endParaRPr lang="en-IN"/>
        </a:p>
      </dgm:t>
    </dgm:pt>
    <dgm:pt modelId="{6D9DA768-20A9-4FC6-B3A6-40AAD314CE48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IN" sz="2400" b="1" u="none" dirty="0" smtClean="0"/>
            <a:t>Patient’s comfort</a:t>
          </a:r>
          <a:endParaRPr lang="en-IN" sz="2400" u="none" dirty="0"/>
        </a:p>
      </dgm:t>
    </dgm:pt>
    <dgm:pt modelId="{8D4A845A-9DB6-4821-AD63-CFA630F5BC1F}" type="parTrans" cxnId="{646EC10A-664E-4448-AAEC-DB6DD110C3FD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en-IN"/>
        </a:p>
      </dgm:t>
    </dgm:pt>
    <dgm:pt modelId="{6CB0E5AD-4069-4A35-8007-51713C24519E}" type="sibTrans" cxnId="{646EC10A-664E-4448-AAEC-DB6DD110C3FD}">
      <dgm:prSet/>
      <dgm:spPr/>
      <dgm:t>
        <a:bodyPr/>
        <a:lstStyle/>
        <a:p>
          <a:endParaRPr lang="en-IN"/>
        </a:p>
      </dgm:t>
    </dgm:pt>
    <dgm:pt modelId="{F0F406AD-B860-44A3-B1A8-DE623A7FEEFB}">
      <dgm:prSet phldrT="[Text]" custT="1"/>
      <dgm:spPr/>
      <dgm:t>
        <a:bodyPr/>
        <a:lstStyle/>
        <a:p>
          <a:r>
            <a:rPr lang="en-IN" sz="2400" b="1" smtClean="0"/>
            <a:t>Staff behaviour</a:t>
          </a:r>
          <a:endParaRPr lang="en-IN" sz="2400" dirty="0"/>
        </a:p>
      </dgm:t>
    </dgm:pt>
    <dgm:pt modelId="{12D72605-C14D-40D4-81CE-287009120810}" type="parTrans" cxnId="{97B064D1-FE50-4B58-B4F9-360B4EF82340}">
      <dgm:prSet/>
      <dgm:spPr/>
      <dgm:t>
        <a:bodyPr/>
        <a:lstStyle/>
        <a:p>
          <a:endParaRPr lang="en-IN"/>
        </a:p>
      </dgm:t>
    </dgm:pt>
    <dgm:pt modelId="{F409DDBA-4FC2-4FD3-ABE4-E0AE9674F7EE}" type="sibTrans" cxnId="{97B064D1-FE50-4B58-B4F9-360B4EF82340}">
      <dgm:prSet/>
      <dgm:spPr/>
      <dgm:t>
        <a:bodyPr/>
        <a:lstStyle/>
        <a:p>
          <a:endParaRPr lang="en-IN"/>
        </a:p>
      </dgm:t>
    </dgm:pt>
    <dgm:pt modelId="{B7383B1C-F37B-4F01-844B-9D3C7CE7ECA6}" type="pres">
      <dgm:prSet presAssocID="{BF48F287-9EC4-4954-AFCD-56B96C40728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32AD230-999B-423A-9B0E-9D26E48F856D}" type="pres">
      <dgm:prSet presAssocID="{5F72723F-7C67-4DC0-BD04-58791ABA0CD2}" presName="centerShape" presStyleLbl="node0" presStyleIdx="0" presStyleCnt="1"/>
      <dgm:spPr/>
      <dgm:t>
        <a:bodyPr/>
        <a:lstStyle/>
        <a:p>
          <a:endParaRPr lang="en-IN"/>
        </a:p>
      </dgm:t>
    </dgm:pt>
    <dgm:pt modelId="{C3E85356-90A5-4B4A-A8EF-2E65817FADC5}" type="pres">
      <dgm:prSet presAssocID="{C47BC5F3-B6AB-485E-AAD8-0F8B13E8C578}" presName="parTrans" presStyleLbl="bgSibTrans2D1" presStyleIdx="0" presStyleCnt="6"/>
      <dgm:spPr/>
      <dgm:t>
        <a:bodyPr/>
        <a:lstStyle/>
        <a:p>
          <a:endParaRPr lang="en-IN"/>
        </a:p>
      </dgm:t>
    </dgm:pt>
    <dgm:pt modelId="{0CFC014E-6F06-4FD3-817E-23CAE1453445}" type="pres">
      <dgm:prSet presAssocID="{5E5255F1-FC7F-484D-B45C-559AE84792F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F2850DE-8C12-421C-8CBA-5532108DC6F3}" type="pres">
      <dgm:prSet presAssocID="{0CAEEC74-6B3C-4B7E-9EC7-EDF7CB6FBD74}" presName="parTrans" presStyleLbl="bgSibTrans2D1" presStyleIdx="1" presStyleCnt="6"/>
      <dgm:spPr/>
      <dgm:t>
        <a:bodyPr/>
        <a:lstStyle/>
        <a:p>
          <a:endParaRPr lang="en-IN"/>
        </a:p>
      </dgm:t>
    </dgm:pt>
    <dgm:pt modelId="{2E93DC06-4397-4973-919A-C59DEDD6D13D}" type="pres">
      <dgm:prSet presAssocID="{A30E6504-2FF3-4774-8BAC-0A7C92A2859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BF9394B-564A-442C-8FDC-0AAB5B33AD01}" type="pres">
      <dgm:prSet presAssocID="{44B7795D-07E9-474D-BEA2-1F0F160EAFE5}" presName="parTrans" presStyleLbl="bgSibTrans2D1" presStyleIdx="2" presStyleCnt="6"/>
      <dgm:spPr/>
      <dgm:t>
        <a:bodyPr/>
        <a:lstStyle/>
        <a:p>
          <a:endParaRPr lang="en-IN"/>
        </a:p>
      </dgm:t>
    </dgm:pt>
    <dgm:pt modelId="{D2CAA74C-CD1F-42AE-9651-8948FEA34363}" type="pres">
      <dgm:prSet presAssocID="{012B83B7-6A6A-41F6-9B26-957E3FDB840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DAD5DC-CB71-46B0-A29B-EC4A9D088A55}" type="pres">
      <dgm:prSet presAssocID="{F32C34B0-C9C2-4162-BA1B-1DB5B0110FC1}" presName="parTrans" presStyleLbl="bgSibTrans2D1" presStyleIdx="3" presStyleCnt="6"/>
      <dgm:spPr/>
      <dgm:t>
        <a:bodyPr/>
        <a:lstStyle/>
        <a:p>
          <a:endParaRPr lang="en-IN"/>
        </a:p>
      </dgm:t>
    </dgm:pt>
    <dgm:pt modelId="{D5FA2097-98D7-4C27-9D98-95C087CA8092}" type="pres">
      <dgm:prSet presAssocID="{B5CCF868-1940-48D4-8541-133CADDA595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50C03B3-591E-41FA-9775-1B683718476B}" type="pres">
      <dgm:prSet presAssocID="{8D4A845A-9DB6-4821-AD63-CFA630F5BC1F}" presName="parTrans" presStyleLbl="bgSibTrans2D1" presStyleIdx="4" presStyleCnt="6"/>
      <dgm:spPr/>
      <dgm:t>
        <a:bodyPr/>
        <a:lstStyle/>
        <a:p>
          <a:endParaRPr lang="en-IN"/>
        </a:p>
      </dgm:t>
    </dgm:pt>
    <dgm:pt modelId="{C7828077-DF27-46DE-9C8F-B92801C607A6}" type="pres">
      <dgm:prSet presAssocID="{6D9DA768-20A9-4FC6-B3A6-40AAD314CE4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E88216E-C58A-4728-B09D-DCBDBC7A8948}" type="pres">
      <dgm:prSet presAssocID="{12D72605-C14D-40D4-81CE-287009120810}" presName="parTrans" presStyleLbl="bgSibTrans2D1" presStyleIdx="5" presStyleCnt="6"/>
      <dgm:spPr/>
      <dgm:t>
        <a:bodyPr/>
        <a:lstStyle/>
        <a:p>
          <a:endParaRPr lang="en-IN"/>
        </a:p>
      </dgm:t>
    </dgm:pt>
    <dgm:pt modelId="{9FF5550E-C0CB-4D9D-AB69-E79455AC3C17}" type="pres">
      <dgm:prSet presAssocID="{F0F406AD-B860-44A3-B1A8-DE623A7FEEF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A5D18D38-D425-4CB8-BDC8-20F106BB0692}" type="presOf" srcId="{C47BC5F3-B6AB-485E-AAD8-0F8B13E8C578}" destId="{C3E85356-90A5-4B4A-A8EF-2E65817FADC5}" srcOrd="0" destOrd="0" presId="urn:microsoft.com/office/officeart/2005/8/layout/radial4"/>
    <dgm:cxn modelId="{646EC10A-664E-4448-AAEC-DB6DD110C3FD}" srcId="{5F72723F-7C67-4DC0-BD04-58791ABA0CD2}" destId="{6D9DA768-20A9-4FC6-B3A6-40AAD314CE48}" srcOrd="4" destOrd="0" parTransId="{8D4A845A-9DB6-4821-AD63-CFA630F5BC1F}" sibTransId="{6CB0E5AD-4069-4A35-8007-51713C24519E}"/>
    <dgm:cxn modelId="{074AFB30-1039-4D74-8D62-2C4D36A85710}" srcId="{5F72723F-7C67-4DC0-BD04-58791ABA0CD2}" destId="{012B83B7-6A6A-41F6-9B26-957E3FDB840B}" srcOrd="2" destOrd="0" parTransId="{44B7795D-07E9-474D-BEA2-1F0F160EAFE5}" sibTransId="{05F97FC9-5386-4F33-ABC7-7504B8F1FB22}"/>
    <dgm:cxn modelId="{5AC97770-28B1-4FC1-98CF-A576E533DBC5}" type="presOf" srcId="{012B83B7-6A6A-41F6-9B26-957E3FDB840B}" destId="{D2CAA74C-CD1F-42AE-9651-8948FEA34363}" srcOrd="0" destOrd="0" presId="urn:microsoft.com/office/officeart/2005/8/layout/radial4"/>
    <dgm:cxn modelId="{EE128849-48B5-44D6-904D-8C89CCF2060C}" srcId="{5F72723F-7C67-4DC0-BD04-58791ABA0CD2}" destId="{B5CCF868-1940-48D4-8541-133CADDA595A}" srcOrd="3" destOrd="0" parTransId="{F32C34B0-C9C2-4162-BA1B-1DB5B0110FC1}" sibTransId="{338E6BBA-B140-4FCC-B160-D334F28F7612}"/>
    <dgm:cxn modelId="{686118F2-9643-4022-98FB-9D8D61281C1F}" type="presOf" srcId="{8D4A845A-9DB6-4821-AD63-CFA630F5BC1F}" destId="{750C03B3-591E-41FA-9775-1B683718476B}" srcOrd="0" destOrd="0" presId="urn:microsoft.com/office/officeart/2005/8/layout/radial4"/>
    <dgm:cxn modelId="{EB335329-0D6D-4E64-BDE9-A45BE912862B}" type="presOf" srcId="{12D72605-C14D-40D4-81CE-287009120810}" destId="{BE88216E-C58A-4728-B09D-DCBDBC7A8948}" srcOrd="0" destOrd="0" presId="urn:microsoft.com/office/officeart/2005/8/layout/radial4"/>
    <dgm:cxn modelId="{FE322E4A-045B-426D-8E9B-4025D7E65ECF}" type="presOf" srcId="{BF48F287-9EC4-4954-AFCD-56B96C407289}" destId="{B7383B1C-F37B-4F01-844B-9D3C7CE7ECA6}" srcOrd="0" destOrd="0" presId="urn:microsoft.com/office/officeart/2005/8/layout/radial4"/>
    <dgm:cxn modelId="{B29ED4AD-E146-4542-B690-5A6BDA9BB95B}" srcId="{BF48F287-9EC4-4954-AFCD-56B96C407289}" destId="{03652EA9-1885-40B9-8E55-20ADADF9EF50}" srcOrd="1" destOrd="0" parTransId="{5F0CEA27-1E4E-4BB3-A27E-9A54E944D664}" sibTransId="{CB79166E-B052-4DBC-B6C3-AB75D52B36E4}"/>
    <dgm:cxn modelId="{ED9E22F6-F32C-4F41-AC56-D9DCD2F35A9E}" type="presOf" srcId="{44B7795D-07E9-474D-BEA2-1F0F160EAFE5}" destId="{6BF9394B-564A-442C-8FDC-0AAB5B33AD01}" srcOrd="0" destOrd="0" presId="urn:microsoft.com/office/officeart/2005/8/layout/radial4"/>
    <dgm:cxn modelId="{97101ED9-3C73-49D9-8EE7-3942EED79DDA}" type="presOf" srcId="{F32C34B0-C9C2-4162-BA1B-1DB5B0110FC1}" destId="{F4DAD5DC-CB71-46B0-A29B-EC4A9D088A55}" srcOrd="0" destOrd="0" presId="urn:microsoft.com/office/officeart/2005/8/layout/radial4"/>
    <dgm:cxn modelId="{E86E5F56-B7AA-4096-B5A6-6E98CD2BC6D6}" srcId="{5F72723F-7C67-4DC0-BD04-58791ABA0CD2}" destId="{5E5255F1-FC7F-484D-B45C-559AE84792F2}" srcOrd="0" destOrd="0" parTransId="{C47BC5F3-B6AB-485E-AAD8-0F8B13E8C578}" sibTransId="{35EF1930-0941-4C26-9710-5A2541571A7A}"/>
    <dgm:cxn modelId="{AEB69B3A-D578-4488-9AFD-C09D791AEB17}" srcId="{BF48F287-9EC4-4954-AFCD-56B96C407289}" destId="{5F72723F-7C67-4DC0-BD04-58791ABA0CD2}" srcOrd="0" destOrd="0" parTransId="{F610722B-9111-4FD8-A240-B9B943C9DE16}" sibTransId="{F44CFBE3-644D-4DD8-B8E8-E355F583BD1C}"/>
    <dgm:cxn modelId="{2D31EEA7-AE69-4BCE-8C9D-DBF031D779F0}" type="presOf" srcId="{6D9DA768-20A9-4FC6-B3A6-40AAD314CE48}" destId="{C7828077-DF27-46DE-9C8F-B92801C607A6}" srcOrd="0" destOrd="0" presId="urn:microsoft.com/office/officeart/2005/8/layout/radial4"/>
    <dgm:cxn modelId="{7CDF6A17-013F-452E-822C-7F748E930786}" type="presOf" srcId="{5F72723F-7C67-4DC0-BD04-58791ABA0CD2}" destId="{932AD230-999B-423A-9B0E-9D26E48F856D}" srcOrd="0" destOrd="0" presId="urn:microsoft.com/office/officeart/2005/8/layout/radial4"/>
    <dgm:cxn modelId="{59324B0C-27C7-457E-877C-1F1DED0BC8B2}" type="presOf" srcId="{A30E6504-2FF3-4774-8BAC-0A7C92A2859B}" destId="{2E93DC06-4397-4973-919A-C59DEDD6D13D}" srcOrd="0" destOrd="0" presId="urn:microsoft.com/office/officeart/2005/8/layout/radial4"/>
    <dgm:cxn modelId="{AD5D809B-FAF8-4A4C-A973-9C4176646814}" type="presOf" srcId="{B5CCF868-1940-48D4-8541-133CADDA595A}" destId="{D5FA2097-98D7-4C27-9D98-95C087CA8092}" srcOrd="0" destOrd="0" presId="urn:microsoft.com/office/officeart/2005/8/layout/radial4"/>
    <dgm:cxn modelId="{AA761CBB-AEBE-417E-BFC1-E9E1B83CF8B2}" type="presOf" srcId="{F0F406AD-B860-44A3-B1A8-DE623A7FEEFB}" destId="{9FF5550E-C0CB-4D9D-AB69-E79455AC3C17}" srcOrd="0" destOrd="0" presId="urn:microsoft.com/office/officeart/2005/8/layout/radial4"/>
    <dgm:cxn modelId="{4B09C824-2912-4DB3-A2B1-17955D7C0968}" type="presOf" srcId="{0CAEEC74-6B3C-4B7E-9EC7-EDF7CB6FBD74}" destId="{1F2850DE-8C12-421C-8CBA-5532108DC6F3}" srcOrd="0" destOrd="0" presId="urn:microsoft.com/office/officeart/2005/8/layout/radial4"/>
    <dgm:cxn modelId="{8193C00C-677F-4109-9E37-A1172E6BE1D2}" type="presOf" srcId="{5E5255F1-FC7F-484D-B45C-559AE84792F2}" destId="{0CFC014E-6F06-4FD3-817E-23CAE1453445}" srcOrd="0" destOrd="0" presId="urn:microsoft.com/office/officeart/2005/8/layout/radial4"/>
    <dgm:cxn modelId="{63D6CE8A-3054-45A5-B38D-D9689FB80084}" srcId="{5F72723F-7C67-4DC0-BD04-58791ABA0CD2}" destId="{A30E6504-2FF3-4774-8BAC-0A7C92A2859B}" srcOrd="1" destOrd="0" parTransId="{0CAEEC74-6B3C-4B7E-9EC7-EDF7CB6FBD74}" sibTransId="{ED7B84AF-61B1-4B8F-A1FC-4B5B66F1EFE7}"/>
    <dgm:cxn modelId="{97B064D1-FE50-4B58-B4F9-360B4EF82340}" srcId="{5F72723F-7C67-4DC0-BD04-58791ABA0CD2}" destId="{F0F406AD-B860-44A3-B1A8-DE623A7FEEFB}" srcOrd="5" destOrd="0" parTransId="{12D72605-C14D-40D4-81CE-287009120810}" sibTransId="{F409DDBA-4FC2-4FD3-ABE4-E0AE9674F7EE}"/>
    <dgm:cxn modelId="{DA0FF0E7-85A9-46E9-BC13-B42166D6FD12}" type="presParOf" srcId="{B7383B1C-F37B-4F01-844B-9D3C7CE7ECA6}" destId="{932AD230-999B-423A-9B0E-9D26E48F856D}" srcOrd="0" destOrd="0" presId="urn:microsoft.com/office/officeart/2005/8/layout/radial4"/>
    <dgm:cxn modelId="{9A13ABF3-E700-4518-9546-224543AFDFCF}" type="presParOf" srcId="{B7383B1C-F37B-4F01-844B-9D3C7CE7ECA6}" destId="{C3E85356-90A5-4B4A-A8EF-2E65817FADC5}" srcOrd="1" destOrd="0" presId="urn:microsoft.com/office/officeart/2005/8/layout/radial4"/>
    <dgm:cxn modelId="{F1E8D788-E42D-46AF-AEF6-620F4245425F}" type="presParOf" srcId="{B7383B1C-F37B-4F01-844B-9D3C7CE7ECA6}" destId="{0CFC014E-6F06-4FD3-817E-23CAE1453445}" srcOrd="2" destOrd="0" presId="urn:microsoft.com/office/officeart/2005/8/layout/radial4"/>
    <dgm:cxn modelId="{096A5CB9-8277-4530-B9EC-36CC9B3223F1}" type="presParOf" srcId="{B7383B1C-F37B-4F01-844B-9D3C7CE7ECA6}" destId="{1F2850DE-8C12-421C-8CBA-5532108DC6F3}" srcOrd="3" destOrd="0" presId="urn:microsoft.com/office/officeart/2005/8/layout/radial4"/>
    <dgm:cxn modelId="{2E4D5158-A800-4641-85D4-0881FDAA59AA}" type="presParOf" srcId="{B7383B1C-F37B-4F01-844B-9D3C7CE7ECA6}" destId="{2E93DC06-4397-4973-919A-C59DEDD6D13D}" srcOrd="4" destOrd="0" presId="urn:microsoft.com/office/officeart/2005/8/layout/radial4"/>
    <dgm:cxn modelId="{7A829A03-35C1-4EEB-B29C-5EBA18DEB8FB}" type="presParOf" srcId="{B7383B1C-F37B-4F01-844B-9D3C7CE7ECA6}" destId="{6BF9394B-564A-442C-8FDC-0AAB5B33AD01}" srcOrd="5" destOrd="0" presId="urn:microsoft.com/office/officeart/2005/8/layout/radial4"/>
    <dgm:cxn modelId="{A3FA18CC-C813-4B37-9D33-3D691F631717}" type="presParOf" srcId="{B7383B1C-F37B-4F01-844B-9D3C7CE7ECA6}" destId="{D2CAA74C-CD1F-42AE-9651-8948FEA34363}" srcOrd="6" destOrd="0" presId="urn:microsoft.com/office/officeart/2005/8/layout/radial4"/>
    <dgm:cxn modelId="{1FAB83C0-A4DC-452A-A271-9056E98522A6}" type="presParOf" srcId="{B7383B1C-F37B-4F01-844B-9D3C7CE7ECA6}" destId="{F4DAD5DC-CB71-46B0-A29B-EC4A9D088A55}" srcOrd="7" destOrd="0" presId="urn:microsoft.com/office/officeart/2005/8/layout/radial4"/>
    <dgm:cxn modelId="{CE988EC2-AB80-426D-B26A-88E39D2D4171}" type="presParOf" srcId="{B7383B1C-F37B-4F01-844B-9D3C7CE7ECA6}" destId="{D5FA2097-98D7-4C27-9D98-95C087CA8092}" srcOrd="8" destOrd="0" presId="urn:microsoft.com/office/officeart/2005/8/layout/radial4"/>
    <dgm:cxn modelId="{0523391E-4027-4E1E-BFFC-33046FB10197}" type="presParOf" srcId="{B7383B1C-F37B-4F01-844B-9D3C7CE7ECA6}" destId="{750C03B3-591E-41FA-9775-1B683718476B}" srcOrd="9" destOrd="0" presId="urn:microsoft.com/office/officeart/2005/8/layout/radial4"/>
    <dgm:cxn modelId="{7244FF6F-B348-47E1-8E49-7B8F906E2AC4}" type="presParOf" srcId="{B7383B1C-F37B-4F01-844B-9D3C7CE7ECA6}" destId="{C7828077-DF27-46DE-9C8F-B92801C607A6}" srcOrd="10" destOrd="0" presId="urn:microsoft.com/office/officeart/2005/8/layout/radial4"/>
    <dgm:cxn modelId="{0D139B32-5CFE-42B9-8E74-F812B92B4193}" type="presParOf" srcId="{B7383B1C-F37B-4F01-844B-9D3C7CE7ECA6}" destId="{BE88216E-C58A-4728-B09D-DCBDBC7A8948}" srcOrd="11" destOrd="0" presId="urn:microsoft.com/office/officeart/2005/8/layout/radial4"/>
    <dgm:cxn modelId="{600FEF43-7B1C-4ECD-9125-F433914BC621}" type="presParOf" srcId="{B7383B1C-F37B-4F01-844B-9D3C7CE7ECA6}" destId="{9FF5550E-C0CB-4D9D-AB69-E79455AC3C17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B0F72-E010-4F49-980A-5DC2D51E59EC}">
      <dsp:nvSpPr>
        <dsp:cNvPr id="0" name=""/>
        <dsp:cNvSpPr/>
      </dsp:nvSpPr>
      <dsp:spPr>
        <a:xfrm>
          <a:off x="3161709" y="0"/>
          <a:ext cx="2849079" cy="162928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/>
            <a:t>Expectation</a:t>
          </a:r>
          <a:endParaRPr lang="en-IN" sz="2800" kern="1200" dirty="0"/>
        </a:p>
      </dsp:txBody>
      <dsp:txXfrm>
        <a:off x="3578947" y="238603"/>
        <a:ext cx="2014603" cy="1152075"/>
      </dsp:txXfrm>
    </dsp:sp>
    <dsp:sp modelId="{3944457B-701F-4D7C-BFD1-25AF52F92815}">
      <dsp:nvSpPr>
        <dsp:cNvPr id="0" name=""/>
        <dsp:cNvSpPr/>
      </dsp:nvSpPr>
      <dsp:spPr>
        <a:xfrm rot="2618933">
          <a:off x="5371805" y="1436130"/>
          <a:ext cx="327455" cy="568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/>
        </a:p>
      </dsp:txBody>
      <dsp:txXfrm>
        <a:off x="5385382" y="1515846"/>
        <a:ext cx="229219" cy="340857"/>
      </dsp:txXfrm>
    </dsp:sp>
    <dsp:sp modelId="{2AA09C27-6780-4273-971C-D314696FC83B}">
      <dsp:nvSpPr>
        <dsp:cNvPr id="0" name=""/>
        <dsp:cNvSpPr/>
      </dsp:nvSpPr>
      <dsp:spPr>
        <a:xfrm>
          <a:off x="5047108" y="1827750"/>
          <a:ext cx="2910382" cy="1629281"/>
        </a:xfrm>
        <a:prstGeom prst="ellipse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/>
            <a:t>Performance</a:t>
          </a:r>
          <a:endParaRPr lang="en-IN" sz="2800" b="1" kern="1200" dirty="0"/>
        </a:p>
      </dsp:txBody>
      <dsp:txXfrm>
        <a:off x="5473324" y="2066353"/>
        <a:ext cx="2057950" cy="1152075"/>
      </dsp:txXfrm>
    </dsp:sp>
    <dsp:sp modelId="{4AF53ACB-1C8E-42F3-B437-B4AE8AEEB714}">
      <dsp:nvSpPr>
        <dsp:cNvPr id="0" name=""/>
        <dsp:cNvSpPr/>
      </dsp:nvSpPr>
      <dsp:spPr>
        <a:xfrm rot="8221041">
          <a:off x="5420552" y="3234021"/>
          <a:ext cx="284254" cy="568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/>
        </a:p>
      </dsp:txBody>
      <dsp:txXfrm rot="10800000">
        <a:off x="5494382" y="3318570"/>
        <a:ext cx="198978" cy="340857"/>
      </dsp:txXfrm>
    </dsp:sp>
    <dsp:sp modelId="{F79C2623-467C-4F96-A58C-7C5CEA4FA70F}">
      <dsp:nvSpPr>
        <dsp:cNvPr id="0" name=""/>
        <dsp:cNvSpPr/>
      </dsp:nvSpPr>
      <dsp:spPr>
        <a:xfrm>
          <a:off x="2917074" y="3613412"/>
          <a:ext cx="3338348" cy="162928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/>
            <a:t>Satisfaction/ Dissatisfaction</a:t>
          </a:r>
          <a:endParaRPr lang="en-IN" sz="2800" b="1" kern="1200" dirty="0"/>
        </a:p>
      </dsp:txBody>
      <dsp:txXfrm>
        <a:off x="3405964" y="3852015"/>
        <a:ext cx="2360568" cy="1152075"/>
      </dsp:txXfrm>
    </dsp:sp>
    <dsp:sp modelId="{ED975E7C-9BD9-4A8E-BD76-C5BA1AB5E11F}">
      <dsp:nvSpPr>
        <dsp:cNvPr id="0" name=""/>
        <dsp:cNvSpPr/>
      </dsp:nvSpPr>
      <dsp:spPr>
        <a:xfrm rot="13407864">
          <a:off x="3468367" y="3228481"/>
          <a:ext cx="303839" cy="5680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/>
        </a:p>
      </dsp:txBody>
      <dsp:txXfrm rot="10800000">
        <a:off x="3547022" y="3373452"/>
        <a:ext cx="212687" cy="340857"/>
      </dsp:txXfrm>
    </dsp:sp>
    <dsp:sp modelId="{47D19A02-2566-4777-9383-B48339329D92}">
      <dsp:nvSpPr>
        <dsp:cNvPr id="0" name=""/>
        <dsp:cNvSpPr/>
      </dsp:nvSpPr>
      <dsp:spPr>
        <a:xfrm>
          <a:off x="1178578" y="1789892"/>
          <a:ext cx="2967377" cy="1629281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/>
            <a:t>Discrepancy</a:t>
          </a:r>
          <a:endParaRPr lang="en-IN" sz="2800" b="1" kern="1200" dirty="0"/>
        </a:p>
      </dsp:txBody>
      <dsp:txXfrm>
        <a:off x="1613140" y="2028495"/>
        <a:ext cx="2098253" cy="1152075"/>
      </dsp:txXfrm>
    </dsp:sp>
    <dsp:sp modelId="{757B89AD-B0EE-4384-A3AF-F9D63B22EB55}">
      <dsp:nvSpPr>
        <dsp:cNvPr id="0" name=""/>
        <dsp:cNvSpPr/>
      </dsp:nvSpPr>
      <dsp:spPr>
        <a:xfrm rot="19024065">
          <a:off x="3468547" y="1427675"/>
          <a:ext cx="306828" cy="568095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z="-70000"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400" kern="1200"/>
        </a:p>
      </dsp:txBody>
      <dsp:txXfrm>
        <a:off x="3480874" y="1572642"/>
        <a:ext cx="214780" cy="340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AD230-999B-423A-9B0E-9D26E48F856D}">
      <dsp:nvSpPr>
        <dsp:cNvPr id="0" name=""/>
        <dsp:cNvSpPr/>
      </dsp:nvSpPr>
      <dsp:spPr>
        <a:xfrm>
          <a:off x="3160116" y="2669237"/>
          <a:ext cx="2187054" cy="2187054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/>
            <a:t>Factors Analysed</a:t>
          </a:r>
          <a:endParaRPr lang="en-IN" sz="2400" b="1" kern="1200" dirty="0"/>
        </a:p>
      </dsp:txBody>
      <dsp:txXfrm>
        <a:off x="3480403" y="2989524"/>
        <a:ext cx="1546480" cy="1546480"/>
      </dsp:txXfrm>
    </dsp:sp>
    <dsp:sp modelId="{C3E85356-90A5-4B4A-A8EF-2E65817FADC5}">
      <dsp:nvSpPr>
        <dsp:cNvPr id="0" name=""/>
        <dsp:cNvSpPr/>
      </dsp:nvSpPr>
      <dsp:spPr>
        <a:xfrm rot="10800000">
          <a:off x="942296" y="3451109"/>
          <a:ext cx="2095840" cy="62331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FC014E-6F06-4FD3-817E-23CAE1453445}">
      <dsp:nvSpPr>
        <dsp:cNvPr id="0" name=""/>
        <dsp:cNvSpPr/>
      </dsp:nvSpPr>
      <dsp:spPr>
        <a:xfrm>
          <a:off x="176827" y="3150389"/>
          <a:ext cx="1530937" cy="12247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/>
            <a:t>Registration process</a:t>
          </a:r>
        </a:p>
      </dsp:txBody>
      <dsp:txXfrm>
        <a:off x="212699" y="3186261"/>
        <a:ext cx="1459193" cy="1153006"/>
      </dsp:txXfrm>
    </dsp:sp>
    <dsp:sp modelId="{1F2850DE-8C12-421C-8CBA-5532108DC6F3}">
      <dsp:nvSpPr>
        <dsp:cNvPr id="0" name=""/>
        <dsp:cNvSpPr/>
      </dsp:nvSpPr>
      <dsp:spPr>
        <a:xfrm rot="12960000">
          <a:off x="1374572" y="2120700"/>
          <a:ext cx="2095840" cy="62331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93DC06-4397-4973-919A-C59DEDD6D13D}">
      <dsp:nvSpPr>
        <dsp:cNvPr id="0" name=""/>
        <dsp:cNvSpPr/>
      </dsp:nvSpPr>
      <dsp:spPr>
        <a:xfrm>
          <a:off x="809238" y="1204028"/>
          <a:ext cx="1530937" cy="1224750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/>
            <a:t>Doctor related</a:t>
          </a:r>
        </a:p>
      </dsp:txBody>
      <dsp:txXfrm>
        <a:off x="845110" y="1239900"/>
        <a:ext cx="1459193" cy="1153006"/>
      </dsp:txXfrm>
    </dsp:sp>
    <dsp:sp modelId="{6BF9394B-564A-442C-8FDC-0AAB5B33AD01}">
      <dsp:nvSpPr>
        <dsp:cNvPr id="0" name=""/>
        <dsp:cNvSpPr/>
      </dsp:nvSpPr>
      <dsp:spPr>
        <a:xfrm rot="15120000">
          <a:off x="2506286" y="1298462"/>
          <a:ext cx="2095840" cy="62331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CAA74C-CD1F-42AE-9651-8948FEA34363}">
      <dsp:nvSpPr>
        <dsp:cNvPr id="0" name=""/>
        <dsp:cNvSpPr/>
      </dsp:nvSpPr>
      <dsp:spPr>
        <a:xfrm>
          <a:off x="2464912" y="1110"/>
          <a:ext cx="1530937" cy="12247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dirty="0" smtClean="0"/>
            <a:t>Nursing care</a:t>
          </a:r>
        </a:p>
      </dsp:txBody>
      <dsp:txXfrm>
        <a:off x="2500784" y="36982"/>
        <a:ext cx="1459193" cy="1153006"/>
      </dsp:txXfrm>
    </dsp:sp>
    <dsp:sp modelId="{F4DAD5DC-CB71-46B0-A29B-EC4A9D088A55}">
      <dsp:nvSpPr>
        <dsp:cNvPr id="0" name=""/>
        <dsp:cNvSpPr/>
      </dsp:nvSpPr>
      <dsp:spPr>
        <a:xfrm rot="17280000">
          <a:off x="3905161" y="1298462"/>
          <a:ext cx="2095840" cy="623310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FA2097-98D7-4C27-9D98-95C087CA8092}">
      <dsp:nvSpPr>
        <dsp:cNvPr id="0" name=""/>
        <dsp:cNvSpPr/>
      </dsp:nvSpPr>
      <dsp:spPr>
        <a:xfrm>
          <a:off x="4511437" y="1110"/>
          <a:ext cx="1530937" cy="1224750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/>
            <a:t>Cleanliness</a:t>
          </a:r>
        </a:p>
      </dsp:txBody>
      <dsp:txXfrm>
        <a:off x="4547309" y="36982"/>
        <a:ext cx="1459193" cy="1153006"/>
      </dsp:txXfrm>
    </dsp:sp>
    <dsp:sp modelId="{750C03B3-591E-41FA-9775-1B683718476B}">
      <dsp:nvSpPr>
        <dsp:cNvPr id="0" name=""/>
        <dsp:cNvSpPr/>
      </dsp:nvSpPr>
      <dsp:spPr>
        <a:xfrm rot="19440000">
          <a:off x="5036875" y="2120700"/>
          <a:ext cx="2095840" cy="623310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828077-DF27-46DE-9C8F-B92801C607A6}">
      <dsp:nvSpPr>
        <dsp:cNvPr id="0" name=""/>
        <dsp:cNvSpPr/>
      </dsp:nvSpPr>
      <dsp:spPr>
        <a:xfrm>
          <a:off x="6167111" y="1204028"/>
          <a:ext cx="1530937" cy="1224750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u="none" kern="1200" dirty="0" smtClean="0"/>
            <a:t>Patient’s comfort</a:t>
          </a:r>
          <a:endParaRPr lang="en-IN" sz="2400" u="none" kern="1200" dirty="0"/>
        </a:p>
      </dsp:txBody>
      <dsp:txXfrm>
        <a:off x="6202983" y="1239900"/>
        <a:ext cx="1459193" cy="1153006"/>
      </dsp:txXfrm>
    </dsp:sp>
    <dsp:sp modelId="{BE88216E-C58A-4728-B09D-DCBDBC7A8948}">
      <dsp:nvSpPr>
        <dsp:cNvPr id="0" name=""/>
        <dsp:cNvSpPr/>
      </dsp:nvSpPr>
      <dsp:spPr>
        <a:xfrm>
          <a:off x="5469151" y="3451109"/>
          <a:ext cx="2095840" cy="62331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F5550E-C0CB-4D9D-AB69-E79455AC3C17}">
      <dsp:nvSpPr>
        <dsp:cNvPr id="0" name=""/>
        <dsp:cNvSpPr/>
      </dsp:nvSpPr>
      <dsp:spPr>
        <a:xfrm>
          <a:off x="6799523" y="3150389"/>
          <a:ext cx="1530937" cy="12247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b="1" kern="1200" smtClean="0"/>
            <a:t>Staff behaviour</a:t>
          </a:r>
          <a:endParaRPr lang="en-IN" sz="2400" kern="1200" dirty="0"/>
        </a:p>
      </dsp:txBody>
      <dsp:txXfrm>
        <a:off x="6835395" y="3186261"/>
        <a:ext cx="1459193" cy="1153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38458" cy="343798"/>
          </a:xfrm>
          <a:prstGeom prst="rect">
            <a:avLst/>
          </a:prstGeom>
        </p:spPr>
        <p:txBody>
          <a:bodyPr vert="horz" lIns="87700" tIns="43850" rIns="87700" bIns="4385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6431" y="1"/>
            <a:ext cx="4038457" cy="343798"/>
          </a:xfrm>
          <a:prstGeom prst="rect">
            <a:avLst/>
          </a:prstGeom>
        </p:spPr>
        <p:txBody>
          <a:bodyPr vert="horz" lIns="87700" tIns="43850" rIns="87700" bIns="43850" rtlCol="0"/>
          <a:lstStyle>
            <a:lvl1pPr algn="r">
              <a:defRPr sz="1200"/>
            </a:lvl1pPr>
          </a:lstStyle>
          <a:p>
            <a:fld id="{64B55591-6019-43D0-8237-F6458D4E6AF8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32161"/>
            <a:ext cx="4038458" cy="343798"/>
          </a:xfrm>
          <a:prstGeom prst="rect">
            <a:avLst/>
          </a:prstGeom>
        </p:spPr>
        <p:txBody>
          <a:bodyPr vert="horz" lIns="87700" tIns="43850" rIns="87700" bIns="4385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6431" y="6532161"/>
            <a:ext cx="4038457" cy="343798"/>
          </a:xfrm>
          <a:prstGeom prst="rect">
            <a:avLst/>
          </a:prstGeom>
        </p:spPr>
        <p:txBody>
          <a:bodyPr vert="horz" lIns="87700" tIns="43850" rIns="87700" bIns="43850" rtlCol="0" anchor="b"/>
          <a:lstStyle>
            <a:lvl1pPr algn="r">
              <a:defRPr sz="1200"/>
            </a:lvl1pPr>
          </a:lstStyle>
          <a:p>
            <a:fld id="{4F7024AF-8810-46D6-BE6B-03DFBA4B24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0426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7383" cy="343853"/>
          </a:xfrm>
          <a:prstGeom prst="rect">
            <a:avLst/>
          </a:prstGeom>
        </p:spPr>
        <p:txBody>
          <a:bodyPr vert="horz" lIns="92532" tIns="46266" rIns="92532" bIns="46266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7501" y="0"/>
            <a:ext cx="4037383" cy="343853"/>
          </a:xfrm>
          <a:prstGeom prst="rect">
            <a:avLst/>
          </a:prstGeom>
        </p:spPr>
        <p:txBody>
          <a:bodyPr vert="horz" lIns="92532" tIns="46266" rIns="92532" bIns="46266" rtlCol="0"/>
          <a:lstStyle>
            <a:lvl1pPr algn="r">
              <a:defRPr sz="1200"/>
            </a:lvl1pPr>
          </a:lstStyle>
          <a:p>
            <a:fld id="{F63188C5-E2BB-4B24-8737-D5D1D4738BDC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515938"/>
            <a:ext cx="3435350" cy="2578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32" tIns="46266" rIns="92532" bIns="46266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705" y="3266598"/>
            <a:ext cx="7453630" cy="3094673"/>
          </a:xfrm>
          <a:prstGeom prst="rect">
            <a:avLst/>
          </a:prstGeom>
        </p:spPr>
        <p:txBody>
          <a:bodyPr vert="horz" lIns="92532" tIns="46266" rIns="92532" bIns="4626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32004"/>
            <a:ext cx="4037383" cy="343853"/>
          </a:xfrm>
          <a:prstGeom prst="rect">
            <a:avLst/>
          </a:prstGeom>
        </p:spPr>
        <p:txBody>
          <a:bodyPr vert="horz" lIns="92532" tIns="46266" rIns="92532" bIns="46266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7501" y="6532004"/>
            <a:ext cx="4037383" cy="343853"/>
          </a:xfrm>
          <a:prstGeom prst="rect">
            <a:avLst/>
          </a:prstGeom>
        </p:spPr>
        <p:txBody>
          <a:bodyPr vert="horz" lIns="92532" tIns="46266" rIns="92532" bIns="46266" rtlCol="0" anchor="b"/>
          <a:lstStyle>
            <a:lvl1pPr algn="r">
              <a:defRPr sz="1200"/>
            </a:lvl1pPr>
          </a:lstStyle>
          <a:p>
            <a:fld id="{B1F2DE5C-80CE-47EC-B085-606BD4459E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2407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2DE5C-80CE-47EC-B085-606BD4459ECE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302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380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448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645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10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948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83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2597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824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852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744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20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622BD-1406-417B-A816-585EFB000AAB}" type="datetimeFigureOut">
              <a:rPr lang="en-IN" smtClean="0"/>
              <a:t>17-05-2018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3A89F-B55B-408D-B0B3-69C9CEFD40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484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509" y="0"/>
            <a:ext cx="9147372" cy="1143000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IN" sz="36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PATIENT SATISFACTION</a:t>
            </a:r>
            <a:endParaRPr lang="en-IN" sz="3600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endParaRPr lang="en-IN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2" y="-27383"/>
            <a:ext cx="1796949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719" y="-27384"/>
            <a:ext cx="1616281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262" y="1124744"/>
            <a:ext cx="309309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lated ima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140" y="1124744"/>
            <a:ext cx="6441232" cy="2880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patient satisfacti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05065"/>
            <a:ext cx="6084168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229200"/>
            <a:ext cx="3491880" cy="16288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b="1" u="sng" dirty="0" smtClean="0">
                <a:solidFill>
                  <a:srgbClr val="C00000"/>
                </a:solidFill>
              </a:rPr>
              <a:t>Mentor</a:t>
            </a:r>
            <a:r>
              <a:rPr lang="en-IN" b="1" dirty="0" smtClean="0">
                <a:solidFill>
                  <a:srgbClr val="C00000"/>
                </a:solidFill>
              </a:rPr>
              <a:t>:-</a:t>
            </a:r>
          </a:p>
          <a:p>
            <a:r>
              <a:rPr lang="en-IN" b="1" dirty="0" err="1">
                <a:solidFill>
                  <a:schemeClr val="tx1"/>
                </a:solidFill>
              </a:rPr>
              <a:t>Dr.</a:t>
            </a:r>
            <a:r>
              <a:rPr lang="en-IN" b="1" dirty="0">
                <a:solidFill>
                  <a:schemeClr val="tx1"/>
                </a:solidFill>
              </a:rPr>
              <a:t> </a:t>
            </a:r>
            <a:r>
              <a:rPr lang="en-IN" b="1" dirty="0" err="1">
                <a:solidFill>
                  <a:schemeClr val="tx1"/>
                </a:solidFill>
              </a:rPr>
              <a:t>Nitish</a:t>
            </a:r>
            <a:r>
              <a:rPr lang="en-IN" b="1" dirty="0">
                <a:solidFill>
                  <a:schemeClr val="tx1"/>
                </a:solidFill>
              </a:rPr>
              <a:t> </a:t>
            </a:r>
            <a:r>
              <a:rPr lang="en-IN" b="1" dirty="0" err="1">
                <a:solidFill>
                  <a:schemeClr val="tx1"/>
                </a:solidFill>
              </a:rPr>
              <a:t>Dogra</a:t>
            </a:r>
            <a:r>
              <a:rPr lang="en-IN" b="1" dirty="0">
                <a:solidFill>
                  <a:schemeClr val="tx1"/>
                </a:solidFill>
              </a:rPr>
              <a:t>, </a:t>
            </a:r>
            <a:r>
              <a:rPr lang="en-IN" b="1" dirty="0" smtClean="0">
                <a:solidFill>
                  <a:schemeClr val="tx1"/>
                </a:solidFill>
              </a:rPr>
              <a:t>MBBS, </a:t>
            </a:r>
            <a:r>
              <a:rPr lang="en-IN" b="1" dirty="0">
                <a:solidFill>
                  <a:schemeClr val="tx1"/>
                </a:solidFill>
              </a:rPr>
              <a:t>MPH (Johns Hopkins University, USA), MD</a:t>
            </a:r>
            <a:endParaRPr lang="en-IN" dirty="0">
              <a:solidFill>
                <a:schemeClr val="tx1"/>
              </a:solidFill>
            </a:endParaRPr>
          </a:p>
          <a:p>
            <a:r>
              <a:rPr lang="en-IN" b="1" u="sng" dirty="0" smtClean="0">
                <a:solidFill>
                  <a:schemeClr val="tx2">
                    <a:lumMod val="75000"/>
                  </a:schemeClr>
                </a:solidFill>
              </a:rPr>
              <a:t>Mentee</a:t>
            </a:r>
            <a:r>
              <a:rPr lang="en-IN" dirty="0" smtClean="0">
                <a:solidFill>
                  <a:schemeClr val="tx1"/>
                </a:solidFill>
              </a:rPr>
              <a:t>:- 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Col </a:t>
            </a:r>
            <a:r>
              <a:rPr lang="en-IN" b="1" dirty="0" err="1" smtClean="0">
                <a:solidFill>
                  <a:schemeClr val="tx1"/>
                </a:solidFill>
              </a:rPr>
              <a:t>Sajeev</a:t>
            </a:r>
            <a:r>
              <a:rPr lang="en-IN" b="1" dirty="0" smtClean="0">
                <a:solidFill>
                  <a:schemeClr val="tx1"/>
                </a:solidFill>
              </a:rPr>
              <a:t> </a:t>
            </a:r>
            <a:r>
              <a:rPr lang="en-IN" b="1" dirty="0" err="1" smtClean="0">
                <a:solidFill>
                  <a:schemeClr val="tx1"/>
                </a:solidFill>
              </a:rPr>
              <a:t>Katarya</a:t>
            </a:r>
            <a:r>
              <a:rPr lang="en-IN" b="1" dirty="0" smtClean="0">
                <a:solidFill>
                  <a:schemeClr val="tx1"/>
                </a:solidFill>
              </a:rPr>
              <a:t>, </a:t>
            </a:r>
            <a:r>
              <a:rPr lang="en-IN" b="1" dirty="0" err="1" smtClean="0">
                <a:solidFill>
                  <a:schemeClr val="tx1"/>
                </a:solidFill>
              </a:rPr>
              <a:t>Sena</a:t>
            </a:r>
            <a:r>
              <a:rPr lang="en-IN" b="1" dirty="0" smtClean="0">
                <a:solidFill>
                  <a:schemeClr val="tx1"/>
                </a:solidFill>
              </a:rPr>
              <a:t> Medal</a:t>
            </a:r>
            <a:endParaRPr lang="en-IN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01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085757"/>
              </p:ext>
            </p:extLst>
          </p:nvPr>
        </p:nvGraphicFramePr>
        <p:xfrm>
          <a:off x="179512" y="1268760"/>
          <a:ext cx="8507288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>
          <a:blip r:embed="rId7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16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023318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OBSERVATIONS</a:t>
            </a:r>
            <a:endParaRPr lang="en-IN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634916" y="620688"/>
            <a:ext cx="1874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600" b="1" u="sng" dirty="0"/>
              <a:t>O</a:t>
            </a:r>
            <a:r>
              <a:rPr lang="en-IN" sz="3600" b="1" u="sng" dirty="0" smtClean="0"/>
              <a:t>PD</a:t>
            </a:r>
            <a:endParaRPr lang="en-IN" sz="36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1"/>
            <a:ext cx="9144000" cy="529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2"/>
          <p:cNvSpPr/>
          <p:nvPr/>
        </p:nvSpPr>
        <p:spPr>
          <a:xfrm>
            <a:off x="6300192" y="1988840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5724128" y="2708920"/>
            <a:ext cx="180858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/>
          <p:cNvSpPr/>
          <p:nvPr/>
        </p:nvSpPr>
        <p:spPr>
          <a:xfrm>
            <a:off x="6084168" y="4149080"/>
            <a:ext cx="144854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/>
          <p:cNvSpPr/>
          <p:nvPr/>
        </p:nvSpPr>
        <p:spPr>
          <a:xfrm>
            <a:off x="6084168" y="4941168"/>
            <a:ext cx="144854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96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5880"/>
            <a:ext cx="9144000" cy="555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023318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OBSERVATIONS</a:t>
            </a:r>
            <a:endParaRPr lang="en-IN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3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3634916" y="548680"/>
            <a:ext cx="1874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600" b="1" u="sng" dirty="0" smtClean="0"/>
              <a:t>IPD</a:t>
            </a:r>
            <a:endParaRPr lang="en-IN" sz="3600" b="1" u="sng" dirty="0"/>
          </a:p>
        </p:txBody>
      </p:sp>
      <p:sp>
        <p:nvSpPr>
          <p:cNvPr id="3" name="Oval 2"/>
          <p:cNvSpPr/>
          <p:nvPr/>
        </p:nvSpPr>
        <p:spPr>
          <a:xfrm>
            <a:off x="6268380" y="1844824"/>
            <a:ext cx="1080120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4572000" y="3429000"/>
            <a:ext cx="5802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/>
          <p:cNvSpPr/>
          <p:nvPr/>
        </p:nvSpPr>
        <p:spPr>
          <a:xfrm>
            <a:off x="6372200" y="4149080"/>
            <a:ext cx="1160512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Oval 14"/>
          <p:cNvSpPr/>
          <p:nvPr/>
        </p:nvSpPr>
        <p:spPr>
          <a:xfrm>
            <a:off x="5868144" y="4941168"/>
            <a:ext cx="166456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Oval 17"/>
          <p:cNvSpPr/>
          <p:nvPr/>
        </p:nvSpPr>
        <p:spPr>
          <a:xfrm>
            <a:off x="6768244" y="5805264"/>
            <a:ext cx="5802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172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023318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RECOMMENDATIONS</a:t>
            </a:r>
            <a:endParaRPr lang="en-IN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IN" sz="3200" dirty="0"/>
              <a:t>The </a:t>
            </a:r>
            <a:r>
              <a:rPr lang="en-IN" sz="3200" dirty="0" smtClean="0"/>
              <a:t>front desk attendants </a:t>
            </a:r>
            <a:r>
              <a:rPr lang="en-IN" sz="3200" dirty="0"/>
              <a:t>should </a:t>
            </a:r>
            <a:r>
              <a:rPr lang="en-IN" sz="3200" dirty="0" smtClean="0"/>
              <a:t>be </a:t>
            </a:r>
            <a:r>
              <a:rPr lang="en-IN" sz="3200" u="sng" dirty="0" smtClean="0"/>
              <a:t>well </a:t>
            </a:r>
            <a:r>
              <a:rPr lang="en-IN" sz="3200" u="sng" dirty="0"/>
              <a:t>trained </a:t>
            </a:r>
            <a:r>
              <a:rPr lang="en-IN" sz="3200" dirty="0"/>
              <a:t>and </a:t>
            </a:r>
            <a:r>
              <a:rPr lang="en-IN" sz="3200" u="sng" dirty="0" smtClean="0"/>
              <a:t>courteous</a:t>
            </a:r>
            <a:r>
              <a:rPr lang="en-IN" sz="3200" dirty="0" smtClean="0"/>
              <a:t>. Formal </a:t>
            </a:r>
            <a:r>
              <a:rPr lang="en-IN" sz="3200" dirty="0"/>
              <a:t>training </a:t>
            </a:r>
            <a:r>
              <a:rPr lang="en-IN" sz="3200" dirty="0" smtClean="0"/>
              <a:t>required.</a:t>
            </a:r>
            <a:endParaRPr lang="en-IN" sz="3200" dirty="0"/>
          </a:p>
          <a:p>
            <a:pPr lvl="1" algn="just">
              <a:buFont typeface="Wingdings" pitchFamily="2" charset="2"/>
              <a:buChar char="§"/>
            </a:pPr>
            <a:r>
              <a:rPr lang="en-IN" sz="3200" dirty="0" smtClean="0">
                <a:solidFill>
                  <a:srgbClr val="C00000"/>
                </a:solidFill>
              </a:rPr>
              <a:t>26 </a:t>
            </a:r>
            <a:r>
              <a:rPr lang="en-IN" sz="3200" dirty="0">
                <a:solidFill>
                  <a:srgbClr val="C00000"/>
                </a:solidFill>
              </a:rPr>
              <a:t>per cent </a:t>
            </a:r>
            <a:r>
              <a:rPr lang="en-IN" sz="3200" dirty="0" smtClean="0">
                <a:solidFill>
                  <a:srgbClr val="C00000"/>
                </a:solidFill>
              </a:rPr>
              <a:t>doctors  - inadequate </a:t>
            </a:r>
            <a:r>
              <a:rPr lang="en-IN" sz="3200" u="sng" dirty="0">
                <a:solidFill>
                  <a:srgbClr val="C00000"/>
                </a:solidFill>
              </a:rPr>
              <a:t>time to the patients </a:t>
            </a:r>
            <a:r>
              <a:rPr lang="en-IN" sz="3200" dirty="0">
                <a:solidFill>
                  <a:srgbClr val="C00000"/>
                </a:solidFill>
              </a:rPr>
              <a:t>during </a:t>
            </a:r>
            <a:r>
              <a:rPr lang="en-IN" sz="3200" dirty="0" smtClean="0">
                <a:solidFill>
                  <a:srgbClr val="C00000"/>
                </a:solidFill>
              </a:rPr>
              <a:t>consultancy.</a:t>
            </a:r>
            <a:endParaRPr lang="en-IN" sz="3200" dirty="0">
              <a:solidFill>
                <a:srgbClr val="C0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IN" sz="3200" u="sng" dirty="0"/>
              <a:t>Patient privacy </a:t>
            </a:r>
            <a:r>
              <a:rPr lang="en-IN" sz="3200" dirty="0"/>
              <a:t>is a very important issue. </a:t>
            </a:r>
            <a:endParaRPr lang="en-IN" sz="3200" dirty="0" smtClean="0"/>
          </a:p>
          <a:p>
            <a:pPr lvl="1" algn="just">
              <a:buFont typeface="Wingdings" pitchFamily="2" charset="2"/>
              <a:buChar char="§"/>
            </a:pPr>
            <a:r>
              <a:rPr lang="en-IN" sz="3200" dirty="0" smtClean="0">
                <a:solidFill>
                  <a:srgbClr val="C00000"/>
                </a:solidFill>
              </a:rPr>
              <a:t>Doctor’s </a:t>
            </a:r>
            <a:r>
              <a:rPr lang="en-IN" sz="3200" u="sng" dirty="0" smtClean="0">
                <a:solidFill>
                  <a:srgbClr val="C00000"/>
                </a:solidFill>
              </a:rPr>
              <a:t>visits should be regular </a:t>
            </a:r>
            <a:r>
              <a:rPr lang="en-IN" sz="3200" u="sng" dirty="0">
                <a:solidFill>
                  <a:srgbClr val="C00000"/>
                </a:solidFill>
              </a:rPr>
              <a:t>and time </a:t>
            </a:r>
            <a:r>
              <a:rPr lang="en-IN" sz="3200" dirty="0" smtClean="0">
                <a:solidFill>
                  <a:srgbClr val="C00000"/>
                </a:solidFill>
              </a:rPr>
              <a:t>framed. Attendants </a:t>
            </a:r>
            <a:r>
              <a:rPr lang="en-IN" sz="3200" dirty="0">
                <a:solidFill>
                  <a:srgbClr val="C00000"/>
                </a:solidFill>
              </a:rPr>
              <a:t>can meet the doctor and get their queries responded. </a:t>
            </a:r>
          </a:p>
          <a:p>
            <a:pPr lvl="1" algn="just">
              <a:buFont typeface="Wingdings" pitchFamily="2" charset="2"/>
              <a:buChar char="§"/>
            </a:pPr>
            <a:endParaRPr lang="en-IN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1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0" y="-99392"/>
            <a:ext cx="9144000" cy="102331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u="sng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RECOMMENDATIONS</a:t>
            </a:r>
            <a:endParaRPr lang="en-IN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72608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IN" dirty="0" smtClean="0">
                <a:solidFill>
                  <a:srgbClr val="C00000"/>
                </a:solidFill>
              </a:rPr>
              <a:t>The </a:t>
            </a:r>
            <a:r>
              <a:rPr lang="en-IN" dirty="0">
                <a:solidFill>
                  <a:srgbClr val="C00000"/>
                </a:solidFill>
              </a:rPr>
              <a:t>nursing staff </a:t>
            </a:r>
            <a:r>
              <a:rPr lang="en-IN" dirty="0" smtClean="0">
                <a:solidFill>
                  <a:srgbClr val="C00000"/>
                </a:solidFill>
              </a:rPr>
              <a:t>performing satisfactorily. Need to ensure </a:t>
            </a:r>
            <a:r>
              <a:rPr lang="en-IN" dirty="0">
                <a:solidFill>
                  <a:srgbClr val="C00000"/>
                </a:solidFill>
              </a:rPr>
              <a:t>not </a:t>
            </a:r>
            <a:r>
              <a:rPr lang="en-IN" dirty="0" smtClean="0">
                <a:solidFill>
                  <a:srgbClr val="C00000"/>
                </a:solidFill>
              </a:rPr>
              <a:t>over </a:t>
            </a:r>
            <a:r>
              <a:rPr lang="en-IN" dirty="0">
                <a:solidFill>
                  <a:srgbClr val="C00000"/>
                </a:solidFill>
              </a:rPr>
              <a:t>burdened with paper work</a:t>
            </a:r>
            <a:r>
              <a:rPr lang="en-IN" dirty="0" smtClean="0">
                <a:solidFill>
                  <a:srgbClr val="C00000"/>
                </a:solidFill>
              </a:rPr>
              <a:t>.</a:t>
            </a:r>
            <a:endParaRPr lang="en-IN" dirty="0">
              <a:solidFill>
                <a:srgbClr val="C00000"/>
              </a:solidFill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en-IN" dirty="0"/>
              <a:t>The </a:t>
            </a:r>
            <a:r>
              <a:rPr lang="en-IN" u="sng" dirty="0"/>
              <a:t>quality of food </a:t>
            </a:r>
            <a:r>
              <a:rPr lang="en-IN" dirty="0"/>
              <a:t>was reported as unsatisfactory by 24 per cent of the patients. There is a need to look into this aspect</a:t>
            </a:r>
            <a:r>
              <a:rPr lang="en-IN" dirty="0" smtClean="0"/>
              <a:t>.</a:t>
            </a:r>
          </a:p>
          <a:p>
            <a:pPr algn="just">
              <a:buFont typeface="Wingdings" pitchFamily="2" charset="2"/>
              <a:buChar char="§"/>
            </a:pPr>
            <a:endParaRPr lang="en-IN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475656" y="-99392"/>
            <a:ext cx="63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9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3261" y="1"/>
            <a:ext cx="9177261" cy="923926"/>
          </a:xfrm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RECOMMENDATIONS</a:t>
            </a:r>
            <a:r>
              <a:rPr lang="en-IN" b="1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IN" b="1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IN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3136" y="1340768"/>
            <a:ext cx="9177136" cy="5517232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§"/>
            </a:pPr>
            <a:r>
              <a:rPr lang="en-IN" dirty="0"/>
              <a:t>The discharge summary of cases which are known for discharge in next morning should be kept ready.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IN" dirty="0">
                <a:solidFill>
                  <a:srgbClr val="C00000"/>
                </a:solidFill>
              </a:rPr>
              <a:t>The bills of different departments like pharmacy</a:t>
            </a:r>
            <a:r>
              <a:rPr lang="en-IN" dirty="0" smtClean="0">
                <a:solidFill>
                  <a:srgbClr val="C00000"/>
                </a:solidFill>
              </a:rPr>
              <a:t>, </a:t>
            </a:r>
            <a:r>
              <a:rPr lang="en-IN" dirty="0">
                <a:solidFill>
                  <a:srgbClr val="C00000"/>
                </a:solidFill>
              </a:rPr>
              <a:t>F&amp;B </a:t>
            </a:r>
            <a:r>
              <a:rPr lang="en-IN" dirty="0" err="1">
                <a:solidFill>
                  <a:srgbClr val="C00000"/>
                </a:solidFill>
              </a:rPr>
              <a:t>etc</a:t>
            </a:r>
            <a:r>
              <a:rPr lang="en-IN" dirty="0">
                <a:solidFill>
                  <a:srgbClr val="C00000"/>
                </a:solidFill>
              </a:rPr>
              <a:t> should be ready before the discharge, to overcome the last moment delays in making final bills. </a:t>
            </a:r>
          </a:p>
          <a:p>
            <a:pPr algn="just">
              <a:buFont typeface="Wingdings" pitchFamily="2" charset="2"/>
              <a:buChar char="§"/>
            </a:pPr>
            <a:endParaRPr lang="en-IN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31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902"/>
            <a:ext cx="6645364" cy="752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56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27384"/>
            <a:ext cx="9143999" cy="923926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IN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Times New Roman"/>
                <a:cs typeface="Times New Roman"/>
              </a:rPr>
              <a:t>   </a:t>
            </a:r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Times New Roman"/>
                <a:cs typeface="Times New Roman"/>
              </a:rPr>
              <a:t>ABOUT THE HOSPITAL…</a:t>
            </a:r>
            <a:endParaRPr lang="en-IN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ts val="0"/>
              </a:spcAft>
            </a:pPr>
            <a:r>
              <a:rPr lang="en-IN" dirty="0"/>
              <a:t>Cygnus Magnus </a:t>
            </a:r>
            <a:r>
              <a:rPr lang="en-IN" dirty="0" err="1"/>
              <a:t>Brahm</a:t>
            </a:r>
            <a:r>
              <a:rPr lang="en-IN" dirty="0"/>
              <a:t> Shakti </a:t>
            </a:r>
            <a:r>
              <a:rPr lang="en-IN" dirty="0" err="1"/>
              <a:t>Sanjivani</a:t>
            </a:r>
            <a:r>
              <a:rPr lang="en-IN" dirty="0"/>
              <a:t> Hospital, </a:t>
            </a:r>
            <a:r>
              <a:rPr lang="en-IN" dirty="0" err="1"/>
              <a:t>Bahadurgarh</a:t>
            </a:r>
            <a:r>
              <a:rPr lang="en-IN" dirty="0" smtClean="0">
                <a:solidFill>
                  <a:srgbClr val="000000"/>
                </a:solidFill>
                <a:ea typeface="Times New Roman"/>
                <a:cs typeface="Times New Roman"/>
              </a:rPr>
              <a:t>.</a:t>
            </a:r>
            <a:endParaRPr lang="en-IN" sz="24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IN" b="1" u="sng" dirty="0">
                <a:solidFill>
                  <a:srgbClr val="C00000"/>
                </a:solidFill>
                <a:ea typeface="Times New Roman"/>
                <a:cs typeface="Times New Roman"/>
              </a:rPr>
              <a:t>Vision</a:t>
            </a:r>
            <a:r>
              <a:rPr lang="en-IN" b="1" u="sng" dirty="0">
                <a:solidFill>
                  <a:srgbClr val="FFC000"/>
                </a:solidFill>
                <a:ea typeface="Times New Roman"/>
                <a:cs typeface="Times New Roman"/>
              </a:rPr>
              <a:t> </a:t>
            </a:r>
            <a:r>
              <a:rPr lang="en-IN" dirty="0" smtClean="0">
                <a:solidFill>
                  <a:srgbClr val="000000"/>
                </a:solidFill>
                <a:ea typeface="Times New Roman"/>
                <a:cs typeface="Times New Roman"/>
              </a:rPr>
              <a:t>– </a:t>
            </a:r>
            <a:r>
              <a:rPr lang="en-IN" i="1" dirty="0" smtClean="0">
                <a:solidFill>
                  <a:srgbClr val="000000"/>
                </a:solidFill>
                <a:ea typeface="Times New Roman"/>
                <a:cs typeface="Times New Roman"/>
              </a:rPr>
              <a:t>“To </a:t>
            </a:r>
            <a:r>
              <a:rPr lang="en-IN" i="1" dirty="0">
                <a:solidFill>
                  <a:srgbClr val="000000"/>
                </a:solidFill>
                <a:ea typeface="Times New Roman"/>
                <a:cs typeface="Times New Roman"/>
              </a:rPr>
              <a:t>provide each patient with the world-class care, exceptional service and compassion we would want for our loved ones</a:t>
            </a:r>
            <a:r>
              <a:rPr lang="en-IN" i="1" dirty="0" smtClean="0">
                <a:solidFill>
                  <a:srgbClr val="000000"/>
                </a:solidFill>
                <a:ea typeface="Times New Roman"/>
                <a:cs typeface="Times New Roman"/>
              </a:rPr>
              <a:t>.”</a:t>
            </a:r>
            <a:endParaRPr lang="en-IN" sz="2400" i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en-IN" b="1" u="sng" dirty="0">
                <a:solidFill>
                  <a:srgbClr val="C00000"/>
                </a:solidFill>
                <a:ea typeface="Times New Roman"/>
                <a:cs typeface="Times New Roman"/>
              </a:rPr>
              <a:t>Services</a:t>
            </a:r>
            <a:r>
              <a:rPr lang="en-IN" dirty="0">
                <a:solidFill>
                  <a:srgbClr val="000000"/>
                </a:solidFill>
                <a:ea typeface="Times New Roman"/>
                <a:cs typeface="Times New Roman"/>
              </a:rPr>
              <a:t> – Anaesthesiology, Cardiology, Dental, ENT, Endocrinology &amp; Metabolism, Gastroenterology, Oncology, Nephrology, </a:t>
            </a:r>
            <a:r>
              <a:rPr lang="en-IN" dirty="0" smtClean="0">
                <a:solidFill>
                  <a:srgbClr val="000000"/>
                </a:solidFill>
                <a:ea typeface="Times New Roman"/>
                <a:cs typeface="Times New Roman"/>
              </a:rPr>
              <a:t>Neurosciences, Obstetrics </a:t>
            </a:r>
            <a:r>
              <a:rPr lang="en-IN" dirty="0">
                <a:solidFill>
                  <a:srgbClr val="000000"/>
                </a:solidFill>
                <a:ea typeface="Times New Roman"/>
                <a:cs typeface="Times New Roman"/>
              </a:rPr>
              <a:t>and </a:t>
            </a:r>
            <a:r>
              <a:rPr lang="en-IN" dirty="0" smtClean="0">
                <a:solidFill>
                  <a:srgbClr val="000000"/>
                </a:solidFill>
                <a:ea typeface="Times New Roman"/>
                <a:cs typeface="Times New Roman"/>
              </a:rPr>
              <a:t>Gynaecology, Ophthalmology</a:t>
            </a:r>
            <a:r>
              <a:rPr lang="en-IN" dirty="0">
                <a:solidFill>
                  <a:srgbClr val="000000"/>
                </a:solidFill>
                <a:ea typeface="Times New Roman"/>
                <a:cs typeface="Times New Roman"/>
              </a:rPr>
              <a:t>, Orthopaedic </a:t>
            </a:r>
            <a:r>
              <a:rPr lang="en-IN" dirty="0" smtClean="0">
                <a:solidFill>
                  <a:srgbClr val="000000"/>
                </a:solidFill>
                <a:ea typeface="Times New Roman"/>
                <a:cs typeface="Times New Roman"/>
              </a:rPr>
              <a:t>etc.</a:t>
            </a:r>
            <a:endParaRPr lang="en-IN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-27383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-27384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99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5131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INTRODUCTION</a:t>
            </a:r>
            <a:endParaRPr lang="en-IN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Autofit/>
          </a:bodyPr>
          <a:lstStyle/>
          <a:p>
            <a:pPr lvl="0" algn="just">
              <a:buFont typeface="Wingdings"/>
              <a:buChar char=""/>
              <a:tabLst>
                <a:tab pos="228600" algn="l"/>
              </a:tabLst>
            </a:pPr>
            <a:r>
              <a:rPr lang="en-IN" dirty="0"/>
              <a:t>Healthcare </a:t>
            </a:r>
            <a:r>
              <a:rPr lang="en-IN" dirty="0" smtClean="0"/>
              <a:t>industry - </a:t>
            </a:r>
            <a:r>
              <a:rPr lang="en-IN" dirty="0"/>
              <a:t>one of the largest </a:t>
            </a:r>
            <a:r>
              <a:rPr lang="en-IN" dirty="0" smtClean="0"/>
              <a:t>industries, may </a:t>
            </a:r>
            <a:r>
              <a:rPr lang="en-IN" dirty="0"/>
              <a:t>never see a dip in its expansion</a:t>
            </a:r>
            <a:r>
              <a:rPr lang="en-IN" dirty="0" smtClean="0"/>
              <a:t>.</a:t>
            </a:r>
          </a:p>
          <a:p>
            <a:pPr lvl="0" algn="just">
              <a:buFont typeface="Wingdings"/>
              <a:buChar char=""/>
              <a:tabLst>
                <a:tab pos="228600" algn="l"/>
              </a:tabLst>
            </a:pPr>
            <a:r>
              <a:rPr lang="en-IN" dirty="0">
                <a:solidFill>
                  <a:srgbClr val="C00000"/>
                </a:solidFill>
              </a:rPr>
              <a:t>Budget </a:t>
            </a:r>
            <a:r>
              <a:rPr lang="en-IN" dirty="0" smtClean="0">
                <a:solidFill>
                  <a:srgbClr val="C00000"/>
                </a:solidFill>
              </a:rPr>
              <a:t>2018 - New </a:t>
            </a:r>
            <a:r>
              <a:rPr lang="en-IN" dirty="0">
                <a:solidFill>
                  <a:srgbClr val="C00000"/>
                </a:solidFill>
              </a:rPr>
              <a:t>flagship National Health Protection Scheme, providing a health insurance cover of ₹5 lakh </a:t>
            </a:r>
            <a:r>
              <a:rPr lang="en-IN" dirty="0" smtClean="0">
                <a:solidFill>
                  <a:srgbClr val="C00000"/>
                </a:solidFill>
              </a:rPr>
              <a:t>per family. </a:t>
            </a:r>
          </a:p>
          <a:p>
            <a:pPr lvl="0" algn="just">
              <a:buFont typeface="Wingdings"/>
              <a:buChar char=""/>
              <a:tabLst>
                <a:tab pos="228600" algn="l"/>
              </a:tabLst>
            </a:pPr>
            <a:r>
              <a:rPr lang="en-IN" dirty="0"/>
              <a:t>Public Awareness </a:t>
            </a:r>
            <a:r>
              <a:rPr lang="en-IN" dirty="0" smtClean="0"/>
              <a:t>and </a:t>
            </a:r>
            <a:r>
              <a:rPr lang="en-IN" dirty="0"/>
              <a:t>Consumer Protection Act in place, </a:t>
            </a:r>
            <a:r>
              <a:rPr lang="en-IN" dirty="0" smtClean="0"/>
              <a:t>common </a:t>
            </a:r>
            <a:r>
              <a:rPr lang="en-IN" dirty="0"/>
              <a:t>man </a:t>
            </a:r>
            <a:r>
              <a:rPr lang="en-IN" dirty="0" smtClean="0"/>
              <a:t>questioning </a:t>
            </a:r>
            <a:r>
              <a:rPr lang="en-IN" dirty="0"/>
              <a:t>the quality of </a:t>
            </a:r>
            <a:r>
              <a:rPr lang="en-IN" dirty="0" smtClean="0"/>
              <a:t>care. </a:t>
            </a:r>
          </a:p>
          <a:p>
            <a:pPr lvl="0" algn="just">
              <a:buFont typeface="Wingdings"/>
              <a:buChar char=""/>
              <a:tabLst>
                <a:tab pos="228600" algn="l"/>
              </a:tabLst>
            </a:pPr>
            <a:r>
              <a:rPr lang="en-IN" dirty="0">
                <a:solidFill>
                  <a:srgbClr val="C00000"/>
                </a:solidFill>
              </a:rPr>
              <a:t>Measurement through audit, of the services provided to the </a:t>
            </a:r>
            <a:r>
              <a:rPr lang="en-IN" dirty="0" smtClean="0">
                <a:solidFill>
                  <a:srgbClr val="C00000"/>
                </a:solidFill>
              </a:rPr>
              <a:t>patients.</a:t>
            </a:r>
          </a:p>
          <a:p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94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5131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IN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INTRODUCTION</a:t>
            </a:r>
            <a:endParaRPr lang="en-IN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Autofit/>
          </a:bodyPr>
          <a:lstStyle/>
          <a:p>
            <a:pPr lvl="0" algn="just">
              <a:buFont typeface="Wingdings"/>
              <a:buChar char=""/>
              <a:tabLst>
                <a:tab pos="228600" algn="l"/>
              </a:tabLst>
            </a:pPr>
            <a:r>
              <a:rPr lang="en-IN" dirty="0" smtClean="0"/>
              <a:t>Impartial </a:t>
            </a:r>
            <a:r>
              <a:rPr lang="en-IN" dirty="0"/>
              <a:t>audit and inputs from the patients helps management to improve the </a:t>
            </a:r>
            <a:r>
              <a:rPr lang="en-IN" dirty="0" smtClean="0"/>
              <a:t>organization. </a:t>
            </a:r>
          </a:p>
          <a:p>
            <a:pPr lvl="0" algn="just">
              <a:buFont typeface="Wingdings"/>
              <a:buChar char=""/>
              <a:tabLst>
                <a:tab pos="228600" algn="l"/>
              </a:tabLst>
            </a:pPr>
            <a:r>
              <a:rPr lang="en-IN" dirty="0" smtClean="0">
                <a:solidFill>
                  <a:srgbClr val="C00000"/>
                </a:solidFill>
                <a:ea typeface="Times New Roman"/>
                <a:cs typeface="Times New Roman"/>
              </a:rPr>
              <a:t>The </a:t>
            </a:r>
            <a:r>
              <a:rPr lang="en-IN" dirty="0">
                <a:solidFill>
                  <a:srgbClr val="C00000"/>
                </a:solidFill>
                <a:ea typeface="Times New Roman"/>
                <a:cs typeface="Times New Roman"/>
              </a:rPr>
              <a:t>healthcare managers </a:t>
            </a:r>
            <a:r>
              <a:rPr lang="en-IN" dirty="0" smtClean="0">
                <a:solidFill>
                  <a:srgbClr val="C00000"/>
                </a:solidFill>
                <a:ea typeface="Times New Roman"/>
                <a:cs typeface="Times New Roman"/>
              </a:rPr>
              <a:t>achieve </a:t>
            </a:r>
            <a:r>
              <a:rPr lang="en-IN" dirty="0">
                <a:solidFill>
                  <a:srgbClr val="C00000"/>
                </a:solidFill>
                <a:ea typeface="Times New Roman"/>
                <a:cs typeface="Times New Roman"/>
              </a:rPr>
              <a:t>excellence </a:t>
            </a:r>
            <a:r>
              <a:rPr lang="en-IN" dirty="0" smtClean="0">
                <a:solidFill>
                  <a:srgbClr val="C00000"/>
                </a:solidFill>
                <a:ea typeface="Times New Roman"/>
                <a:cs typeface="Times New Roman"/>
              </a:rPr>
              <a:t>taking </a:t>
            </a:r>
            <a:r>
              <a:rPr lang="en-IN" dirty="0">
                <a:solidFill>
                  <a:srgbClr val="C00000"/>
                </a:solidFill>
                <a:ea typeface="Times New Roman"/>
                <a:cs typeface="Times New Roman"/>
              </a:rPr>
              <a:t>patient perception into account when designing the strategies for quality improvement of care. </a:t>
            </a:r>
            <a:endParaRPr lang="en-IN" sz="2400" dirty="0" smtClean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  <a:p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9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Times New Roman"/>
                <a:cs typeface="Times New Roman"/>
              </a:rPr>
              <a:t>   </a:t>
            </a:r>
            <a:r>
              <a:rPr lang="en-IN" sz="36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Times New Roman"/>
                <a:cs typeface="Times New Roman"/>
              </a:rPr>
              <a:t>KEY ELEMENTS </a:t>
            </a:r>
            <a:r>
              <a:rPr lang="en-IN" sz="3600" b="1" u="sng" dirty="0">
                <a:solidFill>
                  <a:schemeClr val="accent1">
                    <a:lumMod val="20000"/>
                    <a:lumOff val="80000"/>
                  </a:schemeClr>
                </a:solidFill>
                <a:ea typeface="Times New Roman"/>
                <a:cs typeface="Times New Roman"/>
              </a:rPr>
              <a:t>OF THE CUSTOMER'S </a:t>
            </a:r>
            <a:r>
              <a:rPr lang="en-IN" sz="36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Times New Roman"/>
                <a:cs typeface="Times New Roman"/>
              </a:rPr>
              <a:t>SATISFACTION/DISSATISFACTION</a:t>
            </a:r>
            <a:endParaRPr lang="en-IN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824362"/>
              </p:ext>
            </p:extLst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>
          <a:blip r:embed="rId7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220885" cy="76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0"/>
            <a:ext cx="899592" cy="64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72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023318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IN" sz="4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</a:t>
            </a:r>
            <a:r>
              <a:rPr lang="en-IN" sz="40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RESEARCH METHODOLOGY</a:t>
            </a:r>
            <a:endParaRPr lang="en-IN" sz="4000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N" b="1" u="sng" dirty="0" smtClean="0"/>
              <a:t>Aim</a:t>
            </a:r>
            <a:endParaRPr lang="en-IN" dirty="0" smtClean="0"/>
          </a:p>
          <a:p>
            <a:pPr marL="0" indent="0" algn="just">
              <a:buNone/>
            </a:pPr>
            <a:r>
              <a:rPr lang="en-IN" b="1" dirty="0" smtClean="0"/>
              <a:t> </a:t>
            </a:r>
            <a:r>
              <a:rPr lang="en-IN" b="1" i="1" dirty="0" smtClean="0"/>
              <a:t>‘To carryout </a:t>
            </a:r>
            <a:r>
              <a:rPr lang="en-IN" b="1" i="1" dirty="0" smtClean="0"/>
              <a:t>survey </a:t>
            </a:r>
            <a:r>
              <a:rPr lang="en-IN" b="1" i="1" dirty="0"/>
              <a:t>of Patient </a:t>
            </a:r>
            <a:r>
              <a:rPr lang="en-IN" b="1" i="1" dirty="0" smtClean="0"/>
              <a:t>Satisfaction</a:t>
            </a:r>
            <a:r>
              <a:rPr lang="en-IN" b="1" i="1" dirty="0" smtClean="0"/>
              <a:t>’ </a:t>
            </a:r>
            <a:r>
              <a:rPr lang="en-IN" b="1" dirty="0"/>
              <a:t>at Cygnus Magnus </a:t>
            </a:r>
            <a:r>
              <a:rPr lang="en-IN" b="1" dirty="0" err="1"/>
              <a:t>Brahm</a:t>
            </a:r>
            <a:r>
              <a:rPr lang="en-IN" b="1" dirty="0"/>
              <a:t> Shakti </a:t>
            </a:r>
            <a:r>
              <a:rPr lang="en-IN" b="1" dirty="0" err="1"/>
              <a:t>Sanjivani</a:t>
            </a:r>
            <a:r>
              <a:rPr lang="en-IN" b="1" dirty="0"/>
              <a:t> Hospital, </a:t>
            </a:r>
            <a:r>
              <a:rPr lang="en-IN" b="1" dirty="0" err="1"/>
              <a:t>Bahadurgarh</a:t>
            </a:r>
            <a:endParaRPr lang="en-IN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17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3261" y="-99392"/>
            <a:ext cx="9177261" cy="1023318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IN" sz="40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4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</a:t>
            </a:r>
            <a:r>
              <a:rPr lang="en-IN" sz="40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RESEARCH </a:t>
            </a:r>
            <a:r>
              <a:rPr lang="en-IN" sz="4000" b="1" u="sng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u="sng" dirty="0" smtClean="0"/>
              <a:t>Objectives</a:t>
            </a:r>
            <a:r>
              <a:rPr lang="en-IN" dirty="0" smtClean="0"/>
              <a:t>:</a:t>
            </a:r>
          </a:p>
          <a:p>
            <a:pPr lvl="1"/>
            <a:r>
              <a:rPr lang="en-IN" dirty="0"/>
              <a:t>To monitor quality of patient care.</a:t>
            </a:r>
          </a:p>
          <a:p>
            <a:pPr lvl="1"/>
            <a:r>
              <a:rPr lang="en-IN" dirty="0">
                <a:solidFill>
                  <a:srgbClr val="C00000"/>
                </a:solidFill>
              </a:rPr>
              <a:t>To assess the patient satisfaction </a:t>
            </a:r>
          </a:p>
          <a:p>
            <a:pPr lvl="1"/>
            <a:r>
              <a:rPr lang="en-IN" dirty="0"/>
              <a:t>To find out deficiencies of the system and administration.</a:t>
            </a:r>
          </a:p>
          <a:p>
            <a:pPr lvl="1"/>
            <a:r>
              <a:rPr lang="en-IN" dirty="0">
                <a:solidFill>
                  <a:srgbClr val="C00000"/>
                </a:solidFill>
              </a:rPr>
              <a:t>To identify areas for improvement.</a:t>
            </a:r>
          </a:p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60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33261" y="-99392"/>
            <a:ext cx="9177261" cy="102331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u="sng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4000" b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</a:t>
            </a:r>
            <a:r>
              <a:rPr lang="en-IN" sz="4000" b="1" u="sng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RESEARCH METHODOLOGY</a:t>
            </a:r>
            <a:endParaRPr lang="en-IN" sz="4000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u="sng" dirty="0">
                <a:solidFill>
                  <a:srgbClr val="C00000"/>
                </a:solidFill>
              </a:rPr>
              <a:t>Study </a:t>
            </a:r>
            <a:r>
              <a:rPr lang="en-IN" b="1" u="sng" dirty="0" smtClean="0">
                <a:solidFill>
                  <a:srgbClr val="C00000"/>
                </a:solidFill>
              </a:rPr>
              <a:t>Area</a:t>
            </a:r>
            <a:r>
              <a:rPr lang="en-IN" dirty="0" smtClean="0"/>
              <a:t> </a:t>
            </a:r>
            <a:r>
              <a:rPr lang="en-IN" sz="2800" dirty="0"/>
              <a:t>The Cygnus Magnus </a:t>
            </a:r>
            <a:r>
              <a:rPr lang="en-IN" sz="2800" dirty="0" err="1"/>
              <a:t>Brahm</a:t>
            </a:r>
            <a:r>
              <a:rPr lang="en-IN" sz="2800" dirty="0"/>
              <a:t> Shakti </a:t>
            </a:r>
            <a:r>
              <a:rPr lang="en-IN" sz="2800" dirty="0" err="1"/>
              <a:t>Sanjivani</a:t>
            </a:r>
            <a:r>
              <a:rPr lang="en-IN" sz="2800" dirty="0"/>
              <a:t> Hospital, </a:t>
            </a:r>
            <a:r>
              <a:rPr lang="en-IN" sz="2800" dirty="0" err="1"/>
              <a:t>Bahadurgarh</a:t>
            </a:r>
            <a:r>
              <a:rPr lang="en-IN" sz="2800" dirty="0"/>
              <a:t> is a 102 bedded tertiary care hospital.</a:t>
            </a:r>
          </a:p>
          <a:p>
            <a:r>
              <a:rPr lang="en-IN" b="1" u="sng" dirty="0">
                <a:solidFill>
                  <a:srgbClr val="C00000"/>
                </a:solidFill>
              </a:rPr>
              <a:t>Study </a:t>
            </a:r>
            <a:r>
              <a:rPr lang="en-IN" b="1" u="sng" dirty="0" smtClean="0">
                <a:solidFill>
                  <a:srgbClr val="C00000"/>
                </a:solidFill>
              </a:rPr>
              <a:t>Period</a:t>
            </a:r>
            <a:r>
              <a:rPr lang="en-IN" dirty="0" smtClean="0"/>
              <a:t> </a:t>
            </a:r>
            <a:r>
              <a:rPr lang="en-IN" sz="2800" dirty="0"/>
              <a:t>01 Mar 2018 – 30 April 2018</a:t>
            </a:r>
            <a:r>
              <a:rPr lang="en-IN" dirty="0"/>
              <a:t>.</a:t>
            </a:r>
          </a:p>
          <a:p>
            <a:r>
              <a:rPr lang="en-IN" b="1" u="sng" dirty="0">
                <a:solidFill>
                  <a:srgbClr val="C00000"/>
                </a:solidFill>
              </a:rPr>
              <a:t>Study </a:t>
            </a:r>
            <a:r>
              <a:rPr lang="en-IN" b="1" u="sng" dirty="0" smtClean="0">
                <a:solidFill>
                  <a:srgbClr val="C00000"/>
                </a:solidFill>
              </a:rPr>
              <a:t>Design</a:t>
            </a:r>
            <a:r>
              <a:rPr lang="en-IN" dirty="0" smtClean="0"/>
              <a:t> </a:t>
            </a:r>
            <a:r>
              <a:rPr lang="en-IN" sz="2800" dirty="0"/>
              <a:t>Quantitative research – Descriptive study design </a:t>
            </a:r>
            <a:endParaRPr lang="en-IN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01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-33261" y="-99392"/>
            <a:ext cx="9177261" cy="1023318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u="sng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4000" b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</a:t>
            </a:r>
            <a:r>
              <a:rPr lang="en-IN" sz="4000" b="1" u="sng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RESEARCH METHODOLOGY</a:t>
            </a:r>
            <a:endParaRPr lang="en-IN" sz="4000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u="sng" dirty="0">
                <a:solidFill>
                  <a:srgbClr val="C00000"/>
                </a:solidFill>
              </a:rPr>
              <a:t>Study </a:t>
            </a:r>
            <a:r>
              <a:rPr lang="en-IN" b="1" u="sng" dirty="0" smtClean="0">
                <a:solidFill>
                  <a:srgbClr val="C00000"/>
                </a:solidFill>
              </a:rPr>
              <a:t>Population</a:t>
            </a:r>
            <a:r>
              <a:rPr lang="en-IN" dirty="0" smtClean="0"/>
              <a:t> </a:t>
            </a:r>
            <a:r>
              <a:rPr lang="en-IN" sz="2800" dirty="0" smtClean="0"/>
              <a:t>Both </a:t>
            </a:r>
            <a:r>
              <a:rPr lang="en-IN" sz="2800" dirty="0"/>
              <a:t>OPD and IPD </a:t>
            </a:r>
            <a:r>
              <a:rPr lang="en-IN" sz="2800" dirty="0" smtClean="0"/>
              <a:t>patients, comprising </a:t>
            </a:r>
            <a:r>
              <a:rPr lang="en-IN" sz="2800" dirty="0"/>
              <a:t>semi-urban and rural </a:t>
            </a:r>
            <a:r>
              <a:rPr lang="en-IN" sz="2800" dirty="0" smtClean="0"/>
              <a:t>population.</a:t>
            </a:r>
            <a:endParaRPr lang="en-IN" dirty="0" smtClean="0"/>
          </a:p>
          <a:p>
            <a:r>
              <a:rPr lang="en-IN" b="1" u="sng" dirty="0">
                <a:solidFill>
                  <a:srgbClr val="C00000"/>
                </a:solidFill>
              </a:rPr>
              <a:t>Study Tools</a:t>
            </a:r>
            <a:endParaRPr lang="en-IN" dirty="0">
              <a:solidFill>
                <a:srgbClr val="C00000"/>
              </a:solidFill>
            </a:endParaRPr>
          </a:p>
          <a:p>
            <a:pPr lvl="2"/>
            <a:r>
              <a:rPr lang="en-IN" sz="2800" dirty="0"/>
              <a:t>Questionnaire</a:t>
            </a:r>
            <a:r>
              <a:rPr lang="en-IN" sz="2800" dirty="0" smtClean="0"/>
              <a:t>.</a:t>
            </a:r>
            <a:endParaRPr lang="en-IN" dirty="0"/>
          </a:p>
          <a:p>
            <a:pPr lvl="2"/>
            <a:r>
              <a:rPr lang="en-IN" sz="2800" dirty="0"/>
              <a:t>Informal </a:t>
            </a:r>
            <a:r>
              <a:rPr lang="en-IN" sz="2800" dirty="0" smtClean="0"/>
              <a:t>Discussion. </a:t>
            </a:r>
            <a:endParaRPr lang="en-IN" dirty="0"/>
          </a:p>
          <a:p>
            <a:pPr lvl="2"/>
            <a:r>
              <a:rPr lang="en-IN" sz="2800" dirty="0"/>
              <a:t>Exit </a:t>
            </a:r>
            <a:r>
              <a:rPr lang="en-IN" sz="2800" dirty="0" smtClean="0"/>
              <a:t>Interviews.</a:t>
            </a:r>
          </a:p>
          <a:p>
            <a:r>
              <a:rPr lang="en-IN" b="1" u="sng" dirty="0">
                <a:solidFill>
                  <a:srgbClr val="C00000"/>
                </a:solidFill>
              </a:rPr>
              <a:t>Sample Size</a:t>
            </a:r>
          </a:p>
          <a:p>
            <a:pPr lvl="2"/>
            <a:r>
              <a:rPr lang="en-IN" sz="2800" dirty="0"/>
              <a:t>150 </a:t>
            </a:r>
            <a:r>
              <a:rPr lang="en-IN" sz="2800" dirty="0" smtClean="0"/>
              <a:t>patients(100 OPD </a:t>
            </a:r>
            <a:r>
              <a:rPr lang="en-IN" sz="2800" dirty="0"/>
              <a:t>and </a:t>
            </a:r>
            <a:r>
              <a:rPr lang="en-IN" sz="2800" dirty="0" smtClean="0"/>
              <a:t>50 IPD).</a:t>
            </a:r>
            <a:endParaRPr lang="en-IN" sz="2800" dirty="0"/>
          </a:p>
          <a:p>
            <a:pPr lvl="2"/>
            <a:endParaRPr lang="en-IN" sz="2800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grayscl/>
            <a:biLevel thresh="50000"/>
          </a:blip>
          <a:srcRect t="25243" b="23302"/>
          <a:stretch>
            <a:fillRect/>
          </a:stretch>
        </p:blipFill>
        <p:spPr bwMode="auto">
          <a:xfrm>
            <a:off x="-33261" y="1"/>
            <a:ext cx="169497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brahmshakti.in/image/main/cmc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856" y="0"/>
            <a:ext cx="1296144" cy="9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90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485</Words>
  <Application>Microsoft Office PowerPoint</Application>
  <PresentationFormat>On-screen Show (4:3)</PresentationFormat>
  <Paragraphs>66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PATIENT SATISFACTION</vt:lpstr>
      <vt:lpstr>   ABOUT THE HOSPITAL…</vt:lpstr>
      <vt:lpstr>INTRODUCTION</vt:lpstr>
      <vt:lpstr>INTRODUCTION</vt:lpstr>
      <vt:lpstr>   KEY ELEMENTS OF THE CUSTOMER'S SATISFACTION/DISSATISFACTION</vt:lpstr>
      <vt:lpstr>   RESEARCH METHODOLOGY</vt:lpstr>
      <vt:lpstr>   RESEARCH METHODOLOGY</vt:lpstr>
      <vt:lpstr>PowerPoint Presentation</vt:lpstr>
      <vt:lpstr>PowerPoint Presentation</vt:lpstr>
      <vt:lpstr>PowerPoint Presentation</vt:lpstr>
      <vt:lpstr>OBSERVATIONS</vt:lpstr>
      <vt:lpstr>OBSERVATIONS</vt:lpstr>
      <vt:lpstr>RECOMMENDATIONS</vt:lpstr>
      <vt:lpstr>PowerPoint Presentation</vt:lpstr>
      <vt:lpstr> RECOMMENDATIONS 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sajeev</dc:creator>
  <cp:lastModifiedBy>Visitor</cp:lastModifiedBy>
  <cp:revision>40</cp:revision>
  <cp:lastPrinted>2018-05-17T02:36:04Z</cp:lastPrinted>
  <dcterms:created xsi:type="dcterms:W3CDTF">2018-04-04T03:52:49Z</dcterms:created>
  <dcterms:modified xsi:type="dcterms:W3CDTF">2018-05-17T06:30:58Z</dcterms:modified>
</cp:coreProperties>
</file>