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2" r:id="rId6"/>
    <p:sldId id="260" r:id="rId7"/>
    <p:sldId id="261" r:id="rId8"/>
    <p:sldId id="263" r:id="rId9"/>
    <p:sldId id="266" r:id="rId10"/>
    <p:sldId id="265" r:id="rId11"/>
    <p:sldId id="267" r:id="rId12"/>
    <p:sldId id="268" r:id="rId13"/>
    <p:sldId id="269" r:id="rId14"/>
    <p:sldId id="303" r:id="rId15"/>
    <p:sldId id="270" r:id="rId16"/>
    <p:sldId id="271" r:id="rId17"/>
    <p:sldId id="304" r:id="rId18"/>
    <p:sldId id="272" r:id="rId19"/>
    <p:sldId id="273" r:id="rId20"/>
    <p:sldId id="274" r:id="rId21"/>
    <p:sldId id="275" r:id="rId22"/>
    <p:sldId id="276" r:id="rId23"/>
    <p:sldId id="299" r:id="rId24"/>
    <p:sldId id="277" r:id="rId25"/>
    <p:sldId id="298" r:id="rId26"/>
    <p:sldId id="278" r:id="rId27"/>
    <p:sldId id="279" r:id="rId28"/>
    <p:sldId id="296" r:id="rId29"/>
    <p:sldId id="280" r:id="rId30"/>
    <p:sldId id="281" r:id="rId31"/>
    <p:sldId id="282" r:id="rId32"/>
    <p:sldId id="283" r:id="rId33"/>
    <p:sldId id="284" r:id="rId34"/>
    <p:sldId id="285" r:id="rId35"/>
    <p:sldId id="300" r:id="rId36"/>
    <p:sldId id="286" r:id="rId37"/>
    <p:sldId id="287" r:id="rId38"/>
    <p:sldId id="288" r:id="rId39"/>
    <p:sldId id="301" r:id="rId40"/>
    <p:sldId id="289" r:id="rId41"/>
    <p:sldId id="292" r:id="rId42"/>
    <p:sldId id="290" r:id="rId43"/>
    <p:sldId id="291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99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ocuments\Book1.xlsx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2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ocuments\Book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ocuments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[Book1]Sheet2!$B$1</c:f>
              <c:strCache>
                <c:ptCount val="1"/>
                <c:pt idx="0">
                  <c:v>Numbers</c:v>
                </c:pt>
              </c:strCache>
            </c:strRef>
          </c:tx>
          <c:dLbls>
            <c:showVal val="1"/>
          </c:dLbls>
          <c:cat>
            <c:strRef>
              <c:f>[Book1]Sheet2!$A$2:$A$5</c:f>
              <c:strCache>
                <c:ptCount val="4"/>
                <c:pt idx="0">
                  <c:v>Date &amp; Time of Discharge</c:v>
                </c:pt>
                <c:pt idx="1">
                  <c:v>Condition at Discharge</c:v>
                </c:pt>
                <c:pt idx="2">
                  <c:v>Signature of Doctor</c:v>
                </c:pt>
                <c:pt idx="3">
                  <c:v>Provisional &amp; Final Diagnosis</c:v>
                </c:pt>
              </c:strCache>
            </c:strRef>
          </c:cat>
          <c:val>
            <c:numRef>
              <c:f>[Book1]Sheet2!$B$2:$B$5</c:f>
              <c:numCache>
                <c:formatCode>General</c:formatCode>
                <c:ptCount val="4"/>
                <c:pt idx="0">
                  <c:v>41</c:v>
                </c:pt>
                <c:pt idx="1">
                  <c:v>52</c:v>
                </c:pt>
                <c:pt idx="2">
                  <c:v>34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[Book1]Sheet2!$C$1</c:f>
              <c:strCache>
                <c:ptCount val="1"/>
                <c:pt idx="0">
                  <c:v>Percentage</c:v>
                </c:pt>
              </c:strCache>
            </c:strRef>
          </c:tx>
          <c:dLbls>
            <c:showVal val="1"/>
          </c:dLbls>
          <c:cat>
            <c:strRef>
              <c:f>[Book1]Sheet2!$A$2:$A$5</c:f>
              <c:strCache>
                <c:ptCount val="4"/>
                <c:pt idx="0">
                  <c:v>Date &amp; Time of Discharge</c:v>
                </c:pt>
                <c:pt idx="1">
                  <c:v>Condition at Discharge</c:v>
                </c:pt>
                <c:pt idx="2">
                  <c:v>Signature of Doctor</c:v>
                </c:pt>
                <c:pt idx="3">
                  <c:v>Provisional &amp; Final Diagnosis</c:v>
                </c:pt>
              </c:strCache>
            </c:strRef>
          </c:cat>
          <c:val>
            <c:numRef>
              <c:f>[Book1]Sheet2!$C$2:$C$5</c:f>
              <c:numCache>
                <c:formatCode>General</c:formatCode>
                <c:ptCount val="4"/>
                <c:pt idx="0">
                  <c:v>54.660000000000011</c:v>
                </c:pt>
                <c:pt idx="1">
                  <c:v>69.33</c:v>
                </c:pt>
                <c:pt idx="2">
                  <c:v>45.33</c:v>
                </c:pt>
                <c:pt idx="3">
                  <c:v>66.669999999999987</c:v>
                </c:pt>
              </c:numCache>
            </c:numRef>
          </c:val>
        </c:ser>
        <c:dLbls>
          <c:showVal val="1"/>
        </c:dLbls>
        <c:shape val="cone"/>
        <c:axId val="111043712"/>
        <c:axId val="111045248"/>
        <c:axId val="110580608"/>
      </c:bar3DChart>
      <c:catAx>
        <c:axId val="111043712"/>
        <c:scaling>
          <c:orientation val="minMax"/>
        </c:scaling>
        <c:axPos val="b"/>
        <c:tickLblPos val="nextTo"/>
        <c:crossAx val="111045248"/>
        <c:crosses val="autoZero"/>
        <c:auto val="1"/>
        <c:lblAlgn val="ctr"/>
        <c:lblOffset val="100"/>
      </c:catAx>
      <c:valAx>
        <c:axId val="111045248"/>
        <c:scaling>
          <c:orientation val="minMax"/>
        </c:scaling>
        <c:axPos val="l"/>
        <c:majorGridlines/>
        <c:numFmt formatCode="General" sourceLinked="1"/>
        <c:tickLblPos val="nextTo"/>
        <c:crossAx val="111043712"/>
        <c:crosses val="autoZero"/>
        <c:crossBetween val="between"/>
      </c:valAx>
      <c:serAx>
        <c:axId val="110580608"/>
        <c:scaling>
          <c:orientation val="minMax"/>
        </c:scaling>
        <c:axPos val="b"/>
        <c:tickLblPos val="nextTo"/>
        <c:crossAx val="111045248"/>
        <c:crosses val="autoZero"/>
      </c:serAx>
    </c:plotArea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0.12483639545056868"/>
          <c:y val="5.6030183727034118E-2"/>
          <c:w val="0.71991491688539544"/>
          <c:h val="0.69547317002041409"/>
        </c:manualLayout>
      </c:layout>
      <c:bar3DChart>
        <c:barDir val="col"/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Quantity</c:v>
                </c:pt>
              </c:strCache>
            </c:strRef>
          </c:tx>
          <c:dLbls>
            <c:dLbl>
              <c:idx val="4"/>
              <c:layout>
                <c:manualLayout>
                  <c:x val="-1.0233918128654955E-2"/>
                  <c:y val="-1.12241331235215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Sheet1!$A$3:$A$7</c:f>
              <c:strCache>
                <c:ptCount val="5"/>
                <c:pt idx="0">
                  <c:v>Name &amp; Sig of Doctor</c:v>
                </c:pt>
                <c:pt idx="1">
                  <c:v>Procedure to be Done</c:v>
                </c:pt>
                <c:pt idx="2">
                  <c:v>Patient /NOK Signature</c:v>
                </c:pt>
                <c:pt idx="3">
                  <c:v>Witness </c:v>
                </c:pt>
                <c:pt idx="4">
                  <c:v>PIL Attached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Sheet1!$A$3:$A$7</c:f>
              <c:strCache>
                <c:ptCount val="5"/>
                <c:pt idx="0">
                  <c:v>Name &amp; Sig of Doctor</c:v>
                </c:pt>
                <c:pt idx="1">
                  <c:v>Procedure to be Done</c:v>
                </c:pt>
                <c:pt idx="2">
                  <c:v>Patient /NOK Signature</c:v>
                </c:pt>
                <c:pt idx="3">
                  <c:v>Witness </c:v>
                </c:pt>
                <c:pt idx="4">
                  <c:v>PIL Attached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23.07</c:v>
                </c:pt>
                <c:pt idx="1">
                  <c:v>30.759999999999987</c:v>
                </c:pt>
                <c:pt idx="2">
                  <c:v>15.38</c:v>
                </c:pt>
                <c:pt idx="3">
                  <c:v>26.919999999999987</c:v>
                </c:pt>
                <c:pt idx="4">
                  <c:v>46.15</c:v>
                </c:pt>
              </c:numCache>
            </c:numRef>
          </c:val>
        </c:ser>
        <c:dLbls>
          <c:showVal val="1"/>
        </c:dLbls>
        <c:shape val="cylinder"/>
        <c:axId val="136110848"/>
        <c:axId val="136112384"/>
        <c:axId val="136122816"/>
      </c:bar3DChart>
      <c:catAx>
        <c:axId val="136110848"/>
        <c:scaling>
          <c:orientation val="minMax"/>
        </c:scaling>
        <c:axPos val="b"/>
        <c:tickLblPos val="nextTo"/>
        <c:crossAx val="136112384"/>
        <c:crosses val="autoZero"/>
        <c:auto val="1"/>
        <c:lblAlgn val="ctr"/>
        <c:lblOffset val="100"/>
      </c:catAx>
      <c:valAx>
        <c:axId val="136112384"/>
        <c:scaling>
          <c:orientation val="minMax"/>
        </c:scaling>
        <c:axPos val="l"/>
        <c:majorGridlines/>
        <c:numFmt formatCode="General" sourceLinked="1"/>
        <c:tickLblPos val="nextTo"/>
        <c:crossAx val="136110848"/>
        <c:crosses val="autoZero"/>
        <c:crossBetween val="between"/>
      </c:valAx>
      <c:serAx>
        <c:axId val="136122816"/>
        <c:scaling>
          <c:orientation val="minMax"/>
        </c:scaling>
        <c:delete val="1"/>
        <c:axPos val="b"/>
        <c:tickLblPos val="nextTo"/>
        <c:crossAx val="13611238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dLbls>
            <c:dLbl>
              <c:idx val="4"/>
              <c:layout>
                <c:manualLayout>
                  <c:x val="1.0233918128654955E-2"/>
                  <c:y val="-8.418099842641253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Sheet1!$A$1:$A$5</c:f>
              <c:strCache>
                <c:ptCount val="5"/>
                <c:pt idx="1">
                  <c:v>Complete Hand Over Documentation</c:v>
                </c:pt>
                <c:pt idx="2">
                  <c:v>Vitals</c:v>
                </c:pt>
                <c:pt idx="3">
                  <c:v>Patient Handed Over By</c:v>
                </c:pt>
                <c:pt idx="4">
                  <c:v>Patient Taken Over By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18.75%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12.5%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37.5%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68.75%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Sheet1!$A$1:$A$5</c:f>
              <c:strCache>
                <c:ptCount val="5"/>
                <c:pt idx="1">
                  <c:v>Complete Hand Over Documentation</c:v>
                </c:pt>
                <c:pt idx="2">
                  <c:v>Vitals</c:v>
                </c:pt>
                <c:pt idx="3">
                  <c:v>Patient Handed Over By</c:v>
                </c:pt>
                <c:pt idx="4">
                  <c:v>Patient Taken Over By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1">
                  <c:v>18.75</c:v>
                </c:pt>
                <c:pt idx="2">
                  <c:v>12.5</c:v>
                </c:pt>
                <c:pt idx="3">
                  <c:v>37.5</c:v>
                </c:pt>
                <c:pt idx="4">
                  <c:v>68.75</c:v>
                </c:pt>
              </c:numCache>
            </c:numRef>
          </c:val>
        </c:ser>
        <c:dLbls>
          <c:showVal val="1"/>
        </c:dLbls>
        <c:shape val="pyramid"/>
        <c:axId val="136168576"/>
        <c:axId val="136170112"/>
        <c:axId val="136125056"/>
      </c:bar3DChart>
      <c:catAx>
        <c:axId val="136168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6170112"/>
        <c:crosses val="autoZero"/>
        <c:auto val="1"/>
        <c:lblAlgn val="ctr"/>
        <c:lblOffset val="100"/>
      </c:catAx>
      <c:valAx>
        <c:axId val="136170112"/>
        <c:scaling>
          <c:orientation val="minMax"/>
        </c:scaling>
        <c:axPos val="l"/>
        <c:majorGridlines/>
        <c:numFmt formatCode="General" sourceLinked="1"/>
        <c:tickLblPos val="nextTo"/>
        <c:crossAx val="136168576"/>
        <c:crosses val="autoZero"/>
        <c:crossBetween val="between"/>
      </c:valAx>
      <c:serAx>
        <c:axId val="136125056"/>
        <c:scaling>
          <c:orientation val="maxMin"/>
        </c:scaling>
        <c:delete val="1"/>
        <c:axPos val="b"/>
        <c:majorGridlines/>
        <c:tickLblPos val="nextTo"/>
        <c:crossAx val="136170112"/>
        <c:crosses val="autoZero"/>
      </c:ser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areaChart>
        <c:grouping val="stacked"/>
        <c:ser>
          <c:idx val="0"/>
          <c:order val="0"/>
          <c:tx>
            <c:strRef>
              <c:f>Sheet2!$A$2</c:f>
              <c:strCache>
                <c:ptCount val="1"/>
                <c:pt idx="0">
                  <c:v>Premedication &amp; Advice</c:v>
                </c:pt>
              </c:strCache>
            </c:strRef>
          </c:tx>
          <c:dLbls>
            <c:dLbl>
              <c:idx val="0"/>
              <c:layout>
                <c:manualLayout>
                  <c:x val="3.0701754385964935E-2"/>
                  <c:y val="5.8479532163742704E-3"/>
                </c:manualLayout>
              </c:layout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78.57%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Sheet2!$B$1:$C$1</c:f>
              <c:strCache>
                <c:ptCount val="2"/>
                <c:pt idx="0">
                  <c:v>Quantity</c:v>
                </c:pt>
                <c:pt idx="1">
                  <c:v>Percentage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11</c:v>
                </c:pt>
                <c:pt idx="1">
                  <c:v>68.75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Anaesthetist name &amp; Sig</c:v>
                </c:pt>
              </c:strCache>
            </c:strRef>
          </c:tx>
          <c:dLbls>
            <c:dLbl>
              <c:idx val="0"/>
              <c:layout>
                <c:manualLayout>
                  <c:x val="1.9005847953216373E-2"/>
                  <c:y val="-0.10233918128654977"/>
                </c:manualLayout>
              </c:layout>
              <c:showVal val="1"/>
            </c:dLbl>
            <c:dLbl>
              <c:idx val="1"/>
              <c:layout>
                <c:manualLayout>
                  <c:x val="2.9239766081871389E-2"/>
                  <c:y val="2.9239766081871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28.57%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Sheet2!$B$1:$C$1</c:f>
              <c:strCache>
                <c:ptCount val="2"/>
                <c:pt idx="0">
                  <c:v>Quantity</c:v>
                </c:pt>
                <c:pt idx="1">
                  <c:v>Percentage</c:v>
                </c:pt>
              </c:strCache>
            </c:strRef>
          </c:cat>
          <c:val>
            <c:numRef>
              <c:f>Sheet2!$B$3:$C$3</c:f>
              <c:numCache>
                <c:formatCode>General</c:formatCode>
                <c:ptCount val="2"/>
                <c:pt idx="0">
                  <c:v>4</c:v>
                </c:pt>
                <c:pt idx="1">
                  <c:v>25</c:v>
                </c:pt>
              </c:numCache>
            </c:numRef>
          </c:val>
        </c:ser>
        <c:axId val="136258304"/>
        <c:axId val="136259840"/>
      </c:areaChart>
      <c:catAx>
        <c:axId val="136258304"/>
        <c:scaling>
          <c:orientation val="minMax"/>
        </c:scaling>
        <c:axPos val="b"/>
        <c:tickLblPos val="nextTo"/>
        <c:crossAx val="136259840"/>
        <c:crosses val="autoZero"/>
        <c:auto val="1"/>
        <c:lblAlgn val="ctr"/>
        <c:lblOffset val="100"/>
      </c:catAx>
      <c:valAx>
        <c:axId val="136259840"/>
        <c:scaling>
          <c:orientation val="minMax"/>
        </c:scaling>
        <c:axPos val="l"/>
        <c:majorGridlines/>
        <c:numFmt formatCode="General" sourceLinked="1"/>
        <c:tickLblPos val="nextTo"/>
        <c:crossAx val="13625830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0516994750656172"/>
          <c:y val="5.1400554097404488E-2"/>
          <c:w val="0.71099431321085593"/>
          <c:h val="0.71167067658210692"/>
        </c:manualLayout>
      </c:layout>
      <c:bar3DChart>
        <c:barDir val="col"/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Quantity</c:v>
                </c:pt>
              </c:strCache>
            </c:strRef>
          </c:tx>
          <c:dLbls>
            <c:showVal val="1"/>
          </c:dLbls>
          <c:cat>
            <c:strRef>
              <c:f>Sheet2!$A$3:$A$7</c:f>
              <c:strCache>
                <c:ptCount val="5"/>
                <c:pt idx="0">
                  <c:v>Pre Induction Check List</c:v>
                </c:pt>
                <c:pt idx="1">
                  <c:v>Pre Induction Clinical Evaluation</c:v>
                </c:pt>
                <c:pt idx="2">
                  <c:v>Anaesthetist Name &amp; Sig</c:v>
                </c:pt>
                <c:pt idx="3">
                  <c:v>Regional Anaesthesia Details</c:v>
                </c:pt>
                <c:pt idx="4">
                  <c:v>Post Anaesthesia Evaluation</c:v>
                </c:pt>
              </c:strCache>
            </c:strRef>
          </c:cat>
          <c:val>
            <c:numRef>
              <c:f>Sheet2!$B$3:$B$7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Percentage</c:v>
                </c:pt>
              </c:strCache>
            </c:strRef>
          </c:tx>
          <c:dLbls>
            <c:showVal val="1"/>
          </c:dLbls>
          <c:cat>
            <c:strRef>
              <c:f>Sheet2!$A$3:$A$7</c:f>
              <c:strCache>
                <c:ptCount val="5"/>
                <c:pt idx="0">
                  <c:v>Pre Induction Check List</c:v>
                </c:pt>
                <c:pt idx="1">
                  <c:v>Pre Induction Clinical Evaluation</c:v>
                </c:pt>
                <c:pt idx="2">
                  <c:v>Anaesthetist Name &amp; Sig</c:v>
                </c:pt>
                <c:pt idx="3">
                  <c:v>Regional Anaesthesia Details</c:v>
                </c:pt>
                <c:pt idx="4">
                  <c:v>Post Anaesthesia Evaluation</c:v>
                </c:pt>
              </c:strCache>
            </c:strRef>
          </c:cat>
          <c:val>
            <c:numRef>
              <c:f>Sheet2!$C$3:$C$7</c:f>
              <c:numCache>
                <c:formatCode>General</c:formatCode>
                <c:ptCount val="5"/>
                <c:pt idx="0">
                  <c:v>22.22</c:v>
                </c:pt>
                <c:pt idx="1">
                  <c:v>11.12</c:v>
                </c:pt>
                <c:pt idx="2">
                  <c:v>33.33</c:v>
                </c:pt>
                <c:pt idx="3">
                  <c:v>55.56</c:v>
                </c:pt>
                <c:pt idx="4">
                  <c:v>16.170000000000005</c:v>
                </c:pt>
              </c:numCache>
            </c:numRef>
          </c:val>
        </c:ser>
        <c:dLbls>
          <c:showVal val="1"/>
        </c:dLbls>
        <c:shape val="box"/>
        <c:axId val="136306688"/>
        <c:axId val="136308224"/>
        <c:axId val="136215168"/>
      </c:bar3DChart>
      <c:catAx>
        <c:axId val="136306688"/>
        <c:scaling>
          <c:orientation val="minMax"/>
        </c:scaling>
        <c:axPos val="b"/>
        <c:majorGridlines/>
        <c:tickLblPos val="nextTo"/>
        <c:crossAx val="136308224"/>
        <c:crosses val="autoZero"/>
        <c:auto val="1"/>
        <c:lblAlgn val="ctr"/>
        <c:lblOffset val="100"/>
      </c:catAx>
      <c:valAx>
        <c:axId val="136308224"/>
        <c:scaling>
          <c:orientation val="minMax"/>
        </c:scaling>
        <c:axPos val="l"/>
        <c:majorGridlines/>
        <c:numFmt formatCode="General" sourceLinked="1"/>
        <c:tickLblPos val="nextTo"/>
        <c:crossAx val="136306688"/>
        <c:crosses val="autoZero"/>
        <c:crossBetween val="between"/>
      </c:valAx>
      <c:serAx>
        <c:axId val="136215168"/>
        <c:scaling>
          <c:orientation val="minMax"/>
        </c:scaling>
        <c:axPos val="b"/>
        <c:tickLblPos val="nextTo"/>
        <c:crossAx val="136308224"/>
        <c:crosses val="autoZero"/>
      </c:serAx>
    </c:plotArea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ser>
          <c:idx val="0"/>
          <c:order val="0"/>
          <c:tx>
            <c:strRef>
              <c:f>Sheet4!$B$2</c:f>
              <c:strCache>
                <c:ptCount val="1"/>
                <c:pt idx="0">
                  <c:v>Quantity</c:v>
                </c:pt>
              </c:strCache>
            </c:strRef>
          </c:tx>
          <c:dLbls>
            <c:dLblPos val="t"/>
            <c:showVal val="1"/>
          </c:dLbls>
          <c:cat>
            <c:strRef>
              <c:f>Sheet4!$A$3:$A$8</c:f>
              <c:strCache>
                <c:ptCount val="6"/>
                <c:pt idx="0">
                  <c:v>Diagnosis</c:v>
                </c:pt>
                <c:pt idx="1">
                  <c:v>Surgical Team</c:v>
                </c:pt>
                <c:pt idx="2">
                  <c:v>Type of Anaesthesia</c:v>
                </c:pt>
                <c:pt idx="3">
                  <c:v>Post Operative Checklist</c:v>
                </c:pt>
                <c:pt idx="4">
                  <c:v>Post Operative Advice</c:v>
                </c:pt>
                <c:pt idx="5">
                  <c:v>Name &amp; Sig of Surgeon</c:v>
                </c:pt>
              </c:strCache>
            </c:strRef>
          </c:cat>
          <c:val>
            <c:numRef>
              <c:f>Sheet4!$B$3:$B$8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9</c:v>
                </c:pt>
                <c:pt idx="4">
                  <c:v>3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Percentage</c:v>
                </c:pt>
              </c:strCache>
            </c:strRef>
          </c:tx>
          <c:dLbls>
            <c:dLblPos val="t"/>
            <c:showVal val="1"/>
          </c:dLbls>
          <c:cat>
            <c:strRef>
              <c:f>Sheet4!$A$3:$A$8</c:f>
              <c:strCache>
                <c:ptCount val="6"/>
                <c:pt idx="0">
                  <c:v>Diagnosis</c:v>
                </c:pt>
                <c:pt idx="1">
                  <c:v>Surgical Team</c:v>
                </c:pt>
                <c:pt idx="2">
                  <c:v>Type of Anaesthesia</c:v>
                </c:pt>
                <c:pt idx="3">
                  <c:v>Post Operative Checklist</c:v>
                </c:pt>
                <c:pt idx="4">
                  <c:v>Post Operative Advice</c:v>
                </c:pt>
                <c:pt idx="5">
                  <c:v>Name &amp; Sig of Surgeon</c:v>
                </c:pt>
              </c:strCache>
            </c:strRef>
          </c:cat>
          <c:val>
            <c:numRef>
              <c:f>Sheet4!$C$3:$C$8</c:f>
              <c:numCache>
                <c:formatCode>General</c:formatCode>
                <c:ptCount val="6"/>
                <c:pt idx="0">
                  <c:v>19.04</c:v>
                </c:pt>
                <c:pt idx="1">
                  <c:v>33.33</c:v>
                </c:pt>
                <c:pt idx="2">
                  <c:v>19.04</c:v>
                </c:pt>
                <c:pt idx="3">
                  <c:v>42.85</c:v>
                </c:pt>
                <c:pt idx="4">
                  <c:v>14.28</c:v>
                </c:pt>
                <c:pt idx="5">
                  <c:v>66.669999999999987</c:v>
                </c:pt>
              </c:numCache>
            </c:numRef>
          </c:val>
        </c:ser>
        <c:dLbls>
          <c:showVal val="1"/>
        </c:dLbls>
        <c:marker val="1"/>
        <c:axId val="136371584"/>
        <c:axId val="136373376"/>
      </c:lineChart>
      <c:catAx>
        <c:axId val="136371584"/>
        <c:scaling>
          <c:orientation val="minMax"/>
        </c:scaling>
        <c:axPos val="b"/>
        <c:tickLblPos val="nextTo"/>
        <c:crossAx val="136373376"/>
        <c:crosses val="autoZero"/>
        <c:auto val="1"/>
        <c:lblAlgn val="ctr"/>
        <c:lblOffset val="100"/>
      </c:catAx>
      <c:valAx>
        <c:axId val="136373376"/>
        <c:scaling>
          <c:orientation val="minMax"/>
        </c:scaling>
        <c:axPos val="l"/>
        <c:majorGridlines/>
        <c:numFmt formatCode="General" sourceLinked="1"/>
        <c:tickLblPos val="nextTo"/>
        <c:crossAx val="136371584"/>
        <c:crosses val="autoZero"/>
        <c:crossBetween val="between"/>
      </c:valAx>
    </c:plotArea>
    <c:legend>
      <c:legendPos val="r"/>
      <c:layout/>
      <c:overlay val="1"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Monitoring Form for PACU</a:t>
            </a:r>
          </a:p>
        </c:rich>
      </c:tx>
      <c:layout/>
      <c:overlay val="1"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Sheet5!$B$2</c:f>
              <c:strCache>
                <c:ptCount val="1"/>
                <c:pt idx="0">
                  <c:v>Quantity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Sheet5!$A$3:$A$7</c:f>
              <c:strCache>
                <c:ptCount val="5"/>
                <c:pt idx="0">
                  <c:v>Date &amp; Time of Arrival</c:v>
                </c:pt>
                <c:pt idx="1">
                  <c:v>Pain Scale</c:v>
                </c:pt>
                <c:pt idx="2">
                  <c:v>Recovery Room In Out Time</c:v>
                </c:pt>
                <c:pt idx="3">
                  <c:v>Name &amp; Sig of Anesthetist</c:v>
                </c:pt>
                <c:pt idx="4">
                  <c:v>Name &amp; Sig of Recovery Room Staff Nurse</c:v>
                </c:pt>
              </c:strCache>
            </c:strRef>
          </c:cat>
          <c:val>
            <c:numRef>
              <c:f>Sheet5!$B$3:$B$7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11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Sheet5!$A$3:$A$7</c:f>
              <c:strCache>
                <c:ptCount val="5"/>
                <c:pt idx="0">
                  <c:v>Date &amp; Time of Arrival</c:v>
                </c:pt>
                <c:pt idx="1">
                  <c:v>Pain Scale</c:v>
                </c:pt>
                <c:pt idx="2">
                  <c:v>Recovery Room In Out Time</c:v>
                </c:pt>
                <c:pt idx="3">
                  <c:v>Name &amp; Sig of Anesthetist</c:v>
                </c:pt>
                <c:pt idx="4">
                  <c:v>Name &amp; Sig of Recovery Room Staff Nurse</c:v>
                </c:pt>
              </c:strCache>
            </c:strRef>
          </c:cat>
          <c:val>
            <c:numRef>
              <c:f>Sheet5!$C$3:$C$7</c:f>
              <c:numCache>
                <c:formatCode>General</c:formatCode>
                <c:ptCount val="5"/>
                <c:pt idx="0">
                  <c:v>34.78</c:v>
                </c:pt>
                <c:pt idx="1">
                  <c:v>56.52</c:v>
                </c:pt>
                <c:pt idx="2">
                  <c:v>47.82</c:v>
                </c:pt>
                <c:pt idx="3">
                  <c:v>17.39</c:v>
                </c:pt>
                <c:pt idx="4">
                  <c:v>65.209999999999994</c:v>
                </c:pt>
              </c:numCache>
            </c:numRef>
          </c:val>
        </c:ser>
        <c:dLbls>
          <c:showVal val="1"/>
        </c:dLbls>
        <c:shape val="box"/>
        <c:axId val="136460928"/>
        <c:axId val="136470912"/>
        <c:axId val="0"/>
      </c:bar3DChart>
      <c:catAx>
        <c:axId val="136460928"/>
        <c:scaling>
          <c:orientation val="minMax"/>
        </c:scaling>
        <c:axPos val="l"/>
        <c:tickLblPos val="nextTo"/>
        <c:crossAx val="136470912"/>
        <c:crosses val="autoZero"/>
        <c:auto val="1"/>
        <c:lblAlgn val="ctr"/>
        <c:lblOffset val="100"/>
      </c:catAx>
      <c:valAx>
        <c:axId val="136470912"/>
        <c:scaling>
          <c:orientation val="minMax"/>
        </c:scaling>
        <c:axPos val="b"/>
        <c:majorGridlines/>
        <c:numFmt formatCode="General" sourceLinked="1"/>
        <c:tickLblPos val="nextTo"/>
        <c:crossAx val="136460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4488407699037621E-2"/>
          <c:y val="0.14399314668999932"/>
          <c:w val="0.88495603674540679"/>
          <c:h val="0.55926691455234756"/>
        </c:manualLayout>
      </c:layout>
      <c:bar3DChart>
        <c:barDir val="col"/>
        <c:grouping val="standard"/>
        <c:ser>
          <c:idx val="0"/>
          <c:order val="0"/>
          <c:tx>
            <c:strRef>
              <c:f>Sheet1!$B$1:$B$2</c:f>
              <c:strCache>
                <c:ptCount val="1"/>
                <c:pt idx="0">
                  <c:v>Particuars Numbers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Sheet1!$A$3:$A$7</c:f>
              <c:strCache>
                <c:ptCount val="5"/>
                <c:pt idx="0">
                  <c:v>OT In Out Time</c:v>
                </c:pt>
                <c:pt idx="1">
                  <c:v>Post Op Recovery Transfer Out Time </c:v>
                </c:pt>
                <c:pt idx="2">
                  <c:v>Pain Score</c:v>
                </c:pt>
                <c:pt idx="3">
                  <c:v>Vitals on Shifting</c:v>
                </c:pt>
                <c:pt idx="4">
                  <c:v>Handed Over By &amp; To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6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18.19%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59.09%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27.28%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9.09%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54.55%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Sheet1!$A$3:$A$7</c:f>
              <c:strCache>
                <c:ptCount val="5"/>
                <c:pt idx="0">
                  <c:v>OT In Out Time</c:v>
                </c:pt>
                <c:pt idx="1">
                  <c:v>Post Op Recovery Transfer Out Time </c:v>
                </c:pt>
                <c:pt idx="2">
                  <c:v>Pain Score</c:v>
                </c:pt>
                <c:pt idx="3">
                  <c:v>Vitals on Shifting</c:v>
                </c:pt>
                <c:pt idx="4">
                  <c:v>Handed Over By &amp; To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18.190000000000001</c:v>
                </c:pt>
                <c:pt idx="1">
                  <c:v>59.09</c:v>
                </c:pt>
                <c:pt idx="2">
                  <c:v>27.279999999999987</c:v>
                </c:pt>
                <c:pt idx="3">
                  <c:v>9.09</c:v>
                </c:pt>
                <c:pt idx="4">
                  <c:v>54.55</c:v>
                </c:pt>
              </c:numCache>
            </c:numRef>
          </c:val>
        </c:ser>
        <c:dLbls>
          <c:showVal val="1"/>
        </c:dLbls>
        <c:shape val="box"/>
        <c:axId val="136591616"/>
        <c:axId val="136613888"/>
        <c:axId val="136503296"/>
      </c:bar3DChart>
      <c:catAx>
        <c:axId val="13659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6613888"/>
        <c:crosses val="autoZero"/>
        <c:auto val="1"/>
        <c:lblAlgn val="ctr"/>
        <c:lblOffset val="100"/>
      </c:catAx>
      <c:valAx>
        <c:axId val="136613888"/>
        <c:scaling>
          <c:orientation val="minMax"/>
        </c:scaling>
        <c:axPos val="l"/>
        <c:majorGridlines/>
        <c:numFmt formatCode="General" sourceLinked="1"/>
        <c:tickLblPos val="nextTo"/>
        <c:crossAx val="136591616"/>
        <c:crosses val="autoZero"/>
        <c:crossBetween val="between"/>
      </c:valAx>
      <c:serAx>
        <c:axId val="136503296"/>
        <c:scaling>
          <c:orientation val="minMax"/>
        </c:scaling>
        <c:delete val="1"/>
        <c:axPos val="b"/>
        <c:tickLblPos val="nextTo"/>
        <c:crossAx val="136613888"/>
        <c:crosses val="autoZero"/>
      </c:serAx>
    </c:plotArea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cked"/>
        <c:ser>
          <c:idx val="0"/>
          <c:order val="0"/>
          <c:tx>
            <c:strRef>
              <c:f>Sheet4!$B$2</c:f>
              <c:strCache>
                <c:ptCount val="1"/>
                <c:pt idx="0">
                  <c:v>Quantity</c:v>
                </c:pt>
              </c:strCache>
            </c:strRef>
          </c:tx>
          <c:dLbls>
            <c:dLblPos val="b"/>
            <c:showVal val="1"/>
          </c:dLbls>
          <c:cat>
            <c:strRef>
              <c:f>Sheet4!$A$3:$A$6</c:f>
              <c:strCache>
                <c:ptCount val="4"/>
                <c:pt idx="0">
                  <c:v>Name &amp; sig of Circulating Nurse</c:v>
                </c:pt>
                <c:pt idx="1">
                  <c:v>Start &amp; End Time of Surgery</c:v>
                </c:pt>
                <c:pt idx="2">
                  <c:v>Name &amp; sig of Surgeon</c:v>
                </c:pt>
                <c:pt idx="3">
                  <c:v>Name &amp; sig of Scrub Nurse</c:v>
                </c:pt>
              </c:strCache>
            </c:strRef>
          </c:cat>
          <c:val>
            <c:numRef>
              <c:f>Sheet4!$B$3:$B$6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14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Percentage</c:v>
                </c:pt>
              </c:strCache>
            </c:strRef>
          </c:tx>
          <c:dLbls>
            <c:dLblPos val="b"/>
            <c:showVal val="1"/>
          </c:dLbls>
          <c:cat>
            <c:strRef>
              <c:f>Sheet4!$A$3:$A$6</c:f>
              <c:strCache>
                <c:ptCount val="4"/>
                <c:pt idx="0">
                  <c:v>Name &amp; sig of Circulating Nurse</c:v>
                </c:pt>
                <c:pt idx="1">
                  <c:v>Start &amp; End Time of Surgery</c:v>
                </c:pt>
                <c:pt idx="2">
                  <c:v>Name &amp; sig of Surgeon</c:v>
                </c:pt>
                <c:pt idx="3">
                  <c:v>Name &amp; sig of Scrub Nurse</c:v>
                </c:pt>
              </c:strCache>
            </c:strRef>
          </c:cat>
          <c:val>
            <c:numRef>
              <c:f>Sheet4!$C$3:$C$6</c:f>
              <c:numCache>
                <c:formatCode>General</c:formatCode>
                <c:ptCount val="4"/>
                <c:pt idx="0">
                  <c:v>26.08</c:v>
                </c:pt>
                <c:pt idx="1">
                  <c:v>34.78</c:v>
                </c:pt>
                <c:pt idx="2">
                  <c:v>60.08</c:v>
                </c:pt>
                <c:pt idx="3">
                  <c:v>47.82</c:v>
                </c:pt>
              </c:numCache>
            </c:numRef>
          </c:val>
        </c:ser>
        <c:dLbls>
          <c:showVal val="1"/>
        </c:dLbls>
        <c:marker val="1"/>
        <c:axId val="136386432"/>
        <c:axId val="136387968"/>
      </c:lineChart>
      <c:catAx>
        <c:axId val="136386432"/>
        <c:scaling>
          <c:orientation val="minMax"/>
        </c:scaling>
        <c:axPos val="b"/>
        <c:tickLblPos val="nextTo"/>
        <c:crossAx val="136387968"/>
        <c:crosses val="autoZero"/>
        <c:auto val="1"/>
        <c:lblAlgn val="ctr"/>
        <c:lblOffset val="100"/>
      </c:catAx>
      <c:valAx>
        <c:axId val="136387968"/>
        <c:scaling>
          <c:orientation val="minMax"/>
        </c:scaling>
        <c:axPos val="l"/>
        <c:majorGridlines/>
        <c:numFmt formatCode="General" sourceLinked="1"/>
        <c:tickLblPos val="nextTo"/>
        <c:crossAx val="136386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IP Initial Nursing Assessment</a:t>
            </a:r>
          </a:p>
        </c:rich>
      </c:tx>
      <c:layout>
        <c:manualLayout>
          <c:xMode val="edge"/>
          <c:yMode val="edge"/>
          <c:x val="0.4469374453193351"/>
          <c:y val="1.388888888888907E-2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8.3250000000000227E-2"/>
          <c:y val="5.0925925925925923E-2"/>
          <c:w val="0.88017366579177558"/>
          <c:h val="0.49702938174395456"/>
        </c:manualLayout>
      </c:layout>
      <c:bar3DChart>
        <c:barDir val="col"/>
        <c:grouping val="clustered"/>
        <c:ser>
          <c:idx val="0"/>
          <c:order val="0"/>
          <c:tx>
            <c:strRef>
              <c:f>Sheet5!$B$3</c:f>
              <c:strCache>
                <c:ptCount val="1"/>
                <c:pt idx="0">
                  <c:v>Quantity</c:v>
                </c:pt>
              </c:strCache>
            </c:strRef>
          </c:tx>
          <c:dLbls>
            <c:showVal val="1"/>
          </c:dLbls>
          <c:cat>
            <c:strRef>
              <c:f>Sheet5!$A$4:$A$7</c:f>
              <c:strCache>
                <c:ptCount val="4"/>
                <c:pt idx="0">
                  <c:v>History of Allergy</c:v>
                </c:pt>
                <c:pt idx="1">
                  <c:v>Pain Screening</c:v>
                </c:pt>
                <c:pt idx="2">
                  <c:v>Fall Risk Assessment</c:v>
                </c:pt>
                <c:pt idx="3">
                  <c:v>Comments on Vulnerability</c:v>
                </c:pt>
              </c:strCache>
            </c:strRef>
          </c:cat>
          <c:val>
            <c:numRef>
              <c:f>Sheet5!$B$4:$B$7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Percentage</c:v>
                </c:pt>
              </c:strCache>
            </c:strRef>
          </c:tx>
          <c:dLbls>
            <c:showVal val="1"/>
          </c:dLbls>
          <c:cat>
            <c:strRef>
              <c:f>Sheet5!$A$4:$A$7</c:f>
              <c:strCache>
                <c:ptCount val="4"/>
                <c:pt idx="0">
                  <c:v>History of Allergy</c:v>
                </c:pt>
                <c:pt idx="1">
                  <c:v>Pain Screening</c:v>
                </c:pt>
                <c:pt idx="2">
                  <c:v>Fall Risk Assessment</c:v>
                </c:pt>
                <c:pt idx="3">
                  <c:v>Comments on Vulnerability</c:v>
                </c:pt>
              </c:strCache>
            </c:strRef>
          </c:cat>
          <c:val>
            <c:numRef>
              <c:f>Sheet5!$C$4:$C$7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  <c:pt idx="2">
                  <c:v>45</c:v>
                </c:pt>
                <c:pt idx="3">
                  <c:v>55</c:v>
                </c:pt>
              </c:numCache>
            </c:numRef>
          </c:val>
        </c:ser>
        <c:dLbls>
          <c:showVal val="1"/>
        </c:dLbls>
        <c:shape val="cylinder"/>
        <c:axId val="136443392"/>
        <c:axId val="136444928"/>
        <c:axId val="0"/>
      </c:bar3DChart>
      <c:catAx>
        <c:axId val="136443392"/>
        <c:scaling>
          <c:orientation val="minMax"/>
        </c:scaling>
        <c:axPos val="b"/>
        <c:tickLblPos val="nextTo"/>
        <c:crossAx val="136444928"/>
        <c:crosses val="autoZero"/>
        <c:auto val="1"/>
        <c:lblAlgn val="ctr"/>
        <c:lblOffset val="100"/>
      </c:catAx>
      <c:valAx>
        <c:axId val="136444928"/>
        <c:scaling>
          <c:orientation val="minMax"/>
        </c:scaling>
        <c:axPos val="l"/>
        <c:majorGridlines/>
        <c:numFmt formatCode="General" sourceLinked="1"/>
        <c:tickLblPos val="nextTo"/>
        <c:crossAx val="13644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64020122485392"/>
          <c:y val="0.29686241289697102"/>
          <c:w val="0.17469313210848644"/>
          <c:h val="0.28486385877742681"/>
        </c:manualLayout>
      </c:layout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2"/>
          <c:order val="2"/>
          <c:tx>
            <c:strRef>
              <c:f>Sheet2!$B$1</c:f>
            </c:strRef>
          </c:tx>
          <c:dLbls>
            <c:showVal val="1"/>
          </c:dLbls>
          <c:cat>
            <c:multiLvlStrRef>
              <c:f>Sheet2!$A$2:$A$4</c:f>
            </c:multiLvlStrRef>
          </c:cat>
          <c:val>
            <c:numRef>
              <c:f>Sheet2!$B$2:$B$4</c:f>
            </c:numRef>
          </c:val>
        </c:ser>
        <c:ser>
          <c:idx val="3"/>
          <c:order val="3"/>
          <c:tx>
            <c:strRef>
              <c:f>Sheet2!$C$1</c:f>
            </c:strRef>
          </c:tx>
          <c:dLbls>
            <c:showVal val="1"/>
          </c:dLbls>
          <c:cat>
            <c:multiLvlStrRef>
              <c:f>Sheet2!$A$2:$A$4</c:f>
            </c:multiLvlStrRef>
          </c:cat>
          <c:val>
            <c:numRef>
              <c:f>Sheet2!$C$2:$C$4</c:f>
            </c:numRef>
          </c:val>
        </c:ser>
        <c:ser>
          <c:idx val="0"/>
          <c:order val="0"/>
          <c:tx>
            <c:strRef>
              <c:f>Sheet3!$B$2</c:f>
              <c:strCache>
                <c:ptCount val="1"/>
                <c:pt idx="0">
                  <c:v>Numbers</c:v>
                </c:pt>
              </c:strCache>
            </c:strRef>
          </c:tx>
          <c:dLbls>
            <c:showVal val="1"/>
          </c:dLbls>
          <c:cat>
            <c:strRef>
              <c:f>Sheet3!$A$3:$A$5</c:f>
              <c:strCache>
                <c:ptCount val="3"/>
                <c:pt idx="0">
                  <c:v>Date &amp; Time</c:v>
                </c:pt>
                <c:pt idx="1">
                  <c:v>Given By</c:v>
                </c:pt>
                <c:pt idx="2">
                  <c:v>Given To</c:v>
                </c:pt>
              </c:strCache>
            </c:strRef>
          </c:cat>
          <c:val>
            <c:numRef>
              <c:f>Sheet3!$B$3:$B$5</c:f>
              <c:numCache>
                <c:formatCode>General</c:formatCode>
                <c:ptCount val="3"/>
                <c:pt idx="0">
                  <c:v>21</c:v>
                </c:pt>
                <c:pt idx="1">
                  <c:v>17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Percentage</c:v>
                </c:pt>
              </c:strCache>
            </c:strRef>
          </c:tx>
          <c:dLbls>
            <c:showVal val="1"/>
          </c:dLbls>
          <c:cat>
            <c:strRef>
              <c:f>Sheet3!$A$3:$A$5</c:f>
              <c:strCache>
                <c:ptCount val="3"/>
                <c:pt idx="0">
                  <c:v>Date &amp; Time</c:v>
                </c:pt>
                <c:pt idx="1">
                  <c:v>Given By</c:v>
                </c:pt>
                <c:pt idx="2">
                  <c:v>Given To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50</c:v>
                </c:pt>
                <c:pt idx="1">
                  <c:v>40.480000000000004</c:v>
                </c:pt>
                <c:pt idx="2">
                  <c:v>57.14</c:v>
                </c:pt>
              </c:numCache>
            </c:numRef>
          </c:val>
        </c:ser>
        <c:dLbls>
          <c:showVal val="1"/>
        </c:dLbls>
        <c:shape val="cone"/>
        <c:axId val="136691072"/>
        <c:axId val="136705152"/>
        <c:axId val="0"/>
      </c:bar3DChart>
      <c:catAx>
        <c:axId val="136691072"/>
        <c:scaling>
          <c:orientation val="minMax"/>
        </c:scaling>
        <c:axPos val="b"/>
        <c:tickLblPos val="nextTo"/>
        <c:crossAx val="136705152"/>
        <c:crosses val="autoZero"/>
        <c:auto val="1"/>
        <c:lblAlgn val="ctr"/>
        <c:lblOffset val="100"/>
      </c:catAx>
      <c:valAx>
        <c:axId val="136705152"/>
        <c:scaling>
          <c:orientation val="minMax"/>
        </c:scaling>
        <c:axPos val="l"/>
        <c:majorGridlines/>
        <c:numFmt formatCode="General" sourceLinked="1"/>
        <c:tickLblPos val="nextTo"/>
        <c:crossAx val="1366910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bar"/>
        <c:grouping val="clustered"/>
        <c:ser>
          <c:idx val="2"/>
          <c:order val="2"/>
          <c:tx>
            <c:strRef>
              <c:f>Sheet1!$A$3</c:f>
            </c:strRef>
          </c:tx>
          <c:dLbls>
            <c:showVal val="1"/>
          </c:dLbls>
          <c:cat>
            <c:multiLvlStrRef>
              <c:f>Sheet1!$B$2:$C$2</c:f>
            </c:multiLvlStrRef>
          </c:cat>
          <c:val>
            <c:numRef>
              <c:f>Sheet1!$B$3:$C$3</c:f>
            </c:numRef>
          </c:val>
        </c:ser>
        <c:ser>
          <c:idx val="3"/>
          <c:order val="3"/>
          <c:tx>
            <c:strRef>
              <c:f>Sheet1!$A$4</c:f>
            </c:strRef>
          </c:tx>
          <c:dLbls>
            <c:showVal val="1"/>
          </c:dLbls>
          <c:cat>
            <c:multiLvlStrRef>
              <c:f>Sheet1!$B$2:$C$2</c:f>
            </c:multiLvlStrRef>
          </c:cat>
          <c:val>
            <c:numRef>
              <c:f>Sheet1!$B$4:$C$4</c:f>
            </c:numRef>
          </c:val>
        </c:ser>
        <c:ser>
          <c:idx val="0"/>
          <c:order val="0"/>
          <c:tx>
            <c:strRef>
              <c:f>Sheet1!$A$3</c:f>
              <c:strCache>
                <c:ptCount val="1"/>
                <c:pt idx="0">
                  <c:v>ProvisionalDiagnosis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18.18%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Sheet1!$B$2:$C$2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4</c:v>
                </c:pt>
                <c:pt idx="1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Name of the Consultant</c:v>
                </c:pt>
              </c:strCache>
            </c:strRef>
          </c:tx>
          <c:dLbls>
            <c:dLbl>
              <c:idx val="1"/>
              <c:layout>
                <c:manualLayout>
                  <c:x val="1.66666666666667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81.81%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Sheet1!$B$2:$C$2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18</c:v>
                </c:pt>
                <c:pt idx="1">
                  <c:v>58.06</c:v>
                </c:pt>
              </c:numCache>
            </c:numRef>
          </c:val>
        </c:ser>
        <c:dLbls>
          <c:showVal val="1"/>
        </c:dLbls>
        <c:gapWidth val="75"/>
        <c:shape val="cylinder"/>
        <c:axId val="111078784"/>
        <c:axId val="111191168"/>
        <c:axId val="0"/>
      </c:bar3DChart>
      <c:catAx>
        <c:axId val="111078784"/>
        <c:scaling>
          <c:orientation val="minMax"/>
        </c:scaling>
        <c:axPos val="l"/>
        <c:numFmt formatCode="General" sourceLinked="1"/>
        <c:majorTickMark val="none"/>
        <c:tickLblPos val="nextTo"/>
        <c:crossAx val="111191168"/>
        <c:crosses val="autoZero"/>
        <c:auto val="1"/>
        <c:lblAlgn val="ctr"/>
        <c:lblOffset val="100"/>
      </c:catAx>
      <c:valAx>
        <c:axId val="1111911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110787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Sheet5!$B$1</c:f>
              <c:strCache>
                <c:ptCount val="1"/>
                <c:pt idx="0">
                  <c:v>Numbers</c:v>
                </c:pt>
              </c:strCache>
            </c:strRef>
          </c:tx>
          <c:dLbls>
            <c:showVal val="1"/>
          </c:dLbls>
          <c:cat>
            <c:strRef>
              <c:f>Sheet5!$A$2:$A$5</c:f>
              <c:strCache>
                <c:ptCount val="4"/>
                <c:pt idx="0">
                  <c:v>Date &amp; Time</c:v>
                </c:pt>
                <c:pt idx="1">
                  <c:v>Handover Notes</c:v>
                </c:pt>
                <c:pt idx="2">
                  <c:v>Name &amp; Sig of Handed Over By </c:v>
                </c:pt>
                <c:pt idx="3">
                  <c:v>Name &amp; Sig of Taken Over By </c:v>
                </c:pt>
              </c:strCache>
            </c:strRef>
          </c:cat>
          <c:val>
            <c:numRef>
              <c:f>Sheet5!$B$2:$B$5</c:f>
              <c:numCache>
                <c:formatCode>General</c:formatCode>
                <c:ptCount val="4"/>
                <c:pt idx="0">
                  <c:v>11</c:v>
                </c:pt>
                <c:pt idx="1">
                  <c:v>16</c:v>
                </c:pt>
                <c:pt idx="2">
                  <c:v>19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Percentage</c:v>
                </c:pt>
              </c:strCache>
            </c:strRef>
          </c:tx>
          <c:dLbls>
            <c:showVal val="1"/>
          </c:dLbls>
          <c:cat>
            <c:strRef>
              <c:f>Sheet5!$A$2:$A$5</c:f>
              <c:strCache>
                <c:ptCount val="4"/>
                <c:pt idx="0">
                  <c:v>Date &amp; Time</c:v>
                </c:pt>
                <c:pt idx="1">
                  <c:v>Handover Notes</c:v>
                </c:pt>
                <c:pt idx="2">
                  <c:v>Name &amp; Sig of Handed Over By </c:v>
                </c:pt>
                <c:pt idx="3">
                  <c:v>Name &amp; Sig of Taken Over By </c:v>
                </c:pt>
              </c:strCache>
            </c:strRef>
          </c:cat>
          <c:val>
            <c:numRef>
              <c:f>Sheet5!$C$2:$C$5</c:f>
              <c:numCache>
                <c:formatCode>General</c:formatCode>
                <c:ptCount val="4"/>
                <c:pt idx="0">
                  <c:v>34.370000000000005</c:v>
                </c:pt>
                <c:pt idx="1">
                  <c:v>50</c:v>
                </c:pt>
                <c:pt idx="2">
                  <c:v>59.37</c:v>
                </c:pt>
                <c:pt idx="3">
                  <c:v>71.86999999999999</c:v>
                </c:pt>
              </c:numCache>
            </c:numRef>
          </c:val>
        </c:ser>
        <c:dLbls>
          <c:showVal val="1"/>
        </c:dLbls>
        <c:shape val="cylinder"/>
        <c:axId val="136749056"/>
        <c:axId val="136750592"/>
        <c:axId val="136420416"/>
      </c:bar3DChart>
      <c:catAx>
        <c:axId val="136749056"/>
        <c:scaling>
          <c:orientation val="minMax"/>
        </c:scaling>
        <c:axPos val="b"/>
        <c:majorTickMark val="none"/>
        <c:tickLblPos val="nextTo"/>
        <c:crossAx val="136750592"/>
        <c:crosses val="autoZero"/>
        <c:auto val="1"/>
        <c:lblAlgn val="ctr"/>
        <c:lblOffset val="100"/>
      </c:catAx>
      <c:valAx>
        <c:axId val="136750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6749056"/>
        <c:crosses val="autoZero"/>
        <c:crossBetween val="between"/>
      </c:valAx>
      <c:serAx>
        <c:axId val="136420416"/>
        <c:scaling>
          <c:orientation val="minMax"/>
        </c:scaling>
        <c:delete val="1"/>
        <c:axPos val="b"/>
        <c:tickLblPos val="nextTo"/>
        <c:crossAx val="13675059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1.4619883040935685E-3"/>
                  <c:y val="-5.8134847924985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4905134151374914E-2"/>
                </c:manualLayout>
              </c:layout>
              <c:showVal val="1"/>
            </c:dLbl>
            <c:showVal val="1"/>
          </c:dLbls>
          <c:cat>
            <c:strRef>
              <c:f>Sheet1!$A$1:$B$1</c:f>
              <c:strCache>
                <c:ptCount val="2"/>
                <c:pt idx="0">
                  <c:v>Complianc</c:v>
                </c:pt>
                <c:pt idx="1">
                  <c:v>Partial complaince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336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1.3157894736842111E-2"/>
                  <c:y val="-6.4594275472205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98.24%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619883040935685E-3"/>
                  <c:y val="-8.0742844340257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1.75%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Sheet1!$A$1:$B$1</c:f>
              <c:strCache>
                <c:ptCount val="2"/>
                <c:pt idx="0">
                  <c:v>Complianc</c:v>
                </c:pt>
                <c:pt idx="1">
                  <c:v>Partial complaince</c:v>
                </c:pt>
              </c:strCache>
            </c:strRef>
          </c:cat>
          <c:val>
            <c:numRef>
              <c:f>Sheet1!$A$3:$B$3</c:f>
              <c:numCache>
                <c:formatCode>General</c:formatCode>
                <c:ptCount val="2"/>
                <c:pt idx="0">
                  <c:v>98.240000000000023</c:v>
                </c:pt>
                <c:pt idx="1">
                  <c:v>1.75</c:v>
                </c:pt>
              </c:numCache>
            </c:numRef>
          </c:val>
        </c:ser>
        <c:dLbls>
          <c:showVal val="1"/>
        </c:dLbls>
        <c:shape val="cylinder"/>
        <c:axId val="137982720"/>
        <c:axId val="137984256"/>
        <c:axId val="0"/>
      </c:bar3DChart>
      <c:catAx>
        <c:axId val="137982720"/>
        <c:scaling>
          <c:orientation val="minMax"/>
        </c:scaling>
        <c:axPos val="b"/>
        <c:tickLblPos val="nextTo"/>
        <c:crossAx val="137984256"/>
        <c:crosses val="autoZero"/>
        <c:auto val="1"/>
        <c:lblAlgn val="ctr"/>
        <c:lblOffset val="100"/>
      </c:catAx>
      <c:valAx>
        <c:axId val="137984256"/>
        <c:scaling>
          <c:orientation val="minMax"/>
        </c:scaling>
        <c:axPos val="l"/>
        <c:majorGridlines/>
        <c:numFmt formatCode="General" sourceLinked="1"/>
        <c:tickLblPos val="nextTo"/>
        <c:crossAx val="137982720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dLbls>
            <c:dLbl>
              <c:idx val="1"/>
              <c:layout>
                <c:manualLayout>
                  <c:x val="-2.9239766081871408E-3"/>
                  <c:y val="-1.6836199685282407E-2"/>
                </c:manualLayout>
              </c:layout>
              <c:showVal val="1"/>
            </c:dLbl>
            <c:dLbl>
              <c:idx val="2"/>
              <c:layout>
                <c:manualLayout>
                  <c:x val="-4.3859649122807015E-3"/>
                  <c:y val="-3.0866366089684346E-2"/>
                </c:manualLayout>
              </c:layout>
              <c:showVal val="1"/>
            </c:dLbl>
            <c:dLbl>
              <c:idx val="3"/>
              <c:layout>
                <c:manualLayout>
                  <c:x val="-2.9239766081871399E-2"/>
                  <c:y val="-2.8060332808803996E-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1">
                  <c:v>ProvisionalDiagnosis</c:v>
                </c:pt>
                <c:pt idx="2">
                  <c:v>Name of the Consultant</c:v>
                </c:pt>
                <c:pt idx="3">
                  <c:v>Expected LOS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4</c:v>
                </c:pt>
                <c:pt idx="2">
                  <c:v>18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12.9%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58.06%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74.14%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1">
                  <c:v>ProvisionalDiagnosis</c:v>
                </c:pt>
                <c:pt idx="2">
                  <c:v>Name of the Consultant</c:v>
                </c:pt>
                <c:pt idx="3">
                  <c:v>Expected LOS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12.9</c:v>
                </c:pt>
                <c:pt idx="2">
                  <c:v>58.06</c:v>
                </c:pt>
                <c:pt idx="3">
                  <c:v>74.14</c:v>
                </c:pt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Sheet1!$A$2:$A$5</c:f>
              <c:strCache>
                <c:ptCount val="4"/>
                <c:pt idx="1">
                  <c:v>ProvisionalDiagnosis</c:v>
                </c:pt>
                <c:pt idx="2">
                  <c:v>Name of the Consultant</c:v>
                </c:pt>
                <c:pt idx="3">
                  <c:v>Expected LOS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15429376"/>
        <c:axId val="115430912"/>
        <c:axId val="111162240"/>
      </c:bar3DChart>
      <c:catAx>
        <c:axId val="115429376"/>
        <c:scaling>
          <c:orientation val="minMax"/>
        </c:scaling>
        <c:axPos val="b"/>
        <c:tickLblPos val="nextTo"/>
        <c:crossAx val="115430912"/>
        <c:crosses val="autoZero"/>
        <c:auto val="1"/>
        <c:lblAlgn val="ctr"/>
        <c:lblOffset val="100"/>
      </c:catAx>
      <c:valAx>
        <c:axId val="115430912"/>
        <c:scaling>
          <c:orientation val="minMax"/>
        </c:scaling>
        <c:axPos val="l"/>
        <c:majorGridlines/>
        <c:numFmt formatCode="General" sourceLinked="1"/>
        <c:tickLblPos val="nextTo"/>
        <c:crossAx val="115429376"/>
        <c:crosses val="autoZero"/>
        <c:crossBetween val="between"/>
      </c:valAx>
      <c:serAx>
        <c:axId val="111162240"/>
        <c:scaling>
          <c:orientation val="minMax"/>
        </c:scaling>
        <c:delete val="1"/>
        <c:axPos val="b"/>
        <c:majorGridlines/>
        <c:tickLblPos val="nextTo"/>
        <c:crossAx val="115430912"/>
        <c:crosses val="autoZero"/>
      </c:serAx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Quantity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</a:rPr>
                      <a:t>Non Compliance
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5.26%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Sheet2!$A$2:$A$4</c:f>
              <c:strCache>
                <c:ptCount val="3"/>
                <c:pt idx="0">
                  <c:v>Complince</c:v>
                </c:pt>
                <c:pt idx="1">
                  <c:v>Non Compliance</c:v>
                </c:pt>
                <c:pt idx="2">
                  <c:v>Partial Compliance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232</c:v>
                </c:pt>
                <c:pt idx="1">
                  <c:v>18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Percentage</c:v>
                </c:pt>
              </c:strCache>
            </c:strRef>
          </c:tx>
          <c:dLbls>
            <c:showCatName val="1"/>
            <c:showPercent val="1"/>
          </c:dLbls>
          <c:cat>
            <c:strRef>
              <c:f>Sheet2!$A$2:$A$4</c:f>
              <c:strCache>
                <c:ptCount val="3"/>
                <c:pt idx="0">
                  <c:v>Complince</c:v>
                </c:pt>
                <c:pt idx="1">
                  <c:v>Non Compliance</c:v>
                </c:pt>
                <c:pt idx="2">
                  <c:v>Partial Compliance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67.83</c:v>
                </c:pt>
                <c:pt idx="1">
                  <c:v>5.26</c:v>
                </c:pt>
                <c:pt idx="2">
                  <c:v>26.9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Quantity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Sheet3!$A$2:$A$7</c:f>
              <c:strCache>
                <c:ptCount val="6"/>
                <c:pt idx="0">
                  <c:v>Date &amp; Time of Assessment</c:v>
                </c:pt>
                <c:pt idx="1">
                  <c:v>Allergy</c:v>
                </c:pt>
                <c:pt idx="2">
                  <c:v>Medication Reconcilation</c:v>
                </c:pt>
                <c:pt idx="3">
                  <c:v>Psychological,FunctionalAssessment,Nutritional Assessment</c:v>
                </c:pt>
                <c:pt idx="4">
                  <c:v>Discharge Plan</c:v>
                </c:pt>
                <c:pt idx="5">
                  <c:v>Consultant's Signature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42</c:v>
                </c:pt>
                <c:pt idx="1">
                  <c:v>15</c:v>
                </c:pt>
                <c:pt idx="2">
                  <c:v>38</c:v>
                </c:pt>
                <c:pt idx="3">
                  <c:v>41</c:v>
                </c:pt>
                <c:pt idx="4">
                  <c:v>26</c:v>
                </c:pt>
                <c:pt idx="5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Sheet3!$A$2:$A$7</c:f>
              <c:strCache>
                <c:ptCount val="6"/>
                <c:pt idx="0">
                  <c:v>Date &amp; Time of Assessment</c:v>
                </c:pt>
                <c:pt idx="1">
                  <c:v>Allergy</c:v>
                </c:pt>
                <c:pt idx="2">
                  <c:v>Medication Reconcilation</c:v>
                </c:pt>
                <c:pt idx="3">
                  <c:v>Psychological,FunctionalAssessment,Nutritional Assessment</c:v>
                </c:pt>
                <c:pt idx="4">
                  <c:v>Discharge Plan</c:v>
                </c:pt>
                <c:pt idx="5">
                  <c:v>Consultant's Signature</c:v>
                </c:pt>
              </c:strCache>
            </c:strRef>
          </c:cat>
          <c:val>
            <c:numRef>
              <c:f>Sheet3!$C$2:$C$7</c:f>
              <c:numCache>
                <c:formatCode>General</c:formatCode>
                <c:ptCount val="6"/>
                <c:pt idx="0">
                  <c:v>45.65</c:v>
                </c:pt>
                <c:pt idx="1">
                  <c:v>16.3</c:v>
                </c:pt>
                <c:pt idx="2">
                  <c:v>41.3</c:v>
                </c:pt>
                <c:pt idx="3">
                  <c:v>44.56</c:v>
                </c:pt>
                <c:pt idx="4">
                  <c:v>28.259999999999987</c:v>
                </c:pt>
                <c:pt idx="5">
                  <c:v>80.430000000000007</c:v>
                </c:pt>
              </c:numCache>
            </c:numRef>
          </c:val>
        </c:ser>
        <c:dLbls>
          <c:showVal val="1"/>
        </c:dLbls>
        <c:shape val="box"/>
        <c:axId val="111086592"/>
        <c:axId val="111096576"/>
        <c:axId val="111349760"/>
      </c:bar3DChart>
      <c:catAx>
        <c:axId val="111086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11096576"/>
        <c:crosses val="autoZero"/>
        <c:auto val="1"/>
        <c:lblAlgn val="ctr"/>
        <c:lblOffset val="100"/>
      </c:catAx>
      <c:valAx>
        <c:axId val="111096576"/>
        <c:scaling>
          <c:orientation val="minMax"/>
        </c:scaling>
        <c:axPos val="l"/>
        <c:majorGridlines/>
        <c:numFmt formatCode="General" sourceLinked="1"/>
        <c:tickLblPos val="nextTo"/>
        <c:crossAx val="111086592"/>
        <c:crosses val="autoZero"/>
        <c:crossBetween val="between"/>
      </c:valAx>
      <c:serAx>
        <c:axId val="11134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1096576"/>
        <c:crosses val="autoZero"/>
      </c:serAx>
    </c:plotArea>
    <c:plotVisOnly val="1"/>
  </c:chart>
  <c:txPr>
    <a:bodyPr/>
    <a:lstStyle/>
    <a:p>
      <a:pPr>
        <a:defRPr sz="900" b="1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Sheet5!$A$1:$A$4</c:f>
              <c:strCache>
                <c:ptCount val="4"/>
                <c:pt idx="0">
                  <c:v>Allergy</c:v>
                </c:pt>
                <c:pt idx="1">
                  <c:v>Prescription Record </c:v>
                </c:pt>
                <c:pt idx="2">
                  <c:v>Administration Record</c:v>
                </c:pt>
                <c:pt idx="3">
                  <c:v>Capital Letters</c:v>
                </c:pt>
              </c:strCache>
            </c:strRef>
          </c:cat>
          <c:val>
            <c:numRef>
              <c:f>Sheet5!$B$1:$B$4</c:f>
              <c:numCache>
                <c:formatCode>General</c:formatCode>
                <c:ptCount val="4"/>
                <c:pt idx="0">
                  <c:v>14</c:v>
                </c:pt>
                <c:pt idx="1">
                  <c:v>9</c:v>
                </c:pt>
                <c:pt idx="2">
                  <c:v>13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18.42%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11.84%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17.1%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42.1%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Sheet5!$A$1:$A$4</c:f>
              <c:strCache>
                <c:ptCount val="4"/>
                <c:pt idx="0">
                  <c:v>Allergy</c:v>
                </c:pt>
                <c:pt idx="1">
                  <c:v>Prescription Record </c:v>
                </c:pt>
                <c:pt idx="2">
                  <c:v>Administration Record</c:v>
                </c:pt>
                <c:pt idx="3">
                  <c:v>Capital Letters</c:v>
                </c:pt>
              </c:strCache>
            </c:strRef>
          </c:cat>
          <c:val>
            <c:numRef>
              <c:f>Sheet5!$C$1:$C$4</c:f>
              <c:numCache>
                <c:formatCode>General</c:formatCode>
                <c:ptCount val="4"/>
                <c:pt idx="0">
                  <c:v>18.420000000000002</c:v>
                </c:pt>
                <c:pt idx="1">
                  <c:v>11.84</c:v>
                </c:pt>
                <c:pt idx="2">
                  <c:v>17.100000000000001</c:v>
                </c:pt>
                <c:pt idx="3">
                  <c:v>42.1</c:v>
                </c:pt>
              </c:numCache>
            </c:numRef>
          </c:val>
        </c:ser>
        <c:dLbls>
          <c:showVal val="1"/>
        </c:dLbls>
        <c:shape val="cylinder"/>
        <c:axId val="111127552"/>
        <c:axId val="135856896"/>
        <c:axId val="0"/>
      </c:bar3DChart>
      <c:catAx>
        <c:axId val="111127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5856896"/>
        <c:crosses val="autoZero"/>
        <c:auto val="1"/>
        <c:lblAlgn val="ctr"/>
        <c:lblOffset val="100"/>
      </c:catAx>
      <c:valAx>
        <c:axId val="135856896"/>
        <c:scaling>
          <c:orientation val="minMax"/>
        </c:scaling>
        <c:axPos val="l"/>
        <c:majorGridlines/>
        <c:numFmt formatCode="General" sourceLinked="1"/>
        <c:tickLblPos val="nextTo"/>
        <c:crossAx val="111127552"/>
        <c:crosses val="autoZero"/>
        <c:crossBetween val="between"/>
      </c:valAx>
    </c:plotArea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25"/>
      <c:rotY val="30"/>
      <c:perspective val="0"/>
    </c:view3D>
    <c:plotArea>
      <c:layout>
        <c:manualLayout>
          <c:layoutTarget val="inner"/>
          <c:xMode val="edge"/>
          <c:yMode val="edge"/>
          <c:x val="6.9361111111112123E-2"/>
          <c:y val="5.5555555555555455E-2"/>
          <c:w val="0.69000000000000061"/>
          <c:h val="0.79875000000000063"/>
        </c:manualLayout>
      </c:layout>
      <c:bar3DChart>
        <c:barDir val="col"/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Name, Signature &amp; Date of Handed OverBy</c:v>
                </c:pt>
              </c:strCache>
            </c:strRef>
          </c:tx>
          <c:dLbls>
            <c:dLbl>
              <c:idx val="0"/>
              <c:layout>
                <c:manualLayout>
                  <c:x val="5.8479532163742704E-3"/>
                  <c:y val="2.5254299527923622E-2"/>
                </c:manualLayout>
              </c:layout>
              <c:showVal val="1"/>
            </c:dLbl>
            <c:dLbl>
              <c:idx val="1"/>
              <c:layout>
                <c:manualLayout>
                  <c:x val="-1.7543859649122844E-2"/>
                  <c:y val="-1.388898095034823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C000"/>
                        </a:solidFill>
                      </a:rPr>
                      <a:t>32.83%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Sheet1!$B$1:$C$2</c:f>
              <c:strCache>
                <c:ptCount val="2"/>
                <c:pt idx="0">
                  <c:v>Quantity</c:v>
                </c:pt>
                <c:pt idx="1">
                  <c:v>Percentage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22</c:v>
                </c:pt>
                <c:pt idx="1">
                  <c:v>32.83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Name, Signature &amp; Date of Taken OverBy</c:v>
                </c:pt>
              </c:strCache>
            </c:strRef>
          </c:tx>
          <c:dLbls>
            <c:dLbl>
              <c:idx val="0"/>
              <c:layout>
                <c:manualLayout>
                  <c:x val="-2.7777777777778542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2.7777777777779071E-3"/>
                  <c:y val="-6.4814814814816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71.64%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Sheet1!$B$1:$C$2</c:f>
              <c:strCache>
                <c:ptCount val="2"/>
                <c:pt idx="0">
                  <c:v>Quantity</c:v>
                </c:pt>
                <c:pt idx="1">
                  <c:v>Percentage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48</c:v>
                </c:pt>
                <c:pt idx="1">
                  <c:v>71.64</c:v>
                </c:pt>
              </c:numCache>
            </c:numRef>
          </c:val>
        </c:ser>
        <c:dLbls>
          <c:showVal val="1"/>
        </c:dLbls>
        <c:gapWidth val="100"/>
        <c:shape val="box"/>
        <c:axId val="135907584"/>
        <c:axId val="135921664"/>
        <c:axId val="111128576"/>
      </c:bar3DChart>
      <c:catAx>
        <c:axId val="135907584"/>
        <c:scaling>
          <c:orientation val="minMax"/>
        </c:scaling>
        <c:axPos val="b"/>
        <c:tickLblPos val="nextTo"/>
        <c:crossAx val="135921664"/>
        <c:crosses val="autoZero"/>
        <c:auto val="1"/>
        <c:lblAlgn val="ctr"/>
        <c:lblOffset val="100"/>
      </c:catAx>
      <c:valAx>
        <c:axId val="135921664"/>
        <c:scaling>
          <c:orientation val="minMax"/>
        </c:scaling>
        <c:axPos val="l"/>
        <c:majorGridlines/>
        <c:numFmt formatCode="General" sourceLinked="1"/>
        <c:tickLblPos val="nextTo"/>
        <c:crossAx val="135907584"/>
        <c:crosses val="autoZero"/>
        <c:crossBetween val="between"/>
      </c:valAx>
      <c:serAx>
        <c:axId val="111128576"/>
        <c:scaling>
          <c:orientation val="minMax"/>
        </c:scaling>
        <c:delete val="1"/>
        <c:axPos val="b"/>
        <c:tickLblPos val="nextTo"/>
        <c:crossAx val="135921664"/>
        <c:crosses val="autoZero"/>
      </c:serAx>
    </c:plotArea>
    <c:legend>
      <c:legendPos val="r"/>
      <c:layout>
        <c:manualLayout>
          <c:xMode val="edge"/>
          <c:yMode val="edge"/>
          <c:x val="0.64736811023622043"/>
          <c:y val="4.6628025663457952E-2"/>
          <c:w val="0.33107917760280758"/>
          <c:h val="0.23824730242053349"/>
        </c:manualLayout>
      </c:layout>
      <c:overlay val="1"/>
      <c:txPr>
        <a:bodyPr/>
        <a:lstStyle/>
        <a:p>
          <a:pPr rtl="0">
            <a:defRPr/>
          </a:pPr>
          <a:endParaRPr lang="en-US"/>
        </a:p>
      </c:txPr>
    </c:legend>
    <c:plotVisOnly val="1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4560743111078238E-2"/>
          <c:y val="5.1087780694079876E-2"/>
          <c:w val="0.72303150697890062"/>
          <c:h val="0.77312518226889693"/>
        </c:manualLayout>
      </c:layout>
      <c:bar3DChart>
        <c:barDir val="col"/>
        <c:grouping val="standard"/>
        <c:ser>
          <c:idx val="0"/>
          <c:order val="0"/>
          <c:tx>
            <c:strRef>
              <c:f>Sheet1!$B$1:$B$2</c:f>
              <c:strCache>
                <c:ptCount val="1"/>
                <c:pt idx="0">
                  <c:v>Quantity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8060332808803996E-2"/>
                </c:manualLayout>
              </c:layout>
              <c:showVal val="1"/>
            </c:dLbl>
            <c:dLbl>
              <c:idx val="1"/>
              <c:layout>
                <c:manualLayout>
                  <c:x val="-7.3099415204678428E-3"/>
                  <c:y val="-2.8060332808803996E-2"/>
                </c:manualLayout>
              </c:layout>
              <c:showVal val="1"/>
            </c:dLbl>
            <c:dLbl>
              <c:idx val="2"/>
              <c:layout>
                <c:manualLayout>
                  <c:x val="-4.3859649122807015E-3"/>
                  <c:y val="-2.806033280880399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Sheet1!$A$3:$A$5</c:f>
              <c:strCache>
                <c:ptCount val="3"/>
                <c:pt idx="0">
                  <c:v>Date &amp; Time of Visit</c:v>
                </c:pt>
                <c:pt idx="1">
                  <c:v>Pain Score</c:v>
                </c:pt>
                <c:pt idx="2">
                  <c:v>Doctor Name &amp; Signature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46</c:v>
                </c:pt>
                <c:pt idx="1">
                  <c:v>52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2"/>
              <c:layout>
                <c:manualLayout>
                  <c:x val="1.4619883040935689E-3"/>
                  <c:y val="-3.086636608968440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Sheet1!$A$3:$A$5</c:f>
              <c:strCache>
                <c:ptCount val="3"/>
                <c:pt idx="0">
                  <c:v>Date &amp; Time of Visit</c:v>
                </c:pt>
                <c:pt idx="1">
                  <c:v>Pain Score</c:v>
                </c:pt>
                <c:pt idx="2">
                  <c:v>Doctor Name &amp; Signature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69.69</c:v>
                </c:pt>
                <c:pt idx="1">
                  <c:v>78.78</c:v>
                </c:pt>
                <c:pt idx="2">
                  <c:v>21.21</c:v>
                </c:pt>
              </c:numCache>
            </c:numRef>
          </c:val>
        </c:ser>
        <c:dLbls>
          <c:showVal val="1"/>
        </c:dLbls>
        <c:shape val="box"/>
        <c:axId val="135937024"/>
        <c:axId val="135947008"/>
        <c:axId val="111129472"/>
      </c:bar3DChart>
      <c:catAx>
        <c:axId val="13593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5947008"/>
        <c:crosses val="autoZero"/>
        <c:auto val="1"/>
        <c:lblAlgn val="ctr"/>
        <c:lblOffset val="100"/>
      </c:catAx>
      <c:valAx>
        <c:axId val="135947008"/>
        <c:scaling>
          <c:orientation val="minMax"/>
        </c:scaling>
        <c:axPos val="l"/>
        <c:majorGridlines/>
        <c:numFmt formatCode="General" sourceLinked="1"/>
        <c:tickLblPos val="nextTo"/>
        <c:crossAx val="135937024"/>
        <c:crosses val="autoZero"/>
        <c:crossBetween val="between"/>
      </c:valAx>
      <c:serAx>
        <c:axId val="111129472"/>
        <c:scaling>
          <c:orientation val="minMax"/>
        </c:scaling>
        <c:axPos val="b"/>
        <c:tickLblPos val="nextTo"/>
        <c:crossAx val="135947008"/>
        <c:crosses val="autoZero"/>
      </c:serAx>
    </c:plotArea>
    <c:plotVisOnly val="1"/>
  </c:chart>
  <c:txPr>
    <a:bodyPr/>
    <a:lstStyle/>
    <a:p>
      <a:pPr>
        <a:defRPr sz="105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Sheet2!$A$3</c:f>
              <c:strCache>
                <c:ptCount val="1"/>
                <c:pt idx="0">
                  <c:v>Fully Compliant</c:v>
                </c:pt>
              </c:strCache>
            </c:strRef>
          </c:tx>
          <c:dLbls>
            <c:dLbl>
              <c:idx val="0"/>
              <c:layout>
                <c:manualLayout>
                  <c:x val="2.6802809280042091E-17"/>
                  <c:y val="3.086636608968436E-2"/>
                </c:manualLayout>
              </c:layout>
              <c:showVal val="1"/>
            </c:dLbl>
            <c:dLbl>
              <c:idx val="1"/>
              <c:layout>
                <c:manualLayout>
                  <c:x val="4.3859649122807015E-3"/>
                  <c:y val="8.418099842641189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Sheet2!$B$1:$C$2</c:f>
              <c:strCache>
                <c:ptCount val="2"/>
                <c:pt idx="0">
                  <c:v>Quantity</c:v>
                </c:pt>
                <c:pt idx="1">
                  <c:v>Percentage</c:v>
                </c:pt>
              </c:strCache>
            </c:strRef>
          </c:cat>
          <c:val>
            <c:numRef>
              <c:f>Sheet2!$B$3:$C$3</c:f>
              <c:numCache>
                <c:formatCode>General</c:formatCode>
                <c:ptCount val="2"/>
                <c:pt idx="0">
                  <c:v>64</c:v>
                </c:pt>
                <c:pt idx="1">
                  <c:v>18.71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Witness Details &amp; Signature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647843265144518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90000"/>
                        </a:schemeClr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0"/>
                  <c:y val="1.683619968528240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90000"/>
                        </a:schemeClr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cat>
            <c:strRef>
              <c:f>Sheet2!$B$1:$C$2</c:f>
              <c:strCache>
                <c:ptCount val="2"/>
                <c:pt idx="0">
                  <c:v>Quantity</c:v>
                </c:pt>
                <c:pt idx="1">
                  <c:v>Percentage</c:v>
                </c:pt>
              </c:strCache>
            </c:strRef>
          </c:cat>
          <c:val>
            <c:numRef>
              <c:f>Sheet2!$B$4:$C$4</c:f>
              <c:numCache>
                <c:formatCode>General</c:formatCode>
                <c:ptCount val="2"/>
                <c:pt idx="0">
                  <c:v>278</c:v>
                </c:pt>
                <c:pt idx="1">
                  <c:v>81.11999999999999</c:v>
                </c:pt>
              </c:numCache>
            </c:numRef>
          </c:val>
        </c:ser>
        <c:dLbls>
          <c:showVal val="1"/>
        </c:dLbls>
        <c:shape val="cylinder"/>
        <c:axId val="136061312"/>
        <c:axId val="136062848"/>
        <c:axId val="111131264"/>
      </c:bar3DChart>
      <c:catAx>
        <c:axId val="136061312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6062848"/>
        <c:crosses val="autoZero"/>
        <c:auto val="1"/>
        <c:lblAlgn val="ctr"/>
        <c:lblOffset val="100"/>
      </c:catAx>
      <c:valAx>
        <c:axId val="136062848"/>
        <c:scaling>
          <c:orientation val="minMax"/>
        </c:scaling>
        <c:axPos val="l"/>
        <c:majorGridlines/>
        <c:numFmt formatCode="General" sourceLinked="1"/>
        <c:tickLblPos val="nextTo"/>
        <c:crossAx val="136061312"/>
        <c:crosses val="autoZero"/>
        <c:crossBetween val="between"/>
      </c:valAx>
      <c:serAx>
        <c:axId val="111131264"/>
        <c:scaling>
          <c:orientation val="minMax"/>
        </c:scaling>
        <c:delete val="1"/>
        <c:axPos val="b"/>
        <c:tickLblPos val="nextTo"/>
        <c:crossAx val="136062848"/>
        <c:crosses val="autoZero"/>
      </c:ser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0.54386</cdr:x>
      <cdr:y>0.73413</cdr:y>
    </cdr:from>
    <cdr:to>
      <cdr:x>0.64912</cdr:x>
      <cdr:y>0.93616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33226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232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0.35965</cdr:x>
      <cdr:y>0.53209</cdr:y>
    </cdr:from>
    <cdr:to>
      <cdr:x>0.46491</cdr:x>
      <cdr:y>0.73413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24200" y="24082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0.35088</cdr:x>
      <cdr:y>0.47141</cdr:y>
    </cdr:from>
    <cdr:to>
      <cdr:x>0.45614</cdr:x>
      <cdr:y>0.67345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2"/>
              </a:solidFill>
            </a:rPr>
            <a:t>92</a:t>
          </a:r>
          <a:endParaRPr lang="en-US" sz="11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0.26316</cdr:x>
      <cdr:y>0.62294</cdr:y>
    </cdr:from>
    <cdr:to>
      <cdr:x>0.39474</cdr:x>
      <cdr:y>0.82497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2819400"/>
          <a:ext cx="1143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18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0.11667</cdr:x>
      <cdr:y>0.77432</cdr:y>
    </cdr:from>
    <cdr:to>
      <cdr:x>0.21667</cdr:x>
      <cdr:y>0.98264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398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2FEA83-4D6B-4B67-A491-734EFE1ABD9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848912-780F-465F-8F42-A88F54C01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2425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en-IN" b="1" dirty="0" smtClean="0"/>
              <a:t>Reviewing the Completeness of Files in MRD in a Super Specialty Hospital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334000"/>
            <a:ext cx="3339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Col Rajesh Kumar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PG/16/041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Hospital Stream</a:t>
            </a:r>
            <a:endParaRPr lang="en-US" sz="32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C:\Users\admion\Desktop\icon_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u="sng" cap="none" dirty="0" smtClean="0"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MEDICAL RECORD DATA COLLECTION SHEET</a:t>
            </a:r>
            <a:r>
              <a:rPr lang="en-US" sz="4400" u="sng" cap="none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/>
            </a:r>
            <a:br>
              <a:rPr lang="en-US" sz="4400" u="sng" cap="none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</a:br>
            <a:endParaRPr lang="en-US" u="sng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1066800"/>
          <a:ext cx="9144002" cy="5462742"/>
        </p:xfrm>
        <a:graphic>
          <a:graphicData uri="http://schemas.openxmlformats.org/drawingml/2006/table">
            <a:tbl>
              <a:tblPr/>
              <a:tblGrid>
                <a:gridCol w="1145065"/>
                <a:gridCol w="1140936"/>
                <a:gridCol w="3691340"/>
                <a:gridCol w="1091358"/>
                <a:gridCol w="1091358"/>
                <a:gridCol w="983945"/>
              </a:tblGrid>
              <a:tr h="338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j-lt"/>
                          <a:ea typeface="Calibri"/>
                          <a:cs typeface="Times New Roman"/>
                        </a:rPr>
                        <a:t>DEPT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j-lt"/>
                          <a:ea typeface="Calibri"/>
                          <a:cs typeface="Times New Roman"/>
                        </a:rPr>
                        <a:t>UHID NO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j-lt"/>
                          <a:ea typeface="Calibri"/>
                          <a:cs typeface="Times New Roman"/>
                        </a:rPr>
                        <a:t>IP NO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00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795" algn="l"/>
                          <a:tab pos="514350" algn="ctr"/>
                        </a:tabLs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795" algn="l"/>
                          <a:tab pos="514350" algn="ctr"/>
                        </a:tabLs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Available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Complete 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Remarks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+mj-lt"/>
                          <a:ea typeface="Calibri"/>
                          <a:cs typeface="Times New Roman"/>
                        </a:rPr>
                        <a:t>Arng</a:t>
                      </a: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 order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j-lt"/>
                          <a:ea typeface="Calibri"/>
                          <a:cs typeface="Times New Roman"/>
                        </a:rPr>
                        <a:t>Name of Form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Yes/N0/NA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Yes/N0/NA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085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Identification Section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Face Sheet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Discharge/Transfer/DAMA/DOR/ Death Summary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Code Blue Record Sheet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Admission Request Form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Physician Section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Emergency/ OPD Ticket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Medication Administration Record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In Patient Initial Medical Assessment Form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Clinicians’ Referral Form 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Clinician Hand Over Notes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Clinician Order Sheet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IP Integrated Plan of Care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In House Transfer Summary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en-US" sz="1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j-lt"/>
                          <a:ea typeface="Calibri"/>
                          <a:cs typeface="Times New Roman"/>
                        </a:rPr>
                        <a:t>Clinical Progress Notes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576" marR="4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000" b="1" u="sng" dirty="0" smtClean="0"/>
              <a:t>Study Findings &amp; Results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algn="ctr"/>
            <a:r>
              <a:rPr lang="en-IN" b="1" dirty="0" smtClean="0"/>
              <a:t>Medical record files audited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Department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No of Files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Neurology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Ophthalmology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Orthopaedics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Paediatrics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50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Obstetrics &amp; Gynaecology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47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Nephrology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Oncology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Pulmonary Medicine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Urology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ENT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General Surgery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27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Cardiology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Internal Medicine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102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Partially Complaint Face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1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86400"/>
            <a:ext cx="9144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All  342 files contained Face  Sheet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75 files found to be partially complaint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Details of deficiencies noted reflected in the above figure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33333" r="30469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67200" y="3352800"/>
            <a:ext cx="2514600" cy="4572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" y="4191000"/>
            <a:ext cx="2514600" cy="4572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4724400"/>
            <a:ext cx="2514600" cy="4572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5486400"/>
            <a:ext cx="2514600" cy="685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Discharge Summery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686800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19172"/>
            <a:ext cx="9144000" cy="1338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 All files had discharge summary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  </a:t>
            </a:r>
            <a:r>
              <a:rPr lang="en-IN" b="1" dirty="0" smtClean="0"/>
              <a:t>18 discharge summary did not reflected doctor’s name or signature.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  Four of them did not have provisional diagnosis.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 smtClean="0"/>
              <a:t>Partially Complaint Admission Request Form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66FF"/>
                </a:solidFill>
              </a:rPr>
              <a:t> Six files were found without admission request forms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 Further 31 forms had certain requirements missed out as shown above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25" t="28125" r="34375" b="6250"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81000" y="1752600"/>
            <a:ext cx="2743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5638800"/>
            <a:ext cx="2743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3962400"/>
            <a:ext cx="2743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medical assessment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232 files were fully complaint.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92 had some fields missing.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18 files did not have the form.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b="1" dirty="0" smtClean="0"/>
              <a:t>Partial compliance in Initial Medical Assessment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03838"/>
          </a:xfrm>
        </p:spPr>
        <p:txBody>
          <a:bodyPr>
            <a:noAutofit/>
          </a:bodyPr>
          <a:lstStyle/>
          <a:p>
            <a:pPr algn="just"/>
            <a:r>
              <a:rPr lang="en-IN" b="1" u="sng" dirty="0" smtClean="0">
                <a:solidFill>
                  <a:srgbClr val="0070C0"/>
                </a:solidFill>
              </a:rPr>
              <a:t>Medical</a:t>
            </a:r>
            <a:r>
              <a:rPr lang="en-IN" sz="2800" b="1" u="sng" dirty="0" smtClean="0">
                <a:solidFill>
                  <a:srgbClr val="0070C0"/>
                </a:solidFill>
              </a:rPr>
              <a:t> records </a:t>
            </a:r>
            <a:r>
              <a:rPr lang="en-IN" sz="2800" b="1" dirty="0" smtClean="0">
                <a:solidFill>
                  <a:srgbClr val="0070C0"/>
                </a:solidFill>
              </a:rPr>
              <a:t>: clinical, administrative, scientific and legal documents pertaining to patient care</a:t>
            </a:r>
          </a:p>
          <a:p>
            <a:pPr algn="just"/>
            <a:r>
              <a:rPr lang="en-IN" sz="2800" b="1" u="sng" dirty="0" err="1" smtClean="0"/>
              <a:t>Mudaliar</a:t>
            </a:r>
            <a:r>
              <a:rPr lang="en-IN" sz="2800" b="1" u="sng" dirty="0" smtClean="0"/>
              <a:t> committee </a:t>
            </a:r>
            <a:r>
              <a:rPr lang="en-IN" sz="2800" b="1" dirty="0" smtClean="0"/>
              <a:t>(1963) first to stress on importance of medical records</a:t>
            </a:r>
          </a:p>
          <a:p>
            <a:pPr algn="just"/>
            <a:r>
              <a:rPr lang="en-IN" sz="2800" b="1" u="sng" dirty="0" smtClean="0">
                <a:solidFill>
                  <a:srgbClr val="0070C0"/>
                </a:solidFill>
              </a:rPr>
              <a:t>Jain commit</a:t>
            </a:r>
            <a:r>
              <a:rPr lang="en-IN" sz="2800" b="1" dirty="0" smtClean="0">
                <a:solidFill>
                  <a:srgbClr val="0070C0"/>
                </a:solidFill>
              </a:rPr>
              <a:t>tee (1968) recommended establishment of medical records section in every Hospital</a:t>
            </a:r>
          </a:p>
          <a:p>
            <a:pPr algn="just"/>
            <a:r>
              <a:rPr lang="en-IN" sz="2800" b="1" dirty="0" smtClean="0"/>
              <a:t>Complete and accurate records for continuity of care, licensing, accreditation and legal requirements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Information on inception &amp; progress of Hospital,  statistical analysis, trends of cases admitted etc</a:t>
            </a:r>
          </a:p>
          <a:p>
            <a:pPr algn="just"/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/>
              <a:t>Incomplete Medication Administration Record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5955268"/>
            <a:ext cx="9144000" cy="7858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0070C0"/>
                </a:solidFill>
              </a:rPr>
              <a:t>Compliance, non compliance and partial compliance in this form were 252, 14 and 76 respectively.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b="1" dirty="0" smtClean="0"/>
              <a:t>Fields missed out in partially complied forms  are as per the graph above.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 Partial compliance details of Clinicians’ Hand Over Notes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915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69955"/>
            <a:ext cx="9144000" cy="1288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263 clinicians’ hand over notes was found to be fully completed.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Whereas 67 notes were found to be incomplete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12 of the medical records did not have the clinicians’ hand over notes.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 </a:t>
            </a:r>
            <a:r>
              <a:rPr lang="en-IN" b="1" dirty="0" smtClean="0"/>
              <a:t>Clinician </a:t>
            </a:r>
            <a:r>
              <a:rPr lang="en-IN" b="1" dirty="0" smtClean="0"/>
              <a:t>Progress Notes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69955"/>
            <a:ext cx="9144000" cy="1288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All 342 files had this document.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However, 66 of them were incomplete in certain respects.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Date &amp; time of visit, pain score and doctors’ name &amp; signature missing in incomplete forms.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1059" t="27917" r="33585" b="14135"/>
          <a:stretch>
            <a:fillRect/>
          </a:stretch>
        </p:blipFill>
        <p:spPr bwMode="auto">
          <a:xfrm>
            <a:off x="4572000" y="152400"/>
            <a:ext cx="4495800" cy="655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943600" y="1828800"/>
            <a:ext cx="2743200" cy="19812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5562600"/>
            <a:ext cx="2133600" cy="1066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 l="24746" t="31147" r="32322" b="7401"/>
          <a:stretch>
            <a:fillRect/>
          </a:stretch>
        </p:blipFill>
        <p:spPr bwMode="auto">
          <a:xfrm>
            <a:off x="0" y="228600"/>
            <a:ext cx="4495800" cy="662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3581400" y="3886200"/>
            <a:ext cx="1049020" cy="8382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990600"/>
            <a:ext cx="4570730" cy="1447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5562600"/>
            <a:ext cx="1219200" cy="9144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" y="1676400"/>
            <a:ext cx="1049020" cy="8382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Partial Compliance: General Consent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43600"/>
            <a:ext cx="9144000" cy="8725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 All the files had this document.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 Of the 64 partially complied forms all were found without witness details and signature.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25" t="31250" r="32813" b="10417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143000" y="1981200"/>
            <a:ext cx="3048000" cy="237744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9687" t="31250" r="33594" b="9375"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Informed Consent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IN" b="1" dirty="0" smtClean="0">
                <a:solidFill>
                  <a:srgbClr val="0070C0"/>
                </a:solidFill>
              </a:rPr>
              <a:t>There were a total of 224 medical records with informed consent.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/>
              <a:t>198 were completed with all details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26 forms i.e. approx 12%, were noted to be with deficiencies.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/>
              <a:t>Details of deficiencies reflected in the above graph.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Pre-Operative Check List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66FF"/>
                </a:solidFill>
              </a:rPr>
              <a:t>There were in total 129 surgical cases.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 Of these, all the files had the pre operative check list.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66FF"/>
                </a:solidFill>
              </a:rPr>
              <a:t>Though 16 of the forms were found deficient in some aspects.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 The details found deficient are as given above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906" t="18750" r="33594" b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572000" y="1066800"/>
            <a:ext cx="3048000" cy="237744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6800" y="4267200"/>
            <a:ext cx="3124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5715000"/>
            <a:ext cx="4495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Pre Anaesthesia Check-up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1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All 129 surgical cases had this form.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There was no case of non compliance.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 A total of 14 forms i.e.10.85% of the forms were found to be partially complaint.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 These details of fields missed out are reflected above.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Monitoring </a:t>
            </a:r>
            <a:r>
              <a:rPr lang="en-US" b="1" dirty="0" smtClean="0">
                <a:solidFill>
                  <a:srgbClr val="0070C0"/>
                </a:solidFill>
              </a:rPr>
              <a:t>and controlling  quality of patient care, assessing performance of medical staff, utilization of hospital resources and data for research purposes</a:t>
            </a:r>
          </a:p>
          <a:p>
            <a:pPr algn="just"/>
            <a:r>
              <a:rPr lang="en-US" b="1" dirty="0" smtClean="0"/>
              <a:t>Assist in planning and allocation of budget for health care system of the country </a:t>
            </a:r>
            <a:endParaRPr lang="en-US" b="1" dirty="0" smtClean="0"/>
          </a:p>
          <a:p>
            <a:pPr algn="just"/>
            <a:r>
              <a:rPr lang="en-IN" b="1" dirty="0" smtClean="0">
                <a:solidFill>
                  <a:srgbClr val="0070C0"/>
                </a:solidFill>
              </a:rPr>
              <a:t>Quality of patient record depends largely on individual making record entries</a:t>
            </a:r>
          </a:p>
          <a:p>
            <a:pPr algn="just"/>
            <a:r>
              <a:rPr lang="en-IN" b="1" dirty="0" smtClean="0"/>
              <a:t>It </a:t>
            </a:r>
            <a:r>
              <a:rPr lang="en-IN" b="1" dirty="0" smtClean="0"/>
              <a:t>is both an indicator of the quality of care, and a means of improving this quality</a:t>
            </a:r>
            <a:endParaRPr lang="en-US" b="1" dirty="0" smtClean="0"/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Based on the principle </a:t>
            </a:r>
            <a:r>
              <a:rPr lang="en-US" b="1" i="1" dirty="0" smtClean="0">
                <a:solidFill>
                  <a:srgbClr val="FF0000"/>
                </a:solidFill>
              </a:rPr>
              <a:t>“People forget, but records remember”</a:t>
            </a:r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/>
              <a:t>Pre Induction Evaluation &amp; Monitoring Form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1"/>
          <a:ext cx="868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111 forms were fully compliant.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 Partial compliance was in 18 files.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No files were found without this form.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86.04% compliance was found.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Balance approx 14% were found to be partially compliant as per details given above. 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OT Surgery &amp; Post Surgery Notes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All 129 surgical cases had surgery and post surgery notes.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 However 21 of the notes were not complete in all respect as per the checklist.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Major observations were related to fields as reflected in the figure above.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Monitoring Form for PACU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1"/>
          <a:ext cx="8686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All the 129 medical records had the monitoring form for PACU.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106 forms were fully compliant as per the checklist.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23 of the forms were not filled in full. 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The details of the partially complaint forms are above.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Incomplete OT Recovery Nursing Notes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4163"/>
          <a:ext cx="91440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69955"/>
            <a:ext cx="9144000" cy="1288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Of the 129 records, 107 were found to be complete in all aspects.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 22 of the records were found to have some fields which were not filled.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The details of incomplete fields of these 22 records are as shown above.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Swab/Needle/Instrument Count Checklist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991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569955"/>
            <a:ext cx="9144000" cy="1288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Of 129 files, 121 files had the checklist, of which 98 checklist were complete.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23 of them were partially completed.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Breakdown of partially complaint files are shown in the graph.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8906" t="16667" r="31250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4498340" y="4495800"/>
            <a:ext cx="4493260" cy="21336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19600" y="304800"/>
            <a:ext cx="2590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IP Initial Nursing Assessment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4163"/>
          <a:ext cx="9144000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86400"/>
            <a:ext cx="9144000" cy="1288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All 342 medical records had the assessment form.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However 20 forms were found incomplete in some fields.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Details of these incomplete forms are as und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Patient &amp; family Education Form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5657671"/>
            <a:ext cx="914399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The compliance level of this form was 277.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Partial compliance was 42 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Noncompliance was  24 out of 342 forms.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The partial complaint details are depicted in the figure given above.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448800" cy="83820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/>
              <a:t>Nursing Needs, Care Plan &amp; Handover forms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85453"/>
            <a:ext cx="9144000" cy="8725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There were 293 fully complaint forms, 17 noncompliant and 32 partially complaint forms.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Fields not completed in partially filled notes are as shown in the figure above.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22" t="8418" r="32322" b="30972"/>
          <a:stretch>
            <a:fillRect/>
          </a:stretch>
        </p:blipFill>
        <p:spPr bwMode="auto">
          <a:xfrm>
            <a:off x="76200" y="0"/>
            <a:ext cx="43434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33400" y="5257800"/>
            <a:ext cx="3810000" cy="13716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33594" t="28125" r="32031" b="9375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953000" y="228600"/>
            <a:ext cx="1066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29600" y="228600"/>
            <a:ext cx="1066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152400"/>
            <a:ext cx="1066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Rationale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3038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Being a recently established health care facility a requirement was felt to </a:t>
            </a:r>
            <a:r>
              <a:rPr lang="en-US" b="1" dirty="0" smtClean="0">
                <a:solidFill>
                  <a:srgbClr val="FF0000"/>
                </a:solidFill>
              </a:rPr>
              <a:t>assess the existing deficiencies </a:t>
            </a:r>
            <a:r>
              <a:rPr lang="en-US" b="1" dirty="0" smtClean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take corrective measures </a:t>
            </a:r>
            <a:r>
              <a:rPr lang="en-US" b="1" dirty="0" smtClean="0">
                <a:solidFill>
                  <a:srgbClr val="0070C0"/>
                </a:solidFill>
              </a:rPr>
              <a:t>for proper medical record maintenance and to hasten up the process for immediate and simultaneous corrective actions </a:t>
            </a:r>
            <a:r>
              <a:rPr lang="en-US" b="1" dirty="0" smtClean="0">
                <a:solidFill>
                  <a:srgbClr val="FF0000"/>
                </a:solidFill>
              </a:rPr>
              <a:t>for sustainable improvement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Initial Nutritional Assessment Form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5657671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This form was found in all the reviewed files and almost all of them 336 were found in order.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 In all only six forms i.e. 1.75% were found wanting in some field.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 In two of the forms patient label was missing.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In four of the forms ‘Date and time of assessment’ was missing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KEY findings &amp; 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N" sz="2400" b="1" dirty="0" smtClean="0">
                <a:solidFill>
                  <a:srgbClr val="0070C0"/>
                </a:solidFill>
              </a:rPr>
              <a:t>In all 342 files where audited.</a:t>
            </a:r>
          </a:p>
          <a:p>
            <a:pPr>
              <a:lnSpc>
                <a:spcPct val="200000"/>
              </a:lnSpc>
            </a:pPr>
            <a:r>
              <a:rPr lang="en-IN" sz="2400" b="1" dirty="0" smtClean="0"/>
              <a:t>22% of Face Sheet were partially complaint.</a:t>
            </a:r>
          </a:p>
          <a:p>
            <a:pPr>
              <a:lnSpc>
                <a:spcPct val="200000"/>
              </a:lnSpc>
            </a:pPr>
            <a:r>
              <a:rPr lang="en-IN" sz="2400" b="1" dirty="0" smtClean="0">
                <a:solidFill>
                  <a:srgbClr val="0070C0"/>
                </a:solidFill>
              </a:rPr>
              <a:t>Admission request form needs to be filled more deliberately as partial compliance level was more than 20%.</a:t>
            </a:r>
          </a:p>
          <a:p>
            <a:pPr>
              <a:lnSpc>
                <a:spcPct val="200000"/>
              </a:lnSpc>
            </a:pPr>
            <a:r>
              <a:rPr lang="en-IN" sz="2400" b="1" dirty="0" smtClean="0"/>
              <a:t>In initial medical assessment form, partial compliance was almost 27% and non compliance was 5%.</a:t>
            </a:r>
          </a:p>
          <a:p>
            <a:pPr>
              <a:lnSpc>
                <a:spcPct val="200000"/>
              </a:lnSpc>
            </a:pPr>
            <a:endParaRPr lang="en-I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KEY findings &amp; 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IN" sz="2000" b="1" dirty="0" smtClean="0">
                <a:solidFill>
                  <a:srgbClr val="0070C0"/>
                </a:solidFill>
              </a:rPr>
              <a:t>Not using capital letters in Medication Administration Form was noted as major deficiency.</a:t>
            </a:r>
          </a:p>
          <a:p>
            <a:pPr algn="just">
              <a:lnSpc>
                <a:spcPct val="200000"/>
              </a:lnSpc>
            </a:pPr>
            <a:r>
              <a:rPr lang="en-IN" sz="2000" b="1" dirty="0" smtClean="0"/>
              <a:t> Clinicians’ handover notes partial compliance was up almost 20%.</a:t>
            </a:r>
          </a:p>
          <a:p>
            <a:pPr algn="just">
              <a:lnSpc>
                <a:spcPct val="200000"/>
              </a:lnSpc>
            </a:pPr>
            <a:r>
              <a:rPr lang="en-IN" sz="2000" b="1" dirty="0" smtClean="0">
                <a:solidFill>
                  <a:srgbClr val="0070C0"/>
                </a:solidFill>
              </a:rPr>
              <a:t> In Clinicians’ progress notes date and time of visit and DMC no were found to be missing.</a:t>
            </a:r>
          </a:p>
          <a:p>
            <a:pPr algn="just">
              <a:lnSpc>
                <a:spcPct val="200000"/>
              </a:lnSpc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</a:rPr>
              <a:t>Those forms which have been partially digitised were found to be better maintained.</a:t>
            </a:r>
          </a:p>
          <a:p>
            <a:pPr algn="just">
              <a:lnSpc>
                <a:spcPct val="200000"/>
              </a:lnSpc>
            </a:pPr>
            <a:r>
              <a:rPr lang="en-IN" sz="2000" b="1" dirty="0" smtClean="0">
                <a:solidFill>
                  <a:srgbClr val="0070C0"/>
                </a:solidFill>
              </a:rPr>
              <a:t> The surgical , nutritional and nursing forms were found to be generally well maintained. </a:t>
            </a:r>
          </a:p>
          <a:p>
            <a:pPr algn="just">
              <a:lnSpc>
                <a:spcPct val="200000"/>
              </a:lnSpc>
            </a:pPr>
            <a:endParaRPr lang="en-IN" sz="2000" b="1" dirty="0" smtClean="0"/>
          </a:p>
          <a:p>
            <a:pPr algn="just">
              <a:lnSpc>
                <a:spcPct val="200000"/>
              </a:lnSpc>
            </a:pPr>
            <a:endParaRPr lang="en-IN" sz="2000" b="1" dirty="0" smtClean="0"/>
          </a:p>
          <a:p>
            <a:pPr algn="just">
              <a:lnSpc>
                <a:spcPct val="200000"/>
              </a:lnSpc>
            </a:pPr>
            <a:endParaRPr lang="en-IN" sz="2000" b="1" dirty="0" smtClean="0"/>
          </a:p>
          <a:p>
            <a:pPr algn="just">
              <a:lnSpc>
                <a:spcPct val="200000"/>
              </a:lnSpc>
            </a:pPr>
            <a:endParaRPr lang="en-IN" sz="2000" b="1" dirty="0" smtClean="0"/>
          </a:p>
          <a:p>
            <a:pPr algn="just">
              <a:lnSpc>
                <a:spcPct val="200000"/>
              </a:lnSpc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All the forms </a:t>
            </a:r>
            <a:r>
              <a:rPr lang="en-US" sz="2400" b="1" dirty="0" smtClean="0"/>
              <a:t>should </a:t>
            </a:r>
            <a:r>
              <a:rPr lang="en-US" sz="2400" b="1" dirty="0" smtClean="0"/>
              <a:t>be filed </a:t>
            </a:r>
            <a:r>
              <a:rPr lang="en-US" sz="2400" b="1" dirty="0" smtClean="0"/>
              <a:t>as </a:t>
            </a:r>
            <a:r>
              <a:rPr lang="en-US" sz="2400" b="1" dirty="0" smtClean="0"/>
              <a:t>per the pre determined sequence.</a:t>
            </a:r>
          </a:p>
          <a:p>
            <a:pPr algn="just"/>
            <a:r>
              <a:rPr lang="en-US" sz="2400" b="1" dirty="0" smtClean="0">
                <a:solidFill>
                  <a:srgbClr val="0066FF"/>
                </a:solidFill>
              </a:rPr>
              <a:t>All the columns in the forms should either be filled or crossed </a:t>
            </a:r>
            <a:r>
              <a:rPr lang="en-US" sz="2400" b="1" dirty="0" smtClean="0">
                <a:solidFill>
                  <a:srgbClr val="0066FF"/>
                </a:solidFill>
              </a:rPr>
              <a:t>out.</a:t>
            </a:r>
            <a:endParaRPr lang="en-US" sz="2400" b="1" dirty="0" smtClean="0">
              <a:solidFill>
                <a:srgbClr val="0066FF"/>
              </a:solidFill>
            </a:endParaRPr>
          </a:p>
          <a:p>
            <a:pPr algn="just"/>
            <a:r>
              <a:rPr lang="en-US" sz="2400" b="1" dirty="0" smtClean="0"/>
              <a:t>carry out detailed study </a:t>
            </a:r>
            <a:r>
              <a:rPr lang="en-US" sz="2400" b="1" dirty="0" smtClean="0"/>
              <a:t> &amp; standardize  forms to </a:t>
            </a:r>
            <a:r>
              <a:rPr lang="en-US" sz="2400" b="1" dirty="0" smtClean="0"/>
              <a:t>avoid  duplication of information.</a:t>
            </a:r>
          </a:p>
          <a:p>
            <a:pPr algn="just"/>
            <a:r>
              <a:rPr lang="en-US" sz="2400" b="1" dirty="0" smtClean="0">
                <a:solidFill>
                  <a:srgbClr val="0066FF"/>
                </a:solidFill>
              </a:rPr>
              <a:t>Face Sheet  to be completed  at the time of preparation of Discharge form.</a:t>
            </a:r>
          </a:p>
          <a:p>
            <a:pPr algn="just"/>
            <a:r>
              <a:rPr lang="en-US" sz="2400" b="1" dirty="0" smtClean="0"/>
              <a:t>Physicians to have rubber stamp </a:t>
            </a:r>
            <a:r>
              <a:rPr lang="en-US" sz="2400" b="1" dirty="0" smtClean="0"/>
              <a:t>with </a:t>
            </a:r>
            <a:r>
              <a:rPr lang="en-US" sz="2400" b="1" dirty="0" smtClean="0"/>
              <a:t>their name, DMC number and other required details to be affixed below their signature.</a:t>
            </a:r>
          </a:p>
          <a:p>
            <a:pPr algn="just"/>
            <a:r>
              <a:rPr lang="en-US" sz="2400" b="1" dirty="0" smtClean="0">
                <a:solidFill>
                  <a:srgbClr val="0066FF"/>
                </a:solidFill>
              </a:rPr>
              <a:t>Posters on importance of medical records to be displayed at suitable places in the hospital to remind </a:t>
            </a:r>
            <a:r>
              <a:rPr lang="en-US" sz="2400" b="1" dirty="0" smtClean="0">
                <a:solidFill>
                  <a:srgbClr val="0066FF"/>
                </a:solidFill>
              </a:rPr>
              <a:t>all about </a:t>
            </a:r>
            <a:r>
              <a:rPr lang="en-US" sz="2400" b="1" dirty="0" smtClean="0">
                <a:solidFill>
                  <a:srgbClr val="0066FF"/>
                </a:solidFill>
              </a:rPr>
              <a:t>the importance of the medical records.</a:t>
            </a:r>
          </a:p>
          <a:p>
            <a:pPr algn="just"/>
            <a:r>
              <a:rPr lang="en-US" sz="2400" b="1" dirty="0" smtClean="0"/>
              <a:t>A speech to software may be </a:t>
            </a:r>
            <a:r>
              <a:rPr lang="en-US" sz="2400" b="1" dirty="0" smtClean="0"/>
              <a:t>used by physicians </a:t>
            </a:r>
            <a:r>
              <a:rPr lang="en-US" sz="2400" b="1" dirty="0" smtClean="0"/>
              <a:t>and other staff for dictating the notes directly in the digitized form in places where computers are being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/>
          <a:lstStyle/>
          <a:p>
            <a:pPr algn="ctr"/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/>
              <a:t>Time limit be laid down for completion and movement of medical records through various steps.</a:t>
            </a:r>
          </a:p>
          <a:p>
            <a:pPr algn="just"/>
            <a:r>
              <a:rPr lang="en-US" sz="2000" b="1" dirty="0" smtClean="0">
                <a:solidFill>
                  <a:srgbClr val="0066FF"/>
                </a:solidFill>
              </a:rPr>
              <a:t>At the end </a:t>
            </a:r>
            <a:r>
              <a:rPr lang="en-US" sz="2000" b="1" dirty="0" smtClean="0">
                <a:solidFill>
                  <a:srgbClr val="0066FF"/>
                </a:solidFill>
              </a:rPr>
              <a:t>of retention period of the medical </a:t>
            </a:r>
            <a:r>
              <a:rPr lang="en-US" sz="2000" b="1" dirty="0" smtClean="0">
                <a:solidFill>
                  <a:srgbClr val="0066FF"/>
                </a:solidFill>
              </a:rPr>
              <a:t>record, </a:t>
            </a:r>
            <a:r>
              <a:rPr lang="en-US" sz="2000" b="1" dirty="0" smtClean="0">
                <a:solidFill>
                  <a:srgbClr val="0066FF"/>
                </a:solidFill>
              </a:rPr>
              <a:t>patient be given an opportunity to take the file and a receipt obtained for records.</a:t>
            </a:r>
          </a:p>
          <a:p>
            <a:pPr algn="just"/>
            <a:r>
              <a:rPr lang="en-US" sz="2000" b="1" dirty="0" smtClean="0"/>
              <a:t>Ensure no cuttings and overwriting. </a:t>
            </a:r>
          </a:p>
          <a:p>
            <a:pPr algn="just"/>
            <a:r>
              <a:rPr lang="en-US" sz="2000" b="1" dirty="0" smtClean="0">
                <a:solidFill>
                  <a:srgbClr val="0066FF"/>
                </a:solidFill>
              </a:rPr>
              <a:t>Issue of signature </a:t>
            </a:r>
            <a:r>
              <a:rPr lang="en-US" sz="2000" b="1" dirty="0" smtClean="0">
                <a:solidFill>
                  <a:srgbClr val="0066FF"/>
                </a:solidFill>
              </a:rPr>
              <a:t>of witness in </a:t>
            </a:r>
            <a:r>
              <a:rPr lang="en-US" sz="2000" b="1" dirty="0" smtClean="0">
                <a:solidFill>
                  <a:srgbClr val="0066FF"/>
                </a:solidFill>
              </a:rPr>
              <a:t>general </a:t>
            </a:r>
            <a:r>
              <a:rPr lang="en-US" sz="2000" b="1" dirty="0" smtClean="0">
                <a:solidFill>
                  <a:srgbClr val="0066FF"/>
                </a:solidFill>
              </a:rPr>
              <a:t>consent form to be resolved and PC staff may be instructed to sign in as </a:t>
            </a:r>
            <a:r>
              <a:rPr lang="en-US" sz="2000" b="1" dirty="0" smtClean="0">
                <a:solidFill>
                  <a:srgbClr val="0066FF"/>
                </a:solidFill>
              </a:rPr>
              <a:t>witness, if required.</a:t>
            </a:r>
            <a:endParaRPr lang="en-US" sz="2000" b="1" dirty="0" smtClean="0">
              <a:solidFill>
                <a:srgbClr val="0066FF"/>
              </a:solidFill>
            </a:endParaRPr>
          </a:p>
          <a:p>
            <a:pPr algn="just"/>
            <a:r>
              <a:rPr lang="en-US" sz="2000" b="1" dirty="0" smtClean="0"/>
              <a:t>Ensure periodic internal audit of the medical records by a suitably constituted committee.</a:t>
            </a:r>
          </a:p>
          <a:p>
            <a:pPr algn="just"/>
            <a:r>
              <a:rPr lang="en-US" sz="2000" b="1" dirty="0" smtClean="0">
                <a:solidFill>
                  <a:srgbClr val="0066FF"/>
                </a:solidFill>
              </a:rPr>
              <a:t>Deficiencies noted to be disseminated to all concerned to make amends.</a:t>
            </a:r>
          </a:p>
          <a:p>
            <a:pPr algn="just"/>
            <a:r>
              <a:rPr lang="en-IN" sz="2000" b="1" dirty="0" smtClean="0"/>
              <a:t>Periodic training programmes based on the issues noted in correct documentation should be organized.</a:t>
            </a:r>
          </a:p>
          <a:p>
            <a:pPr algn="just"/>
            <a:r>
              <a:rPr lang="en-IN" sz="2000" b="1" dirty="0" smtClean="0">
                <a:solidFill>
                  <a:srgbClr val="0066FF"/>
                </a:solidFill>
              </a:rPr>
              <a:t>Floor managers be involved in  checking the completeness  of records before it is sent to MRD</a:t>
            </a:r>
            <a:r>
              <a:rPr lang="en-IN" sz="2000" b="1" dirty="0" smtClean="0">
                <a:solidFill>
                  <a:srgbClr val="0066FF"/>
                </a:solidFill>
              </a:rPr>
              <a:t>.</a:t>
            </a:r>
          </a:p>
          <a:p>
            <a:pPr algn="just"/>
            <a:r>
              <a:rPr lang="en-IN" sz="2000" b="1" dirty="0" smtClean="0">
                <a:solidFill>
                  <a:schemeClr val="tx1"/>
                </a:solidFill>
              </a:rPr>
              <a:t>All documents not directly related to medical record may be filed  separately.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on\Desktop\question_mark_PNG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514600" cy="25146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303838"/>
          </a:xfr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en-US" dirty="0" smtClean="0">
                <a:latin typeface="+mj-lt"/>
              </a:rPr>
              <a:t>To audit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patient medical documents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for the month of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Jan 18 </a:t>
            </a:r>
            <a:r>
              <a:rPr lang="en-US" dirty="0" smtClean="0">
                <a:latin typeface="+mj-lt"/>
              </a:rPr>
              <a:t>in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Medical Record Department </a:t>
            </a:r>
            <a:r>
              <a:rPr lang="en-US" dirty="0" smtClean="0">
                <a:latin typeface="+mj-lt"/>
              </a:rPr>
              <a:t>in a super specialty hospital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200000"/>
              </a:lnSpc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To analyze completeness of medical record files using suitably evolved guidelines </a:t>
            </a:r>
            <a:r>
              <a:rPr lang="en-IN" sz="2800" b="1" dirty="0" smtClean="0">
                <a:solidFill>
                  <a:srgbClr val="0070C0"/>
                </a:solidFill>
              </a:rPr>
              <a:t>on key parameters</a:t>
            </a:r>
          </a:p>
          <a:p>
            <a:pPr algn="just">
              <a:lnSpc>
                <a:spcPct val="200000"/>
              </a:lnSpc>
            </a:pPr>
            <a:r>
              <a:rPr lang="en-IN" sz="2800" b="1" dirty="0" smtClean="0"/>
              <a:t> To identify the areas of improvement/ highlight major deficiencies and provide implementable suggestions for improvement</a:t>
            </a:r>
            <a:endParaRPr lang="en-US" sz="2800" b="1" dirty="0" smtClean="0"/>
          </a:p>
          <a:p>
            <a:pPr algn="just">
              <a:lnSpc>
                <a:spcPct val="200000"/>
              </a:lnSpc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IN" b="1" u="sng" dirty="0" smtClean="0"/>
              <a:t>Methodology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4525963"/>
          </a:xfrm>
        </p:spPr>
        <p:txBody>
          <a:bodyPr>
            <a:noAutofit/>
          </a:bodyPr>
          <a:lstStyle/>
          <a:p>
            <a:r>
              <a:rPr lang="en-US" sz="2600" b="1" u="sng" dirty="0" smtClean="0">
                <a:solidFill>
                  <a:srgbClr val="0070C0"/>
                </a:solidFill>
              </a:rPr>
              <a:t>Study Area</a:t>
            </a:r>
            <a:r>
              <a:rPr lang="en-US" sz="2600" b="1" dirty="0" smtClean="0">
                <a:solidFill>
                  <a:srgbClr val="0070C0"/>
                </a:solidFill>
              </a:rPr>
              <a:t>	A</a:t>
            </a:r>
            <a:r>
              <a:rPr lang="en-IN" sz="2600" b="1" dirty="0" smtClean="0">
                <a:solidFill>
                  <a:srgbClr val="0070C0"/>
                </a:solidFill>
              </a:rPr>
              <a:t> Super Specialty Tertiary Care Hospital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r>
              <a:rPr lang="en-US" sz="2600" b="1" u="sng" dirty="0" smtClean="0"/>
              <a:t>Study Design</a:t>
            </a:r>
            <a:r>
              <a:rPr lang="en-US" sz="2600" b="1" dirty="0" smtClean="0"/>
              <a:t>	Descriptive Cross Sectional Study</a:t>
            </a:r>
          </a:p>
          <a:p>
            <a:r>
              <a:rPr lang="en-US" sz="2600" b="1" u="sng" dirty="0" smtClean="0">
                <a:solidFill>
                  <a:srgbClr val="0070C0"/>
                </a:solidFill>
              </a:rPr>
              <a:t>Study Period</a:t>
            </a:r>
            <a:r>
              <a:rPr lang="en-US" sz="2600" b="1" dirty="0" smtClean="0">
                <a:solidFill>
                  <a:srgbClr val="0070C0"/>
                </a:solidFill>
              </a:rPr>
              <a:t>	01 Feb to 30 Apr 2018</a:t>
            </a:r>
          </a:p>
          <a:p>
            <a:r>
              <a:rPr lang="en-US" sz="2600" b="1" u="sng" dirty="0" smtClean="0"/>
              <a:t>Study Population</a:t>
            </a:r>
            <a:r>
              <a:rPr lang="en-US" sz="2600" b="1" dirty="0" smtClean="0"/>
              <a:t>	 All </a:t>
            </a:r>
            <a:r>
              <a:rPr lang="en-IN" sz="2600" b="1" dirty="0" smtClean="0"/>
              <a:t>patients admitted in January 2018 </a:t>
            </a:r>
            <a:endParaRPr lang="en-US" sz="2600" b="1" dirty="0" smtClean="0"/>
          </a:p>
          <a:p>
            <a:r>
              <a:rPr lang="en-US" sz="2600" b="1" u="sng" dirty="0" smtClean="0">
                <a:solidFill>
                  <a:srgbClr val="0070C0"/>
                </a:solidFill>
              </a:rPr>
              <a:t>Sample Size</a:t>
            </a:r>
            <a:r>
              <a:rPr lang="en-US" sz="2600" b="1" dirty="0" smtClean="0">
                <a:solidFill>
                  <a:srgbClr val="0070C0"/>
                </a:solidFill>
              </a:rPr>
              <a:t>	</a:t>
            </a:r>
            <a:r>
              <a:rPr lang="en-IN" sz="2600" b="1" dirty="0" smtClean="0">
                <a:solidFill>
                  <a:srgbClr val="0070C0"/>
                </a:solidFill>
              </a:rPr>
              <a:t>342 medical records  	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r>
              <a:rPr lang="en-US" sz="2600" b="1" u="sng" dirty="0" smtClean="0"/>
              <a:t>Study Tool</a:t>
            </a:r>
            <a:r>
              <a:rPr lang="en-US" sz="2600" b="1" dirty="0" smtClean="0"/>
              <a:t>		</a:t>
            </a:r>
            <a:r>
              <a:rPr lang="en-IN" sz="2600" b="1" dirty="0" smtClean="0"/>
              <a:t>Suitably</a:t>
            </a:r>
            <a:r>
              <a:rPr lang="en-US" sz="2600" b="1" dirty="0" smtClean="0"/>
              <a:t> evolved medical records audit form</a:t>
            </a:r>
          </a:p>
          <a:p>
            <a:r>
              <a:rPr lang="en-US" sz="2600" b="1" u="sng" dirty="0" smtClean="0">
                <a:solidFill>
                  <a:srgbClr val="0070C0"/>
                </a:solidFill>
              </a:rPr>
              <a:t>Sampling Technique</a:t>
            </a:r>
            <a:r>
              <a:rPr lang="en-US" sz="2600" b="1" dirty="0" smtClean="0">
                <a:solidFill>
                  <a:srgbClr val="0070C0"/>
                </a:solidFill>
              </a:rPr>
              <a:t> Non-Probability Convenience Sampling </a:t>
            </a:r>
          </a:p>
          <a:p>
            <a:r>
              <a:rPr lang="en-US" sz="2600" b="1" u="sng" dirty="0" smtClean="0"/>
              <a:t>Data Source</a:t>
            </a:r>
            <a:r>
              <a:rPr lang="en-US" sz="2600" b="1" dirty="0" smtClean="0"/>
              <a:t>	 </a:t>
            </a:r>
            <a:r>
              <a:rPr lang="en-IN" sz="2600" b="1" dirty="0" smtClean="0"/>
              <a:t>Secondary data</a:t>
            </a:r>
            <a:endParaRPr lang="en-US" sz="2600" b="1" dirty="0" smtClean="0"/>
          </a:p>
          <a:p>
            <a:r>
              <a:rPr lang="en-IN" sz="2600" b="1" u="sng" dirty="0" smtClean="0">
                <a:solidFill>
                  <a:srgbClr val="0070C0"/>
                </a:solidFill>
              </a:rPr>
              <a:t>Data Analysis</a:t>
            </a:r>
            <a:r>
              <a:rPr lang="en-IN" sz="2600" b="1" dirty="0" smtClean="0">
                <a:solidFill>
                  <a:srgbClr val="0070C0"/>
                </a:solidFill>
              </a:rPr>
              <a:t>	Microsoft Excel 2007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841248"/>
          </a:xfrm>
        </p:spPr>
        <p:txBody>
          <a:bodyPr/>
          <a:lstStyle/>
          <a:p>
            <a:pPr algn="ctr"/>
            <a:r>
              <a:rPr lang="en-US" b="1" u="sng" dirty="0" smtClean="0"/>
              <a:t>Documents Reviewed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000" b="1" dirty="0" smtClean="0">
                <a:solidFill>
                  <a:srgbClr val="0070C0"/>
                </a:solidFill>
              </a:rPr>
              <a:t>Face Sheet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000" b="1" dirty="0" smtClean="0"/>
              <a:t>Discharge Summery </a:t>
            </a:r>
            <a:r>
              <a:rPr lang="en-IN" sz="2000" b="1" dirty="0" smtClean="0"/>
              <a:t> </a:t>
            </a:r>
            <a:endParaRPr lang="en-US" sz="2000" b="1" dirty="0" smtClean="0"/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Admission Request Form </a:t>
            </a:r>
            <a:r>
              <a:rPr lang="en-IN" sz="2000" b="1" dirty="0" smtClean="0">
                <a:solidFill>
                  <a:srgbClr val="0070C0"/>
                </a:solidFill>
              </a:rPr>
              <a:t> 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000" b="1" dirty="0" smtClean="0"/>
              <a:t>Initial Medical Assessment Form </a:t>
            </a:r>
            <a:r>
              <a:rPr lang="en-IN" sz="2000" b="1" dirty="0" smtClean="0"/>
              <a:t> </a:t>
            </a:r>
            <a:endParaRPr lang="en-US" sz="2000" b="1" dirty="0" smtClean="0"/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Medication Administration Record  </a:t>
            </a:r>
            <a:r>
              <a:rPr lang="en-IN" sz="2000" b="1" dirty="0" smtClean="0">
                <a:solidFill>
                  <a:srgbClr val="0070C0"/>
                </a:solidFill>
              </a:rPr>
              <a:t> 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000" b="1" dirty="0" smtClean="0"/>
              <a:t>Clinicians’ Hand Over Notes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Clinical Progress Note</a:t>
            </a:r>
          </a:p>
          <a:p>
            <a:pPr algn="just"/>
            <a:r>
              <a:rPr lang="en-US" sz="2000" b="1" dirty="0" smtClean="0"/>
              <a:t>General Consent Form  </a:t>
            </a:r>
            <a:r>
              <a:rPr lang="en-IN" sz="2000" b="1" dirty="0" smtClean="0"/>
              <a:t> </a:t>
            </a:r>
            <a:endParaRPr lang="en-US" sz="2000" b="1" dirty="0" smtClean="0"/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Informed Consent Form</a:t>
            </a:r>
          </a:p>
          <a:p>
            <a:pPr algn="just"/>
            <a:r>
              <a:rPr lang="en-IN" sz="2000" b="1" dirty="0" smtClean="0"/>
              <a:t>Pre Operative Check List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Pre Anesthesia Checkup Forms</a:t>
            </a:r>
          </a:p>
          <a:p>
            <a:pPr algn="just"/>
            <a:endParaRPr lang="en-US" sz="2000" b="1" dirty="0" smtClean="0"/>
          </a:p>
          <a:p>
            <a:pPr algn="just">
              <a:buNone/>
            </a:pPr>
            <a:endParaRPr lang="en-US" sz="2000" b="1" dirty="0" smtClean="0"/>
          </a:p>
          <a:p>
            <a:pPr algn="just"/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/>
              <a:t>Pre Induction Evaluation &amp; Monitoring Form</a:t>
            </a:r>
            <a:r>
              <a:rPr lang="en-US" sz="2000" dirty="0" smtClean="0"/>
              <a:t> </a:t>
            </a:r>
            <a:r>
              <a:rPr lang="en-IN" sz="2000" b="1" dirty="0" smtClean="0"/>
              <a:t> </a:t>
            </a:r>
            <a:endParaRPr lang="en-US" sz="2000" dirty="0" smtClean="0"/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OT Surgery &amp; Post Surgery Notes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IN" sz="2000" b="1" dirty="0" smtClean="0">
                <a:solidFill>
                  <a:srgbClr val="0070C0"/>
                </a:solidFill>
              </a:rPr>
              <a:t> 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/>
            <a:r>
              <a:rPr lang="en-US" sz="2000" b="1" dirty="0" smtClean="0"/>
              <a:t>Monitoring Form for PACU</a:t>
            </a:r>
            <a:r>
              <a:rPr lang="en-US" sz="2000" dirty="0" smtClean="0"/>
              <a:t> </a:t>
            </a:r>
            <a:r>
              <a:rPr lang="en-IN" sz="2000" b="1" dirty="0" smtClean="0"/>
              <a:t> </a:t>
            </a:r>
            <a:endParaRPr lang="en-US" sz="2000" dirty="0" smtClean="0"/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OT Recovery Nursing Notes 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en-US" sz="2000" b="1" dirty="0" smtClean="0"/>
              <a:t>Swab/Needle/Instrument Count Checklist  </a:t>
            </a:r>
            <a:r>
              <a:rPr lang="en-US" sz="2000" dirty="0" smtClean="0"/>
              <a:t> 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IP Initial Nursing Assessment Form </a:t>
            </a:r>
          </a:p>
          <a:p>
            <a:pPr algn="just"/>
            <a:r>
              <a:rPr lang="en-US" sz="2000" b="1" dirty="0" smtClean="0"/>
              <a:t>Patient &amp; family Education Form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Nursing Needs, Care Plan &amp; Handover Form </a:t>
            </a:r>
          </a:p>
          <a:p>
            <a:pPr algn="just"/>
            <a:r>
              <a:rPr lang="en-US" sz="2000" b="1" dirty="0" smtClean="0"/>
              <a:t>Initial Nutritional Assessment Form</a:t>
            </a:r>
            <a:r>
              <a:rPr lang="en-US" sz="2000" dirty="0" smtClean="0"/>
              <a:t> </a:t>
            </a:r>
            <a:r>
              <a:rPr lang="en-IN" sz="2000" b="1" dirty="0" smtClean="0"/>
              <a:t> 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Medical Records Audit Checklist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96992"/>
          <a:ext cx="9144000" cy="5500540"/>
        </p:xfrm>
        <a:graphic>
          <a:graphicData uri="http://schemas.openxmlformats.org/drawingml/2006/table">
            <a:tbl>
              <a:tblPr/>
              <a:tblGrid>
                <a:gridCol w="838200"/>
                <a:gridCol w="2819400"/>
                <a:gridCol w="5486400"/>
              </a:tblGrid>
              <a:tr h="490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S.NO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NAME OF DOCUMENT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Times New Roman"/>
                        </a:rPr>
                        <a:t>REQUIREMENTS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20851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ADMISSION REQUEST FORM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Name &amp; Uhid No.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Times New Roman"/>
                        </a:rPr>
                        <a:t>Provisional Diagnosis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Times New Roman"/>
                        </a:rPr>
                        <a:t>Name Of Consultant &amp; Sign.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Times New Roman"/>
                        </a:rPr>
                        <a:t>Expected Los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Proposed Date  &amp; Time Of Admission 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FACE SHEET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On Admission 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Name in Full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Provisional Diagnosis 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Front office executive Name and Sign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Discharge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DOD &amp; Time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Final Diagnosis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ICD Code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Condition at discharge(circled)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Signature by Consultant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Patient/Next of Kin Signature 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General Consent for Admission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Patient demographics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Name of the Doctor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Signature of patient/ Surrogate, Date &amp; time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Witness Signature, Date &amp; time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Name and Sign of Front office executive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863" marR="55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1761</Words>
  <Application>Microsoft Office PowerPoint</Application>
  <PresentationFormat>On-screen Show (4:3)</PresentationFormat>
  <Paragraphs>327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Trek</vt:lpstr>
      <vt:lpstr>Reviewing the Completeness of Files in MRD in a Super Specialty Hospital </vt:lpstr>
      <vt:lpstr>introduction</vt:lpstr>
      <vt:lpstr>Slide 3</vt:lpstr>
      <vt:lpstr>Rationale of the Study</vt:lpstr>
      <vt:lpstr>AIM</vt:lpstr>
      <vt:lpstr>Objective</vt:lpstr>
      <vt:lpstr>Methodology </vt:lpstr>
      <vt:lpstr>Documents Reviewed</vt:lpstr>
      <vt:lpstr>Medical Records Audit Checklist</vt:lpstr>
      <vt:lpstr>MEDICAL RECORD DATA COLLECTION SHEET </vt:lpstr>
      <vt:lpstr>Study Findings &amp; Results </vt:lpstr>
      <vt:lpstr>Medical record files audited</vt:lpstr>
      <vt:lpstr>Partially Complaint Face Sheet</vt:lpstr>
      <vt:lpstr>Slide 14</vt:lpstr>
      <vt:lpstr>Discharge Summery</vt:lpstr>
      <vt:lpstr>Partially Complaint Admission Request Form </vt:lpstr>
      <vt:lpstr>Slide 17</vt:lpstr>
      <vt:lpstr>Initial medical assessment form</vt:lpstr>
      <vt:lpstr>Partial compliance in Initial Medical Assessment Form</vt:lpstr>
      <vt:lpstr>Incomplete Medication Administration Record</vt:lpstr>
      <vt:lpstr> Partial compliance details of Clinicians’ Hand Over Notes</vt:lpstr>
      <vt:lpstr> Clinician Progress Notes</vt:lpstr>
      <vt:lpstr>Slide 23</vt:lpstr>
      <vt:lpstr>Partial Compliance: General Consent Form</vt:lpstr>
      <vt:lpstr>Slide 25</vt:lpstr>
      <vt:lpstr>Informed Consent Form</vt:lpstr>
      <vt:lpstr>Pre-Operative Check List</vt:lpstr>
      <vt:lpstr>Slide 28</vt:lpstr>
      <vt:lpstr>Pre Anaesthesia Check-up Form</vt:lpstr>
      <vt:lpstr>Pre Induction Evaluation &amp; Monitoring Form</vt:lpstr>
      <vt:lpstr>OT Surgery &amp; Post Surgery Notes</vt:lpstr>
      <vt:lpstr>Monitoring Form for PACU</vt:lpstr>
      <vt:lpstr>Incomplete OT Recovery Nursing Notes</vt:lpstr>
      <vt:lpstr>Swab/Needle/Instrument Count Checklist</vt:lpstr>
      <vt:lpstr>Slide 35</vt:lpstr>
      <vt:lpstr>IP Initial Nursing Assessment</vt:lpstr>
      <vt:lpstr>Patient &amp; family Education Form</vt:lpstr>
      <vt:lpstr>Nursing Needs, Care Plan &amp; Handover forms</vt:lpstr>
      <vt:lpstr>Slide 39</vt:lpstr>
      <vt:lpstr>Initial Nutritional Assessment Form</vt:lpstr>
      <vt:lpstr>KEY findings &amp; OBSERVATIONS</vt:lpstr>
      <vt:lpstr>KEY findings &amp; OBSERVATIONS</vt:lpstr>
      <vt:lpstr>Recommendations</vt:lpstr>
      <vt:lpstr>Recommendations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114</cp:revision>
  <dcterms:created xsi:type="dcterms:W3CDTF">2018-05-10T04:46:36Z</dcterms:created>
  <dcterms:modified xsi:type="dcterms:W3CDTF">2018-05-15T05:12:59Z</dcterms:modified>
</cp:coreProperties>
</file>