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64" r:id="rId3"/>
    <p:sldId id="265" r:id="rId4"/>
    <p:sldId id="257" r:id="rId5"/>
    <p:sldId id="276" r:id="rId6"/>
    <p:sldId id="263" r:id="rId7"/>
    <p:sldId id="258" r:id="rId8"/>
    <p:sldId id="277" r:id="rId9"/>
    <p:sldId id="266" r:id="rId10"/>
    <p:sldId id="275" r:id="rId11"/>
    <p:sldId id="267" r:id="rId12"/>
    <p:sldId id="259" r:id="rId13"/>
    <p:sldId id="274" r:id="rId14"/>
    <p:sldId id="260" r:id="rId15"/>
    <p:sldId id="273" r:id="rId16"/>
    <p:sldId id="270" r:id="rId17"/>
    <p:sldId id="271"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FF3A408-EC4E-4302-A521-90D2477BA3EE}" type="datetimeFigureOut">
              <a:rPr lang="en-US" smtClean="0"/>
              <a:pPr/>
              <a:t>5/15/2018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6FD380B-A19A-4BA7-AE6E-8697ADF10B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FF3A408-EC4E-4302-A521-90D2477BA3EE}" type="datetimeFigureOut">
              <a:rPr lang="en-US" smtClean="0"/>
              <a:pPr/>
              <a:t>5/15/2018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D380B-A19A-4BA7-AE6E-8697ADF10B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FF3A408-EC4E-4302-A521-90D2477BA3EE}" type="datetimeFigureOut">
              <a:rPr lang="en-US" smtClean="0"/>
              <a:pPr/>
              <a:t>5/15/2018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D380B-A19A-4BA7-AE6E-8697ADF10B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FF3A408-EC4E-4302-A521-90D2477BA3EE}" type="datetimeFigureOut">
              <a:rPr lang="en-US" smtClean="0"/>
              <a:pPr/>
              <a:t>5/15/2018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D380B-A19A-4BA7-AE6E-8697ADF10B65}"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FF3A408-EC4E-4302-A521-90D2477BA3EE}" type="datetimeFigureOut">
              <a:rPr lang="en-US" smtClean="0"/>
              <a:pPr/>
              <a:t>5/15/2018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D380B-A19A-4BA7-AE6E-8697ADF10B65}"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FF3A408-EC4E-4302-A521-90D2477BA3EE}" type="datetimeFigureOut">
              <a:rPr lang="en-US" smtClean="0"/>
              <a:pPr/>
              <a:t>5/15/2018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FD380B-A19A-4BA7-AE6E-8697ADF10B65}"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FF3A408-EC4E-4302-A521-90D2477BA3EE}" type="datetimeFigureOut">
              <a:rPr lang="en-US" smtClean="0"/>
              <a:pPr/>
              <a:t>5/15/2018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FD380B-A19A-4BA7-AE6E-8697ADF10B6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FF3A408-EC4E-4302-A521-90D2477BA3EE}" type="datetimeFigureOut">
              <a:rPr lang="en-US" smtClean="0"/>
              <a:pPr/>
              <a:t>5/15/2018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FD380B-A19A-4BA7-AE6E-8697ADF10B65}"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F3A408-EC4E-4302-A521-90D2477BA3EE}" type="datetimeFigureOut">
              <a:rPr lang="en-US" smtClean="0"/>
              <a:pPr/>
              <a:t>5/15/2018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FD380B-A19A-4BA7-AE6E-8697ADF10B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5FF3A408-EC4E-4302-A521-90D2477BA3EE}" type="datetimeFigureOut">
              <a:rPr lang="en-US" smtClean="0"/>
              <a:pPr/>
              <a:t>5/15/2018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FD380B-A19A-4BA7-AE6E-8697ADF10B6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FF3A408-EC4E-4302-A521-90D2477BA3EE}" type="datetimeFigureOut">
              <a:rPr lang="en-US" smtClean="0"/>
              <a:pPr/>
              <a:t>5/15/2018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6FD380B-A19A-4BA7-AE6E-8697ADF10B65}"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FF3A408-EC4E-4302-A521-90D2477BA3EE}" type="datetimeFigureOut">
              <a:rPr lang="en-US" smtClean="0"/>
              <a:pPr/>
              <a:t>5/15/2018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6FD380B-A19A-4BA7-AE6E-8697ADF10B6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2972762"/>
          </a:xfrm>
        </p:spPr>
        <p:txBody>
          <a:bodyPr>
            <a:normAutofit fontScale="90000"/>
          </a:bodyPr>
          <a:lstStyle/>
          <a:p>
            <a:r>
              <a:rPr lang="en-US" b="1" dirty="0"/>
              <a:t>FUNCTIONAL ASSESSMENT OF SICK NEWBORN CARE UNITS IN HARYANA</a:t>
            </a:r>
            <a:br>
              <a:rPr lang="en-US" dirty="0"/>
            </a:br>
            <a:endParaRPr lang="en-US" dirty="0"/>
          </a:p>
        </p:txBody>
      </p:sp>
      <p:sp>
        <p:nvSpPr>
          <p:cNvPr id="3" name="Subtitle 2"/>
          <p:cNvSpPr>
            <a:spLocks noGrp="1"/>
          </p:cNvSpPr>
          <p:nvPr>
            <p:ph type="subTitle" idx="1"/>
          </p:nvPr>
        </p:nvSpPr>
        <p:spPr/>
        <p:txBody>
          <a:bodyPr>
            <a:normAutofit fontScale="92500" lnSpcReduction="20000"/>
          </a:bodyPr>
          <a:lstStyle/>
          <a:p>
            <a:r>
              <a:rPr lang="en-US" dirty="0"/>
              <a:t>Presented by </a:t>
            </a:r>
          </a:p>
          <a:p>
            <a:r>
              <a:rPr lang="en-US" dirty="0" err="1"/>
              <a:t>Saroj</a:t>
            </a:r>
            <a:r>
              <a:rPr lang="en-US" dirty="0"/>
              <a:t> Mann</a:t>
            </a:r>
          </a:p>
          <a:p>
            <a:r>
              <a:rPr lang="en-US" dirty="0"/>
              <a:t>PG/14/054</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a:t> </a:t>
            </a:r>
            <a:r>
              <a:rPr lang="en-US" sz="2800" b="1" dirty="0"/>
              <a:t>Sampling method</a:t>
            </a:r>
            <a:r>
              <a:rPr lang="en-US" sz="2800" dirty="0"/>
              <a:t>:</a:t>
            </a:r>
          </a:p>
          <a:p>
            <a:pPr>
              <a:lnSpc>
                <a:spcPct val="80000"/>
              </a:lnSpc>
            </a:pPr>
            <a:r>
              <a:rPr lang="en-US" sz="2600" dirty="0"/>
              <a:t> </a:t>
            </a:r>
            <a:r>
              <a:rPr lang="en-US" sz="2600" dirty="0">
                <a:latin typeface="Garamond" panose="02020404030301010803" pitchFamily="18" charset="0"/>
              </a:rPr>
              <a:t>21 districts of Haryana</a:t>
            </a:r>
          </a:p>
          <a:p>
            <a:pPr>
              <a:lnSpc>
                <a:spcPct val="80000"/>
              </a:lnSpc>
            </a:pPr>
            <a:r>
              <a:rPr lang="en-US" sz="2600" dirty="0">
                <a:latin typeface="Garamond" panose="02020404030301010803" pitchFamily="18" charset="0"/>
              </a:rPr>
              <a:t> 4 districts were selected through convenience sampling.</a:t>
            </a:r>
          </a:p>
          <a:p>
            <a:pPr>
              <a:lnSpc>
                <a:spcPct val="80000"/>
              </a:lnSpc>
            </a:pPr>
            <a:r>
              <a:rPr lang="en-US" sz="2600" dirty="0">
                <a:latin typeface="Garamond" panose="02020404030301010803" pitchFamily="18" charset="0"/>
              </a:rPr>
              <a:t>4 SNCUs which covers 19% of the total SNCUs in Haryana.</a:t>
            </a:r>
          </a:p>
          <a:p>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382000" cy="5102034"/>
          </a:xfrm>
        </p:spPr>
        <p:txBody>
          <a:bodyPr>
            <a:normAutofit fontScale="70000" lnSpcReduction="20000"/>
          </a:bodyPr>
          <a:lstStyle/>
          <a:p>
            <a:pPr>
              <a:buNone/>
            </a:pPr>
            <a:endParaRPr lang="en-US" dirty="0"/>
          </a:p>
          <a:p>
            <a:r>
              <a:rPr lang="en-US" dirty="0"/>
              <a:t> </a:t>
            </a:r>
            <a:r>
              <a:rPr lang="en-US" sz="3400" dirty="0">
                <a:latin typeface="Garamond" panose="02020404030301010803" pitchFamily="18" charset="0"/>
              </a:rPr>
              <a:t>The tools used for this study were Standard operational guideline for SNCU adopted by NHM Haryana.</a:t>
            </a:r>
          </a:p>
          <a:p>
            <a:endParaRPr lang="en-US" sz="3400" dirty="0">
              <a:latin typeface="Garamond" panose="02020404030301010803" pitchFamily="18" charset="0"/>
            </a:endParaRPr>
          </a:p>
          <a:p>
            <a:r>
              <a:rPr lang="en-US" sz="3400" dirty="0">
                <a:latin typeface="Garamond" panose="02020404030301010803" pitchFamily="18" charset="0"/>
              </a:rPr>
              <a:t> Online data management software developed by UNICEF and NHM Madhya Pradesh and validation of this record with the help of manual hospital records available. </a:t>
            </a:r>
          </a:p>
          <a:p>
            <a:endParaRPr lang="en-US" sz="3400" dirty="0">
              <a:latin typeface="Garamond" panose="02020404030301010803" pitchFamily="18" charset="0"/>
            </a:endParaRPr>
          </a:p>
          <a:p>
            <a:r>
              <a:rPr lang="en-US" sz="3400" dirty="0">
                <a:latin typeface="Garamond" panose="02020404030301010803" pitchFamily="18" charset="0"/>
              </a:rPr>
              <a:t>Newborn tracking through phone calls to observe the outcome and reason behind facility follow up drop outs.</a:t>
            </a:r>
          </a:p>
          <a:p>
            <a:pPr marL="109728" indent="0">
              <a:buNone/>
            </a:pPr>
            <a:endParaRPr lang="en-US" sz="3400" dirty="0">
              <a:latin typeface="Garamond" panose="02020404030301010803" pitchFamily="18" charset="0"/>
            </a:endParaRPr>
          </a:p>
          <a:p>
            <a:r>
              <a:rPr lang="en-US" sz="3400" dirty="0">
                <a:latin typeface="Garamond" panose="02020404030301010803" pitchFamily="18" charset="0"/>
              </a:rPr>
              <a:t> Structured exit interviews for beneficiaries (mothers or attendants) to know their level of satisfaction regarding facilities available to them.</a:t>
            </a:r>
          </a:p>
          <a:p>
            <a:pPr>
              <a:buNone/>
            </a:pPr>
            <a:r>
              <a:rPr lang="en-US" dirty="0"/>
              <a:t> </a:t>
            </a:r>
          </a:p>
        </p:txBody>
      </p:sp>
      <p:sp>
        <p:nvSpPr>
          <p:cNvPr id="2" name="Title 1"/>
          <p:cNvSpPr>
            <a:spLocks noGrp="1"/>
          </p:cNvSpPr>
          <p:nvPr>
            <p:ph type="title"/>
          </p:nvPr>
        </p:nvSpPr>
        <p:spPr/>
        <p:txBody>
          <a:bodyPr/>
          <a:lstStyle/>
          <a:p>
            <a:pPr algn="ctr"/>
            <a:r>
              <a:rPr lang="en-US" dirty="0"/>
              <a:t>TOOLS USED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00600"/>
          </a:xfrm>
        </p:spPr>
        <p:txBody>
          <a:bodyPr>
            <a:normAutofit/>
          </a:bodyPr>
          <a:lstStyle/>
          <a:p>
            <a:pPr>
              <a:lnSpc>
                <a:spcPct val="80000"/>
              </a:lnSpc>
            </a:pPr>
            <a:r>
              <a:rPr lang="en-US" sz="2600" dirty="0"/>
              <a:t> </a:t>
            </a:r>
            <a:r>
              <a:rPr lang="en-US" sz="2600" dirty="0">
                <a:latin typeface="Garamond" panose="02020404030301010803" pitchFamily="18" charset="0"/>
              </a:rPr>
              <a:t>Among admitted newborns, cases of neonatal jaundice and sepsis were high.</a:t>
            </a:r>
          </a:p>
          <a:p>
            <a:pPr marL="109728" indent="0">
              <a:lnSpc>
                <a:spcPct val="80000"/>
              </a:lnSpc>
              <a:buNone/>
            </a:pPr>
            <a:endParaRPr lang="en-US" sz="2600" dirty="0">
              <a:latin typeface="Garamond" panose="02020404030301010803" pitchFamily="18" charset="0"/>
            </a:endParaRPr>
          </a:p>
          <a:p>
            <a:pPr>
              <a:lnSpc>
                <a:spcPct val="80000"/>
              </a:lnSpc>
            </a:pPr>
            <a:r>
              <a:rPr lang="en-US" sz="2600" dirty="0">
                <a:latin typeface="Garamond" panose="02020404030301010803" pitchFamily="18" charset="0"/>
              </a:rPr>
              <a:t> Only 20 % doctor posted in SNCU were trained in FBNC, NSSK and </a:t>
            </a:r>
            <a:r>
              <a:rPr lang="en-US" sz="2600" dirty="0" err="1">
                <a:latin typeface="Garamond" panose="02020404030301010803" pitchFamily="18" charset="0"/>
              </a:rPr>
              <a:t>Observership</a:t>
            </a:r>
            <a:r>
              <a:rPr lang="en-US" sz="2600" dirty="0">
                <a:latin typeface="Garamond" panose="02020404030301010803" pitchFamily="18" charset="0"/>
              </a:rPr>
              <a:t> in regional </a:t>
            </a:r>
            <a:r>
              <a:rPr lang="en-US" sz="2600" dirty="0" err="1">
                <a:latin typeface="Garamond" panose="02020404030301010803" pitchFamily="18" charset="0"/>
              </a:rPr>
              <a:t>centres</a:t>
            </a:r>
            <a:r>
              <a:rPr lang="en-US" sz="2600" dirty="0">
                <a:latin typeface="Garamond" panose="02020404030301010803" pitchFamily="18" charset="0"/>
              </a:rPr>
              <a:t> while almost 80% nurses were trained.</a:t>
            </a:r>
          </a:p>
          <a:p>
            <a:pPr marL="109728" indent="0">
              <a:lnSpc>
                <a:spcPct val="80000"/>
              </a:lnSpc>
              <a:buNone/>
            </a:pPr>
            <a:endParaRPr lang="en-US" sz="2600" dirty="0">
              <a:latin typeface="Garamond" panose="02020404030301010803" pitchFamily="18" charset="0"/>
            </a:endParaRPr>
          </a:p>
          <a:p>
            <a:pPr>
              <a:lnSpc>
                <a:spcPct val="80000"/>
              </a:lnSpc>
            </a:pPr>
            <a:r>
              <a:rPr lang="en-US" sz="2600" dirty="0">
                <a:latin typeface="Garamond" panose="02020404030301010803" pitchFamily="18" charset="0"/>
              </a:rPr>
              <a:t> Standard format for equipment calibration and repair and for cleanliness were not formed.</a:t>
            </a:r>
          </a:p>
          <a:p>
            <a:pPr marL="109728" indent="0">
              <a:lnSpc>
                <a:spcPct val="80000"/>
              </a:lnSpc>
              <a:buNone/>
            </a:pPr>
            <a:endParaRPr lang="en-US" sz="2600" dirty="0">
              <a:latin typeface="Garamond" panose="02020404030301010803" pitchFamily="18" charset="0"/>
            </a:endParaRPr>
          </a:p>
          <a:p>
            <a:pPr>
              <a:lnSpc>
                <a:spcPct val="80000"/>
              </a:lnSpc>
            </a:pPr>
            <a:r>
              <a:rPr lang="en-US" sz="2600" dirty="0">
                <a:latin typeface="Garamond" panose="02020404030301010803" pitchFamily="18" charset="0"/>
              </a:rPr>
              <a:t> Bed occupancy rate, ranged from 56% in Sirsa to 77% in Hisar. Lack of dummies to teach mothers about KMC and proper attachment during feeding. </a:t>
            </a:r>
          </a:p>
        </p:txBody>
      </p:sp>
      <p:sp>
        <p:nvSpPr>
          <p:cNvPr id="2" name="Title 1"/>
          <p:cNvSpPr>
            <a:spLocks noGrp="1"/>
          </p:cNvSpPr>
          <p:nvPr>
            <p:ph type="title"/>
          </p:nvPr>
        </p:nvSpPr>
        <p:spPr/>
        <p:txBody>
          <a:bodyPr>
            <a:normAutofit/>
          </a:bodyPr>
          <a:lstStyle/>
          <a:p>
            <a:pPr algn="ctr"/>
            <a:r>
              <a:rPr lang="en-US" dirty="0"/>
              <a:t>RESULTS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80000"/>
              </a:lnSpc>
            </a:pPr>
            <a:r>
              <a:rPr lang="en-US" sz="2600" dirty="0">
                <a:latin typeface="Garamond" panose="02020404030301010803" pitchFamily="18" charset="0"/>
              </a:rPr>
              <a:t>Hygiene and sanitation protocol were not followed by staff according to guidelines. </a:t>
            </a:r>
          </a:p>
          <a:p>
            <a:pPr>
              <a:lnSpc>
                <a:spcPct val="80000"/>
              </a:lnSpc>
            </a:pPr>
            <a:r>
              <a:rPr lang="en-US" sz="2600" dirty="0">
                <a:latin typeface="Garamond" panose="02020404030301010803" pitchFamily="18" charset="0"/>
              </a:rPr>
              <a:t>First, follow up visit attended by 42 % newborns in which approximate 27 % attended because they had some problem.</a:t>
            </a:r>
          </a:p>
          <a:p>
            <a:pPr>
              <a:lnSpc>
                <a:spcPct val="80000"/>
              </a:lnSpc>
            </a:pPr>
            <a:r>
              <a:rPr lang="en-US" sz="2600" dirty="0">
                <a:latin typeface="Garamond" panose="02020404030301010803" pitchFamily="18" charset="0"/>
              </a:rPr>
              <a:t> Level of satisfaction among parents was more in </a:t>
            </a:r>
            <a:r>
              <a:rPr lang="en-US" sz="2600" dirty="0" err="1">
                <a:latin typeface="Garamond" panose="02020404030301010803" pitchFamily="18" charset="0"/>
              </a:rPr>
              <a:t>Hisar</a:t>
            </a:r>
            <a:r>
              <a:rPr lang="en-US" sz="2600" dirty="0">
                <a:latin typeface="Garamond" panose="02020404030301010803" pitchFamily="18" charset="0"/>
              </a:rPr>
              <a:t> and least in </a:t>
            </a:r>
            <a:r>
              <a:rPr lang="en-US" sz="2600" dirty="0" err="1">
                <a:latin typeface="Garamond" panose="02020404030301010803" pitchFamily="18" charset="0"/>
              </a:rPr>
              <a:t>Sirsa</a:t>
            </a:r>
            <a:r>
              <a:rPr lang="en-US" sz="2600" dirty="0">
                <a:latin typeface="Garamond" panose="02020404030301010803" pitchFamily="18" charset="0"/>
              </a:rPr>
              <a:t> and </a:t>
            </a:r>
            <a:r>
              <a:rPr lang="en-US" sz="2600" dirty="0" err="1">
                <a:latin typeface="Garamond" panose="02020404030301010803" pitchFamily="18" charset="0"/>
              </a:rPr>
              <a:t>Rewari</a:t>
            </a:r>
            <a:endParaRPr lang="en-US" sz="2600" dirty="0">
              <a:latin typeface="Garamond" panose="02020404030301010803" pitchFamily="18" charset="0"/>
            </a:endParaRPr>
          </a:p>
          <a:p>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525963"/>
          </a:xfrm>
        </p:spPr>
        <p:txBody>
          <a:bodyPr>
            <a:normAutofit/>
          </a:bodyPr>
          <a:lstStyle/>
          <a:p>
            <a:pPr>
              <a:lnSpc>
                <a:spcPct val="80000"/>
              </a:lnSpc>
            </a:pPr>
            <a:r>
              <a:rPr lang="en-US" sz="2600" dirty="0">
                <a:latin typeface="Garamond" panose="02020404030301010803" pitchFamily="18" charset="0"/>
              </a:rPr>
              <a:t>Two third admitted newborns were suffering from neonatal jaundice and sepsis.</a:t>
            </a:r>
          </a:p>
          <a:p>
            <a:pPr>
              <a:lnSpc>
                <a:spcPct val="80000"/>
              </a:lnSpc>
            </a:pPr>
            <a:r>
              <a:rPr lang="en-US" sz="2600" dirty="0">
                <a:latin typeface="Garamond" panose="02020404030301010803" pitchFamily="18" charset="0"/>
              </a:rPr>
              <a:t> Facility for breast-feeding and KMC were not adequate. </a:t>
            </a:r>
          </a:p>
          <a:p>
            <a:pPr marL="109728" indent="0">
              <a:lnSpc>
                <a:spcPct val="80000"/>
              </a:lnSpc>
              <a:buNone/>
            </a:pPr>
            <a:endParaRPr lang="en-US" sz="2600" dirty="0">
              <a:latin typeface="Garamond" panose="02020404030301010803" pitchFamily="18" charset="0"/>
            </a:endParaRPr>
          </a:p>
          <a:p>
            <a:pPr>
              <a:lnSpc>
                <a:spcPct val="80000"/>
              </a:lnSpc>
            </a:pPr>
            <a:r>
              <a:rPr lang="en-US" sz="2600" dirty="0">
                <a:latin typeface="Garamond" panose="02020404030301010803" pitchFamily="18" charset="0"/>
              </a:rPr>
              <a:t>There was a lack of data about instrument management. </a:t>
            </a:r>
          </a:p>
          <a:p>
            <a:pPr marL="109728" indent="0">
              <a:lnSpc>
                <a:spcPct val="80000"/>
              </a:lnSpc>
              <a:buNone/>
            </a:pPr>
            <a:endParaRPr lang="en-US" sz="2600" dirty="0">
              <a:latin typeface="Garamond" panose="02020404030301010803" pitchFamily="18" charset="0"/>
            </a:endParaRPr>
          </a:p>
          <a:p>
            <a:pPr>
              <a:lnSpc>
                <a:spcPct val="80000"/>
              </a:lnSpc>
            </a:pPr>
            <a:r>
              <a:rPr lang="en-US" sz="2600" dirty="0">
                <a:latin typeface="Garamond" panose="02020404030301010803" pitchFamily="18" charset="0"/>
              </a:rPr>
              <a:t> Sufficient Human resources but lack of training.</a:t>
            </a:r>
          </a:p>
          <a:p>
            <a:pPr marL="109728" indent="0">
              <a:lnSpc>
                <a:spcPct val="80000"/>
              </a:lnSpc>
              <a:buNone/>
            </a:pPr>
            <a:r>
              <a:rPr lang="en-US" sz="2600" dirty="0">
                <a:latin typeface="Garamond" panose="02020404030301010803" pitchFamily="18" charset="0"/>
              </a:rPr>
              <a:t> </a:t>
            </a:r>
          </a:p>
          <a:p>
            <a:pPr>
              <a:lnSpc>
                <a:spcPct val="80000"/>
              </a:lnSpc>
            </a:pPr>
            <a:r>
              <a:rPr lang="en-US" sz="2600" dirty="0">
                <a:latin typeface="Garamond" panose="02020404030301010803" pitchFamily="18" charset="0"/>
              </a:rPr>
              <a:t>Hygiene and sanitation protocol were not followed properly. </a:t>
            </a:r>
          </a:p>
          <a:p>
            <a:endParaRPr lang="en-US" dirty="0"/>
          </a:p>
          <a:p>
            <a:pPr>
              <a:buNone/>
            </a:pPr>
            <a:endParaRPr lang="en-US" dirty="0"/>
          </a:p>
        </p:txBody>
      </p:sp>
      <p:sp>
        <p:nvSpPr>
          <p:cNvPr id="2" name="Title 1"/>
          <p:cNvSpPr>
            <a:spLocks noGrp="1"/>
          </p:cNvSpPr>
          <p:nvPr>
            <p:ph type="title"/>
          </p:nvPr>
        </p:nvSpPr>
        <p:spPr/>
        <p:txBody>
          <a:bodyPr/>
          <a:lstStyle/>
          <a:p>
            <a:pPr algn="ctr"/>
            <a:r>
              <a:rPr lang="en-US" dirty="0"/>
              <a:t>CONCLUSION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80000"/>
              </a:lnSpc>
            </a:pPr>
            <a:r>
              <a:rPr lang="en-US" sz="2600" dirty="0">
                <a:latin typeface="Garamond" panose="02020404030301010803" pitchFamily="18" charset="0"/>
              </a:rPr>
              <a:t>There was a need of awareness regarding facility follow up to reduce dropouts.</a:t>
            </a:r>
          </a:p>
          <a:p>
            <a:pPr>
              <a:lnSpc>
                <a:spcPct val="80000"/>
              </a:lnSpc>
            </a:pPr>
            <a:r>
              <a:rPr lang="en-US" sz="2600" dirty="0">
                <a:latin typeface="Garamond" panose="02020404030301010803" pitchFamily="18" charset="0"/>
              </a:rPr>
              <a:t> Overall, patient satisfaction score was less for hygiene , sanitation and </a:t>
            </a:r>
            <a:r>
              <a:rPr lang="en-US" sz="2600" dirty="0" err="1">
                <a:latin typeface="Garamond" panose="02020404030301010803" pitchFamily="18" charset="0"/>
              </a:rPr>
              <a:t>behaviour</a:t>
            </a:r>
            <a:r>
              <a:rPr lang="en-US" sz="2600" dirty="0">
                <a:latin typeface="Garamond" panose="02020404030301010803" pitchFamily="18" charset="0"/>
              </a:rPr>
              <a:t> of staff. </a:t>
            </a:r>
          </a:p>
          <a:p>
            <a:pPr>
              <a:lnSpc>
                <a:spcPct val="80000"/>
              </a:lnSpc>
            </a:pPr>
            <a:r>
              <a:rPr lang="en-US" sz="2600" dirty="0">
                <a:latin typeface="Garamond" panose="02020404030301010803" pitchFamily="18" charset="0"/>
              </a:rPr>
              <a:t>There is a scope of improvement for proper functioning of sick newborn care units.</a:t>
            </a:r>
          </a:p>
          <a:p>
            <a:pPr>
              <a:lnSpc>
                <a:spcPct val="80000"/>
              </a:lnSpc>
              <a:buFont typeface="Wingdings 3"/>
              <a:buNone/>
            </a:pPr>
            <a:br>
              <a:rPr lang="en-US" sz="2600" dirty="0">
                <a:latin typeface="Garamond" panose="02020404030301010803" pitchFamily="18" charset="0"/>
              </a:rPr>
            </a:br>
            <a:r>
              <a:rPr lang="en-US" dirty="0"/>
              <a:t> </a:t>
            </a:r>
          </a:p>
        </p:txBody>
      </p:sp>
      <p:sp>
        <p:nvSpPr>
          <p:cNvPr id="2" name="Title 1"/>
          <p:cNvSpPr>
            <a:spLocks noGrp="1"/>
          </p:cNvSpPr>
          <p:nvPr>
            <p:ph type="title"/>
          </p:nvPr>
        </p:nvSpPr>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516562"/>
          </a:xfrm>
        </p:spPr>
        <p:txBody>
          <a:bodyPr>
            <a:noAutofit/>
          </a:bodyPr>
          <a:lstStyle/>
          <a:p>
            <a:pPr>
              <a:lnSpc>
                <a:spcPct val="80000"/>
              </a:lnSpc>
            </a:pPr>
            <a:r>
              <a:rPr lang="en-US" sz="2600" dirty="0">
                <a:latin typeface="Garamond" panose="02020404030301010803" pitchFamily="18" charset="0"/>
              </a:rPr>
              <a:t>Periodic reminder to beneficiary for follow-up needs to be improved and completed till the child becomes one year old.</a:t>
            </a:r>
          </a:p>
          <a:p>
            <a:pPr marL="109728" indent="0">
              <a:lnSpc>
                <a:spcPct val="80000"/>
              </a:lnSpc>
              <a:buNone/>
            </a:pPr>
            <a:endParaRPr lang="en-US" sz="2600" dirty="0">
              <a:latin typeface="Garamond" panose="02020404030301010803" pitchFamily="18" charset="0"/>
            </a:endParaRPr>
          </a:p>
          <a:p>
            <a:pPr>
              <a:lnSpc>
                <a:spcPct val="80000"/>
              </a:lnSpc>
            </a:pPr>
            <a:r>
              <a:rPr lang="en-US" sz="2600" dirty="0">
                <a:latin typeface="Garamond" panose="02020404030301010803" pitchFamily="18" charset="0"/>
              </a:rPr>
              <a:t> Lack of response to the phone calls by beneficiaries was because of contact details saved in online portal belongs to their relatives which cause inadequate transfer of information or father lives at different place.</a:t>
            </a:r>
          </a:p>
          <a:p>
            <a:pPr marL="109728" indent="0">
              <a:lnSpc>
                <a:spcPct val="80000"/>
              </a:lnSpc>
              <a:buNone/>
            </a:pPr>
            <a:endParaRPr lang="en-US" sz="2600" dirty="0">
              <a:latin typeface="Garamond" panose="02020404030301010803" pitchFamily="18" charset="0"/>
            </a:endParaRPr>
          </a:p>
          <a:p>
            <a:pPr>
              <a:lnSpc>
                <a:spcPct val="80000"/>
              </a:lnSpc>
            </a:pPr>
            <a:r>
              <a:rPr lang="en-US" sz="2600" dirty="0">
                <a:latin typeface="Garamond" panose="02020404030301010803" pitchFamily="18" charset="0"/>
              </a:rPr>
              <a:t> Placement of LED TVs for mother education about newborn care in breastfeeding or KMC room to educate them.</a:t>
            </a:r>
          </a:p>
          <a:p>
            <a:pPr marL="109728" indent="0">
              <a:lnSpc>
                <a:spcPct val="80000"/>
              </a:lnSpc>
              <a:buNone/>
            </a:pPr>
            <a:r>
              <a:rPr lang="en-US" sz="2600" dirty="0">
                <a:latin typeface="Garamond" panose="02020404030301010803" pitchFamily="18" charset="0"/>
              </a:rPr>
              <a:t> </a:t>
            </a:r>
          </a:p>
          <a:p>
            <a:pPr>
              <a:lnSpc>
                <a:spcPct val="80000"/>
              </a:lnSpc>
            </a:pPr>
            <a:r>
              <a:rPr lang="en-US" sz="2600" dirty="0">
                <a:latin typeface="Garamond" panose="02020404030301010803" pitchFamily="18" charset="0"/>
              </a:rPr>
              <a:t>Provision of dummies should be there for educational </a:t>
            </a:r>
            <a:r>
              <a:rPr lang="en-US" sz="2600" dirty="0" err="1">
                <a:latin typeface="Garamond" panose="02020404030301010803" pitchFamily="18" charset="0"/>
              </a:rPr>
              <a:t>demostration</a:t>
            </a:r>
            <a:r>
              <a:rPr lang="en-US" sz="2600" dirty="0">
                <a:latin typeface="Garamond" panose="02020404030301010803" pitchFamily="18" charset="0"/>
              </a:rPr>
              <a:t> given by the counselor. </a:t>
            </a:r>
          </a:p>
        </p:txBody>
      </p:sp>
      <p:sp>
        <p:nvSpPr>
          <p:cNvPr id="2" name="Title 1"/>
          <p:cNvSpPr>
            <a:spLocks noGrp="1"/>
          </p:cNvSpPr>
          <p:nvPr>
            <p:ph type="title"/>
          </p:nvPr>
        </p:nvSpPr>
        <p:spPr>
          <a:xfrm>
            <a:off x="457200" y="274638"/>
            <a:ext cx="8229600" cy="868362"/>
          </a:xfrm>
        </p:spPr>
        <p:txBody>
          <a:bodyPr/>
          <a:lstStyle/>
          <a:p>
            <a:pPr algn="ctr"/>
            <a:r>
              <a:rPr lang="en-US" dirty="0"/>
              <a:t>RECOMMENDATIONS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5102034"/>
          </a:xfrm>
        </p:spPr>
        <p:txBody>
          <a:bodyPr>
            <a:normAutofit/>
          </a:bodyPr>
          <a:lstStyle/>
          <a:p>
            <a:pPr>
              <a:lnSpc>
                <a:spcPct val="90000"/>
              </a:lnSpc>
            </a:pPr>
            <a:r>
              <a:rPr lang="en-US" sz="2600" dirty="0">
                <a:latin typeface="Garamond" panose="02020404030301010803" pitchFamily="18" charset="0"/>
              </a:rPr>
              <a:t>There is a need of training for counselors which can help in their capacity building especially male counselors.</a:t>
            </a:r>
          </a:p>
          <a:p>
            <a:pPr marL="109728" indent="0">
              <a:lnSpc>
                <a:spcPct val="90000"/>
              </a:lnSpc>
              <a:buNone/>
            </a:pPr>
            <a:endParaRPr lang="en-US" sz="2600" dirty="0">
              <a:latin typeface="Garamond" panose="02020404030301010803" pitchFamily="18" charset="0"/>
            </a:endParaRPr>
          </a:p>
          <a:p>
            <a:pPr>
              <a:lnSpc>
                <a:spcPct val="90000"/>
              </a:lnSpc>
            </a:pPr>
            <a:r>
              <a:rPr lang="en-US" sz="2600" dirty="0">
                <a:latin typeface="Garamond" panose="02020404030301010803" pitchFamily="18" charset="0"/>
              </a:rPr>
              <a:t> It also reduces work load of nurses through task shifting.</a:t>
            </a:r>
          </a:p>
          <a:p>
            <a:pPr>
              <a:lnSpc>
                <a:spcPct val="90000"/>
              </a:lnSpc>
            </a:pPr>
            <a:r>
              <a:rPr lang="en-US" sz="2600" dirty="0">
                <a:latin typeface="Garamond" panose="02020404030301010803" pitchFamily="18" charset="0"/>
              </a:rPr>
              <a:t> Partnership with NGOs to provide technical support in improving quality of care.</a:t>
            </a:r>
          </a:p>
          <a:p>
            <a:pPr>
              <a:lnSpc>
                <a:spcPct val="90000"/>
              </a:lnSpc>
            </a:pPr>
            <a:r>
              <a:rPr lang="en-US" sz="2600" dirty="0">
                <a:latin typeface="Garamond" panose="02020404030301010803" pitchFamily="18" charset="0"/>
              </a:rPr>
              <a:t> If facility starts taking feedback from the beneficiary, it will help in improving services and ultimately the level of client satisfaction.</a:t>
            </a:r>
          </a:p>
          <a:p>
            <a:endParaRPr lang="en-US" dirty="0"/>
          </a:p>
        </p:txBody>
      </p:sp>
      <p:sp>
        <p:nvSpPr>
          <p:cNvPr id="2" name="Title 1"/>
          <p:cNvSpPr>
            <a:spLocks noGrp="1"/>
          </p:cNvSpPr>
          <p:nvPr>
            <p:ph type="title"/>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a:t> </a:t>
            </a:r>
          </a:p>
          <a:p>
            <a:pPr>
              <a:lnSpc>
                <a:spcPct val="90000"/>
              </a:lnSpc>
            </a:pPr>
            <a:r>
              <a:rPr lang="en-US" sz="2600" dirty="0">
                <a:latin typeface="Garamond" panose="02020404030301010803" pitchFamily="18" charset="0"/>
              </a:rPr>
              <a:t>The sample size of the beneficiary for structured interviews to know the level of satisfaction was inadequate. </a:t>
            </a:r>
          </a:p>
          <a:p>
            <a:pPr>
              <a:lnSpc>
                <a:spcPct val="90000"/>
              </a:lnSpc>
            </a:pPr>
            <a:r>
              <a:rPr lang="en-US" dirty="0">
                <a:latin typeface="Garamond" panose="02020404030301010803" pitchFamily="18" charset="0"/>
              </a:rPr>
              <a:t>Actual situation of SNCUs could not be seen as all the staff members tried to show their best practices.</a:t>
            </a:r>
            <a:br>
              <a:rPr lang="en-US" dirty="0">
                <a:latin typeface="Garamond" panose="02020404030301010803" pitchFamily="18" charset="0"/>
              </a:rPr>
            </a:br>
            <a:r>
              <a:rPr lang="en-US" dirty="0"/>
              <a:t> </a:t>
            </a:r>
          </a:p>
          <a:p>
            <a:pPr>
              <a:buNone/>
            </a:pPr>
            <a:r>
              <a:rPr lang="en-US" dirty="0"/>
              <a:t> </a:t>
            </a:r>
          </a:p>
        </p:txBody>
      </p:sp>
      <p:sp>
        <p:nvSpPr>
          <p:cNvPr id="2" name="Title 1"/>
          <p:cNvSpPr>
            <a:spLocks noGrp="1"/>
          </p:cNvSpPr>
          <p:nvPr>
            <p:ph type="title"/>
          </p:nvPr>
        </p:nvSpPr>
        <p:spPr/>
        <p:txBody>
          <a:bodyPr/>
          <a:lstStyle/>
          <a:p>
            <a:pPr algn="ctr"/>
            <a:r>
              <a:rPr lang="en-US" b="1" dirty="0"/>
              <a:t>Limitations of research</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None/>
            </a:pPr>
            <a:r>
              <a:rPr lang="en-US" dirty="0"/>
              <a:t> </a:t>
            </a:r>
          </a:p>
          <a:p>
            <a:pPr algn="just"/>
            <a:r>
              <a:rPr lang="en-US" dirty="0">
                <a:latin typeface="Garamond" panose="02020404030301010803" pitchFamily="18" charset="0"/>
              </a:rPr>
              <a:t>SNCU is a neonatal unit near the labor room, which will provide special care (all care except ventilation and major surgeries) for sick newborns.</a:t>
            </a:r>
          </a:p>
          <a:p>
            <a:pPr algn="just"/>
            <a:r>
              <a:rPr lang="en-US" dirty="0">
                <a:latin typeface="Garamond" panose="02020404030301010803" pitchFamily="18" charset="0"/>
              </a:rPr>
              <a:t> Any facility with more than 3000 deliveries per year should have a SNCU.</a:t>
            </a:r>
          </a:p>
          <a:p>
            <a:pPr algn="just"/>
            <a:r>
              <a:rPr lang="en-US" dirty="0">
                <a:latin typeface="Garamond" panose="02020404030301010803" pitchFamily="18" charset="0"/>
              </a:rPr>
              <a:t> The minimum number of beds recommended for an SNCU unit in district hospital is 12 and 4 beds should be added for each 1000 additional deliveries.</a:t>
            </a:r>
          </a:p>
          <a:p>
            <a:pPr algn="just">
              <a:buNone/>
            </a:pPr>
            <a:r>
              <a:rPr lang="en-US" dirty="0">
                <a:latin typeface="Garamond" panose="02020404030301010803" pitchFamily="18" charset="0"/>
              </a:rPr>
              <a:t> </a:t>
            </a:r>
          </a:p>
          <a:p>
            <a:pPr algn="just"/>
            <a:r>
              <a:rPr lang="en-US" dirty="0">
                <a:latin typeface="Garamond" panose="02020404030301010803" pitchFamily="18" charset="0"/>
              </a:rPr>
              <a:t>Standard operational guidelines are followed by each unit regarding human resource, equipments required, space provided for each unit, civil, electrical and mechanical works.</a:t>
            </a:r>
          </a:p>
          <a:p>
            <a:endParaRPr lang="en-US" dirty="0"/>
          </a:p>
        </p:txBody>
      </p:sp>
      <p:sp>
        <p:nvSpPr>
          <p:cNvPr id="2" name="Title 1"/>
          <p:cNvSpPr>
            <a:spLocks noGrp="1"/>
          </p:cNvSpPr>
          <p:nvPr>
            <p:ph type="title"/>
          </p:nvPr>
        </p:nvSpPr>
        <p:spPr/>
        <p:txBody>
          <a:bodyPr/>
          <a:lstStyle/>
          <a:p>
            <a:pPr algn="ctr"/>
            <a:r>
              <a:rPr lang="en-US" dirty="0"/>
              <a:t>What is SNCU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buFont typeface="Wingdings 3"/>
              <a:buNone/>
            </a:pPr>
            <a:r>
              <a:rPr lang="en-US" sz="2900" dirty="0">
                <a:latin typeface="Garamond" panose="02020404030301010803" pitchFamily="18" charset="0"/>
              </a:rPr>
              <a:t>SERVICES PROVIDED</a:t>
            </a:r>
          </a:p>
          <a:p>
            <a:pPr algn="just"/>
            <a:r>
              <a:rPr lang="en-US" sz="2900" dirty="0">
                <a:latin typeface="Garamond" panose="02020404030301010803" pitchFamily="18" charset="0"/>
              </a:rPr>
              <a:t>CARE AT BIRTH-prevention of </a:t>
            </a:r>
            <a:r>
              <a:rPr lang="en-US" sz="2900" dirty="0" err="1">
                <a:latin typeface="Garamond" panose="02020404030301010803" pitchFamily="18" charset="0"/>
              </a:rPr>
              <a:t>infection,provision</a:t>
            </a:r>
            <a:r>
              <a:rPr lang="en-US" sz="2900" dirty="0">
                <a:latin typeface="Garamond" panose="02020404030301010803" pitchFamily="18" charset="0"/>
              </a:rPr>
              <a:t> of </a:t>
            </a:r>
            <a:r>
              <a:rPr lang="en-US" sz="2900" dirty="0" err="1">
                <a:latin typeface="Garamond" panose="02020404030301010803" pitchFamily="18" charset="0"/>
              </a:rPr>
              <a:t>warmth,resuscitation,early</a:t>
            </a:r>
            <a:r>
              <a:rPr lang="en-US" sz="2900" dirty="0">
                <a:latin typeface="Garamond" panose="02020404030301010803" pitchFamily="18" charset="0"/>
              </a:rPr>
              <a:t> initiation of breast feeding</a:t>
            </a:r>
          </a:p>
          <a:p>
            <a:pPr algn="just"/>
            <a:r>
              <a:rPr lang="en-US" sz="2900" dirty="0">
                <a:latin typeface="Garamond" panose="02020404030301010803" pitchFamily="18" charset="0"/>
              </a:rPr>
              <a:t>CARE OF NORMAL NEWBORN- Breast feeding, feeding Support</a:t>
            </a:r>
          </a:p>
          <a:p>
            <a:pPr algn="just"/>
            <a:r>
              <a:rPr lang="en-US" sz="2900" dirty="0">
                <a:latin typeface="Garamond" panose="02020404030301010803" pitchFamily="18" charset="0"/>
              </a:rPr>
              <a:t>CARE OF SICK NEWBORN-Managing LBW infants &lt;1800 </a:t>
            </a:r>
            <a:r>
              <a:rPr lang="en-US" sz="2900" dirty="0" err="1">
                <a:latin typeface="Garamond" panose="02020404030301010803" pitchFamily="18" charset="0"/>
              </a:rPr>
              <a:t>gms</a:t>
            </a:r>
            <a:r>
              <a:rPr lang="en-US" sz="2900" dirty="0">
                <a:latin typeface="Garamond" panose="02020404030301010803" pitchFamily="18" charset="0"/>
              </a:rPr>
              <a:t>, managing all sick newborns except those requiring mechanical ventilation and major surgical interventions, follow up of all babies discharged from the unit and high risk </a:t>
            </a:r>
            <a:r>
              <a:rPr lang="en-US" sz="2900" dirty="0" err="1">
                <a:latin typeface="Garamond" panose="02020404030301010803" pitchFamily="18" charset="0"/>
              </a:rPr>
              <a:t>newborns,Immunization</a:t>
            </a:r>
            <a:r>
              <a:rPr lang="en-US" sz="2900" dirty="0">
                <a:latin typeface="Garamond" panose="02020404030301010803" pitchFamily="18" charset="0"/>
              </a:rPr>
              <a:t> services and referral services.</a:t>
            </a:r>
          </a:p>
          <a:p>
            <a:endParaRPr lang="en-US" dirty="0"/>
          </a:p>
        </p:txBody>
      </p:sp>
      <p:sp>
        <p:nvSpPr>
          <p:cNvPr id="2" name="Title 1"/>
          <p:cNvSpPr>
            <a:spLocks noGrp="1"/>
          </p:cNvSpPr>
          <p:nvPr>
            <p:ph type="title"/>
          </p:nvPr>
        </p:nvSpPr>
        <p:spPr/>
        <p:txBody>
          <a:bodyPr/>
          <a:lstStyle/>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5102034"/>
          </a:xfrm>
        </p:spPr>
        <p:txBody>
          <a:bodyPr>
            <a:normAutofit/>
          </a:bodyPr>
          <a:lstStyle/>
          <a:p>
            <a:pPr algn="just"/>
            <a:r>
              <a:rPr lang="en-US" dirty="0">
                <a:latin typeface="Garamond" panose="02020404030301010803" pitchFamily="18" charset="0"/>
              </a:rPr>
              <a:t>Neonatal mortality in India is high (25-30% of global NMR) and stagnant. </a:t>
            </a:r>
          </a:p>
          <a:p>
            <a:pPr algn="just"/>
            <a:r>
              <a:rPr lang="en-US" dirty="0">
                <a:latin typeface="Garamond" panose="02020404030301010803" pitchFamily="18" charset="0"/>
              </a:rPr>
              <a:t>There has been an increased emphasis on institutional birth, which demands improvement in facility based newborn care and client satisfaction. </a:t>
            </a:r>
          </a:p>
          <a:p>
            <a:pPr algn="just"/>
            <a:r>
              <a:rPr lang="en-US" dirty="0">
                <a:latin typeface="Garamond" panose="02020404030301010803" pitchFamily="18" charset="0"/>
              </a:rPr>
              <a:t>Public facilities provide newborn care at every point of childbirth. Newborn Care Corners (NBCC) at every point of childbirth, Newborn Stabilization Units (NBSUs) at Community Health </a:t>
            </a:r>
            <a:r>
              <a:rPr lang="en-US" dirty="0" err="1">
                <a:latin typeface="Garamond" panose="02020404030301010803" pitchFamily="18" charset="0"/>
              </a:rPr>
              <a:t>Centres</a:t>
            </a:r>
            <a:r>
              <a:rPr lang="en-US" dirty="0">
                <a:latin typeface="Garamond" panose="02020404030301010803" pitchFamily="18" charset="0"/>
              </a:rPr>
              <a:t>, Special Newborn Care Units (SNCUs) at district hospitals. </a:t>
            </a:r>
          </a:p>
        </p:txBody>
      </p:sp>
      <p:sp>
        <p:nvSpPr>
          <p:cNvPr id="2" name="Title 1"/>
          <p:cNvSpPr>
            <a:spLocks noGrp="1"/>
          </p:cNvSpPr>
          <p:nvPr>
            <p:ph type="title"/>
          </p:nvPr>
        </p:nvSpPr>
        <p:spPr/>
        <p:txBody>
          <a:bodyPr/>
          <a:lstStyle/>
          <a:p>
            <a:pPr algn="ctr"/>
            <a:r>
              <a:rPr lang="en-US" dirty="0"/>
              <a:t>BACKGROUND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latin typeface="Garamond" panose="02020404030301010803" pitchFamily="18" charset="0"/>
              </a:rPr>
              <a:t>SNCU units undergo several issues like deficiency of human resource, lack of adherence to protocols, overload of admissions, and shortage of equipments and take no notice of client satisfaction. The aim of the study was to assess the functioning of sick newborn care units in Haryana.</a:t>
            </a:r>
          </a:p>
          <a:p>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105400"/>
          </a:xfrm>
        </p:spPr>
        <p:txBody>
          <a:bodyPr>
            <a:normAutofit fontScale="25000" lnSpcReduction="20000"/>
          </a:bodyPr>
          <a:lstStyle/>
          <a:p>
            <a:pPr>
              <a:buNone/>
            </a:pPr>
            <a:r>
              <a:rPr lang="en-US" sz="11200" b="1" dirty="0"/>
              <a:t>Objective</a:t>
            </a:r>
            <a:r>
              <a:rPr lang="en-US" sz="11200" dirty="0"/>
              <a:t>:</a:t>
            </a:r>
            <a:endParaRPr lang="en-US" sz="10400" dirty="0"/>
          </a:p>
          <a:p>
            <a:pPr algn="just"/>
            <a:r>
              <a:rPr lang="en-US" sz="10800" dirty="0">
                <a:latin typeface="Garamond" panose="02020404030301010803" pitchFamily="18" charset="0"/>
              </a:rPr>
              <a:t>To assess the functioning of sick newborn care units in 4 district hospitals of Haryana.</a:t>
            </a:r>
          </a:p>
          <a:p>
            <a:pPr>
              <a:buNone/>
            </a:pPr>
            <a:r>
              <a:rPr lang="en-US" sz="11200" b="1" dirty="0"/>
              <a:t>Sub-objective</a:t>
            </a:r>
            <a:r>
              <a:rPr lang="en-US" sz="11200" dirty="0"/>
              <a:t>:</a:t>
            </a:r>
          </a:p>
          <a:p>
            <a:pPr lvl="0" algn="just"/>
            <a:r>
              <a:rPr lang="en-US" sz="10800" dirty="0">
                <a:latin typeface="Garamond" panose="02020404030301010803" pitchFamily="18" charset="0"/>
              </a:rPr>
              <a:t>To assess the functioning of SNCU unit according to facilities and services available to sick newborns.</a:t>
            </a:r>
          </a:p>
          <a:p>
            <a:pPr lvl="0" algn="just"/>
            <a:r>
              <a:rPr lang="en-US" sz="10800" dirty="0">
                <a:latin typeface="Garamond" panose="02020404030301010803" pitchFamily="18" charset="0"/>
              </a:rPr>
              <a:t>To find the criteria of admission, morbidity and mortality among the sick newborns admitted in SNCUs.</a:t>
            </a:r>
          </a:p>
          <a:p>
            <a:pPr lvl="0" algn="just"/>
            <a:r>
              <a:rPr lang="en-US" sz="10800" dirty="0">
                <a:latin typeface="Garamond" panose="02020404030301010803" pitchFamily="18" charset="0"/>
              </a:rPr>
              <a:t>To find the outcome of newborns discharged from SNCUs successfully.</a:t>
            </a:r>
          </a:p>
          <a:p>
            <a:pPr lvl="0" algn="just"/>
            <a:r>
              <a:rPr lang="en-US" sz="10800" dirty="0">
                <a:latin typeface="Garamond" panose="02020404030301010803" pitchFamily="18" charset="0"/>
              </a:rPr>
              <a:t>To find the facilities available to the mother of sick newborn and level of satisfaction regarding these facilities.</a:t>
            </a:r>
          </a:p>
          <a:p>
            <a:pPr>
              <a:buNone/>
            </a:pPr>
            <a:br>
              <a:rPr lang="en-US" sz="8000" dirty="0"/>
            </a:br>
            <a:r>
              <a:rPr lang="en-US" sz="8000" dirty="0"/>
              <a:t> </a:t>
            </a:r>
          </a:p>
          <a:p>
            <a:pPr>
              <a:buNone/>
            </a:pPr>
            <a:r>
              <a:rPr lang="en-US" sz="6200" dirty="0"/>
              <a:t> </a:t>
            </a:r>
          </a:p>
          <a:p>
            <a:endParaRPr lang="en-US" dirty="0"/>
          </a:p>
        </p:txBody>
      </p:sp>
      <p:sp>
        <p:nvSpPr>
          <p:cNvPr id="2" name="Title 1"/>
          <p:cNvSpPr>
            <a:spLocks noGrp="1"/>
          </p:cNvSpPr>
          <p:nvPr>
            <p:ph type="title"/>
          </p:nvPr>
        </p:nvSpPr>
        <p:spPr>
          <a:xfrm>
            <a:off x="457200" y="152400"/>
            <a:ext cx="8229600" cy="838200"/>
          </a:xfrm>
        </p:spPr>
        <p:txBody>
          <a:bodyPr/>
          <a:lstStyle/>
          <a:p>
            <a:pPr algn="ctr"/>
            <a:r>
              <a:rPr lang="en-US" dirty="0"/>
              <a:t>OBJECTIVE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p:spPr>
        <p:txBody>
          <a:bodyPr>
            <a:normAutofit/>
          </a:bodyPr>
          <a:lstStyle/>
          <a:p>
            <a:pPr>
              <a:buNone/>
            </a:pPr>
            <a:r>
              <a:rPr lang="en-US" b="1" dirty="0"/>
              <a:t>METHODS</a:t>
            </a:r>
            <a:r>
              <a:rPr lang="en-US" dirty="0"/>
              <a:t> </a:t>
            </a:r>
          </a:p>
          <a:p>
            <a:pPr algn="just"/>
            <a:r>
              <a:rPr lang="en-US" sz="2600" dirty="0">
                <a:latin typeface="Garamond" panose="02020404030301010803" pitchFamily="18" charset="0"/>
              </a:rPr>
              <a:t>This study was a cross-sectional study(quantitative study) carried out in four districts of Haryana</a:t>
            </a:r>
          </a:p>
          <a:p>
            <a:pPr algn="just"/>
            <a:r>
              <a:rPr lang="en-US" sz="2600" dirty="0">
                <a:latin typeface="Garamond" panose="02020404030301010803" pitchFamily="18" charset="0"/>
              </a:rPr>
              <a:t>The study was conducted in 4 districts (</a:t>
            </a:r>
            <a:r>
              <a:rPr lang="en-US" sz="2600" dirty="0" err="1">
                <a:latin typeface="Garamond" panose="02020404030301010803" pitchFamily="18" charset="0"/>
              </a:rPr>
              <a:t>Bhiwani</a:t>
            </a:r>
            <a:r>
              <a:rPr lang="en-US" sz="2600" dirty="0">
                <a:latin typeface="Garamond" panose="02020404030301010803" pitchFamily="18" charset="0"/>
              </a:rPr>
              <a:t>, </a:t>
            </a:r>
            <a:r>
              <a:rPr lang="en-US" sz="2600" dirty="0" err="1">
                <a:latin typeface="Garamond" panose="02020404030301010803" pitchFamily="18" charset="0"/>
              </a:rPr>
              <a:t>Sirsa</a:t>
            </a:r>
            <a:r>
              <a:rPr lang="en-US" sz="2600" dirty="0">
                <a:latin typeface="Garamond" panose="02020404030301010803" pitchFamily="18" charset="0"/>
              </a:rPr>
              <a:t>, </a:t>
            </a:r>
            <a:r>
              <a:rPr lang="en-US" sz="2600" dirty="0" err="1">
                <a:latin typeface="Garamond" panose="02020404030301010803" pitchFamily="18" charset="0"/>
              </a:rPr>
              <a:t>Rewari</a:t>
            </a:r>
            <a:r>
              <a:rPr lang="en-US" sz="2600" dirty="0">
                <a:latin typeface="Garamond" panose="02020404030301010803" pitchFamily="18" charset="0"/>
              </a:rPr>
              <a:t>, </a:t>
            </a:r>
            <a:r>
              <a:rPr lang="en-US" sz="2600" dirty="0" err="1">
                <a:latin typeface="Garamond" panose="02020404030301010803" pitchFamily="18" charset="0"/>
              </a:rPr>
              <a:t>Hisar</a:t>
            </a:r>
            <a:r>
              <a:rPr lang="en-US" sz="2600" dirty="0">
                <a:latin typeface="Garamond" panose="02020404030301010803" pitchFamily="18" charset="0"/>
              </a:rPr>
              <a:t>) of Haryana.</a:t>
            </a:r>
          </a:p>
          <a:p>
            <a:pPr algn="just"/>
            <a:r>
              <a:rPr lang="en-US" sz="2600" b="1" dirty="0">
                <a:latin typeface="Garamond" panose="02020404030301010803" pitchFamily="18" charset="0"/>
              </a:rPr>
              <a:t> </a:t>
            </a:r>
            <a:r>
              <a:rPr lang="en-US" sz="2600" dirty="0">
                <a:latin typeface="Garamond" panose="02020404030301010803" pitchFamily="18" charset="0"/>
              </a:rPr>
              <a:t>Parameters selected for study were admission criteria, human resource availability, adequacy of equipments, adherence to hygiene and sanitation protocol, facilities available to beneficiaries and outcome of newborn after successful discharge from SNCU units.</a:t>
            </a:r>
          </a:p>
        </p:txBody>
      </p:sp>
      <p:sp>
        <p:nvSpPr>
          <p:cNvPr id="2" name="Title 1"/>
          <p:cNvSpPr>
            <a:spLocks noGrp="1"/>
          </p:cNvSpPr>
          <p:nvPr>
            <p:ph type="title"/>
          </p:nvPr>
        </p:nvSpPr>
        <p:spPr/>
        <p:txBody>
          <a:bodyPr/>
          <a:lstStyle/>
          <a:p>
            <a:pPr algn="ctr"/>
            <a:r>
              <a:rPr lang="en-US" dirty="0"/>
              <a:t>METHODS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600" dirty="0"/>
              <a:t> </a:t>
            </a:r>
            <a:r>
              <a:rPr lang="en-US" sz="2600" dirty="0">
                <a:latin typeface="Garamond" panose="02020404030301010803" pitchFamily="18" charset="0"/>
              </a:rPr>
              <a:t>Tracking of 545 newborn who were admitted in SNCU during the study period (1st august 2017- 30th </a:t>
            </a:r>
            <a:r>
              <a:rPr lang="en-US" sz="2600" dirty="0" err="1">
                <a:latin typeface="Garamond" panose="02020404030301010803" pitchFamily="18" charset="0"/>
              </a:rPr>
              <a:t>october</a:t>
            </a:r>
            <a:r>
              <a:rPr lang="en-US" sz="2600" dirty="0">
                <a:latin typeface="Garamond" panose="02020404030301010803" pitchFamily="18" charset="0"/>
              </a:rPr>
              <a:t> 2017) was done through phone calls to observe the outcome and the reason behind quitting of facility follow up.</a:t>
            </a:r>
          </a:p>
          <a:p>
            <a:pPr algn="just"/>
            <a:r>
              <a:rPr lang="en-US" sz="2600" dirty="0">
                <a:latin typeface="Garamond" panose="02020404030301010803" pitchFamily="18" charset="0"/>
              </a:rPr>
              <a:t> Structured interviews of 44 parents were conducted to understand the level of satisfaction regarding facilities available</a:t>
            </a:r>
          </a:p>
          <a:p>
            <a:endParaRPr lang="en-US" dirty="0"/>
          </a:p>
        </p:txBody>
      </p:sp>
      <p:sp>
        <p:nvSpPr>
          <p:cNvPr id="2" name="Title 1"/>
          <p:cNvSpPr>
            <a:spLocks noGrp="1"/>
          </p:cNvSpPr>
          <p:nvPr>
            <p:ph type="title"/>
          </p:nvPr>
        </p:nvSpPr>
        <p:spPr/>
        <p:txBody>
          <a:bodyPr/>
          <a:lstStyle/>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5102034"/>
          </a:xfrm>
        </p:spPr>
        <p:txBody>
          <a:bodyPr>
            <a:normAutofit fontScale="25000" lnSpcReduction="20000"/>
          </a:bodyPr>
          <a:lstStyle/>
          <a:p>
            <a:pPr>
              <a:buNone/>
            </a:pPr>
            <a:r>
              <a:rPr lang="en-US" sz="11200" b="1" dirty="0"/>
              <a:t>Population</a:t>
            </a:r>
            <a:r>
              <a:rPr lang="en-US" sz="11200" dirty="0"/>
              <a:t>: </a:t>
            </a:r>
          </a:p>
          <a:p>
            <a:pPr algn="just"/>
            <a:r>
              <a:rPr lang="en-US" sz="10400" dirty="0">
                <a:latin typeface="Garamond" panose="02020404030301010803" pitchFamily="18" charset="0"/>
              </a:rPr>
              <a:t>       Sick newborn who were admitted in SNCUs during study period i.e. August 2017- September 2017 and 45 family members attending them in facility.</a:t>
            </a:r>
          </a:p>
          <a:p>
            <a:pPr>
              <a:buNone/>
            </a:pPr>
            <a:r>
              <a:rPr lang="en-US" sz="8000" dirty="0"/>
              <a:t> </a:t>
            </a:r>
          </a:p>
          <a:p>
            <a:pPr>
              <a:buNone/>
            </a:pPr>
            <a:r>
              <a:rPr lang="en-US" sz="11200" b="1" dirty="0"/>
              <a:t>Sample size</a:t>
            </a:r>
            <a:r>
              <a:rPr lang="en-US" sz="11200" dirty="0"/>
              <a:t>:</a:t>
            </a:r>
          </a:p>
          <a:p>
            <a:pPr algn="just"/>
            <a:r>
              <a:rPr lang="en-US" sz="10400" dirty="0"/>
              <a:t>      </a:t>
            </a:r>
            <a:r>
              <a:rPr lang="en-US" sz="10400" dirty="0">
                <a:latin typeface="Garamond" panose="02020404030301010803" pitchFamily="18" charset="0"/>
              </a:rPr>
              <a:t>545 newborns were admitted in SNCUs in 3 months (August, September and </a:t>
            </a:r>
            <a:r>
              <a:rPr lang="en-US" sz="10400" dirty="0" err="1">
                <a:latin typeface="Garamond" panose="02020404030301010803" pitchFamily="18" charset="0"/>
              </a:rPr>
              <a:t>october</a:t>
            </a:r>
            <a:r>
              <a:rPr lang="en-US" sz="10400" dirty="0">
                <a:latin typeface="Garamond" panose="02020404030301010803" pitchFamily="18" charset="0"/>
              </a:rPr>
              <a:t>). 45 of beneficiaries (mothers and attendants) were interviewed to know about facilities available to them and level of</a:t>
            </a:r>
            <a:br>
              <a:rPr lang="en-US" sz="10400" dirty="0">
                <a:latin typeface="Garamond" panose="02020404030301010803" pitchFamily="18" charset="0"/>
              </a:rPr>
            </a:br>
            <a:r>
              <a:rPr lang="en-US" sz="10400" dirty="0">
                <a:latin typeface="Garamond" panose="02020404030301010803" pitchFamily="18" charset="0"/>
              </a:rPr>
              <a:t>satisfaction and all successfully discharged newborns were tracked through phone calls to see the outcome.</a:t>
            </a:r>
          </a:p>
          <a:p>
            <a:pPr>
              <a:buNone/>
            </a:pPr>
            <a:endParaRPr lang="en-US" sz="8000" dirty="0"/>
          </a:p>
          <a:p>
            <a:pPr>
              <a:buNone/>
            </a:pPr>
            <a:r>
              <a:rPr lang="en-US" sz="8000" dirty="0"/>
              <a:t> </a:t>
            </a:r>
            <a:endParaRPr lang="en-US" dirty="0"/>
          </a:p>
        </p:txBody>
      </p:sp>
      <p:sp>
        <p:nvSpPr>
          <p:cNvPr id="2" name="Title 1"/>
          <p:cNvSpPr>
            <a:spLocks noGrp="1"/>
          </p:cNvSpPr>
          <p:nvPr>
            <p:ph type="title"/>
          </p:nvPr>
        </p:nvSpPr>
        <p:spPr/>
        <p:txBody>
          <a:bodyPr/>
          <a:lstStyle/>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
  <TotalTime>230</TotalTime>
  <Words>852</Words>
  <Application>Microsoft Office PowerPoint</Application>
  <PresentationFormat>On-screen Show (4:3)</PresentationFormat>
  <Paragraphs>100</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Garamond</vt:lpstr>
      <vt:lpstr>Lucida Sans Unicode</vt:lpstr>
      <vt:lpstr>Verdana</vt:lpstr>
      <vt:lpstr>Wingdings 2</vt:lpstr>
      <vt:lpstr>Wingdings 3</vt:lpstr>
      <vt:lpstr>Concourse</vt:lpstr>
      <vt:lpstr>FUNCTIONAL ASSESSMENT OF SICK NEWBORN CARE UNITS IN HARYANA </vt:lpstr>
      <vt:lpstr>What is SNCU</vt:lpstr>
      <vt:lpstr>PowerPoint Presentation</vt:lpstr>
      <vt:lpstr>BACKGROUND</vt:lpstr>
      <vt:lpstr>PowerPoint Presentation</vt:lpstr>
      <vt:lpstr>OBJECTIVE</vt:lpstr>
      <vt:lpstr>METHODS</vt:lpstr>
      <vt:lpstr>PowerPoint Presentation</vt:lpstr>
      <vt:lpstr>PowerPoint Presentation</vt:lpstr>
      <vt:lpstr>PowerPoint Presentation</vt:lpstr>
      <vt:lpstr>TOOLS USED</vt:lpstr>
      <vt:lpstr>RESULTS</vt:lpstr>
      <vt:lpstr>PowerPoint Presentation</vt:lpstr>
      <vt:lpstr>CONCLUSION</vt:lpstr>
      <vt:lpstr>PowerPoint Presentation</vt:lpstr>
      <vt:lpstr>RECOMMENDATIONS</vt:lpstr>
      <vt:lpstr>PowerPoint Presentation</vt:lpstr>
      <vt:lpstr>Limitations of research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FUNCTIONAL ASSESSMENT OF SICK NEWBORN CARE UNITS IN HARYANA</dc:title>
  <dc:creator>HP</dc:creator>
  <cp:lastModifiedBy>Divya Agarwal</cp:lastModifiedBy>
  <cp:revision>31</cp:revision>
  <dcterms:created xsi:type="dcterms:W3CDTF">2018-05-13T10:27:38Z</dcterms:created>
  <dcterms:modified xsi:type="dcterms:W3CDTF">2018-05-15T06:18:50Z</dcterms:modified>
</cp:coreProperties>
</file>