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drawings/drawing1.xml" ContentType="application/vnd.openxmlformats-officedocument.drawingml.chartshapes+xml"/>
  <Override PartName="/ppt/charts/chart7.xml" ContentType="application/vnd.openxmlformats-officedocument.drawingml.chart+xml"/>
  <Override PartName="/ppt/drawings/drawing2.xml" ContentType="application/vnd.openxmlformats-officedocument.drawingml.chartshapes+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260" r:id="rId2"/>
    <p:sldId id="271" r:id="rId3"/>
    <p:sldId id="275" r:id="rId4"/>
    <p:sldId id="267" r:id="rId5"/>
    <p:sldId id="273" r:id="rId6"/>
    <p:sldId id="263" r:id="rId7"/>
    <p:sldId id="259" r:id="rId8"/>
    <p:sldId id="282" r:id="rId9"/>
    <p:sldId id="276" r:id="rId10"/>
    <p:sldId id="268" r:id="rId11"/>
    <p:sldId id="277" r:id="rId12"/>
    <p:sldId id="269" r:id="rId13"/>
    <p:sldId id="278" r:id="rId14"/>
    <p:sldId id="264" r:id="rId15"/>
    <p:sldId id="279" r:id="rId16"/>
    <p:sldId id="265" r:id="rId17"/>
    <p:sldId id="283" r:id="rId18"/>
    <p:sldId id="284" r:id="rId19"/>
    <p:sldId id="280" r:id="rId20"/>
    <p:sldId id="266" r:id="rId21"/>
    <p:sldId id="281" r:id="rId22"/>
    <p:sldId id="288" r:id="rId23"/>
    <p:sldId id="285" r:id="rId24"/>
    <p:sldId id="287"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varnee Ganguly"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68" d="100"/>
          <a:sy n="68" d="100"/>
        </p:scale>
        <p:origin x="-2264" y="-4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printerSettings" Target="printerSettings/printerSettings1.bin"/><Relationship Id="rId28" Type="http://schemas.openxmlformats.org/officeDocument/2006/relationships/commentAuthors" Target="commentAuthors.xml"/><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savarneeganguly:Google%20Drive:Dissertation:Questions_05072018_v0.1.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Macintosh%20HD:Users:savarneeganguly:Google%20Drive:Dissertation:Questions_05072018_v0.1.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Macintosh%20HD:Users:savarneeganguly:Google%20Drive:Dissertation:Questions_05072018_v0.1.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Macintosh%20HD:Users:savarneeganguly:Google%20Drive:Dissertation:Questions_05072018_v0.1.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savarneeganguly:Google%20Drive:Dissertation:Questions_05072018_v0.1.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Macintosh%20HD:Users:savarneeganguly:Google%20Drive:Dissertation:Questions_05072018_v0.1.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Macintosh%20HD:Users:savarneeganguly:Google%20Drive:Dissertation:Questions_05072018_v0.1.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Macintosh%20HD:Users:savarneeganguly:Google%20Drive:Dissertation:Questions_05072018_v0.1.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Macintosh%20HD:Users:savarneeganguly:Google%20Drive:Dissertation:Questions_05072018_v0.1.xlsx" TargetMode="External"/><Relationship Id="rId2" Type="http://schemas.openxmlformats.org/officeDocument/2006/relationships/chartUserShapes" Target="../drawings/drawing1.xml"/></Relationships>
</file>

<file path=ppt/charts/_rels/chart7.xml.rels><?xml version="1.0" encoding="UTF-8" standalone="yes"?>
<Relationships xmlns="http://schemas.openxmlformats.org/package/2006/relationships"><Relationship Id="rId1" Type="http://schemas.openxmlformats.org/officeDocument/2006/relationships/oleObject" Target="Macintosh%20HD:Users:savarneeganguly:Google%20Drive:Dissertation:Questions_05072018_v0.1.xlsx" TargetMode="External"/><Relationship Id="rId2" Type="http://schemas.openxmlformats.org/officeDocument/2006/relationships/chartUserShapes" Target="../drawings/drawing2.xml"/></Relationships>
</file>

<file path=ppt/charts/_rels/chart8.xml.rels><?xml version="1.0" encoding="UTF-8" standalone="yes"?>
<Relationships xmlns="http://schemas.openxmlformats.org/package/2006/relationships"><Relationship Id="rId1" Type="http://schemas.openxmlformats.org/officeDocument/2006/relationships/oleObject" Target="Macintosh%20HD:Users:savarneeganguly:Google%20Drive:Dissertation:Questions_05072018_v0.1.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Macintosh%20HD:Users:savarneeganguly:Google%20Drive:Dissertation:Questions_05072018_v0.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solidFill>
                  <a:schemeClr val="tx1">
                    <a:lumMod val="65000"/>
                    <a:lumOff val="35000"/>
                  </a:schemeClr>
                </a:solidFill>
                <a:latin typeface="Times New Roman"/>
                <a:cs typeface="Times New Roman"/>
              </a:defRPr>
            </a:pPr>
            <a:r>
              <a:rPr lang="en-US" sz="1400" baseline="0" dirty="0">
                <a:solidFill>
                  <a:schemeClr val="tx1">
                    <a:lumMod val="65000"/>
                    <a:lumOff val="35000"/>
                  </a:schemeClr>
                </a:solidFill>
                <a:latin typeface="Times New Roman"/>
                <a:cs typeface="Times New Roman"/>
              </a:rPr>
              <a:t>Therapeutic area that will be most benefited by Gene Therapy</a:t>
            </a:r>
            <a:endParaRPr lang="en-US" sz="1400" dirty="0">
              <a:solidFill>
                <a:schemeClr val="tx1">
                  <a:lumMod val="65000"/>
                  <a:lumOff val="35000"/>
                </a:schemeClr>
              </a:solidFill>
              <a:latin typeface="Times New Roman"/>
              <a:cs typeface="Times New Roman"/>
            </a:endParaRPr>
          </a:p>
        </c:rich>
      </c:tx>
      <c:layout/>
      <c:overlay val="0"/>
    </c:title>
    <c:autoTitleDeleted val="0"/>
    <c:view3D>
      <c:rotX val="75"/>
      <c:rotY val="0"/>
      <c:rAngAx val="0"/>
      <c:perspective val="30"/>
    </c:view3D>
    <c:floor>
      <c:thickness val="0"/>
    </c:floor>
    <c:sideWall>
      <c:thickness val="0"/>
    </c:sideWall>
    <c:backWall>
      <c:thickness val="0"/>
    </c:backWall>
    <c:plotArea>
      <c:layout/>
      <c:pie3DChart>
        <c:varyColors val="1"/>
        <c:ser>
          <c:idx val="0"/>
          <c:order val="0"/>
          <c:tx>
            <c:strRef>
              <c:f>answer1!$AA$24</c:f>
              <c:strCache>
                <c:ptCount val="1"/>
                <c:pt idx="0">
                  <c:v>Percentage of total Experts</c:v>
                </c:pt>
              </c:strCache>
            </c:strRef>
          </c:tx>
          <c:explosion val="25"/>
          <c:dPt>
            <c:idx val="4"/>
            <c:bubble3D val="0"/>
            <c:spPr>
              <a:solidFill>
                <a:schemeClr val="accent2">
                  <a:lumMod val="50000"/>
                </a:schemeClr>
              </a:solidFill>
            </c:spPr>
          </c:dPt>
          <c:dLbls>
            <c:spPr>
              <a:noFill/>
              <a:ln>
                <a:noFill/>
              </a:ln>
              <a:effectLst/>
            </c:spPr>
            <c:showLegendKey val="0"/>
            <c:showVal val="0"/>
            <c:showCatName val="1"/>
            <c:showSerName val="0"/>
            <c:showPercent val="1"/>
            <c:showBubbleSize val="0"/>
            <c:showLeaderLines val="0"/>
            <c:extLst>
              <c:ext xmlns:c15="http://schemas.microsoft.com/office/drawing/2012/chart" uri="{CE6537A1-D6FC-4f65-9D91-7224C49458BB}"/>
            </c:extLst>
          </c:dLbls>
          <c:cat>
            <c:strRef>
              <c:f>answer1!$Z$25:$Z$30</c:f>
              <c:strCache>
                <c:ptCount val="6"/>
                <c:pt idx="0">
                  <c:v>Oncology</c:v>
                </c:pt>
                <c:pt idx="1">
                  <c:v>Genetic Disorders</c:v>
                </c:pt>
                <c:pt idx="2">
                  <c:v>Hereditary disorders</c:v>
                </c:pt>
                <c:pt idx="3">
                  <c:v>Orphan Diseases</c:v>
                </c:pt>
                <c:pt idx="4">
                  <c:v>Autoimmune diseases</c:v>
                </c:pt>
                <c:pt idx="5">
                  <c:v>Rare diseases</c:v>
                </c:pt>
              </c:strCache>
            </c:strRef>
          </c:cat>
          <c:val>
            <c:numRef>
              <c:f>answer1!$AA$25:$AA$30</c:f>
              <c:numCache>
                <c:formatCode>General</c:formatCode>
                <c:ptCount val="6"/>
                <c:pt idx="0">
                  <c:v>81.25</c:v>
                </c:pt>
                <c:pt idx="1">
                  <c:v>12.5</c:v>
                </c:pt>
                <c:pt idx="2">
                  <c:v>12.5</c:v>
                </c:pt>
                <c:pt idx="3">
                  <c:v>12.5</c:v>
                </c:pt>
                <c:pt idx="4">
                  <c:v>12.5</c:v>
                </c:pt>
                <c:pt idx="5">
                  <c:v>6.25</c:v>
                </c:pt>
              </c:numCache>
            </c:numRef>
          </c:val>
          <c:extLst xmlns:c16r2="http://schemas.microsoft.com/office/drawing/2015/06/chart">
            <c:ext xmlns:c16="http://schemas.microsoft.com/office/drawing/2014/chart" uri="{C3380CC4-5D6E-409C-BE32-E72D297353CC}">
              <c16:uniqueId val="{00000000-40A7-4B0A-877F-C791B189431B}"/>
            </c:ext>
          </c:extLst>
        </c:ser>
        <c:dLbls>
          <c:showLegendKey val="0"/>
          <c:showVal val="0"/>
          <c:showCatName val="1"/>
          <c:showSerName val="0"/>
          <c:showPercent val="1"/>
          <c:showBubbleSize val="0"/>
          <c:showLeaderLines val="0"/>
        </c:dLbls>
      </c:pie3DChart>
    </c:plotArea>
    <c:plotVisOnly val="1"/>
    <c:dispBlanksAs val="gap"/>
    <c:showDLblsOverMax val="0"/>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1" i="0" u="none" strike="noStrike" kern="1200" spc="0" baseline="0">
                <a:solidFill>
                  <a:sysClr val="windowText" lastClr="000000">
                    <a:lumMod val="65000"/>
                    <a:lumOff val="35000"/>
                  </a:sysClr>
                </a:solidFill>
                <a:latin typeface="Times New Roman"/>
                <a:ea typeface="+mn-ea"/>
                <a:cs typeface="Times New Roman"/>
              </a:defRPr>
            </a:pPr>
            <a:r>
              <a:rPr lang="en-US" sz="1400" b="1">
                <a:effectLst/>
                <a:latin typeface="Times New Roman"/>
                <a:cs typeface="Times New Roman"/>
              </a:rPr>
              <a:t>Channel of communication for physician's</a:t>
            </a:r>
            <a:r>
              <a:rPr lang="en-US" sz="1400" b="1" baseline="0">
                <a:effectLst/>
                <a:latin typeface="Times New Roman"/>
                <a:cs typeface="Times New Roman"/>
              </a:rPr>
              <a:t> awareness</a:t>
            </a:r>
            <a:endParaRPr lang="en-US" sz="1400" b="1">
              <a:effectLst/>
              <a:latin typeface="Times New Roman"/>
              <a:cs typeface="Times New Roman"/>
            </a:endParaRPr>
          </a:p>
          <a:p>
            <a:pPr marL="0" marR="0" lvl="0" indent="0" algn="ctr" defTabSz="914400" rtl="0" eaLnBrk="1" fontAlgn="auto" latinLnBrk="0" hangingPunct="1">
              <a:lnSpc>
                <a:spcPct val="100000"/>
              </a:lnSpc>
              <a:spcBef>
                <a:spcPts val="0"/>
              </a:spcBef>
              <a:spcAft>
                <a:spcPts val="0"/>
              </a:spcAft>
              <a:buClrTx/>
              <a:buSzTx/>
              <a:buFontTx/>
              <a:buNone/>
              <a:tabLst/>
              <a:defRPr sz="1400" b="1" i="0" u="none" strike="noStrike" kern="1200" spc="0" baseline="0">
                <a:solidFill>
                  <a:sysClr val="windowText" lastClr="000000">
                    <a:lumMod val="65000"/>
                    <a:lumOff val="35000"/>
                  </a:sysClr>
                </a:solidFill>
                <a:latin typeface="Times New Roman"/>
                <a:ea typeface="+mn-ea"/>
                <a:cs typeface="Times New Roman"/>
              </a:defRPr>
            </a:pPr>
            <a:endParaRPr lang="en-US" sz="1400" b="1">
              <a:latin typeface="Times New Roman"/>
              <a:cs typeface="Times New Roman"/>
            </a:endParaRPr>
          </a:p>
        </c:rich>
      </c:tx>
      <c:layout/>
      <c:overlay val="0"/>
      <c:spPr>
        <a:noFill/>
        <a:ln>
          <a:noFill/>
        </a:ln>
        <a:effectLst/>
      </c:spPr>
    </c:title>
    <c:autoTitleDeleted val="0"/>
    <c:plotArea>
      <c:layout>
        <c:manualLayout>
          <c:layoutTarget val="inner"/>
          <c:xMode val="edge"/>
          <c:yMode val="edge"/>
          <c:x val="0.269932876785011"/>
          <c:y val="0.2015745275935"/>
          <c:w val="0.604626298412072"/>
          <c:h val="0.498046142812122"/>
        </c:manualLayout>
      </c:layout>
      <c:barChart>
        <c:barDir val="bar"/>
        <c:grouping val="stacked"/>
        <c:varyColors val="0"/>
        <c:ser>
          <c:idx val="0"/>
          <c:order val="0"/>
          <c:tx>
            <c:strRef>
              <c:f>answer14!$J$56</c:f>
              <c:strCache>
                <c:ptCount val="1"/>
                <c:pt idx="0">
                  <c:v>Physicians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answer14!$K$55:$M$55</c:f>
              <c:strCache>
                <c:ptCount val="3"/>
                <c:pt idx="0">
                  <c:v>Mail</c:v>
                </c:pt>
                <c:pt idx="1">
                  <c:v>In person visits</c:v>
                </c:pt>
                <c:pt idx="2">
                  <c:v>Camps/ conferences</c:v>
                </c:pt>
              </c:strCache>
            </c:strRef>
          </c:cat>
          <c:val>
            <c:numRef>
              <c:f>answer14!$K$56:$M$56</c:f>
              <c:numCache>
                <c:formatCode>General</c:formatCode>
                <c:ptCount val="3"/>
                <c:pt idx="0">
                  <c:v>25.0</c:v>
                </c:pt>
                <c:pt idx="1">
                  <c:v>75.0</c:v>
                </c:pt>
                <c:pt idx="2">
                  <c:v>100.0</c:v>
                </c:pt>
              </c:numCache>
            </c:numRef>
          </c:val>
          <c:extLst xmlns:c16r2="http://schemas.microsoft.com/office/drawing/2015/06/chart">
            <c:ext xmlns:c16="http://schemas.microsoft.com/office/drawing/2014/chart" uri="{C3380CC4-5D6E-409C-BE32-E72D297353CC}">
              <c16:uniqueId val="{00000000-038E-40D8-9C76-06A3F9197531}"/>
            </c:ext>
          </c:extLst>
        </c:ser>
        <c:ser>
          <c:idx val="1"/>
          <c:order val="1"/>
          <c:tx>
            <c:strRef>
              <c:f>answer14!$J$57</c:f>
              <c:strCache>
                <c:ptCount val="1"/>
                <c:pt idx="0">
                  <c:v>Marketing experts</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answer14!$K$55:$M$55</c:f>
              <c:strCache>
                <c:ptCount val="3"/>
                <c:pt idx="0">
                  <c:v>Mail</c:v>
                </c:pt>
                <c:pt idx="1">
                  <c:v>In person visits</c:v>
                </c:pt>
                <c:pt idx="2">
                  <c:v>Camps/ conferences</c:v>
                </c:pt>
              </c:strCache>
            </c:strRef>
          </c:cat>
          <c:val>
            <c:numRef>
              <c:f>answer14!$K$57:$M$57</c:f>
              <c:numCache>
                <c:formatCode>General</c:formatCode>
                <c:ptCount val="3"/>
                <c:pt idx="0">
                  <c:v>50.0</c:v>
                </c:pt>
                <c:pt idx="1">
                  <c:v>100.0</c:v>
                </c:pt>
                <c:pt idx="2">
                  <c:v>100.0</c:v>
                </c:pt>
              </c:numCache>
            </c:numRef>
          </c:val>
          <c:extLst xmlns:c16r2="http://schemas.microsoft.com/office/drawing/2015/06/chart">
            <c:ext xmlns:c16="http://schemas.microsoft.com/office/drawing/2014/chart" uri="{C3380CC4-5D6E-409C-BE32-E72D297353CC}">
              <c16:uniqueId val="{00000001-038E-40D8-9C76-06A3F9197531}"/>
            </c:ext>
          </c:extLst>
        </c:ser>
        <c:ser>
          <c:idx val="2"/>
          <c:order val="2"/>
          <c:tx>
            <c:strRef>
              <c:f>answer14!$J$58</c:f>
              <c:strCache>
                <c:ptCount val="1"/>
                <c:pt idx="0">
                  <c:v>Consultants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answer14!$K$55:$M$55</c:f>
              <c:strCache>
                <c:ptCount val="3"/>
                <c:pt idx="0">
                  <c:v>Mail</c:v>
                </c:pt>
                <c:pt idx="1">
                  <c:v>In person visits</c:v>
                </c:pt>
                <c:pt idx="2">
                  <c:v>Camps/ conferences</c:v>
                </c:pt>
              </c:strCache>
            </c:strRef>
          </c:cat>
          <c:val>
            <c:numRef>
              <c:f>answer14!$K$58:$M$58</c:f>
              <c:numCache>
                <c:formatCode>General</c:formatCode>
                <c:ptCount val="3"/>
                <c:pt idx="0">
                  <c:v>50.0</c:v>
                </c:pt>
                <c:pt idx="1">
                  <c:v>100.0</c:v>
                </c:pt>
                <c:pt idx="2">
                  <c:v>100.0</c:v>
                </c:pt>
              </c:numCache>
            </c:numRef>
          </c:val>
          <c:extLst xmlns:c16r2="http://schemas.microsoft.com/office/drawing/2015/06/chart">
            <c:ext xmlns:c16="http://schemas.microsoft.com/office/drawing/2014/chart" uri="{C3380CC4-5D6E-409C-BE32-E72D297353CC}">
              <c16:uniqueId val="{00000002-038E-40D8-9C76-06A3F9197531}"/>
            </c:ext>
          </c:extLst>
        </c:ser>
        <c:dLbls>
          <c:showLegendKey val="0"/>
          <c:showVal val="1"/>
          <c:showCatName val="0"/>
          <c:showSerName val="0"/>
          <c:showPercent val="0"/>
          <c:showBubbleSize val="0"/>
        </c:dLbls>
        <c:gapWidth val="219"/>
        <c:overlap val="100"/>
        <c:axId val="-2121591144"/>
        <c:axId val="-2140414952"/>
      </c:barChart>
      <c:catAx>
        <c:axId val="-21215911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Times New Roman"/>
                <a:ea typeface="+mn-ea"/>
                <a:cs typeface="Times New Roman"/>
              </a:defRPr>
            </a:pPr>
            <a:endParaRPr lang="en-US"/>
          </a:p>
        </c:txPr>
        <c:crossAx val="-2140414952"/>
        <c:crosses val="autoZero"/>
        <c:auto val="1"/>
        <c:lblAlgn val="ctr"/>
        <c:lblOffset val="100"/>
        <c:noMultiLvlLbl val="0"/>
      </c:catAx>
      <c:valAx>
        <c:axId val="-2140414952"/>
        <c:scaling>
          <c:orientation val="minMax"/>
        </c:scaling>
        <c:delete val="0"/>
        <c:axPos val="b"/>
        <c:title>
          <c:tx>
            <c:rich>
              <a:bodyPr/>
              <a:lstStyle/>
              <a:p>
                <a:pPr>
                  <a:defRPr/>
                </a:pPr>
                <a:r>
                  <a:rPr lang="en-US" sz="1200" b="0">
                    <a:latin typeface="Times New Roman"/>
                    <a:cs typeface="Times New Roman"/>
                  </a:rPr>
                  <a:t> Percentaege of experts</a:t>
                </a:r>
                <a:r>
                  <a:rPr lang="en-US"/>
                  <a:t> </a:t>
                </a:r>
              </a:p>
            </c:rich>
          </c:tx>
          <c:layout/>
          <c:overlay val="0"/>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2159114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Times New Roman"/>
              <a:ea typeface="+mn-ea"/>
              <a:cs typeface="Times New Roman"/>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Times New Roman"/>
                <a:ea typeface="+mn-ea"/>
                <a:cs typeface="Times New Roman"/>
              </a:defRPr>
            </a:pPr>
            <a:r>
              <a:rPr lang="en-US" sz="1400" b="1" i="0" u="none" strike="noStrike" baseline="0">
                <a:effectLst/>
                <a:latin typeface="Times New Roman"/>
                <a:cs typeface="Times New Roman"/>
              </a:rPr>
              <a:t>% Willingness of patients to accept Gene Therapy at a reasonable cost </a:t>
            </a:r>
            <a:endParaRPr lang="en-US" b="1">
              <a:latin typeface="Times New Roman"/>
              <a:cs typeface="Times New Roman"/>
            </a:endParaRPr>
          </a:p>
        </c:rich>
      </c:tx>
      <c:layout/>
      <c:overlay val="0"/>
      <c:spPr>
        <a:noFill/>
        <a:ln>
          <a:noFill/>
        </a:ln>
        <a:effectLst/>
      </c:spPr>
    </c:title>
    <c:autoTitleDeleted val="0"/>
    <c:plotArea>
      <c:layout>
        <c:manualLayout>
          <c:layoutTarget val="inner"/>
          <c:xMode val="edge"/>
          <c:yMode val="edge"/>
          <c:x val="0.168287659823163"/>
          <c:y val="0.177803384333056"/>
          <c:w val="0.789086936169381"/>
          <c:h val="0.557397485375534"/>
        </c:manualLayout>
      </c:layout>
      <c:barChart>
        <c:barDir val="bar"/>
        <c:grouping val="stacked"/>
        <c:varyColors val="0"/>
        <c:ser>
          <c:idx val="0"/>
          <c:order val="0"/>
          <c:tx>
            <c:strRef>
              <c:f>answer3!$N$11</c:f>
              <c:strCache>
                <c:ptCount val="1"/>
                <c:pt idx="0">
                  <c:v>Physicians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answer3!$O$10:$S$10</c:f>
              <c:strCache>
                <c:ptCount val="5"/>
                <c:pt idx="0">
                  <c:v>30% - 40%</c:v>
                </c:pt>
                <c:pt idx="1">
                  <c:v>20% - 30%</c:v>
                </c:pt>
                <c:pt idx="2">
                  <c:v>10% - 20%</c:v>
                </c:pt>
                <c:pt idx="3">
                  <c:v>0%</c:v>
                </c:pt>
                <c:pt idx="4">
                  <c:v>&gt;50%</c:v>
                </c:pt>
              </c:strCache>
            </c:strRef>
          </c:cat>
          <c:val>
            <c:numRef>
              <c:f>answer3!$O$11:$S$11</c:f>
              <c:numCache>
                <c:formatCode>General</c:formatCode>
                <c:ptCount val="5"/>
                <c:pt idx="2">
                  <c:v>25.0</c:v>
                </c:pt>
                <c:pt idx="3">
                  <c:v>25.0</c:v>
                </c:pt>
                <c:pt idx="4">
                  <c:v>50.0</c:v>
                </c:pt>
              </c:numCache>
            </c:numRef>
          </c:val>
          <c:extLst xmlns:c16r2="http://schemas.microsoft.com/office/drawing/2015/06/chart">
            <c:ext xmlns:c16="http://schemas.microsoft.com/office/drawing/2014/chart" uri="{C3380CC4-5D6E-409C-BE32-E72D297353CC}">
              <c16:uniqueId val="{00000000-C4A1-4E83-B9E3-D5BD4588114D}"/>
            </c:ext>
          </c:extLst>
        </c:ser>
        <c:ser>
          <c:idx val="1"/>
          <c:order val="1"/>
          <c:tx>
            <c:strRef>
              <c:f>answer3!$N$12</c:f>
              <c:strCache>
                <c:ptCount val="1"/>
                <c:pt idx="0">
                  <c:v>Marketing experts</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answer3!$O$10:$S$10</c:f>
              <c:strCache>
                <c:ptCount val="5"/>
                <c:pt idx="0">
                  <c:v>30% - 40%</c:v>
                </c:pt>
                <c:pt idx="1">
                  <c:v>20% - 30%</c:v>
                </c:pt>
                <c:pt idx="2">
                  <c:v>10% - 20%</c:v>
                </c:pt>
                <c:pt idx="3">
                  <c:v>0%</c:v>
                </c:pt>
                <c:pt idx="4">
                  <c:v>&gt;50%</c:v>
                </c:pt>
              </c:strCache>
            </c:strRef>
          </c:cat>
          <c:val>
            <c:numRef>
              <c:f>answer3!$O$12:$S$12</c:f>
              <c:numCache>
                <c:formatCode>General</c:formatCode>
                <c:ptCount val="5"/>
                <c:pt idx="0">
                  <c:v>25.0</c:v>
                </c:pt>
                <c:pt idx="3">
                  <c:v>25.0</c:v>
                </c:pt>
                <c:pt idx="4">
                  <c:v>50.0</c:v>
                </c:pt>
              </c:numCache>
            </c:numRef>
          </c:val>
          <c:extLst xmlns:c16r2="http://schemas.microsoft.com/office/drawing/2015/06/chart">
            <c:ext xmlns:c16="http://schemas.microsoft.com/office/drawing/2014/chart" uri="{C3380CC4-5D6E-409C-BE32-E72D297353CC}">
              <c16:uniqueId val="{00000001-C4A1-4E83-B9E3-D5BD4588114D}"/>
            </c:ext>
          </c:extLst>
        </c:ser>
        <c:ser>
          <c:idx val="2"/>
          <c:order val="2"/>
          <c:tx>
            <c:strRef>
              <c:f>answer3!$N$13</c:f>
              <c:strCache>
                <c:ptCount val="1"/>
                <c:pt idx="0">
                  <c:v>Researchers</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answer3!$O$10:$S$10</c:f>
              <c:strCache>
                <c:ptCount val="5"/>
                <c:pt idx="0">
                  <c:v>30% - 40%</c:v>
                </c:pt>
                <c:pt idx="1">
                  <c:v>20% - 30%</c:v>
                </c:pt>
                <c:pt idx="2">
                  <c:v>10% - 20%</c:v>
                </c:pt>
                <c:pt idx="3">
                  <c:v>0%</c:v>
                </c:pt>
                <c:pt idx="4">
                  <c:v>&gt;50%</c:v>
                </c:pt>
              </c:strCache>
            </c:strRef>
          </c:cat>
          <c:val>
            <c:numRef>
              <c:f>answer3!$O$13:$S$13</c:f>
              <c:numCache>
                <c:formatCode>General</c:formatCode>
                <c:ptCount val="5"/>
                <c:pt idx="2">
                  <c:v>50.0</c:v>
                </c:pt>
                <c:pt idx="3">
                  <c:v>25.0</c:v>
                </c:pt>
                <c:pt idx="4">
                  <c:v>25.0</c:v>
                </c:pt>
              </c:numCache>
            </c:numRef>
          </c:val>
          <c:extLst xmlns:c16r2="http://schemas.microsoft.com/office/drawing/2015/06/chart">
            <c:ext xmlns:c16="http://schemas.microsoft.com/office/drawing/2014/chart" uri="{C3380CC4-5D6E-409C-BE32-E72D297353CC}">
              <c16:uniqueId val="{00000002-C4A1-4E83-B9E3-D5BD4588114D}"/>
            </c:ext>
          </c:extLst>
        </c:ser>
        <c:ser>
          <c:idx val="3"/>
          <c:order val="3"/>
          <c:tx>
            <c:strRef>
              <c:f>answer3!$N$14</c:f>
              <c:strCache>
                <c:ptCount val="1"/>
                <c:pt idx="0">
                  <c:v>Consultants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answer3!$O$10:$S$10</c:f>
              <c:strCache>
                <c:ptCount val="5"/>
                <c:pt idx="0">
                  <c:v>30% - 40%</c:v>
                </c:pt>
                <c:pt idx="1">
                  <c:v>20% - 30%</c:v>
                </c:pt>
                <c:pt idx="2">
                  <c:v>10% - 20%</c:v>
                </c:pt>
                <c:pt idx="3">
                  <c:v>0%</c:v>
                </c:pt>
                <c:pt idx="4">
                  <c:v>&gt;50%</c:v>
                </c:pt>
              </c:strCache>
            </c:strRef>
          </c:cat>
          <c:val>
            <c:numRef>
              <c:f>answer3!$O$14:$S$14</c:f>
              <c:numCache>
                <c:formatCode>General</c:formatCode>
                <c:ptCount val="5"/>
                <c:pt idx="1">
                  <c:v>25.0</c:v>
                </c:pt>
                <c:pt idx="3">
                  <c:v>25.0</c:v>
                </c:pt>
                <c:pt idx="4">
                  <c:v>50.0</c:v>
                </c:pt>
              </c:numCache>
            </c:numRef>
          </c:val>
          <c:extLst xmlns:c16r2="http://schemas.microsoft.com/office/drawing/2015/06/chart">
            <c:ext xmlns:c16="http://schemas.microsoft.com/office/drawing/2014/chart" uri="{C3380CC4-5D6E-409C-BE32-E72D297353CC}">
              <c16:uniqueId val="{00000003-C4A1-4E83-B9E3-D5BD4588114D}"/>
            </c:ext>
          </c:extLst>
        </c:ser>
        <c:dLbls>
          <c:dLblPos val="ctr"/>
          <c:showLegendKey val="0"/>
          <c:showVal val="1"/>
          <c:showCatName val="0"/>
          <c:showSerName val="0"/>
          <c:showPercent val="0"/>
          <c:showBubbleSize val="0"/>
        </c:dLbls>
        <c:gapWidth val="219"/>
        <c:overlap val="100"/>
        <c:axId val="-2119107384"/>
        <c:axId val="-2119338760"/>
      </c:barChart>
      <c:catAx>
        <c:axId val="-211910738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Times New Roman"/>
                <a:ea typeface="+mn-ea"/>
                <a:cs typeface="Times New Roman"/>
              </a:defRPr>
            </a:pPr>
            <a:endParaRPr lang="en-US"/>
          </a:p>
        </c:txPr>
        <c:crossAx val="-2119338760"/>
        <c:crosses val="autoZero"/>
        <c:auto val="1"/>
        <c:lblAlgn val="ctr"/>
        <c:lblOffset val="100"/>
        <c:noMultiLvlLbl val="0"/>
      </c:catAx>
      <c:valAx>
        <c:axId val="-2119338760"/>
        <c:scaling>
          <c:orientation val="minMax"/>
        </c:scaling>
        <c:delete val="0"/>
        <c:axPos val="b"/>
        <c:title>
          <c:tx>
            <c:rich>
              <a:bodyPr/>
              <a:lstStyle/>
              <a:p>
                <a:pPr>
                  <a:defRPr sz="1050" b="0">
                    <a:latin typeface="Times New Roman"/>
                    <a:cs typeface="Times New Roman"/>
                  </a:defRPr>
                </a:pPr>
                <a:r>
                  <a:rPr lang="en-US" sz="1050" b="0">
                    <a:latin typeface="Times New Roman"/>
                    <a:cs typeface="Times New Roman"/>
                  </a:rPr>
                  <a:t>Percentage of experts</a:t>
                </a:r>
              </a:p>
            </c:rich>
          </c:tx>
          <c:layout/>
          <c:overlay val="0"/>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19107384"/>
        <c:crosses val="autoZero"/>
        <c:crossBetween val="between"/>
      </c:valAx>
      <c:spPr>
        <a:noFill/>
        <a:ln>
          <a:noFill/>
        </a:ln>
        <a:effectLst/>
      </c:spPr>
    </c:plotArea>
    <c:legend>
      <c:legendPos val="b"/>
      <c:layout>
        <c:manualLayout>
          <c:xMode val="edge"/>
          <c:yMode val="edge"/>
          <c:x val="0.0"/>
          <c:y val="0.857159696430426"/>
          <c:w val="0.96873105427243"/>
          <c:h val="0.1104724621669"/>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Times New Roman"/>
              <a:ea typeface="+mn-ea"/>
              <a:cs typeface="Times New Roman"/>
            </a:defRPr>
          </a:pPr>
          <a:endParaRPr lang="en-US"/>
        </a:p>
      </c:txPr>
    </c:legend>
    <c:plotVisOnly val="1"/>
    <c:dispBlanksAs val="gap"/>
    <c:showDLblsOverMax val="0"/>
  </c:chart>
  <c:spPr>
    <a:solidFill>
      <a:schemeClr val="bg1"/>
    </a:solidFill>
    <a:ln w="9525" cap="flat" cmpd="sng" algn="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round/>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4"/>
    </mc:Choice>
    <mc:Fallback>
      <c:style val="24"/>
    </mc:Fallback>
  </mc:AlternateContent>
  <c:chart>
    <c:title>
      <c:tx>
        <c:rich>
          <a:bodyPr/>
          <a:lstStyle/>
          <a:p>
            <a:pPr>
              <a:defRPr sz="1400">
                <a:latin typeface="Times New Roman"/>
                <a:cs typeface="Times New Roman"/>
              </a:defRPr>
            </a:pPr>
            <a:r>
              <a:rPr lang="en-US" sz="1400">
                <a:latin typeface="Times New Roman"/>
                <a:cs typeface="Times New Roman"/>
              </a:rPr>
              <a:t>Challenges in marketing Gene Therapies</a:t>
            </a:r>
          </a:p>
        </c:rich>
      </c:tx>
      <c:layout/>
      <c:overlay val="0"/>
    </c:title>
    <c:autoTitleDeleted val="0"/>
    <c:view3D>
      <c:rotX val="75"/>
      <c:rotY val="0"/>
      <c:rAngAx val="0"/>
      <c:perspective val="30"/>
    </c:view3D>
    <c:floor>
      <c:thickness val="0"/>
    </c:floor>
    <c:sideWall>
      <c:thickness val="0"/>
    </c:sideWall>
    <c:backWall>
      <c:thickness val="0"/>
    </c:backWall>
    <c:plotArea>
      <c:layout>
        <c:manualLayout>
          <c:layoutTarget val="inner"/>
          <c:xMode val="edge"/>
          <c:yMode val="edge"/>
          <c:x val="0.098239649993715"/>
          <c:y val="0.235739616517401"/>
          <c:w val="0.841643168442401"/>
          <c:h val="0.728011593970601"/>
        </c:manualLayout>
      </c:layout>
      <c:pie3DChart>
        <c:varyColors val="1"/>
        <c:ser>
          <c:idx val="0"/>
          <c:order val="0"/>
          <c:explosion val="25"/>
          <c:dPt>
            <c:idx val="0"/>
            <c:bubble3D val="0"/>
            <c:explosion val="6"/>
          </c:dPt>
          <c:dPt>
            <c:idx val="1"/>
            <c:bubble3D val="0"/>
            <c:spPr>
              <a:solidFill>
                <a:schemeClr val="accent4"/>
              </a:solidFill>
            </c:spPr>
          </c:dPt>
          <c:dPt>
            <c:idx val="2"/>
            <c:bubble3D val="0"/>
            <c:spPr>
              <a:solidFill>
                <a:schemeClr val="accent2">
                  <a:lumMod val="40000"/>
                  <a:lumOff val="60000"/>
                </a:schemeClr>
              </a:solidFill>
            </c:spPr>
          </c:dPt>
          <c:dPt>
            <c:idx val="3"/>
            <c:bubble3D val="0"/>
            <c:spPr>
              <a:solidFill>
                <a:schemeClr val="accent1"/>
              </a:solidFill>
            </c:spPr>
          </c:dPt>
          <c:dLbls>
            <c:dLbl>
              <c:idx val="1"/>
              <c:layout>
                <c:manualLayout>
                  <c:x val="-0.0524183940910174"/>
                  <c:y val="0.0"/>
                </c:manualLayout>
              </c:layout>
              <c:dLblPos val="bestFit"/>
              <c:showLegendKey val="0"/>
              <c:showVal val="0"/>
              <c:showCatName val="1"/>
              <c:showSerName val="0"/>
              <c:showPercent val="1"/>
              <c:showBubbleSize val="0"/>
              <c:extLst>
                <c:ext xmlns:c15="http://schemas.microsoft.com/office/drawing/2012/chart" uri="{CE6537A1-D6FC-4f65-9D91-7224C49458BB}"/>
              </c:extLst>
            </c:dLbl>
            <c:dLbl>
              <c:idx val="3"/>
              <c:layout>
                <c:manualLayout>
                  <c:x val="0.0457105013578178"/>
                  <c:y val="0.0287530140063361"/>
                </c:manualLayout>
              </c:layout>
              <c:dLblPos val="bestFit"/>
              <c:showLegendKey val="0"/>
              <c:showVal val="0"/>
              <c:showCatName val="1"/>
              <c:showSerName val="0"/>
              <c:showPercent val="1"/>
              <c:showBubbleSize val="0"/>
            </c:dLbl>
            <c:spPr>
              <a:noFill/>
              <a:ln>
                <a:noFill/>
              </a:ln>
              <a:effectLst/>
            </c:spPr>
            <c:txPr>
              <a:bodyPr/>
              <a:lstStyle/>
              <a:p>
                <a:pPr>
                  <a:defRPr sz="1200">
                    <a:latin typeface="Times New Roman"/>
                    <a:cs typeface="Times New Roman"/>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extLst>
          </c:dLbls>
          <c:cat>
            <c:strRef>
              <c:f>answer14!$E$13:$E$16</c:f>
              <c:strCache>
                <c:ptCount val="4"/>
                <c:pt idx="0">
                  <c:v>Cost</c:v>
                </c:pt>
                <c:pt idx="1">
                  <c:v>Awareness of physicians</c:v>
                </c:pt>
                <c:pt idx="2">
                  <c:v>Awareness of patients</c:v>
                </c:pt>
                <c:pt idx="3">
                  <c:v>No challenges</c:v>
                </c:pt>
              </c:strCache>
            </c:strRef>
          </c:cat>
          <c:val>
            <c:numRef>
              <c:f>answer14!$F$13:$F$16</c:f>
              <c:numCache>
                <c:formatCode>General</c:formatCode>
                <c:ptCount val="4"/>
                <c:pt idx="0">
                  <c:v>50.0</c:v>
                </c:pt>
                <c:pt idx="1">
                  <c:v>20.0</c:v>
                </c:pt>
                <c:pt idx="2">
                  <c:v>15.0</c:v>
                </c:pt>
                <c:pt idx="3">
                  <c:v>15.0</c:v>
                </c:pt>
              </c:numCache>
            </c:numRef>
          </c:val>
        </c:ser>
        <c:dLbls>
          <c:dLblPos val="outEnd"/>
          <c:showLegendKey val="0"/>
          <c:showVal val="0"/>
          <c:showCatName val="1"/>
          <c:showSerName val="0"/>
          <c:showPercent val="1"/>
          <c:showBubbleSize val="0"/>
          <c:showLeaderLines val="0"/>
        </c:dLbls>
      </c:pie3DChart>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Times New Roman"/>
                <a:ea typeface="+mn-ea"/>
                <a:cs typeface="Times New Roman"/>
              </a:defRPr>
            </a:pPr>
            <a:r>
              <a:rPr lang="en-US" sz="1400" b="1" i="0" u="none" strike="noStrike" baseline="0" dirty="0">
                <a:effectLst/>
                <a:latin typeface="Times New Roman"/>
                <a:cs typeface="Times New Roman"/>
              </a:rPr>
              <a:t>Cancer indication for research in Gene therapy in India</a:t>
            </a:r>
            <a:endParaRPr lang="en-US" dirty="0">
              <a:latin typeface="Times New Roman"/>
              <a:cs typeface="Times New Roman"/>
            </a:endParaRPr>
          </a:p>
        </c:rich>
      </c:tx>
      <c:layout/>
      <c:overlay val="0"/>
      <c:spPr>
        <a:noFill/>
        <a:ln>
          <a:noFill/>
        </a:ln>
        <a:effectLst/>
      </c:spPr>
    </c:title>
    <c:autoTitleDeleted val="0"/>
    <c:plotArea>
      <c:layout/>
      <c:barChart>
        <c:barDir val="bar"/>
        <c:grouping val="stacked"/>
        <c:varyColors val="0"/>
        <c:ser>
          <c:idx val="0"/>
          <c:order val="0"/>
          <c:tx>
            <c:strRef>
              <c:f>answer8!$G$7</c:f>
              <c:strCache>
                <c:ptCount val="1"/>
                <c:pt idx="0">
                  <c:v>Physicians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answer8!$H$6:$M$6</c:f>
              <c:strCache>
                <c:ptCount val="6"/>
                <c:pt idx="0">
                  <c:v>Prostrate</c:v>
                </c:pt>
                <c:pt idx="1">
                  <c:v>Lung</c:v>
                </c:pt>
                <c:pt idx="2">
                  <c:v>Heme</c:v>
                </c:pt>
                <c:pt idx="3">
                  <c:v>Cervical</c:v>
                </c:pt>
                <c:pt idx="4">
                  <c:v>Lip/ Oral</c:v>
                </c:pt>
                <c:pt idx="5">
                  <c:v>Breast</c:v>
                </c:pt>
              </c:strCache>
            </c:strRef>
          </c:cat>
          <c:val>
            <c:numRef>
              <c:f>answer8!$H$7:$M$7</c:f>
              <c:numCache>
                <c:formatCode>General</c:formatCode>
                <c:ptCount val="6"/>
                <c:pt idx="0">
                  <c:v>0.0</c:v>
                </c:pt>
                <c:pt idx="1">
                  <c:v>25.0</c:v>
                </c:pt>
                <c:pt idx="2">
                  <c:v>25.0</c:v>
                </c:pt>
                <c:pt idx="3">
                  <c:v>25.0</c:v>
                </c:pt>
                <c:pt idx="4">
                  <c:v>50.0</c:v>
                </c:pt>
                <c:pt idx="5">
                  <c:v>50.0</c:v>
                </c:pt>
              </c:numCache>
            </c:numRef>
          </c:val>
          <c:extLst xmlns:c16r2="http://schemas.microsoft.com/office/drawing/2015/06/chart">
            <c:ext xmlns:c16="http://schemas.microsoft.com/office/drawing/2014/chart" uri="{C3380CC4-5D6E-409C-BE32-E72D297353CC}">
              <c16:uniqueId val="{00000000-D25E-4233-913E-8F78B0D59CE7}"/>
            </c:ext>
          </c:extLst>
        </c:ser>
        <c:ser>
          <c:idx val="1"/>
          <c:order val="1"/>
          <c:tx>
            <c:strRef>
              <c:f>answer8!$G$8</c:f>
              <c:strCache>
                <c:ptCount val="1"/>
                <c:pt idx="0">
                  <c:v>Researchers</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answer8!$H$6:$M$6</c:f>
              <c:strCache>
                <c:ptCount val="6"/>
                <c:pt idx="0">
                  <c:v>Prostrate</c:v>
                </c:pt>
                <c:pt idx="1">
                  <c:v>Lung</c:v>
                </c:pt>
                <c:pt idx="2">
                  <c:v>Heme</c:v>
                </c:pt>
                <c:pt idx="3">
                  <c:v>Cervical</c:v>
                </c:pt>
                <c:pt idx="4">
                  <c:v>Lip/ Oral</c:v>
                </c:pt>
                <c:pt idx="5">
                  <c:v>Breast</c:v>
                </c:pt>
              </c:strCache>
            </c:strRef>
          </c:cat>
          <c:val>
            <c:numRef>
              <c:f>answer8!$H$8:$M$8</c:f>
              <c:numCache>
                <c:formatCode>General</c:formatCode>
                <c:ptCount val="6"/>
                <c:pt idx="0">
                  <c:v>0.0</c:v>
                </c:pt>
                <c:pt idx="1">
                  <c:v>0.0</c:v>
                </c:pt>
                <c:pt idx="2">
                  <c:v>25.0</c:v>
                </c:pt>
                <c:pt idx="3">
                  <c:v>25.0</c:v>
                </c:pt>
                <c:pt idx="4">
                  <c:v>25.0</c:v>
                </c:pt>
                <c:pt idx="5">
                  <c:v>25.0</c:v>
                </c:pt>
              </c:numCache>
            </c:numRef>
          </c:val>
          <c:extLst xmlns:c16r2="http://schemas.microsoft.com/office/drawing/2015/06/chart">
            <c:ext xmlns:c16="http://schemas.microsoft.com/office/drawing/2014/chart" uri="{C3380CC4-5D6E-409C-BE32-E72D297353CC}">
              <c16:uniqueId val="{00000001-D25E-4233-913E-8F78B0D59CE7}"/>
            </c:ext>
          </c:extLst>
        </c:ser>
        <c:ser>
          <c:idx val="2"/>
          <c:order val="2"/>
          <c:tx>
            <c:strRef>
              <c:f>answer8!$G$9</c:f>
              <c:strCache>
                <c:ptCount val="1"/>
                <c:pt idx="0">
                  <c:v>Consultants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answer8!$H$6:$M$6</c:f>
              <c:strCache>
                <c:ptCount val="6"/>
                <c:pt idx="0">
                  <c:v>Prostrate</c:v>
                </c:pt>
                <c:pt idx="1">
                  <c:v>Lung</c:v>
                </c:pt>
                <c:pt idx="2">
                  <c:v>Heme</c:v>
                </c:pt>
                <c:pt idx="3">
                  <c:v>Cervical</c:v>
                </c:pt>
                <c:pt idx="4">
                  <c:v>Lip/ Oral</c:v>
                </c:pt>
                <c:pt idx="5">
                  <c:v>Breast</c:v>
                </c:pt>
              </c:strCache>
            </c:strRef>
          </c:cat>
          <c:val>
            <c:numRef>
              <c:f>answer8!$H$9:$M$9</c:f>
              <c:numCache>
                <c:formatCode>General</c:formatCode>
                <c:ptCount val="6"/>
                <c:pt idx="0">
                  <c:v>25.0</c:v>
                </c:pt>
                <c:pt idx="1">
                  <c:v>0.0</c:v>
                </c:pt>
                <c:pt idx="2">
                  <c:v>25.0</c:v>
                </c:pt>
                <c:pt idx="3">
                  <c:v>25.0</c:v>
                </c:pt>
                <c:pt idx="4">
                  <c:v>0.0</c:v>
                </c:pt>
                <c:pt idx="5">
                  <c:v>25.0</c:v>
                </c:pt>
              </c:numCache>
            </c:numRef>
          </c:val>
          <c:extLst xmlns:c16r2="http://schemas.microsoft.com/office/drawing/2015/06/chart">
            <c:ext xmlns:c16="http://schemas.microsoft.com/office/drawing/2014/chart" uri="{C3380CC4-5D6E-409C-BE32-E72D297353CC}">
              <c16:uniqueId val="{00000002-D25E-4233-913E-8F78B0D59CE7}"/>
            </c:ext>
          </c:extLst>
        </c:ser>
        <c:dLbls>
          <c:showLegendKey val="0"/>
          <c:showVal val="1"/>
          <c:showCatName val="0"/>
          <c:showSerName val="0"/>
          <c:showPercent val="0"/>
          <c:showBubbleSize val="0"/>
        </c:dLbls>
        <c:gapWidth val="219"/>
        <c:overlap val="100"/>
        <c:axId val="-2147424792"/>
        <c:axId val="2099668152"/>
      </c:barChart>
      <c:catAx>
        <c:axId val="-21474247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Times New Roman"/>
                <a:ea typeface="+mn-ea"/>
                <a:cs typeface="Times New Roman"/>
              </a:defRPr>
            </a:pPr>
            <a:endParaRPr lang="en-US"/>
          </a:p>
        </c:txPr>
        <c:crossAx val="2099668152"/>
        <c:crosses val="autoZero"/>
        <c:auto val="1"/>
        <c:lblAlgn val="ctr"/>
        <c:lblOffset val="100"/>
        <c:noMultiLvlLbl val="0"/>
      </c:catAx>
      <c:valAx>
        <c:axId val="2099668152"/>
        <c:scaling>
          <c:orientation val="minMax"/>
        </c:scaling>
        <c:delete val="0"/>
        <c:axPos val="b"/>
        <c:title>
          <c:tx>
            <c:rich>
              <a:bodyPr/>
              <a:lstStyle/>
              <a:p>
                <a:pPr>
                  <a:defRPr sz="1200" b="0">
                    <a:latin typeface="Times New Roman"/>
                    <a:cs typeface="Times New Roman"/>
                  </a:defRPr>
                </a:pPr>
                <a:r>
                  <a:rPr lang="en-US" sz="1200" b="0">
                    <a:latin typeface="Times New Roman"/>
                    <a:cs typeface="Times New Roman"/>
                  </a:rPr>
                  <a:t>Percentage of experts</a:t>
                </a:r>
              </a:p>
            </c:rich>
          </c:tx>
          <c:layout/>
          <c:overlay val="0"/>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4742479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Times New Roman"/>
              <a:ea typeface="+mn-ea"/>
              <a:cs typeface="Times New Roman"/>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400" b="1" i="0" u="none" strike="noStrike" kern="1200" baseline="0">
                <a:solidFill>
                  <a:sysClr val="windowText" lastClr="000000"/>
                </a:solidFill>
                <a:latin typeface="Times New Roman"/>
                <a:ea typeface="+mn-ea"/>
                <a:cs typeface="Times New Roman"/>
              </a:defRPr>
            </a:pPr>
            <a:r>
              <a:rPr lang="en-US" sz="1400" b="1" i="0" baseline="0" dirty="0">
                <a:effectLst/>
                <a:latin typeface="Times New Roman"/>
                <a:cs typeface="Times New Roman"/>
              </a:rPr>
              <a:t>Most preferred route of administration for Gene Therapy</a:t>
            </a:r>
            <a:endParaRPr lang="en-US" sz="1400" dirty="0">
              <a:effectLst/>
              <a:latin typeface="Times New Roman"/>
              <a:cs typeface="Times New Roman"/>
            </a:endParaRPr>
          </a:p>
          <a:p>
            <a:pPr marL="0" marR="0" indent="0" algn="ctr" defTabSz="914400" rtl="0" eaLnBrk="1" fontAlgn="auto" latinLnBrk="0" hangingPunct="1">
              <a:lnSpc>
                <a:spcPct val="100000"/>
              </a:lnSpc>
              <a:spcBef>
                <a:spcPts val="0"/>
              </a:spcBef>
              <a:spcAft>
                <a:spcPts val="0"/>
              </a:spcAft>
              <a:buClrTx/>
              <a:buSzTx/>
              <a:buFontTx/>
              <a:buNone/>
              <a:tabLst/>
              <a:defRPr sz="1400" b="1" i="0" u="none" strike="noStrike" kern="1200" baseline="0">
                <a:solidFill>
                  <a:sysClr val="windowText" lastClr="000000"/>
                </a:solidFill>
                <a:latin typeface="Times New Roman"/>
                <a:ea typeface="+mn-ea"/>
                <a:cs typeface="Times New Roman"/>
              </a:defRPr>
            </a:pPr>
            <a:endParaRPr lang="en-US" sz="1400" dirty="0">
              <a:latin typeface="Times New Roman"/>
              <a:cs typeface="Times New Roman"/>
            </a:endParaRPr>
          </a:p>
        </c:rich>
      </c:tx>
      <c:layout/>
      <c:overlay val="0"/>
    </c:title>
    <c:autoTitleDeleted val="0"/>
    <c:plotArea>
      <c:layout>
        <c:manualLayout>
          <c:layoutTarget val="inner"/>
          <c:xMode val="edge"/>
          <c:yMode val="edge"/>
          <c:x val="0.209387874503303"/>
          <c:y val="0.231739604422987"/>
          <c:w val="0.754526105765715"/>
          <c:h val="0.472119734017051"/>
        </c:manualLayout>
      </c:layout>
      <c:barChart>
        <c:barDir val="bar"/>
        <c:grouping val="stacked"/>
        <c:varyColors val="0"/>
        <c:ser>
          <c:idx val="0"/>
          <c:order val="0"/>
          <c:tx>
            <c:strRef>
              <c:f>answer4!$G$20</c:f>
              <c:strCache>
                <c:ptCount val="1"/>
                <c:pt idx="0">
                  <c:v>Physicians</c:v>
                </c:pt>
              </c:strCache>
            </c:strRef>
          </c:tx>
          <c:spPr>
            <a:solidFill>
              <a:schemeClr val="accent2"/>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answer4!$H$19:$K$19</c:f>
              <c:strCache>
                <c:ptCount val="4"/>
                <c:pt idx="0">
                  <c:v>Oral</c:v>
                </c:pt>
                <c:pt idx="1">
                  <c:v>Sub-cutaneous</c:v>
                </c:pt>
                <c:pt idx="2">
                  <c:v>Tumor site</c:v>
                </c:pt>
                <c:pt idx="3">
                  <c:v>Intra-venous</c:v>
                </c:pt>
              </c:strCache>
            </c:strRef>
          </c:cat>
          <c:val>
            <c:numRef>
              <c:f>answer4!$H$20:$K$20</c:f>
              <c:numCache>
                <c:formatCode>General</c:formatCode>
                <c:ptCount val="4"/>
                <c:pt idx="0">
                  <c:v>0.0</c:v>
                </c:pt>
                <c:pt idx="1">
                  <c:v>50.0</c:v>
                </c:pt>
                <c:pt idx="2">
                  <c:v>25.0</c:v>
                </c:pt>
                <c:pt idx="3">
                  <c:v>75.0</c:v>
                </c:pt>
              </c:numCache>
            </c:numRef>
          </c:val>
        </c:ser>
        <c:ser>
          <c:idx val="1"/>
          <c:order val="1"/>
          <c:tx>
            <c:strRef>
              <c:f>answer4!$G$21</c:f>
              <c:strCache>
                <c:ptCount val="1"/>
                <c:pt idx="0">
                  <c:v>Marketing experts</c:v>
                </c:pt>
              </c:strCache>
            </c:strRef>
          </c:tx>
          <c:spPr>
            <a:solidFill>
              <a:schemeClr val="accent6"/>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answer4!$H$19:$K$19</c:f>
              <c:strCache>
                <c:ptCount val="4"/>
                <c:pt idx="0">
                  <c:v>Oral</c:v>
                </c:pt>
                <c:pt idx="1">
                  <c:v>Sub-cutaneous</c:v>
                </c:pt>
                <c:pt idx="2">
                  <c:v>Tumor site</c:v>
                </c:pt>
                <c:pt idx="3">
                  <c:v>Intra-venous</c:v>
                </c:pt>
              </c:strCache>
            </c:strRef>
          </c:cat>
          <c:val>
            <c:numRef>
              <c:f>answer4!$H$21:$K$21</c:f>
              <c:numCache>
                <c:formatCode>General</c:formatCode>
                <c:ptCount val="4"/>
                <c:pt idx="0">
                  <c:v>25.0</c:v>
                </c:pt>
                <c:pt idx="1">
                  <c:v>0.0</c:v>
                </c:pt>
                <c:pt idx="2">
                  <c:v>25.0</c:v>
                </c:pt>
                <c:pt idx="3">
                  <c:v>75.0</c:v>
                </c:pt>
              </c:numCache>
            </c:numRef>
          </c:val>
        </c:ser>
        <c:ser>
          <c:idx val="2"/>
          <c:order val="2"/>
          <c:tx>
            <c:strRef>
              <c:f>answer4!$G$22</c:f>
              <c:strCache>
                <c:ptCount val="1"/>
                <c:pt idx="0">
                  <c:v>Consultants</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answer4!$H$19:$K$19</c:f>
              <c:strCache>
                <c:ptCount val="4"/>
                <c:pt idx="0">
                  <c:v>Oral</c:v>
                </c:pt>
                <c:pt idx="1">
                  <c:v>Sub-cutaneous</c:v>
                </c:pt>
                <c:pt idx="2">
                  <c:v>Tumor site</c:v>
                </c:pt>
                <c:pt idx="3">
                  <c:v>Intra-venous</c:v>
                </c:pt>
              </c:strCache>
            </c:strRef>
          </c:cat>
          <c:val>
            <c:numRef>
              <c:f>answer4!$H$22:$K$22</c:f>
              <c:numCache>
                <c:formatCode>General</c:formatCode>
                <c:ptCount val="4"/>
                <c:pt idx="0">
                  <c:v>0.0</c:v>
                </c:pt>
                <c:pt idx="1">
                  <c:v>25.0</c:v>
                </c:pt>
                <c:pt idx="2">
                  <c:v>50.0</c:v>
                </c:pt>
                <c:pt idx="3">
                  <c:v>75.0</c:v>
                </c:pt>
              </c:numCache>
            </c:numRef>
          </c:val>
        </c:ser>
        <c:dLbls>
          <c:showLegendKey val="0"/>
          <c:showVal val="1"/>
          <c:showCatName val="0"/>
          <c:showSerName val="0"/>
          <c:showPercent val="0"/>
          <c:showBubbleSize val="0"/>
        </c:dLbls>
        <c:gapWidth val="150"/>
        <c:overlap val="100"/>
        <c:axId val="-2143345960"/>
        <c:axId val="-2146835352"/>
      </c:barChart>
      <c:catAx>
        <c:axId val="-2143345960"/>
        <c:scaling>
          <c:orientation val="minMax"/>
        </c:scaling>
        <c:delete val="0"/>
        <c:axPos val="l"/>
        <c:numFmt formatCode="General" sourceLinked="0"/>
        <c:majorTickMark val="out"/>
        <c:minorTickMark val="none"/>
        <c:tickLblPos val="nextTo"/>
        <c:txPr>
          <a:bodyPr/>
          <a:lstStyle/>
          <a:p>
            <a:pPr>
              <a:defRPr sz="1200">
                <a:latin typeface="Times New Roman"/>
                <a:cs typeface="Times New Roman"/>
              </a:defRPr>
            </a:pPr>
            <a:endParaRPr lang="en-US"/>
          </a:p>
        </c:txPr>
        <c:crossAx val="-2146835352"/>
        <c:crosses val="autoZero"/>
        <c:auto val="1"/>
        <c:lblAlgn val="ctr"/>
        <c:lblOffset val="100"/>
        <c:noMultiLvlLbl val="0"/>
      </c:catAx>
      <c:valAx>
        <c:axId val="-2146835352"/>
        <c:scaling>
          <c:orientation val="minMax"/>
        </c:scaling>
        <c:delete val="0"/>
        <c:axPos val="b"/>
        <c:title>
          <c:tx>
            <c:rich>
              <a:bodyPr/>
              <a:lstStyle/>
              <a:p>
                <a:pPr>
                  <a:defRPr sz="1200" b="0">
                    <a:latin typeface="Times New Roman"/>
                    <a:cs typeface="Times New Roman"/>
                  </a:defRPr>
                </a:pPr>
                <a:r>
                  <a:rPr lang="en-US" sz="1200" b="0">
                    <a:latin typeface="Times New Roman"/>
                    <a:cs typeface="Times New Roman"/>
                  </a:rPr>
                  <a:t>Percentage of experts</a:t>
                </a:r>
              </a:p>
            </c:rich>
          </c:tx>
          <c:layout/>
          <c:overlay val="0"/>
        </c:title>
        <c:numFmt formatCode="General" sourceLinked="1"/>
        <c:majorTickMark val="out"/>
        <c:minorTickMark val="none"/>
        <c:tickLblPos val="nextTo"/>
        <c:crossAx val="-2143345960"/>
        <c:crosses val="autoZero"/>
        <c:crossBetween val="between"/>
      </c:valAx>
    </c:plotArea>
    <c:legend>
      <c:legendPos val="b"/>
      <c:layout/>
      <c:overlay val="0"/>
      <c:txPr>
        <a:bodyPr/>
        <a:lstStyle/>
        <a:p>
          <a:pPr>
            <a:defRPr sz="1200">
              <a:latin typeface="Times New Roman"/>
              <a:cs typeface="Times New Roman"/>
            </a:defRPr>
          </a:pPr>
          <a:endParaRPr lang="en-US"/>
        </a:p>
      </c:txPr>
    </c:legend>
    <c:plotVisOnly val="1"/>
    <c:dispBlanksAs val="gap"/>
    <c:showDLblsOverMax val="0"/>
  </c:chart>
  <c:spPr>
    <a:ln>
      <a:solidFill>
        <a:schemeClr val="bg1">
          <a:lumMod val="85000"/>
        </a:schemeClr>
      </a:solidFill>
    </a:ln>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75"/>
      <c:rotY val="0"/>
      <c:rAngAx val="0"/>
      <c:perspective val="30"/>
    </c:view3D>
    <c:floor>
      <c:thickness val="0"/>
    </c:floor>
    <c:sideWall>
      <c:thickness val="0"/>
    </c:sideWall>
    <c:backWall>
      <c:thickness val="0"/>
    </c:backWall>
    <c:plotArea>
      <c:layout>
        <c:manualLayout>
          <c:layoutTarget val="inner"/>
          <c:xMode val="edge"/>
          <c:yMode val="edge"/>
          <c:x val="0.0940398007295403"/>
          <c:y val="0.201738117878201"/>
          <c:w val="0.797435364789199"/>
          <c:h val="0.630889919950365"/>
        </c:manualLayout>
      </c:layout>
      <c:pie3DChart>
        <c:varyColors val="1"/>
        <c:ser>
          <c:idx val="0"/>
          <c:order val="0"/>
          <c:explosion val="25"/>
          <c:dPt>
            <c:idx val="0"/>
            <c:bubble3D val="0"/>
            <c:spPr>
              <a:solidFill>
                <a:schemeClr val="accent2"/>
              </a:solidFill>
            </c:spPr>
          </c:dPt>
          <c:dPt>
            <c:idx val="1"/>
            <c:bubble3D val="0"/>
            <c:explosion val="0"/>
            <c:spPr>
              <a:solidFill>
                <a:schemeClr val="accent4"/>
              </a:solidFill>
            </c:spPr>
          </c:dPt>
          <c:dLbls>
            <c:dLbl>
              <c:idx val="0"/>
              <c:layout>
                <c:manualLayout>
                  <c:x val="0.0322116411349251"/>
                  <c:y val="-0.548579706870371"/>
                </c:manualLayout>
              </c:layout>
              <c:tx>
                <c:rich>
                  <a:bodyPr/>
                  <a:lstStyle/>
                  <a:p>
                    <a:r>
                      <a:rPr lang="en-US" dirty="0" smtClean="0"/>
                      <a:t>IPD</a:t>
                    </a:r>
                  </a:p>
                  <a:p>
                    <a:r>
                      <a:rPr lang="en-US" dirty="0" smtClean="0"/>
                      <a:t>75%</a:t>
                    </a:r>
                    <a:endParaRPr lang="en-US" dirty="0"/>
                  </a:p>
                </c:rich>
              </c:tx>
              <c:dLblPos val="bestFit"/>
              <c:showLegendKey val="0"/>
              <c:showVal val="0"/>
              <c:showCatName val="1"/>
              <c:showSerName val="0"/>
              <c:showPercent val="1"/>
              <c:showBubbleSize val="0"/>
            </c:dLbl>
            <c:dLbl>
              <c:idx val="1"/>
              <c:layout>
                <c:manualLayout>
                  <c:x val="0.0"/>
                  <c:y val="0.0856470397820384"/>
                </c:manualLayout>
              </c:layout>
              <c:tx>
                <c:rich>
                  <a:bodyPr/>
                  <a:lstStyle/>
                  <a:p>
                    <a:r>
                      <a:rPr lang="en-US" smtClean="0"/>
                      <a:t>OPD</a:t>
                    </a:r>
                    <a:r>
                      <a:rPr lang="en-US"/>
                      <a:t>
25%</a:t>
                    </a:r>
                  </a:p>
                </c:rich>
              </c:tx>
              <c:dLblPos val="bestFit"/>
              <c:showLegendKey val="0"/>
              <c:showVal val="0"/>
              <c:showCatName val="1"/>
              <c:showSerName val="0"/>
              <c:showPercent val="1"/>
              <c:showBubbleSize val="0"/>
            </c:dLbl>
            <c:spPr>
              <a:noFill/>
              <a:ln>
                <a:noFill/>
              </a:ln>
              <a:effectLst/>
            </c:spPr>
            <c:txPr>
              <a:bodyPr rot="0" vert="horz"/>
              <a:lstStyle/>
              <a:p>
                <a:pPr>
                  <a:defRPr sz="1200">
                    <a:latin typeface="Times New Roman"/>
                    <a:cs typeface="Times New Roman"/>
                  </a:defRPr>
                </a:pPr>
                <a:endParaRPr lang="en-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answer13!$G$9:$G$10</c:f>
              <c:strCache>
                <c:ptCount val="2"/>
                <c:pt idx="0">
                  <c:v>In patient department</c:v>
                </c:pt>
                <c:pt idx="1">
                  <c:v>Out patient department</c:v>
                </c:pt>
              </c:strCache>
            </c:strRef>
          </c:cat>
          <c:val>
            <c:numRef>
              <c:f>answer13!$H$9:$H$10</c:f>
              <c:numCache>
                <c:formatCode>General</c:formatCode>
                <c:ptCount val="2"/>
                <c:pt idx="0">
                  <c:v>75.0</c:v>
                </c:pt>
                <c:pt idx="1">
                  <c:v>25.0</c:v>
                </c:pt>
              </c:numCache>
            </c:numRef>
          </c:val>
          <c:extLst xmlns:c16r2="http://schemas.microsoft.com/office/drawing/2015/06/chart">
            <c:ext xmlns:c16="http://schemas.microsoft.com/office/drawing/2014/chart" uri="{C3380CC4-5D6E-409C-BE32-E72D297353CC}">
              <c16:uniqueId val="{00000000-F197-4B74-A736-859C9AB50407}"/>
            </c:ext>
          </c:extLst>
        </c:ser>
        <c:dLbls>
          <c:showLegendKey val="0"/>
          <c:showVal val="0"/>
          <c:showCatName val="1"/>
          <c:showSerName val="0"/>
          <c:showPercent val="1"/>
          <c:showBubbleSize val="0"/>
          <c:showLeaderLines val="1"/>
        </c:dLbls>
      </c:pie3DChart>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view3D>
      <c:rotX val="75"/>
      <c:rotY val="0"/>
      <c:rAngAx val="0"/>
      <c:perspective val="30"/>
    </c:view3D>
    <c:floor>
      <c:thickness val="0"/>
    </c:floor>
    <c:sideWall>
      <c:thickness val="0"/>
    </c:sideWall>
    <c:backWall>
      <c:thickness val="0"/>
    </c:backWall>
    <c:plotArea>
      <c:layout>
        <c:manualLayout>
          <c:layoutTarget val="inner"/>
          <c:xMode val="edge"/>
          <c:yMode val="edge"/>
          <c:x val="0.0"/>
          <c:y val="0.21669925117628"/>
          <c:w val="1.0"/>
          <c:h val="0.691885865349735"/>
        </c:manualLayout>
      </c:layout>
      <c:pie3DChart>
        <c:varyColors val="1"/>
        <c:ser>
          <c:idx val="0"/>
          <c:order val="0"/>
          <c:explosion val="25"/>
          <c:dPt>
            <c:idx val="1"/>
            <c:bubble3D val="0"/>
            <c:explosion val="0"/>
            <c:spPr>
              <a:solidFill>
                <a:schemeClr val="accent4"/>
              </a:solidFill>
            </c:spPr>
          </c:dPt>
          <c:dLbls>
            <c:dLbl>
              <c:idx val="0"/>
              <c:layout>
                <c:manualLayout>
                  <c:x val="-0.0463164273230452"/>
                  <c:y val="-0.424551336695231"/>
                </c:manualLayout>
              </c:layout>
              <c:dLblPos val="bestFit"/>
              <c:showLegendKey val="0"/>
              <c:showVal val="0"/>
              <c:showCatName val="1"/>
              <c:showSerName val="0"/>
              <c:showPercent val="1"/>
              <c:showBubbleSize val="0"/>
            </c:dLbl>
            <c:dLbl>
              <c:idx val="1"/>
              <c:layout>
                <c:manualLayout>
                  <c:x val="-0.00267724707482348"/>
                  <c:y val="0.413076976244008"/>
                </c:manualLayout>
              </c:layout>
              <c:dLblPos val="bestFit"/>
              <c:showLegendKey val="0"/>
              <c:showVal val="0"/>
              <c:showCatName val="1"/>
              <c:showSerName val="0"/>
              <c:showPercent val="1"/>
              <c:showBubbleSize val="0"/>
            </c:dLbl>
            <c:spPr>
              <a:noFill/>
              <a:ln>
                <a:noFill/>
              </a:ln>
              <a:effectLst/>
            </c:spPr>
            <c:txPr>
              <a:bodyPr rot="0" vert="horz"/>
              <a:lstStyle/>
              <a:p>
                <a:pPr>
                  <a:defRPr sz="1200">
                    <a:latin typeface="Times New Roman"/>
                    <a:cs typeface="Times New Roman"/>
                  </a:defRPr>
                </a:pPr>
                <a:endParaRPr lang="en-US"/>
              </a:p>
            </c:txPr>
            <c:dLblPos val="outEnd"/>
            <c:showLegendKey val="0"/>
            <c:showVal val="0"/>
            <c:showCatName val="1"/>
            <c:showSerName val="0"/>
            <c:showPercent val="1"/>
            <c:showBubbleSize val="0"/>
            <c:showLeaderLines val="0"/>
            <c:extLst xmlns:c16r2="http://schemas.microsoft.com/office/drawing/2015/06/chart">
              <c:ext xmlns:c15="http://schemas.microsoft.com/office/drawing/2012/chart" uri="{CE6537A1-D6FC-4f65-9D91-7224C49458BB}"/>
            </c:extLst>
          </c:dLbls>
          <c:cat>
            <c:strRef>
              <c:f>answer13!$I$19:$I$20</c:f>
              <c:strCache>
                <c:ptCount val="2"/>
                <c:pt idx="0">
                  <c:v>Oncologist</c:v>
                </c:pt>
                <c:pt idx="1">
                  <c:v>Surgical oncologist</c:v>
                </c:pt>
              </c:strCache>
            </c:strRef>
          </c:cat>
          <c:val>
            <c:numRef>
              <c:f>answer13!$J$19:$J$20</c:f>
              <c:numCache>
                <c:formatCode>General</c:formatCode>
                <c:ptCount val="2"/>
                <c:pt idx="0">
                  <c:v>60.0</c:v>
                </c:pt>
                <c:pt idx="1">
                  <c:v>40.0</c:v>
                </c:pt>
              </c:numCache>
            </c:numRef>
          </c:val>
          <c:extLst xmlns:c16r2="http://schemas.microsoft.com/office/drawing/2015/06/chart">
            <c:ext xmlns:c16="http://schemas.microsoft.com/office/drawing/2014/chart" uri="{C3380CC4-5D6E-409C-BE32-E72D297353CC}">
              <c16:uniqueId val="{00000000-0440-4E3F-8CC3-8015B14C953E}"/>
            </c:ext>
          </c:extLst>
        </c:ser>
        <c:dLbls>
          <c:showLegendKey val="0"/>
          <c:showVal val="0"/>
          <c:showCatName val="1"/>
          <c:showSerName val="0"/>
          <c:showPercent val="1"/>
          <c:showBubbleSize val="0"/>
          <c:showLeaderLines val="0"/>
        </c:dLbls>
      </c:pie3DChart>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400">
                <a:latin typeface="Times New Roman"/>
                <a:cs typeface="Times New Roman"/>
              </a:defRPr>
            </a:pPr>
            <a:r>
              <a:rPr lang="en-US" sz="1400">
                <a:latin typeface="Times New Roman"/>
                <a:cs typeface="Times New Roman"/>
              </a:rPr>
              <a:t>Gene therapy manufacturing challenges </a:t>
            </a:r>
          </a:p>
          <a:p>
            <a:pPr>
              <a:defRPr sz="1400">
                <a:latin typeface="Times New Roman"/>
                <a:cs typeface="Times New Roman"/>
              </a:defRPr>
            </a:pPr>
            <a:endParaRPr lang="en-US" sz="1400">
              <a:latin typeface="Times New Roman"/>
              <a:cs typeface="Times New Roman"/>
            </a:endParaRPr>
          </a:p>
        </c:rich>
      </c:tx>
      <c:layout/>
      <c:overlay val="0"/>
    </c:title>
    <c:autoTitleDeleted val="0"/>
    <c:view3D>
      <c:rotX val="75"/>
      <c:rotY val="0"/>
      <c:rAngAx val="0"/>
      <c:perspective val="30"/>
    </c:view3D>
    <c:floor>
      <c:thickness val="0"/>
    </c:floor>
    <c:sideWall>
      <c:thickness val="0"/>
    </c:sideWall>
    <c:backWall>
      <c:thickness val="0"/>
    </c:backWall>
    <c:plotArea>
      <c:layout>
        <c:manualLayout>
          <c:layoutTarget val="inner"/>
          <c:xMode val="edge"/>
          <c:yMode val="edge"/>
          <c:x val="0.0861601574616848"/>
          <c:y val="0.335108596862285"/>
          <c:w val="0.813483541695582"/>
          <c:h val="0.610976621449827"/>
        </c:manualLayout>
      </c:layout>
      <c:pie3DChart>
        <c:varyColors val="1"/>
        <c:ser>
          <c:idx val="0"/>
          <c:order val="0"/>
          <c:tx>
            <c:strRef>
              <c:f>answer2!$F$7</c:f>
              <c:strCache>
                <c:ptCount val="1"/>
                <c:pt idx="0">
                  <c:v>Researchers</c:v>
                </c:pt>
              </c:strCache>
            </c:strRef>
          </c:tx>
          <c:explosion val="25"/>
          <c:dPt>
            <c:idx val="2"/>
            <c:bubble3D val="0"/>
            <c:explosion val="19"/>
          </c:dPt>
          <c:dPt>
            <c:idx val="4"/>
            <c:bubble3D val="0"/>
            <c:spPr>
              <a:solidFill>
                <a:schemeClr val="accent6">
                  <a:lumMod val="75000"/>
                </a:schemeClr>
              </a:solidFill>
            </c:spPr>
          </c:dPt>
          <c:dLbls>
            <c:dLbl>
              <c:idx val="2"/>
              <c:layout>
                <c:manualLayout>
                  <c:x val="-0.221932823851205"/>
                  <c:y val="-0.0361742402064495"/>
                </c:manualLayout>
              </c:layout>
              <c:dLblPos val="bestFit"/>
              <c:showLegendKey val="0"/>
              <c:showVal val="0"/>
              <c:showCatName val="1"/>
              <c:showSerName val="0"/>
              <c:showPercent val="1"/>
              <c:showBubbleSize val="0"/>
            </c:dLbl>
            <c:dLbl>
              <c:idx val="4"/>
              <c:layout>
                <c:manualLayout>
                  <c:x val="-0.00392490876904971"/>
                  <c:y val="0.0522516802982049"/>
                </c:manualLayout>
              </c:layout>
              <c:dLblPos val="bestFit"/>
              <c:showLegendKey val="0"/>
              <c:showVal val="0"/>
              <c:showCatName val="1"/>
              <c:showSerName val="0"/>
              <c:showPercent val="1"/>
              <c:showBubbleSize val="0"/>
            </c:dLbl>
            <c:spPr>
              <a:noFill/>
              <a:ln>
                <a:noFill/>
              </a:ln>
              <a:effectLst/>
            </c:spPr>
            <c:txPr>
              <a:bodyPr rot="0" vert="horz"/>
              <a:lstStyle/>
              <a:p>
                <a:pPr>
                  <a:defRPr/>
                </a:pPr>
                <a:endParaRPr lang="en-US"/>
              </a:p>
            </c:txPr>
            <c:dLblPos val="outEnd"/>
            <c:showLegendKey val="0"/>
            <c:showVal val="0"/>
            <c:showCatName val="1"/>
            <c:showSerName val="0"/>
            <c:showPercent val="1"/>
            <c:showBubbleSize val="0"/>
            <c:showLeaderLines val="0"/>
            <c:extLst xmlns:c16r2="http://schemas.microsoft.com/office/drawing/2015/06/chart">
              <c:ext xmlns:c15="http://schemas.microsoft.com/office/drawing/2012/chart" uri="{CE6537A1-D6FC-4f65-9D91-7224C49458BB}"/>
            </c:extLst>
          </c:dLbls>
          <c:cat>
            <c:strRef>
              <c:f>answer2!$G$6:$K$6</c:f>
              <c:strCache>
                <c:ptCount val="5"/>
                <c:pt idx="0">
                  <c:v>Cold chain</c:v>
                </c:pt>
                <c:pt idx="1">
                  <c:v>Logistics</c:v>
                </c:pt>
                <c:pt idx="2">
                  <c:v>Outreach</c:v>
                </c:pt>
                <c:pt idx="3">
                  <c:v>Laboratory processes</c:v>
                </c:pt>
                <c:pt idx="4">
                  <c:v>Training and infrastucture</c:v>
                </c:pt>
              </c:strCache>
            </c:strRef>
          </c:cat>
          <c:val>
            <c:numRef>
              <c:f>answer2!$G$7:$K$7</c:f>
              <c:numCache>
                <c:formatCode>General</c:formatCode>
                <c:ptCount val="5"/>
                <c:pt idx="0">
                  <c:v>50.0</c:v>
                </c:pt>
                <c:pt idx="1">
                  <c:v>25.0</c:v>
                </c:pt>
                <c:pt idx="2">
                  <c:v>50.0</c:v>
                </c:pt>
                <c:pt idx="3">
                  <c:v>50.0</c:v>
                </c:pt>
                <c:pt idx="4">
                  <c:v>25.0</c:v>
                </c:pt>
              </c:numCache>
            </c:numRef>
          </c:val>
          <c:extLst xmlns:c16r2="http://schemas.microsoft.com/office/drawing/2015/06/chart">
            <c:ext xmlns:c16="http://schemas.microsoft.com/office/drawing/2014/chart" uri="{C3380CC4-5D6E-409C-BE32-E72D297353CC}">
              <c16:uniqueId val="{00000000-4BB5-4C98-BAB8-00EBCD16C99C}"/>
            </c:ext>
          </c:extLst>
        </c:ser>
        <c:dLbls>
          <c:showLegendKey val="0"/>
          <c:showVal val="0"/>
          <c:showCatName val="1"/>
          <c:showSerName val="0"/>
          <c:showPercent val="1"/>
          <c:showBubbleSize val="0"/>
          <c:showLeaderLines val="0"/>
        </c:dLbls>
      </c:pie3DChart>
    </c:plotArea>
    <c:plotVisOnly val="1"/>
    <c:dispBlanksAs val="gap"/>
    <c:showDLblsOverMax val="0"/>
  </c:chart>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2"/>
    </mc:Choice>
    <mc:Fallback>
      <c:style val="12"/>
    </mc:Fallback>
  </mc:AlternateContent>
  <c:chart>
    <c:title>
      <c:tx>
        <c:rich>
          <a:bodyPr/>
          <a:lstStyle/>
          <a:p>
            <a:pPr>
              <a:defRPr/>
            </a:pPr>
            <a:r>
              <a:rPr lang="en-US" sz="1400">
                <a:latin typeface="Times New Roman"/>
                <a:cs typeface="Times New Roman"/>
              </a:rPr>
              <a:t>Willingness of patients to participate in the clinical trials for Gene Therapy</a:t>
            </a:r>
          </a:p>
          <a:p>
            <a:pPr>
              <a:defRPr/>
            </a:pPr>
            <a:endParaRPr lang="en-US"/>
          </a:p>
        </c:rich>
      </c:tx>
      <c:layout/>
      <c:overlay val="0"/>
    </c:title>
    <c:autoTitleDeleted val="0"/>
    <c:view3D>
      <c:rotX val="75"/>
      <c:rotY val="0"/>
      <c:rAngAx val="0"/>
      <c:perspective val="30"/>
    </c:view3D>
    <c:floor>
      <c:thickness val="0"/>
    </c:floor>
    <c:sideWall>
      <c:thickness val="0"/>
    </c:sideWall>
    <c:backWall>
      <c:thickness val="0"/>
    </c:backWall>
    <c:plotArea>
      <c:layout/>
      <c:pie3DChart>
        <c:varyColors val="1"/>
        <c:ser>
          <c:idx val="0"/>
          <c:order val="0"/>
          <c:explosion val="25"/>
          <c:dPt>
            <c:idx val="0"/>
            <c:bubble3D val="0"/>
            <c:spPr>
              <a:solidFill>
                <a:schemeClr val="accent4"/>
              </a:solidFill>
            </c:spPr>
          </c:dPt>
          <c:dPt>
            <c:idx val="1"/>
            <c:bubble3D val="0"/>
            <c:spPr>
              <a:solidFill>
                <a:schemeClr val="accent4">
                  <a:lumMod val="50000"/>
                </a:schemeClr>
              </a:solidFill>
            </c:spPr>
          </c:dPt>
          <c:dPt>
            <c:idx val="2"/>
            <c:bubble3D val="0"/>
            <c:spPr>
              <a:solidFill>
                <a:schemeClr val="accent2"/>
              </a:solidFill>
            </c:spPr>
          </c:dPt>
          <c:dLbls>
            <c:spPr>
              <a:noFill/>
              <a:ln>
                <a:noFill/>
              </a:ln>
              <a:effectLst/>
            </c:spPr>
            <c:txPr>
              <a:bodyPr/>
              <a:lstStyle/>
              <a:p>
                <a:pPr>
                  <a:defRPr sz="1200">
                    <a:latin typeface="Times New Roman"/>
                    <a:cs typeface="Times New Roman"/>
                  </a:defRPr>
                </a:pPr>
                <a:endParaRPr lang="en-US"/>
              </a:p>
            </c:txPr>
            <c:dLblPos val="outEnd"/>
            <c:showLegendKey val="0"/>
            <c:showVal val="0"/>
            <c:showCatName val="1"/>
            <c:showSerName val="0"/>
            <c:showPercent val="1"/>
            <c:showBubbleSize val="0"/>
            <c:showLeaderLines val="1"/>
            <c:extLst>
              <c:ext xmlns:c15="http://schemas.microsoft.com/office/drawing/2012/chart" uri="{CE6537A1-D6FC-4f65-9D91-7224C49458BB}"/>
            </c:extLst>
          </c:dLbls>
          <c:cat>
            <c:strRef>
              <c:f>answer12!$G$9:$G$11</c:f>
              <c:strCache>
                <c:ptCount val="3"/>
                <c:pt idx="0">
                  <c:v>Low</c:v>
                </c:pt>
                <c:pt idx="1">
                  <c:v>Medium</c:v>
                </c:pt>
                <c:pt idx="2">
                  <c:v>High</c:v>
                </c:pt>
              </c:strCache>
            </c:strRef>
          </c:cat>
          <c:val>
            <c:numRef>
              <c:f>answer12!$H$9:$H$11</c:f>
              <c:numCache>
                <c:formatCode>General</c:formatCode>
                <c:ptCount val="3"/>
                <c:pt idx="0">
                  <c:v>25.0</c:v>
                </c:pt>
                <c:pt idx="1">
                  <c:v>25.0</c:v>
                </c:pt>
                <c:pt idx="2">
                  <c:v>100.0</c:v>
                </c:pt>
              </c:numCache>
            </c:numRef>
          </c:val>
        </c:ser>
        <c:dLbls>
          <c:dLblPos val="outEnd"/>
          <c:showLegendKey val="0"/>
          <c:showVal val="0"/>
          <c:showCatName val="1"/>
          <c:showSerName val="0"/>
          <c:showPercent val="1"/>
          <c:showBubbleSize val="0"/>
          <c:showLeaderLines val="1"/>
        </c:dLbls>
      </c:pie3DChart>
    </c:plotArea>
    <c:plotVisOnly val="1"/>
    <c:dispBlanksAs val="gap"/>
    <c:showDLblsOverMax val="0"/>
  </c:chart>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1" i="0" u="none" strike="noStrike" kern="1200" spc="0" baseline="0">
                <a:solidFill>
                  <a:sysClr val="windowText" lastClr="000000">
                    <a:lumMod val="65000"/>
                    <a:lumOff val="35000"/>
                  </a:sysClr>
                </a:solidFill>
                <a:latin typeface="Times New Roman"/>
                <a:ea typeface="+mn-ea"/>
                <a:cs typeface="Times New Roman"/>
              </a:defRPr>
            </a:pPr>
            <a:r>
              <a:rPr lang="en-US" sz="1400" b="1">
                <a:effectLst/>
                <a:latin typeface="Times New Roman"/>
                <a:cs typeface="Times New Roman"/>
              </a:rPr>
              <a:t>Factors determining the value of Gene Therapy</a:t>
            </a:r>
          </a:p>
          <a:p>
            <a:pPr marL="0" marR="0" lvl="0" indent="0" algn="ctr" defTabSz="914400" rtl="0" eaLnBrk="1" fontAlgn="auto" latinLnBrk="0" hangingPunct="1">
              <a:lnSpc>
                <a:spcPct val="100000"/>
              </a:lnSpc>
              <a:spcBef>
                <a:spcPts val="0"/>
              </a:spcBef>
              <a:spcAft>
                <a:spcPts val="0"/>
              </a:spcAft>
              <a:buClrTx/>
              <a:buSzTx/>
              <a:buFontTx/>
              <a:buNone/>
              <a:tabLst/>
              <a:defRPr sz="1400" b="1" i="0" u="none" strike="noStrike" kern="1200" spc="0" baseline="0">
                <a:solidFill>
                  <a:sysClr val="windowText" lastClr="000000">
                    <a:lumMod val="65000"/>
                    <a:lumOff val="35000"/>
                  </a:sysClr>
                </a:solidFill>
                <a:latin typeface="Times New Roman"/>
                <a:ea typeface="+mn-ea"/>
                <a:cs typeface="Times New Roman"/>
              </a:defRPr>
            </a:pPr>
            <a:endParaRPr lang="en-US" sz="1400" b="1">
              <a:latin typeface="Times New Roman"/>
              <a:cs typeface="Times New Roman"/>
            </a:endParaRPr>
          </a:p>
        </c:rich>
      </c:tx>
      <c:layout/>
      <c:overlay val="0"/>
      <c:spPr>
        <a:noFill/>
        <a:ln>
          <a:noFill/>
        </a:ln>
        <a:effectLst/>
      </c:spPr>
    </c:title>
    <c:autoTitleDeleted val="0"/>
    <c:plotArea>
      <c:layout>
        <c:manualLayout>
          <c:layoutTarget val="inner"/>
          <c:xMode val="edge"/>
          <c:yMode val="edge"/>
          <c:x val="0.365036518398031"/>
          <c:y val="0.157983906269421"/>
          <c:w val="0.600510300758509"/>
          <c:h val="0.553502042404502"/>
        </c:manualLayout>
      </c:layout>
      <c:barChart>
        <c:barDir val="bar"/>
        <c:grouping val="stacked"/>
        <c:varyColors val="0"/>
        <c:ser>
          <c:idx val="0"/>
          <c:order val="0"/>
          <c:tx>
            <c:strRef>
              <c:f>answer17!$H$13</c:f>
              <c:strCache>
                <c:ptCount val="1"/>
                <c:pt idx="0">
                  <c:v>Physicians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answer17!$I$12:$L$12</c:f>
              <c:strCache>
                <c:ptCount val="4"/>
                <c:pt idx="0">
                  <c:v>Convenient mode of delivery</c:v>
                </c:pt>
                <c:pt idx="1">
                  <c:v>Cost</c:v>
                </c:pt>
                <c:pt idx="2">
                  <c:v>Safety</c:v>
                </c:pt>
                <c:pt idx="3">
                  <c:v>Efficacy</c:v>
                </c:pt>
              </c:strCache>
            </c:strRef>
          </c:cat>
          <c:val>
            <c:numRef>
              <c:f>answer17!$I$13:$L$13</c:f>
              <c:numCache>
                <c:formatCode>General</c:formatCode>
                <c:ptCount val="4"/>
                <c:pt idx="2">
                  <c:v>50.0</c:v>
                </c:pt>
                <c:pt idx="3">
                  <c:v>100.0</c:v>
                </c:pt>
              </c:numCache>
            </c:numRef>
          </c:val>
          <c:extLst xmlns:c16r2="http://schemas.microsoft.com/office/drawing/2015/06/chart">
            <c:ext xmlns:c16="http://schemas.microsoft.com/office/drawing/2014/chart" uri="{C3380CC4-5D6E-409C-BE32-E72D297353CC}">
              <c16:uniqueId val="{00000000-050E-4321-8662-376C30877B1D}"/>
            </c:ext>
          </c:extLst>
        </c:ser>
        <c:ser>
          <c:idx val="1"/>
          <c:order val="1"/>
          <c:tx>
            <c:strRef>
              <c:f>answer17!$H$14</c:f>
              <c:strCache>
                <c:ptCount val="1"/>
                <c:pt idx="0">
                  <c:v>Researchers</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answer17!$I$12:$L$12</c:f>
              <c:strCache>
                <c:ptCount val="4"/>
                <c:pt idx="0">
                  <c:v>Convenient mode of delivery</c:v>
                </c:pt>
                <c:pt idx="1">
                  <c:v>Cost</c:v>
                </c:pt>
                <c:pt idx="2">
                  <c:v>Safety</c:v>
                </c:pt>
                <c:pt idx="3">
                  <c:v>Efficacy</c:v>
                </c:pt>
              </c:strCache>
            </c:strRef>
          </c:cat>
          <c:val>
            <c:numRef>
              <c:f>answer17!$I$14:$L$14</c:f>
              <c:numCache>
                <c:formatCode>General</c:formatCode>
                <c:ptCount val="4"/>
                <c:pt idx="1">
                  <c:v>25.0</c:v>
                </c:pt>
                <c:pt idx="2">
                  <c:v>25.0</c:v>
                </c:pt>
                <c:pt idx="3">
                  <c:v>75.0</c:v>
                </c:pt>
              </c:numCache>
            </c:numRef>
          </c:val>
          <c:extLst xmlns:c16r2="http://schemas.microsoft.com/office/drawing/2015/06/chart">
            <c:ext xmlns:c16="http://schemas.microsoft.com/office/drawing/2014/chart" uri="{C3380CC4-5D6E-409C-BE32-E72D297353CC}">
              <c16:uniqueId val="{00000001-050E-4321-8662-376C30877B1D}"/>
            </c:ext>
          </c:extLst>
        </c:ser>
        <c:ser>
          <c:idx val="2"/>
          <c:order val="2"/>
          <c:tx>
            <c:strRef>
              <c:f>answer17!$H$15</c:f>
              <c:strCache>
                <c:ptCount val="1"/>
                <c:pt idx="0">
                  <c:v>Consultants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answer17!$I$12:$L$12</c:f>
              <c:strCache>
                <c:ptCount val="4"/>
                <c:pt idx="0">
                  <c:v>Convenient mode of delivery</c:v>
                </c:pt>
                <c:pt idx="1">
                  <c:v>Cost</c:v>
                </c:pt>
                <c:pt idx="2">
                  <c:v>Safety</c:v>
                </c:pt>
                <c:pt idx="3">
                  <c:v>Efficacy</c:v>
                </c:pt>
              </c:strCache>
            </c:strRef>
          </c:cat>
          <c:val>
            <c:numRef>
              <c:f>answer17!$I$15:$L$15</c:f>
              <c:numCache>
                <c:formatCode>General</c:formatCode>
                <c:ptCount val="4"/>
                <c:pt idx="0">
                  <c:v>25.0</c:v>
                </c:pt>
                <c:pt idx="1">
                  <c:v>25.0</c:v>
                </c:pt>
                <c:pt idx="3">
                  <c:v>75.0</c:v>
                </c:pt>
              </c:numCache>
            </c:numRef>
          </c:val>
          <c:extLst xmlns:c16r2="http://schemas.microsoft.com/office/drawing/2015/06/chart">
            <c:ext xmlns:c16="http://schemas.microsoft.com/office/drawing/2014/chart" uri="{C3380CC4-5D6E-409C-BE32-E72D297353CC}">
              <c16:uniqueId val="{00000002-050E-4321-8662-376C30877B1D}"/>
            </c:ext>
          </c:extLst>
        </c:ser>
        <c:dLbls>
          <c:showLegendKey val="0"/>
          <c:showVal val="1"/>
          <c:showCatName val="0"/>
          <c:showSerName val="0"/>
          <c:showPercent val="0"/>
          <c:showBubbleSize val="0"/>
        </c:dLbls>
        <c:gapWidth val="219"/>
        <c:overlap val="100"/>
        <c:axId val="-2120212536"/>
        <c:axId val="-2119916248"/>
      </c:barChart>
      <c:catAx>
        <c:axId val="-212021253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Times New Roman"/>
                <a:ea typeface="+mn-ea"/>
                <a:cs typeface="Times New Roman"/>
              </a:defRPr>
            </a:pPr>
            <a:endParaRPr lang="en-US"/>
          </a:p>
        </c:txPr>
        <c:crossAx val="-2119916248"/>
        <c:crosses val="autoZero"/>
        <c:auto val="1"/>
        <c:lblAlgn val="ctr"/>
        <c:lblOffset val="100"/>
        <c:noMultiLvlLbl val="0"/>
      </c:catAx>
      <c:valAx>
        <c:axId val="-2119916248"/>
        <c:scaling>
          <c:orientation val="minMax"/>
        </c:scaling>
        <c:delete val="0"/>
        <c:axPos val="b"/>
        <c:title>
          <c:tx>
            <c:rich>
              <a:bodyPr/>
              <a:lstStyle/>
              <a:p>
                <a:pPr>
                  <a:defRPr/>
                </a:pPr>
                <a:r>
                  <a:rPr lang="en-US" sz="1200" b="0">
                    <a:latin typeface="Times New Roman"/>
                    <a:cs typeface="Times New Roman"/>
                  </a:rPr>
                  <a:t>Percentage of experts</a:t>
                </a:r>
              </a:p>
            </c:rich>
          </c:tx>
          <c:layout/>
          <c:overlay val="0"/>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20212536"/>
        <c:crosses val="autoZero"/>
        <c:crossBetween val="between"/>
      </c:valAx>
      <c:spPr>
        <a:noFill/>
        <a:ln>
          <a:noFill/>
        </a:ln>
        <a:effectLst/>
      </c:spPr>
    </c:plotArea>
    <c:legend>
      <c:legendPos val="b"/>
      <c:layout>
        <c:manualLayout>
          <c:xMode val="edge"/>
          <c:yMode val="edge"/>
          <c:x val="0.178090837287226"/>
          <c:y val="0.891651811529028"/>
          <c:w val="0.577104005673344"/>
          <c:h val="0.108348320538918"/>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Times New Roman"/>
              <a:ea typeface="+mn-ea"/>
              <a:cs typeface="Times New Roman"/>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Times New Roman"/>
                <a:ea typeface="+mn-ea"/>
                <a:cs typeface="Times New Roman"/>
              </a:defRPr>
            </a:pPr>
            <a:r>
              <a:rPr lang="en-US" sz="1400" b="1" i="0" u="none" strike="noStrike" baseline="0">
                <a:effectLst/>
                <a:latin typeface="Times New Roman"/>
                <a:cs typeface="Times New Roman"/>
              </a:rPr>
              <a:t>Percentage of doctors willing to prescribe Gene Therapy</a:t>
            </a:r>
            <a:endParaRPr lang="en-US" sz="1400">
              <a:latin typeface="Times New Roman"/>
              <a:cs typeface="Times New Roman"/>
            </a:endParaRPr>
          </a:p>
        </c:rich>
      </c:tx>
      <c:layout/>
      <c:overlay val="0"/>
      <c:spPr>
        <a:noFill/>
        <a:ln>
          <a:noFill/>
        </a:ln>
        <a:effectLst/>
      </c:spPr>
    </c:title>
    <c:autoTitleDeleted val="0"/>
    <c:plotArea>
      <c:layout>
        <c:manualLayout>
          <c:layoutTarget val="inner"/>
          <c:xMode val="edge"/>
          <c:yMode val="edge"/>
          <c:x val="0.219771527844223"/>
          <c:y val="0.208129796783532"/>
          <c:w val="0.694690808395198"/>
          <c:h val="0.459179988826349"/>
        </c:manualLayout>
      </c:layout>
      <c:barChart>
        <c:barDir val="bar"/>
        <c:grouping val="stacked"/>
        <c:varyColors val="0"/>
        <c:ser>
          <c:idx val="0"/>
          <c:order val="0"/>
          <c:tx>
            <c:strRef>
              <c:f>answer15!$H$14</c:f>
              <c:strCache>
                <c:ptCount val="1"/>
                <c:pt idx="0">
                  <c:v>Physicians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answer15!$I$13:$K$13</c:f>
              <c:strCache>
                <c:ptCount val="3"/>
                <c:pt idx="0">
                  <c:v>More than 20%</c:v>
                </c:pt>
                <c:pt idx="1">
                  <c:v>Upto 10%</c:v>
                </c:pt>
                <c:pt idx="2">
                  <c:v>10-20%</c:v>
                </c:pt>
              </c:strCache>
            </c:strRef>
          </c:cat>
          <c:val>
            <c:numRef>
              <c:f>answer15!$I$14:$K$14</c:f>
              <c:numCache>
                <c:formatCode>General</c:formatCode>
                <c:ptCount val="3"/>
                <c:pt idx="0">
                  <c:v>0.0</c:v>
                </c:pt>
                <c:pt idx="1">
                  <c:v>25.0</c:v>
                </c:pt>
                <c:pt idx="2">
                  <c:v>75.0</c:v>
                </c:pt>
              </c:numCache>
            </c:numRef>
          </c:val>
          <c:extLst xmlns:c16r2="http://schemas.microsoft.com/office/drawing/2015/06/chart">
            <c:ext xmlns:c16="http://schemas.microsoft.com/office/drawing/2014/chart" uri="{C3380CC4-5D6E-409C-BE32-E72D297353CC}">
              <c16:uniqueId val="{00000000-5DBC-48E0-97D6-C7FEC9C59006}"/>
            </c:ext>
          </c:extLst>
        </c:ser>
        <c:ser>
          <c:idx val="1"/>
          <c:order val="1"/>
          <c:tx>
            <c:strRef>
              <c:f>answer15!$H$15</c:f>
              <c:strCache>
                <c:ptCount val="1"/>
                <c:pt idx="0">
                  <c:v>Marketing experts</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answer15!$I$13:$K$13</c:f>
              <c:strCache>
                <c:ptCount val="3"/>
                <c:pt idx="0">
                  <c:v>More than 20%</c:v>
                </c:pt>
                <c:pt idx="1">
                  <c:v>Upto 10%</c:v>
                </c:pt>
                <c:pt idx="2">
                  <c:v>10-20%</c:v>
                </c:pt>
              </c:strCache>
            </c:strRef>
          </c:cat>
          <c:val>
            <c:numRef>
              <c:f>answer15!$I$15:$K$15</c:f>
              <c:numCache>
                <c:formatCode>General</c:formatCode>
                <c:ptCount val="3"/>
                <c:pt idx="0">
                  <c:v>0.0</c:v>
                </c:pt>
                <c:pt idx="1">
                  <c:v>50.0</c:v>
                </c:pt>
                <c:pt idx="2">
                  <c:v>25.0</c:v>
                </c:pt>
              </c:numCache>
            </c:numRef>
          </c:val>
          <c:extLst xmlns:c16r2="http://schemas.microsoft.com/office/drawing/2015/06/chart">
            <c:ext xmlns:c16="http://schemas.microsoft.com/office/drawing/2014/chart" uri="{C3380CC4-5D6E-409C-BE32-E72D297353CC}">
              <c16:uniqueId val="{00000001-5DBC-48E0-97D6-C7FEC9C59006}"/>
            </c:ext>
          </c:extLst>
        </c:ser>
        <c:ser>
          <c:idx val="2"/>
          <c:order val="2"/>
          <c:tx>
            <c:strRef>
              <c:f>answer15!$H$16</c:f>
              <c:strCache>
                <c:ptCount val="1"/>
                <c:pt idx="0">
                  <c:v>Consultants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answer15!$I$13:$K$13</c:f>
              <c:strCache>
                <c:ptCount val="3"/>
                <c:pt idx="0">
                  <c:v>More than 20%</c:v>
                </c:pt>
                <c:pt idx="1">
                  <c:v>Upto 10%</c:v>
                </c:pt>
                <c:pt idx="2">
                  <c:v>10-20%</c:v>
                </c:pt>
              </c:strCache>
            </c:strRef>
          </c:cat>
          <c:val>
            <c:numRef>
              <c:f>answer15!$I$16:$K$16</c:f>
              <c:numCache>
                <c:formatCode>General</c:formatCode>
                <c:ptCount val="3"/>
                <c:pt idx="0">
                  <c:v>50.0</c:v>
                </c:pt>
                <c:pt idx="1">
                  <c:v>25.0</c:v>
                </c:pt>
                <c:pt idx="2">
                  <c:v>25.0</c:v>
                </c:pt>
              </c:numCache>
            </c:numRef>
          </c:val>
          <c:extLst xmlns:c16r2="http://schemas.microsoft.com/office/drawing/2015/06/chart">
            <c:ext xmlns:c16="http://schemas.microsoft.com/office/drawing/2014/chart" uri="{C3380CC4-5D6E-409C-BE32-E72D297353CC}">
              <c16:uniqueId val="{00000002-5DBC-48E0-97D6-C7FEC9C59006}"/>
            </c:ext>
          </c:extLst>
        </c:ser>
        <c:dLbls>
          <c:showLegendKey val="0"/>
          <c:showVal val="1"/>
          <c:showCatName val="0"/>
          <c:showSerName val="0"/>
          <c:showPercent val="0"/>
          <c:showBubbleSize val="0"/>
        </c:dLbls>
        <c:gapWidth val="219"/>
        <c:overlap val="100"/>
        <c:axId val="2097874168"/>
        <c:axId val="-2119625656"/>
      </c:barChart>
      <c:catAx>
        <c:axId val="20978741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Times New Roman"/>
                <a:ea typeface="+mn-ea"/>
                <a:cs typeface="Times New Roman"/>
              </a:defRPr>
            </a:pPr>
            <a:endParaRPr lang="en-US"/>
          </a:p>
        </c:txPr>
        <c:crossAx val="-2119625656"/>
        <c:crosses val="autoZero"/>
        <c:auto val="1"/>
        <c:lblAlgn val="ctr"/>
        <c:lblOffset val="100"/>
        <c:noMultiLvlLbl val="0"/>
      </c:catAx>
      <c:valAx>
        <c:axId val="-2119625656"/>
        <c:scaling>
          <c:orientation val="minMax"/>
        </c:scaling>
        <c:delete val="0"/>
        <c:axPos val="b"/>
        <c:title>
          <c:tx>
            <c:rich>
              <a:bodyPr/>
              <a:lstStyle/>
              <a:p>
                <a:pPr>
                  <a:defRPr/>
                </a:pPr>
                <a:r>
                  <a:rPr lang="en-US" sz="1200" b="0">
                    <a:latin typeface="Times New Roman"/>
                    <a:cs typeface="Times New Roman"/>
                  </a:rPr>
                  <a:t>Percentage of experts</a:t>
                </a:r>
              </a:p>
            </c:rich>
          </c:tx>
          <c:layout/>
          <c:overlay val="0"/>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97874168"/>
        <c:crosses val="autoZero"/>
        <c:crossBetween val="between"/>
      </c:valAx>
      <c:spPr>
        <a:noFill/>
        <a:ln>
          <a:noFill/>
        </a:ln>
        <a:effectLst/>
      </c:spPr>
    </c:plotArea>
    <c:legend>
      <c:legendPos val="b"/>
      <c:layout/>
      <c:overlay val="0"/>
      <c:txPr>
        <a:bodyPr/>
        <a:lstStyle/>
        <a:p>
          <a:pPr>
            <a:defRPr sz="1200">
              <a:latin typeface="Times New Roman"/>
              <a:cs typeface="Times New Roman"/>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drawings/_rels/drawing1.xml.rels><?xml version="1.0" encoding="UTF-8" standalone="yes"?>
<Relationships xmlns="http://schemas.openxmlformats.org/package/2006/relationships"><Relationship Id="rId1" Type="http://schemas.openxmlformats.org/officeDocument/2006/relationships/image" Target="../media/image23.jpg"/></Relationships>
</file>

<file path=ppt/drawings/_rels/drawing2.xml.rels><?xml version="1.0" encoding="UTF-8" standalone="yes"?>
<Relationships xmlns="http://schemas.openxmlformats.org/package/2006/relationships"><Relationship Id="rId1" Type="http://schemas.openxmlformats.org/officeDocument/2006/relationships/image" Target="../media/image22.png"/></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6.emf"/></Relationships>
</file>

<file path=ppt/drawings/drawing1.xml><?xml version="1.0" encoding="utf-8"?>
<c:userShapes xmlns:c="http://schemas.openxmlformats.org/drawingml/2006/chart">
  <cdr:relSizeAnchor xmlns:cdr="http://schemas.openxmlformats.org/drawingml/2006/chartDrawing">
    <cdr:from>
      <cdr:x>0</cdr:x>
      <cdr:y>0</cdr:y>
    </cdr:from>
    <cdr:to>
      <cdr:x>0.87805</cdr:x>
      <cdr:y>1</cdr:y>
    </cdr:to>
    <cdr:sp macro="" textlink="">
      <cdr:nvSpPr>
        <cdr:cNvPr id="2" name="Rectangle 1"/>
        <cdr:cNvSpPr/>
      </cdr:nvSpPr>
      <cdr:spPr>
        <a:xfrm xmlns:a="http://schemas.openxmlformats.org/drawingml/2006/main">
          <a:off x="0" y="0"/>
          <a:ext cx="3265985" cy="3159707"/>
        </a:xfrm>
        <a:prstGeom xmlns:a="http://schemas.openxmlformats.org/drawingml/2006/main" prst="rect">
          <a:avLst/>
        </a:prstGeom>
        <a:noFill xmlns:a="http://schemas.openxmlformats.org/drawingml/2006/main"/>
        <a:ln xmlns:a="http://schemas.openxmlformats.org/drawingml/2006/main">
          <a:solidFill>
            <a:schemeClr val="bg1">
              <a:lumMod val="85000"/>
            </a:schemeClr>
          </a:solidFill>
        </a:ln>
        <a:effectLst xmlns:a="http://schemas.openxmlformats.org/drawingml/2006/mai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0.78195</cdr:x>
      <cdr:y>0.90431</cdr:y>
    </cdr:from>
    <cdr:to>
      <cdr:x>0.8598</cdr:x>
      <cdr:y>0.99534</cdr:y>
    </cdr:to>
    <cdr:pic>
      <cdr:nvPicPr>
        <cdr:cNvPr id="3" name="Picture 2"/>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2908536" y="2857340"/>
          <a:ext cx="289560" cy="287655"/>
        </a:xfrm>
        <a:prstGeom xmlns:a="http://schemas.openxmlformats.org/drawingml/2006/main" prst="rect">
          <a:avLst/>
        </a:prstGeom>
      </cdr:spPr>
    </cdr:pic>
  </cdr:relSizeAnchor>
</c:userShapes>
</file>

<file path=ppt/drawings/drawing2.xml><?xml version="1.0" encoding="utf-8"?>
<c:userShapes xmlns:c="http://schemas.openxmlformats.org/drawingml/2006/chart">
  <cdr:relSizeAnchor xmlns:cdr="http://schemas.openxmlformats.org/drawingml/2006/chartDrawing">
    <cdr:from>
      <cdr:x>0.86919</cdr:x>
      <cdr:y>0.90431</cdr:y>
    </cdr:from>
    <cdr:to>
      <cdr:x>0.95891</cdr:x>
      <cdr:y>0.99092</cdr:y>
    </cdr:to>
    <cdr:pic>
      <cdr:nvPicPr>
        <cdr:cNvPr id="2" name="Picture 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2651491" y="2857341"/>
          <a:ext cx="273685" cy="273685"/>
        </a:xfrm>
        <a:prstGeom xmlns:a="http://schemas.openxmlformats.org/drawingml/2006/main" prst="rect">
          <a:avLst/>
        </a:prstGeom>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225C142-AEFC-A84E-8D41-7A97F749FAF2}" type="datetimeFigureOut">
              <a:rPr lang="en-US" smtClean="0"/>
              <a:t>16/05/18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9D57DE1-2233-4443-9A8C-D0D47C0F2AD2}" type="slidenum">
              <a:rPr lang="en-US" smtClean="0"/>
              <a:t>‹#›</a:t>
            </a:fld>
            <a:endParaRPr lang="en-US"/>
          </a:p>
        </p:txBody>
      </p:sp>
    </p:spTree>
    <p:extLst>
      <p:ext uri="{BB962C8B-B14F-4D97-AF65-F5344CB8AC3E}">
        <p14:creationId xmlns:p14="http://schemas.microsoft.com/office/powerpoint/2010/main" val="130767685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 Id="rId3" Type="http://schemas.openxmlformats.org/officeDocument/2006/relationships/hyperlink" Target="https://economictimes.indiatimes.com/articleshow/51950656.cms?utm_source=contentofinterest&amp;utm_medium=text&amp;utm_campaign=cppst"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https://</a:t>
            </a:r>
            <a:r>
              <a:rPr lang="en-US" dirty="0" err="1" smtClean="0"/>
              <a:t>www.zs.com</a:t>
            </a:r>
            <a:r>
              <a:rPr lang="en-US" dirty="0" smtClean="0"/>
              <a:t>/about</a:t>
            </a:r>
          </a:p>
          <a:p>
            <a:pPr marL="228600" indent="-228600">
              <a:buAutoNum type="arabicPeriod"/>
            </a:pPr>
            <a:r>
              <a:rPr lang="en-US" dirty="0" smtClean="0"/>
              <a:t>https://</a:t>
            </a:r>
            <a:r>
              <a:rPr lang="en-US" dirty="0" err="1" smtClean="0"/>
              <a:t>www.zs.com</a:t>
            </a:r>
            <a:r>
              <a:rPr lang="en-US" dirty="0" smtClean="0"/>
              <a:t>/contact-</a:t>
            </a:r>
            <a:r>
              <a:rPr lang="en-US" dirty="0" err="1" smtClean="0"/>
              <a:t>zs</a:t>
            </a:r>
            <a:endParaRPr lang="en-US" dirty="0"/>
          </a:p>
        </p:txBody>
      </p:sp>
      <p:sp>
        <p:nvSpPr>
          <p:cNvPr id="4" name="Slide Number Placeholder 3"/>
          <p:cNvSpPr>
            <a:spLocks noGrp="1"/>
          </p:cNvSpPr>
          <p:nvPr>
            <p:ph type="sldNum" sz="quarter" idx="10"/>
          </p:nvPr>
        </p:nvSpPr>
        <p:spPr/>
        <p:txBody>
          <a:bodyPr/>
          <a:lstStyle/>
          <a:p>
            <a:fld id="{59D57DE1-2233-4443-9A8C-D0D47C0F2AD2}" type="slidenum">
              <a:rPr lang="en-US" smtClean="0"/>
              <a:t>4</a:t>
            </a:fld>
            <a:endParaRPr lang="en-US"/>
          </a:p>
        </p:txBody>
      </p:sp>
    </p:spTree>
    <p:extLst>
      <p:ext uri="{BB962C8B-B14F-4D97-AF65-F5344CB8AC3E}">
        <p14:creationId xmlns:p14="http://schemas.microsoft.com/office/powerpoint/2010/main" val="31616850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ICMR</a:t>
            </a:r>
            <a:r>
              <a:rPr lang="en-US" baseline="0" dirty="0" smtClean="0"/>
              <a:t> 2014</a:t>
            </a:r>
          </a:p>
          <a:p>
            <a:pPr marL="228600" indent="-228600">
              <a:buAutoNum type="arabicPeriod"/>
            </a:pPr>
            <a:r>
              <a:rPr lang="en-US" dirty="0" smtClean="0"/>
              <a:t>http://</a:t>
            </a:r>
            <a:r>
              <a:rPr lang="en-US" dirty="0" err="1" smtClean="0"/>
              <a:t>cancerindia.org.in</a:t>
            </a:r>
            <a:r>
              <a:rPr lang="en-US" dirty="0" smtClean="0"/>
              <a:t>/statistics/</a:t>
            </a:r>
            <a:endParaRPr lang="en-US" dirty="0"/>
          </a:p>
        </p:txBody>
      </p:sp>
      <p:sp>
        <p:nvSpPr>
          <p:cNvPr id="4" name="Slide Number Placeholder 3"/>
          <p:cNvSpPr>
            <a:spLocks noGrp="1"/>
          </p:cNvSpPr>
          <p:nvPr>
            <p:ph type="sldNum" sz="quarter" idx="10"/>
          </p:nvPr>
        </p:nvSpPr>
        <p:spPr/>
        <p:txBody>
          <a:bodyPr/>
          <a:lstStyle/>
          <a:p>
            <a:fld id="{59D57DE1-2233-4443-9A8C-D0D47C0F2AD2}" type="slidenum">
              <a:rPr lang="en-US" smtClean="0"/>
              <a:t>8</a:t>
            </a:fld>
            <a:endParaRPr lang="en-US"/>
          </a:p>
        </p:txBody>
      </p:sp>
    </p:spTree>
    <p:extLst>
      <p:ext uri="{BB962C8B-B14F-4D97-AF65-F5344CB8AC3E}">
        <p14:creationId xmlns:p14="http://schemas.microsoft.com/office/powerpoint/2010/main" val="37344054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Read more at:</a:t>
            </a:r>
          </a:p>
          <a:p>
            <a:r>
              <a:rPr lang="en-US" dirty="0" smtClean="0">
                <a:hlinkClick r:id="rId3"/>
              </a:rPr>
              <a:t>//economictimes.indiatimes.com/articleshow/51950656.cms?utm_source=contentofinterest&amp;utm_medium=text&amp;utm_campaign=cppst</a:t>
            </a:r>
            <a:endParaRPr lang="en-US" dirty="0" smtClean="0"/>
          </a:p>
          <a:p>
            <a:endParaRPr lang="en-US" dirty="0"/>
          </a:p>
        </p:txBody>
      </p:sp>
      <p:sp>
        <p:nvSpPr>
          <p:cNvPr id="4" name="Slide Number Placeholder 3"/>
          <p:cNvSpPr>
            <a:spLocks noGrp="1"/>
          </p:cNvSpPr>
          <p:nvPr>
            <p:ph type="sldNum" sz="quarter" idx="10"/>
          </p:nvPr>
        </p:nvSpPr>
        <p:spPr/>
        <p:txBody>
          <a:bodyPr/>
          <a:lstStyle/>
          <a:p>
            <a:fld id="{59D57DE1-2233-4443-9A8C-D0D47C0F2AD2}" type="slidenum">
              <a:rPr lang="en-US" smtClean="0"/>
              <a:t>10</a:t>
            </a:fld>
            <a:endParaRPr lang="en-US"/>
          </a:p>
        </p:txBody>
      </p:sp>
    </p:spTree>
    <p:extLst>
      <p:ext uri="{BB962C8B-B14F-4D97-AF65-F5344CB8AC3E}">
        <p14:creationId xmlns:p14="http://schemas.microsoft.com/office/powerpoint/2010/main" val="10674946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buFont typeface="+mj-lt"/>
              <a:buAutoNum type="arabicPeriod"/>
            </a:pPr>
            <a:r>
              <a:rPr lang="en-US" dirty="0" smtClean="0"/>
              <a:t>Research should be conducted for diseases that have high prevalence in India and is difficult to treat with already existing modalities. Cancers such as Breast and Oral cancer along with Pediatric cancers like Acute Lymphoblastic Leukemia should be targeted</a:t>
            </a:r>
          </a:p>
          <a:p>
            <a:pPr marL="342900" lvl="0" indent="-342900">
              <a:buFont typeface="+mj-lt"/>
              <a:buAutoNum type="arabicPeriod"/>
            </a:pPr>
            <a:r>
              <a:rPr lang="en-US" dirty="0" smtClean="0"/>
              <a:t>Research efforts of scientists have to be strengthened to manufacture Gene Therapies. One of the ways could be, conducting and attending conferences where in they could interact with Gene Therapy experts already involved in designing successful Gene Therapies. Extended programs like continuing medical education (CME) should be held with such experts</a:t>
            </a:r>
          </a:p>
          <a:p>
            <a:pPr marL="342900" lvl="0" indent="-342900">
              <a:buFont typeface="+mj-lt"/>
              <a:buAutoNum type="arabicPeriod"/>
            </a:pPr>
            <a:r>
              <a:rPr lang="en-US" dirty="0" smtClean="0"/>
              <a:t>Similarly awareness of doctors prescribing the Therapy should be taken care of by involving them in similar conferences because they are the ones who will be actually advising the patients to use the treatment</a:t>
            </a:r>
          </a:p>
          <a:p>
            <a:pPr marL="342900" lvl="0" indent="-342900">
              <a:buFont typeface="+mj-lt"/>
              <a:buAutoNum type="arabicPeriod"/>
            </a:pPr>
            <a:r>
              <a:rPr lang="en-US" dirty="0" smtClean="0"/>
              <a:t>Once there is enough awareness and sufficient infrastructure to manufacture the Gene Therapy, only then can strategies can be made to run clinical trials and market the product</a:t>
            </a:r>
          </a:p>
          <a:p>
            <a:endParaRPr lang="en-US" dirty="0"/>
          </a:p>
        </p:txBody>
      </p:sp>
      <p:sp>
        <p:nvSpPr>
          <p:cNvPr id="4" name="Slide Number Placeholder 3"/>
          <p:cNvSpPr>
            <a:spLocks noGrp="1"/>
          </p:cNvSpPr>
          <p:nvPr>
            <p:ph type="sldNum" sz="quarter" idx="10"/>
          </p:nvPr>
        </p:nvSpPr>
        <p:spPr/>
        <p:txBody>
          <a:bodyPr/>
          <a:lstStyle/>
          <a:p>
            <a:fld id="{59D57DE1-2233-4443-9A8C-D0D47C0F2AD2}" type="slidenum">
              <a:rPr lang="en-US" smtClean="0"/>
              <a:t>20</a:t>
            </a:fld>
            <a:endParaRPr lang="en-US"/>
          </a:p>
        </p:txBody>
      </p:sp>
    </p:spTree>
    <p:extLst>
      <p:ext uri="{BB962C8B-B14F-4D97-AF65-F5344CB8AC3E}">
        <p14:creationId xmlns:p14="http://schemas.microsoft.com/office/powerpoint/2010/main" val="27524366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x-none"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smtClean="0"/>
              <a:t>Click to edit Master subtitle style</a:t>
            </a:r>
            <a:endParaRPr lang="en-US"/>
          </a:p>
        </p:txBody>
      </p:sp>
      <p:sp>
        <p:nvSpPr>
          <p:cNvPr id="4" name="Date Placeholder 3"/>
          <p:cNvSpPr>
            <a:spLocks noGrp="1"/>
          </p:cNvSpPr>
          <p:nvPr>
            <p:ph type="dt" sz="half" idx="10"/>
          </p:nvPr>
        </p:nvSpPr>
        <p:spPr/>
        <p:txBody>
          <a:bodyPr/>
          <a:lstStyle/>
          <a:p>
            <a:fld id="{D0FDE4E9-D887-1345-AC24-246495C71B14}" type="datetimeFigureOut">
              <a:rPr lang="en-US" smtClean="0"/>
              <a:t>16/05/18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14CF7B-7533-E749-AFA1-45204176B0B7}" type="slidenum">
              <a:rPr lang="en-US" smtClean="0"/>
              <a:t>‹#›</a:t>
            </a:fld>
            <a:endParaRPr lang="en-US"/>
          </a:p>
        </p:txBody>
      </p:sp>
    </p:spTree>
    <p:extLst>
      <p:ext uri="{BB962C8B-B14F-4D97-AF65-F5344CB8AC3E}">
        <p14:creationId xmlns:p14="http://schemas.microsoft.com/office/powerpoint/2010/main" val="26271208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p:txBody>
          <a:bodyPr/>
          <a:lstStyle/>
          <a:p>
            <a:fld id="{D0FDE4E9-D887-1345-AC24-246495C71B14}" type="datetimeFigureOut">
              <a:rPr lang="en-US" smtClean="0"/>
              <a:t>16/05/18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14CF7B-7533-E749-AFA1-45204176B0B7}" type="slidenum">
              <a:rPr lang="en-US" smtClean="0"/>
              <a:t>‹#›</a:t>
            </a:fld>
            <a:endParaRPr lang="en-US"/>
          </a:p>
        </p:txBody>
      </p:sp>
    </p:spTree>
    <p:extLst>
      <p:ext uri="{BB962C8B-B14F-4D97-AF65-F5344CB8AC3E}">
        <p14:creationId xmlns:p14="http://schemas.microsoft.com/office/powerpoint/2010/main" val="19540408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x-none"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p:txBody>
          <a:bodyPr/>
          <a:lstStyle/>
          <a:p>
            <a:fld id="{D0FDE4E9-D887-1345-AC24-246495C71B14}" type="datetimeFigureOut">
              <a:rPr lang="en-US" smtClean="0"/>
              <a:t>16/05/18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14CF7B-7533-E749-AFA1-45204176B0B7}" type="slidenum">
              <a:rPr lang="en-US" smtClean="0"/>
              <a:t>‹#›</a:t>
            </a:fld>
            <a:endParaRPr lang="en-US"/>
          </a:p>
        </p:txBody>
      </p:sp>
    </p:spTree>
    <p:extLst>
      <p:ext uri="{BB962C8B-B14F-4D97-AF65-F5344CB8AC3E}">
        <p14:creationId xmlns:p14="http://schemas.microsoft.com/office/powerpoint/2010/main" val="2148696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Content Placeholder 2"/>
          <p:cNvSpPr>
            <a:spLocks noGrp="1"/>
          </p:cNvSpPr>
          <p:nvPr>
            <p:ph idx="1"/>
          </p:nvPr>
        </p:nvSpPr>
        <p:spPr/>
        <p:txBody>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p:txBody>
          <a:bodyPr/>
          <a:lstStyle/>
          <a:p>
            <a:fld id="{D0FDE4E9-D887-1345-AC24-246495C71B14}" type="datetimeFigureOut">
              <a:rPr lang="en-US" smtClean="0"/>
              <a:t>16/05/18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14CF7B-7533-E749-AFA1-45204176B0B7}" type="slidenum">
              <a:rPr lang="en-US" smtClean="0"/>
              <a:t>‹#›</a:t>
            </a:fld>
            <a:endParaRPr lang="en-US"/>
          </a:p>
        </p:txBody>
      </p:sp>
    </p:spTree>
    <p:extLst>
      <p:ext uri="{BB962C8B-B14F-4D97-AF65-F5344CB8AC3E}">
        <p14:creationId xmlns:p14="http://schemas.microsoft.com/office/powerpoint/2010/main" val="32693655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x-none"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x-none" smtClean="0"/>
              <a:t>Click to edit Master text styles</a:t>
            </a:r>
          </a:p>
        </p:txBody>
      </p:sp>
      <p:sp>
        <p:nvSpPr>
          <p:cNvPr id="4" name="Date Placeholder 3"/>
          <p:cNvSpPr>
            <a:spLocks noGrp="1"/>
          </p:cNvSpPr>
          <p:nvPr>
            <p:ph type="dt" sz="half" idx="10"/>
          </p:nvPr>
        </p:nvSpPr>
        <p:spPr/>
        <p:txBody>
          <a:bodyPr/>
          <a:lstStyle/>
          <a:p>
            <a:fld id="{D0FDE4E9-D887-1345-AC24-246495C71B14}" type="datetimeFigureOut">
              <a:rPr lang="en-US" smtClean="0"/>
              <a:t>16/05/18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14CF7B-7533-E749-AFA1-45204176B0B7}" type="slidenum">
              <a:rPr lang="en-US" smtClean="0"/>
              <a:t>‹#›</a:t>
            </a:fld>
            <a:endParaRPr lang="en-US"/>
          </a:p>
        </p:txBody>
      </p:sp>
    </p:spTree>
    <p:extLst>
      <p:ext uri="{BB962C8B-B14F-4D97-AF65-F5344CB8AC3E}">
        <p14:creationId xmlns:p14="http://schemas.microsoft.com/office/powerpoint/2010/main" val="3597930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5" name="Date Placeholder 4"/>
          <p:cNvSpPr>
            <a:spLocks noGrp="1"/>
          </p:cNvSpPr>
          <p:nvPr>
            <p:ph type="dt" sz="half" idx="10"/>
          </p:nvPr>
        </p:nvSpPr>
        <p:spPr/>
        <p:txBody>
          <a:bodyPr/>
          <a:lstStyle/>
          <a:p>
            <a:fld id="{D0FDE4E9-D887-1345-AC24-246495C71B14}" type="datetimeFigureOut">
              <a:rPr lang="en-US" smtClean="0"/>
              <a:t>16/05/18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14CF7B-7533-E749-AFA1-45204176B0B7}" type="slidenum">
              <a:rPr lang="en-US" smtClean="0"/>
              <a:t>‹#›</a:t>
            </a:fld>
            <a:endParaRPr lang="en-US"/>
          </a:p>
        </p:txBody>
      </p:sp>
    </p:spTree>
    <p:extLst>
      <p:ext uri="{BB962C8B-B14F-4D97-AF65-F5344CB8AC3E}">
        <p14:creationId xmlns:p14="http://schemas.microsoft.com/office/powerpoint/2010/main" val="3533310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x-none"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7" name="Date Placeholder 6"/>
          <p:cNvSpPr>
            <a:spLocks noGrp="1"/>
          </p:cNvSpPr>
          <p:nvPr>
            <p:ph type="dt" sz="half" idx="10"/>
          </p:nvPr>
        </p:nvSpPr>
        <p:spPr/>
        <p:txBody>
          <a:bodyPr/>
          <a:lstStyle/>
          <a:p>
            <a:fld id="{D0FDE4E9-D887-1345-AC24-246495C71B14}" type="datetimeFigureOut">
              <a:rPr lang="en-US" smtClean="0"/>
              <a:t>16/05/18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14CF7B-7533-E749-AFA1-45204176B0B7}" type="slidenum">
              <a:rPr lang="en-US" smtClean="0"/>
              <a:t>‹#›</a:t>
            </a:fld>
            <a:endParaRPr lang="en-US"/>
          </a:p>
        </p:txBody>
      </p:sp>
    </p:spTree>
    <p:extLst>
      <p:ext uri="{BB962C8B-B14F-4D97-AF65-F5344CB8AC3E}">
        <p14:creationId xmlns:p14="http://schemas.microsoft.com/office/powerpoint/2010/main" val="2099649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Date Placeholder 2"/>
          <p:cNvSpPr>
            <a:spLocks noGrp="1"/>
          </p:cNvSpPr>
          <p:nvPr>
            <p:ph type="dt" sz="half" idx="10"/>
          </p:nvPr>
        </p:nvSpPr>
        <p:spPr/>
        <p:txBody>
          <a:bodyPr/>
          <a:lstStyle/>
          <a:p>
            <a:fld id="{D0FDE4E9-D887-1345-AC24-246495C71B14}" type="datetimeFigureOut">
              <a:rPr lang="en-US" smtClean="0"/>
              <a:t>16/05/18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14CF7B-7533-E749-AFA1-45204176B0B7}" type="slidenum">
              <a:rPr lang="en-US" smtClean="0"/>
              <a:t>‹#›</a:t>
            </a:fld>
            <a:endParaRPr lang="en-US"/>
          </a:p>
        </p:txBody>
      </p:sp>
    </p:spTree>
    <p:extLst>
      <p:ext uri="{BB962C8B-B14F-4D97-AF65-F5344CB8AC3E}">
        <p14:creationId xmlns:p14="http://schemas.microsoft.com/office/powerpoint/2010/main" val="26239605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FDE4E9-D887-1345-AC24-246495C71B14}" type="datetimeFigureOut">
              <a:rPr lang="en-US" smtClean="0"/>
              <a:t>16/05/18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14CF7B-7533-E749-AFA1-45204176B0B7}" type="slidenum">
              <a:rPr lang="en-US" smtClean="0"/>
              <a:t>‹#›</a:t>
            </a:fld>
            <a:endParaRPr lang="en-US"/>
          </a:p>
        </p:txBody>
      </p:sp>
    </p:spTree>
    <p:extLst>
      <p:ext uri="{BB962C8B-B14F-4D97-AF65-F5344CB8AC3E}">
        <p14:creationId xmlns:p14="http://schemas.microsoft.com/office/powerpoint/2010/main" val="2596793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x-none"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p:txBody>
          <a:bodyPr/>
          <a:lstStyle/>
          <a:p>
            <a:fld id="{D0FDE4E9-D887-1345-AC24-246495C71B14}" type="datetimeFigureOut">
              <a:rPr lang="en-US" smtClean="0"/>
              <a:t>16/05/18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14CF7B-7533-E749-AFA1-45204176B0B7}" type="slidenum">
              <a:rPr lang="en-US" smtClean="0"/>
              <a:t>‹#›</a:t>
            </a:fld>
            <a:endParaRPr lang="en-US"/>
          </a:p>
        </p:txBody>
      </p:sp>
    </p:spTree>
    <p:extLst>
      <p:ext uri="{BB962C8B-B14F-4D97-AF65-F5344CB8AC3E}">
        <p14:creationId xmlns:p14="http://schemas.microsoft.com/office/powerpoint/2010/main" val="1005268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x-none"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p:txBody>
          <a:bodyPr/>
          <a:lstStyle/>
          <a:p>
            <a:fld id="{D0FDE4E9-D887-1345-AC24-246495C71B14}" type="datetimeFigureOut">
              <a:rPr lang="en-US" smtClean="0"/>
              <a:t>16/05/18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14CF7B-7533-E749-AFA1-45204176B0B7}" type="slidenum">
              <a:rPr lang="en-US" smtClean="0"/>
              <a:t>‹#›</a:t>
            </a:fld>
            <a:endParaRPr lang="en-US"/>
          </a:p>
        </p:txBody>
      </p:sp>
    </p:spTree>
    <p:extLst>
      <p:ext uri="{BB962C8B-B14F-4D97-AF65-F5344CB8AC3E}">
        <p14:creationId xmlns:p14="http://schemas.microsoft.com/office/powerpoint/2010/main" val="245131831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x-none"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FDE4E9-D887-1345-AC24-246495C71B14}" type="datetimeFigureOut">
              <a:rPr lang="en-US" smtClean="0"/>
              <a:t>16/05/18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14CF7B-7533-E749-AFA1-45204176B0B7}" type="slidenum">
              <a:rPr lang="en-US" smtClean="0"/>
              <a:t>‹#›</a:t>
            </a:fld>
            <a:endParaRPr lang="en-US"/>
          </a:p>
        </p:txBody>
      </p:sp>
    </p:spTree>
    <p:extLst>
      <p:ext uri="{BB962C8B-B14F-4D97-AF65-F5344CB8AC3E}">
        <p14:creationId xmlns:p14="http://schemas.microsoft.com/office/powerpoint/2010/main" val="7822990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jp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jpg"/><Relationship Id="rId5" Type="http://schemas.openxmlformats.org/officeDocument/2006/relationships/image" Target="../media/image24.png"/><Relationship Id="rId6"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chart" Target="../charts/chart2.xml"/><Relationship Id="rId5" Type="http://schemas.openxmlformats.org/officeDocument/2006/relationships/oleObject" Target="file:///\\localhost\Users\savarneeganguly\Google%20Drive\Dissertation\Macintosh%20HD:Users:savarneeganguly:Google%20Drive:Dissertation:Final%20complete%20dissertation_v0.4.docx!OLE_LINK1" TargetMode="External"/><Relationship Id="rId6" Type="http://schemas.openxmlformats.org/officeDocument/2006/relationships/image" Target="../media/image26.emf"/><Relationship Id="rId7" Type="http://schemas.openxmlformats.org/officeDocument/2006/relationships/chart" Target="../charts/chart3.xml"/><Relationship Id="rId8" Type="http://schemas.openxmlformats.org/officeDocument/2006/relationships/chart" Target="../charts/chart4.xml"/><Relationship Id="rId9" Type="http://schemas.openxmlformats.org/officeDocument/2006/relationships/chart" Target="../charts/chart5.xml"/><Relationship Id="rId10" Type="http://schemas.openxmlformats.org/officeDocument/2006/relationships/image" Target="../media/image22.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g"/><Relationship Id="rId4" Type="http://schemas.openxmlformats.org/officeDocument/2006/relationships/chart" Target="../charts/chart7.xml"/><Relationship Id="rId5" Type="http://schemas.openxmlformats.org/officeDocument/2006/relationships/chart" Target="../charts/chart8.xml"/><Relationship Id="rId1" Type="http://schemas.openxmlformats.org/officeDocument/2006/relationships/slideLayout" Target="../slideLayouts/slideLayout2.xml"/><Relationship Id="rId2" Type="http://schemas.openxmlformats.org/officeDocument/2006/relationships/chart" Target="../charts/chart6.xml"/></Relationships>
</file>

<file path=ppt/slides/_rels/slide18.xml.rels><?xml version="1.0" encoding="UTF-8" standalone="yes"?>
<Relationships xmlns="http://schemas.openxmlformats.org/package/2006/relationships"><Relationship Id="rId3" Type="http://schemas.openxmlformats.org/officeDocument/2006/relationships/chart" Target="../charts/chart10.xml"/><Relationship Id="rId4" Type="http://schemas.openxmlformats.org/officeDocument/2006/relationships/chart" Target="../charts/chart11.xml"/><Relationship Id="rId5" Type="http://schemas.openxmlformats.org/officeDocument/2006/relationships/chart" Target="../charts/chart12.xml"/><Relationship Id="rId6"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chart" Target="../charts/char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8.jpg"/><Relationship Id="rId4" Type="http://schemas.openxmlformats.org/officeDocument/2006/relationships/image" Target="../media/image29.jpg"/><Relationship Id="rId5" Type="http://schemas.openxmlformats.org/officeDocument/2006/relationships/image" Target="../media/image30.png"/><Relationship Id="rId6" Type="http://schemas.openxmlformats.org/officeDocument/2006/relationships/image" Target="../media/image31.jp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23.jpg"/><Relationship Id="rId6" Type="http://schemas.openxmlformats.org/officeDocument/2006/relationships/image" Target="../media/image35.jpg"/><Relationship Id="rId7" Type="http://schemas.openxmlformats.org/officeDocument/2006/relationships/image" Target="../media/image36.jpg"/><Relationship Id="rId8" Type="http://schemas.openxmlformats.org/officeDocument/2006/relationships/image" Target="../media/image37.png"/><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23.xml.rels><?xml version="1.0" encoding="UTF-8" standalone="yes"?>
<Relationships xmlns="http://schemas.openxmlformats.org/package/2006/relationships"><Relationship Id="rId3" Type="http://schemas.openxmlformats.org/officeDocument/2006/relationships/hyperlink" Target="http://www.ey.com/Publication/vwLUAssets/EY-Call-for-action-expanding-cancer-care-in-india/$FILE/EY-Call-for-action-expanding-cancer-care-in-india.pdf" TargetMode="External"/><Relationship Id="rId4" Type="http://schemas.openxmlformats.org/officeDocument/2006/relationships/hyperlink" Target="https://www.wiseguyreports.com/reports/2997455-global-us-gene-therapy-market-forecast-to-2020" TargetMode="External"/><Relationship Id="rId5" Type="http://schemas.openxmlformats.org/officeDocument/2006/relationships/hyperlink" Target="https://www.fda.gov/BiologicsBloodVaccines/CellularGeneTherapyProducts/default.htm" TargetMode="External"/><Relationship Id="rId6" Type="http://schemas.openxmlformats.org/officeDocument/2006/relationships/hyperlink" Target="http://www.genetherapynet.com/historic-overview-of-gene-therapy.html" TargetMode="External"/><Relationship Id="rId1" Type="http://schemas.openxmlformats.org/officeDocument/2006/relationships/slideLayout" Target="../slideLayouts/slideLayout2.xml"/><Relationship Id="rId2" Type="http://schemas.openxmlformats.org/officeDocument/2006/relationships/hyperlink" Target="http://www.who.int/mediacentre/factsheets/fs297/en/"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5.png"/><Relationship Id="rId5" Type="http://schemas.openxmlformats.org/officeDocument/2006/relationships/image" Target="../media/image6.jpeg"/><Relationship Id="rId6" Type="http://schemas.openxmlformats.org/officeDocument/2006/relationships/image" Target="../media/image7.jpg"/><Relationship Id="rId7" Type="http://schemas.openxmlformats.org/officeDocument/2006/relationships/image" Target="../media/image1.png"/><Relationship Id="rId8" Type="http://schemas.openxmlformats.org/officeDocument/2006/relationships/image" Target="../media/image8.jp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11.jpg"/><Relationship Id="rId5" Type="http://schemas.openxmlformats.org/officeDocument/2006/relationships/image" Target="../media/image12.jpg"/><Relationship Id="rId6" Type="http://schemas.openxmlformats.org/officeDocument/2006/relationships/image" Target="../media/image13.jpg"/><Relationship Id="rId7" Type="http://schemas.openxmlformats.org/officeDocument/2006/relationships/image" Target="../media/image14.png"/><Relationship Id="rId8" Type="http://schemas.openxmlformats.org/officeDocument/2006/relationships/image" Target="../media/image15.jpg"/><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4" Type="http://schemas.openxmlformats.org/officeDocument/2006/relationships/image" Target="../media/image17.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670372"/>
            <a:ext cx="9144000" cy="4187628"/>
          </a:xfrm>
        </p:spPr>
        <p:txBody>
          <a:bodyPr>
            <a:normAutofit fontScale="25000" lnSpcReduction="20000"/>
          </a:bodyPr>
          <a:lstStyle/>
          <a:p>
            <a:pPr marL="0" indent="0" algn="ctr">
              <a:buNone/>
            </a:pPr>
            <a:endParaRPr lang="x-none" sz="4400" b="1" dirty="0" smtClean="0"/>
          </a:p>
          <a:p>
            <a:pPr marL="0" indent="0" algn="ctr">
              <a:buNone/>
            </a:pPr>
            <a:r>
              <a:rPr lang="x-none" sz="8000" b="1" dirty="0" smtClean="0"/>
              <a:t>INTERNSHIP </a:t>
            </a:r>
            <a:r>
              <a:rPr lang="x-none" sz="8000" b="1" dirty="0" smtClean="0"/>
              <a:t>AND DISSERTATION </a:t>
            </a:r>
            <a:endParaRPr lang="x-none" sz="8000" b="1" dirty="0" smtClean="0"/>
          </a:p>
          <a:p>
            <a:pPr marL="0" indent="0" algn="ctr">
              <a:buNone/>
            </a:pPr>
            <a:endParaRPr lang="x-none" sz="8000" b="1" dirty="0" smtClean="0"/>
          </a:p>
          <a:p>
            <a:pPr marL="0" indent="0" algn="ctr">
              <a:buNone/>
            </a:pPr>
            <a:r>
              <a:rPr lang="x-none" sz="8000" b="1" dirty="0" smtClean="0"/>
              <a:t>AT </a:t>
            </a:r>
          </a:p>
          <a:p>
            <a:pPr marL="0" indent="0" algn="ctr">
              <a:buNone/>
            </a:pPr>
            <a:r>
              <a:rPr lang="x-none" sz="8000" b="1" dirty="0" smtClean="0"/>
              <a:t>ZS ASSOCIATES, </a:t>
            </a:r>
            <a:r>
              <a:rPr lang="x-none" sz="8000" b="1" dirty="0" smtClean="0"/>
              <a:t>GURGAON</a:t>
            </a:r>
          </a:p>
          <a:p>
            <a:pPr marL="0" indent="0" algn="ctr">
              <a:buNone/>
            </a:pPr>
            <a:endParaRPr lang="x-none" sz="8000" b="1" dirty="0" smtClean="0"/>
          </a:p>
          <a:p>
            <a:pPr marL="0" indent="0" algn="ctr">
              <a:buNone/>
            </a:pPr>
            <a:r>
              <a:rPr lang="x-none" sz="8000" b="1" dirty="0" smtClean="0"/>
              <a:t>BY </a:t>
            </a:r>
          </a:p>
          <a:p>
            <a:pPr marL="0" indent="0" algn="ctr">
              <a:buNone/>
            </a:pPr>
            <a:r>
              <a:rPr lang="x-none" sz="8000" b="1" dirty="0" smtClean="0"/>
              <a:t>DR. SAVARNEE </a:t>
            </a:r>
            <a:r>
              <a:rPr lang="x-none" sz="8000" b="1" dirty="0" smtClean="0"/>
              <a:t>GANGOPADHYAY</a:t>
            </a:r>
          </a:p>
          <a:p>
            <a:pPr marL="0" indent="0" algn="ctr">
              <a:buNone/>
            </a:pPr>
            <a:endParaRPr lang="x-none" sz="8000" b="1" dirty="0" smtClean="0"/>
          </a:p>
          <a:p>
            <a:pPr marL="0" indent="0" algn="ctr">
              <a:buNone/>
            </a:pPr>
            <a:r>
              <a:rPr lang="x-none" sz="8000" b="1" dirty="0" smtClean="0"/>
              <a:t>UNDER THE GUIDANCE </a:t>
            </a:r>
            <a:r>
              <a:rPr lang="x-none" sz="8000" b="1" dirty="0" smtClean="0"/>
              <a:t>OF</a:t>
            </a:r>
            <a:endParaRPr lang="x-none" sz="8000" b="1" dirty="0" smtClean="0"/>
          </a:p>
          <a:p>
            <a:pPr marL="0" indent="0" algn="ctr">
              <a:buNone/>
            </a:pPr>
            <a:r>
              <a:rPr lang="x-none" sz="8000" b="1" dirty="0" smtClean="0"/>
              <a:t>DR. NISHIKANT </a:t>
            </a:r>
            <a:r>
              <a:rPr lang="x-none" sz="8000" b="1" dirty="0" smtClean="0"/>
              <a:t>BELE</a:t>
            </a:r>
          </a:p>
          <a:p>
            <a:pPr marL="0" indent="0" algn="ctr">
              <a:buNone/>
            </a:pPr>
            <a:endParaRPr lang="x-none" sz="8000" b="1" dirty="0" smtClean="0"/>
          </a:p>
          <a:p>
            <a:pPr marL="0" indent="0" algn="ctr">
              <a:buNone/>
            </a:pPr>
            <a:r>
              <a:rPr lang="x-none" sz="8000" b="1" dirty="0" smtClean="0"/>
              <a:t>04 FEB 2018 </a:t>
            </a:r>
            <a:r>
              <a:rPr lang="en-US" sz="8000" b="1" dirty="0" smtClean="0"/>
              <a:t>–</a:t>
            </a:r>
            <a:r>
              <a:rPr lang="x-none" sz="8000" b="1" dirty="0" smtClean="0"/>
              <a:t> 05 MAY 2018</a:t>
            </a:r>
            <a:endParaRPr lang="nl-NL" sz="8000" b="1" dirty="0" smtClean="0"/>
          </a:p>
          <a:p>
            <a:pPr marL="0" indent="0">
              <a:buNone/>
            </a:pPr>
            <a:endParaRPr lang="nl-NL" dirty="0" smtClean="0"/>
          </a:p>
          <a:p>
            <a:pPr marL="0" indent="0">
              <a:buNone/>
            </a:pPr>
            <a:r>
              <a:rPr lang="en-US" dirty="0" smtClean="0"/>
              <a:t> </a:t>
            </a:r>
            <a:endParaRPr lang="en-US" dirty="0"/>
          </a:p>
        </p:txBody>
      </p:sp>
      <p:pic>
        <p:nvPicPr>
          <p:cNvPr id="4" name="Picture 3" descr="Image result for zs associates india"/>
          <p:cNvPicPr/>
          <p:nvPr/>
        </p:nvPicPr>
        <p:blipFill rotWithShape="1">
          <a:blip r:embed="rId2"/>
          <a:srcRect t="13832" b="13649"/>
          <a:stretch/>
        </p:blipFill>
        <p:spPr bwMode="auto">
          <a:xfrm>
            <a:off x="7470206" y="248852"/>
            <a:ext cx="1494041" cy="1112764"/>
          </a:xfrm>
          <a:prstGeom prst="rect">
            <a:avLst/>
          </a:prstGeom>
          <a:noFill/>
          <a:ln w="9525">
            <a:noFill/>
            <a:miter lim="800000"/>
            <a:headEnd/>
            <a:tailEnd/>
          </a:ln>
        </p:spPr>
      </p:pic>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0" y="294302"/>
            <a:ext cx="1846580" cy="906145"/>
          </a:xfrm>
          <a:prstGeom prst="rect">
            <a:avLst/>
          </a:prstGeom>
          <a:noFill/>
          <a:ln>
            <a:noFill/>
          </a:ln>
        </p:spPr>
      </p:pic>
      <p:sp>
        <p:nvSpPr>
          <p:cNvPr id="2" name="Rectangle 1"/>
          <p:cNvSpPr/>
          <p:nvPr/>
        </p:nvSpPr>
        <p:spPr>
          <a:xfrm>
            <a:off x="0" y="1454986"/>
            <a:ext cx="9144000" cy="989718"/>
          </a:xfrm>
          <a:prstGeom prst="rect">
            <a:avLst/>
          </a:prstGeom>
          <a:solidFill>
            <a:schemeClr val="accent2">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b="1" dirty="0"/>
              <a:t>Expert opinion on Gene Therapy for Cancer treatment in India</a:t>
            </a:r>
            <a:endParaRPr lang="en-US" sz="3600" dirty="0"/>
          </a:p>
        </p:txBody>
      </p:sp>
    </p:spTree>
    <p:extLst>
      <p:ext uri="{BB962C8B-B14F-4D97-AF65-F5344CB8AC3E}">
        <p14:creationId xmlns:p14="http://schemas.microsoft.com/office/powerpoint/2010/main" val="292600613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6586275" y="90708"/>
            <a:ext cx="2557725" cy="373215"/>
          </a:xfrm>
          <a:prstGeom prst="roundRect">
            <a:avLst/>
          </a:prstGeom>
          <a:solidFill>
            <a:srgbClr val="953735"/>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1600" b="1" dirty="0" smtClean="0"/>
              <a:t>NEED FOR STUDY</a:t>
            </a:r>
            <a:endParaRPr lang="en-US" sz="1600" b="1" dirty="0"/>
          </a:p>
        </p:txBody>
      </p:sp>
      <p:sp>
        <p:nvSpPr>
          <p:cNvPr id="8" name="TextBox 7"/>
          <p:cNvSpPr txBox="1"/>
          <p:nvPr/>
        </p:nvSpPr>
        <p:spPr>
          <a:xfrm>
            <a:off x="125238" y="2687360"/>
            <a:ext cx="2638739" cy="1692771"/>
          </a:xfrm>
          <a:prstGeom prst="rect">
            <a:avLst/>
          </a:prstGeom>
          <a:noFill/>
        </p:spPr>
        <p:txBody>
          <a:bodyPr wrap="square" rtlCol="0">
            <a:spAutoFit/>
          </a:bodyPr>
          <a:lstStyle/>
          <a:p>
            <a:r>
              <a:rPr lang="en-US" sz="2800" b="1" dirty="0" err="1" smtClean="0">
                <a:solidFill>
                  <a:schemeClr val="accent2">
                    <a:lumMod val="50000"/>
                  </a:schemeClr>
                </a:solidFill>
              </a:rPr>
              <a:t>Gendicine</a:t>
            </a:r>
            <a:r>
              <a:rPr lang="en-US" sz="3200" b="1" dirty="0" smtClean="0"/>
              <a:t> </a:t>
            </a:r>
            <a:r>
              <a:rPr lang="en-US" dirty="0" smtClean="0"/>
              <a:t>First Gene </a:t>
            </a:r>
            <a:r>
              <a:rPr lang="en-US" dirty="0"/>
              <a:t>T</a:t>
            </a:r>
            <a:r>
              <a:rPr lang="en-US" dirty="0" smtClean="0"/>
              <a:t>herapy to be approved</a:t>
            </a:r>
          </a:p>
          <a:p>
            <a:r>
              <a:rPr lang="en-US" dirty="0" smtClean="0"/>
              <a:t>China|2003| Head and Neck Cancer</a:t>
            </a:r>
            <a:endParaRPr lang="en-US" dirty="0"/>
          </a:p>
        </p:txBody>
      </p:sp>
      <p:pic>
        <p:nvPicPr>
          <p:cNvPr id="11" name="Picture 10" descr="head cnace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4950" y="2889968"/>
            <a:ext cx="379027" cy="711831"/>
          </a:xfrm>
          <a:prstGeom prst="rect">
            <a:avLst/>
          </a:prstGeom>
        </p:spPr>
      </p:pic>
      <p:sp>
        <p:nvSpPr>
          <p:cNvPr id="15" name="Rectangle 14"/>
          <p:cNvSpPr/>
          <p:nvPr/>
        </p:nvSpPr>
        <p:spPr>
          <a:xfrm>
            <a:off x="367994" y="1055796"/>
            <a:ext cx="8607920" cy="1569660"/>
          </a:xfrm>
          <a:prstGeom prst="rect">
            <a:avLst/>
          </a:prstGeom>
        </p:spPr>
        <p:txBody>
          <a:bodyPr wrap="square">
            <a:spAutoFit/>
          </a:bodyPr>
          <a:lstStyle/>
          <a:p>
            <a:r>
              <a:rPr lang="en-US" sz="2400" b="1" i="1" dirty="0">
                <a:solidFill>
                  <a:schemeClr val="accent6">
                    <a:lumMod val="50000"/>
                  </a:schemeClr>
                </a:solidFill>
              </a:rPr>
              <a:t>"We are a decade behind the West in gene therapy," says </a:t>
            </a:r>
            <a:r>
              <a:rPr lang="en-US" sz="2400" b="1" i="1" dirty="0" err="1">
                <a:solidFill>
                  <a:schemeClr val="accent6">
                    <a:lumMod val="50000"/>
                  </a:schemeClr>
                </a:solidFill>
              </a:rPr>
              <a:t>Narayana</a:t>
            </a:r>
            <a:r>
              <a:rPr lang="en-US" sz="2400" b="1" i="1" dirty="0">
                <a:solidFill>
                  <a:schemeClr val="accent6">
                    <a:lumMod val="50000"/>
                  </a:schemeClr>
                </a:solidFill>
              </a:rPr>
              <a:t> </a:t>
            </a:r>
            <a:r>
              <a:rPr lang="en-US" sz="2400" b="1" i="1" dirty="0" err="1">
                <a:solidFill>
                  <a:schemeClr val="accent6">
                    <a:lumMod val="50000"/>
                  </a:schemeClr>
                </a:solidFill>
              </a:rPr>
              <a:t>Nethralaya</a:t>
            </a:r>
            <a:r>
              <a:rPr lang="en-US" sz="2400" b="1" i="1" dirty="0">
                <a:solidFill>
                  <a:schemeClr val="accent6">
                    <a:lumMod val="50000"/>
                  </a:schemeClr>
                </a:solidFill>
              </a:rPr>
              <a:t> Vice Chairman </a:t>
            </a:r>
            <a:r>
              <a:rPr lang="en-US" sz="2400" b="1" i="1" dirty="0" err="1">
                <a:solidFill>
                  <a:schemeClr val="accent6">
                    <a:lumMod val="50000"/>
                  </a:schemeClr>
                </a:solidFill>
              </a:rPr>
              <a:t>Dr</a:t>
            </a:r>
            <a:r>
              <a:rPr lang="en-US" sz="2400" b="1" i="1" dirty="0">
                <a:solidFill>
                  <a:schemeClr val="accent6">
                    <a:lumMod val="50000"/>
                  </a:schemeClr>
                </a:solidFill>
              </a:rPr>
              <a:t> </a:t>
            </a:r>
            <a:r>
              <a:rPr lang="en-US" sz="2400" b="1" i="1" dirty="0" err="1">
                <a:solidFill>
                  <a:schemeClr val="accent6">
                    <a:lumMod val="50000"/>
                  </a:schemeClr>
                </a:solidFill>
              </a:rPr>
              <a:t>Rohit</a:t>
            </a:r>
            <a:r>
              <a:rPr lang="en-US" sz="2400" b="1" i="1" dirty="0">
                <a:solidFill>
                  <a:schemeClr val="accent6">
                    <a:lumMod val="50000"/>
                  </a:schemeClr>
                </a:solidFill>
              </a:rPr>
              <a:t> </a:t>
            </a:r>
            <a:r>
              <a:rPr lang="en-US" sz="2400" b="1" i="1" dirty="0" err="1">
                <a:solidFill>
                  <a:schemeClr val="accent6">
                    <a:lumMod val="50000"/>
                  </a:schemeClr>
                </a:solidFill>
              </a:rPr>
              <a:t>Shetty</a:t>
            </a:r>
            <a:r>
              <a:rPr lang="en-US" sz="2400" b="1" i="1" dirty="0">
                <a:solidFill>
                  <a:schemeClr val="accent6">
                    <a:lumMod val="50000"/>
                  </a:schemeClr>
                </a:solidFill>
              </a:rPr>
              <a:t>. "We should have started it </a:t>
            </a:r>
            <a:r>
              <a:rPr lang="en-US" sz="2400" b="1" i="1" dirty="0" smtClean="0">
                <a:solidFill>
                  <a:schemeClr val="accent6">
                    <a:lumMod val="50000"/>
                  </a:schemeClr>
                </a:solidFill>
              </a:rPr>
              <a:t>long </a:t>
            </a:r>
            <a:r>
              <a:rPr lang="en-US" sz="2400" b="1" i="1" dirty="0">
                <a:solidFill>
                  <a:schemeClr val="accent6">
                    <a:lumMod val="50000"/>
                  </a:schemeClr>
                </a:solidFill>
              </a:rPr>
              <a:t>ago. If we don’t do it now, it will be a disaster." </a:t>
            </a:r>
            <a:r>
              <a:rPr lang="en-US" sz="2400" b="1" i="1" dirty="0" smtClean="0">
                <a:solidFill>
                  <a:schemeClr val="accent6">
                    <a:lumMod val="50000"/>
                  </a:schemeClr>
                </a:solidFill>
              </a:rPr>
              <a:t> April 23, 2016 | The Economic </a:t>
            </a:r>
            <a:r>
              <a:rPr lang="en-US" sz="2400" b="1" i="1" dirty="0">
                <a:solidFill>
                  <a:schemeClr val="accent6">
                    <a:lumMod val="50000"/>
                  </a:schemeClr>
                </a:solidFill>
              </a:rPr>
              <a:t>T</a:t>
            </a:r>
            <a:r>
              <a:rPr lang="en-US" sz="2400" b="1" i="1" dirty="0" smtClean="0">
                <a:solidFill>
                  <a:schemeClr val="accent6">
                    <a:lumMod val="50000"/>
                  </a:schemeClr>
                </a:solidFill>
              </a:rPr>
              <a:t>imes</a:t>
            </a:r>
            <a:endParaRPr lang="en-US" sz="2400" b="1" i="1" dirty="0">
              <a:solidFill>
                <a:schemeClr val="accent6">
                  <a:lumMod val="50000"/>
                </a:schemeClr>
              </a:solidFill>
            </a:endParaRPr>
          </a:p>
        </p:txBody>
      </p:sp>
      <p:cxnSp>
        <p:nvCxnSpPr>
          <p:cNvPr id="18" name="Straight Connector 17"/>
          <p:cNvCxnSpPr/>
          <p:nvPr/>
        </p:nvCxnSpPr>
        <p:spPr>
          <a:xfrm>
            <a:off x="1602182" y="1055796"/>
            <a:ext cx="6189420"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1623850" y="2646094"/>
            <a:ext cx="6189420"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pic>
        <p:nvPicPr>
          <p:cNvPr id="21" name="Picture 20" descr="trialschart5.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25427" y="2889968"/>
            <a:ext cx="5950487" cy="3838878"/>
          </a:xfrm>
          <a:prstGeom prst="rect">
            <a:avLst/>
          </a:prstGeom>
        </p:spPr>
      </p:pic>
      <p:sp>
        <p:nvSpPr>
          <p:cNvPr id="22" name="TextBox 21"/>
          <p:cNvSpPr txBox="1"/>
          <p:nvPr/>
        </p:nvSpPr>
        <p:spPr>
          <a:xfrm>
            <a:off x="367994" y="261435"/>
            <a:ext cx="6218281" cy="707886"/>
          </a:xfrm>
          <a:prstGeom prst="rect">
            <a:avLst/>
          </a:prstGeom>
          <a:noFill/>
        </p:spPr>
        <p:txBody>
          <a:bodyPr wrap="square" rtlCol="0">
            <a:spAutoFit/>
          </a:bodyPr>
          <a:lstStyle/>
          <a:p>
            <a:r>
              <a:rPr lang="en-US" sz="4000" b="1" dirty="0" smtClean="0"/>
              <a:t>India and Gene Therapy</a:t>
            </a:r>
            <a:endParaRPr lang="en-US" sz="4000" b="1" dirty="0"/>
          </a:p>
        </p:txBody>
      </p:sp>
      <p:sp>
        <p:nvSpPr>
          <p:cNvPr id="23" name="TextBox 22"/>
          <p:cNvSpPr txBox="1"/>
          <p:nvPr/>
        </p:nvSpPr>
        <p:spPr>
          <a:xfrm>
            <a:off x="125239" y="4725826"/>
            <a:ext cx="2259712" cy="1631216"/>
          </a:xfrm>
          <a:prstGeom prst="rect">
            <a:avLst/>
          </a:prstGeom>
          <a:noFill/>
        </p:spPr>
        <p:txBody>
          <a:bodyPr wrap="square" rtlCol="0">
            <a:spAutoFit/>
          </a:bodyPr>
          <a:lstStyle/>
          <a:p>
            <a:r>
              <a:rPr lang="en-US" sz="2800" b="1" dirty="0" smtClean="0">
                <a:solidFill>
                  <a:schemeClr val="accent2">
                    <a:lumMod val="50000"/>
                  </a:schemeClr>
                </a:solidFill>
              </a:rPr>
              <a:t>Average Cost</a:t>
            </a:r>
          </a:p>
          <a:p>
            <a:r>
              <a:rPr lang="en-US" dirty="0" smtClean="0"/>
              <a:t>Half a million US dollars or approximately 3 </a:t>
            </a:r>
            <a:r>
              <a:rPr lang="en-US" dirty="0" err="1" smtClean="0"/>
              <a:t>Crore</a:t>
            </a:r>
            <a:r>
              <a:rPr lang="en-US" dirty="0" smtClean="0"/>
              <a:t> Indian Rupees</a:t>
            </a:r>
            <a:endParaRPr lang="en-US" dirty="0"/>
          </a:p>
        </p:txBody>
      </p:sp>
      <p:pic>
        <p:nvPicPr>
          <p:cNvPr id="24" name="Picture 23" descr="dollar-money-bag-flat-circle-icon-vector-3352453.jpg"/>
          <p:cNvPicPr>
            <a:picLocks noChangeAspect="1"/>
          </p:cNvPicPr>
          <p:nvPr/>
        </p:nvPicPr>
        <p:blipFill rotWithShape="1">
          <a:blip r:embed="rId5">
            <a:extLst>
              <a:ext uri="{28A0092B-C50C-407E-A947-70E740481C1C}">
                <a14:useLocalDpi xmlns:a14="http://schemas.microsoft.com/office/drawing/2010/main" val="0"/>
              </a:ext>
            </a:extLst>
          </a:blip>
          <a:srcRect l="9175" t="9258" r="9359" b="16134"/>
          <a:stretch/>
        </p:blipFill>
        <p:spPr>
          <a:xfrm>
            <a:off x="2347599" y="4725826"/>
            <a:ext cx="640476" cy="633486"/>
          </a:xfrm>
          <a:prstGeom prst="rect">
            <a:avLst/>
          </a:prstGeom>
        </p:spPr>
      </p:pic>
    </p:spTree>
    <p:extLst>
      <p:ext uri="{BB962C8B-B14F-4D97-AF65-F5344CB8AC3E}">
        <p14:creationId xmlns:p14="http://schemas.microsoft.com/office/powerpoint/2010/main" val="284108641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lock Arc 12"/>
          <p:cNvSpPr/>
          <p:nvPr/>
        </p:nvSpPr>
        <p:spPr>
          <a:xfrm>
            <a:off x="-1738834" y="0"/>
            <a:ext cx="4279043" cy="6858000"/>
          </a:xfrm>
          <a:prstGeom prst="blockArc">
            <a:avLst>
              <a:gd name="adj1" fmla="val 15816787"/>
              <a:gd name="adj2" fmla="val 5847548"/>
              <a:gd name="adj3" fmla="val 140"/>
            </a:avLst>
          </a:prstGeom>
          <a:ln w="76200" cmpd="sng">
            <a:solidFill>
              <a:schemeClr val="tx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a:solidFill>
                <a:schemeClr val="tx1"/>
              </a:solidFill>
            </a:endParaRPr>
          </a:p>
        </p:txBody>
      </p:sp>
      <p:sp>
        <p:nvSpPr>
          <p:cNvPr id="15" name="Oval 14"/>
          <p:cNvSpPr/>
          <p:nvPr/>
        </p:nvSpPr>
        <p:spPr>
          <a:xfrm>
            <a:off x="1325024" y="302927"/>
            <a:ext cx="464732" cy="499776"/>
          </a:xfrm>
          <a:prstGeom prst="ellipse">
            <a:avLst/>
          </a:prstGeom>
          <a:solidFill>
            <a:schemeClr val="accent4">
              <a:lumMod val="40000"/>
              <a:lumOff val="6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400" b="1" dirty="0"/>
              <a:t>1</a:t>
            </a:r>
          </a:p>
        </p:txBody>
      </p:sp>
      <p:sp>
        <p:nvSpPr>
          <p:cNvPr id="16" name="Oval 15"/>
          <p:cNvSpPr/>
          <p:nvPr/>
        </p:nvSpPr>
        <p:spPr>
          <a:xfrm>
            <a:off x="1325024" y="6077113"/>
            <a:ext cx="464732" cy="499776"/>
          </a:xfrm>
          <a:prstGeom prst="ellipse">
            <a:avLst/>
          </a:prstGeom>
          <a:solidFill>
            <a:schemeClr val="accent4">
              <a:lumMod val="40000"/>
              <a:lumOff val="60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1400" b="1" dirty="0" smtClean="0"/>
              <a:t>8</a:t>
            </a:r>
            <a:endParaRPr lang="en-US" sz="1400" b="1" dirty="0"/>
          </a:p>
        </p:txBody>
      </p:sp>
      <p:sp>
        <p:nvSpPr>
          <p:cNvPr id="17" name="Oval 16"/>
          <p:cNvSpPr/>
          <p:nvPr/>
        </p:nvSpPr>
        <p:spPr>
          <a:xfrm>
            <a:off x="1837534" y="5321203"/>
            <a:ext cx="464732" cy="499776"/>
          </a:xfrm>
          <a:prstGeom prst="ellipse">
            <a:avLst/>
          </a:prstGeom>
          <a:solidFill>
            <a:schemeClr val="accent4">
              <a:lumMod val="40000"/>
              <a:lumOff val="60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400" b="1" dirty="0" smtClean="0"/>
              <a:t>7</a:t>
            </a:r>
            <a:endParaRPr lang="en-US" sz="1400" b="1" dirty="0"/>
          </a:p>
        </p:txBody>
      </p:sp>
      <p:sp>
        <p:nvSpPr>
          <p:cNvPr id="18" name="Oval 17"/>
          <p:cNvSpPr/>
          <p:nvPr/>
        </p:nvSpPr>
        <p:spPr>
          <a:xfrm>
            <a:off x="1817630" y="998365"/>
            <a:ext cx="464732" cy="499776"/>
          </a:xfrm>
          <a:prstGeom prst="ellipse">
            <a:avLst/>
          </a:prstGeom>
          <a:solidFill>
            <a:schemeClr val="accent4">
              <a:lumMod val="40000"/>
              <a:lumOff val="60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400" b="1" dirty="0" smtClean="0"/>
              <a:t>2</a:t>
            </a:r>
            <a:endParaRPr lang="en-US" sz="1400" b="1" dirty="0"/>
          </a:p>
        </p:txBody>
      </p:sp>
      <p:sp>
        <p:nvSpPr>
          <p:cNvPr id="19" name="Oval 18"/>
          <p:cNvSpPr/>
          <p:nvPr/>
        </p:nvSpPr>
        <p:spPr>
          <a:xfrm>
            <a:off x="2098551" y="1826805"/>
            <a:ext cx="464732" cy="499776"/>
          </a:xfrm>
          <a:prstGeom prst="ellipse">
            <a:avLst/>
          </a:prstGeom>
          <a:solidFill>
            <a:schemeClr val="accent4">
              <a:lumMod val="40000"/>
              <a:lumOff val="60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1400" b="1" dirty="0" smtClean="0"/>
              <a:t>3</a:t>
            </a:r>
            <a:endParaRPr lang="en-US" sz="1400" b="1" dirty="0"/>
          </a:p>
        </p:txBody>
      </p:sp>
      <p:sp>
        <p:nvSpPr>
          <p:cNvPr id="20" name="Oval 19"/>
          <p:cNvSpPr/>
          <p:nvPr/>
        </p:nvSpPr>
        <p:spPr>
          <a:xfrm>
            <a:off x="2157836" y="4474582"/>
            <a:ext cx="464732" cy="499776"/>
          </a:xfrm>
          <a:prstGeom prst="ellipse">
            <a:avLst/>
          </a:prstGeom>
          <a:solidFill>
            <a:schemeClr val="accent4">
              <a:lumMod val="40000"/>
              <a:lumOff val="6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400" b="1" dirty="0" smtClean="0"/>
              <a:t>6</a:t>
            </a:r>
            <a:endParaRPr lang="en-US" sz="1400" b="1" dirty="0"/>
          </a:p>
        </p:txBody>
      </p:sp>
      <p:sp>
        <p:nvSpPr>
          <p:cNvPr id="21" name="Oval 20"/>
          <p:cNvSpPr/>
          <p:nvPr/>
        </p:nvSpPr>
        <p:spPr>
          <a:xfrm>
            <a:off x="2289947" y="3523353"/>
            <a:ext cx="464732" cy="499776"/>
          </a:xfrm>
          <a:prstGeom prst="ellipse">
            <a:avLst/>
          </a:prstGeom>
          <a:solidFill>
            <a:schemeClr val="accent4">
              <a:lumMod val="40000"/>
              <a:lumOff val="60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400" b="1" dirty="0" smtClean="0"/>
              <a:t>5</a:t>
            </a:r>
            <a:endParaRPr lang="en-US" sz="1400" b="1" dirty="0"/>
          </a:p>
        </p:txBody>
      </p:sp>
      <p:sp>
        <p:nvSpPr>
          <p:cNvPr id="22" name="Oval 21"/>
          <p:cNvSpPr/>
          <p:nvPr/>
        </p:nvSpPr>
        <p:spPr>
          <a:xfrm>
            <a:off x="2197228" y="2595238"/>
            <a:ext cx="680413" cy="665202"/>
          </a:xfrm>
          <a:prstGeom prst="ellipse">
            <a:avLst/>
          </a:prstGeom>
          <a:solidFill>
            <a:schemeClr val="accent4">
              <a:lumMod val="75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b="1" dirty="0" smtClean="0"/>
              <a:t>4</a:t>
            </a:r>
            <a:endParaRPr lang="en-US" sz="2800" b="1" dirty="0"/>
          </a:p>
        </p:txBody>
      </p:sp>
      <p:sp>
        <p:nvSpPr>
          <p:cNvPr id="23" name="Rounded Rectangle 22"/>
          <p:cNvSpPr/>
          <p:nvPr/>
        </p:nvSpPr>
        <p:spPr>
          <a:xfrm>
            <a:off x="1847870" y="348875"/>
            <a:ext cx="3779816" cy="391119"/>
          </a:xfrm>
          <a:prstGeom prst="roundRect">
            <a:avLst/>
          </a:prstGeom>
          <a:solidFill>
            <a:schemeClr val="accent4">
              <a:lumMod val="40000"/>
              <a:lumOff val="6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400" b="1" dirty="0" smtClean="0"/>
              <a:t>ABOUT THE ORGANIZATION</a:t>
            </a:r>
            <a:endParaRPr lang="en-US" sz="1400" b="1" dirty="0"/>
          </a:p>
        </p:txBody>
      </p:sp>
      <p:sp>
        <p:nvSpPr>
          <p:cNvPr id="26" name="Rounded Rectangle 25"/>
          <p:cNvSpPr/>
          <p:nvPr/>
        </p:nvSpPr>
        <p:spPr>
          <a:xfrm>
            <a:off x="2332506" y="1040854"/>
            <a:ext cx="3779816" cy="391119"/>
          </a:xfrm>
          <a:prstGeom prst="roundRect">
            <a:avLst/>
          </a:prstGeom>
          <a:solidFill>
            <a:schemeClr val="accent4">
              <a:lumMod val="40000"/>
              <a:lumOff val="60000"/>
            </a:schemeClr>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400" b="1" dirty="0" smtClean="0"/>
              <a:t>DISSERTATION - INTRODUCTION</a:t>
            </a:r>
            <a:endParaRPr lang="en-US" sz="1400" b="1" dirty="0"/>
          </a:p>
        </p:txBody>
      </p:sp>
      <p:sp>
        <p:nvSpPr>
          <p:cNvPr id="27" name="Rounded Rectangle 26"/>
          <p:cNvSpPr/>
          <p:nvPr/>
        </p:nvSpPr>
        <p:spPr>
          <a:xfrm>
            <a:off x="2622568" y="1882733"/>
            <a:ext cx="3779816" cy="391119"/>
          </a:xfrm>
          <a:prstGeom prst="roundRect">
            <a:avLst/>
          </a:prstGeom>
          <a:solidFill>
            <a:schemeClr val="accent4">
              <a:lumMod val="40000"/>
              <a:lumOff val="60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1400" b="1" dirty="0" smtClean="0"/>
              <a:t>NEED FOR STUDY</a:t>
            </a:r>
            <a:endParaRPr lang="en-US" sz="1400" b="1" dirty="0"/>
          </a:p>
        </p:txBody>
      </p:sp>
      <p:sp>
        <p:nvSpPr>
          <p:cNvPr id="28" name="Rounded Rectangle 27"/>
          <p:cNvSpPr/>
          <p:nvPr/>
        </p:nvSpPr>
        <p:spPr>
          <a:xfrm>
            <a:off x="2967169" y="2668081"/>
            <a:ext cx="5534030" cy="520579"/>
          </a:xfrm>
          <a:prstGeom prst="roundRect">
            <a:avLst/>
          </a:prstGeom>
          <a:solidFill>
            <a:srgbClr val="604A7B"/>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b="1" dirty="0" smtClean="0"/>
              <a:t>OBJECTIVES</a:t>
            </a:r>
            <a:endParaRPr lang="en-US" sz="2800" b="1" dirty="0"/>
          </a:p>
        </p:txBody>
      </p:sp>
      <p:sp>
        <p:nvSpPr>
          <p:cNvPr id="29" name="Rounded Rectangle 28"/>
          <p:cNvSpPr/>
          <p:nvPr/>
        </p:nvSpPr>
        <p:spPr>
          <a:xfrm>
            <a:off x="2784919" y="3598007"/>
            <a:ext cx="3779816" cy="391119"/>
          </a:xfrm>
          <a:prstGeom prst="roundRect">
            <a:avLst/>
          </a:prstGeom>
          <a:solidFill>
            <a:schemeClr val="accent4">
              <a:lumMod val="40000"/>
              <a:lumOff val="60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400" b="1" dirty="0" smtClean="0"/>
              <a:t>METHODOLOGY</a:t>
            </a:r>
            <a:endParaRPr lang="en-US" sz="1400" b="1" dirty="0"/>
          </a:p>
        </p:txBody>
      </p:sp>
      <p:sp>
        <p:nvSpPr>
          <p:cNvPr id="30" name="Rounded Rectangle 29"/>
          <p:cNvSpPr/>
          <p:nvPr/>
        </p:nvSpPr>
        <p:spPr>
          <a:xfrm>
            <a:off x="2667928" y="4528051"/>
            <a:ext cx="3779816" cy="391119"/>
          </a:xfrm>
          <a:prstGeom prst="roundRect">
            <a:avLst/>
          </a:prstGeom>
          <a:solidFill>
            <a:schemeClr val="accent4">
              <a:lumMod val="40000"/>
              <a:lumOff val="6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400" b="1" dirty="0" smtClean="0"/>
              <a:t>RESULT</a:t>
            </a:r>
            <a:endParaRPr lang="en-US" sz="1400" b="1" dirty="0"/>
          </a:p>
        </p:txBody>
      </p:sp>
      <p:sp>
        <p:nvSpPr>
          <p:cNvPr id="31" name="Rounded Rectangle 30"/>
          <p:cNvSpPr/>
          <p:nvPr/>
        </p:nvSpPr>
        <p:spPr>
          <a:xfrm>
            <a:off x="2347626" y="5402489"/>
            <a:ext cx="3779816" cy="391119"/>
          </a:xfrm>
          <a:prstGeom prst="roundRect">
            <a:avLst/>
          </a:prstGeom>
          <a:solidFill>
            <a:schemeClr val="accent4">
              <a:lumMod val="40000"/>
              <a:lumOff val="60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400" b="1" dirty="0" smtClean="0"/>
              <a:t>RECOMMENDATION</a:t>
            </a:r>
            <a:endParaRPr lang="en-US" sz="1400" b="1" dirty="0"/>
          </a:p>
        </p:txBody>
      </p:sp>
      <p:sp>
        <p:nvSpPr>
          <p:cNvPr id="32" name="Rounded Rectangle 31"/>
          <p:cNvSpPr/>
          <p:nvPr/>
        </p:nvSpPr>
        <p:spPr>
          <a:xfrm>
            <a:off x="1832750" y="6137585"/>
            <a:ext cx="3779816" cy="391119"/>
          </a:xfrm>
          <a:prstGeom prst="roundRect">
            <a:avLst/>
          </a:prstGeom>
          <a:solidFill>
            <a:schemeClr val="accent4">
              <a:lumMod val="40000"/>
              <a:lumOff val="60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1400" b="1" dirty="0" smtClean="0"/>
          </a:p>
          <a:p>
            <a:pPr algn="ctr"/>
            <a:r>
              <a:rPr lang="en-US" sz="1400" b="1" dirty="0"/>
              <a:t>CONCLUSION</a:t>
            </a:r>
            <a:endParaRPr lang="en-US" sz="1400" b="1" dirty="0"/>
          </a:p>
          <a:p>
            <a:pPr algn="ctr"/>
            <a:endParaRPr lang="en-US" sz="1400" b="1" dirty="0"/>
          </a:p>
        </p:txBody>
      </p:sp>
    </p:spTree>
    <p:extLst>
      <p:ext uri="{BB962C8B-B14F-4D97-AF65-F5344CB8AC3E}">
        <p14:creationId xmlns:p14="http://schemas.microsoft.com/office/powerpoint/2010/main" val="402703541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1417638"/>
            <a:ext cx="8229600" cy="4216539"/>
          </a:xfrm>
          <a:prstGeom prst="rect">
            <a:avLst/>
          </a:prstGeom>
          <a:noFill/>
        </p:spPr>
        <p:txBody>
          <a:bodyPr wrap="square" rtlCol="0">
            <a:spAutoFit/>
          </a:bodyPr>
          <a:lstStyle/>
          <a:p>
            <a:r>
              <a:rPr lang="en-US" sz="5400" b="1" dirty="0"/>
              <a:t>G</a:t>
            </a:r>
            <a:r>
              <a:rPr lang="en-US" sz="4000" b="1" dirty="0"/>
              <a:t>eneral </a:t>
            </a:r>
            <a:r>
              <a:rPr lang="en-US" sz="5400" b="1" dirty="0"/>
              <a:t>O</a:t>
            </a:r>
            <a:r>
              <a:rPr lang="en-US" sz="4000" b="1" dirty="0" smtClean="0"/>
              <a:t>bjective</a:t>
            </a:r>
            <a:r>
              <a:rPr lang="en-US" sz="4000" b="1" dirty="0"/>
              <a:t>: </a:t>
            </a:r>
            <a:endParaRPr lang="en-US" sz="4000" b="1" dirty="0" smtClean="0"/>
          </a:p>
          <a:p>
            <a:r>
              <a:rPr lang="en-US" sz="2000" dirty="0" smtClean="0"/>
              <a:t>To </a:t>
            </a:r>
            <a:r>
              <a:rPr lang="en-US" sz="2000" dirty="0"/>
              <a:t>understand the prospect of Gene Therapy for Cancer in </a:t>
            </a:r>
            <a:r>
              <a:rPr lang="en-US" sz="2000" dirty="0" smtClean="0"/>
              <a:t>India</a:t>
            </a:r>
          </a:p>
          <a:p>
            <a:endParaRPr lang="en-US" sz="2000" dirty="0"/>
          </a:p>
          <a:p>
            <a:endParaRPr lang="en-US" sz="2000" dirty="0"/>
          </a:p>
          <a:p>
            <a:r>
              <a:rPr lang="en-US" sz="5400" b="1" dirty="0"/>
              <a:t>S</a:t>
            </a:r>
            <a:r>
              <a:rPr lang="en-US" sz="4000" b="1" dirty="0"/>
              <a:t>pecific </a:t>
            </a:r>
            <a:r>
              <a:rPr lang="en-US" sz="5400" b="1" dirty="0"/>
              <a:t>O</a:t>
            </a:r>
            <a:r>
              <a:rPr lang="en-US" sz="4000" b="1" dirty="0"/>
              <a:t>bjectives:</a:t>
            </a:r>
            <a:r>
              <a:rPr lang="en-US" sz="2000" b="1" dirty="0"/>
              <a:t> </a:t>
            </a:r>
          </a:p>
          <a:p>
            <a:pPr marL="457200" lvl="0" indent="-457200">
              <a:buFont typeface="+mj-lt"/>
              <a:buAutoNum type="arabicPeriod"/>
            </a:pPr>
            <a:r>
              <a:rPr lang="en-US" sz="2000" dirty="0" smtClean="0"/>
              <a:t>To </a:t>
            </a:r>
            <a:r>
              <a:rPr lang="en-US" sz="2000" dirty="0"/>
              <a:t>study the impact of Gene Therapy on treatment of Cancer in India</a:t>
            </a:r>
          </a:p>
          <a:p>
            <a:pPr marL="457200" lvl="0" indent="-457200">
              <a:buFont typeface="+mj-lt"/>
              <a:buAutoNum type="arabicPeriod"/>
            </a:pPr>
            <a:r>
              <a:rPr lang="en-US" sz="2000" dirty="0"/>
              <a:t>To understand the manufacturing and commercialization challenges of Gene Therapies </a:t>
            </a:r>
            <a:endParaRPr lang="en-US" sz="2000" dirty="0" smtClean="0"/>
          </a:p>
          <a:p>
            <a:pPr marL="457200" indent="-457200">
              <a:buFont typeface="+mj-lt"/>
              <a:buAutoNum type="arabicPeriod"/>
            </a:pPr>
            <a:r>
              <a:rPr lang="en-US" sz="2000" dirty="0"/>
              <a:t>To understand the research </a:t>
            </a:r>
            <a:r>
              <a:rPr lang="en-US" sz="2000" dirty="0" smtClean="0"/>
              <a:t>trends with respect to Gene Therapy in India</a:t>
            </a:r>
            <a:endParaRPr lang="en-US" sz="2000" dirty="0"/>
          </a:p>
          <a:p>
            <a:pPr marL="457200" lvl="0" indent="-457200">
              <a:buFont typeface="+mj-lt"/>
              <a:buAutoNum type="arabicPeriod"/>
            </a:pPr>
            <a:endParaRPr lang="en-US" sz="2000" dirty="0"/>
          </a:p>
        </p:txBody>
      </p:sp>
      <p:sp>
        <p:nvSpPr>
          <p:cNvPr id="6" name="Rounded Rectangle 5"/>
          <p:cNvSpPr/>
          <p:nvPr/>
        </p:nvSpPr>
        <p:spPr>
          <a:xfrm>
            <a:off x="6713413" y="143340"/>
            <a:ext cx="2370107" cy="385798"/>
          </a:xfrm>
          <a:prstGeom prst="roundRect">
            <a:avLst/>
          </a:prstGeom>
          <a:solidFill>
            <a:srgbClr val="604A7B"/>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600" b="1" dirty="0" smtClean="0"/>
              <a:t>OBJECTIVES</a:t>
            </a:r>
            <a:endParaRPr lang="en-US" sz="1600" b="1" dirty="0"/>
          </a:p>
        </p:txBody>
      </p:sp>
      <p:pic>
        <p:nvPicPr>
          <p:cNvPr id="5" name="Picture 4" descr="Pfizer-expands-hemophilia-gene-therapy-pipeline-in-720m-Sangamo-deal_wrbm_larg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25794" y="529138"/>
            <a:ext cx="2557726" cy="1504739"/>
          </a:xfrm>
          <a:prstGeom prst="rect">
            <a:avLst/>
          </a:prstGeom>
        </p:spPr>
      </p:pic>
    </p:spTree>
    <p:extLst>
      <p:ext uri="{BB962C8B-B14F-4D97-AF65-F5344CB8AC3E}">
        <p14:creationId xmlns:p14="http://schemas.microsoft.com/office/powerpoint/2010/main" val="316211754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lock Arc 12"/>
          <p:cNvSpPr/>
          <p:nvPr/>
        </p:nvSpPr>
        <p:spPr>
          <a:xfrm>
            <a:off x="-1738834" y="0"/>
            <a:ext cx="4279043" cy="6858000"/>
          </a:xfrm>
          <a:prstGeom prst="blockArc">
            <a:avLst>
              <a:gd name="adj1" fmla="val 15816787"/>
              <a:gd name="adj2" fmla="val 5847548"/>
              <a:gd name="adj3" fmla="val 140"/>
            </a:avLst>
          </a:prstGeom>
          <a:ln w="76200" cmpd="sng">
            <a:solidFill>
              <a:schemeClr val="tx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a:solidFill>
                <a:schemeClr val="tx1"/>
              </a:solidFill>
            </a:endParaRPr>
          </a:p>
        </p:txBody>
      </p:sp>
      <p:sp>
        <p:nvSpPr>
          <p:cNvPr id="15" name="Oval 14"/>
          <p:cNvSpPr/>
          <p:nvPr/>
        </p:nvSpPr>
        <p:spPr>
          <a:xfrm>
            <a:off x="1301788" y="302927"/>
            <a:ext cx="511205" cy="499776"/>
          </a:xfrm>
          <a:prstGeom prst="ellipse">
            <a:avLst/>
          </a:prstGeom>
          <a:solidFill>
            <a:schemeClr val="accent5">
              <a:lumMod val="60000"/>
              <a:lumOff val="40000"/>
              <a:alpha val="59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400" b="1" dirty="0"/>
              <a:t>1</a:t>
            </a:r>
          </a:p>
        </p:txBody>
      </p:sp>
      <p:sp>
        <p:nvSpPr>
          <p:cNvPr id="16" name="Oval 15"/>
          <p:cNvSpPr/>
          <p:nvPr/>
        </p:nvSpPr>
        <p:spPr>
          <a:xfrm>
            <a:off x="1301788" y="6077113"/>
            <a:ext cx="511205" cy="499776"/>
          </a:xfrm>
          <a:prstGeom prst="ellipse">
            <a:avLst/>
          </a:prstGeom>
          <a:solidFill>
            <a:schemeClr val="accent5">
              <a:lumMod val="60000"/>
              <a:lumOff val="40000"/>
              <a:alpha val="59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1400" b="1" dirty="0" smtClean="0"/>
              <a:t>8</a:t>
            </a:r>
            <a:endParaRPr lang="en-US" sz="1400" b="1" dirty="0"/>
          </a:p>
        </p:txBody>
      </p:sp>
      <p:sp>
        <p:nvSpPr>
          <p:cNvPr id="17" name="Oval 16"/>
          <p:cNvSpPr/>
          <p:nvPr/>
        </p:nvSpPr>
        <p:spPr>
          <a:xfrm>
            <a:off x="1814298" y="5321203"/>
            <a:ext cx="511205" cy="499776"/>
          </a:xfrm>
          <a:prstGeom prst="ellipse">
            <a:avLst/>
          </a:prstGeom>
          <a:solidFill>
            <a:schemeClr val="accent5">
              <a:lumMod val="60000"/>
              <a:lumOff val="40000"/>
              <a:alpha val="59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400" b="1" dirty="0" smtClean="0"/>
              <a:t>7</a:t>
            </a:r>
            <a:endParaRPr lang="en-US" sz="1400" b="1" dirty="0"/>
          </a:p>
        </p:txBody>
      </p:sp>
      <p:sp>
        <p:nvSpPr>
          <p:cNvPr id="18" name="Oval 17"/>
          <p:cNvSpPr/>
          <p:nvPr/>
        </p:nvSpPr>
        <p:spPr>
          <a:xfrm>
            <a:off x="1794394" y="998365"/>
            <a:ext cx="511205" cy="499776"/>
          </a:xfrm>
          <a:prstGeom prst="ellipse">
            <a:avLst/>
          </a:prstGeom>
          <a:solidFill>
            <a:schemeClr val="accent5">
              <a:lumMod val="60000"/>
              <a:lumOff val="40000"/>
              <a:alpha val="59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400" b="1" dirty="0" smtClean="0"/>
              <a:t>2</a:t>
            </a:r>
            <a:endParaRPr lang="en-US" sz="1400" b="1" dirty="0"/>
          </a:p>
        </p:txBody>
      </p:sp>
      <p:sp>
        <p:nvSpPr>
          <p:cNvPr id="19" name="Oval 18"/>
          <p:cNvSpPr/>
          <p:nvPr/>
        </p:nvSpPr>
        <p:spPr>
          <a:xfrm>
            <a:off x="2075315" y="1826805"/>
            <a:ext cx="511205" cy="499776"/>
          </a:xfrm>
          <a:prstGeom prst="ellipse">
            <a:avLst/>
          </a:prstGeom>
          <a:solidFill>
            <a:schemeClr val="accent5">
              <a:lumMod val="60000"/>
              <a:lumOff val="40000"/>
              <a:alpha val="59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1400" b="1" dirty="0" smtClean="0"/>
              <a:t>3</a:t>
            </a:r>
            <a:endParaRPr lang="en-US" sz="1400" b="1" dirty="0"/>
          </a:p>
        </p:txBody>
      </p:sp>
      <p:sp>
        <p:nvSpPr>
          <p:cNvPr id="20" name="Oval 19"/>
          <p:cNvSpPr/>
          <p:nvPr/>
        </p:nvSpPr>
        <p:spPr>
          <a:xfrm>
            <a:off x="2134600" y="4474582"/>
            <a:ext cx="511205" cy="499776"/>
          </a:xfrm>
          <a:prstGeom prst="ellipse">
            <a:avLst/>
          </a:prstGeom>
          <a:solidFill>
            <a:schemeClr val="accent5">
              <a:lumMod val="60000"/>
              <a:lumOff val="40000"/>
              <a:alpha val="59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400" b="1" dirty="0" smtClean="0"/>
              <a:t>6</a:t>
            </a:r>
            <a:endParaRPr lang="en-US" sz="1400" b="1" dirty="0"/>
          </a:p>
        </p:txBody>
      </p:sp>
      <p:sp>
        <p:nvSpPr>
          <p:cNvPr id="21" name="Oval 20"/>
          <p:cNvSpPr/>
          <p:nvPr/>
        </p:nvSpPr>
        <p:spPr>
          <a:xfrm>
            <a:off x="2182107" y="3440640"/>
            <a:ext cx="680413" cy="665202"/>
          </a:xfrm>
          <a:prstGeom prst="ellipse">
            <a:avLst/>
          </a:prstGeom>
          <a:solidFill>
            <a:schemeClr val="accent5">
              <a:lumMod val="50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800" b="1" dirty="0" smtClean="0"/>
              <a:t>5</a:t>
            </a:r>
            <a:endParaRPr lang="en-US" sz="2800" b="1" dirty="0"/>
          </a:p>
        </p:txBody>
      </p:sp>
      <p:sp>
        <p:nvSpPr>
          <p:cNvPr id="22" name="Oval 21"/>
          <p:cNvSpPr/>
          <p:nvPr/>
        </p:nvSpPr>
        <p:spPr>
          <a:xfrm>
            <a:off x="2281832" y="2677951"/>
            <a:ext cx="511205" cy="499776"/>
          </a:xfrm>
          <a:prstGeom prst="ellipse">
            <a:avLst/>
          </a:prstGeom>
          <a:solidFill>
            <a:schemeClr val="accent5">
              <a:lumMod val="60000"/>
              <a:lumOff val="40000"/>
              <a:alpha val="59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400" b="1" dirty="0" smtClean="0"/>
              <a:t>4</a:t>
            </a:r>
            <a:endParaRPr lang="en-US" sz="1400" b="1" dirty="0"/>
          </a:p>
        </p:txBody>
      </p:sp>
      <p:sp>
        <p:nvSpPr>
          <p:cNvPr id="23" name="Rounded Rectangle 22"/>
          <p:cNvSpPr/>
          <p:nvPr/>
        </p:nvSpPr>
        <p:spPr>
          <a:xfrm>
            <a:off x="1905018" y="318639"/>
            <a:ext cx="4157798" cy="391119"/>
          </a:xfrm>
          <a:prstGeom prst="roundRect">
            <a:avLst/>
          </a:prstGeom>
          <a:solidFill>
            <a:schemeClr val="accent5">
              <a:lumMod val="60000"/>
              <a:lumOff val="40000"/>
              <a:alpha val="59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400" b="1" dirty="0" smtClean="0"/>
              <a:t>ABOUT THE ORGANIZATION</a:t>
            </a:r>
            <a:endParaRPr lang="en-US" sz="1400" b="1" dirty="0"/>
          </a:p>
        </p:txBody>
      </p:sp>
      <p:sp>
        <p:nvSpPr>
          <p:cNvPr id="26" name="Rounded Rectangle 25"/>
          <p:cNvSpPr/>
          <p:nvPr/>
        </p:nvSpPr>
        <p:spPr>
          <a:xfrm>
            <a:off x="2401103" y="1055972"/>
            <a:ext cx="4157798" cy="391119"/>
          </a:xfrm>
          <a:prstGeom prst="roundRect">
            <a:avLst/>
          </a:prstGeom>
          <a:solidFill>
            <a:srgbClr val="93CDDD">
              <a:alpha val="60000"/>
            </a:srgbClr>
          </a:solidFill>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400" b="1" dirty="0" smtClean="0"/>
              <a:t>DISSERTATION - INTRODUCTION</a:t>
            </a:r>
            <a:endParaRPr lang="en-US" sz="1400" b="1" dirty="0"/>
          </a:p>
        </p:txBody>
      </p:sp>
      <p:sp>
        <p:nvSpPr>
          <p:cNvPr id="27" name="Rounded Rectangle 26"/>
          <p:cNvSpPr/>
          <p:nvPr/>
        </p:nvSpPr>
        <p:spPr>
          <a:xfrm>
            <a:off x="2671264" y="1893399"/>
            <a:ext cx="4157798" cy="391119"/>
          </a:xfrm>
          <a:prstGeom prst="roundRect">
            <a:avLst/>
          </a:prstGeom>
          <a:solidFill>
            <a:schemeClr val="accent5">
              <a:lumMod val="60000"/>
              <a:lumOff val="40000"/>
              <a:alpha val="59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1400" b="1" dirty="0" smtClean="0"/>
              <a:t>NEED FOR STUDY</a:t>
            </a:r>
            <a:endParaRPr lang="en-US" sz="1400" b="1" dirty="0"/>
          </a:p>
        </p:txBody>
      </p:sp>
      <p:sp>
        <p:nvSpPr>
          <p:cNvPr id="28" name="Rounded Rectangle 27"/>
          <p:cNvSpPr/>
          <p:nvPr/>
        </p:nvSpPr>
        <p:spPr>
          <a:xfrm>
            <a:off x="2868637" y="2762072"/>
            <a:ext cx="4157798" cy="391119"/>
          </a:xfrm>
          <a:prstGeom prst="roundRect">
            <a:avLst/>
          </a:prstGeom>
          <a:solidFill>
            <a:schemeClr val="accent5">
              <a:lumMod val="60000"/>
              <a:lumOff val="40000"/>
              <a:alpha val="59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400" b="1" dirty="0" smtClean="0"/>
              <a:t>OBJECTIVES</a:t>
            </a:r>
            <a:endParaRPr lang="en-US" sz="1400" b="1" dirty="0"/>
          </a:p>
        </p:txBody>
      </p:sp>
      <p:sp>
        <p:nvSpPr>
          <p:cNvPr id="29" name="Rounded Rectangle 28"/>
          <p:cNvSpPr/>
          <p:nvPr/>
        </p:nvSpPr>
        <p:spPr>
          <a:xfrm>
            <a:off x="2921809" y="3548395"/>
            <a:ext cx="5534030" cy="520579"/>
          </a:xfrm>
          <a:prstGeom prst="roundRect">
            <a:avLst/>
          </a:prstGeom>
          <a:solidFill>
            <a:srgbClr val="215968"/>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800" b="1" dirty="0" smtClean="0"/>
              <a:t>METHODOLOGY</a:t>
            </a:r>
            <a:endParaRPr lang="en-US" sz="2800" b="1" dirty="0"/>
          </a:p>
        </p:txBody>
      </p:sp>
      <p:sp>
        <p:nvSpPr>
          <p:cNvPr id="30" name="Rounded Rectangle 29"/>
          <p:cNvSpPr/>
          <p:nvPr/>
        </p:nvSpPr>
        <p:spPr>
          <a:xfrm>
            <a:off x="2706529" y="4537885"/>
            <a:ext cx="4157798" cy="391119"/>
          </a:xfrm>
          <a:prstGeom prst="roundRect">
            <a:avLst/>
          </a:prstGeom>
          <a:solidFill>
            <a:schemeClr val="accent5">
              <a:lumMod val="60000"/>
              <a:lumOff val="40000"/>
              <a:alpha val="59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400" b="1" dirty="0" smtClean="0"/>
              <a:t>RESULT</a:t>
            </a:r>
            <a:endParaRPr lang="en-US" sz="1400" b="1" dirty="0"/>
          </a:p>
        </p:txBody>
      </p:sp>
      <p:sp>
        <p:nvSpPr>
          <p:cNvPr id="31" name="Rounded Rectangle 30"/>
          <p:cNvSpPr/>
          <p:nvPr/>
        </p:nvSpPr>
        <p:spPr>
          <a:xfrm>
            <a:off x="2385983" y="5384506"/>
            <a:ext cx="4157798" cy="391119"/>
          </a:xfrm>
          <a:prstGeom prst="roundRect">
            <a:avLst/>
          </a:prstGeom>
          <a:solidFill>
            <a:schemeClr val="accent5">
              <a:lumMod val="60000"/>
              <a:lumOff val="40000"/>
              <a:alpha val="59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400" b="1" dirty="0" smtClean="0"/>
              <a:t>RECOMMENDATION</a:t>
            </a:r>
            <a:endParaRPr lang="en-US" sz="1400" b="1" dirty="0"/>
          </a:p>
        </p:txBody>
      </p:sp>
      <p:sp>
        <p:nvSpPr>
          <p:cNvPr id="32" name="Rounded Rectangle 31"/>
          <p:cNvSpPr/>
          <p:nvPr/>
        </p:nvSpPr>
        <p:spPr>
          <a:xfrm>
            <a:off x="1874778" y="6137585"/>
            <a:ext cx="4157798" cy="391119"/>
          </a:xfrm>
          <a:prstGeom prst="roundRect">
            <a:avLst/>
          </a:prstGeom>
          <a:solidFill>
            <a:schemeClr val="accent5">
              <a:lumMod val="60000"/>
              <a:lumOff val="40000"/>
              <a:alpha val="59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1400" b="1" dirty="0" smtClean="0"/>
          </a:p>
          <a:p>
            <a:pPr algn="ctr"/>
            <a:r>
              <a:rPr lang="en-US" sz="1400" b="1" dirty="0"/>
              <a:t>CONCLUSION</a:t>
            </a:r>
            <a:endParaRPr lang="en-US" sz="1400" b="1" dirty="0"/>
          </a:p>
          <a:p>
            <a:pPr algn="ctr"/>
            <a:endParaRPr lang="en-US" sz="1400" b="1" dirty="0"/>
          </a:p>
        </p:txBody>
      </p:sp>
    </p:spTree>
    <p:extLst>
      <p:ext uri="{BB962C8B-B14F-4D97-AF65-F5344CB8AC3E}">
        <p14:creationId xmlns:p14="http://schemas.microsoft.com/office/powerpoint/2010/main" val="402703541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2657425" y="359570"/>
            <a:ext cx="60481" cy="5805394"/>
          </a:xfrm>
          <a:prstGeom prst="line">
            <a:avLst/>
          </a:prstGeom>
          <a:ln>
            <a:solidFill>
              <a:schemeClr val="tx2">
                <a:alpha val="27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5991444" y="287246"/>
            <a:ext cx="60481" cy="5805394"/>
          </a:xfrm>
          <a:prstGeom prst="line">
            <a:avLst/>
          </a:prstGeom>
          <a:ln>
            <a:solidFill>
              <a:schemeClr val="tx2">
                <a:alpha val="27000"/>
              </a:schemeClr>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280141" y="2378131"/>
            <a:ext cx="1950519" cy="0"/>
          </a:xfrm>
          <a:prstGeom prst="line">
            <a:avLst/>
          </a:prstGeom>
          <a:ln>
            <a:solidFill>
              <a:schemeClr val="tx2">
                <a:alpha val="27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2852893" y="5134166"/>
            <a:ext cx="3107438" cy="0"/>
          </a:xfrm>
          <a:prstGeom prst="line">
            <a:avLst/>
          </a:prstGeom>
          <a:ln>
            <a:solidFill>
              <a:schemeClr val="tx2">
                <a:alpha val="27000"/>
              </a:schemeClr>
            </a:solidFill>
          </a:ln>
        </p:spPr>
        <p:style>
          <a:lnRef idx="2">
            <a:schemeClr val="accent1"/>
          </a:lnRef>
          <a:fillRef idx="0">
            <a:schemeClr val="accent1"/>
          </a:fillRef>
          <a:effectRef idx="1">
            <a:schemeClr val="accent1"/>
          </a:effectRef>
          <a:fontRef idx="minor">
            <a:schemeClr val="tx1"/>
          </a:fontRef>
        </p:style>
      </p:cxnSp>
      <p:sp>
        <p:nvSpPr>
          <p:cNvPr id="12" name="Rounded Rectangle 11"/>
          <p:cNvSpPr/>
          <p:nvPr/>
        </p:nvSpPr>
        <p:spPr>
          <a:xfrm>
            <a:off x="6669246" y="122706"/>
            <a:ext cx="2354241" cy="359316"/>
          </a:xfrm>
          <a:prstGeom prst="roundRect">
            <a:avLst/>
          </a:prstGeom>
          <a:solidFill>
            <a:srgbClr val="215968"/>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600" b="1" dirty="0" smtClean="0"/>
              <a:t>METHODOLOGY</a:t>
            </a:r>
            <a:endParaRPr lang="en-US" sz="1600" b="1" dirty="0"/>
          </a:p>
        </p:txBody>
      </p:sp>
      <p:sp>
        <p:nvSpPr>
          <p:cNvPr id="13" name="TextBox 12"/>
          <p:cNvSpPr txBox="1"/>
          <p:nvPr/>
        </p:nvSpPr>
        <p:spPr>
          <a:xfrm>
            <a:off x="280141" y="462541"/>
            <a:ext cx="2204408" cy="707886"/>
          </a:xfrm>
          <a:prstGeom prst="rect">
            <a:avLst/>
          </a:prstGeom>
          <a:noFill/>
        </p:spPr>
        <p:txBody>
          <a:bodyPr wrap="square" rtlCol="0">
            <a:spAutoFit/>
          </a:bodyPr>
          <a:lstStyle/>
          <a:p>
            <a:r>
              <a:rPr lang="en-US" sz="2800" b="1" dirty="0" smtClean="0">
                <a:solidFill>
                  <a:schemeClr val="accent5">
                    <a:lumMod val="50000"/>
                  </a:schemeClr>
                </a:solidFill>
              </a:rPr>
              <a:t>Study</a:t>
            </a:r>
            <a:r>
              <a:rPr lang="en-US" sz="2400" b="1" dirty="0" smtClean="0">
                <a:solidFill>
                  <a:schemeClr val="accent5">
                    <a:lumMod val="50000"/>
                  </a:schemeClr>
                </a:solidFill>
              </a:rPr>
              <a:t> </a:t>
            </a:r>
            <a:r>
              <a:rPr lang="en-US" sz="4000" b="1" dirty="0" smtClean="0">
                <a:solidFill>
                  <a:schemeClr val="accent5">
                    <a:lumMod val="50000"/>
                  </a:schemeClr>
                </a:solidFill>
              </a:rPr>
              <a:t>Area</a:t>
            </a:r>
            <a:endParaRPr lang="en-US" sz="4000" b="1" dirty="0">
              <a:solidFill>
                <a:schemeClr val="accent5">
                  <a:lumMod val="50000"/>
                </a:schemeClr>
              </a:solidFill>
            </a:endParaRPr>
          </a:p>
        </p:txBody>
      </p:sp>
      <p:pic>
        <p:nvPicPr>
          <p:cNvPr id="14" name="Picture 13" descr="Image result for zs associates india"/>
          <p:cNvPicPr/>
          <p:nvPr/>
        </p:nvPicPr>
        <p:blipFill rotWithShape="1">
          <a:blip r:embed="rId2"/>
          <a:srcRect t="13832" b="13649"/>
          <a:stretch/>
        </p:blipFill>
        <p:spPr bwMode="auto">
          <a:xfrm>
            <a:off x="437511" y="1201797"/>
            <a:ext cx="1832283" cy="964379"/>
          </a:xfrm>
          <a:prstGeom prst="rect">
            <a:avLst/>
          </a:prstGeom>
          <a:noFill/>
          <a:ln w="9525">
            <a:noFill/>
            <a:miter lim="800000"/>
            <a:headEnd/>
            <a:tailEnd/>
          </a:ln>
        </p:spPr>
      </p:pic>
      <p:sp>
        <p:nvSpPr>
          <p:cNvPr id="15" name="TextBox 14"/>
          <p:cNvSpPr txBox="1"/>
          <p:nvPr/>
        </p:nvSpPr>
        <p:spPr>
          <a:xfrm>
            <a:off x="26493" y="2408165"/>
            <a:ext cx="2630932" cy="707886"/>
          </a:xfrm>
          <a:prstGeom prst="rect">
            <a:avLst/>
          </a:prstGeom>
          <a:noFill/>
        </p:spPr>
        <p:txBody>
          <a:bodyPr wrap="square" rtlCol="0">
            <a:spAutoFit/>
          </a:bodyPr>
          <a:lstStyle/>
          <a:p>
            <a:r>
              <a:rPr lang="en-US" sz="2800" b="1" dirty="0" smtClean="0">
                <a:solidFill>
                  <a:srgbClr val="215968"/>
                </a:solidFill>
              </a:rPr>
              <a:t>Study </a:t>
            </a:r>
            <a:r>
              <a:rPr lang="en-US" sz="4000" b="1" dirty="0" smtClean="0">
                <a:solidFill>
                  <a:srgbClr val="215968"/>
                </a:solidFill>
              </a:rPr>
              <a:t>Design</a:t>
            </a:r>
            <a:endParaRPr lang="en-US" sz="4000" b="1" dirty="0">
              <a:solidFill>
                <a:srgbClr val="215968"/>
              </a:solidFill>
            </a:endParaRPr>
          </a:p>
        </p:txBody>
      </p:sp>
      <p:sp>
        <p:nvSpPr>
          <p:cNvPr id="16" name="TextBox 15"/>
          <p:cNvSpPr txBox="1"/>
          <p:nvPr/>
        </p:nvSpPr>
        <p:spPr>
          <a:xfrm>
            <a:off x="491666" y="3202584"/>
            <a:ext cx="2393951" cy="1477328"/>
          </a:xfrm>
          <a:prstGeom prst="rect">
            <a:avLst/>
          </a:prstGeom>
          <a:noFill/>
        </p:spPr>
        <p:txBody>
          <a:bodyPr wrap="square" rtlCol="0">
            <a:spAutoFit/>
          </a:bodyPr>
          <a:lstStyle/>
          <a:p>
            <a:r>
              <a:rPr lang="en-US" dirty="0" smtClean="0"/>
              <a:t>Combination of quantitative and qualitative study</a:t>
            </a:r>
          </a:p>
          <a:p>
            <a:endParaRPr lang="en-US" dirty="0"/>
          </a:p>
          <a:p>
            <a:endParaRPr lang="en-US" dirty="0"/>
          </a:p>
        </p:txBody>
      </p:sp>
      <p:sp>
        <p:nvSpPr>
          <p:cNvPr id="17" name="Oval 16"/>
          <p:cNvSpPr/>
          <p:nvPr/>
        </p:nvSpPr>
        <p:spPr>
          <a:xfrm>
            <a:off x="193905" y="3318589"/>
            <a:ext cx="224931" cy="215905"/>
          </a:xfrm>
          <a:prstGeom prst="ellipse">
            <a:avLst/>
          </a:prstGeom>
          <a:solidFill>
            <a:schemeClr val="accent5">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p:nvPr/>
        </p:nvSpPr>
        <p:spPr>
          <a:xfrm>
            <a:off x="193905" y="4347845"/>
            <a:ext cx="224931" cy="215905"/>
          </a:xfrm>
          <a:prstGeom prst="ellipse">
            <a:avLst/>
          </a:prstGeom>
          <a:solidFill>
            <a:schemeClr val="accent5">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p:cNvSpPr txBox="1"/>
          <p:nvPr/>
        </p:nvSpPr>
        <p:spPr>
          <a:xfrm>
            <a:off x="418836" y="4223277"/>
            <a:ext cx="2058235" cy="923330"/>
          </a:xfrm>
          <a:prstGeom prst="rect">
            <a:avLst/>
          </a:prstGeom>
          <a:noFill/>
        </p:spPr>
        <p:txBody>
          <a:bodyPr wrap="square" rtlCol="0">
            <a:spAutoFit/>
          </a:bodyPr>
          <a:lstStyle/>
          <a:p>
            <a:r>
              <a:rPr lang="en-US" dirty="0" smtClean="0"/>
              <a:t>Non probability convenience sampling</a:t>
            </a:r>
            <a:endParaRPr lang="en-US" dirty="0"/>
          </a:p>
        </p:txBody>
      </p:sp>
      <p:sp>
        <p:nvSpPr>
          <p:cNvPr id="20" name="TextBox 19"/>
          <p:cNvSpPr txBox="1"/>
          <p:nvPr/>
        </p:nvSpPr>
        <p:spPr>
          <a:xfrm>
            <a:off x="418836" y="5287611"/>
            <a:ext cx="2058235" cy="923330"/>
          </a:xfrm>
          <a:prstGeom prst="rect">
            <a:avLst/>
          </a:prstGeom>
          <a:noFill/>
        </p:spPr>
        <p:txBody>
          <a:bodyPr wrap="square" rtlCol="0">
            <a:spAutoFit/>
          </a:bodyPr>
          <a:lstStyle/>
          <a:p>
            <a:r>
              <a:rPr lang="en-US" dirty="0" smtClean="0"/>
              <a:t>In-depth interviews conducted with experts</a:t>
            </a:r>
            <a:endParaRPr lang="en-US" dirty="0"/>
          </a:p>
        </p:txBody>
      </p:sp>
      <p:sp>
        <p:nvSpPr>
          <p:cNvPr id="21" name="Oval 20"/>
          <p:cNvSpPr/>
          <p:nvPr/>
        </p:nvSpPr>
        <p:spPr>
          <a:xfrm>
            <a:off x="193905" y="5422459"/>
            <a:ext cx="224931" cy="215905"/>
          </a:xfrm>
          <a:prstGeom prst="ellipse">
            <a:avLst/>
          </a:prstGeom>
          <a:solidFill>
            <a:schemeClr val="accent5">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p:cNvSpPr txBox="1"/>
          <p:nvPr/>
        </p:nvSpPr>
        <p:spPr>
          <a:xfrm>
            <a:off x="2684809" y="443867"/>
            <a:ext cx="3257221" cy="707886"/>
          </a:xfrm>
          <a:prstGeom prst="rect">
            <a:avLst/>
          </a:prstGeom>
          <a:noFill/>
        </p:spPr>
        <p:txBody>
          <a:bodyPr wrap="square" rtlCol="0">
            <a:spAutoFit/>
          </a:bodyPr>
          <a:lstStyle/>
          <a:p>
            <a:r>
              <a:rPr lang="en-US" sz="4000" b="1" dirty="0" smtClean="0">
                <a:solidFill>
                  <a:srgbClr val="215968"/>
                </a:solidFill>
              </a:rPr>
              <a:t>Sample</a:t>
            </a:r>
            <a:r>
              <a:rPr lang="en-US" sz="2800" dirty="0" smtClean="0"/>
              <a:t> </a:t>
            </a:r>
            <a:r>
              <a:rPr lang="en-US" sz="2800" b="1" dirty="0" smtClean="0">
                <a:solidFill>
                  <a:srgbClr val="215968"/>
                </a:solidFill>
              </a:rPr>
              <a:t>selection</a:t>
            </a:r>
            <a:r>
              <a:rPr lang="en-US" sz="2800" dirty="0" smtClean="0"/>
              <a:t> </a:t>
            </a:r>
            <a:endParaRPr lang="en-US" sz="2800" dirty="0"/>
          </a:p>
        </p:txBody>
      </p:sp>
      <p:sp>
        <p:nvSpPr>
          <p:cNvPr id="27" name="TextBox 26"/>
          <p:cNvSpPr txBox="1"/>
          <p:nvPr/>
        </p:nvSpPr>
        <p:spPr>
          <a:xfrm>
            <a:off x="2717906" y="1214285"/>
            <a:ext cx="3172867" cy="1477328"/>
          </a:xfrm>
          <a:prstGeom prst="rect">
            <a:avLst/>
          </a:prstGeom>
          <a:noFill/>
        </p:spPr>
        <p:txBody>
          <a:bodyPr wrap="square" rtlCol="0">
            <a:spAutoFit/>
          </a:bodyPr>
          <a:lstStyle/>
          <a:p>
            <a:r>
              <a:rPr lang="en-US" dirty="0" smtClean="0"/>
              <a:t>16 experts were selected based on their </a:t>
            </a:r>
            <a:r>
              <a:rPr lang="en-US" dirty="0" smtClean="0"/>
              <a:t>knowledge and </a:t>
            </a:r>
            <a:r>
              <a:rPr lang="en-US" dirty="0" smtClean="0"/>
              <a:t>experience</a:t>
            </a:r>
            <a:endParaRPr lang="en-US" dirty="0" smtClean="0"/>
          </a:p>
          <a:p>
            <a:endParaRPr lang="en-US" dirty="0"/>
          </a:p>
          <a:p>
            <a:endParaRPr lang="en-US" dirty="0"/>
          </a:p>
        </p:txBody>
      </p:sp>
      <p:sp>
        <p:nvSpPr>
          <p:cNvPr id="28" name="TextBox 27"/>
          <p:cNvSpPr txBox="1"/>
          <p:nvPr/>
        </p:nvSpPr>
        <p:spPr>
          <a:xfrm>
            <a:off x="2757883" y="2411771"/>
            <a:ext cx="3217244" cy="1477328"/>
          </a:xfrm>
          <a:prstGeom prst="rect">
            <a:avLst/>
          </a:prstGeom>
          <a:noFill/>
        </p:spPr>
        <p:txBody>
          <a:bodyPr wrap="square" rtlCol="0">
            <a:spAutoFit/>
          </a:bodyPr>
          <a:lstStyle/>
          <a:p>
            <a:r>
              <a:rPr lang="en-US" dirty="0" smtClean="0"/>
              <a:t>They were divided into following sections</a:t>
            </a:r>
          </a:p>
          <a:p>
            <a:endParaRPr lang="en-US" dirty="0" smtClean="0"/>
          </a:p>
          <a:p>
            <a:endParaRPr lang="en-US" dirty="0"/>
          </a:p>
          <a:p>
            <a:endParaRPr lang="en-US" dirty="0"/>
          </a:p>
        </p:txBody>
      </p:sp>
      <p:pic>
        <p:nvPicPr>
          <p:cNvPr id="29" name="Picture 28"/>
          <p:cNvPicPr/>
          <p:nvPr/>
        </p:nvPicPr>
        <p:blipFill>
          <a:blip r:embed="rId3">
            <a:extLst>
              <a:ext uri="{28A0092B-C50C-407E-A947-70E740481C1C}">
                <a14:useLocalDpi xmlns:a14="http://schemas.microsoft.com/office/drawing/2010/main" val="0"/>
              </a:ext>
            </a:extLst>
          </a:blip>
          <a:stretch>
            <a:fillRect/>
          </a:stretch>
        </p:blipFill>
        <p:spPr>
          <a:xfrm>
            <a:off x="2906919" y="3071866"/>
            <a:ext cx="364277" cy="400703"/>
          </a:xfrm>
          <a:prstGeom prst="rect">
            <a:avLst/>
          </a:prstGeom>
        </p:spPr>
      </p:pic>
      <p:pic>
        <p:nvPicPr>
          <p:cNvPr id="30" name="Picture 29"/>
          <p:cNvPicPr/>
          <p:nvPr/>
        </p:nvPicPr>
        <p:blipFill>
          <a:blip r:embed="rId4">
            <a:extLst>
              <a:ext uri="{28A0092B-C50C-407E-A947-70E740481C1C}">
                <a14:useLocalDpi xmlns:a14="http://schemas.microsoft.com/office/drawing/2010/main" val="0"/>
              </a:ext>
            </a:extLst>
          </a:blip>
          <a:stretch>
            <a:fillRect/>
          </a:stretch>
        </p:blipFill>
        <p:spPr>
          <a:xfrm>
            <a:off x="2904293" y="3503391"/>
            <a:ext cx="385405" cy="421156"/>
          </a:xfrm>
          <a:prstGeom prst="rect">
            <a:avLst/>
          </a:prstGeom>
        </p:spPr>
      </p:pic>
      <p:pic>
        <p:nvPicPr>
          <p:cNvPr id="32" name="Picture 31"/>
          <p:cNvPicPr/>
          <p:nvPr/>
        </p:nvPicPr>
        <p:blipFill rotWithShape="1">
          <a:blip r:embed="rId5">
            <a:extLst>
              <a:ext uri="{28A0092B-C50C-407E-A947-70E740481C1C}">
                <a14:useLocalDpi xmlns:a14="http://schemas.microsoft.com/office/drawing/2010/main" val="0"/>
              </a:ext>
            </a:extLst>
          </a:blip>
          <a:srcRect l="14426" r="14630"/>
          <a:stretch/>
        </p:blipFill>
        <p:spPr bwMode="auto">
          <a:xfrm>
            <a:off x="2904397" y="3964538"/>
            <a:ext cx="384560" cy="421156"/>
          </a:xfrm>
          <a:prstGeom prst="rect">
            <a:avLst/>
          </a:prstGeom>
          <a:ln>
            <a:noFill/>
          </a:ln>
          <a:extLst>
            <a:ext uri="{53640926-AAD7-44d8-BBD7-CCE9431645EC}">
              <a14:shadowObscured xmlns:a14="http://schemas.microsoft.com/office/drawing/2010/main"/>
            </a:ext>
          </a:extLst>
        </p:spPr>
      </p:pic>
      <p:pic>
        <p:nvPicPr>
          <p:cNvPr id="33" name="Picture 32"/>
          <p:cNvPicPr/>
          <p:nvPr/>
        </p:nvPicPr>
        <p:blipFill>
          <a:blip r:embed="rId6">
            <a:extLst>
              <a:ext uri="{28A0092B-C50C-407E-A947-70E740481C1C}">
                <a14:useLocalDpi xmlns:a14="http://schemas.microsoft.com/office/drawing/2010/main" val="0"/>
              </a:ext>
            </a:extLst>
          </a:blip>
          <a:stretch>
            <a:fillRect/>
          </a:stretch>
        </p:blipFill>
        <p:spPr>
          <a:xfrm>
            <a:off x="2904607" y="4426257"/>
            <a:ext cx="382870" cy="421156"/>
          </a:xfrm>
          <a:prstGeom prst="rect">
            <a:avLst/>
          </a:prstGeom>
        </p:spPr>
      </p:pic>
      <p:sp>
        <p:nvSpPr>
          <p:cNvPr id="34" name="TextBox 33"/>
          <p:cNvSpPr txBox="1"/>
          <p:nvPr/>
        </p:nvSpPr>
        <p:spPr>
          <a:xfrm>
            <a:off x="3505818" y="3116051"/>
            <a:ext cx="2056361" cy="369332"/>
          </a:xfrm>
          <a:prstGeom prst="rect">
            <a:avLst/>
          </a:prstGeom>
          <a:noFill/>
        </p:spPr>
        <p:txBody>
          <a:bodyPr wrap="square" rtlCol="0">
            <a:spAutoFit/>
          </a:bodyPr>
          <a:lstStyle/>
          <a:p>
            <a:r>
              <a:rPr lang="en-US" dirty="0" smtClean="0"/>
              <a:t>Physicians</a:t>
            </a:r>
            <a:endParaRPr lang="en-US" dirty="0"/>
          </a:p>
        </p:txBody>
      </p:sp>
      <p:sp>
        <p:nvSpPr>
          <p:cNvPr id="35" name="TextBox 34"/>
          <p:cNvSpPr txBox="1"/>
          <p:nvPr/>
        </p:nvSpPr>
        <p:spPr>
          <a:xfrm>
            <a:off x="3505818" y="3520327"/>
            <a:ext cx="2056361" cy="369332"/>
          </a:xfrm>
          <a:prstGeom prst="rect">
            <a:avLst/>
          </a:prstGeom>
          <a:noFill/>
        </p:spPr>
        <p:txBody>
          <a:bodyPr wrap="square" rtlCol="0">
            <a:spAutoFit/>
          </a:bodyPr>
          <a:lstStyle/>
          <a:p>
            <a:r>
              <a:rPr lang="en-US" dirty="0" smtClean="0"/>
              <a:t>Researchers</a:t>
            </a:r>
            <a:endParaRPr lang="en-US" dirty="0"/>
          </a:p>
        </p:txBody>
      </p:sp>
      <p:sp>
        <p:nvSpPr>
          <p:cNvPr id="36" name="TextBox 35"/>
          <p:cNvSpPr txBox="1"/>
          <p:nvPr/>
        </p:nvSpPr>
        <p:spPr>
          <a:xfrm>
            <a:off x="3505818" y="4000353"/>
            <a:ext cx="2056361" cy="369332"/>
          </a:xfrm>
          <a:prstGeom prst="rect">
            <a:avLst/>
          </a:prstGeom>
          <a:noFill/>
        </p:spPr>
        <p:txBody>
          <a:bodyPr wrap="square" rtlCol="0">
            <a:spAutoFit/>
          </a:bodyPr>
          <a:lstStyle/>
          <a:p>
            <a:r>
              <a:rPr lang="en-US" dirty="0" smtClean="0"/>
              <a:t>Marketing Experts</a:t>
            </a:r>
            <a:endParaRPr lang="en-US" dirty="0"/>
          </a:p>
        </p:txBody>
      </p:sp>
      <p:sp>
        <p:nvSpPr>
          <p:cNvPr id="37" name="TextBox 36"/>
          <p:cNvSpPr txBox="1"/>
          <p:nvPr/>
        </p:nvSpPr>
        <p:spPr>
          <a:xfrm>
            <a:off x="3505818" y="4442402"/>
            <a:ext cx="2056361" cy="369332"/>
          </a:xfrm>
          <a:prstGeom prst="rect">
            <a:avLst/>
          </a:prstGeom>
          <a:noFill/>
        </p:spPr>
        <p:txBody>
          <a:bodyPr wrap="square" rtlCol="0">
            <a:spAutoFit/>
          </a:bodyPr>
          <a:lstStyle/>
          <a:p>
            <a:r>
              <a:rPr lang="en-US" dirty="0" smtClean="0"/>
              <a:t>Consultants</a:t>
            </a:r>
            <a:endParaRPr lang="en-US" dirty="0"/>
          </a:p>
        </p:txBody>
      </p:sp>
      <p:sp>
        <p:nvSpPr>
          <p:cNvPr id="40" name="TextBox 39"/>
          <p:cNvSpPr txBox="1"/>
          <p:nvPr/>
        </p:nvSpPr>
        <p:spPr>
          <a:xfrm>
            <a:off x="6051925" y="3071866"/>
            <a:ext cx="3064073" cy="3416320"/>
          </a:xfrm>
          <a:prstGeom prst="rect">
            <a:avLst/>
          </a:prstGeom>
          <a:noFill/>
        </p:spPr>
        <p:txBody>
          <a:bodyPr wrap="square" rtlCol="0">
            <a:spAutoFit/>
          </a:bodyPr>
          <a:lstStyle/>
          <a:p>
            <a:pPr marL="342900" lvl="0" indent="-342900">
              <a:buFont typeface="+mj-lt"/>
              <a:buAutoNum type="arabicPeriod"/>
            </a:pPr>
            <a:r>
              <a:rPr lang="en-US" dirty="0" smtClean="0"/>
              <a:t>Gene Therapy overview</a:t>
            </a:r>
            <a:endParaRPr lang="en-US" dirty="0" smtClean="0"/>
          </a:p>
          <a:p>
            <a:pPr marL="342900" lvl="0" indent="-342900">
              <a:buFont typeface="+mj-lt"/>
              <a:buAutoNum type="arabicPeriod"/>
            </a:pPr>
            <a:endParaRPr lang="en-US" dirty="0"/>
          </a:p>
          <a:p>
            <a:pPr marL="342900" lvl="0" indent="-342900">
              <a:buFont typeface="+mj-lt"/>
              <a:buAutoNum type="arabicPeriod"/>
            </a:pPr>
            <a:r>
              <a:rPr lang="en-US" dirty="0"/>
              <a:t>Manufacturing of Gene Therapy for Cancer in </a:t>
            </a:r>
            <a:r>
              <a:rPr lang="en-US" dirty="0" smtClean="0"/>
              <a:t>India</a:t>
            </a:r>
          </a:p>
          <a:p>
            <a:pPr marL="342900" lvl="0" indent="-342900">
              <a:buFont typeface="+mj-lt"/>
              <a:buAutoNum type="arabicPeriod"/>
            </a:pPr>
            <a:endParaRPr lang="en-US" dirty="0"/>
          </a:p>
          <a:p>
            <a:pPr marL="342900" lvl="0" indent="-342900">
              <a:buFont typeface="+mj-lt"/>
              <a:buAutoNum type="arabicPeriod"/>
            </a:pPr>
            <a:r>
              <a:rPr lang="en-US" dirty="0"/>
              <a:t>Clinical trials for Gene Therapy in </a:t>
            </a:r>
            <a:r>
              <a:rPr lang="en-US" dirty="0" smtClean="0"/>
              <a:t>India</a:t>
            </a:r>
          </a:p>
          <a:p>
            <a:pPr marL="342900" lvl="0" indent="-342900">
              <a:buFont typeface="+mj-lt"/>
              <a:buAutoNum type="arabicPeriod"/>
            </a:pPr>
            <a:endParaRPr lang="en-US" dirty="0"/>
          </a:p>
          <a:p>
            <a:pPr marL="342900" lvl="0" indent="-342900">
              <a:buFont typeface="+mj-lt"/>
              <a:buAutoNum type="arabicPeriod"/>
            </a:pPr>
            <a:r>
              <a:rPr lang="en-US" dirty="0"/>
              <a:t>Commercialization of Gene Therapy for Cancer in India</a:t>
            </a:r>
          </a:p>
          <a:p>
            <a:endParaRPr lang="en-US" dirty="0"/>
          </a:p>
          <a:p>
            <a:endParaRPr lang="en-US" dirty="0"/>
          </a:p>
        </p:txBody>
      </p:sp>
      <p:sp>
        <p:nvSpPr>
          <p:cNvPr id="42" name="TextBox 41"/>
          <p:cNvSpPr txBox="1"/>
          <p:nvPr/>
        </p:nvSpPr>
        <p:spPr>
          <a:xfrm>
            <a:off x="6002511" y="443867"/>
            <a:ext cx="2812006" cy="707886"/>
          </a:xfrm>
          <a:prstGeom prst="rect">
            <a:avLst/>
          </a:prstGeom>
          <a:noFill/>
        </p:spPr>
        <p:txBody>
          <a:bodyPr wrap="square" rtlCol="0">
            <a:spAutoFit/>
          </a:bodyPr>
          <a:lstStyle/>
          <a:p>
            <a:r>
              <a:rPr lang="en-US" sz="4000" b="1" dirty="0" smtClean="0">
                <a:solidFill>
                  <a:srgbClr val="215968"/>
                </a:solidFill>
              </a:rPr>
              <a:t>Data</a:t>
            </a:r>
            <a:r>
              <a:rPr lang="en-US" sz="2800" b="1" dirty="0" smtClean="0">
                <a:solidFill>
                  <a:srgbClr val="215968"/>
                </a:solidFill>
              </a:rPr>
              <a:t> Collection</a:t>
            </a:r>
            <a:endParaRPr lang="en-US" sz="2800" b="1" dirty="0">
              <a:solidFill>
                <a:srgbClr val="215968"/>
              </a:solidFill>
            </a:endParaRPr>
          </a:p>
        </p:txBody>
      </p:sp>
      <p:sp>
        <p:nvSpPr>
          <p:cNvPr id="43" name="TextBox 42"/>
          <p:cNvSpPr txBox="1"/>
          <p:nvPr/>
        </p:nvSpPr>
        <p:spPr>
          <a:xfrm>
            <a:off x="6416824" y="1277948"/>
            <a:ext cx="2625955" cy="2308324"/>
          </a:xfrm>
          <a:prstGeom prst="rect">
            <a:avLst/>
          </a:prstGeom>
          <a:noFill/>
        </p:spPr>
        <p:txBody>
          <a:bodyPr wrap="square" rtlCol="0">
            <a:spAutoFit/>
          </a:bodyPr>
          <a:lstStyle/>
          <a:p>
            <a:r>
              <a:rPr lang="en-US" dirty="0" smtClean="0"/>
              <a:t>Questionnaire for In-depth interview was prepared</a:t>
            </a:r>
          </a:p>
          <a:p>
            <a:endParaRPr lang="en-US" dirty="0"/>
          </a:p>
          <a:p>
            <a:r>
              <a:rPr lang="en-US" dirty="0" smtClean="0"/>
              <a:t>They were bucketed as follows</a:t>
            </a:r>
          </a:p>
          <a:p>
            <a:endParaRPr lang="en-US" dirty="0"/>
          </a:p>
          <a:p>
            <a:endParaRPr lang="en-US" dirty="0"/>
          </a:p>
        </p:txBody>
      </p:sp>
      <p:sp>
        <p:nvSpPr>
          <p:cNvPr id="38" name="Oval 37"/>
          <p:cNvSpPr/>
          <p:nvPr/>
        </p:nvSpPr>
        <p:spPr>
          <a:xfrm>
            <a:off x="6123803" y="1414819"/>
            <a:ext cx="224931" cy="215905"/>
          </a:xfrm>
          <a:prstGeom prst="ellipse">
            <a:avLst/>
          </a:prstGeom>
          <a:solidFill>
            <a:schemeClr val="accent5">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TextBox 40"/>
          <p:cNvSpPr txBox="1"/>
          <p:nvPr/>
        </p:nvSpPr>
        <p:spPr>
          <a:xfrm>
            <a:off x="2818577" y="5351445"/>
            <a:ext cx="3172867" cy="923330"/>
          </a:xfrm>
          <a:prstGeom prst="rect">
            <a:avLst/>
          </a:prstGeom>
          <a:noFill/>
        </p:spPr>
        <p:txBody>
          <a:bodyPr wrap="square" rtlCol="0">
            <a:spAutoFit/>
          </a:bodyPr>
          <a:lstStyle/>
          <a:p>
            <a:endParaRPr lang="en-US" dirty="0" smtClean="0"/>
          </a:p>
          <a:p>
            <a:endParaRPr lang="en-US" dirty="0"/>
          </a:p>
          <a:p>
            <a:endParaRPr lang="en-US" dirty="0"/>
          </a:p>
        </p:txBody>
      </p:sp>
    </p:spTree>
    <p:extLst>
      <p:ext uri="{BB962C8B-B14F-4D97-AF65-F5344CB8AC3E}">
        <p14:creationId xmlns:p14="http://schemas.microsoft.com/office/powerpoint/2010/main" val="376243406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lock Arc 12"/>
          <p:cNvSpPr/>
          <p:nvPr/>
        </p:nvSpPr>
        <p:spPr>
          <a:xfrm>
            <a:off x="-1738834" y="0"/>
            <a:ext cx="4279043" cy="6858000"/>
          </a:xfrm>
          <a:prstGeom prst="blockArc">
            <a:avLst>
              <a:gd name="adj1" fmla="val 15816787"/>
              <a:gd name="adj2" fmla="val 5847548"/>
              <a:gd name="adj3" fmla="val 140"/>
            </a:avLst>
          </a:prstGeom>
          <a:ln w="76200" cmpd="sng">
            <a:solidFill>
              <a:schemeClr val="tx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b="1">
              <a:solidFill>
                <a:schemeClr val="tx1"/>
              </a:solidFill>
            </a:endParaRPr>
          </a:p>
        </p:txBody>
      </p:sp>
      <p:sp>
        <p:nvSpPr>
          <p:cNvPr id="15" name="Oval 14"/>
          <p:cNvSpPr/>
          <p:nvPr/>
        </p:nvSpPr>
        <p:spPr>
          <a:xfrm>
            <a:off x="1301788" y="302927"/>
            <a:ext cx="511205" cy="499776"/>
          </a:xfrm>
          <a:prstGeom prst="ellipse">
            <a:avLst/>
          </a:prstGeom>
          <a:solidFill>
            <a:schemeClr val="tx2">
              <a:lumMod val="40000"/>
              <a:lumOff val="60000"/>
              <a:alpha val="69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400" b="1" dirty="0"/>
              <a:t>1</a:t>
            </a:r>
          </a:p>
        </p:txBody>
      </p:sp>
      <p:sp>
        <p:nvSpPr>
          <p:cNvPr id="16" name="Oval 15"/>
          <p:cNvSpPr/>
          <p:nvPr/>
        </p:nvSpPr>
        <p:spPr>
          <a:xfrm>
            <a:off x="1301788" y="6077113"/>
            <a:ext cx="511205" cy="499776"/>
          </a:xfrm>
          <a:prstGeom prst="ellipse">
            <a:avLst/>
          </a:prstGeom>
          <a:solidFill>
            <a:schemeClr val="tx2">
              <a:lumMod val="40000"/>
              <a:lumOff val="60000"/>
              <a:alpha val="69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400" b="1" dirty="0" smtClean="0"/>
              <a:t>8</a:t>
            </a:r>
            <a:endParaRPr lang="en-US" sz="1400" b="1" dirty="0"/>
          </a:p>
        </p:txBody>
      </p:sp>
      <p:sp>
        <p:nvSpPr>
          <p:cNvPr id="17" name="Oval 16"/>
          <p:cNvSpPr/>
          <p:nvPr/>
        </p:nvSpPr>
        <p:spPr>
          <a:xfrm>
            <a:off x="1814298" y="5321203"/>
            <a:ext cx="511205" cy="499776"/>
          </a:xfrm>
          <a:prstGeom prst="ellipse">
            <a:avLst/>
          </a:prstGeom>
          <a:solidFill>
            <a:schemeClr val="tx2">
              <a:lumMod val="40000"/>
              <a:lumOff val="60000"/>
              <a:alpha val="69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400" b="1" dirty="0" smtClean="0"/>
              <a:t>7</a:t>
            </a:r>
            <a:endParaRPr lang="en-US" sz="1400" b="1" dirty="0"/>
          </a:p>
        </p:txBody>
      </p:sp>
      <p:sp>
        <p:nvSpPr>
          <p:cNvPr id="18" name="Oval 17"/>
          <p:cNvSpPr/>
          <p:nvPr/>
        </p:nvSpPr>
        <p:spPr>
          <a:xfrm>
            <a:off x="1794394" y="998365"/>
            <a:ext cx="511205" cy="499776"/>
          </a:xfrm>
          <a:prstGeom prst="ellipse">
            <a:avLst/>
          </a:prstGeom>
          <a:solidFill>
            <a:schemeClr val="tx2">
              <a:lumMod val="40000"/>
              <a:lumOff val="60000"/>
              <a:alpha val="69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400" b="1" dirty="0" smtClean="0"/>
              <a:t>2</a:t>
            </a:r>
            <a:endParaRPr lang="en-US" sz="1400" b="1" dirty="0"/>
          </a:p>
        </p:txBody>
      </p:sp>
      <p:sp>
        <p:nvSpPr>
          <p:cNvPr id="19" name="Oval 18"/>
          <p:cNvSpPr/>
          <p:nvPr/>
        </p:nvSpPr>
        <p:spPr>
          <a:xfrm>
            <a:off x="2075315" y="1826805"/>
            <a:ext cx="511205" cy="499776"/>
          </a:xfrm>
          <a:prstGeom prst="ellipse">
            <a:avLst/>
          </a:prstGeom>
          <a:solidFill>
            <a:schemeClr val="tx2">
              <a:lumMod val="40000"/>
              <a:lumOff val="60000"/>
              <a:alpha val="69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400" b="1" dirty="0" smtClean="0"/>
              <a:t>3</a:t>
            </a:r>
            <a:endParaRPr lang="en-US" sz="1400" b="1" dirty="0"/>
          </a:p>
        </p:txBody>
      </p:sp>
      <p:sp>
        <p:nvSpPr>
          <p:cNvPr id="20" name="Oval 19"/>
          <p:cNvSpPr/>
          <p:nvPr/>
        </p:nvSpPr>
        <p:spPr>
          <a:xfrm>
            <a:off x="2049996" y="4391869"/>
            <a:ext cx="680413" cy="665202"/>
          </a:xfrm>
          <a:prstGeom prst="ellipse">
            <a:avLst/>
          </a:prstGeom>
          <a:solidFill>
            <a:srgbClr val="10253F"/>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800" b="1" dirty="0" smtClean="0"/>
              <a:t>6</a:t>
            </a:r>
            <a:endParaRPr lang="en-US" sz="2800" b="1" dirty="0"/>
          </a:p>
        </p:txBody>
      </p:sp>
      <p:sp>
        <p:nvSpPr>
          <p:cNvPr id="21" name="Oval 20"/>
          <p:cNvSpPr/>
          <p:nvPr/>
        </p:nvSpPr>
        <p:spPr>
          <a:xfrm>
            <a:off x="2266711" y="3523353"/>
            <a:ext cx="511205" cy="499776"/>
          </a:xfrm>
          <a:prstGeom prst="ellipse">
            <a:avLst/>
          </a:prstGeom>
          <a:solidFill>
            <a:schemeClr val="tx2">
              <a:lumMod val="40000"/>
              <a:lumOff val="60000"/>
              <a:alpha val="69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400" b="1" dirty="0" smtClean="0"/>
              <a:t>5</a:t>
            </a:r>
            <a:endParaRPr lang="en-US" sz="1400" b="1" dirty="0"/>
          </a:p>
        </p:txBody>
      </p:sp>
      <p:sp>
        <p:nvSpPr>
          <p:cNvPr id="22" name="Oval 21"/>
          <p:cNvSpPr/>
          <p:nvPr/>
        </p:nvSpPr>
        <p:spPr>
          <a:xfrm>
            <a:off x="2281832" y="2677951"/>
            <a:ext cx="511205" cy="499776"/>
          </a:xfrm>
          <a:prstGeom prst="ellipse">
            <a:avLst/>
          </a:prstGeom>
          <a:solidFill>
            <a:schemeClr val="tx2">
              <a:lumMod val="40000"/>
              <a:lumOff val="60000"/>
              <a:alpha val="69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400" b="1" dirty="0" smtClean="0"/>
              <a:t>4</a:t>
            </a:r>
            <a:endParaRPr lang="en-US" sz="1400" b="1" dirty="0"/>
          </a:p>
        </p:txBody>
      </p:sp>
      <p:sp>
        <p:nvSpPr>
          <p:cNvPr id="23" name="Rounded Rectangle 22"/>
          <p:cNvSpPr/>
          <p:nvPr/>
        </p:nvSpPr>
        <p:spPr>
          <a:xfrm>
            <a:off x="1882235" y="333163"/>
            <a:ext cx="4157798" cy="391119"/>
          </a:xfrm>
          <a:prstGeom prst="roundRect">
            <a:avLst/>
          </a:prstGeom>
          <a:solidFill>
            <a:schemeClr val="tx2">
              <a:lumMod val="40000"/>
              <a:lumOff val="60000"/>
              <a:alpha val="69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400" b="1" dirty="0" smtClean="0"/>
              <a:t>ABOUT THE ORGANIZATION</a:t>
            </a:r>
            <a:endParaRPr lang="en-US" sz="1400" b="1" dirty="0"/>
          </a:p>
        </p:txBody>
      </p:sp>
      <p:sp>
        <p:nvSpPr>
          <p:cNvPr id="26" name="Rounded Rectangle 25"/>
          <p:cNvSpPr/>
          <p:nvPr/>
        </p:nvSpPr>
        <p:spPr>
          <a:xfrm>
            <a:off x="2387583" y="1055972"/>
            <a:ext cx="4157798" cy="391119"/>
          </a:xfrm>
          <a:prstGeom prst="roundRect">
            <a:avLst/>
          </a:prstGeom>
          <a:solidFill>
            <a:schemeClr val="tx2">
              <a:lumMod val="40000"/>
              <a:lumOff val="60000"/>
              <a:alpha val="69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400" b="1" dirty="0" smtClean="0"/>
              <a:t>DISSERTATION - INTRODUCTION</a:t>
            </a:r>
            <a:endParaRPr lang="en-US" sz="1400" b="1" dirty="0"/>
          </a:p>
        </p:txBody>
      </p:sp>
      <p:sp>
        <p:nvSpPr>
          <p:cNvPr id="27" name="Rounded Rectangle 26"/>
          <p:cNvSpPr/>
          <p:nvPr/>
        </p:nvSpPr>
        <p:spPr>
          <a:xfrm>
            <a:off x="2641024" y="1852497"/>
            <a:ext cx="4157798" cy="391119"/>
          </a:xfrm>
          <a:prstGeom prst="roundRect">
            <a:avLst/>
          </a:prstGeom>
          <a:solidFill>
            <a:schemeClr val="tx2">
              <a:lumMod val="40000"/>
              <a:lumOff val="60000"/>
              <a:alpha val="69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400" b="1" dirty="0" smtClean="0"/>
              <a:t>NEED FOR STUDY</a:t>
            </a:r>
            <a:endParaRPr lang="en-US" sz="1400" b="1" dirty="0"/>
          </a:p>
        </p:txBody>
      </p:sp>
      <p:sp>
        <p:nvSpPr>
          <p:cNvPr id="28" name="Rounded Rectangle 27"/>
          <p:cNvSpPr/>
          <p:nvPr/>
        </p:nvSpPr>
        <p:spPr>
          <a:xfrm>
            <a:off x="2862520" y="2732811"/>
            <a:ext cx="4157798" cy="391119"/>
          </a:xfrm>
          <a:prstGeom prst="roundRect">
            <a:avLst/>
          </a:prstGeom>
          <a:solidFill>
            <a:schemeClr val="tx2">
              <a:lumMod val="40000"/>
              <a:lumOff val="60000"/>
              <a:alpha val="69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400" b="1" dirty="0" smtClean="0"/>
              <a:t>OBJECTIVES</a:t>
            </a:r>
            <a:endParaRPr lang="en-US" sz="1400" b="1" dirty="0"/>
          </a:p>
        </p:txBody>
      </p:sp>
      <p:sp>
        <p:nvSpPr>
          <p:cNvPr id="29" name="Rounded Rectangle 28"/>
          <p:cNvSpPr/>
          <p:nvPr/>
        </p:nvSpPr>
        <p:spPr>
          <a:xfrm>
            <a:off x="2832280" y="3553589"/>
            <a:ext cx="4157798" cy="391119"/>
          </a:xfrm>
          <a:prstGeom prst="roundRect">
            <a:avLst/>
          </a:prstGeom>
          <a:solidFill>
            <a:schemeClr val="tx2">
              <a:lumMod val="40000"/>
              <a:lumOff val="60000"/>
              <a:alpha val="69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400" b="1" dirty="0" smtClean="0"/>
              <a:t>METHODOLOGY</a:t>
            </a:r>
            <a:endParaRPr lang="en-US" sz="1400" b="1" dirty="0"/>
          </a:p>
        </p:txBody>
      </p:sp>
      <p:sp>
        <p:nvSpPr>
          <p:cNvPr id="30" name="Rounded Rectangle 29"/>
          <p:cNvSpPr/>
          <p:nvPr/>
        </p:nvSpPr>
        <p:spPr>
          <a:xfrm>
            <a:off x="2802040" y="4491138"/>
            <a:ext cx="5534030" cy="520579"/>
          </a:xfrm>
          <a:prstGeom prst="roundRect">
            <a:avLst/>
          </a:prstGeom>
          <a:solidFill>
            <a:schemeClr val="tx2">
              <a:lumMod val="5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800" b="1" dirty="0" smtClean="0"/>
              <a:t>RESULT</a:t>
            </a:r>
            <a:endParaRPr lang="en-US" sz="2800" b="1" dirty="0"/>
          </a:p>
        </p:txBody>
      </p:sp>
      <p:sp>
        <p:nvSpPr>
          <p:cNvPr id="31" name="Rounded Rectangle 30"/>
          <p:cNvSpPr/>
          <p:nvPr/>
        </p:nvSpPr>
        <p:spPr>
          <a:xfrm>
            <a:off x="2387583" y="5387371"/>
            <a:ext cx="4157798" cy="391119"/>
          </a:xfrm>
          <a:prstGeom prst="roundRect">
            <a:avLst/>
          </a:prstGeom>
          <a:solidFill>
            <a:schemeClr val="tx2">
              <a:lumMod val="40000"/>
              <a:lumOff val="60000"/>
              <a:alpha val="69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400" b="1" dirty="0" smtClean="0"/>
              <a:t>RECOMMENDATION</a:t>
            </a:r>
            <a:endParaRPr lang="en-US" sz="1400" b="1" dirty="0"/>
          </a:p>
        </p:txBody>
      </p:sp>
      <p:sp>
        <p:nvSpPr>
          <p:cNvPr id="32" name="Rounded Rectangle 31"/>
          <p:cNvSpPr/>
          <p:nvPr/>
        </p:nvSpPr>
        <p:spPr>
          <a:xfrm>
            <a:off x="1867115" y="6158399"/>
            <a:ext cx="4157798" cy="391119"/>
          </a:xfrm>
          <a:prstGeom prst="roundRect">
            <a:avLst/>
          </a:prstGeom>
          <a:solidFill>
            <a:schemeClr val="tx2">
              <a:lumMod val="40000"/>
              <a:lumOff val="60000"/>
              <a:alpha val="69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1400" b="1" dirty="0" smtClean="0"/>
          </a:p>
          <a:p>
            <a:pPr algn="ctr"/>
            <a:r>
              <a:rPr lang="en-US" sz="1400" b="1" dirty="0"/>
              <a:t>CONCLUSION</a:t>
            </a:r>
            <a:endParaRPr lang="en-US" sz="1400" b="1" dirty="0"/>
          </a:p>
          <a:p>
            <a:pPr algn="ctr"/>
            <a:endParaRPr lang="en-US" sz="1400" b="1" dirty="0"/>
          </a:p>
        </p:txBody>
      </p:sp>
    </p:spTree>
    <p:extLst>
      <p:ext uri="{BB962C8B-B14F-4D97-AF65-F5344CB8AC3E}">
        <p14:creationId xmlns:p14="http://schemas.microsoft.com/office/powerpoint/2010/main" val="402703541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6689728" y="75591"/>
            <a:ext cx="2408912" cy="392045"/>
          </a:xfrm>
          <a:prstGeom prst="roundRect">
            <a:avLst/>
          </a:prstGeom>
          <a:solidFill>
            <a:schemeClr val="tx2">
              <a:lumMod val="5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600" b="1" dirty="0" smtClean="0"/>
              <a:t>RESULT</a:t>
            </a:r>
            <a:endParaRPr lang="en-US" sz="1600" b="1" dirty="0"/>
          </a:p>
        </p:txBody>
      </p:sp>
      <p:sp>
        <p:nvSpPr>
          <p:cNvPr id="7" name="TextBox 6"/>
          <p:cNvSpPr txBox="1"/>
          <p:nvPr/>
        </p:nvSpPr>
        <p:spPr>
          <a:xfrm>
            <a:off x="423368" y="174924"/>
            <a:ext cx="4592173" cy="769441"/>
          </a:xfrm>
          <a:prstGeom prst="rect">
            <a:avLst/>
          </a:prstGeom>
          <a:noFill/>
        </p:spPr>
        <p:txBody>
          <a:bodyPr wrap="none" rtlCol="0">
            <a:spAutoFit/>
          </a:bodyPr>
          <a:lstStyle/>
          <a:p>
            <a:r>
              <a:rPr lang="en-US" sz="2800" b="1" dirty="0" smtClean="0">
                <a:solidFill>
                  <a:schemeClr val="tx2">
                    <a:lumMod val="50000"/>
                  </a:schemeClr>
                </a:solidFill>
              </a:rPr>
              <a:t>Gene Therapy </a:t>
            </a:r>
            <a:r>
              <a:rPr lang="en-US" sz="4400" b="1" dirty="0">
                <a:solidFill>
                  <a:schemeClr val="tx2">
                    <a:lumMod val="50000"/>
                  </a:schemeClr>
                </a:solidFill>
              </a:rPr>
              <a:t>O</a:t>
            </a:r>
            <a:r>
              <a:rPr lang="en-US" sz="4400" b="1" dirty="0" smtClean="0">
                <a:solidFill>
                  <a:schemeClr val="tx2">
                    <a:lumMod val="50000"/>
                  </a:schemeClr>
                </a:solidFill>
              </a:rPr>
              <a:t>verview</a:t>
            </a:r>
            <a:endParaRPr lang="en-US" sz="2400" b="1" dirty="0">
              <a:solidFill>
                <a:schemeClr val="tx2">
                  <a:lumMod val="50000"/>
                </a:schemeClr>
              </a:solidFill>
            </a:endParaRPr>
          </a:p>
        </p:txBody>
      </p:sp>
      <p:graphicFrame>
        <p:nvGraphicFramePr>
          <p:cNvPr id="8" name="Chart 7">
            <a:extLst>
              <a:ext uri="{FF2B5EF4-FFF2-40B4-BE49-F238E27FC236}">
                <a16:creationId xmlns:wpc="http://schemas.microsoft.com/office/word/2010/wordprocessingCanvas" xmlns:mo="http://schemas.microsoft.com/office/mac/office/2008/main" xmlns:mc="http://schemas.openxmlformats.org/markup-compatibility/2006" xmlns:mv="urn:schemas-microsoft-com:mac:vml" xmlns:m="http://schemas.openxmlformats.org/officeDocument/2006/math" xmlns:wp14="http://schemas.microsoft.com/office/word/2010/wordprocessingDrawing" xmlns:wp="http://schemas.openxmlformats.org/drawingml/2006/wordprocessingDrawing"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 xmlns:a16="http://schemas.microsoft.com/office/drawing/2014/main" xmlns:xdr="http://schemas.openxmlformats.org/drawingml/2006/spreadsheetDrawing" xmlns:w="http://schemas.openxmlformats.org/wordprocessingml/2006/main" xmlns:w10="urn:schemas-microsoft-com:office:word" xmlns:v="urn:schemas-microsoft-com:vml" xmlns:o="urn:schemas-microsoft-com:office:office" xmlns:w15="http://schemas.microsoft.com/office/word/2012/wordml" xmlns:lc="http://schemas.openxmlformats.org/drawingml/2006/lockedCanvas" id="{9E8AF4F7-C001-43E8-AC7E-A23B06DCFC7E}"/>
              </a:ext>
            </a:extLst>
          </p:cNvPr>
          <p:cNvGraphicFramePr/>
          <p:nvPr>
            <p:extLst>
              <p:ext uri="{D42A27DB-BD31-4B8C-83A1-F6EECF244321}">
                <p14:modId xmlns:p14="http://schemas.microsoft.com/office/powerpoint/2010/main" val="701346312"/>
              </p:ext>
            </p:extLst>
          </p:nvPr>
        </p:nvGraphicFramePr>
        <p:xfrm>
          <a:off x="515627" y="1087167"/>
          <a:ext cx="4250986" cy="242671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wpc="http://schemas.microsoft.com/office/word/2010/wordprocessingCanvas" xmlns:mo="http://schemas.microsoft.com/office/mac/office/2008/main" xmlns:mc="http://schemas.openxmlformats.org/markup-compatibility/2006" xmlns:mv="urn:schemas-microsoft-com:mac:vml" xmlns:m="http://schemas.openxmlformats.org/officeDocument/2006/math" xmlns:wp14="http://schemas.microsoft.com/office/word/2010/wordprocessingDrawing" xmlns:wp="http://schemas.openxmlformats.org/drawingml/2006/wordprocessingDrawing"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xdr="http://schemas.openxmlformats.org/drawingml/2006/spreadsheetDrawing" xmlns:a16="http://schemas.microsoft.com/office/drawing/2014/main" xmlns="" xmlns:w15="http://schemas.microsoft.com/office/word/2012/wordml" xmlns:lc="http://schemas.openxmlformats.org/drawingml/2006/lockedCanvas" id="{9A62A69D-57C2-439F-87D6-0DA65C8B3262}"/>
              </a:ext>
            </a:extLst>
          </p:cNvPr>
          <p:cNvGraphicFramePr/>
          <p:nvPr>
            <p:extLst>
              <p:ext uri="{D42A27DB-BD31-4B8C-83A1-F6EECF244321}">
                <p14:modId xmlns:p14="http://schemas.microsoft.com/office/powerpoint/2010/main" val="3523439431"/>
              </p:ext>
            </p:extLst>
          </p:nvPr>
        </p:nvGraphicFramePr>
        <p:xfrm>
          <a:off x="4757193" y="1102285"/>
          <a:ext cx="3865070" cy="2411600"/>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9"/>
          <p:cNvSpPr/>
          <p:nvPr/>
        </p:nvSpPr>
        <p:spPr>
          <a:xfrm>
            <a:off x="515627" y="1087167"/>
            <a:ext cx="3840556" cy="2426718"/>
          </a:xfrm>
          <a:prstGeom prst="rect">
            <a:avLst/>
          </a:prstGeom>
          <a:noFill/>
          <a:ln w="3175" cmpd="sng">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420338499"/>
              </p:ext>
            </p:extLst>
          </p:nvPr>
        </p:nvGraphicFramePr>
        <p:xfrm>
          <a:off x="2932582" y="3174417"/>
          <a:ext cx="5486400" cy="406400"/>
        </p:xfrm>
        <a:graphic>
          <a:graphicData uri="http://schemas.openxmlformats.org/presentationml/2006/ole">
            <mc:AlternateContent xmlns:mc="http://schemas.openxmlformats.org/markup-compatibility/2006">
              <mc:Choice xmlns:v="urn:schemas-microsoft-com:vml" Requires="v">
                <p:oleObj spid="_x0000_s1090" name="Document" r:id="rId5" imgW="5486400" imgH="406400" progId="Word.Document.12">
                  <p:link updateAutomatic="1"/>
                </p:oleObj>
              </mc:Choice>
              <mc:Fallback>
                <p:oleObj name="Document" r:id="rId5" imgW="5486400" imgH="406400" progId="Word.Document.12">
                  <p:link updateAutomatic="1"/>
                  <p:pic>
                    <p:nvPicPr>
                      <p:cNvPr id="0" name=""/>
                      <p:cNvPicPr/>
                      <p:nvPr/>
                    </p:nvPicPr>
                    <p:blipFill>
                      <a:blip r:embed="rId6"/>
                      <a:stretch>
                        <a:fillRect/>
                      </a:stretch>
                    </p:blipFill>
                    <p:spPr>
                      <a:xfrm>
                        <a:off x="2932582" y="3174417"/>
                        <a:ext cx="5486400" cy="406400"/>
                      </a:xfrm>
                      <a:prstGeom prst="rect">
                        <a:avLst/>
                      </a:prstGeom>
                    </p:spPr>
                  </p:pic>
                </p:oleObj>
              </mc:Fallback>
            </mc:AlternateContent>
          </a:graphicData>
        </a:graphic>
      </p:graphicFrame>
      <p:graphicFrame>
        <p:nvGraphicFramePr>
          <p:cNvPr id="17" name="Chart 16"/>
          <p:cNvGraphicFramePr/>
          <p:nvPr>
            <p:extLst>
              <p:ext uri="{D42A27DB-BD31-4B8C-83A1-F6EECF244321}">
                <p14:modId xmlns:p14="http://schemas.microsoft.com/office/powerpoint/2010/main" val="1306922241"/>
              </p:ext>
            </p:extLst>
          </p:nvPr>
        </p:nvGraphicFramePr>
        <p:xfrm>
          <a:off x="515627" y="3708516"/>
          <a:ext cx="3840556" cy="2686488"/>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9" name="Chart 18">
            <a:extLst>
              <a:ext uri="{FF2B5EF4-FFF2-40B4-BE49-F238E27FC236}">
                <a16:creationId xmlns:wpc="http://schemas.microsoft.com/office/word/2010/wordprocessingCanvas" xmlns:mo="http://schemas.microsoft.com/office/mac/office/2008/main" xmlns:mc="http://schemas.openxmlformats.org/markup-compatibility/2006" xmlns:mv="urn:schemas-microsoft-com:mac:vml" xmlns:m="http://schemas.openxmlformats.org/officeDocument/2006/math" xmlns:wp14="http://schemas.microsoft.com/office/word/2010/wordprocessingDrawing" xmlns:wp="http://schemas.openxmlformats.org/drawingml/2006/wordprocessingDrawing"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 xmlns:a16="http://schemas.microsoft.com/office/drawing/2014/main" xmlns:xdr="http://schemas.openxmlformats.org/drawingml/2006/spreadsheetDrawing" xmlns:w="http://schemas.openxmlformats.org/wordprocessingml/2006/main" xmlns:w10="urn:schemas-microsoft-com:office:word" xmlns:v="urn:schemas-microsoft-com:vml" xmlns:o="urn:schemas-microsoft-com:office:office" xmlns:w15="http://schemas.microsoft.com/office/word/2012/wordml" xmlns:lc="http://schemas.openxmlformats.org/drawingml/2006/lockedCanvas" id="{7484E9EC-F67B-4F97-ACAE-F39F20AFB2B8}"/>
              </a:ext>
            </a:extLst>
          </p:cNvPr>
          <p:cNvGraphicFramePr/>
          <p:nvPr>
            <p:extLst>
              <p:ext uri="{D42A27DB-BD31-4B8C-83A1-F6EECF244321}">
                <p14:modId xmlns:p14="http://schemas.microsoft.com/office/powerpoint/2010/main" val="1371091046"/>
              </p:ext>
            </p:extLst>
          </p:nvPr>
        </p:nvGraphicFramePr>
        <p:xfrm>
          <a:off x="4590872" y="3908931"/>
          <a:ext cx="1971337" cy="1805754"/>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20" name="Chart 19">
            <a:extLst>
              <a:ext uri="{FF2B5EF4-FFF2-40B4-BE49-F238E27FC236}">
                <a16:creationId xmlns:wpc="http://schemas.microsoft.com/office/word/2010/wordprocessingCanvas" xmlns:mo="http://schemas.microsoft.com/office/mac/office/2008/main" xmlns:mc="http://schemas.openxmlformats.org/markup-compatibility/2006" xmlns:mv="urn:schemas-microsoft-com:mac:vml" xmlns:m="http://schemas.openxmlformats.org/officeDocument/2006/math" xmlns:wp14="http://schemas.microsoft.com/office/word/2010/wordprocessingDrawing" xmlns:wp="http://schemas.openxmlformats.org/drawingml/2006/wordprocessingDrawing"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 xmlns:a16="http://schemas.microsoft.com/office/drawing/2014/main" xmlns:xdr="http://schemas.openxmlformats.org/drawingml/2006/spreadsheetDrawing" xmlns:w="http://schemas.openxmlformats.org/wordprocessingml/2006/main" xmlns:w10="urn:schemas-microsoft-com:office:word" xmlns:v="urn:schemas-microsoft-com:vml" xmlns:o="urn:schemas-microsoft-com:office:office" xmlns:w15="http://schemas.microsoft.com/office/word/2012/wordml" xmlns:lc="http://schemas.openxmlformats.org/drawingml/2006/lockedCanvas" id="{7C1C2E80-C805-4151-A8D4-7316297E2E33}"/>
              </a:ext>
            </a:extLst>
          </p:cNvPr>
          <p:cNvGraphicFramePr/>
          <p:nvPr>
            <p:extLst>
              <p:ext uri="{D42A27DB-BD31-4B8C-83A1-F6EECF244321}">
                <p14:modId xmlns:p14="http://schemas.microsoft.com/office/powerpoint/2010/main" val="1740323561"/>
              </p:ext>
            </p:extLst>
          </p:nvPr>
        </p:nvGraphicFramePr>
        <p:xfrm>
          <a:off x="5261863" y="4238659"/>
          <a:ext cx="3836777" cy="2213631"/>
        </p:xfrm>
        <a:graphic>
          <a:graphicData uri="http://schemas.openxmlformats.org/drawingml/2006/chart">
            <c:chart xmlns:c="http://schemas.openxmlformats.org/drawingml/2006/chart" xmlns:r="http://schemas.openxmlformats.org/officeDocument/2006/relationships" r:id="rId9"/>
          </a:graphicData>
        </a:graphic>
      </p:graphicFrame>
      <p:sp>
        <p:nvSpPr>
          <p:cNvPr id="21" name="TextBox 20"/>
          <p:cNvSpPr txBox="1"/>
          <p:nvPr/>
        </p:nvSpPr>
        <p:spPr>
          <a:xfrm>
            <a:off x="4776033" y="3748458"/>
            <a:ext cx="3855650" cy="307777"/>
          </a:xfrm>
          <a:prstGeom prst="rect">
            <a:avLst/>
          </a:prstGeom>
          <a:noFill/>
        </p:spPr>
        <p:txBody>
          <a:bodyPr wrap="square" rtlCol="0">
            <a:spAutoFit/>
          </a:bodyPr>
          <a:lstStyle/>
          <a:p>
            <a:r>
              <a:rPr lang="en-US" sz="1400" b="1" dirty="0" smtClean="0"/>
              <a:t>Ideal Setting for administration of Gene Therapy</a:t>
            </a:r>
            <a:endParaRPr lang="en-US" sz="1400" b="1" dirty="0"/>
          </a:p>
        </p:txBody>
      </p:sp>
      <p:sp>
        <p:nvSpPr>
          <p:cNvPr id="22" name="Rectangle 21"/>
          <p:cNvSpPr/>
          <p:nvPr/>
        </p:nvSpPr>
        <p:spPr>
          <a:xfrm>
            <a:off x="4776033" y="3708516"/>
            <a:ext cx="3846230" cy="2686488"/>
          </a:xfrm>
          <a:prstGeom prst="rect">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3" name="Picture 22"/>
          <p:cNvPicPr/>
          <p:nvPr/>
        </p:nvPicPr>
        <p:blipFill>
          <a:blip r:embed="rId10">
            <a:extLst>
              <a:ext uri="{28A0092B-C50C-407E-A947-70E740481C1C}">
                <a14:useLocalDpi xmlns:a14="http://schemas.microsoft.com/office/drawing/2010/main" val="0"/>
              </a:ext>
            </a:extLst>
          </a:blip>
          <a:stretch>
            <a:fillRect/>
          </a:stretch>
        </p:blipFill>
        <p:spPr>
          <a:xfrm>
            <a:off x="8145297" y="5983199"/>
            <a:ext cx="273685" cy="273685"/>
          </a:xfrm>
          <a:prstGeom prst="rect">
            <a:avLst/>
          </a:prstGeom>
        </p:spPr>
      </p:pic>
    </p:spTree>
    <p:extLst>
      <p:ext uri="{BB962C8B-B14F-4D97-AF65-F5344CB8AC3E}">
        <p14:creationId xmlns:p14="http://schemas.microsoft.com/office/powerpoint/2010/main" val="23212076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6689728" y="75591"/>
            <a:ext cx="2408912" cy="392045"/>
          </a:xfrm>
          <a:prstGeom prst="roundRect">
            <a:avLst/>
          </a:prstGeom>
          <a:solidFill>
            <a:schemeClr val="tx2">
              <a:lumMod val="5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600" b="1" dirty="0" smtClean="0"/>
              <a:t>RESULT</a:t>
            </a:r>
            <a:endParaRPr lang="en-US" sz="1600" b="1" dirty="0"/>
          </a:p>
        </p:txBody>
      </p:sp>
      <p:sp>
        <p:nvSpPr>
          <p:cNvPr id="5" name="TextBox 4"/>
          <p:cNvSpPr txBox="1"/>
          <p:nvPr/>
        </p:nvSpPr>
        <p:spPr>
          <a:xfrm>
            <a:off x="136084" y="286216"/>
            <a:ext cx="8460018" cy="707886"/>
          </a:xfrm>
          <a:prstGeom prst="rect">
            <a:avLst/>
          </a:prstGeom>
          <a:noFill/>
        </p:spPr>
        <p:txBody>
          <a:bodyPr wrap="none" rtlCol="0">
            <a:spAutoFit/>
          </a:bodyPr>
          <a:lstStyle/>
          <a:p>
            <a:r>
              <a:rPr lang="en-US" sz="2400" b="1" dirty="0" smtClean="0">
                <a:solidFill>
                  <a:schemeClr val="tx2">
                    <a:lumMod val="50000"/>
                  </a:schemeClr>
                </a:solidFill>
              </a:rPr>
              <a:t>Gene Therapy </a:t>
            </a:r>
            <a:r>
              <a:rPr lang="en-US" sz="4000" b="1" dirty="0" smtClean="0">
                <a:solidFill>
                  <a:schemeClr val="tx2">
                    <a:lumMod val="50000"/>
                  </a:schemeClr>
                </a:solidFill>
              </a:rPr>
              <a:t>Manufacturing &amp;Clinical Trials</a:t>
            </a:r>
            <a:endParaRPr lang="en-US" sz="2000" b="1" dirty="0">
              <a:solidFill>
                <a:schemeClr val="tx2">
                  <a:lumMod val="50000"/>
                </a:schemeClr>
              </a:solidFill>
            </a:endParaRPr>
          </a:p>
        </p:txBody>
      </p:sp>
      <p:graphicFrame>
        <p:nvGraphicFramePr>
          <p:cNvPr id="6" name="Chart 5">
            <a:extLst>
              <a:ext uri="{FF2B5EF4-FFF2-40B4-BE49-F238E27FC236}">
                <a16:creationId xmlns:wpc="http://schemas.microsoft.com/office/word/2010/wordprocessingCanvas" xmlns:mo="http://schemas.microsoft.com/office/mac/office/2008/main" xmlns:mc="http://schemas.openxmlformats.org/markup-compatibility/2006" xmlns:mv="urn:schemas-microsoft-com:mac:vml" xmlns:m="http://schemas.openxmlformats.org/officeDocument/2006/math" xmlns:wp14="http://schemas.microsoft.com/office/word/2010/wordprocessingDrawing" xmlns:wp="http://schemas.openxmlformats.org/drawingml/2006/wordprocessingDrawing"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 xmlns:a16="http://schemas.microsoft.com/office/drawing/2014/main" xmlns:xdr="http://schemas.openxmlformats.org/drawingml/2006/spreadsheetDrawing" xmlns:w="http://schemas.openxmlformats.org/wordprocessingml/2006/main" xmlns:w10="urn:schemas-microsoft-com:office:word" xmlns:v="urn:schemas-microsoft-com:vml" xmlns:o="urn:schemas-microsoft-com:office:office" xmlns:w15="http://schemas.microsoft.com/office/word/2012/wordml" xmlns:lc="http://schemas.openxmlformats.org/drawingml/2006/lockedCanvas" id="{B7919B11-DB7D-42DE-BCE5-FCC95ECDBD99}"/>
              </a:ext>
            </a:extLst>
          </p:cNvPr>
          <p:cNvGraphicFramePr/>
          <p:nvPr>
            <p:extLst>
              <p:ext uri="{D42A27DB-BD31-4B8C-83A1-F6EECF244321}">
                <p14:modId xmlns:p14="http://schemas.microsoft.com/office/powerpoint/2010/main" val="2359428682"/>
              </p:ext>
            </p:extLst>
          </p:nvPr>
        </p:nvGraphicFramePr>
        <p:xfrm>
          <a:off x="136084" y="982685"/>
          <a:ext cx="3719594" cy="3159707"/>
        </p:xfrm>
        <a:graphic>
          <a:graphicData uri="http://schemas.openxmlformats.org/drawingml/2006/chart">
            <c:chart xmlns:c="http://schemas.openxmlformats.org/drawingml/2006/chart" xmlns:r="http://schemas.openxmlformats.org/officeDocument/2006/relationships" r:id="rId2"/>
          </a:graphicData>
        </a:graphic>
      </p:graphicFrame>
      <p:pic>
        <p:nvPicPr>
          <p:cNvPr id="7" name="Picture 6"/>
          <p:cNvPicPr/>
          <p:nvPr/>
        </p:nvPicPr>
        <p:blipFill>
          <a:blip r:embed="rId3">
            <a:extLst>
              <a:ext uri="{28A0092B-C50C-407E-A947-70E740481C1C}">
                <a14:useLocalDpi xmlns:a14="http://schemas.microsoft.com/office/drawing/2010/main" val="0"/>
              </a:ext>
            </a:extLst>
          </a:blip>
          <a:stretch>
            <a:fillRect/>
          </a:stretch>
        </p:blipFill>
        <p:spPr>
          <a:xfrm>
            <a:off x="3507912" y="982686"/>
            <a:ext cx="2313404" cy="2736396"/>
          </a:xfrm>
          <a:prstGeom prst="rect">
            <a:avLst/>
          </a:prstGeom>
        </p:spPr>
      </p:pic>
      <p:sp>
        <p:nvSpPr>
          <p:cNvPr id="9" name="TextBox 8"/>
          <p:cNvSpPr txBox="1"/>
          <p:nvPr/>
        </p:nvSpPr>
        <p:spPr>
          <a:xfrm>
            <a:off x="3507912" y="3840025"/>
            <a:ext cx="2313404" cy="307777"/>
          </a:xfrm>
          <a:prstGeom prst="rect">
            <a:avLst/>
          </a:prstGeom>
          <a:noFill/>
          <a:ln>
            <a:solidFill>
              <a:schemeClr val="bg1">
                <a:lumMod val="85000"/>
              </a:schemeClr>
            </a:solidFill>
          </a:ln>
        </p:spPr>
        <p:txBody>
          <a:bodyPr wrap="square" rtlCol="0">
            <a:spAutoFit/>
          </a:bodyPr>
          <a:lstStyle/>
          <a:p>
            <a:r>
              <a:rPr lang="en-US" sz="1400" dirty="0"/>
              <a:t>Indian states for clinical trials </a:t>
            </a:r>
          </a:p>
        </p:txBody>
      </p:sp>
      <p:graphicFrame>
        <p:nvGraphicFramePr>
          <p:cNvPr id="10" name="Chart 9"/>
          <p:cNvGraphicFramePr/>
          <p:nvPr>
            <p:extLst>
              <p:ext uri="{D42A27DB-BD31-4B8C-83A1-F6EECF244321}">
                <p14:modId xmlns:p14="http://schemas.microsoft.com/office/powerpoint/2010/main" val="3905401739"/>
              </p:ext>
            </p:extLst>
          </p:nvPr>
        </p:nvGraphicFramePr>
        <p:xfrm>
          <a:off x="5957399" y="982684"/>
          <a:ext cx="3050522" cy="3159707"/>
        </p:xfrm>
        <a:graphic>
          <a:graphicData uri="http://schemas.openxmlformats.org/drawingml/2006/chart">
            <c:chart xmlns:c="http://schemas.openxmlformats.org/drawingml/2006/chart" xmlns:r="http://schemas.openxmlformats.org/officeDocument/2006/relationships" r:id="rId4"/>
          </a:graphicData>
        </a:graphic>
      </p:graphicFrame>
      <p:sp>
        <p:nvSpPr>
          <p:cNvPr id="11" name="Rectangle 10"/>
          <p:cNvSpPr/>
          <p:nvPr/>
        </p:nvSpPr>
        <p:spPr>
          <a:xfrm>
            <a:off x="5957399" y="982686"/>
            <a:ext cx="3050521" cy="3165116"/>
          </a:xfrm>
          <a:prstGeom prst="rect">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12" name="Chart 11">
            <a:extLst>
              <a:ext uri="{FF2B5EF4-FFF2-40B4-BE49-F238E27FC236}">
                <a16:creationId xmlns:wpc="http://schemas.microsoft.com/office/word/2010/wordprocessingCanvas" xmlns:mo="http://schemas.microsoft.com/office/mac/office/2008/main" xmlns:mc="http://schemas.openxmlformats.org/markup-compatibility/2006" xmlns:mv="urn:schemas-microsoft-com:mac:vml" xmlns:m="http://schemas.openxmlformats.org/officeDocument/2006/math" xmlns:wp14="http://schemas.microsoft.com/office/word/2010/wordprocessingDrawing" xmlns:wp="http://schemas.openxmlformats.org/drawingml/2006/wordprocessingDrawing"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 xmlns:a16="http://schemas.microsoft.com/office/drawing/2014/main" xmlns:xdr="http://schemas.openxmlformats.org/drawingml/2006/spreadsheetDrawing" xmlns:w="http://schemas.openxmlformats.org/wordprocessingml/2006/main" xmlns:w10="urn:schemas-microsoft-com:office:word" xmlns:v="urn:schemas-microsoft-com:vml" xmlns:o="urn:schemas-microsoft-com:office:office" xmlns:w15="http://schemas.microsoft.com/office/word/2012/wordml" xmlns:lc="http://schemas.openxmlformats.org/drawingml/2006/lockedCanvas" id="{5278BF01-0197-407A-844D-F823C097B91E}"/>
              </a:ext>
            </a:extLst>
          </p:cNvPr>
          <p:cNvGraphicFramePr/>
          <p:nvPr>
            <p:extLst>
              <p:ext uri="{D42A27DB-BD31-4B8C-83A1-F6EECF244321}">
                <p14:modId xmlns:p14="http://schemas.microsoft.com/office/powerpoint/2010/main" val="3798880001"/>
              </p:ext>
            </p:extLst>
          </p:nvPr>
        </p:nvGraphicFramePr>
        <p:xfrm>
          <a:off x="136084" y="4147802"/>
          <a:ext cx="5330190" cy="2585164"/>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p:cNvSpPr txBox="1"/>
          <p:nvPr/>
        </p:nvSpPr>
        <p:spPr>
          <a:xfrm>
            <a:off x="5700352" y="4293573"/>
            <a:ext cx="3322689" cy="954107"/>
          </a:xfrm>
          <a:prstGeom prst="rect">
            <a:avLst/>
          </a:prstGeom>
          <a:noFill/>
        </p:spPr>
        <p:txBody>
          <a:bodyPr wrap="square" rtlCol="0">
            <a:spAutoFit/>
          </a:bodyPr>
          <a:lstStyle/>
          <a:p>
            <a:r>
              <a:rPr lang="en-US" sz="2000" dirty="0" smtClean="0"/>
              <a:t>Efficacy </a:t>
            </a:r>
            <a:r>
              <a:rPr lang="en-US" sz="2800" b="1" dirty="0" smtClean="0"/>
              <a:t>&gt; 30% of existing therapies </a:t>
            </a:r>
            <a:endParaRPr lang="en-US" sz="2800" b="1" dirty="0"/>
          </a:p>
        </p:txBody>
      </p:sp>
      <p:sp>
        <p:nvSpPr>
          <p:cNvPr id="15" name="TextBox 14"/>
          <p:cNvSpPr txBox="1"/>
          <p:nvPr/>
        </p:nvSpPr>
        <p:spPr>
          <a:xfrm>
            <a:off x="5715474" y="5413538"/>
            <a:ext cx="3322689" cy="954107"/>
          </a:xfrm>
          <a:prstGeom prst="rect">
            <a:avLst/>
          </a:prstGeom>
          <a:noFill/>
        </p:spPr>
        <p:txBody>
          <a:bodyPr wrap="square" rtlCol="0">
            <a:spAutoFit/>
          </a:bodyPr>
          <a:lstStyle/>
          <a:p>
            <a:r>
              <a:rPr lang="en-US" sz="2000" dirty="0" smtClean="0">
                <a:solidFill>
                  <a:schemeClr val="accent2">
                    <a:lumMod val="50000"/>
                  </a:schemeClr>
                </a:solidFill>
              </a:rPr>
              <a:t>Safety </a:t>
            </a:r>
            <a:r>
              <a:rPr lang="en-US" sz="2800" b="1" dirty="0" err="1" smtClean="0">
                <a:solidFill>
                  <a:schemeClr val="accent2">
                    <a:lumMod val="50000"/>
                  </a:schemeClr>
                </a:solidFill>
              </a:rPr>
              <a:t>Upto</a:t>
            </a:r>
            <a:r>
              <a:rPr lang="en-US" sz="2800" b="1" dirty="0" smtClean="0">
                <a:solidFill>
                  <a:schemeClr val="accent2">
                    <a:lumMod val="50000"/>
                  </a:schemeClr>
                </a:solidFill>
              </a:rPr>
              <a:t> 10% Grade 3-4 Adverse events </a:t>
            </a:r>
            <a:endParaRPr lang="en-US" sz="2800" b="1" dirty="0">
              <a:solidFill>
                <a:schemeClr val="accent2">
                  <a:lumMod val="50000"/>
                </a:schemeClr>
              </a:solidFill>
            </a:endParaRPr>
          </a:p>
        </p:txBody>
      </p:sp>
    </p:spTree>
    <p:extLst>
      <p:ext uri="{BB962C8B-B14F-4D97-AF65-F5344CB8AC3E}">
        <p14:creationId xmlns:p14="http://schemas.microsoft.com/office/powerpoint/2010/main" val="224820825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6689728" y="75591"/>
            <a:ext cx="2408912" cy="392045"/>
          </a:xfrm>
          <a:prstGeom prst="roundRect">
            <a:avLst/>
          </a:prstGeom>
          <a:solidFill>
            <a:schemeClr val="tx2">
              <a:lumMod val="5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600" b="1" dirty="0" smtClean="0"/>
              <a:t>RESULT</a:t>
            </a:r>
            <a:endParaRPr lang="en-US" sz="1600" b="1" dirty="0"/>
          </a:p>
        </p:txBody>
      </p:sp>
      <p:sp>
        <p:nvSpPr>
          <p:cNvPr id="5" name="TextBox 4"/>
          <p:cNvSpPr txBox="1"/>
          <p:nvPr/>
        </p:nvSpPr>
        <p:spPr>
          <a:xfrm>
            <a:off x="120968" y="129570"/>
            <a:ext cx="6723290" cy="769441"/>
          </a:xfrm>
          <a:prstGeom prst="rect">
            <a:avLst/>
          </a:prstGeom>
          <a:noFill/>
        </p:spPr>
        <p:txBody>
          <a:bodyPr wrap="none" rtlCol="0">
            <a:spAutoFit/>
          </a:bodyPr>
          <a:lstStyle/>
          <a:p>
            <a:r>
              <a:rPr lang="en-US" sz="2800" b="1" dirty="0" smtClean="0">
                <a:solidFill>
                  <a:schemeClr val="tx2">
                    <a:lumMod val="50000"/>
                  </a:schemeClr>
                </a:solidFill>
              </a:rPr>
              <a:t>Gene Therapy </a:t>
            </a:r>
            <a:r>
              <a:rPr lang="en-US" sz="4400" b="1" dirty="0" smtClean="0">
                <a:solidFill>
                  <a:schemeClr val="tx2">
                    <a:lumMod val="50000"/>
                  </a:schemeClr>
                </a:solidFill>
              </a:rPr>
              <a:t>Commercialization</a:t>
            </a:r>
            <a:endParaRPr lang="en-US" sz="2400" b="1" dirty="0">
              <a:solidFill>
                <a:schemeClr val="tx2">
                  <a:lumMod val="50000"/>
                </a:schemeClr>
              </a:solidFill>
            </a:endParaRPr>
          </a:p>
        </p:txBody>
      </p:sp>
      <p:graphicFrame>
        <p:nvGraphicFramePr>
          <p:cNvPr id="6" name="Chart 5">
            <a:extLst>
              <a:ext uri="{FF2B5EF4-FFF2-40B4-BE49-F238E27FC236}">
                <a16:creationId xmlns:wpc="http://schemas.microsoft.com/office/word/2010/wordprocessingCanvas" xmlns:mo="http://schemas.microsoft.com/office/mac/office/2008/main" xmlns:mc="http://schemas.openxmlformats.org/markup-compatibility/2006" xmlns:mv="urn:schemas-microsoft-com:mac:vml" xmlns:m="http://schemas.openxmlformats.org/officeDocument/2006/math" xmlns:wp14="http://schemas.microsoft.com/office/word/2010/wordprocessingDrawing" xmlns:wp="http://schemas.openxmlformats.org/drawingml/2006/wordprocessingDrawing"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xdr="http://schemas.openxmlformats.org/drawingml/2006/spreadsheetDrawing" xmlns:a16="http://schemas.microsoft.com/office/drawing/2014/main" xmlns="" xmlns:w15="http://schemas.microsoft.com/office/word/2012/wordml" xmlns:lc="http://schemas.openxmlformats.org/drawingml/2006/lockedCanvas" id="{C9A4BC2E-50A4-4822-8478-1C8ED4B2405A}"/>
              </a:ext>
            </a:extLst>
          </p:cNvPr>
          <p:cNvGraphicFramePr/>
          <p:nvPr>
            <p:extLst>
              <p:ext uri="{D42A27DB-BD31-4B8C-83A1-F6EECF244321}">
                <p14:modId xmlns:p14="http://schemas.microsoft.com/office/powerpoint/2010/main" val="1479735281"/>
              </p:ext>
            </p:extLst>
          </p:nvPr>
        </p:nvGraphicFramePr>
        <p:xfrm>
          <a:off x="228552" y="990583"/>
          <a:ext cx="4171455" cy="261150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a:extLst>
              <a:ext uri="{FF2B5EF4-FFF2-40B4-BE49-F238E27FC236}">
                <a16:creationId xmlns:wpc="http://schemas.microsoft.com/office/word/2010/wordprocessingCanvas" xmlns:mo="http://schemas.microsoft.com/office/mac/office/2008/main" xmlns:mc="http://schemas.openxmlformats.org/markup-compatibility/2006" xmlns:mv="urn:schemas-microsoft-com:mac:vml" xmlns:m="http://schemas.openxmlformats.org/officeDocument/2006/math" xmlns:wp14="http://schemas.microsoft.com/office/word/2010/wordprocessingDrawing" xmlns:wp="http://schemas.openxmlformats.org/drawingml/2006/wordprocessingDrawing"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xdr="http://schemas.openxmlformats.org/drawingml/2006/spreadsheetDrawing" xmlns:a16="http://schemas.microsoft.com/office/drawing/2014/main" xmlns="" xmlns:w15="http://schemas.microsoft.com/office/word/2012/wordml" xmlns:lc="http://schemas.openxmlformats.org/drawingml/2006/lockedCanvas" id="{0F6E82E3-7166-4792-AC84-A07D2EEF922D}"/>
              </a:ext>
            </a:extLst>
          </p:cNvPr>
          <p:cNvGraphicFramePr/>
          <p:nvPr>
            <p:extLst>
              <p:ext uri="{D42A27DB-BD31-4B8C-83A1-F6EECF244321}">
                <p14:modId xmlns:p14="http://schemas.microsoft.com/office/powerpoint/2010/main" val="2863132170"/>
              </p:ext>
            </p:extLst>
          </p:nvPr>
        </p:nvGraphicFramePr>
        <p:xfrm>
          <a:off x="4520970" y="990583"/>
          <a:ext cx="4445368" cy="261150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wpc="http://schemas.microsoft.com/office/word/2010/wordprocessingCanvas" xmlns:mo="http://schemas.microsoft.com/office/mac/office/2008/main" xmlns:mc="http://schemas.openxmlformats.org/markup-compatibility/2006" xmlns:mv="urn:schemas-microsoft-com:mac:vml" xmlns:m="http://schemas.openxmlformats.org/officeDocument/2006/math" xmlns:wp14="http://schemas.microsoft.com/office/word/2010/wordprocessingDrawing" xmlns:wp="http://schemas.openxmlformats.org/drawingml/2006/wordprocessingDrawing"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o="urn:schemas-microsoft-com:office:office" xmlns:v="urn:schemas-microsoft-com:vml" xmlns:w10="urn:schemas-microsoft-com:office:word" xmlns:w="http://schemas.openxmlformats.org/wordprocessingml/2006/main" xmlns:xdr="http://schemas.openxmlformats.org/drawingml/2006/spreadsheetDrawing" xmlns:a16="http://schemas.microsoft.com/office/drawing/2014/main" xmlns="" xmlns:w15="http://schemas.microsoft.com/office/word/2012/wordml" xmlns:lc="http://schemas.openxmlformats.org/drawingml/2006/lockedCanvas" id="{70879780-6BE6-4DAB-8C79-17DDFECBACC6}"/>
              </a:ext>
            </a:extLst>
          </p:cNvPr>
          <p:cNvGraphicFramePr/>
          <p:nvPr>
            <p:extLst>
              <p:ext uri="{D42A27DB-BD31-4B8C-83A1-F6EECF244321}">
                <p14:modId xmlns:p14="http://schemas.microsoft.com/office/powerpoint/2010/main" val="831208430"/>
              </p:ext>
            </p:extLst>
          </p:nvPr>
        </p:nvGraphicFramePr>
        <p:xfrm>
          <a:off x="228552" y="3719082"/>
          <a:ext cx="4171455" cy="309181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p:cNvGraphicFramePr/>
          <p:nvPr>
            <p:extLst>
              <p:ext uri="{D42A27DB-BD31-4B8C-83A1-F6EECF244321}">
                <p14:modId xmlns:p14="http://schemas.microsoft.com/office/powerpoint/2010/main" val="4132726171"/>
              </p:ext>
            </p:extLst>
          </p:nvPr>
        </p:nvGraphicFramePr>
        <p:xfrm>
          <a:off x="4520970" y="3719082"/>
          <a:ext cx="4445368" cy="3091815"/>
        </p:xfrm>
        <a:graphic>
          <a:graphicData uri="http://schemas.openxmlformats.org/drawingml/2006/chart">
            <c:chart xmlns:c="http://schemas.openxmlformats.org/drawingml/2006/chart" xmlns:r="http://schemas.openxmlformats.org/officeDocument/2006/relationships" r:id="rId5"/>
          </a:graphicData>
        </a:graphic>
      </p:graphicFrame>
      <p:sp>
        <p:nvSpPr>
          <p:cNvPr id="10" name="Rectangle 9"/>
          <p:cNvSpPr/>
          <p:nvPr/>
        </p:nvSpPr>
        <p:spPr>
          <a:xfrm>
            <a:off x="4520970" y="3719082"/>
            <a:ext cx="4445368" cy="3091815"/>
          </a:xfrm>
          <a:prstGeom prst="rect">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p:cNvPicPr/>
          <p:nvPr/>
        </p:nvPicPr>
        <p:blipFill rotWithShape="1">
          <a:blip r:embed="rId6">
            <a:extLst>
              <a:ext uri="{28A0092B-C50C-407E-A947-70E740481C1C}">
                <a14:useLocalDpi xmlns:a14="http://schemas.microsoft.com/office/drawing/2010/main" val="0"/>
              </a:ext>
            </a:extLst>
          </a:blip>
          <a:srcRect l="14426" r="14630"/>
          <a:stretch/>
        </p:blipFill>
        <p:spPr bwMode="auto">
          <a:xfrm>
            <a:off x="8540258" y="6421934"/>
            <a:ext cx="288925" cy="28765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847655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lock Arc 12"/>
          <p:cNvSpPr/>
          <p:nvPr/>
        </p:nvSpPr>
        <p:spPr>
          <a:xfrm>
            <a:off x="-1738834" y="0"/>
            <a:ext cx="4279043" cy="6858000"/>
          </a:xfrm>
          <a:prstGeom prst="blockArc">
            <a:avLst>
              <a:gd name="adj1" fmla="val 15816787"/>
              <a:gd name="adj2" fmla="val 5847548"/>
              <a:gd name="adj3" fmla="val 140"/>
            </a:avLst>
          </a:prstGeom>
          <a:ln w="76200" cmpd="sng">
            <a:solidFill>
              <a:schemeClr val="tx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a:solidFill>
                <a:schemeClr val="tx1"/>
              </a:solidFill>
            </a:endParaRPr>
          </a:p>
        </p:txBody>
      </p:sp>
      <p:sp>
        <p:nvSpPr>
          <p:cNvPr id="15" name="Oval 14"/>
          <p:cNvSpPr/>
          <p:nvPr/>
        </p:nvSpPr>
        <p:spPr>
          <a:xfrm>
            <a:off x="1325024" y="277938"/>
            <a:ext cx="464732" cy="549754"/>
          </a:xfrm>
          <a:prstGeom prst="ellipse">
            <a:avLst/>
          </a:prstGeom>
          <a:gradFill flip="none" rotWithShape="1">
            <a:gsLst>
              <a:gs pos="0">
                <a:schemeClr val="accent1">
                  <a:tint val="100000"/>
                  <a:shade val="100000"/>
                  <a:satMod val="130000"/>
                  <a:alpha val="22000"/>
                </a:schemeClr>
              </a:gs>
              <a:gs pos="100000">
                <a:schemeClr val="accent1">
                  <a:tint val="50000"/>
                  <a:shade val="100000"/>
                  <a:satMod val="350000"/>
                  <a:alpha val="22000"/>
                </a:schemeClr>
              </a:gs>
            </a:gsLst>
            <a:lin ang="16200000" scaled="0"/>
            <a:tileRect/>
          </a:gra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400" b="1" dirty="0"/>
              <a:t>1</a:t>
            </a:r>
          </a:p>
        </p:txBody>
      </p:sp>
      <p:sp>
        <p:nvSpPr>
          <p:cNvPr id="16" name="Oval 15"/>
          <p:cNvSpPr/>
          <p:nvPr/>
        </p:nvSpPr>
        <p:spPr>
          <a:xfrm>
            <a:off x="1325024" y="6052124"/>
            <a:ext cx="464732" cy="549754"/>
          </a:xfrm>
          <a:prstGeom prst="ellipse">
            <a:avLst/>
          </a:prstGeom>
          <a:gradFill flip="none" rotWithShape="1">
            <a:gsLst>
              <a:gs pos="0">
                <a:schemeClr val="accent1">
                  <a:tint val="100000"/>
                  <a:shade val="100000"/>
                  <a:satMod val="130000"/>
                  <a:alpha val="22000"/>
                </a:schemeClr>
              </a:gs>
              <a:gs pos="100000">
                <a:schemeClr val="accent1">
                  <a:tint val="50000"/>
                  <a:shade val="100000"/>
                  <a:satMod val="350000"/>
                  <a:alpha val="22000"/>
                </a:schemeClr>
              </a:gs>
            </a:gsLst>
            <a:lin ang="16200000" scaled="0"/>
            <a:tileRect/>
          </a:gra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400" b="1" dirty="0" smtClean="0"/>
              <a:t>8</a:t>
            </a:r>
            <a:endParaRPr lang="en-US" sz="1400" b="1" dirty="0"/>
          </a:p>
        </p:txBody>
      </p:sp>
      <p:sp>
        <p:nvSpPr>
          <p:cNvPr id="17" name="Oval 16"/>
          <p:cNvSpPr/>
          <p:nvPr/>
        </p:nvSpPr>
        <p:spPr>
          <a:xfrm>
            <a:off x="1729694" y="5238490"/>
            <a:ext cx="680413" cy="665202"/>
          </a:xfrm>
          <a:prstGeom prst="ellipse">
            <a:avLst/>
          </a:prstGeom>
          <a:solidFill>
            <a:schemeClr val="accent1">
              <a:lumMod val="50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800" b="1" dirty="0" smtClean="0"/>
              <a:t>7</a:t>
            </a:r>
            <a:endParaRPr lang="en-US" sz="2800" b="1" dirty="0"/>
          </a:p>
        </p:txBody>
      </p:sp>
      <p:sp>
        <p:nvSpPr>
          <p:cNvPr id="18" name="Oval 17"/>
          <p:cNvSpPr/>
          <p:nvPr/>
        </p:nvSpPr>
        <p:spPr>
          <a:xfrm>
            <a:off x="1817630" y="973376"/>
            <a:ext cx="464732" cy="549754"/>
          </a:xfrm>
          <a:prstGeom prst="ellipse">
            <a:avLst/>
          </a:prstGeom>
          <a:gradFill flip="none" rotWithShape="1">
            <a:gsLst>
              <a:gs pos="0">
                <a:schemeClr val="accent1">
                  <a:tint val="100000"/>
                  <a:shade val="100000"/>
                  <a:satMod val="130000"/>
                  <a:alpha val="22000"/>
                </a:schemeClr>
              </a:gs>
              <a:gs pos="100000">
                <a:schemeClr val="accent1">
                  <a:tint val="50000"/>
                  <a:shade val="100000"/>
                  <a:satMod val="350000"/>
                  <a:alpha val="22000"/>
                </a:schemeClr>
              </a:gs>
            </a:gsLst>
            <a:lin ang="16200000" scaled="0"/>
            <a:tileRect/>
          </a:gra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400" b="1" dirty="0" smtClean="0"/>
              <a:t>2</a:t>
            </a:r>
            <a:endParaRPr lang="en-US" sz="1400" b="1" dirty="0"/>
          </a:p>
        </p:txBody>
      </p:sp>
      <p:sp>
        <p:nvSpPr>
          <p:cNvPr id="19" name="Oval 18"/>
          <p:cNvSpPr/>
          <p:nvPr/>
        </p:nvSpPr>
        <p:spPr>
          <a:xfrm>
            <a:off x="2098551" y="1801816"/>
            <a:ext cx="464732" cy="549754"/>
          </a:xfrm>
          <a:prstGeom prst="ellipse">
            <a:avLst/>
          </a:prstGeom>
          <a:gradFill flip="none" rotWithShape="1">
            <a:gsLst>
              <a:gs pos="0">
                <a:schemeClr val="accent1">
                  <a:tint val="100000"/>
                  <a:shade val="100000"/>
                  <a:satMod val="130000"/>
                  <a:alpha val="22000"/>
                </a:schemeClr>
              </a:gs>
              <a:gs pos="100000">
                <a:schemeClr val="accent1">
                  <a:tint val="50000"/>
                  <a:shade val="100000"/>
                  <a:satMod val="350000"/>
                  <a:alpha val="22000"/>
                </a:schemeClr>
              </a:gs>
            </a:gsLst>
            <a:lin ang="16200000" scaled="0"/>
            <a:tileRect/>
          </a:gra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400" b="1" dirty="0" smtClean="0"/>
              <a:t>3</a:t>
            </a:r>
            <a:endParaRPr lang="en-US" sz="1400" b="1" dirty="0"/>
          </a:p>
        </p:txBody>
      </p:sp>
      <p:sp>
        <p:nvSpPr>
          <p:cNvPr id="20" name="Oval 19"/>
          <p:cNvSpPr/>
          <p:nvPr/>
        </p:nvSpPr>
        <p:spPr>
          <a:xfrm>
            <a:off x="2157836" y="4449593"/>
            <a:ext cx="464732" cy="549754"/>
          </a:xfrm>
          <a:prstGeom prst="ellipse">
            <a:avLst/>
          </a:prstGeom>
          <a:gradFill flip="none" rotWithShape="1">
            <a:gsLst>
              <a:gs pos="0">
                <a:schemeClr val="accent1">
                  <a:tint val="100000"/>
                  <a:shade val="100000"/>
                  <a:satMod val="130000"/>
                  <a:alpha val="22000"/>
                </a:schemeClr>
              </a:gs>
              <a:gs pos="100000">
                <a:schemeClr val="accent1">
                  <a:tint val="50000"/>
                  <a:shade val="100000"/>
                  <a:satMod val="350000"/>
                  <a:alpha val="22000"/>
                </a:schemeClr>
              </a:gs>
            </a:gsLst>
            <a:lin ang="16200000" scaled="0"/>
            <a:tileRect/>
          </a:gra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400" b="1" dirty="0" smtClean="0"/>
              <a:t>6</a:t>
            </a:r>
            <a:endParaRPr lang="en-US" sz="1400" b="1" dirty="0"/>
          </a:p>
        </p:txBody>
      </p:sp>
      <p:sp>
        <p:nvSpPr>
          <p:cNvPr id="21" name="Oval 20"/>
          <p:cNvSpPr/>
          <p:nvPr/>
        </p:nvSpPr>
        <p:spPr>
          <a:xfrm>
            <a:off x="2289947" y="3498364"/>
            <a:ext cx="464732" cy="549754"/>
          </a:xfrm>
          <a:prstGeom prst="ellipse">
            <a:avLst/>
          </a:prstGeom>
          <a:gradFill flip="none" rotWithShape="1">
            <a:gsLst>
              <a:gs pos="0">
                <a:schemeClr val="accent1">
                  <a:tint val="100000"/>
                  <a:shade val="100000"/>
                  <a:satMod val="130000"/>
                  <a:alpha val="22000"/>
                </a:schemeClr>
              </a:gs>
              <a:gs pos="100000">
                <a:schemeClr val="accent1">
                  <a:tint val="50000"/>
                  <a:shade val="100000"/>
                  <a:satMod val="350000"/>
                  <a:alpha val="22000"/>
                </a:schemeClr>
              </a:gs>
            </a:gsLst>
            <a:lin ang="16200000" scaled="0"/>
            <a:tileRect/>
          </a:gra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400" b="1" dirty="0" smtClean="0"/>
              <a:t>5</a:t>
            </a:r>
            <a:endParaRPr lang="en-US" sz="1400" b="1" dirty="0"/>
          </a:p>
        </p:txBody>
      </p:sp>
      <p:sp>
        <p:nvSpPr>
          <p:cNvPr id="22" name="Oval 21"/>
          <p:cNvSpPr/>
          <p:nvPr/>
        </p:nvSpPr>
        <p:spPr>
          <a:xfrm>
            <a:off x="2305068" y="2652962"/>
            <a:ext cx="464732" cy="549754"/>
          </a:xfrm>
          <a:prstGeom prst="ellipse">
            <a:avLst/>
          </a:prstGeom>
          <a:gradFill flip="none" rotWithShape="1">
            <a:gsLst>
              <a:gs pos="0">
                <a:schemeClr val="accent1">
                  <a:tint val="100000"/>
                  <a:shade val="100000"/>
                  <a:satMod val="130000"/>
                  <a:alpha val="22000"/>
                </a:schemeClr>
              </a:gs>
              <a:gs pos="100000">
                <a:schemeClr val="accent1">
                  <a:tint val="50000"/>
                  <a:shade val="100000"/>
                  <a:satMod val="350000"/>
                  <a:alpha val="22000"/>
                </a:schemeClr>
              </a:gs>
            </a:gsLst>
            <a:lin ang="16200000" scaled="0"/>
            <a:tileRect/>
          </a:gra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400" b="1" dirty="0" smtClean="0"/>
              <a:t>4</a:t>
            </a:r>
            <a:endParaRPr lang="en-US" sz="1400" b="1" dirty="0"/>
          </a:p>
        </p:txBody>
      </p:sp>
      <p:sp>
        <p:nvSpPr>
          <p:cNvPr id="23" name="Rounded Rectangle 22"/>
          <p:cNvSpPr/>
          <p:nvPr/>
        </p:nvSpPr>
        <p:spPr>
          <a:xfrm>
            <a:off x="1862990" y="299083"/>
            <a:ext cx="3779816" cy="430231"/>
          </a:xfrm>
          <a:prstGeom prst="roundRect">
            <a:avLst/>
          </a:prstGeom>
          <a:gradFill flip="none" rotWithShape="1">
            <a:gsLst>
              <a:gs pos="0">
                <a:schemeClr val="accent1">
                  <a:tint val="100000"/>
                  <a:shade val="100000"/>
                  <a:satMod val="130000"/>
                  <a:alpha val="22000"/>
                </a:schemeClr>
              </a:gs>
              <a:gs pos="100000">
                <a:schemeClr val="accent1">
                  <a:tint val="50000"/>
                  <a:shade val="100000"/>
                  <a:satMod val="350000"/>
                  <a:alpha val="22000"/>
                </a:schemeClr>
              </a:gs>
            </a:gsLst>
            <a:lin ang="16200000" scaled="0"/>
            <a:tileRect/>
          </a:gra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400" b="1" dirty="0" smtClean="0"/>
              <a:t>ABOUT THE ORGANIZATION</a:t>
            </a:r>
            <a:endParaRPr lang="en-US" sz="1400" b="1" dirty="0"/>
          </a:p>
        </p:txBody>
      </p:sp>
      <p:sp>
        <p:nvSpPr>
          <p:cNvPr id="26" name="Rounded Rectangle 25"/>
          <p:cNvSpPr/>
          <p:nvPr/>
        </p:nvSpPr>
        <p:spPr>
          <a:xfrm>
            <a:off x="2309983" y="1021298"/>
            <a:ext cx="3779816" cy="430231"/>
          </a:xfrm>
          <a:prstGeom prst="roundRect">
            <a:avLst/>
          </a:prstGeom>
          <a:gradFill flip="none" rotWithShape="1">
            <a:gsLst>
              <a:gs pos="0">
                <a:schemeClr val="accent1">
                  <a:tint val="100000"/>
                  <a:shade val="100000"/>
                  <a:satMod val="130000"/>
                  <a:alpha val="22000"/>
                </a:schemeClr>
              </a:gs>
              <a:gs pos="100000">
                <a:schemeClr val="accent1">
                  <a:tint val="50000"/>
                  <a:shade val="100000"/>
                  <a:satMod val="350000"/>
                  <a:alpha val="22000"/>
                </a:schemeClr>
              </a:gs>
            </a:gsLst>
            <a:lin ang="16200000" scaled="0"/>
            <a:tileRect/>
          </a:gra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400" b="1" dirty="0" smtClean="0"/>
              <a:t>DISSERTATION - INTRODUCTION</a:t>
            </a:r>
            <a:endParaRPr lang="en-US" sz="1400" b="1" dirty="0"/>
          </a:p>
        </p:txBody>
      </p:sp>
      <p:sp>
        <p:nvSpPr>
          <p:cNvPr id="27" name="Rounded Rectangle 26"/>
          <p:cNvSpPr/>
          <p:nvPr/>
        </p:nvSpPr>
        <p:spPr>
          <a:xfrm>
            <a:off x="2622568" y="1832941"/>
            <a:ext cx="3779816" cy="430231"/>
          </a:xfrm>
          <a:prstGeom prst="roundRect">
            <a:avLst/>
          </a:prstGeom>
          <a:gradFill flip="none" rotWithShape="1">
            <a:gsLst>
              <a:gs pos="0">
                <a:schemeClr val="accent1">
                  <a:tint val="100000"/>
                  <a:shade val="100000"/>
                  <a:satMod val="130000"/>
                  <a:alpha val="22000"/>
                </a:schemeClr>
              </a:gs>
              <a:gs pos="100000">
                <a:schemeClr val="accent1">
                  <a:tint val="50000"/>
                  <a:shade val="100000"/>
                  <a:satMod val="350000"/>
                  <a:alpha val="22000"/>
                </a:schemeClr>
              </a:gs>
            </a:gsLst>
            <a:lin ang="16200000" scaled="0"/>
            <a:tileRect/>
          </a:gra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400" b="1" dirty="0" smtClean="0"/>
              <a:t>NEED FOR STUDY</a:t>
            </a:r>
            <a:endParaRPr lang="en-US" sz="1400" b="1" dirty="0"/>
          </a:p>
        </p:txBody>
      </p:sp>
      <p:sp>
        <p:nvSpPr>
          <p:cNvPr id="28" name="Rounded Rectangle 27"/>
          <p:cNvSpPr/>
          <p:nvPr/>
        </p:nvSpPr>
        <p:spPr>
          <a:xfrm>
            <a:off x="2830015" y="2713255"/>
            <a:ext cx="3779816" cy="430231"/>
          </a:xfrm>
          <a:prstGeom prst="roundRect">
            <a:avLst/>
          </a:prstGeom>
          <a:gradFill flip="none" rotWithShape="1">
            <a:gsLst>
              <a:gs pos="0">
                <a:schemeClr val="accent1">
                  <a:tint val="100000"/>
                  <a:shade val="100000"/>
                  <a:satMod val="130000"/>
                  <a:alpha val="22000"/>
                </a:schemeClr>
              </a:gs>
              <a:gs pos="100000">
                <a:schemeClr val="accent1">
                  <a:tint val="50000"/>
                  <a:shade val="100000"/>
                  <a:satMod val="350000"/>
                  <a:alpha val="22000"/>
                </a:schemeClr>
              </a:gs>
            </a:gsLst>
            <a:lin ang="16200000" scaled="0"/>
            <a:tileRect/>
          </a:gra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400" b="1" dirty="0" smtClean="0"/>
              <a:t>OBJECTIVES</a:t>
            </a:r>
            <a:endParaRPr lang="en-US" sz="1400" b="1" dirty="0"/>
          </a:p>
        </p:txBody>
      </p:sp>
      <p:sp>
        <p:nvSpPr>
          <p:cNvPr id="29" name="Rounded Rectangle 28"/>
          <p:cNvSpPr/>
          <p:nvPr/>
        </p:nvSpPr>
        <p:spPr>
          <a:xfrm>
            <a:off x="2769800" y="3593569"/>
            <a:ext cx="3779816" cy="430231"/>
          </a:xfrm>
          <a:prstGeom prst="roundRect">
            <a:avLst/>
          </a:prstGeom>
          <a:gradFill flip="none" rotWithShape="1">
            <a:gsLst>
              <a:gs pos="0">
                <a:schemeClr val="accent1">
                  <a:tint val="100000"/>
                  <a:shade val="100000"/>
                  <a:satMod val="130000"/>
                  <a:alpha val="22000"/>
                </a:schemeClr>
              </a:gs>
              <a:gs pos="100000">
                <a:schemeClr val="accent1">
                  <a:tint val="50000"/>
                  <a:shade val="100000"/>
                  <a:satMod val="350000"/>
                  <a:alpha val="22000"/>
                </a:schemeClr>
              </a:gs>
            </a:gsLst>
            <a:lin ang="16200000" scaled="0"/>
            <a:tileRect/>
          </a:gra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400" b="1" dirty="0" smtClean="0"/>
              <a:t>METHODOLOGY</a:t>
            </a:r>
            <a:endParaRPr lang="en-US" sz="1400" b="1" dirty="0"/>
          </a:p>
        </p:txBody>
      </p:sp>
      <p:sp>
        <p:nvSpPr>
          <p:cNvPr id="30" name="Rounded Rectangle 29"/>
          <p:cNvSpPr/>
          <p:nvPr/>
        </p:nvSpPr>
        <p:spPr>
          <a:xfrm>
            <a:off x="2713288" y="4521194"/>
            <a:ext cx="3779816" cy="430231"/>
          </a:xfrm>
          <a:prstGeom prst="roundRect">
            <a:avLst/>
          </a:prstGeom>
          <a:gradFill flip="none" rotWithShape="1">
            <a:gsLst>
              <a:gs pos="0">
                <a:schemeClr val="accent1">
                  <a:tint val="100000"/>
                  <a:shade val="100000"/>
                  <a:satMod val="130000"/>
                  <a:alpha val="22000"/>
                </a:schemeClr>
              </a:gs>
              <a:gs pos="100000">
                <a:schemeClr val="accent1">
                  <a:tint val="50000"/>
                  <a:shade val="100000"/>
                  <a:satMod val="350000"/>
                  <a:alpha val="22000"/>
                </a:schemeClr>
              </a:gs>
            </a:gsLst>
            <a:lin ang="16200000" scaled="0"/>
            <a:tileRect/>
          </a:gra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400" b="1" dirty="0" smtClean="0"/>
              <a:t>RESULT</a:t>
            </a:r>
            <a:endParaRPr lang="en-US" sz="1400" b="1" dirty="0"/>
          </a:p>
        </p:txBody>
      </p:sp>
      <p:sp>
        <p:nvSpPr>
          <p:cNvPr id="31" name="Rounded Rectangle 30"/>
          <p:cNvSpPr/>
          <p:nvPr/>
        </p:nvSpPr>
        <p:spPr>
          <a:xfrm>
            <a:off x="2485707" y="5367995"/>
            <a:ext cx="5534030" cy="520579"/>
          </a:xfrm>
          <a:prstGeom prst="roundRect">
            <a:avLst/>
          </a:prstGeom>
          <a:solidFill>
            <a:srgbClr val="254061"/>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800" b="1" dirty="0" smtClean="0"/>
              <a:t>RECOMMENDATION</a:t>
            </a:r>
            <a:endParaRPr lang="en-US" sz="2800" b="1" dirty="0"/>
          </a:p>
        </p:txBody>
      </p:sp>
      <p:sp>
        <p:nvSpPr>
          <p:cNvPr id="32" name="Rounded Rectangle 31"/>
          <p:cNvSpPr/>
          <p:nvPr/>
        </p:nvSpPr>
        <p:spPr>
          <a:xfrm>
            <a:off x="1862990" y="6171647"/>
            <a:ext cx="3779816" cy="430231"/>
          </a:xfrm>
          <a:prstGeom prst="roundRect">
            <a:avLst/>
          </a:prstGeom>
          <a:gradFill flip="none" rotWithShape="1">
            <a:gsLst>
              <a:gs pos="0">
                <a:schemeClr val="accent1">
                  <a:tint val="100000"/>
                  <a:shade val="100000"/>
                  <a:satMod val="130000"/>
                  <a:alpha val="22000"/>
                </a:schemeClr>
              </a:gs>
              <a:gs pos="100000">
                <a:schemeClr val="accent1">
                  <a:tint val="50000"/>
                  <a:shade val="100000"/>
                  <a:satMod val="350000"/>
                  <a:alpha val="22000"/>
                </a:schemeClr>
              </a:gs>
            </a:gsLst>
            <a:lin ang="16200000" scaled="0"/>
            <a:tileRect/>
          </a:gra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400" b="1" dirty="0" smtClean="0"/>
          </a:p>
          <a:p>
            <a:pPr algn="ctr"/>
            <a:r>
              <a:rPr lang="en-US" sz="1400" b="1" dirty="0"/>
              <a:t>CONCLUSION</a:t>
            </a:r>
            <a:endParaRPr lang="en-US" sz="1400" b="1" dirty="0"/>
          </a:p>
          <a:p>
            <a:pPr algn="ctr"/>
            <a:endParaRPr lang="en-US" sz="1400" b="1" dirty="0"/>
          </a:p>
        </p:txBody>
      </p:sp>
    </p:spTree>
    <p:extLst>
      <p:ext uri="{BB962C8B-B14F-4D97-AF65-F5344CB8AC3E}">
        <p14:creationId xmlns:p14="http://schemas.microsoft.com/office/powerpoint/2010/main" val="402703541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lock Arc 12"/>
          <p:cNvSpPr/>
          <p:nvPr/>
        </p:nvSpPr>
        <p:spPr>
          <a:xfrm>
            <a:off x="-1738834" y="0"/>
            <a:ext cx="4279043" cy="6858000"/>
          </a:xfrm>
          <a:prstGeom prst="blockArc">
            <a:avLst>
              <a:gd name="adj1" fmla="val 15816787"/>
              <a:gd name="adj2" fmla="val 5847548"/>
              <a:gd name="adj3" fmla="val 140"/>
            </a:avLst>
          </a:prstGeom>
          <a:ln w="76200" cmpd="sng">
            <a:solidFill>
              <a:schemeClr val="tx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1">
              <a:solidFill>
                <a:schemeClr val="tx1"/>
              </a:solidFill>
            </a:endParaRPr>
          </a:p>
        </p:txBody>
      </p:sp>
      <p:pic>
        <p:nvPicPr>
          <p:cNvPr id="14" name="Picture 13" descr="Table-of-Contents-Agenda-PowerPoint-Keynote-Bubbles.png"/>
          <p:cNvPicPr>
            <a:picLocks noChangeAspect="1"/>
          </p:cNvPicPr>
          <p:nvPr/>
        </p:nvPicPr>
        <p:blipFill rotWithShape="1">
          <a:blip r:embed="rId2">
            <a:extLst>
              <a:ext uri="{28A0092B-C50C-407E-A947-70E740481C1C}">
                <a14:useLocalDpi xmlns:a14="http://schemas.microsoft.com/office/drawing/2010/main" val="0"/>
              </a:ext>
            </a:extLst>
          </a:blip>
          <a:srcRect r="82968"/>
          <a:stretch/>
        </p:blipFill>
        <p:spPr>
          <a:xfrm>
            <a:off x="0" y="850900"/>
            <a:ext cx="1557391" cy="5143500"/>
          </a:xfrm>
          <a:prstGeom prst="rect">
            <a:avLst/>
          </a:prstGeom>
        </p:spPr>
      </p:pic>
      <p:sp>
        <p:nvSpPr>
          <p:cNvPr id="15" name="Oval 14"/>
          <p:cNvSpPr/>
          <p:nvPr/>
        </p:nvSpPr>
        <p:spPr>
          <a:xfrm>
            <a:off x="1217184" y="220214"/>
            <a:ext cx="680413" cy="665202"/>
          </a:xfrm>
          <a:prstGeom prst="ellipse">
            <a:avLst/>
          </a:prstGeom>
          <a:solidFill>
            <a:srgbClr val="984807"/>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000" b="1" dirty="0"/>
              <a:t>1</a:t>
            </a:r>
          </a:p>
        </p:txBody>
      </p:sp>
      <p:sp>
        <p:nvSpPr>
          <p:cNvPr id="16" name="Oval 15"/>
          <p:cNvSpPr/>
          <p:nvPr/>
        </p:nvSpPr>
        <p:spPr>
          <a:xfrm>
            <a:off x="1217184" y="5994400"/>
            <a:ext cx="680413" cy="665202"/>
          </a:xfrm>
          <a:prstGeom prst="ellipse">
            <a:avLst/>
          </a:prstGeom>
          <a:solidFill>
            <a:schemeClr val="bg2">
              <a:lumMod val="10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000" b="1" dirty="0" smtClean="0"/>
              <a:t>8</a:t>
            </a:r>
            <a:endParaRPr lang="en-US" sz="2000" b="1" dirty="0"/>
          </a:p>
        </p:txBody>
      </p:sp>
      <p:sp>
        <p:nvSpPr>
          <p:cNvPr id="17" name="Oval 16"/>
          <p:cNvSpPr/>
          <p:nvPr/>
        </p:nvSpPr>
        <p:spPr>
          <a:xfrm>
            <a:off x="1729694" y="5238490"/>
            <a:ext cx="680413" cy="665202"/>
          </a:xfrm>
          <a:prstGeom prst="ellipse">
            <a:avLst/>
          </a:prstGeom>
          <a:solidFill>
            <a:schemeClr val="accent1">
              <a:lumMod val="50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t>7</a:t>
            </a:r>
            <a:endParaRPr lang="en-US" sz="2000" b="1" dirty="0"/>
          </a:p>
        </p:txBody>
      </p:sp>
      <p:sp>
        <p:nvSpPr>
          <p:cNvPr id="18" name="Oval 17"/>
          <p:cNvSpPr/>
          <p:nvPr/>
        </p:nvSpPr>
        <p:spPr>
          <a:xfrm>
            <a:off x="1709790" y="915652"/>
            <a:ext cx="680413" cy="665202"/>
          </a:xfrm>
          <a:prstGeom prst="ellipse">
            <a:avLst/>
          </a:prstGeom>
          <a:solidFill>
            <a:srgbClr val="632523"/>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t>2</a:t>
            </a:r>
            <a:endParaRPr lang="en-US" sz="2000" b="1" dirty="0"/>
          </a:p>
        </p:txBody>
      </p:sp>
      <p:sp>
        <p:nvSpPr>
          <p:cNvPr id="19" name="Oval 18"/>
          <p:cNvSpPr/>
          <p:nvPr/>
        </p:nvSpPr>
        <p:spPr>
          <a:xfrm>
            <a:off x="1990711" y="1744092"/>
            <a:ext cx="680413" cy="665202"/>
          </a:xfrm>
          <a:prstGeom prst="ellipse">
            <a:avLst/>
          </a:prstGeom>
          <a:solidFill>
            <a:srgbClr val="953735"/>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000" b="1" dirty="0" smtClean="0"/>
              <a:t>3</a:t>
            </a:r>
            <a:endParaRPr lang="en-US" sz="2000" b="1" dirty="0"/>
          </a:p>
        </p:txBody>
      </p:sp>
      <p:sp>
        <p:nvSpPr>
          <p:cNvPr id="20" name="Oval 19"/>
          <p:cNvSpPr/>
          <p:nvPr/>
        </p:nvSpPr>
        <p:spPr>
          <a:xfrm>
            <a:off x="2049996" y="4391869"/>
            <a:ext cx="680413" cy="665202"/>
          </a:xfrm>
          <a:prstGeom prst="ellipse">
            <a:avLst/>
          </a:prstGeom>
          <a:solidFill>
            <a:srgbClr val="10253F"/>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000" b="1" dirty="0" smtClean="0"/>
              <a:t>6</a:t>
            </a:r>
            <a:endParaRPr lang="en-US" sz="2000" b="1" dirty="0"/>
          </a:p>
        </p:txBody>
      </p:sp>
      <p:sp>
        <p:nvSpPr>
          <p:cNvPr id="21" name="Oval 20"/>
          <p:cNvSpPr/>
          <p:nvPr/>
        </p:nvSpPr>
        <p:spPr>
          <a:xfrm>
            <a:off x="2182107" y="3440640"/>
            <a:ext cx="680413" cy="665202"/>
          </a:xfrm>
          <a:prstGeom prst="ellipse">
            <a:avLst/>
          </a:prstGeom>
          <a:solidFill>
            <a:schemeClr val="accent5">
              <a:lumMod val="50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000" b="1" dirty="0" smtClean="0"/>
              <a:t>5</a:t>
            </a:r>
            <a:endParaRPr lang="en-US" sz="2000" b="1" dirty="0"/>
          </a:p>
        </p:txBody>
      </p:sp>
      <p:sp>
        <p:nvSpPr>
          <p:cNvPr id="22" name="Oval 21"/>
          <p:cNvSpPr/>
          <p:nvPr/>
        </p:nvSpPr>
        <p:spPr>
          <a:xfrm>
            <a:off x="2197228" y="2595238"/>
            <a:ext cx="680413" cy="665202"/>
          </a:xfrm>
          <a:prstGeom prst="ellipse">
            <a:avLst/>
          </a:prstGeom>
          <a:solidFill>
            <a:schemeClr val="accent4">
              <a:lumMod val="75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000" b="1" dirty="0" smtClean="0"/>
              <a:t>4</a:t>
            </a:r>
            <a:endParaRPr lang="en-US" sz="2000" b="1" dirty="0"/>
          </a:p>
        </p:txBody>
      </p:sp>
      <p:sp>
        <p:nvSpPr>
          <p:cNvPr id="23" name="Rounded Rectangle 22"/>
          <p:cNvSpPr/>
          <p:nvPr/>
        </p:nvSpPr>
        <p:spPr>
          <a:xfrm>
            <a:off x="1952908" y="253909"/>
            <a:ext cx="5534030" cy="520579"/>
          </a:xfrm>
          <a:prstGeom prst="roundRect">
            <a:avLst/>
          </a:prstGeom>
          <a:solidFill>
            <a:schemeClr val="accent6">
              <a:lumMod val="5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000" b="1" dirty="0" smtClean="0"/>
              <a:t>ABOUT THE ORGANIZATION</a:t>
            </a:r>
            <a:endParaRPr lang="en-US" sz="2000" b="1" dirty="0"/>
          </a:p>
        </p:txBody>
      </p:sp>
      <p:sp>
        <p:nvSpPr>
          <p:cNvPr id="26" name="Rounded Rectangle 25"/>
          <p:cNvSpPr/>
          <p:nvPr/>
        </p:nvSpPr>
        <p:spPr>
          <a:xfrm>
            <a:off x="2440347" y="976124"/>
            <a:ext cx="5534030" cy="520579"/>
          </a:xfrm>
          <a:prstGeom prst="roundRect">
            <a:avLst/>
          </a:prstGeom>
          <a:solidFill>
            <a:srgbClr val="632523"/>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000" b="1" dirty="0" smtClean="0"/>
              <a:t>DISSERTATION - INTRODUCTION</a:t>
            </a:r>
            <a:endParaRPr lang="en-US" sz="2000" b="1" dirty="0"/>
          </a:p>
        </p:txBody>
      </p:sp>
      <p:sp>
        <p:nvSpPr>
          <p:cNvPr id="27" name="Rounded Rectangle 26"/>
          <p:cNvSpPr/>
          <p:nvPr/>
        </p:nvSpPr>
        <p:spPr>
          <a:xfrm>
            <a:off x="2739169" y="1787767"/>
            <a:ext cx="5534030" cy="520579"/>
          </a:xfrm>
          <a:prstGeom prst="roundRect">
            <a:avLst/>
          </a:prstGeom>
          <a:solidFill>
            <a:srgbClr val="953735"/>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000" b="1" dirty="0" smtClean="0"/>
              <a:t>NEED FOR STUDY</a:t>
            </a:r>
            <a:endParaRPr lang="en-US" sz="2000" b="1" dirty="0"/>
          </a:p>
        </p:txBody>
      </p:sp>
      <p:sp>
        <p:nvSpPr>
          <p:cNvPr id="28" name="Rounded Rectangle 27"/>
          <p:cNvSpPr/>
          <p:nvPr/>
        </p:nvSpPr>
        <p:spPr>
          <a:xfrm>
            <a:off x="2967169" y="2668081"/>
            <a:ext cx="5534030" cy="520579"/>
          </a:xfrm>
          <a:prstGeom prst="roundRect">
            <a:avLst/>
          </a:prstGeom>
          <a:solidFill>
            <a:srgbClr val="604A7B"/>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000" b="1" dirty="0" smtClean="0"/>
              <a:t>OBJECTIVES</a:t>
            </a:r>
            <a:endParaRPr lang="en-US" sz="2000" b="1" dirty="0"/>
          </a:p>
        </p:txBody>
      </p:sp>
      <p:sp>
        <p:nvSpPr>
          <p:cNvPr id="29" name="Rounded Rectangle 28"/>
          <p:cNvSpPr/>
          <p:nvPr/>
        </p:nvSpPr>
        <p:spPr>
          <a:xfrm>
            <a:off x="2921809" y="3548395"/>
            <a:ext cx="5534030" cy="520579"/>
          </a:xfrm>
          <a:prstGeom prst="roundRect">
            <a:avLst/>
          </a:prstGeom>
          <a:solidFill>
            <a:srgbClr val="215968"/>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000" b="1" dirty="0" smtClean="0"/>
              <a:t>METHODOLOGY</a:t>
            </a:r>
            <a:endParaRPr lang="en-US" sz="2000" b="1" dirty="0"/>
          </a:p>
        </p:txBody>
      </p:sp>
      <p:sp>
        <p:nvSpPr>
          <p:cNvPr id="30" name="Rounded Rectangle 29"/>
          <p:cNvSpPr/>
          <p:nvPr/>
        </p:nvSpPr>
        <p:spPr>
          <a:xfrm>
            <a:off x="2802040" y="4491138"/>
            <a:ext cx="5534030" cy="520579"/>
          </a:xfrm>
          <a:prstGeom prst="roundRect">
            <a:avLst/>
          </a:prstGeom>
          <a:solidFill>
            <a:schemeClr val="tx2">
              <a:lumMod val="5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000" b="1" dirty="0" smtClean="0"/>
              <a:t>RESULT</a:t>
            </a:r>
            <a:endParaRPr lang="en-US" sz="2000" b="1" dirty="0"/>
          </a:p>
        </p:txBody>
      </p:sp>
      <p:sp>
        <p:nvSpPr>
          <p:cNvPr id="31" name="Rounded Rectangle 30"/>
          <p:cNvSpPr/>
          <p:nvPr/>
        </p:nvSpPr>
        <p:spPr>
          <a:xfrm>
            <a:off x="2485707" y="5367995"/>
            <a:ext cx="5534030" cy="520579"/>
          </a:xfrm>
          <a:prstGeom prst="roundRect">
            <a:avLst/>
          </a:prstGeom>
          <a:solidFill>
            <a:srgbClr val="254061"/>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2000" b="1" dirty="0" smtClean="0"/>
              <a:t>RECOMMENDATION</a:t>
            </a:r>
            <a:endParaRPr lang="en-US" sz="2000" b="1" dirty="0"/>
          </a:p>
        </p:txBody>
      </p:sp>
      <p:sp>
        <p:nvSpPr>
          <p:cNvPr id="32" name="Rounded Rectangle 31"/>
          <p:cNvSpPr/>
          <p:nvPr/>
        </p:nvSpPr>
        <p:spPr>
          <a:xfrm>
            <a:off x="1952908" y="6139023"/>
            <a:ext cx="5534030" cy="520579"/>
          </a:xfrm>
          <a:prstGeom prst="roundRect">
            <a:avLst/>
          </a:prstGeom>
          <a:solidFill>
            <a:srgbClr val="1E1C11"/>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2000" b="1" dirty="0" smtClean="0"/>
          </a:p>
          <a:p>
            <a:pPr algn="ctr"/>
            <a:r>
              <a:rPr lang="en-US" sz="2000" b="1" dirty="0" smtClean="0"/>
              <a:t>CONCLUSION</a:t>
            </a:r>
            <a:endParaRPr lang="en-US" sz="2000" b="1" dirty="0"/>
          </a:p>
          <a:p>
            <a:pPr algn="ctr"/>
            <a:endParaRPr lang="en-US" sz="2000" b="1" dirty="0"/>
          </a:p>
        </p:txBody>
      </p:sp>
    </p:spTree>
    <p:extLst>
      <p:ext uri="{BB962C8B-B14F-4D97-AF65-F5344CB8AC3E}">
        <p14:creationId xmlns:p14="http://schemas.microsoft.com/office/powerpoint/2010/main" val="24416050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6733894" y="68061"/>
            <a:ext cx="2364746" cy="400662"/>
          </a:xfrm>
          <a:prstGeom prst="roundRect">
            <a:avLst/>
          </a:prstGeom>
          <a:solidFill>
            <a:srgbClr val="254061"/>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600" b="1" dirty="0" smtClean="0"/>
              <a:t>RECOMMENDATION</a:t>
            </a:r>
            <a:endParaRPr lang="en-US" sz="2800" b="1" dirty="0"/>
          </a:p>
        </p:txBody>
      </p:sp>
      <p:sp>
        <p:nvSpPr>
          <p:cNvPr id="7" name="TextBox 6"/>
          <p:cNvSpPr txBox="1"/>
          <p:nvPr/>
        </p:nvSpPr>
        <p:spPr>
          <a:xfrm>
            <a:off x="111204" y="468723"/>
            <a:ext cx="8800013" cy="892552"/>
          </a:xfrm>
          <a:prstGeom prst="rect">
            <a:avLst/>
          </a:prstGeom>
          <a:noFill/>
        </p:spPr>
        <p:txBody>
          <a:bodyPr wrap="square" rtlCol="0">
            <a:spAutoFit/>
          </a:bodyPr>
          <a:lstStyle/>
          <a:p>
            <a:r>
              <a:rPr lang="en-US" sz="3200" b="1" dirty="0"/>
              <a:t>Gene Therapy </a:t>
            </a:r>
            <a:r>
              <a:rPr lang="en-US" sz="2000" dirty="0"/>
              <a:t>is a one-time treatment modality that can be used to treat various diseases, including </a:t>
            </a:r>
            <a:r>
              <a:rPr lang="en-US" sz="2000" dirty="0" smtClean="0"/>
              <a:t>Cancer</a:t>
            </a:r>
            <a:endParaRPr lang="en-US" sz="2000" dirty="0"/>
          </a:p>
        </p:txBody>
      </p:sp>
      <p:cxnSp>
        <p:nvCxnSpPr>
          <p:cNvPr id="8" name="Straight Connector 7"/>
          <p:cNvCxnSpPr/>
          <p:nvPr/>
        </p:nvCxnSpPr>
        <p:spPr>
          <a:xfrm>
            <a:off x="4426102" y="1549939"/>
            <a:ext cx="74702" cy="5284721"/>
          </a:xfrm>
          <a:prstGeom prst="line">
            <a:avLst/>
          </a:prstGeom>
          <a:effectLst>
            <a:outerShdw blurRad="50800" dist="38100" dir="2700000" algn="tl" rotWithShape="0">
              <a:prstClr val="black">
                <a:alpha val="40000"/>
              </a:prstClr>
            </a:outerShdw>
          </a:effectLst>
        </p:spPr>
        <p:style>
          <a:lnRef idx="3">
            <a:schemeClr val="accent5"/>
          </a:lnRef>
          <a:fillRef idx="0">
            <a:schemeClr val="accent5"/>
          </a:fillRef>
          <a:effectRef idx="2">
            <a:schemeClr val="accent5"/>
          </a:effectRef>
          <a:fontRef idx="minor">
            <a:schemeClr val="tx1"/>
          </a:fontRef>
        </p:style>
      </p:cxnSp>
      <p:cxnSp>
        <p:nvCxnSpPr>
          <p:cNvPr id="9" name="Straight Connector 8"/>
          <p:cNvCxnSpPr/>
          <p:nvPr/>
        </p:nvCxnSpPr>
        <p:spPr>
          <a:xfrm flipV="1">
            <a:off x="1139207" y="3921528"/>
            <a:ext cx="7078020" cy="56022"/>
          </a:xfrm>
          <a:prstGeom prst="line">
            <a:avLst/>
          </a:prstGeom>
          <a:ln/>
        </p:spPr>
        <p:style>
          <a:lnRef idx="3">
            <a:schemeClr val="accent5"/>
          </a:lnRef>
          <a:fillRef idx="0">
            <a:schemeClr val="accent5"/>
          </a:fillRef>
          <a:effectRef idx="2">
            <a:schemeClr val="accent5"/>
          </a:effectRef>
          <a:fontRef idx="minor">
            <a:schemeClr val="tx1"/>
          </a:fontRef>
        </p:style>
      </p:cxnSp>
      <p:pic>
        <p:nvPicPr>
          <p:cNvPr id="10" name="Picture 9" descr="cancer-ribbon-tree-wall-decal-wall-art-wall-decals-wall-decor-vinyl-wall-lettering-home-kitchen-decor_677473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223" y="2072783"/>
            <a:ext cx="1853967" cy="1848745"/>
          </a:xfrm>
          <a:prstGeom prst="rect">
            <a:avLst/>
          </a:prstGeom>
        </p:spPr>
      </p:pic>
      <p:sp>
        <p:nvSpPr>
          <p:cNvPr id="11" name="Rectangle 10"/>
          <p:cNvSpPr/>
          <p:nvPr/>
        </p:nvSpPr>
        <p:spPr>
          <a:xfrm>
            <a:off x="212223" y="1290201"/>
            <a:ext cx="2383674" cy="769441"/>
          </a:xfrm>
          <a:prstGeom prst="rect">
            <a:avLst/>
          </a:prstGeom>
        </p:spPr>
        <p:txBody>
          <a:bodyPr wrap="square">
            <a:spAutoFit/>
          </a:bodyPr>
          <a:lstStyle/>
          <a:p>
            <a:r>
              <a:rPr lang="en-US" sz="4400" b="1" dirty="0">
                <a:solidFill>
                  <a:srgbClr val="215968"/>
                </a:solidFill>
              </a:rPr>
              <a:t>R</a:t>
            </a:r>
            <a:r>
              <a:rPr lang="en-US" sz="3600" b="1" dirty="0">
                <a:solidFill>
                  <a:srgbClr val="215968"/>
                </a:solidFill>
              </a:rPr>
              <a:t>esearch</a:t>
            </a:r>
            <a:endParaRPr lang="en-US" sz="3200" b="1" dirty="0">
              <a:solidFill>
                <a:srgbClr val="215968"/>
              </a:solidFill>
            </a:endParaRPr>
          </a:p>
        </p:txBody>
      </p:sp>
      <p:sp>
        <p:nvSpPr>
          <p:cNvPr id="12" name="TextBox 11"/>
          <p:cNvSpPr txBox="1"/>
          <p:nvPr/>
        </p:nvSpPr>
        <p:spPr>
          <a:xfrm>
            <a:off x="2140892" y="1982536"/>
            <a:ext cx="2359912" cy="2000548"/>
          </a:xfrm>
          <a:prstGeom prst="rect">
            <a:avLst/>
          </a:prstGeom>
          <a:noFill/>
        </p:spPr>
        <p:txBody>
          <a:bodyPr wrap="square" rtlCol="0">
            <a:spAutoFit/>
          </a:bodyPr>
          <a:lstStyle/>
          <a:p>
            <a:r>
              <a:rPr lang="en-US" sz="2800" b="1" dirty="0" smtClean="0">
                <a:solidFill>
                  <a:srgbClr val="215968"/>
                </a:solidFill>
              </a:rPr>
              <a:t>Cancers</a:t>
            </a:r>
          </a:p>
          <a:p>
            <a:pPr marL="285750" indent="-285750">
              <a:buFont typeface="Arial"/>
              <a:buChar char="•"/>
            </a:pPr>
            <a:r>
              <a:rPr lang="en-US" sz="2400" dirty="0" smtClean="0">
                <a:solidFill>
                  <a:srgbClr val="215968"/>
                </a:solidFill>
              </a:rPr>
              <a:t>Oral cancer</a:t>
            </a:r>
          </a:p>
          <a:p>
            <a:pPr marL="285750" indent="-285750">
              <a:buFont typeface="Arial"/>
              <a:buChar char="•"/>
            </a:pPr>
            <a:r>
              <a:rPr lang="en-US" sz="2400" dirty="0" smtClean="0">
                <a:solidFill>
                  <a:srgbClr val="215968"/>
                </a:solidFill>
              </a:rPr>
              <a:t>Breast cancer</a:t>
            </a:r>
          </a:p>
          <a:p>
            <a:pPr marL="285750" indent="-285750">
              <a:buFont typeface="Arial"/>
              <a:buChar char="•"/>
            </a:pPr>
            <a:r>
              <a:rPr lang="en-US" sz="2400" dirty="0" smtClean="0">
                <a:solidFill>
                  <a:srgbClr val="215968"/>
                </a:solidFill>
              </a:rPr>
              <a:t>Blood cancers like ALL</a:t>
            </a:r>
            <a:endParaRPr lang="en-US" sz="2400" dirty="0">
              <a:solidFill>
                <a:srgbClr val="215968"/>
              </a:solidFill>
            </a:endParaRPr>
          </a:p>
        </p:txBody>
      </p:sp>
      <p:sp>
        <p:nvSpPr>
          <p:cNvPr id="13" name="Rectangle 12"/>
          <p:cNvSpPr/>
          <p:nvPr/>
        </p:nvSpPr>
        <p:spPr>
          <a:xfrm>
            <a:off x="4659992" y="1290201"/>
            <a:ext cx="2383674" cy="769441"/>
          </a:xfrm>
          <a:prstGeom prst="rect">
            <a:avLst/>
          </a:prstGeom>
        </p:spPr>
        <p:txBody>
          <a:bodyPr wrap="square">
            <a:spAutoFit/>
          </a:bodyPr>
          <a:lstStyle/>
          <a:p>
            <a:r>
              <a:rPr lang="en-US" sz="4400" b="1" dirty="0">
                <a:solidFill>
                  <a:srgbClr val="215968"/>
                </a:solidFill>
              </a:rPr>
              <a:t>R</a:t>
            </a:r>
            <a:r>
              <a:rPr lang="en-US" sz="3600" b="1" dirty="0">
                <a:solidFill>
                  <a:srgbClr val="215968"/>
                </a:solidFill>
              </a:rPr>
              <a:t>esearch</a:t>
            </a:r>
            <a:endParaRPr lang="en-US" sz="3200" b="1" dirty="0">
              <a:solidFill>
                <a:srgbClr val="215968"/>
              </a:solidFill>
            </a:endParaRPr>
          </a:p>
        </p:txBody>
      </p:sp>
      <p:sp>
        <p:nvSpPr>
          <p:cNvPr id="14" name="Rectangle 13"/>
          <p:cNvSpPr/>
          <p:nvPr/>
        </p:nvSpPr>
        <p:spPr>
          <a:xfrm>
            <a:off x="212223" y="3983084"/>
            <a:ext cx="2903592" cy="646331"/>
          </a:xfrm>
          <a:prstGeom prst="rect">
            <a:avLst/>
          </a:prstGeom>
        </p:spPr>
        <p:txBody>
          <a:bodyPr wrap="square">
            <a:spAutoFit/>
          </a:bodyPr>
          <a:lstStyle/>
          <a:p>
            <a:r>
              <a:rPr lang="en-US" sz="3600" b="1" dirty="0" smtClean="0">
                <a:solidFill>
                  <a:srgbClr val="215968"/>
                </a:solidFill>
              </a:rPr>
              <a:t>Awareness</a:t>
            </a:r>
            <a:endParaRPr lang="en-US" sz="3200" b="1" dirty="0">
              <a:solidFill>
                <a:srgbClr val="215968"/>
              </a:solidFill>
            </a:endParaRPr>
          </a:p>
        </p:txBody>
      </p:sp>
      <p:sp>
        <p:nvSpPr>
          <p:cNvPr id="15" name="Rectangle 14"/>
          <p:cNvSpPr/>
          <p:nvPr/>
        </p:nvSpPr>
        <p:spPr>
          <a:xfrm>
            <a:off x="4662987" y="3960685"/>
            <a:ext cx="2383674" cy="646331"/>
          </a:xfrm>
          <a:prstGeom prst="rect">
            <a:avLst/>
          </a:prstGeom>
        </p:spPr>
        <p:txBody>
          <a:bodyPr wrap="square">
            <a:spAutoFit/>
          </a:bodyPr>
          <a:lstStyle/>
          <a:p>
            <a:r>
              <a:rPr lang="en-US" sz="3600" b="1" dirty="0" smtClean="0">
                <a:solidFill>
                  <a:srgbClr val="215968"/>
                </a:solidFill>
              </a:rPr>
              <a:t>Cost</a:t>
            </a:r>
            <a:endParaRPr lang="en-US" sz="3200" b="1" dirty="0">
              <a:solidFill>
                <a:srgbClr val="215968"/>
              </a:solidFill>
            </a:endParaRPr>
          </a:p>
        </p:txBody>
      </p:sp>
      <p:sp>
        <p:nvSpPr>
          <p:cNvPr id="16" name="TextBox 15"/>
          <p:cNvSpPr txBox="1"/>
          <p:nvPr/>
        </p:nvSpPr>
        <p:spPr>
          <a:xfrm>
            <a:off x="5916341" y="1920980"/>
            <a:ext cx="3227659" cy="1692771"/>
          </a:xfrm>
          <a:prstGeom prst="rect">
            <a:avLst/>
          </a:prstGeom>
          <a:noFill/>
        </p:spPr>
        <p:txBody>
          <a:bodyPr wrap="square" rtlCol="0">
            <a:spAutoFit/>
          </a:bodyPr>
          <a:lstStyle/>
          <a:p>
            <a:r>
              <a:rPr lang="en-US" sz="2800" b="1" dirty="0" smtClean="0">
                <a:solidFill>
                  <a:srgbClr val="215968"/>
                </a:solidFill>
              </a:rPr>
              <a:t>Infrastructure and Manpower</a:t>
            </a:r>
          </a:p>
          <a:p>
            <a:pPr marL="342900" indent="-342900">
              <a:buFont typeface="Arial"/>
              <a:buChar char="•"/>
            </a:pPr>
            <a:r>
              <a:rPr lang="en-US" sz="2400" dirty="0" smtClean="0">
                <a:solidFill>
                  <a:srgbClr val="215968"/>
                </a:solidFill>
              </a:rPr>
              <a:t>Conferences</a:t>
            </a:r>
          </a:p>
          <a:p>
            <a:pPr marL="342900" indent="-342900">
              <a:buFont typeface="Arial"/>
              <a:buChar char="•"/>
            </a:pPr>
            <a:r>
              <a:rPr lang="en-US" sz="2400" dirty="0" smtClean="0">
                <a:solidFill>
                  <a:srgbClr val="215968"/>
                </a:solidFill>
              </a:rPr>
              <a:t>Guidelines</a:t>
            </a:r>
            <a:endParaRPr lang="en-US" sz="2000" dirty="0">
              <a:solidFill>
                <a:srgbClr val="215968"/>
              </a:solidFill>
            </a:endParaRPr>
          </a:p>
        </p:txBody>
      </p:sp>
      <p:pic>
        <p:nvPicPr>
          <p:cNvPr id="17" name="Picture 16" descr="molecule-particule-laboratory-icon-vector-11245432.jpg"/>
          <p:cNvPicPr>
            <a:picLocks noChangeAspect="1"/>
          </p:cNvPicPr>
          <p:nvPr/>
        </p:nvPicPr>
        <p:blipFill rotWithShape="1">
          <a:blip r:embed="rId4">
            <a:extLst>
              <a:ext uri="{28A0092B-C50C-407E-A947-70E740481C1C}">
                <a14:useLocalDpi xmlns:a14="http://schemas.microsoft.com/office/drawing/2010/main" val="0"/>
              </a:ext>
            </a:extLst>
          </a:blip>
          <a:srcRect l="15058" t="8312" r="15828" b="14027"/>
          <a:stretch/>
        </p:blipFill>
        <p:spPr>
          <a:xfrm>
            <a:off x="4575508" y="2051646"/>
            <a:ext cx="1365601" cy="1813860"/>
          </a:xfrm>
          <a:prstGeom prst="rect">
            <a:avLst/>
          </a:prstGeom>
        </p:spPr>
      </p:pic>
      <p:pic>
        <p:nvPicPr>
          <p:cNvPr id="18" name="Picture 17" descr="gene funds.png"/>
          <p:cNvPicPr>
            <a:picLocks noChangeAspect="1"/>
          </p:cNvPicPr>
          <p:nvPr/>
        </p:nvPicPr>
        <p:blipFill rotWithShape="1">
          <a:blip r:embed="rId5">
            <a:extLst>
              <a:ext uri="{28A0092B-C50C-407E-A947-70E740481C1C}">
                <a14:useLocalDpi xmlns:a14="http://schemas.microsoft.com/office/drawing/2010/main" val="0"/>
              </a:ext>
            </a:extLst>
          </a:blip>
          <a:srcRect t="19365" b="18085"/>
          <a:stretch/>
        </p:blipFill>
        <p:spPr>
          <a:xfrm rot="5400000">
            <a:off x="4318424" y="4948583"/>
            <a:ext cx="1964251" cy="1281117"/>
          </a:xfrm>
          <a:prstGeom prst="rect">
            <a:avLst/>
          </a:prstGeom>
          <a:noFill/>
          <a:ln>
            <a:noFill/>
          </a:ln>
        </p:spPr>
      </p:pic>
      <p:sp>
        <p:nvSpPr>
          <p:cNvPr id="19" name="TextBox 18"/>
          <p:cNvSpPr txBox="1"/>
          <p:nvPr/>
        </p:nvSpPr>
        <p:spPr>
          <a:xfrm>
            <a:off x="5941108" y="4607016"/>
            <a:ext cx="3227659" cy="1631216"/>
          </a:xfrm>
          <a:prstGeom prst="rect">
            <a:avLst/>
          </a:prstGeom>
          <a:noFill/>
        </p:spPr>
        <p:txBody>
          <a:bodyPr wrap="square" rtlCol="0">
            <a:spAutoFit/>
          </a:bodyPr>
          <a:lstStyle/>
          <a:p>
            <a:r>
              <a:rPr lang="en-US" sz="2800" b="1" dirty="0" smtClean="0">
                <a:solidFill>
                  <a:srgbClr val="215968"/>
                </a:solidFill>
              </a:rPr>
              <a:t>Funding Sources</a:t>
            </a:r>
          </a:p>
          <a:p>
            <a:pPr marL="342900" indent="-342900">
              <a:buFont typeface="Arial"/>
              <a:buChar char="•"/>
            </a:pPr>
            <a:r>
              <a:rPr lang="en-US" sz="2400" dirty="0" smtClean="0">
                <a:solidFill>
                  <a:srgbClr val="215968"/>
                </a:solidFill>
              </a:rPr>
              <a:t>Government</a:t>
            </a:r>
          </a:p>
          <a:p>
            <a:pPr marL="342900" indent="-342900">
              <a:buFont typeface="Arial"/>
              <a:buChar char="•"/>
            </a:pPr>
            <a:r>
              <a:rPr lang="en-US" sz="2400" dirty="0" smtClean="0">
                <a:solidFill>
                  <a:srgbClr val="215968"/>
                </a:solidFill>
              </a:rPr>
              <a:t>Public private partnerships</a:t>
            </a:r>
            <a:endParaRPr lang="en-US" sz="2000" dirty="0">
              <a:solidFill>
                <a:srgbClr val="215968"/>
              </a:solidFill>
            </a:endParaRPr>
          </a:p>
        </p:txBody>
      </p:sp>
      <p:pic>
        <p:nvPicPr>
          <p:cNvPr id="20" name="Picture 19" descr="conference.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 y="4856172"/>
            <a:ext cx="2390466" cy="1570536"/>
          </a:xfrm>
          <a:prstGeom prst="rect">
            <a:avLst/>
          </a:prstGeom>
        </p:spPr>
      </p:pic>
      <p:sp>
        <p:nvSpPr>
          <p:cNvPr id="21" name="TextBox 20"/>
          <p:cNvSpPr txBox="1"/>
          <p:nvPr/>
        </p:nvSpPr>
        <p:spPr>
          <a:xfrm>
            <a:off x="2390466" y="4570719"/>
            <a:ext cx="2035635" cy="1631216"/>
          </a:xfrm>
          <a:prstGeom prst="rect">
            <a:avLst/>
          </a:prstGeom>
          <a:noFill/>
        </p:spPr>
        <p:txBody>
          <a:bodyPr wrap="square" rtlCol="0">
            <a:spAutoFit/>
          </a:bodyPr>
          <a:lstStyle/>
          <a:p>
            <a:r>
              <a:rPr lang="en-US" sz="2800" b="1" dirty="0" smtClean="0">
                <a:solidFill>
                  <a:srgbClr val="215968"/>
                </a:solidFill>
              </a:rPr>
              <a:t>Conferences</a:t>
            </a:r>
          </a:p>
          <a:p>
            <a:pPr marL="285750" indent="-285750">
              <a:buFont typeface="Arial"/>
              <a:buChar char="•"/>
            </a:pPr>
            <a:r>
              <a:rPr lang="en-US" sz="2400" dirty="0" smtClean="0">
                <a:solidFill>
                  <a:srgbClr val="215968"/>
                </a:solidFill>
              </a:rPr>
              <a:t>Physicians</a:t>
            </a:r>
          </a:p>
          <a:p>
            <a:pPr marL="285750" indent="-285750">
              <a:buFont typeface="Arial"/>
              <a:buChar char="•"/>
            </a:pPr>
            <a:r>
              <a:rPr lang="en-US" sz="2400" dirty="0" smtClean="0">
                <a:solidFill>
                  <a:srgbClr val="215968"/>
                </a:solidFill>
              </a:rPr>
              <a:t>KOL</a:t>
            </a:r>
          </a:p>
          <a:p>
            <a:pPr marL="285750" indent="-285750">
              <a:buFont typeface="Arial"/>
              <a:buChar char="•"/>
            </a:pPr>
            <a:endParaRPr lang="en-US" sz="2400" dirty="0">
              <a:solidFill>
                <a:srgbClr val="215968"/>
              </a:solidFill>
            </a:endParaRPr>
          </a:p>
        </p:txBody>
      </p:sp>
    </p:spTree>
    <p:extLst>
      <p:ext uri="{BB962C8B-B14F-4D97-AF65-F5344CB8AC3E}">
        <p14:creationId xmlns:p14="http://schemas.microsoft.com/office/powerpoint/2010/main" val="82696843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lock Arc 12"/>
          <p:cNvSpPr/>
          <p:nvPr/>
        </p:nvSpPr>
        <p:spPr>
          <a:xfrm>
            <a:off x="-1738834" y="0"/>
            <a:ext cx="4279043" cy="6858000"/>
          </a:xfrm>
          <a:prstGeom prst="blockArc">
            <a:avLst>
              <a:gd name="adj1" fmla="val 15816787"/>
              <a:gd name="adj2" fmla="val 5847548"/>
              <a:gd name="adj3" fmla="val 140"/>
            </a:avLst>
          </a:prstGeom>
          <a:ln w="76200" cmpd="sng">
            <a:solidFill>
              <a:schemeClr val="tx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a:solidFill>
                <a:schemeClr val="tx1"/>
              </a:solidFill>
            </a:endParaRPr>
          </a:p>
        </p:txBody>
      </p:sp>
      <p:sp>
        <p:nvSpPr>
          <p:cNvPr id="15" name="Oval 14"/>
          <p:cNvSpPr/>
          <p:nvPr/>
        </p:nvSpPr>
        <p:spPr>
          <a:xfrm>
            <a:off x="1325024" y="325644"/>
            <a:ext cx="464732" cy="454342"/>
          </a:xfrm>
          <a:prstGeom prst="ellipse">
            <a:avLst/>
          </a:prstGeom>
          <a:solidFill>
            <a:schemeClr val="bg1">
              <a:lumMod val="75000"/>
              <a:alpha val="83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400" b="1" dirty="0"/>
              <a:t>1</a:t>
            </a:r>
          </a:p>
        </p:txBody>
      </p:sp>
      <p:sp>
        <p:nvSpPr>
          <p:cNvPr id="16" name="Oval 15"/>
          <p:cNvSpPr/>
          <p:nvPr/>
        </p:nvSpPr>
        <p:spPr>
          <a:xfrm>
            <a:off x="1217184" y="5994400"/>
            <a:ext cx="680413" cy="665202"/>
          </a:xfrm>
          <a:prstGeom prst="ellipse">
            <a:avLst/>
          </a:prstGeom>
          <a:solidFill>
            <a:schemeClr val="bg2">
              <a:lumMod val="10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800" b="1" dirty="0" smtClean="0"/>
              <a:t>8</a:t>
            </a:r>
            <a:endParaRPr lang="en-US" sz="2800" b="1" dirty="0"/>
          </a:p>
        </p:txBody>
      </p:sp>
      <p:sp>
        <p:nvSpPr>
          <p:cNvPr id="17" name="Oval 16"/>
          <p:cNvSpPr/>
          <p:nvPr/>
        </p:nvSpPr>
        <p:spPr>
          <a:xfrm>
            <a:off x="1837534" y="5343920"/>
            <a:ext cx="464732" cy="454342"/>
          </a:xfrm>
          <a:prstGeom prst="ellipse">
            <a:avLst/>
          </a:prstGeom>
          <a:solidFill>
            <a:schemeClr val="bg1">
              <a:lumMod val="75000"/>
              <a:alpha val="83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400" b="1" dirty="0" smtClean="0"/>
              <a:t>7</a:t>
            </a:r>
            <a:endParaRPr lang="en-US" sz="1400" b="1" dirty="0"/>
          </a:p>
        </p:txBody>
      </p:sp>
      <p:sp>
        <p:nvSpPr>
          <p:cNvPr id="18" name="Oval 17"/>
          <p:cNvSpPr/>
          <p:nvPr/>
        </p:nvSpPr>
        <p:spPr>
          <a:xfrm>
            <a:off x="1817630" y="1021082"/>
            <a:ext cx="464732" cy="454342"/>
          </a:xfrm>
          <a:prstGeom prst="ellipse">
            <a:avLst/>
          </a:prstGeom>
          <a:solidFill>
            <a:schemeClr val="bg1">
              <a:lumMod val="75000"/>
              <a:alpha val="83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400" b="1" dirty="0" smtClean="0"/>
              <a:t>2</a:t>
            </a:r>
            <a:endParaRPr lang="en-US" sz="1400" b="1" dirty="0"/>
          </a:p>
        </p:txBody>
      </p:sp>
      <p:sp>
        <p:nvSpPr>
          <p:cNvPr id="19" name="Oval 18"/>
          <p:cNvSpPr/>
          <p:nvPr/>
        </p:nvSpPr>
        <p:spPr>
          <a:xfrm>
            <a:off x="2098551" y="1849522"/>
            <a:ext cx="464732" cy="454342"/>
          </a:xfrm>
          <a:prstGeom prst="ellipse">
            <a:avLst/>
          </a:prstGeom>
          <a:solidFill>
            <a:schemeClr val="bg1">
              <a:lumMod val="75000"/>
              <a:alpha val="83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400" b="1" dirty="0" smtClean="0"/>
              <a:t>3</a:t>
            </a:r>
            <a:endParaRPr lang="en-US" sz="1400" b="1" dirty="0"/>
          </a:p>
        </p:txBody>
      </p:sp>
      <p:sp>
        <p:nvSpPr>
          <p:cNvPr id="20" name="Oval 19"/>
          <p:cNvSpPr/>
          <p:nvPr/>
        </p:nvSpPr>
        <p:spPr>
          <a:xfrm>
            <a:off x="2157836" y="4497299"/>
            <a:ext cx="464732" cy="454342"/>
          </a:xfrm>
          <a:prstGeom prst="ellipse">
            <a:avLst/>
          </a:prstGeom>
          <a:solidFill>
            <a:schemeClr val="bg1">
              <a:lumMod val="75000"/>
              <a:alpha val="83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400" b="1" dirty="0" smtClean="0"/>
              <a:t>6</a:t>
            </a:r>
            <a:endParaRPr lang="en-US" sz="1400" b="1" dirty="0"/>
          </a:p>
        </p:txBody>
      </p:sp>
      <p:sp>
        <p:nvSpPr>
          <p:cNvPr id="21" name="Oval 20"/>
          <p:cNvSpPr/>
          <p:nvPr/>
        </p:nvSpPr>
        <p:spPr>
          <a:xfrm>
            <a:off x="2289947" y="3546070"/>
            <a:ext cx="464732" cy="454342"/>
          </a:xfrm>
          <a:prstGeom prst="ellipse">
            <a:avLst/>
          </a:prstGeom>
          <a:solidFill>
            <a:schemeClr val="bg1">
              <a:lumMod val="75000"/>
              <a:alpha val="83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400" b="1" dirty="0" smtClean="0"/>
              <a:t>5</a:t>
            </a:r>
            <a:endParaRPr lang="en-US" sz="1400" b="1" dirty="0"/>
          </a:p>
        </p:txBody>
      </p:sp>
      <p:sp>
        <p:nvSpPr>
          <p:cNvPr id="22" name="Oval 21"/>
          <p:cNvSpPr/>
          <p:nvPr/>
        </p:nvSpPr>
        <p:spPr>
          <a:xfrm>
            <a:off x="2305068" y="2700668"/>
            <a:ext cx="464732" cy="454342"/>
          </a:xfrm>
          <a:prstGeom prst="ellipse">
            <a:avLst/>
          </a:prstGeom>
          <a:solidFill>
            <a:schemeClr val="bg1">
              <a:lumMod val="75000"/>
              <a:alpha val="83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400" b="1" dirty="0" smtClean="0"/>
              <a:t>4</a:t>
            </a:r>
            <a:endParaRPr lang="en-US" sz="1400" b="1" dirty="0"/>
          </a:p>
        </p:txBody>
      </p:sp>
      <p:sp>
        <p:nvSpPr>
          <p:cNvPr id="23" name="Rounded Rectangle 22"/>
          <p:cNvSpPr/>
          <p:nvPr/>
        </p:nvSpPr>
        <p:spPr>
          <a:xfrm>
            <a:off x="1858763" y="336417"/>
            <a:ext cx="3779816" cy="355563"/>
          </a:xfrm>
          <a:prstGeom prst="roundRect">
            <a:avLst/>
          </a:prstGeom>
          <a:solidFill>
            <a:schemeClr val="bg1">
              <a:lumMod val="75000"/>
              <a:alpha val="83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400" b="1" dirty="0" smtClean="0"/>
              <a:t>ABOUT THE ORGANIZATION</a:t>
            </a:r>
            <a:endParaRPr lang="en-US" sz="1400" b="1" dirty="0"/>
          </a:p>
        </p:txBody>
      </p:sp>
      <p:sp>
        <p:nvSpPr>
          <p:cNvPr id="26" name="Rounded Rectangle 25"/>
          <p:cNvSpPr/>
          <p:nvPr/>
        </p:nvSpPr>
        <p:spPr>
          <a:xfrm>
            <a:off x="2340223" y="1058632"/>
            <a:ext cx="3779816" cy="355563"/>
          </a:xfrm>
          <a:prstGeom prst="roundRect">
            <a:avLst/>
          </a:prstGeom>
          <a:solidFill>
            <a:schemeClr val="bg1">
              <a:lumMod val="75000"/>
              <a:alpha val="83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400" b="1" dirty="0" smtClean="0"/>
              <a:t>DISSERTATION - INTRODUCTION</a:t>
            </a:r>
            <a:endParaRPr lang="en-US" sz="1400" b="1" dirty="0"/>
          </a:p>
        </p:txBody>
      </p:sp>
      <p:sp>
        <p:nvSpPr>
          <p:cNvPr id="27" name="Rounded Rectangle 26"/>
          <p:cNvSpPr/>
          <p:nvPr/>
        </p:nvSpPr>
        <p:spPr>
          <a:xfrm>
            <a:off x="2622568" y="1885393"/>
            <a:ext cx="3779816" cy="355563"/>
          </a:xfrm>
          <a:prstGeom prst="roundRect">
            <a:avLst/>
          </a:prstGeom>
          <a:solidFill>
            <a:schemeClr val="bg1">
              <a:lumMod val="75000"/>
              <a:alpha val="83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400" b="1" dirty="0" smtClean="0"/>
              <a:t>NEED FOR STUDY</a:t>
            </a:r>
            <a:endParaRPr lang="en-US" sz="1400" b="1" dirty="0"/>
          </a:p>
        </p:txBody>
      </p:sp>
      <p:sp>
        <p:nvSpPr>
          <p:cNvPr id="28" name="Rounded Rectangle 27"/>
          <p:cNvSpPr/>
          <p:nvPr/>
        </p:nvSpPr>
        <p:spPr>
          <a:xfrm>
            <a:off x="2830280" y="2735471"/>
            <a:ext cx="3779816" cy="355563"/>
          </a:xfrm>
          <a:prstGeom prst="roundRect">
            <a:avLst/>
          </a:prstGeom>
          <a:solidFill>
            <a:schemeClr val="bg1">
              <a:lumMod val="75000"/>
              <a:alpha val="83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400" b="1" dirty="0" smtClean="0"/>
              <a:t>OBJECTIVES</a:t>
            </a:r>
            <a:endParaRPr lang="en-US" sz="1400" b="1" dirty="0"/>
          </a:p>
        </p:txBody>
      </p:sp>
      <p:sp>
        <p:nvSpPr>
          <p:cNvPr id="29" name="Rounded Rectangle 28"/>
          <p:cNvSpPr/>
          <p:nvPr/>
        </p:nvSpPr>
        <p:spPr>
          <a:xfrm>
            <a:off x="2800039" y="3591424"/>
            <a:ext cx="3779816" cy="355563"/>
          </a:xfrm>
          <a:prstGeom prst="roundRect">
            <a:avLst/>
          </a:prstGeom>
          <a:solidFill>
            <a:schemeClr val="bg1">
              <a:lumMod val="75000"/>
              <a:alpha val="83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400" b="1" dirty="0" smtClean="0"/>
              <a:t>METHODOLOGY</a:t>
            </a:r>
            <a:endParaRPr lang="en-US" sz="1400" b="1" dirty="0"/>
          </a:p>
        </p:txBody>
      </p:sp>
      <p:sp>
        <p:nvSpPr>
          <p:cNvPr id="30" name="Rounded Rectangle 29"/>
          <p:cNvSpPr/>
          <p:nvPr/>
        </p:nvSpPr>
        <p:spPr>
          <a:xfrm>
            <a:off x="2679079" y="4550724"/>
            <a:ext cx="3779816" cy="355563"/>
          </a:xfrm>
          <a:prstGeom prst="roundRect">
            <a:avLst/>
          </a:prstGeom>
          <a:solidFill>
            <a:schemeClr val="bg1">
              <a:lumMod val="75000"/>
              <a:alpha val="83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400" b="1" dirty="0" smtClean="0"/>
              <a:t>RESULT</a:t>
            </a:r>
            <a:endParaRPr lang="en-US" sz="1400" b="1" dirty="0"/>
          </a:p>
        </p:txBody>
      </p:sp>
      <p:sp>
        <p:nvSpPr>
          <p:cNvPr id="31" name="Rounded Rectangle 30"/>
          <p:cNvSpPr/>
          <p:nvPr/>
        </p:nvSpPr>
        <p:spPr>
          <a:xfrm>
            <a:off x="2350427" y="5382142"/>
            <a:ext cx="3779816" cy="355563"/>
          </a:xfrm>
          <a:prstGeom prst="roundRect">
            <a:avLst/>
          </a:prstGeom>
          <a:solidFill>
            <a:schemeClr val="bg1">
              <a:lumMod val="75000"/>
              <a:alpha val="83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400" b="1" dirty="0" smtClean="0"/>
              <a:t>RECOMMENDATION</a:t>
            </a:r>
            <a:endParaRPr lang="en-US" sz="1400" b="1" dirty="0"/>
          </a:p>
        </p:txBody>
      </p:sp>
      <p:sp>
        <p:nvSpPr>
          <p:cNvPr id="32" name="Rounded Rectangle 31"/>
          <p:cNvSpPr/>
          <p:nvPr/>
        </p:nvSpPr>
        <p:spPr>
          <a:xfrm>
            <a:off x="1937788" y="6093669"/>
            <a:ext cx="5534030" cy="520579"/>
          </a:xfrm>
          <a:prstGeom prst="roundRect">
            <a:avLst/>
          </a:prstGeom>
          <a:solidFill>
            <a:srgbClr val="1E1C11"/>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2800" b="1" dirty="0" smtClean="0"/>
          </a:p>
          <a:p>
            <a:pPr algn="ctr"/>
            <a:r>
              <a:rPr lang="en-US" sz="2800" b="1" dirty="0"/>
              <a:t>CONCLUSION</a:t>
            </a:r>
            <a:endParaRPr lang="en-US" sz="2800" b="1" dirty="0"/>
          </a:p>
          <a:p>
            <a:pPr algn="ctr"/>
            <a:endParaRPr lang="en-US" sz="2800" b="1" dirty="0"/>
          </a:p>
        </p:txBody>
      </p:sp>
    </p:spTree>
    <p:extLst>
      <p:ext uri="{BB962C8B-B14F-4D97-AF65-F5344CB8AC3E}">
        <p14:creationId xmlns:p14="http://schemas.microsoft.com/office/powerpoint/2010/main" val="402703541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38104" y="1495975"/>
            <a:ext cx="7405896" cy="646331"/>
          </a:xfrm>
          <a:prstGeom prst="rect">
            <a:avLst/>
          </a:prstGeom>
        </p:spPr>
        <p:txBody>
          <a:bodyPr wrap="square">
            <a:spAutoFit/>
          </a:bodyPr>
          <a:lstStyle/>
          <a:p>
            <a:r>
              <a:rPr lang="en-US" sz="3600" b="1" dirty="0" smtClean="0"/>
              <a:t>Manufacturing and Clinical Trials</a:t>
            </a:r>
            <a:endParaRPr lang="en-US" sz="2400" b="1" dirty="0"/>
          </a:p>
        </p:txBody>
      </p:sp>
      <p:sp>
        <p:nvSpPr>
          <p:cNvPr id="5" name="Rectangle 4"/>
          <p:cNvSpPr/>
          <p:nvPr/>
        </p:nvSpPr>
        <p:spPr>
          <a:xfrm>
            <a:off x="1738104" y="3540153"/>
            <a:ext cx="2903592" cy="646331"/>
          </a:xfrm>
          <a:prstGeom prst="rect">
            <a:avLst/>
          </a:prstGeom>
        </p:spPr>
        <p:txBody>
          <a:bodyPr wrap="square">
            <a:spAutoFit/>
          </a:bodyPr>
          <a:lstStyle/>
          <a:p>
            <a:r>
              <a:rPr lang="en-US" sz="3600" b="1" dirty="0" smtClean="0">
                <a:solidFill>
                  <a:srgbClr val="000000"/>
                </a:solidFill>
              </a:rPr>
              <a:t>Awareness</a:t>
            </a:r>
            <a:endParaRPr lang="en-US" sz="4000" b="1" dirty="0">
              <a:solidFill>
                <a:srgbClr val="000000"/>
              </a:solidFill>
            </a:endParaRPr>
          </a:p>
        </p:txBody>
      </p:sp>
      <p:sp>
        <p:nvSpPr>
          <p:cNvPr id="6" name="Rectangle 5"/>
          <p:cNvSpPr/>
          <p:nvPr/>
        </p:nvSpPr>
        <p:spPr>
          <a:xfrm>
            <a:off x="316645" y="20970"/>
            <a:ext cx="3265896" cy="1323439"/>
          </a:xfrm>
          <a:prstGeom prst="rect">
            <a:avLst/>
          </a:prstGeom>
        </p:spPr>
        <p:txBody>
          <a:bodyPr wrap="square">
            <a:spAutoFit/>
          </a:bodyPr>
          <a:lstStyle/>
          <a:p>
            <a:r>
              <a:rPr lang="en-US" sz="4000" b="1" dirty="0" smtClean="0">
                <a:solidFill>
                  <a:srgbClr val="984807"/>
                </a:solidFill>
              </a:rPr>
              <a:t>Gene Therapy 			</a:t>
            </a:r>
            <a:r>
              <a:rPr lang="en-US" sz="3600" b="1" dirty="0" smtClean="0">
                <a:solidFill>
                  <a:schemeClr val="accent6">
                    <a:lumMod val="50000"/>
                  </a:schemeClr>
                </a:solidFill>
              </a:rPr>
              <a:t>in </a:t>
            </a:r>
            <a:r>
              <a:rPr lang="en-US" sz="3600" b="1" dirty="0">
                <a:solidFill>
                  <a:schemeClr val="accent6">
                    <a:lumMod val="50000"/>
                  </a:schemeClr>
                </a:solidFill>
              </a:rPr>
              <a:t>I</a:t>
            </a:r>
            <a:r>
              <a:rPr lang="en-US" sz="3600" b="1" dirty="0" smtClean="0">
                <a:solidFill>
                  <a:schemeClr val="accent6">
                    <a:lumMod val="50000"/>
                  </a:schemeClr>
                </a:solidFill>
              </a:rPr>
              <a:t>ndia </a:t>
            </a:r>
          </a:p>
        </p:txBody>
      </p:sp>
      <p:pic>
        <p:nvPicPr>
          <p:cNvPr id="7" name="Picture 6" descr="green-ligh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941" y="3599893"/>
            <a:ext cx="1156032" cy="1173500"/>
          </a:xfrm>
          <a:prstGeom prst="rect">
            <a:avLst/>
          </a:prstGeom>
        </p:spPr>
      </p:pic>
      <p:sp>
        <p:nvSpPr>
          <p:cNvPr id="8" name="TextBox 7"/>
          <p:cNvSpPr txBox="1"/>
          <p:nvPr/>
        </p:nvSpPr>
        <p:spPr>
          <a:xfrm>
            <a:off x="1959740" y="2670510"/>
            <a:ext cx="3322689" cy="830997"/>
          </a:xfrm>
          <a:prstGeom prst="rect">
            <a:avLst/>
          </a:prstGeom>
          <a:noFill/>
        </p:spPr>
        <p:txBody>
          <a:bodyPr wrap="square" rtlCol="0">
            <a:spAutoFit/>
          </a:bodyPr>
          <a:lstStyle/>
          <a:p>
            <a:r>
              <a:rPr lang="en-US" sz="2400" dirty="0" smtClean="0"/>
              <a:t>Efficacy</a:t>
            </a:r>
            <a:r>
              <a:rPr lang="en-US" dirty="0" smtClean="0"/>
              <a:t> </a:t>
            </a:r>
            <a:r>
              <a:rPr lang="en-US" sz="2400" b="1" dirty="0" smtClean="0"/>
              <a:t>&gt; 30% of existing therapies </a:t>
            </a:r>
            <a:endParaRPr lang="en-US" sz="2400" b="1" dirty="0"/>
          </a:p>
        </p:txBody>
      </p:sp>
      <p:sp>
        <p:nvSpPr>
          <p:cNvPr id="9" name="TextBox 8"/>
          <p:cNvSpPr txBox="1"/>
          <p:nvPr/>
        </p:nvSpPr>
        <p:spPr>
          <a:xfrm>
            <a:off x="5695852" y="2633300"/>
            <a:ext cx="3322689" cy="830997"/>
          </a:xfrm>
          <a:prstGeom prst="rect">
            <a:avLst/>
          </a:prstGeom>
          <a:noFill/>
        </p:spPr>
        <p:txBody>
          <a:bodyPr wrap="square" rtlCol="0">
            <a:spAutoFit/>
          </a:bodyPr>
          <a:lstStyle/>
          <a:p>
            <a:r>
              <a:rPr lang="en-US" sz="2400" dirty="0" smtClean="0">
                <a:solidFill>
                  <a:srgbClr val="000000"/>
                </a:solidFill>
              </a:rPr>
              <a:t>Safety </a:t>
            </a:r>
            <a:r>
              <a:rPr lang="en-US" sz="2400" b="1" dirty="0" err="1" smtClean="0">
                <a:solidFill>
                  <a:srgbClr val="000000"/>
                </a:solidFill>
              </a:rPr>
              <a:t>Upto</a:t>
            </a:r>
            <a:r>
              <a:rPr lang="en-US" sz="2400" b="1" dirty="0" smtClean="0">
                <a:solidFill>
                  <a:srgbClr val="000000"/>
                </a:solidFill>
              </a:rPr>
              <a:t> 10% Grade 3-4 Adverse events </a:t>
            </a:r>
            <a:endParaRPr lang="en-US" sz="2400" b="1" dirty="0">
              <a:solidFill>
                <a:srgbClr val="000000"/>
              </a:solidFill>
            </a:endParaRPr>
          </a:p>
        </p:txBody>
      </p:sp>
      <p:pic>
        <p:nvPicPr>
          <p:cNvPr id="10" name="Picture 9" descr="images-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3456126" y="-16376"/>
            <a:ext cx="1422498" cy="1423308"/>
          </a:xfrm>
          <a:prstGeom prst="rect">
            <a:avLst/>
          </a:prstGeom>
        </p:spPr>
      </p:pic>
      <p:sp>
        <p:nvSpPr>
          <p:cNvPr id="11" name="Rectangle 10"/>
          <p:cNvSpPr/>
          <p:nvPr/>
        </p:nvSpPr>
        <p:spPr>
          <a:xfrm>
            <a:off x="5024369" y="144080"/>
            <a:ext cx="2371791" cy="1200329"/>
          </a:xfrm>
          <a:prstGeom prst="rect">
            <a:avLst/>
          </a:prstGeom>
        </p:spPr>
        <p:txBody>
          <a:bodyPr wrap="square">
            <a:spAutoFit/>
          </a:bodyPr>
          <a:lstStyle/>
          <a:p>
            <a:r>
              <a:rPr lang="en-US" sz="3600" b="1" dirty="0" smtClean="0">
                <a:solidFill>
                  <a:schemeClr val="tx1">
                    <a:lumMod val="95000"/>
                    <a:lumOff val="5000"/>
                  </a:schemeClr>
                </a:solidFill>
                <a:latin typeface="Arial Black"/>
                <a:cs typeface="Arial Black"/>
              </a:rPr>
              <a:t>5–10 </a:t>
            </a:r>
            <a:r>
              <a:rPr lang="en-US" sz="3600" b="1" dirty="0">
                <a:solidFill>
                  <a:schemeClr val="tx1">
                    <a:lumMod val="95000"/>
                    <a:lumOff val="5000"/>
                  </a:schemeClr>
                </a:solidFill>
                <a:latin typeface="Arial Black"/>
                <a:cs typeface="Arial Black"/>
              </a:rPr>
              <a:t>years</a:t>
            </a:r>
            <a:endParaRPr lang="en-US" sz="2000" b="1" dirty="0">
              <a:solidFill>
                <a:schemeClr val="tx1">
                  <a:lumMod val="95000"/>
                  <a:lumOff val="5000"/>
                </a:schemeClr>
              </a:solidFill>
              <a:latin typeface="Arial Black"/>
              <a:cs typeface="Arial Black"/>
            </a:endParaRPr>
          </a:p>
        </p:txBody>
      </p:sp>
      <p:sp>
        <p:nvSpPr>
          <p:cNvPr id="12" name="Rounded Rectangle 11"/>
          <p:cNvSpPr/>
          <p:nvPr/>
        </p:nvSpPr>
        <p:spPr>
          <a:xfrm>
            <a:off x="6592449" y="76621"/>
            <a:ext cx="2482120" cy="361809"/>
          </a:xfrm>
          <a:prstGeom prst="roundRect">
            <a:avLst/>
          </a:prstGeom>
          <a:solidFill>
            <a:srgbClr val="1E1C11"/>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2800" b="1" dirty="0" smtClean="0"/>
          </a:p>
          <a:p>
            <a:pPr algn="ctr"/>
            <a:r>
              <a:rPr lang="en-US" sz="1600" b="1" dirty="0"/>
              <a:t>CONCLUSION</a:t>
            </a:r>
            <a:endParaRPr lang="en-US" sz="2800" b="1" dirty="0"/>
          </a:p>
          <a:p>
            <a:pPr algn="ctr"/>
            <a:endParaRPr lang="en-US" sz="2800" b="1" dirty="0"/>
          </a:p>
        </p:txBody>
      </p:sp>
      <p:pic>
        <p:nvPicPr>
          <p:cNvPr id="14" name="Picture 13" descr="medical-healthcare-icon-people-charting-260nw-410400535.jp2"/>
          <p:cNvPicPr>
            <a:picLocks noChangeAspect="1"/>
          </p:cNvPicPr>
          <p:nvPr/>
        </p:nvPicPr>
        <p:blipFill rotWithShape="1">
          <a:blip r:embed="rId4">
            <a:extLst>
              <a:ext uri="{28A0092B-C50C-407E-A947-70E740481C1C}">
                <a14:useLocalDpi xmlns:a14="http://schemas.microsoft.com/office/drawing/2010/main" val="0"/>
              </a:ext>
            </a:extLst>
          </a:blip>
          <a:srcRect t="6086" b="9892"/>
          <a:stretch/>
        </p:blipFill>
        <p:spPr>
          <a:xfrm>
            <a:off x="143288" y="1792698"/>
            <a:ext cx="1431047" cy="1294889"/>
          </a:xfrm>
          <a:prstGeom prst="rect">
            <a:avLst/>
          </a:prstGeom>
        </p:spPr>
      </p:pic>
      <p:sp>
        <p:nvSpPr>
          <p:cNvPr id="15" name="TextBox 14"/>
          <p:cNvSpPr txBox="1"/>
          <p:nvPr/>
        </p:nvSpPr>
        <p:spPr>
          <a:xfrm>
            <a:off x="1906837" y="4147162"/>
            <a:ext cx="3322689" cy="461665"/>
          </a:xfrm>
          <a:prstGeom prst="rect">
            <a:avLst/>
          </a:prstGeom>
          <a:noFill/>
        </p:spPr>
        <p:txBody>
          <a:bodyPr wrap="square" rtlCol="0">
            <a:spAutoFit/>
          </a:bodyPr>
          <a:lstStyle/>
          <a:p>
            <a:r>
              <a:rPr lang="en-US" sz="2400" dirty="0" smtClean="0"/>
              <a:t>Conference </a:t>
            </a:r>
            <a:endParaRPr lang="en-US" sz="2400" b="1" dirty="0"/>
          </a:p>
        </p:txBody>
      </p:sp>
      <p:sp>
        <p:nvSpPr>
          <p:cNvPr id="16" name="TextBox 15"/>
          <p:cNvSpPr txBox="1"/>
          <p:nvPr/>
        </p:nvSpPr>
        <p:spPr>
          <a:xfrm>
            <a:off x="1997953" y="2047857"/>
            <a:ext cx="6592783" cy="461665"/>
          </a:xfrm>
          <a:prstGeom prst="rect">
            <a:avLst/>
          </a:prstGeom>
          <a:noFill/>
        </p:spPr>
        <p:txBody>
          <a:bodyPr wrap="square" rtlCol="0">
            <a:spAutoFit/>
          </a:bodyPr>
          <a:lstStyle/>
          <a:p>
            <a:r>
              <a:rPr lang="en-US" sz="2400" dirty="0" smtClean="0"/>
              <a:t>Laboratory, infrastructure and trained personnel</a:t>
            </a:r>
            <a:endParaRPr lang="en-US" sz="2400" b="1" dirty="0"/>
          </a:p>
        </p:txBody>
      </p:sp>
      <p:pic>
        <p:nvPicPr>
          <p:cNvPr id="17" name="Picture 16"/>
          <p:cNvPicPr/>
          <p:nvPr/>
        </p:nvPicPr>
        <p:blipFill>
          <a:blip r:embed="rId5">
            <a:extLst>
              <a:ext uri="{28A0092B-C50C-407E-A947-70E740481C1C}">
                <a14:useLocalDpi xmlns:a14="http://schemas.microsoft.com/office/drawing/2010/main" val="0"/>
              </a:ext>
            </a:extLst>
          </a:blip>
          <a:stretch>
            <a:fillRect/>
          </a:stretch>
        </p:blipFill>
        <p:spPr>
          <a:xfrm>
            <a:off x="1574335" y="2112565"/>
            <a:ext cx="385405" cy="421156"/>
          </a:xfrm>
          <a:prstGeom prst="rect">
            <a:avLst/>
          </a:prstGeom>
        </p:spPr>
      </p:pic>
      <p:pic>
        <p:nvPicPr>
          <p:cNvPr id="18" name="Picture 17"/>
          <p:cNvPicPr/>
          <p:nvPr/>
        </p:nvPicPr>
        <p:blipFill>
          <a:blip r:embed="rId5">
            <a:extLst>
              <a:ext uri="{28A0092B-C50C-407E-A947-70E740481C1C}">
                <a14:useLocalDpi xmlns:a14="http://schemas.microsoft.com/office/drawing/2010/main" val="0"/>
              </a:ext>
            </a:extLst>
          </a:blip>
          <a:stretch>
            <a:fillRect/>
          </a:stretch>
        </p:blipFill>
        <p:spPr>
          <a:xfrm>
            <a:off x="1564077" y="2707858"/>
            <a:ext cx="385405" cy="421156"/>
          </a:xfrm>
          <a:prstGeom prst="rect">
            <a:avLst/>
          </a:prstGeom>
        </p:spPr>
      </p:pic>
      <p:pic>
        <p:nvPicPr>
          <p:cNvPr id="19" name="Picture 18"/>
          <p:cNvPicPr/>
          <p:nvPr/>
        </p:nvPicPr>
        <p:blipFill>
          <a:blip r:embed="rId5">
            <a:extLst>
              <a:ext uri="{28A0092B-C50C-407E-A947-70E740481C1C}">
                <a14:useLocalDpi xmlns:a14="http://schemas.microsoft.com/office/drawing/2010/main" val="0"/>
              </a:ext>
            </a:extLst>
          </a:blip>
          <a:stretch>
            <a:fillRect/>
          </a:stretch>
        </p:blipFill>
        <p:spPr>
          <a:xfrm>
            <a:off x="5310447" y="2699652"/>
            <a:ext cx="385405" cy="421156"/>
          </a:xfrm>
          <a:prstGeom prst="rect">
            <a:avLst/>
          </a:prstGeom>
        </p:spPr>
      </p:pic>
      <p:pic>
        <p:nvPicPr>
          <p:cNvPr id="20" name="Picture 19" descr="People_Icon.jpg"/>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1491973" y="4169346"/>
            <a:ext cx="406495" cy="435981"/>
          </a:xfrm>
          <a:prstGeom prst="rect">
            <a:avLst/>
          </a:prstGeom>
        </p:spPr>
      </p:pic>
      <p:pic>
        <p:nvPicPr>
          <p:cNvPr id="23" name="Picture 22" descr="240_F_154162435_Nf1cfvFBenAgR5AGsnomZ7MeDPlhvX58.jpg"/>
          <p:cNvPicPr>
            <a:picLocks noChangeAspect="1"/>
          </p:cNvPicPr>
          <p:nvPr/>
        </p:nvPicPr>
        <p:blipFill rotWithShape="1">
          <a:blip r:embed="rId7">
            <a:extLst>
              <a:ext uri="{28A0092B-C50C-407E-A947-70E740481C1C}">
                <a14:useLocalDpi xmlns:a14="http://schemas.microsoft.com/office/drawing/2010/main" val="0"/>
              </a:ext>
            </a:extLst>
          </a:blip>
          <a:srcRect l="13390" t="11098" r="11290" b="10393"/>
          <a:stretch/>
        </p:blipFill>
        <p:spPr>
          <a:xfrm>
            <a:off x="279913" y="5268366"/>
            <a:ext cx="1148859" cy="1197481"/>
          </a:xfrm>
          <a:prstGeom prst="rect">
            <a:avLst/>
          </a:prstGeom>
        </p:spPr>
      </p:pic>
      <p:sp>
        <p:nvSpPr>
          <p:cNvPr id="24" name="Rectangle 23"/>
          <p:cNvSpPr/>
          <p:nvPr/>
        </p:nvSpPr>
        <p:spPr>
          <a:xfrm>
            <a:off x="1738104" y="5105421"/>
            <a:ext cx="2903592" cy="646331"/>
          </a:xfrm>
          <a:prstGeom prst="rect">
            <a:avLst/>
          </a:prstGeom>
        </p:spPr>
        <p:txBody>
          <a:bodyPr wrap="square">
            <a:spAutoFit/>
          </a:bodyPr>
          <a:lstStyle/>
          <a:p>
            <a:r>
              <a:rPr lang="en-US" sz="3600" b="1" dirty="0" smtClean="0">
                <a:solidFill>
                  <a:srgbClr val="000000"/>
                </a:solidFill>
              </a:rPr>
              <a:t>Funding</a:t>
            </a:r>
            <a:r>
              <a:rPr lang="en-US" sz="3600" b="1" dirty="0" smtClean="0">
                <a:solidFill>
                  <a:srgbClr val="215968"/>
                </a:solidFill>
              </a:rPr>
              <a:t> </a:t>
            </a:r>
            <a:endParaRPr lang="en-US" sz="4000" b="1" dirty="0">
              <a:solidFill>
                <a:srgbClr val="215968"/>
              </a:solidFill>
            </a:endParaRPr>
          </a:p>
        </p:txBody>
      </p:sp>
      <p:pic>
        <p:nvPicPr>
          <p:cNvPr id="26" name="Picture 25" descr="People_Icon.jpg"/>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5279119" y="4147162"/>
            <a:ext cx="406495" cy="435981"/>
          </a:xfrm>
          <a:prstGeom prst="rect">
            <a:avLst/>
          </a:prstGeom>
        </p:spPr>
      </p:pic>
      <p:sp>
        <p:nvSpPr>
          <p:cNvPr id="28" name="TextBox 27"/>
          <p:cNvSpPr txBox="1"/>
          <p:nvPr/>
        </p:nvSpPr>
        <p:spPr>
          <a:xfrm>
            <a:off x="5739129" y="4133549"/>
            <a:ext cx="3322689" cy="461665"/>
          </a:xfrm>
          <a:prstGeom prst="rect">
            <a:avLst/>
          </a:prstGeom>
          <a:noFill/>
        </p:spPr>
        <p:txBody>
          <a:bodyPr wrap="square" rtlCol="0">
            <a:spAutoFit/>
          </a:bodyPr>
          <a:lstStyle/>
          <a:p>
            <a:r>
              <a:rPr lang="en-US" sz="2400" dirty="0" smtClean="0"/>
              <a:t>Specialized sales team </a:t>
            </a:r>
            <a:endParaRPr lang="en-US" sz="2400" b="1" dirty="0"/>
          </a:p>
        </p:txBody>
      </p:sp>
      <p:pic>
        <p:nvPicPr>
          <p:cNvPr id="29" name="Picture 28" descr="People_Icon.jpg"/>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5310447" y="4608827"/>
            <a:ext cx="406495" cy="435981"/>
          </a:xfrm>
          <a:prstGeom prst="rect">
            <a:avLst/>
          </a:prstGeom>
        </p:spPr>
      </p:pic>
      <p:sp>
        <p:nvSpPr>
          <p:cNvPr id="30" name="TextBox 29"/>
          <p:cNvSpPr txBox="1"/>
          <p:nvPr/>
        </p:nvSpPr>
        <p:spPr>
          <a:xfrm>
            <a:off x="5723445" y="4572803"/>
            <a:ext cx="3322689" cy="830997"/>
          </a:xfrm>
          <a:prstGeom prst="rect">
            <a:avLst/>
          </a:prstGeom>
          <a:noFill/>
        </p:spPr>
        <p:txBody>
          <a:bodyPr wrap="square" rtlCol="0">
            <a:spAutoFit/>
          </a:bodyPr>
          <a:lstStyle/>
          <a:p>
            <a:r>
              <a:rPr lang="en-US" sz="2400" dirty="0" smtClean="0"/>
              <a:t>Concept of </a:t>
            </a:r>
            <a:r>
              <a:rPr lang="fr-FR" sz="2400" dirty="0" err="1"/>
              <a:t>Medical</a:t>
            </a:r>
            <a:r>
              <a:rPr lang="fr-FR" sz="2400" dirty="0"/>
              <a:t> Science Liaison </a:t>
            </a:r>
            <a:r>
              <a:rPr lang="fr-FR" sz="2400" dirty="0" smtClean="0"/>
              <a:t>(MSL)</a:t>
            </a:r>
            <a:r>
              <a:rPr lang="en-US" sz="2400" dirty="0" smtClean="0"/>
              <a:t> </a:t>
            </a:r>
            <a:endParaRPr lang="en-US" sz="2400" b="1" dirty="0"/>
          </a:p>
        </p:txBody>
      </p:sp>
      <p:pic>
        <p:nvPicPr>
          <p:cNvPr id="31" name="Picture 30" descr="People_Icon.jpg"/>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1488243" y="4610255"/>
            <a:ext cx="406495" cy="435981"/>
          </a:xfrm>
          <a:prstGeom prst="rect">
            <a:avLst/>
          </a:prstGeom>
        </p:spPr>
      </p:pic>
      <p:sp>
        <p:nvSpPr>
          <p:cNvPr id="32" name="TextBox 31"/>
          <p:cNvSpPr txBox="1"/>
          <p:nvPr/>
        </p:nvSpPr>
        <p:spPr>
          <a:xfrm>
            <a:off x="1894378" y="4595214"/>
            <a:ext cx="3322689" cy="461665"/>
          </a:xfrm>
          <a:prstGeom prst="rect">
            <a:avLst/>
          </a:prstGeom>
          <a:noFill/>
        </p:spPr>
        <p:txBody>
          <a:bodyPr wrap="square" rtlCol="0">
            <a:spAutoFit/>
          </a:bodyPr>
          <a:lstStyle/>
          <a:p>
            <a:r>
              <a:rPr lang="en-US" sz="2400" dirty="0" smtClean="0"/>
              <a:t>Digital media </a:t>
            </a:r>
            <a:endParaRPr lang="en-US" sz="2400" b="1" dirty="0"/>
          </a:p>
        </p:txBody>
      </p:sp>
      <p:pic>
        <p:nvPicPr>
          <p:cNvPr id="33" name="Picture 32" descr="bank_building_government_structure_banking_office_classic_courthouse_financial_institution_flat_design_icon-512.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28772" y="5703338"/>
            <a:ext cx="465606" cy="465606"/>
          </a:xfrm>
          <a:prstGeom prst="rect">
            <a:avLst/>
          </a:prstGeom>
        </p:spPr>
      </p:pic>
      <p:sp>
        <p:nvSpPr>
          <p:cNvPr id="34" name="TextBox 33"/>
          <p:cNvSpPr txBox="1"/>
          <p:nvPr/>
        </p:nvSpPr>
        <p:spPr>
          <a:xfrm>
            <a:off x="1865168" y="5696395"/>
            <a:ext cx="3322689" cy="461665"/>
          </a:xfrm>
          <a:prstGeom prst="rect">
            <a:avLst/>
          </a:prstGeom>
          <a:noFill/>
        </p:spPr>
        <p:txBody>
          <a:bodyPr wrap="square" rtlCol="0">
            <a:spAutoFit/>
          </a:bodyPr>
          <a:lstStyle/>
          <a:p>
            <a:r>
              <a:rPr lang="en-US" sz="2400" dirty="0" smtClean="0"/>
              <a:t>Government </a:t>
            </a:r>
            <a:endParaRPr lang="en-US" sz="2400" b="1" dirty="0"/>
          </a:p>
        </p:txBody>
      </p:sp>
      <p:pic>
        <p:nvPicPr>
          <p:cNvPr id="35" name="Picture 34" descr="bank_building_government_structure_banking_office_classic_courthouse_financial_institution_flat_design_icon-512.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259456" y="5714222"/>
            <a:ext cx="465606" cy="465606"/>
          </a:xfrm>
          <a:prstGeom prst="rect">
            <a:avLst/>
          </a:prstGeom>
        </p:spPr>
      </p:pic>
      <p:sp>
        <p:nvSpPr>
          <p:cNvPr id="36" name="TextBox 35"/>
          <p:cNvSpPr txBox="1"/>
          <p:nvPr/>
        </p:nvSpPr>
        <p:spPr>
          <a:xfrm>
            <a:off x="5695852" y="5707279"/>
            <a:ext cx="3322689" cy="830997"/>
          </a:xfrm>
          <a:prstGeom prst="rect">
            <a:avLst/>
          </a:prstGeom>
          <a:noFill/>
        </p:spPr>
        <p:txBody>
          <a:bodyPr wrap="square" rtlCol="0">
            <a:spAutoFit/>
          </a:bodyPr>
          <a:lstStyle/>
          <a:p>
            <a:r>
              <a:rPr lang="en-US" sz="2400" dirty="0" smtClean="0"/>
              <a:t>Pharmaceutical companies</a:t>
            </a:r>
            <a:endParaRPr lang="en-US" sz="2400" b="1" dirty="0"/>
          </a:p>
        </p:txBody>
      </p:sp>
      <p:pic>
        <p:nvPicPr>
          <p:cNvPr id="37" name="Picture 36" descr="bank_building_government_structure_banking_office_classic_courthouse_financial_institution_flat_design_icon-512.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28772" y="6201109"/>
            <a:ext cx="465606" cy="465606"/>
          </a:xfrm>
          <a:prstGeom prst="rect">
            <a:avLst/>
          </a:prstGeom>
        </p:spPr>
      </p:pic>
      <p:sp>
        <p:nvSpPr>
          <p:cNvPr id="38" name="TextBox 37"/>
          <p:cNvSpPr txBox="1"/>
          <p:nvPr/>
        </p:nvSpPr>
        <p:spPr>
          <a:xfrm>
            <a:off x="1865168" y="6194166"/>
            <a:ext cx="3445279" cy="461665"/>
          </a:xfrm>
          <a:prstGeom prst="rect">
            <a:avLst/>
          </a:prstGeom>
          <a:noFill/>
        </p:spPr>
        <p:txBody>
          <a:bodyPr wrap="square" rtlCol="0">
            <a:spAutoFit/>
          </a:bodyPr>
          <a:lstStyle/>
          <a:p>
            <a:r>
              <a:rPr lang="en-US" sz="2400" dirty="0" smtClean="0"/>
              <a:t>Public private partnership </a:t>
            </a:r>
            <a:endParaRPr lang="en-US" sz="2400" b="1" dirty="0"/>
          </a:p>
        </p:txBody>
      </p:sp>
    </p:spTree>
    <p:extLst>
      <p:ext uri="{BB962C8B-B14F-4D97-AF65-F5344CB8AC3E}">
        <p14:creationId xmlns:p14="http://schemas.microsoft.com/office/powerpoint/2010/main" val="4285754884"/>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6592449" y="76621"/>
            <a:ext cx="2482120" cy="361809"/>
          </a:xfrm>
          <a:prstGeom prst="roundRect">
            <a:avLst/>
          </a:prstGeom>
          <a:solidFill>
            <a:schemeClr val="accent4">
              <a:lumMod val="50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2800" b="1" dirty="0" smtClean="0"/>
          </a:p>
          <a:p>
            <a:pPr algn="ctr"/>
            <a:r>
              <a:rPr lang="en-US" sz="1600" b="1" dirty="0" smtClean="0"/>
              <a:t>REFERENCE</a:t>
            </a:r>
            <a:endParaRPr lang="en-US" sz="2800" b="1" dirty="0"/>
          </a:p>
          <a:p>
            <a:pPr algn="ctr"/>
            <a:endParaRPr lang="en-US" sz="2800" b="1" dirty="0"/>
          </a:p>
        </p:txBody>
      </p:sp>
      <p:sp>
        <p:nvSpPr>
          <p:cNvPr id="5" name="Rectangle 4"/>
          <p:cNvSpPr/>
          <p:nvPr/>
        </p:nvSpPr>
        <p:spPr>
          <a:xfrm>
            <a:off x="274862" y="749262"/>
            <a:ext cx="8869138" cy="5355313"/>
          </a:xfrm>
          <a:prstGeom prst="rect">
            <a:avLst/>
          </a:prstGeom>
        </p:spPr>
        <p:txBody>
          <a:bodyPr wrap="square">
            <a:spAutoFit/>
          </a:bodyPr>
          <a:lstStyle/>
          <a:p>
            <a:pPr marL="342900" indent="-342900">
              <a:buFont typeface="+mj-lt"/>
              <a:buAutoNum type="arabicPeriod"/>
            </a:pPr>
            <a:r>
              <a:rPr lang="en-US" dirty="0"/>
              <a:t>Cancer Key facts [Internet]: [WHO]; 2018 Feb 01 [Cited 2018 Apr 27]. Available from: </a:t>
            </a:r>
            <a:r>
              <a:rPr lang="en-US" u="sng" dirty="0">
                <a:hlinkClick r:id="rId2"/>
              </a:rPr>
              <a:t>http://www.who.int/mediacentre/factsheets/fs297/en/</a:t>
            </a:r>
            <a:endParaRPr lang="en-US" dirty="0"/>
          </a:p>
          <a:p>
            <a:pPr marL="342900" indent="-342900">
              <a:buFont typeface="+mj-lt"/>
              <a:buAutoNum type="arabicPeriod"/>
            </a:pPr>
            <a:endParaRPr lang="en-US" dirty="0" smtClean="0"/>
          </a:p>
          <a:p>
            <a:pPr marL="342900" indent="-342900">
              <a:buFont typeface="+mj-lt"/>
              <a:buAutoNum type="arabicPeriod"/>
            </a:pPr>
            <a:r>
              <a:rPr lang="en-US" dirty="0" smtClean="0"/>
              <a:t>Call </a:t>
            </a:r>
            <a:r>
              <a:rPr lang="en-US" dirty="0"/>
              <a:t>for Action: Expanding cancer care in India: [Place unknown]: Ernst and Young; 2015 July [Cited 2018 Apr 27]. Available from: </a:t>
            </a:r>
            <a:r>
              <a:rPr lang="en-US" u="sng" dirty="0">
                <a:hlinkClick r:id="rId3"/>
              </a:rPr>
              <a:t>http://www.ey.com/Publication/vwLUAssets/EY-Call-for-action-expanding-cancer-care-in-india/%24FILE/EY-Call-for-action-expanding-cancer-care-in-</a:t>
            </a:r>
            <a:r>
              <a:rPr lang="en-US" u="sng" dirty="0" smtClean="0">
                <a:hlinkClick r:id="rId3"/>
              </a:rPr>
              <a:t>india.pdf</a:t>
            </a:r>
            <a:endParaRPr lang="en-US" dirty="0"/>
          </a:p>
          <a:p>
            <a:pPr marL="342900" indent="-342900">
              <a:buFont typeface="+mj-lt"/>
              <a:buAutoNum type="arabicPeriod"/>
            </a:pPr>
            <a:endParaRPr lang="en-US" dirty="0"/>
          </a:p>
          <a:p>
            <a:pPr marL="342900" indent="-342900">
              <a:buFont typeface="+mj-lt"/>
              <a:buAutoNum type="arabicPeriod"/>
            </a:pPr>
            <a:r>
              <a:rPr lang="en-US" dirty="0" smtClean="0"/>
              <a:t>Global </a:t>
            </a:r>
            <a:r>
              <a:rPr lang="en-US" dirty="0"/>
              <a:t>&amp; US Gene Therapy Market Forecast to 2020; [Internet]; [Global]; 2018 February 14; [Cited 2018 April 29]; Available from: </a:t>
            </a:r>
            <a:r>
              <a:rPr lang="en-US" u="sng" dirty="0">
                <a:hlinkClick r:id="rId4"/>
              </a:rPr>
              <a:t>https://www.wiseguyreports.com/reports/2997455-global-us-gene-therapy-market-forecast-to-</a:t>
            </a:r>
            <a:r>
              <a:rPr lang="en-US" u="sng" dirty="0" smtClean="0">
                <a:hlinkClick r:id="rId4"/>
              </a:rPr>
              <a:t>2020</a:t>
            </a:r>
            <a:endParaRPr lang="en-US" dirty="0"/>
          </a:p>
          <a:p>
            <a:pPr marL="342900" indent="-342900">
              <a:buFont typeface="+mj-lt"/>
              <a:buAutoNum type="arabicPeriod"/>
            </a:pPr>
            <a:endParaRPr lang="en-US" dirty="0"/>
          </a:p>
          <a:p>
            <a:pPr marL="342900" indent="-342900">
              <a:buFont typeface="+mj-lt"/>
              <a:buAutoNum type="arabicPeriod"/>
            </a:pPr>
            <a:r>
              <a:rPr lang="en-US" dirty="0" smtClean="0"/>
              <a:t>Cellular </a:t>
            </a:r>
            <a:r>
              <a:rPr lang="en-US" dirty="0"/>
              <a:t>&amp; Gene Therapy Products; [Internet]; [Place unknown]; 2018 February 2; [Cited 2018 April 27]; Available from: </a:t>
            </a:r>
            <a:r>
              <a:rPr lang="en-US" u="sng" dirty="0">
                <a:hlinkClick r:id="rId5"/>
              </a:rPr>
              <a:t>https://www.fda.gov/BiologicsBloodVaccines/CellularGeneTherapyProducts/</a:t>
            </a:r>
            <a:r>
              <a:rPr lang="en-US" u="sng" dirty="0" smtClean="0">
                <a:hlinkClick r:id="rId5"/>
              </a:rPr>
              <a:t>default.htm</a:t>
            </a:r>
            <a:endParaRPr lang="en-US" dirty="0"/>
          </a:p>
          <a:p>
            <a:pPr marL="342900" indent="-342900">
              <a:buFont typeface="+mj-lt"/>
              <a:buAutoNum type="arabicPeriod"/>
            </a:pPr>
            <a:endParaRPr lang="en-US" dirty="0"/>
          </a:p>
          <a:p>
            <a:pPr marL="342900" indent="-342900">
              <a:buFont typeface="+mj-lt"/>
              <a:buAutoNum type="arabicPeriod"/>
            </a:pPr>
            <a:r>
              <a:rPr lang="en-US" dirty="0" smtClean="0"/>
              <a:t>Historic </a:t>
            </a:r>
            <a:r>
              <a:rPr lang="en-US" dirty="0"/>
              <a:t>Overview of Gene Therapy; [Internet]; [Place unknown]; [Cited 2018 Apr 27]; Available from: </a:t>
            </a:r>
            <a:r>
              <a:rPr lang="en-US" u="sng" dirty="0">
                <a:hlinkClick r:id="rId6"/>
              </a:rPr>
              <a:t>http://www.genetherapynet.com/historic-overview-of-gene-therapy.html</a:t>
            </a:r>
            <a:endParaRPr lang="en-US" dirty="0"/>
          </a:p>
        </p:txBody>
      </p:sp>
    </p:spTree>
    <p:extLst>
      <p:ext uri="{BB962C8B-B14F-4D97-AF65-F5344CB8AC3E}">
        <p14:creationId xmlns:p14="http://schemas.microsoft.com/office/powerpoint/2010/main" val="63394972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dd1708_gene_therap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7999"/>
          </a:xfrm>
          <a:prstGeom prst="rect">
            <a:avLst/>
          </a:prstGeom>
        </p:spPr>
      </p:pic>
      <p:sp>
        <p:nvSpPr>
          <p:cNvPr id="6" name="Rectangle 5"/>
          <p:cNvSpPr/>
          <p:nvPr/>
        </p:nvSpPr>
        <p:spPr>
          <a:xfrm>
            <a:off x="1774173" y="315637"/>
            <a:ext cx="5901463" cy="1200329"/>
          </a:xfrm>
          <a:prstGeom prst="rect">
            <a:avLst/>
          </a:prstGeom>
          <a:noFill/>
        </p:spPr>
        <p:txBody>
          <a:bodyPr wrap="square" lIns="91440" tIns="45720" rIns="91440" bIns="45720">
            <a:spAutoFit/>
          </a:bodyPr>
          <a:lstStyle/>
          <a:p>
            <a:pPr algn="ctr"/>
            <a:r>
              <a:rPr lang="x-none" sz="7200" b="1" cap="none" spc="0" dirty="0" smtClean="0">
                <a:ln w="12700">
                  <a:noFill/>
                  <a:prstDash val="solid"/>
                </a:ln>
                <a:solidFill>
                  <a:schemeClr val="tx2">
                    <a:lumMod val="60000"/>
                    <a:lumOff val="40000"/>
                  </a:schemeClr>
                </a:solidFill>
                <a:effectLst>
                  <a:outerShdw blurRad="50800" dist="38100" dir="5400000" algn="t" rotWithShape="0">
                    <a:prstClr val="black">
                      <a:alpha val="40000"/>
                    </a:prstClr>
                  </a:outerShdw>
                </a:effectLst>
                <a:latin typeface="Times New Roman"/>
                <a:cs typeface="Times New Roman"/>
              </a:rPr>
              <a:t>THANK YOU</a:t>
            </a:r>
            <a:endParaRPr lang="x-none" sz="7200" b="1" cap="none" spc="0" dirty="0">
              <a:ln w="12700">
                <a:noFill/>
                <a:prstDash val="solid"/>
              </a:ln>
              <a:solidFill>
                <a:schemeClr val="tx2">
                  <a:lumMod val="60000"/>
                  <a:lumOff val="40000"/>
                </a:schemeClr>
              </a:solidFill>
              <a:effectLst>
                <a:outerShdw blurRad="50800" dist="38100" dir="5400000" algn="t" rotWithShape="0">
                  <a:prstClr val="black">
                    <a:alpha val="40000"/>
                  </a:prstClr>
                </a:outerShdw>
              </a:effectLst>
              <a:latin typeface="Times New Roman"/>
              <a:cs typeface="Times New Roman"/>
            </a:endParaRPr>
          </a:p>
        </p:txBody>
      </p:sp>
    </p:spTree>
    <p:extLst>
      <p:ext uri="{BB962C8B-B14F-4D97-AF65-F5344CB8AC3E}">
        <p14:creationId xmlns:p14="http://schemas.microsoft.com/office/powerpoint/2010/main" val="141826858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lock Arc 12"/>
          <p:cNvSpPr/>
          <p:nvPr/>
        </p:nvSpPr>
        <p:spPr>
          <a:xfrm>
            <a:off x="-1738834" y="0"/>
            <a:ext cx="4279043" cy="6858000"/>
          </a:xfrm>
          <a:prstGeom prst="blockArc">
            <a:avLst>
              <a:gd name="adj1" fmla="val 15816787"/>
              <a:gd name="adj2" fmla="val 5847548"/>
              <a:gd name="adj3" fmla="val 140"/>
            </a:avLst>
          </a:prstGeom>
          <a:ln w="76200" cmpd="sng">
            <a:solidFill>
              <a:schemeClr val="tx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a:solidFill>
                <a:schemeClr val="tx1"/>
              </a:solidFill>
            </a:endParaRPr>
          </a:p>
        </p:txBody>
      </p:sp>
      <p:pic>
        <p:nvPicPr>
          <p:cNvPr id="14" name="Picture 13" descr="Table-of-Contents-Agenda-PowerPoint-Keynote-Bubbles.png"/>
          <p:cNvPicPr>
            <a:picLocks noChangeAspect="1"/>
          </p:cNvPicPr>
          <p:nvPr/>
        </p:nvPicPr>
        <p:blipFill rotWithShape="1">
          <a:blip r:embed="rId2">
            <a:extLst>
              <a:ext uri="{28A0092B-C50C-407E-A947-70E740481C1C}">
                <a14:useLocalDpi xmlns:a14="http://schemas.microsoft.com/office/drawing/2010/main" val="0"/>
              </a:ext>
            </a:extLst>
          </a:blip>
          <a:srcRect r="82968"/>
          <a:stretch/>
        </p:blipFill>
        <p:spPr>
          <a:xfrm>
            <a:off x="0" y="850900"/>
            <a:ext cx="1557391" cy="5143500"/>
          </a:xfrm>
          <a:prstGeom prst="rect">
            <a:avLst/>
          </a:prstGeom>
        </p:spPr>
      </p:pic>
      <p:sp>
        <p:nvSpPr>
          <p:cNvPr id="15" name="Oval 14"/>
          <p:cNvSpPr/>
          <p:nvPr/>
        </p:nvSpPr>
        <p:spPr>
          <a:xfrm>
            <a:off x="1217184" y="220214"/>
            <a:ext cx="680413" cy="665202"/>
          </a:xfrm>
          <a:prstGeom prst="ellipse">
            <a:avLst/>
          </a:prstGeom>
          <a:solidFill>
            <a:srgbClr val="984807"/>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800" b="1" dirty="0"/>
              <a:t>1</a:t>
            </a:r>
          </a:p>
        </p:txBody>
      </p:sp>
      <p:sp>
        <p:nvSpPr>
          <p:cNvPr id="16" name="Oval 15"/>
          <p:cNvSpPr/>
          <p:nvPr/>
        </p:nvSpPr>
        <p:spPr>
          <a:xfrm>
            <a:off x="1325024" y="6077113"/>
            <a:ext cx="464732" cy="499776"/>
          </a:xfrm>
          <a:prstGeom prst="ellipse">
            <a:avLst/>
          </a:prstGeom>
          <a:solidFill>
            <a:schemeClr val="accent6">
              <a:lumMod val="40000"/>
              <a:lumOff val="60000"/>
              <a:alpha val="81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1400" b="1" dirty="0" smtClean="0"/>
              <a:t>8</a:t>
            </a:r>
            <a:endParaRPr lang="en-US" sz="1400" b="1" dirty="0"/>
          </a:p>
        </p:txBody>
      </p:sp>
      <p:sp>
        <p:nvSpPr>
          <p:cNvPr id="17" name="Oval 16"/>
          <p:cNvSpPr/>
          <p:nvPr/>
        </p:nvSpPr>
        <p:spPr>
          <a:xfrm>
            <a:off x="1837534" y="5321203"/>
            <a:ext cx="464732" cy="499776"/>
          </a:xfrm>
          <a:prstGeom prst="ellipse">
            <a:avLst/>
          </a:prstGeom>
          <a:solidFill>
            <a:schemeClr val="accent6">
              <a:lumMod val="40000"/>
              <a:lumOff val="60000"/>
              <a:alpha val="81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400" b="1" dirty="0" smtClean="0"/>
              <a:t>7</a:t>
            </a:r>
            <a:endParaRPr lang="en-US" sz="1400" b="1" dirty="0"/>
          </a:p>
        </p:txBody>
      </p:sp>
      <p:sp>
        <p:nvSpPr>
          <p:cNvPr id="18" name="Oval 17"/>
          <p:cNvSpPr/>
          <p:nvPr/>
        </p:nvSpPr>
        <p:spPr>
          <a:xfrm>
            <a:off x="1817630" y="998365"/>
            <a:ext cx="464732" cy="499776"/>
          </a:xfrm>
          <a:prstGeom prst="ellipse">
            <a:avLst/>
          </a:prstGeom>
          <a:solidFill>
            <a:schemeClr val="accent6">
              <a:lumMod val="40000"/>
              <a:lumOff val="60000"/>
              <a:alpha val="81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400" b="1" dirty="0" smtClean="0"/>
              <a:t>2</a:t>
            </a:r>
            <a:endParaRPr lang="en-US" sz="1400" b="1" dirty="0"/>
          </a:p>
        </p:txBody>
      </p:sp>
      <p:sp>
        <p:nvSpPr>
          <p:cNvPr id="19" name="Oval 18"/>
          <p:cNvSpPr/>
          <p:nvPr/>
        </p:nvSpPr>
        <p:spPr>
          <a:xfrm>
            <a:off x="2098551" y="1826805"/>
            <a:ext cx="464732" cy="499776"/>
          </a:xfrm>
          <a:prstGeom prst="ellipse">
            <a:avLst/>
          </a:prstGeom>
          <a:solidFill>
            <a:schemeClr val="accent6">
              <a:lumMod val="40000"/>
              <a:lumOff val="60000"/>
              <a:alpha val="81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1400" b="1" dirty="0" smtClean="0"/>
              <a:t>3</a:t>
            </a:r>
            <a:endParaRPr lang="en-US" sz="1400" b="1" dirty="0"/>
          </a:p>
        </p:txBody>
      </p:sp>
      <p:sp>
        <p:nvSpPr>
          <p:cNvPr id="20" name="Oval 19"/>
          <p:cNvSpPr/>
          <p:nvPr/>
        </p:nvSpPr>
        <p:spPr>
          <a:xfrm>
            <a:off x="2157836" y="4474582"/>
            <a:ext cx="464732" cy="499776"/>
          </a:xfrm>
          <a:prstGeom prst="ellipse">
            <a:avLst/>
          </a:prstGeom>
          <a:solidFill>
            <a:schemeClr val="accent6">
              <a:lumMod val="40000"/>
              <a:lumOff val="60000"/>
              <a:alpha val="81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400" b="1" dirty="0" smtClean="0"/>
              <a:t>6</a:t>
            </a:r>
            <a:endParaRPr lang="en-US" sz="1400" b="1" dirty="0"/>
          </a:p>
        </p:txBody>
      </p:sp>
      <p:sp>
        <p:nvSpPr>
          <p:cNvPr id="21" name="Oval 20"/>
          <p:cNvSpPr/>
          <p:nvPr/>
        </p:nvSpPr>
        <p:spPr>
          <a:xfrm>
            <a:off x="2289947" y="3523353"/>
            <a:ext cx="464732" cy="499776"/>
          </a:xfrm>
          <a:prstGeom prst="ellipse">
            <a:avLst/>
          </a:prstGeom>
          <a:solidFill>
            <a:schemeClr val="accent6">
              <a:lumMod val="40000"/>
              <a:lumOff val="60000"/>
              <a:alpha val="81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400" b="1" dirty="0" smtClean="0"/>
              <a:t>5</a:t>
            </a:r>
            <a:endParaRPr lang="en-US" sz="1400" b="1" dirty="0"/>
          </a:p>
        </p:txBody>
      </p:sp>
      <p:sp>
        <p:nvSpPr>
          <p:cNvPr id="22" name="Oval 21"/>
          <p:cNvSpPr/>
          <p:nvPr/>
        </p:nvSpPr>
        <p:spPr>
          <a:xfrm>
            <a:off x="2305068" y="2677951"/>
            <a:ext cx="464732" cy="499776"/>
          </a:xfrm>
          <a:prstGeom prst="ellipse">
            <a:avLst/>
          </a:prstGeom>
          <a:solidFill>
            <a:schemeClr val="accent6">
              <a:lumMod val="40000"/>
              <a:lumOff val="60000"/>
              <a:alpha val="81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400" b="1" dirty="0" smtClean="0"/>
              <a:t>4</a:t>
            </a:r>
            <a:endParaRPr lang="en-US" sz="1400" b="1" dirty="0"/>
          </a:p>
        </p:txBody>
      </p:sp>
      <p:sp>
        <p:nvSpPr>
          <p:cNvPr id="23" name="Rounded Rectangle 22"/>
          <p:cNvSpPr/>
          <p:nvPr/>
        </p:nvSpPr>
        <p:spPr>
          <a:xfrm>
            <a:off x="1952908" y="253909"/>
            <a:ext cx="5534030" cy="520579"/>
          </a:xfrm>
          <a:prstGeom prst="roundRect">
            <a:avLst/>
          </a:prstGeom>
          <a:solidFill>
            <a:schemeClr val="accent6">
              <a:lumMod val="5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800" b="1" dirty="0" smtClean="0"/>
              <a:t>ABOUT THE ORGANIZATION</a:t>
            </a:r>
            <a:endParaRPr lang="en-US" sz="2800" b="1" dirty="0"/>
          </a:p>
        </p:txBody>
      </p:sp>
      <p:sp>
        <p:nvSpPr>
          <p:cNvPr id="26" name="Rounded Rectangle 25"/>
          <p:cNvSpPr/>
          <p:nvPr/>
        </p:nvSpPr>
        <p:spPr>
          <a:xfrm>
            <a:off x="2305068" y="1040854"/>
            <a:ext cx="3779816" cy="391119"/>
          </a:xfrm>
          <a:prstGeom prst="roundRect">
            <a:avLst/>
          </a:prstGeom>
          <a:solidFill>
            <a:schemeClr val="accent6">
              <a:lumMod val="40000"/>
              <a:lumOff val="60000"/>
              <a:alpha val="81000"/>
            </a:schemeClr>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400" b="1" dirty="0" smtClean="0"/>
              <a:t>DISSERTATION - INTRODUCTION</a:t>
            </a:r>
            <a:endParaRPr lang="en-US" sz="1400" b="1" dirty="0"/>
          </a:p>
        </p:txBody>
      </p:sp>
      <p:sp>
        <p:nvSpPr>
          <p:cNvPr id="27" name="Rounded Rectangle 26"/>
          <p:cNvSpPr/>
          <p:nvPr/>
        </p:nvSpPr>
        <p:spPr>
          <a:xfrm>
            <a:off x="2607448" y="1920344"/>
            <a:ext cx="3779816" cy="391119"/>
          </a:xfrm>
          <a:prstGeom prst="roundRect">
            <a:avLst/>
          </a:prstGeom>
          <a:solidFill>
            <a:schemeClr val="accent6">
              <a:lumMod val="40000"/>
              <a:lumOff val="60000"/>
              <a:alpha val="81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1400" b="1" dirty="0" smtClean="0"/>
              <a:t>NEED FOR STUDY</a:t>
            </a:r>
            <a:endParaRPr lang="en-US" sz="1400" b="1" dirty="0"/>
          </a:p>
        </p:txBody>
      </p:sp>
      <p:sp>
        <p:nvSpPr>
          <p:cNvPr id="28" name="Rounded Rectangle 27"/>
          <p:cNvSpPr/>
          <p:nvPr/>
        </p:nvSpPr>
        <p:spPr>
          <a:xfrm>
            <a:off x="2800039" y="2738423"/>
            <a:ext cx="3779816" cy="391119"/>
          </a:xfrm>
          <a:prstGeom prst="roundRect">
            <a:avLst/>
          </a:prstGeom>
          <a:solidFill>
            <a:schemeClr val="accent6">
              <a:lumMod val="40000"/>
              <a:lumOff val="60000"/>
              <a:alpha val="81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400" b="1" dirty="0" smtClean="0"/>
              <a:t>OBJECTIVES</a:t>
            </a:r>
            <a:endParaRPr lang="en-US" sz="1400" b="1" dirty="0"/>
          </a:p>
        </p:txBody>
      </p:sp>
      <p:sp>
        <p:nvSpPr>
          <p:cNvPr id="29" name="Rounded Rectangle 28"/>
          <p:cNvSpPr/>
          <p:nvPr/>
        </p:nvSpPr>
        <p:spPr>
          <a:xfrm>
            <a:off x="2799775" y="3598007"/>
            <a:ext cx="3779816" cy="391119"/>
          </a:xfrm>
          <a:prstGeom prst="roundRect">
            <a:avLst/>
          </a:prstGeom>
          <a:solidFill>
            <a:schemeClr val="accent6">
              <a:lumMod val="40000"/>
              <a:lumOff val="60000"/>
              <a:alpha val="81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400" b="1" dirty="0" smtClean="0"/>
              <a:t>METHODOLOGY</a:t>
            </a:r>
            <a:endParaRPr lang="en-US" sz="1400" b="1" dirty="0"/>
          </a:p>
        </p:txBody>
      </p:sp>
      <p:sp>
        <p:nvSpPr>
          <p:cNvPr id="30" name="Rounded Rectangle 29"/>
          <p:cNvSpPr/>
          <p:nvPr/>
        </p:nvSpPr>
        <p:spPr>
          <a:xfrm>
            <a:off x="2667928" y="4555868"/>
            <a:ext cx="3779816" cy="391119"/>
          </a:xfrm>
          <a:prstGeom prst="roundRect">
            <a:avLst/>
          </a:prstGeom>
          <a:solidFill>
            <a:schemeClr val="accent6">
              <a:lumMod val="40000"/>
              <a:lumOff val="60000"/>
              <a:alpha val="81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400" b="1" dirty="0" smtClean="0"/>
              <a:t>RESULT</a:t>
            </a:r>
            <a:endParaRPr lang="en-US" sz="1400" b="1" dirty="0"/>
          </a:p>
        </p:txBody>
      </p:sp>
      <p:sp>
        <p:nvSpPr>
          <p:cNvPr id="31" name="Rounded Rectangle 30"/>
          <p:cNvSpPr/>
          <p:nvPr/>
        </p:nvSpPr>
        <p:spPr>
          <a:xfrm>
            <a:off x="2365548" y="5414742"/>
            <a:ext cx="3779816" cy="391119"/>
          </a:xfrm>
          <a:prstGeom prst="roundRect">
            <a:avLst/>
          </a:prstGeom>
          <a:solidFill>
            <a:schemeClr val="accent6">
              <a:lumMod val="40000"/>
              <a:lumOff val="60000"/>
              <a:alpha val="81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400" b="1" dirty="0" smtClean="0"/>
              <a:t>RECOMMENDATION</a:t>
            </a:r>
            <a:endParaRPr lang="en-US" sz="1400" b="1" dirty="0"/>
          </a:p>
        </p:txBody>
      </p:sp>
      <p:sp>
        <p:nvSpPr>
          <p:cNvPr id="32" name="Rounded Rectangle 31"/>
          <p:cNvSpPr/>
          <p:nvPr/>
        </p:nvSpPr>
        <p:spPr>
          <a:xfrm>
            <a:off x="1837534" y="6170652"/>
            <a:ext cx="3779816" cy="391119"/>
          </a:xfrm>
          <a:prstGeom prst="roundRect">
            <a:avLst/>
          </a:prstGeom>
          <a:solidFill>
            <a:schemeClr val="accent6">
              <a:lumMod val="40000"/>
              <a:lumOff val="60000"/>
              <a:alpha val="81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1400" b="1" dirty="0" smtClean="0"/>
          </a:p>
          <a:p>
            <a:pPr algn="ctr"/>
            <a:r>
              <a:rPr lang="en-US" sz="1400" b="1" dirty="0" smtClean="0"/>
              <a:t>CONCLUSION</a:t>
            </a:r>
            <a:endParaRPr lang="en-US" sz="1400" b="1" dirty="0"/>
          </a:p>
          <a:p>
            <a:pPr algn="ctr"/>
            <a:endParaRPr lang="en-US" sz="1400" b="1" dirty="0"/>
          </a:p>
        </p:txBody>
      </p:sp>
    </p:spTree>
    <p:extLst>
      <p:ext uri="{BB962C8B-B14F-4D97-AF65-F5344CB8AC3E}">
        <p14:creationId xmlns:p14="http://schemas.microsoft.com/office/powerpoint/2010/main" val="379764712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ZS What We Do.jpg"/>
          <p:cNvPicPr>
            <a:picLocks noChangeAspect="1"/>
          </p:cNvPicPr>
          <p:nvPr/>
        </p:nvPicPr>
        <p:blipFill rotWithShape="1">
          <a:blip r:embed="rId3">
            <a:extLst>
              <a:ext uri="{28A0092B-C50C-407E-A947-70E740481C1C}">
                <a14:useLocalDpi xmlns:a14="http://schemas.microsoft.com/office/drawing/2010/main" val="0"/>
              </a:ext>
            </a:extLst>
          </a:blip>
          <a:srcRect l="9425" r="12195"/>
          <a:stretch/>
        </p:blipFill>
        <p:spPr>
          <a:xfrm>
            <a:off x="3409814" y="1799068"/>
            <a:ext cx="5276985" cy="3655619"/>
          </a:xfrm>
          <a:prstGeom prst="rect">
            <a:avLst/>
          </a:prstGeom>
        </p:spPr>
      </p:pic>
      <p:sp>
        <p:nvSpPr>
          <p:cNvPr id="2" name="Title 1"/>
          <p:cNvSpPr>
            <a:spLocks noGrp="1"/>
          </p:cNvSpPr>
          <p:nvPr>
            <p:ph type="title"/>
          </p:nvPr>
        </p:nvSpPr>
        <p:spPr/>
        <p:txBody>
          <a:bodyPr>
            <a:normAutofit/>
          </a:bodyPr>
          <a:lstStyle/>
          <a:p>
            <a:pPr algn="l"/>
            <a:r>
              <a:rPr lang="en-US" dirty="0" smtClean="0">
                <a:solidFill>
                  <a:schemeClr val="tx1">
                    <a:lumMod val="50000"/>
                    <a:lumOff val="50000"/>
                  </a:schemeClr>
                </a:solidFill>
              </a:rPr>
              <a:t>ZS Associates </a:t>
            </a:r>
            <a:r>
              <a:rPr lang="en-US" sz="2400" dirty="0" smtClean="0">
                <a:solidFill>
                  <a:schemeClr val="tx1">
                    <a:lumMod val="50000"/>
                    <a:lumOff val="50000"/>
                  </a:schemeClr>
                </a:solidFill>
              </a:rPr>
              <a:t>Impact where it matters</a:t>
            </a:r>
            <a:r>
              <a:rPr lang="en-US" dirty="0" smtClean="0">
                <a:solidFill>
                  <a:schemeClr val="tx1">
                    <a:lumMod val="50000"/>
                    <a:lumOff val="50000"/>
                  </a:schemeClr>
                </a:solidFill>
              </a:rPr>
              <a:t> </a:t>
            </a:r>
            <a:endParaRPr lang="en-US" dirty="0">
              <a:solidFill>
                <a:schemeClr val="tx1">
                  <a:lumMod val="50000"/>
                  <a:lumOff val="50000"/>
                </a:schemeClr>
              </a:solidFill>
            </a:endParaRPr>
          </a:p>
        </p:txBody>
      </p:sp>
      <p:sp>
        <p:nvSpPr>
          <p:cNvPr id="5" name="TextBox 4"/>
          <p:cNvSpPr txBox="1"/>
          <p:nvPr/>
        </p:nvSpPr>
        <p:spPr>
          <a:xfrm>
            <a:off x="302406" y="1417638"/>
            <a:ext cx="8384393" cy="646331"/>
          </a:xfrm>
          <a:prstGeom prst="rect">
            <a:avLst/>
          </a:prstGeom>
          <a:noFill/>
        </p:spPr>
        <p:txBody>
          <a:bodyPr wrap="square" rtlCol="0">
            <a:spAutoFit/>
          </a:bodyPr>
          <a:lstStyle/>
          <a:p>
            <a:r>
              <a:rPr lang="en-US" b="1" dirty="0">
                <a:solidFill>
                  <a:schemeClr val="accent6">
                    <a:lumMod val="75000"/>
                  </a:schemeClr>
                </a:solidFill>
              </a:rPr>
              <a:t>ZS is the world’s largest firm focused exclusively on delivering impact through high-performance sales and marketing solutions</a:t>
            </a:r>
          </a:p>
        </p:txBody>
      </p:sp>
      <p:sp>
        <p:nvSpPr>
          <p:cNvPr id="6" name="TextBox 5"/>
          <p:cNvSpPr txBox="1"/>
          <p:nvPr/>
        </p:nvSpPr>
        <p:spPr>
          <a:xfrm>
            <a:off x="2459504" y="5454687"/>
            <a:ext cx="4611690" cy="1015663"/>
          </a:xfrm>
          <a:prstGeom prst="rect">
            <a:avLst/>
          </a:prstGeom>
          <a:noFill/>
        </p:spPr>
        <p:txBody>
          <a:bodyPr wrap="square" rtlCol="0">
            <a:spAutoFit/>
          </a:bodyPr>
          <a:lstStyle/>
          <a:p>
            <a:r>
              <a:rPr lang="de-DE" sz="1200" b="1" dirty="0" smtClean="0">
                <a:solidFill>
                  <a:srgbClr val="595959"/>
                </a:solidFill>
              </a:rPr>
              <a:t>AMERICA: </a:t>
            </a:r>
            <a:r>
              <a:rPr lang="en-US" sz="1200" b="1" dirty="0" smtClean="0">
                <a:solidFill>
                  <a:srgbClr val="595959"/>
                </a:solidFill>
              </a:rPr>
              <a:t>Boston </a:t>
            </a:r>
            <a:r>
              <a:rPr lang="en-US" sz="1200" b="1" dirty="0" smtClean="0">
                <a:solidFill>
                  <a:srgbClr val="595959"/>
                </a:solidFill>
                <a:latin typeface="Wingdings"/>
                <a:ea typeface="Wingdings"/>
                <a:cs typeface="Wingdings"/>
                <a:sym typeface="Wingdings"/>
              </a:rPr>
              <a:t></a:t>
            </a:r>
            <a:r>
              <a:rPr lang="en-US" sz="1200" b="1" dirty="0" smtClean="0">
                <a:solidFill>
                  <a:srgbClr val="595959"/>
                </a:solidFill>
              </a:rPr>
              <a:t>Chicago </a:t>
            </a:r>
            <a:r>
              <a:rPr lang="en-US" sz="1200" b="1" dirty="0" smtClean="0">
                <a:solidFill>
                  <a:srgbClr val="595959"/>
                </a:solidFill>
                <a:latin typeface="Wingdings"/>
                <a:ea typeface="Wingdings"/>
                <a:cs typeface="Wingdings"/>
                <a:sym typeface="Wingdings"/>
              </a:rPr>
              <a:t></a:t>
            </a:r>
            <a:r>
              <a:rPr lang="en-US" sz="1200" b="1" dirty="0" smtClean="0">
                <a:solidFill>
                  <a:srgbClr val="595959"/>
                </a:solidFill>
              </a:rPr>
              <a:t>Evanston </a:t>
            </a:r>
            <a:r>
              <a:rPr lang="en-US" sz="1200" b="1" dirty="0" smtClean="0">
                <a:solidFill>
                  <a:srgbClr val="595959"/>
                </a:solidFill>
                <a:latin typeface="Wingdings"/>
                <a:ea typeface="Wingdings"/>
                <a:cs typeface="Wingdings"/>
                <a:sym typeface="Wingdings"/>
              </a:rPr>
              <a:t></a:t>
            </a:r>
            <a:r>
              <a:rPr lang="es-ES_tradnl" sz="1200" b="1" dirty="0" smtClean="0">
                <a:solidFill>
                  <a:srgbClr val="595959"/>
                </a:solidFill>
              </a:rPr>
              <a:t>Los </a:t>
            </a:r>
            <a:r>
              <a:rPr lang="es-ES_tradnl" sz="1200" b="1" dirty="0" err="1" smtClean="0">
                <a:solidFill>
                  <a:srgbClr val="595959"/>
                </a:solidFill>
              </a:rPr>
              <a:t>Angeles</a:t>
            </a:r>
            <a:r>
              <a:rPr lang="es-ES_tradnl" sz="1200" b="1" dirty="0" smtClean="0">
                <a:solidFill>
                  <a:srgbClr val="595959"/>
                </a:solidFill>
              </a:rPr>
              <a:t> </a:t>
            </a:r>
            <a:r>
              <a:rPr lang="en-US" sz="1200" b="1" dirty="0" smtClean="0">
                <a:solidFill>
                  <a:srgbClr val="595959"/>
                </a:solidFill>
                <a:latin typeface="Wingdings"/>
                <a:ea typeface="Wingdings"/>
                <a:cs typeface="Wingdings"/>
                <a:sym typeface="Wingdings"/>
              </a:rPr>
              <a:t></a:t>
            </a:r>
            <a:r>
              <a:rPr lang="en-US" sz="1200" b="1" dirty="0" smtClean="0">
                <a:solidFill>
                  <a:srgbClr val="595959"/>
                </a:solidFill>
              </a:rPr>
              <a:t>New York </a:t>
            </a:r>
            <a:r>
              <a:rPr lang="en-US" sz="1200" b="1" dirty="0" smtClean="0">
                <a:solidFill>
                  <a:srgbClr val="595959"/>
                </a:solidFill>
                <a:latin typeface="Wingdings"/>
                <a:ea typeface="Wingdings"/>
                <a:cs typeface="Wingdings"/>
                <a:sym typeface="Wingdings"/>
              </a:rPr>
              <a:t></a:t>
            </a:r>
            <a:r>
              <a:rPr lang="fi-FI" sz="1200" b="1" dirty="0" smtClean="0">
                <a:solidFill>
                  <a:srgbClr val="595959"/>
                </a:solidFill>
              </a:rPr>
              <a:t>Philadelphia </a:t>
            </a:r>
            <a:r>
              <a:rPr lang="en-US" sz="1200" b="1" dirty="0" smtClean="0">
                <a:solidFill>
                  <a:srgbClr val="595959"/>
                </a:solidFill>
                <a:latin typeface="Wingdings"/>
                <a:ea typeface="Wingdings"/>
                <a:cs typeface="Wingdings"/>
                <a:sym typeface="Wingdings"/>
              </a:rPr>
              <a:t></a:t>
            </a:r>
            <a:r>
              <a:rPr lang="en-US" sz="1200" b="1" dirty="0" smtClean="0">
                <a:solidFill>
                  <a:srgbClr val="595959"/>
                </a:solidFill>
              </a:rPr>
              <a:t>Princeton   </a:t>
            </a:r>
            <a:r>
              <a:rPr lang="en-US" sz="1200" b="1" dirty="0" smtClean="0">
                <a:solidFill>
                  <a:srgbClr val="595959"/>
                </a:solidFill>
                <a:latin typeface="Wingdings"/>
                <a:ea typeface="Wingdings"/>
                <a:cs typeface="Wingdings"/>
                <a:sym typeface="Wingdings"/>
              </a:rPr>
              <a:t></a:t>
            </a:r>
            <a:r>
              <a:rPr lang="pl-PL" sz="1200" b="1" dirty="0" smtClean="0">
                <a:solidFill>
                  <a:srgbClr val="595959"/>
                </a:solidFill>
              </a:rPr>
              <a:t>San Diego </a:t>
            </a:r>
            <a:r>
              <a:rPr lang="en-US" sz="1200" b="1" dirty="0" smtClean="0">
                <a:solidFill>
                  <a:srgbClr val="595959"/>
                </a:solidFill>
                <a:latin typeface="Wingdings"/>
                <a:ea typeface="Wingdings"/>
                <a:cs typeface="Wingdings"/>
                <a:sym typeface="Wingdings"/>
              </a:rPr>
              <a:t></a:t>
            </a:r>
            <a:r>
              <a:rPr lang="it-IT" sz="1200" b="1" dirty="0" smtClean="0">
                <a:solidFill>
                  <a:srgbClr val="595959"/>
                </a:solidFill>
              </a:rPr>
              <a:t>San Francisco </a:t>
            </a:r>
            <a:r>
              <a:rPr lang="en-US" sz="1200" b="1" dirty="0" smtClean="0">
                <a:solidFill>
                  <a:srgbClr val="595959"/>
                </a:solidFill>
                <a:latin typeface="Wingdings"/>
                <a:ea typeface="Wingdings"/>
                <a:cs typeface="Wingdings"/>
                <a:sym typeface="Wingdings"/>
              </a:rPr>
              <a:t></a:t>
            </a:r>
            <a:r>
              <a:rPr lang="pt-BR" sz="1200" b="1" dirty="0" smtClean="0">
                <a:solidFill>
                  <a:srgbClr val="595959"/>
                </a:solidFill>
              </a:rPr>
              <a:t>São Paulo </a:t>
            </a:r>
            <a:r>
              <a:rPr lang="en-US" sz="1200" b="1" dirty="0" smtClean="0">
                <a:solidFill>
                  <a:srgbClr val="595959"/>
                </a:solidFill>
                <a:latin typeface="Wingdings"/>
                <a:ea typeface="Wingdings"/>
                <a:cs typeface="Wingdings"/>
                <a:sym typeface="Wingdings"/>
              </a:rPr>
              <a:t></a:t>
            </a:r>
            <a:r>
              <a:rPr lang="it-IT" sz="1200" b="1" dirty="0" smtClean="0">
                <a:solidFill>
                  <a:srgbClr val="595959"/>
                </a:solidFill>
              </a:rPr>
              <a:t>Toronto </a:t>
            </a:r>
            <a:endParaRPr lang="it-IT" sz="1200" b="1" dirty="0">
              <a:solidFill>
                <a:srgbClr val="595959"/>
              </a:solidFill>
            </a:endParaRPr>
          </a:p>
          <a:p>
            <a:r>
              <a:rPr lang="de-DE" sz="1200" b="1" dirty="0" smtClean="0">
                <a:solidFill>
                  <a:srgbClr val="595959"/>
                </a:solidFill>
              </a:rPr>
              <a:t>EUROPE: </a:t>
            </a:r>
            <a:r>
              <a:rPr lang="es-ES_tradnl" sz="1200" b="1" dirty="0" smtClean="0">
                <a:solidFill>
                  <a:srgbClr val="595959"/>
                </a:solidFill>
              </a:rPr>
              <a:t>Barcelona </a:t>
            </a:r>
            <a:r>
              <a:rPr lang="en-US" sz="1200" b="1" dirty="0" smtClean="0">
                <a:solidFill>
                  <a:srgbClr val="595959"/>
                </a:solidFill>
                <a:latin typeface="Wingdings"/>
                <a:ea typeface="Wingdings"/>
                <a:cs typeface="Wingdings"/>
                <a:sym typeface="Wingdings"/>
              </a:rPr>
              <a:t></a:t>
            </a:r>
            <a:r>
              <a:rPr lang="de-DE" sz="1200" b="1" dirty="0" smtClean="0">
                <a:solidFill>
                  <a:srgbClr val="595959"/>
                </a:solidFill>
              </a:rPr>
              <a:t>Frankfurt </a:t>
            </a:r>
            <a:r>
              <a:rPr lang="en-US" sz="1200" b="1" dirty="0" smtClean="0">
                <a:solidFill>
                  <a:srgbClr val="595959"/>
                </a:solidFill>
                <a:latin typeface="Wingdings"/>
                <a:ea typeface="Wingdings"/>
                <a:cs typeface="Wingdings"/>
                <a:sym typeface="Wingdings"/>
              </a:rPr>
              <a:t></a:t>
            </a:r>
            <a:r>
              <a:rPr lang="it-IT" sz="1200" b="1" dirty="0" err="1" smtClean="0">
                <a:solidFill>
                  <a:srgbClr val="595959"/>
                </a:solidFill>
              </a:rPr>
              <a:t>London</a:t>
            </a:r>
            <a:r>
              <a:rPr lang="it-IT" sz="1200" b="1" dirty="0" smtClean="0">
                <a:solidFill>
                  <a:srgbClr val="595959"/>
                </a:solidFill>
              </a:rPr>
              <a:t> </a:t>
            </a:r>
            <a:r>
              <a:rPr lang="en-US" sz="1200" b="1" dirty="0" smtClean="0">
                <a:solidFill>
                  <a:srgbClr val="595959"/>
                </a:solidFill>
                <a:latin typeface="Wingdings"/>
                <a:ea typeface="Wingdings"/>
                <a:cs typeface="Wingdings"/>
                <a:sym typeface="Wingdings"/>
              </a:rPr>
              <a:t></a:t>
            </a:r>
            <a:r>
              <a:rPr lang="hr-HR" sz="1200" b="1" dirty="0" smtClean="0">
                <a:solidFill>
                  <a:srgbClr val="595959"/>
                </a:solidFill>
              </a:rPr>
              <a:t>Milan </a:t>
            </a:r>
            <a:r>
              <a:rPr lang="en-US" sz="1200" b="1" dirty="0" smtClean="0">
                <a:solidFill>
                  <a:srgbClr val="595959"/>
                </a:solidFill>
                <a:latin typeface="Wingdings"/>
                <a:ea typeface="Wingdings"/>
                <a:cs typeface="Wingdings"/>
                <a:sym typeface="Wingdings"/>
              </a:rPr>
              <a:t></a:t>
            </a:r>
            <a:r>
              <a:rPr lang="fr-FR" sz="1200" b="1" dirty="0" smtClean="0">
                <a:solidFill>
                  <a:srgbClr val="595959"/>
                </a:solidFill>
              </a:rPr>
              <a:t>Paris </a:t>
            </a:r>
            <a:r>
              <a:rPr lang="en-US" sz="1200" b="1" dirty="0" smtClean="0">
                <a:solidFill>
                  <a:srgbClr val="595959"/>
                </a:solidFill>
                <a:latin typeface="Wingdings"/>
                <a:ea typeface="Wingdings"/>
                <a:cs typeface="Wingdings"/>
                <a:sym typeface="Wingdings"/>
              </a:rPr>
              <a:t></a:t>
            </a:r>
            <a:r>
              <a:rPr lang="de-DE" sz="1200" b="1" dirty="0" err="1" smtClean="0">
                <a:solidFill>
                  <a:srgbClr val="595959"/>
                </a:solidFill>
              </a:rPr>
              <a:t>Zurich</a:t>
            </a:r>
            <a:r>
              <a:rPr lang="de-DE" sz="1200" b="1" dirty="0" smtClean="0">
                <a:solidFill>
                  <a:srgbClr val="595959"/>
                </a:solidFill>
              </a:rPr>
              <a:t> </a:t>
            </a:r>
            <a:endParaRPr lang="de-DE" sz="1200" b="1" dirty="0">
              <a:solidFill>
                <a:srgbClr val="595959"/>
              </a:solidFill>
            </a:endParaRPr>
          </a:p>
          <a:p>
            <a:r>
              <a:rPr lang="sk-SK" sz="1200" b="1" dirty="0" smtClean="0">
                <a:solidFill>
                  <a:srgbClr val="595959"/>
                </a:solidFill>
              </a:rPr>
              <a:t>ASIA: </a:t>
            </a:r>
            <a:r>
              <a:rPr lang="nl-NL" sz="1200" b="1" dirty="0" smtClean="0">
                <a:solidFill>
                  <a:srgbClr val="595959"/>
                </a:solidFill>
              </a:rPr>
              <a:t>New Delhi </a:t>
            </a:r>
            <a:r>
              <a:rPr lang="en-US" sz="1200" b="1" dirty="0" smtClean="0">
                <a:solidFill>
                  <a:srgbClr val="595959"/>
                </a:solidFill>
                <a:latin typeface="Wingdings"/>
                <a:ea typeface="Wingdings"/>
                <a:cs typeface="Wingdings"/>
                <a:sym typeface="Wingdings"/>
              </a:rPr>
              <a:t></a:t>
            </a:r>
            <a:r>
              <a:rPr lang="fr-FR" sz="1200" b="1" dirty="0" smtClean="0">
                <a:solidFill>
                  <a:srgbClr val="595959"/>
                </a:solidFill>
              </a:rPr>
              <a:t>Pune </a:t>
            </a:r>
            <a:r>
              <a:rPr lang="en-US" sz="1200" b="1" dirty="0" smtClean="0">
                <a:solidFill>
                  <a:srgbClr val="595959"/>
                </a:solidFill>
                <a:latin typeface="Wingdings"/>
                <a:ea typeface="Wingdings"/>
                <a:cs typeface="Wingdings"/>
                <a:sym typeface="Wingdings"/>
              </a:rPr>
              <a:t></a:t>
            </a:r>
            <a:r>
              <a:rPr lang="hu-HU" sz="1200" b="1" dirty="0" smtClean="0">
                <a:solidFill>
                  <a:srgbClr val="595959"/>
                </a:solidFill>
              </a:rPr>
              <a:t>Shanghai </a:t>
            </a:r>
            <a:r>
              <a:rPr lang="en-US" sz="1200" b="1" dirty="0" smtClean="0">
                <a:solidFill>
                  <a:srgbClr val="595959"/>
                </a:solidFill>
                <a:latin typeface="Wingdings"/>
                <a:ea typeface="Wingdings"/>
                <a:cs typeface="Wingdings"/>
                <a:sym typeface="Wingdings"/>
              </a:rPr>
              <a:t></a:t>
            </a:r>
            <a:r>
              <a:rPr lang="it-IT" sz="1200" b="1" dirty="0" smtClean="0">
                <a:solidFill>
                  <a:srgbClr val="595959"/>
                </a:solidFill>
              </a:rPr>
              <a:t>Singapore </a:t>
            </a:r>
            <a:r>
              <a:rPr lang="en-US" sz="1200" b="1" dirty="0" smtClean="0">
                <a:solidFill>
                  <a:srgbClr val="595959"/>
                </a:solidFill>
                <a:latin typeface="Wingdings"/>
                <a:ea typeface="Wingdings"/>
                <a:cs typeface="Wingdings"/>
                <a:sym typeface="Wingdings"/>
              </a:rPr>
              <a:t></a:t>
            </a:r>
            <a:r>
              <a:rPr lang="tr-TR" sz="1200" b="1" dirty="0" smtClean="0">
                <a:solidFill>
                  <a:srgbClr val="595959"/>
                </a:solidFill>
              </a:rPr>
              <a:t>Tokyo</a:t>
            </a:r>
            <a:endParaRPr lang="en-US" sz="1200" b="1" dirty="0">
              <a:solidFill>
                <a:srgbClr val="595959"/>
              </a:solidFill>
            </a:endParaRPr>
          </a:p>
        </p:txBody>
      </p:sp>
      <p:pic>
        <p:nvPicPr>
          <p:cNvPr id="9" name="Picture 8" descr="best-worst-cities@3x.png"/>
          <p:cNvPicPr>
            <a:picLocks noChangeAspect="1"/>
          </p:cNvPicPr>
          <p:nvPr/>
        </p:nvPicPr>
        <p:blipFill rotWithShape="1">
          <a:blip r:embed="rId4">
            <a:extLst>
              <a:ext uri="{28A0092B-C50C-407E-A947-70E740481C1C}">
                <a14:useLocalDpi xmlns:a14="http://schemas.microsoft.com/office/drawing/2010/main" val="0"/>
              </a:ext>
            </a:extLst>
          </a:blip>
          <a:srcRect t="7900"/>
          <a:stretch/>
        </p:blipFill>
        <p:spPr>
          <a:xfrm>
            <a:off x="442081" y="4799286"/>
            <a:ext cx="2017423" cy="1858046"/>
          </a:xfrm>
          <a:prstGeom prst="rect">
            <a:avLst/>
          </a:prstGeom>
        </p:spPr>
      </p:pic>
      <p:sp>
        <p:nvSpPr>
          <p:cNvPr id="10" name="TextBox 9"/>
          <p:cNvSpPr txBox="1"/>
          <p:nvPr/>
        </p:nvSpPr>
        <p:spPr>
          <a:xfrm>
            <a:off x="465140" y="3979915"/>
            <a:ext cx="1994364" cy="1077218"/>
          </a:xfrm>
          <a:prstGeom prst="rect">
            <a:avLst/>
          </a:prstGeom>
          <a:noFill/>
        </p:spPr>
        <p:txBody>
          <a:bodyPr wrap="square" rtlCol="0">
            <a:spAutoFit/>
          </a:bodyPr>
          <a:lstStyle/>
          <a:p>
            <a:r>
              <a:rPr lang="en-US" sz="4000" b="1" dirty="0" smtClean="0">
                <a:solidFill>
                  <a:schemeClr val="tx1">
                    <a:lumMod val="65000"/>
                    <a:lumOff val="35000"/>
                  </a:schemeClr>
                </a:solidFill>
              </a:rPr>
              <a:t>22</a:t>
            </a:r>
            <a:r>
              <a:rPr lang="en-US" sz="2400" b="1" dirty="0" smtClean="0">
                <a:solidFill>
                  <a:schemeClr val="tx1">
                    <a:lumMod val="65000"/>
                    <a:lumOff val="35000"/>
                  </a:schemeClr>
                </a:solidFill>
              </a:rPr>
              <a:t> OFFICES</a:t>
            </a:r>
          </a:p>
          <a:p>
            <a:r>
              <a:rPr lang="en-US" sz="2400" b="1" dirty="0" smtClean="0">
                <a:solidFill>
                  <a:schemeClr val="tx1">
                    <a:lumMod val="65000"/>
                    <a:lumOff val="35000"/>
                  </a:schemeClr>
                </a:solidFill>
              </a:rPr>
              <a:t>WORLDWIDE</a:t>
            </a:r>
            <a:endParaRPr lang="en-US" sz="2400" b="1" dirty="0">
              <a:solidFill>
                <a:schemeClr val="tx1">
                  <a:lumMod val="65000"/>
                  <a:lumOff val="35000"/>
                </a:schemeClr>
              </a:solidFill>
            </a:endParaRPr>
          </a:p>
        </p:txBody>
      </p:sp>
      <p:pic>
        <p:nvPicPr>
          <p:cNvPr id="7" name="Picture 6" descr="grey-world-map_1053-431.jpeg"/>
          <p:cNvPicPr>
            <a:picLocks noChangeAspect="1"/>
          </p:cNvPicPr>
          <p:nvPr/>
        </p:nvPicPr>
        <p:blipFill rotWithShape="1">
          <a:blip r:embed="rId5">
            <a:extLst>
              <a:ext uri="{28A0092B-C50C-407E-A947-70E740481C1C}">
                <a14:useLocalDpi xmlns:a14="http://schemas.microsoft.com/office/drawing/2010/main" val="0"/>
              </a:ext>
            </a:extLst>
          </a:blip>
          <a:srcRect t="23367" b="19096"/>
          <a:stretch/>
        </p:blipFill>
        <p:spPr>
          <a:xfrm>
            <a:off x="6752968" y="5155337"/>
            <a:ext cx="2285527" cy="1315013"/>
          </a:xfrm>
          <a:prstGeom prst="rect">
            <a:avLst/>
          </a:prstGeom>
        </p:spPr>
      </p:pic>
      <p:pic>
        <p:nvPicPr>
          <p:cNvPr id="12" name="Picture 11" descr="PS.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63990" y="2236578"/>
            <a:ext cx="1031535" cy="1374005"/>
          </a:xfrm>
          <a:prstGeom prst="rect">
            <a:avLst/>
          </a:prstGeom>
        </p:spPr>
      </p:pic>
      <p:pic>
        <p:nvPicPr>
          <p:cNvPr id="14" name="Picture 13" descr="Image result for zs associates india"/>
          <p:cNvPicPr/>
          <p:nvPr/>
        </p:nvPicPr>
        <p:blipFill rotWithShape="1">
          <a:blip r:embed="rId7"/>
          <a:srcRect t="13832" b="13649"/>
          <a:stretch/>
        </p:blipFill>
        <p:spPr bwMode="auto">
          <a:xfrm>
            <a:off x="6752969" y="304874"/>
            <a:ext cx="2047044" cy="1112764"/>
          </a:xfrm>
          <a:prstGeom prst="rect">
            <a:avLst/>
          </a:prstGeom>
          <a:noFill/>
          <a:ln w="9525">
            <a:noFill/>
            <a:miter lim="800000"/>
            <a:headEnd/>
            <a:tailEnd/>
          </a:ln>
        </p:spPr>
      </p:pic>
      <p:pic>
        <p:nvPicPr>
          <p:cNvPr id="15" name="Picture 14" descr="AZ.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0980" y="2236578"/>
            <a:ext cx="986409" cy="1374005"/>
          </a:xfrm>
          <a:prstGeom prst="rect">
            <a:avLst/>
          </a:prstGeom>
        </p:spPr>
      </p:pic>
      <p:sp>
        <p:nvSpPr>
          <p:cNvPr id="16" name="TextBox 15"/>
          <p:cNvSpPr txBox="1"/>
          <p:nvPr/>
        </p:nvSpPr>
        <p:spPr>
          <a:xfrm>
            <a:off x="465140" y="3610583"/>
            <a:ext cx="1398850" cy="307777"/>
          </a:xfrm>
          <a:prstGeom prst="rect">
            <a:avLst/>
          </a:prstGeom>
          <a:noFill/>
        </p:spPr>
        <p:txBody>
          <a:bodyPr wrap="square" rtlCol="0">
            <a:spAutoFit/>
          </a:bodyPr>
          <a:lstStyle/>
          <a:p>
            <a:r>
              <a:rPr lang="en-US" sz="1400" dirty="0" smtClean="0"/>
              <a:t>Andy </a:t>
            </a:r>
            <a:r>
              <a:rPr lang="en-US" sz="1400" dirty="0" err="1" smtClean="0"/>
              <a:t>Zoltners</a:t>
            </a:r>
            <a:endParaRPr lang="en-US" sz="1400" dirty="0"/>
          </a:p>
        </p:txBody>
      </p:sp>
      <p:sp>
        <p:nvSpPr>
          <p:cNvPr id="17" name="TextBox 16"/>
          <p:cNvSpPr txBox="1"/>
          <p:nvPr/>
        </p:nvSpPr>
        <p:spPr>
          <a:xfrm>
            <a:off x="1841806" y="3610583"/>
            <a:ext cx="1126684" cy="307777"/>
          </a:xfrm>
          <a:prstGeom prst="rect">
            <a:avLst/>
          </a:prstGeom>
          <a:noFill/>
        </p:spPr>
        <p:txBody>
          <a:bodyPr wrap="square" rtlCol="0">
            <a:spAutoFit/>
          </a:bodyPr>
          <a:lstStyle/>
          <a:p>
            <a:r>
              <a:rPr lang="en-US" sz="1400" dirty="0" err="1" smtClean="0"/>
              <a:t>Prabha</a:t>
            </a:r>
            <a:r>
              <a:rPr lang="en-US" sz="1400" dirty="0" smtClean="0"/>
              <a:t> </a:t>
            </a:r>
            <a:r>
              <a:rPr lang="en-US" sz="1400" dirty="0" err="1" smtClean="0"/>
              <a:t>Sinha</a:t>
            </a:r>
            <a:endParaRPr lang="en-US" sz="1400" dirty="0"/>
          </a:p>
        </p:txBody>
      </p:sp>
    </p:spTree>
    <p:extLst>
      <p:ext uri="{BB962C8B-B14F-4D97-AF65-F5344CB8AC3E}">
        <p14:creationId xmlns:p14="http://schemas.microsoft.com/office/powerpoint/2010/main" val="353092782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lock Arc 12"/>
          <p:cNvSpPr/>
          <p:nvPr/>
        </p:nvSpPr>
        <p:spPr>
          <a:xfrm>
            <a:off x="-1738834" y="0"/>
            <a:ext cx="4279043" cy="6858000"/>
          </a:xfrm>
          <a:prstGeom prst="blockArc">
            <a:avLst>
              <a:gd name="adj1" fmla="val 15816787"/>
              <a:gd name="adj2" fmla="val 5847548"/>
              <a:gd name="adj3" fmla="val 140"/>
            </a:avLst>
          </a:prstGeom>
          <a:ln w="76200" cmpd="sng">
            <a:solidFill>
              <a:schemeClr val="tx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a:solidFill>
                <a:schemeClr val="tx1"/>
              </a:solidFill>
            </a:endParaRPr>
          </a:p>
        </p:txBody>
      </p:sp>
      <p:sp>
        <p:nvSpPr>
          <p:cNvPr id="15" name="Oval 14"/>
          <p:cNvSpPr/>
          <p:nvPr/>
        </p:nvSpPr>
        <p:spPr>
          <a:xfrm>
            <a:off x="1325024" y="325644"/>
            <a:ext cx="464732" cy="454342"/>
          </a:xfrm>
          <a:prstGeom prst="ellipse">
            <a:avLst/>
          </a:prstGeom>
          <a:solidFill>
            <a:schemeClr val="accent2">
              <a:lumMod val="75000"/>
              <a:alpha val="5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400" b="1" dirty="0"/>
              <a:t>1</a:t>
            </a:r>
          </a:p>
        </p:txBody>
      </p:sp>
      <p:sp>
        <p:nvSpPr>
          <p:cNvPr id="16" name="Oval 15"/>
          <p:cNvSpPr/>
          <p:nvPr/>
        </p:nvSpPr>
        <p:spPr>
          <a:xfrm>
            <a:off x="1325024" y="6099830"/>
            <a:ext cx="464732" cy="454342"/>
          </a:xfrm>
          <a:prstGeom prst="ellipse">
            <a:avLst/>
          </a:prstGeom>
          <a:solidFill>
            <a:schemeClr val="accent2">
              <a:lumMod val="75000"/>
              <a:alpha val="50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1400" b="1" dirty="0" smtClean="0"/>
              <a:t>8</a:t>
            </a:r>
            <a:endParaRPr lang="en-US" sz="1400" b="1" dirty="0"/>
          </a:p>
        </p:txBody>
      </p:sp>
      <p:sp>
        <p:nvSpPr>
          <p:cNvPr id="17" name="Oval 16"/>
          <p:cNvSpPr/>
          <p:nvPr/>
        </p:nvSpPr>
        <p:spPr>
          <a:xfrm>
            <a:off x="1837534" y="5343920"/>
            <a:ext cx="464732" cy="454342"/>
          </a:xfrm>
          <a:prstGeom prst="ellipse">
            <a:avLst/>
          </a:prstGeom>
          <a:solidFill>
            <a:schemeClr val="accent2">
              <a:lumMod val="75000"/>
              <a:alpha val="50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400" b="1" dirty="0" smtClean="0"/>
              <a:t>7</a:t>
            </a:r>
            <a:endParaRPr lang="en-US" sz="1400" b="1" dirty="0"/>
          </a:p>
        </p:txBody>
      </p:sp>
      <p:sp>
        <p:nvSpPr>
          <p:cNvPr id="18" name="Oval 17"/>
          <p:cNvSpPr/>
          <p:nvPr/>
        </p:nvSpPr>
        <p:spPr>
          <a:xfrm>
            <a:off x="1709790" y="882392"/>
            <a:ext cx="680413" cy="731722"/>
          </a:xfrm>
          <a:prstGeom prst="ellipse">
            <a:avLst/>
          </a:prstGeom>
          <a:solidFill>
            <a:srgbClr val="632523"/>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4800" b="1" dirty="0" smtClean="0"/>
              <a:t>2</a:t>
            </a:r>
            <a:endParaRPr lang="en-US" sz="4800" b="1" dirty="0"/>
          </a:p>
        </p:txBody>
      </p:sp>
      <p:sp>
        <p:nvSpPr>
          <p:cNvPr id="19" name="Oval 18"/>
          <p:cNvSpPr/>
          <p:nvPr/>
        </p:nvSpPr>
        <p:spPr>
          <a:xfrm>
            <a:off x="2098551" y="1849522"/>
            <a:ext cx="464732" cy="454342"/>
          </a:xfrm>
          <a:prstGeom prst="ellipse">
            <a:avLst/>
          </a:prstGeom>
          <a:solidFill>
            <a:schemeClr val="accent2">
              <a:lumMod val="75000"/>
              <a:alpha val="50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1400" b="1" dirty="0" smtClean="0"/>
              <a:t>3</a:t>
            </a:r>
            <a:endParaRPr lang="en-US" sz="1400" b="1" dirty="0"/>
          </a:p>
        </p:txBody>
      </p:sp>
      <p:sp>
        <p:nvSpPr>
          <p:cNvPr id="20" name="Oval 19"/>
          <p:cNvSpPr/>
          <p:nvPr/>
        </p:nvSpPr>
        <p:spPr>
          <a:xfrm>
            <a:off x="2157836" y="4497299"/>
            <a:ext cx="464732" cy="454342"/>
          </a:xfrm>
          <a:prstGeom prst="ellipse">
            <a:avLst/>
          </a:prstGeom>
          <a:solidFill>
            <a:schemeClr val="accent2">
              <a:lumMod val="75000"/>
              <a:alpha val="5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400" b="1" dirty="0" smtClean="0"/>
              <a:t>6</a:t>
            </a:r>
            <a:endParaRPr lang="en-US" sz="1400" b="1" dirty="0"/>
          </a:p>
        </p:txBody>
      </p:sp>
      <p:sp>
        <p:nvSpPr>
          <p:cNvPr id="21" name="Oval 20"/>
          <p:cNvSpPr/>
          <p:nvPr/>
        </p:nvSpPr>
        <p:spPr>
          <a:xfrm>
            <a:off x="2266711" y="3546070"/>
            <a:ext cx="511205" cy="454342"/>
          </a:xfrm>
          <a:prstGeom prst="ellipse">
            <a:avLst/>
          </a:prstGeom>
          <a:solidFill>
            <a:schemeClr val="accent2">
              <a:lumMod val="75000"/>
              <a:alpha val="50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400" b="1" dirty="0" smtClean="0"/>
              <a:t>5</a:t>
            </a:r>
            <a:endParaRPr lang="en-US" sz="1400" b="1" dirty="0"/>
          </a:p>
        </p:txBody>
      </p:sp>
      <p:sp>
        <p:nvSpPr>
          <p:cNvPr id="22" name="Oval 21"/>
          <p:cNvSpPr/>
          <p:nvPr/>
        </p:nvSpPr>
        <p:spPr>
          <a:xfrm>
            <a:off x="2305068" y="2700668"/>
            <a:ext cx="464732" cy="454342"/>
          </a:xfrm>
          <a:prstGeom prst="ellipse">
            <a:avLst/>
          </a:prstGeom>
          <a:solidFill>
            <a:schemeClr val="accent2">
              <a:lumMod val="75000"/>
              <a:alpha val="50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400" b="1" dirty="0" smtClean="0"/>
              <a:t>4</a:t>
            </a:r>
            <a:endParaRPr lang="en-US" sz="1400" b="1" dirty="0"/>
          </a:p>
        </p:txBody>
      </p:sp>
      <p:sp>
        <p:nvSpPr>
          <p:cNvPr id="23" name="Rounded Rectangle 22"/>
          <p:cNvSpPr/>
          <p:nvPr/>
        </p:nvSpPr>
        <p:spPr>
          <a:xfrm>
            <a:off x="1862335" y="336417"/>
            <a:ext cx="3779816" cy="355563"/>
          </a:xfrm>
          <a:prstGeom prst="roundRect">
            <a:avLst/>
          </a:prstGeom>
          <a:solidFill>
            <a:schemeClr val="accent2">
              <a:lumMod val="75000"/>
              <a:alpha val="5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400" b="1" dirty="0" smtClean="0"/>
              <a:t>ABOUT THE ORGANIZATION</a:t>
            </a:r>
            <a:endParaRPr lang="en-US" sz="1400" b="1" dirty="0"/>
          </a:p>
        </p:txBody>
      </p:sp>
      <p:sp>
        <p:nvSpPr>
          <p:cNvPr id="26" name="Rounded Rectangle 25"/>
          <p:cNvSpPr/>
          <p:nvPr/>
        </p:nvSpPr>
        <p:spPr>
          <a:xfrm>
            <a:off x="2440347" y="976124"/>
            <a:ext cx="5534030" cy="520579"/>
          </a:xfrm>
          <a:prstGeom prst="roundRect">
            <a:avLst/>
          </a:prstGeom>
          <a:solidFill>
            <a:srgbClr val="632523"/>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800" b="1" dirty="0" smtClean="0"/>
              <a:t>DISSERTATION - INTRODUCTION</a:t>
            </a:r>
            <a:endParaRPr lang="en-US" sz="2800" b="1" dirty="0"/>
          </a:p>
        </p:txBody>
      </p:sp>
      <p:sp>
        <p:nvSpPr>
          <p:cNvPr id="27" name="Rounded Rectangle 26"/>
          <p:cNvSpPr/>
          <p:nvPr/>
        </p:nvSpPr>
        <p:spPr>
          <a:xfrm>
            <a:off x="2622568" y="1870275"/>
            <a:ext cx="3779816" cy="355563"/>
          </a:xfrm>
          <a:prstGeom prst="roundRect">
            <a:avLst/>
          </a:prstGeom>
          <a:solidFill>
            <a:schemeClr val="accent2">
              <a:lumMod val="75000"/>
              <a:alpha val="50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1400" b="1" dirty="0" smtClean="0"/>
              <a:t>NEED FOR STUDY</a:t>
            </a:r>
            <a:endParaRPr lang="en-US" sz="1400" b="1" dirty="0"/>
          </a:p>
        </p:txBody>
      </p:sp>
      <p:sp>
        <p:nvSpPr>
          <p:cNvPr id="28" name="Rounded Rectangle 27"/>
          <p:cNvSpPr/>
          <p:nvPr/>
        </p:nvSpPr>
        <p:spPr>
          <a:xfrm>
            <a:off x="2808156" y="2750589"/>
            <a:ext cx="3779816" cy="355563"/>
          </a:xfrm>
          <a:prstGeom prst="roundRect">
            <a:avLst/>
          </a:prstGeom>
          <a:solidFill>
            <a:schemeClr val="accent2">
              <a:lumMod val="75000"/>
              <a:alpha val="50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400" b="1" dirty="0" smtClean="0"/>
              <a:t>OBJECTIVES</a:t>
            </a:r>
            <a:endParaRPr lang="en-US" sz="1400" b="1" dirty="0"/>
          </a:p>
        </p:txBody>
      </p:sp>
      <p:sp>
        <p:nvSpPr>
          <p:cNvPr id="29" name="Rounded Rectangle 28"/>
          <p:cNvSpPr/>
          <p:nvPr/>
        </p:nvSpPr>
        <p:spPr>
          <a:xfrm>
            <a:off x="2823276" y="3630903"/>
            <a:ext cx="3779816" cy="355563"/>
          </a:xfrm>
          <a:prstGeom prst="roundRect">
            <a:avLst/>
          </a:prstGeom>
          <a:solidFill>
            <a:schemeClr val="accent2">
              <a:lumMod val="75000"/>
              <a:alpha val="50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400" b="1" dirty="0" smtClean="0"/>
              <a:t>METHODOLOGY</a:t>
            </a:r>
            <a:endParaRPr lang="en-US" sz="1400" b="1" dirty="0"/>
          </a:p>
        </p:txBody>
      </p:sp>
      <p:sp>
        <p:nvSpPr>
          <p:cNvPr id="30" name="Rounded Rectangle 29"/>
          <p:cNvSpPr/>
          <p:nvPr/>
        </p:nvSpPr>
        <p:spPr>
          <a:xfrm>
            <a:off x="2679080" y="4573646"/>
            <a:ext cx="3779816" cy="355563"/>
          </a:xfrm>
          <a:prstGeom prst="roundRect">
            <a:avLst/>
          </a:prstGeom>
          <a:solidFill>
            <a:schemeClr val="accent2">
              <a:lumMod val="75000"/>
              <a:alpha val="5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400" b="1" dirty="0" smtClean="0"/>
              <a:t>RESULT</a:t>
            </a:r>
            <a:endParaRPr lang="en-US" sz="1400" b="1" dirty="0"/>
          </a:p>
        </p:txBody>
      </p:sp>
      <p:sp>
        <p:nvSpPr>
          <p:cNvPr id="31" name="Rounded Rectangle 30"/>
          <p:cNvSpPr/>
          <p:nvPr/>
        </p:nvSpPr>
        <p:spPr>
          <a:xfrm>
            <a:off x="2361295" y="5435385"/>
            <a:ext cx="3779816" cy="355563"/>
          </a:xfrm>
          <a:prstGeom prst="roundRect">
            <a:avLst/>
          </a:prstGeom>
          <a:solidFill>
            <a:schemeClr val="accent2">
              <a:lumMod val="75000"/>
              <a:alpha val="50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400" b="1" dirty="0" smtClean="0"/>
              <a:t>RECOMMENDATION</a:t>
            </a:r>
            <a:endParaRPr lang="en-US" sz="1400" b="1" dirty="0"/>
          </a:p>
        </p:txBody>
      </p:sp>
      <p:sp>
        <p:nvSpPr>
          <p:cNvPr id="32" name="Rounded Rectangle 31"/>
          <p:cNvSpPr/>
          <p:nvPr/>
        </p:nvSpPr>
        <p:spPr>
          <a:xfrm>
            <a:off x="1847215" y="6191295"/>
            <a:ext cx="3779816" cy="355563"/>
          </a:xfrm>
          <a:prstGeom prst="roundRect">
            <a:avLst/>
          </a:prstGeom>
          <a:solidFill>
            <a:schemeClr val="accent2">
              <a:lumMod val="75000"/>
              <a:alpha val="50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1400" b="1" dirty="0" smtClean="0"/>
          </a:p>
          <a:p>
            <a:pPr algn="ctr"/>
            <a:r>
              <a:rPr lang="en-US" sz="1400" b="1" dirty="0" smtClean="0"/>
              <a:t>CONCLUSION</a:t>
            </a:r>
            <a:endParaRPr lang="en-US" sz="1400" b="1" dirty="0"/>
          </a:p>
          <a:p>
            <a:pPr algn="ctr"/>
            <a:endParaRPr lang="en-US" sz="1400" b="1" dirty="0"/>
          </a:p>
        </p:txBody>
      </p:sp>
    </p:spTree>
    <p:extLst>
      <p:ext uri="{BB962C8B-B14F-4D97-AF65-F5344CB8AC3E}">
        <p14:creationId xmlns:p14="http://schemas.microsoft.com/office/powerpoint/2010/main" val="378989026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Expert opinion on Gene Therapy for Cancer treatment in India</a:t>
            </a:r>
            <a:endParaRPr lang="en-US" dirty="0"/>
          </a:p>
        </p:txBody>
      </p:sp>
      <p:sp>
        <p:nvSpPr>
          <p:cNvPr id="6" name="TextBox 5"/>
          <p:cNvSpPr txBox="1"/>
          <p:nvPr/>
        </p:nvSpPr>
        <p:spPr>
          <a:xfrm>
            <a:off x="618137" y="1693241"/>
            <a:ext cx="8068663" cy="1384995"/>
          </a:xfrm>
          <a:prstGeom prst="rect">
            <a:avLst/>
          </a:prstGeom>
          <a:noFill/>
        </p:spPr>
        <p:txBody>
          <a:bodyPr wrap="square" rtlCol="0">
            <a:spAutoFit/>
          </a:bodyPr>
          <a:lstStyle/>
          <a:p>
            <a:r>
              <a:rPr lang="en-US" sz="3600" b="1" dirty="0" smtClean="0"/>
              <a:t>G</a:t>
            </a:r>
            <a:r>
              <a:rPr lang="en-US" sz="2400" b="1" dirty="0" smtClean="0"/>
              <a:t>ene </a:t>
            </a:r>
            <a:r>
              <a:rPr lang="en-US" sz="3600" b="1" dirty="0" smtClean="0"/>
              <a:t>T</a:t>
            </a:r>
            <a:r>
              <a:rPr lang="en-US" sz="2400" b="1" dirty="0" smtClean="0"/>
              <a:t>herapy: </a:t>
            </a:r>
            <a:r>
              <a:rPr lang="en-US" sz="2400" dirty="0" smtClean="0"/>
              <a:t>It is </a:t>
            </a:r>
            <a:r>
              <a:rPr lang="en-US" sz="2400" dirty="0"/>
              <a:t>the administration of genetic material to modify or manipulate the expression of a gene product or to alter the biological properties of living cells for therapeutic use</a:t>
            </a:r>
            <a:endParaRPr lang="en-US" sz="2400" b="1" dirty="0"/>
          </a:p>
        </p:txBody>
      </p:sp>
      <p:pic>
        <p:nvPicPr>
          <p:cNvPr id="10" name="Picture 9" descr="Screen Shot 2018-05-12 at 4.29.4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8137" y="3078236"/>
            <a:ext cx="7708900" cy="3530600"/>
          </a:xfrm>
          <a:prstGeom prst="rect">
            <a:avLst/>
          </a:prstGeom>
        </p:spPr>
      </p:pic>
      <p:sp>
        <p:nvSpPr>
          <p:cNvPr id="11" name="Rounded Rectangle 10"/>
          <p:cNvSpPr/>
          <p:nvPr/>
        </p:nvSpPr>
        <p:spPr>
          <a:xfrm>
            <a:off x="6990939" y="52145"/>
            <a:ext cx="2153061" cy="324042"/>
          </a:xfrm>
          <a:prstGeom prst="roundRect">
            <a:avLst/>
          </a:prstGeom>
          <a:solidFill>
            <a:srgbClr val="632523"/>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600" b="1" dirty="0" smtClean="0"/>
              <a:t>INTRODUCTION</a:t>
            </a:r>
            <a:endParaRPr lang="en-US" sz="1600" b="1" dirty="0"/>
          </a:p>
        </p:txBody>
      </p:sp>
    </p:spTree>
    <p:extLst>
      <p:ext uri="{BB962C8B-B14F-4D97-AF65-F5344CB8AC3E}">
        <p14:creationId xmlns:p14="http://schemas.microsoft.com/office/powerpoint/2010/main" val="56335763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8-05-12 at 12.53.46 PM.png"/>
          <p:cNvPicPr>
            <a:picLocks noGrp="1" noChangeAspect="1"/>
          </p:cNvPicPr>
          <p:nvPr>
            <p:ph idx="1"/>
          </p:nvPr>
        </p:nvPicPr>
        <p:blipFill rotWithShape="1">
          <a:blip r:embed="rId2">
            <a:extLst>
              <a:ext uri="{BEBA8EAE-BF5A-486C-A8C5-ECC9F3942E4B}">
                <a14:imgProps xmlns:a14="http://schemas.microsoft.com/office/drawing/2010/main">
                  <a14:imgLayer r:embed="rId3">
                    <a14:imgEffect>
                      <a14:backgroundRemoval t="5721" b="78607" l="19621" r="79599">
                        <a14:foregroundMark x1="38350" y1="24129" x2="38350" y2="24129"/>
                        <a14:foregroundMark x1="35786" y1="73632" x2="35786" y2="73632"/>
                        <a14:foregroundMark x1="29654" y1="75871" x2="29654" y2="75871"/>
                        <a14:foregroundMark x1="42140" y1="72637" x2="42140" y2="72637"/>
                        <a14:foregroundMark x1="39911" y1="66169" x2="39911" y2="66169"/>
                        <a14:foregroundMark x1="38350" y1="64925" x2="38350" y2="64925"/>
                        <a14:foregroundMark x1="37235" y1="66915" x2="37235" y2="66915"/>
                        <a14:foregroundMark x1="44259" y1="70896" x2="44259" y2="70896"/>
                        <a14:foregroundMark x1="40357" y1="76368" x2="40357" y2="76368"/>
                        <a14:foregroundMark x1="39353" y1="72637" x2="39353" y2="72637"/>
                        <a14:foregroundMark x1="39353" y1="72637" x2="39353" y2="72637"/>
                        <a14:foregroundMark x1="21405" y1="55970" x2="21405" y2="55970"/>
                        <a14:foregroundMark x1="23746" y1="26119" x2="23746" y2="26119"/>
                        <a14:foregroundMark x1="25975" y1="18159" x2="25975" y2="18159"/>
                        <a14:foregroundMark x1="27202" y1="12687" x2="27202" y2="12687"/>
                        <a14:foregroundMark x1="27202" y1="12687" x2="27202" y2="12687"/>
                        <a14:foregroundMark x1="37458" y1="25622" x2="37458" y2="25622"/>
                        <a14:foregroundMark x1="34783" y1="25622" x2="34783" y2="25622"/>
                        <a14:foregroundMark x1="33556" y1="26368" x2="33556" y2="26368"/>
                        <a14:foregroundMark x1="34448" y1="31592" x2="34448" y2="31592"/>
                        <a14:foregroundMark x1="37235" y1="33085" x2="37235" y2="33085"/>
                        <a14:foregroundMark x1="37235" y1="33085" x2="33222" y2="35075"/>
                        <a14:foregroundMark x1="55853" y1="25622" x2="55853" y2="25622"/>
                        <a14:foregroundMark x1="24638" y1="11443" x2="24638" y2="11443"/>
                        <a14:foregroundMark x1="24638" y1="11443" x2="24638" y2="11443"/>
                        <a14:foregroundMark x1="28986" y1="30348" x2="28986" y2="30348"/>
                        <a14:foregroundMark x1="25418" y1="32338" x2="25418" y2="32338"/>
                        <a14:foregroundMark x1="22185" y1="32338" x2="22185" y2="32338"/>
                        <a14:foregroundMark x1="21293" y1="20896" x2="21293" y2="20896"/>
                        <a14:foregroundMark x1="21293" y1="20896" x2="21293" y2="20896"/>
                        <a14:foregroundMark x1="21293" y1="20896" x2="21293" y2="20896"/>
                        <a14:foregroundMark x1="21293" y1="20896" x2="21293" y2="20896"/>
                        <a14:foregroundMark x1="21293" y1="20896" x2="21293" y2="20896"/>
                        <a14:foregroundMark x1="24415" y1="20896" x2="24415" y2="20896"/>
                        <a14:foregroundMark x1="23746" y1="14428" x2="23746" y2="14428"/>
                        <a14:foregroundMark x1="22854" y1="8706" x2="22854" y2="8706"/>
                        <a14:backgroundMark x1="42363" y1="64925" x2="42363" y2="64925"/>
                        <a14:backgroundMark x1="20178" y1="15920" x2="20178" y2="15920"/>
                        <a14:backgroundMark x1="32999" y1="32338" x2="32999" y2="32338"/>
                      </a14:backgroundRemoval>
                    </a14:imgEffect>
                  </a14:imgLayer>
                </a14:imgProps>
              </a:ext>
              <a:ext uri="{28A0092B-C50C-407E-A947-70E740481C1C}">
                <a14:useLocalDpi xmlns:a14="http://schemas.microsoft.com/office/drawing/2010/main" val="0"/>
              </a:ext>
            </a:extLst>
          </a:blip>
          <a:srcRect l="16684" r="49638" b="55759"/>
          <a:stretch/>
        </p:blipFill>
        <p:spPr>
          <a:xfrm>
            <a:off x="1694587" y="1305121"/>
            <a:ext cx="2880788" cy="1696022"/>
          </a:xfrm>
        </p:spPr>
      </p:pic>
      <p:sp>
        <p:nvSpPr>
          <p:cNvPr id="5" name="Rounded Rectangle 4"/>
          <p:cNvSpPr/>
          <p:nvPr/>
        </p:nvSpPr>
        <p:spPr>
          <a:xfrm>
            <a:off x="52742" y="1498656"/>
            <a:ext cx="1936058" cy="1293463"/>
          </a:xfrm>
          <a:prstGeom prst="roundRect">
            <a:avLst/>
          </a:prstGeom>
          <a:solidFill>
            <a:schemeClr val="accent2">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400" b="1" dirty="0" smtClean="0">
                <a:solidFill>
                  <a:schemeClr val="tx1"/>
                </a:solidFill>
              </a:rPr>
              <a:t>1. T-cell extraction</a:t>
            </a:r>
            <a:r>
              <a:rPr lang="en-US" sz="1400" dirty="0" smtClean="0">
                <a:solidFill>
                  <a:schemeClr val="tx1"/>
                </a:solidFill>
              </a:rPr>
              <a:t>: Patients immune cells are filtered from the blood and shipped – frozen – to manufacturer</a:t>
            </a:r>
            <a:endParaRPr lang="en-US" sz="1400" dirty="0">
              <a:solidFill>
                <a:schemeClr val="tx1"/>
              </a:solidFill>
            </a:endParaRPr>
          </a:p>
        </p:txBody>
      </p:sp>
      <p:sp>
        <p:nvSpPr>
          <p:cNvPr id="6" name="Rounded Rectangle 5"/>
          <p:cNvSpPr/>
          <p:nvPr/>
        </p:nvSpPr>
        <p:spPr>
          <a:xfrm>
            <a:off x="7167756" y="1498656"/>
            <a:ext cx="1936058" cy="1293463"/>
          </a:xfrm>
          <a:prstGeom prst="roundRect">
            <a:avLst/>
          </a:prstGeom>
          <a:solidFill>
            <a:schemeClr val="accent2">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400" b="1" dirty="0">
                <a:solidFill>
                  <a:schemeClr val="tx1"/>
                </a:solidFill>
              </a:rPr>
              <a:t>2</a:t>
            </a:r>
            <a:r>
              <a:rPr lang="en-US" sz="1400" b="1" dirty="0" smtClean="0">
                <a:solidFill>
                  <a:schemeClr val="tx1"/>
                </a:solidFill>
              </a:rPr>
              <a:t>. Reprogramming: </a:t>
            </a:r>
            <a:r>
              <a:rPr lang="en-US" sz="1400" dirty="0" smtClean="0">
                <a:solidFill>
                  <a:schemeClr val="tx1"/>
                </a:solidFill>
              </a:rPr>
              <a:t>T-cells are genetically engineered to recognize and target the malignant cancer cells </a:t>
            </a:r>
            <a:endParaRPr lang="en-US" sz="1400" dirty="0">
              <a:solidFill>
                <a:schemeClr val="tx1"/>
              </a:solidFill>
            </a:endParaRPr>
          </a:p>
        </p:txBody>
      </p:sp>
      <p:pic>
        <p:nvPicPr>
          <p:cNvPr id="8" name="Content Placeholder 3" descr="Screen Shot 2018-05-12 at 12.53.46 PM.png"/>
          <p:cNvPicPr>
            <a:picLocks noChangeAspect="1"/>
          </p:cNvPicPr>
          <p:nvPr/>
        </p:nvPicPr>
        <p:blipFill rotWithShape="1">
          <a:blip r:embed="rId2">
            <a:extLst>
              <a:ext uri="{BEBA8EAE-BF5A-486C-A8C5-ECC9F3942E4B}">
                <a14:imgProps xmlns:a14="http://schemas.microsoft.com/office/drawing/2010/main">
                  <a14:imgLayer r:embed="rId3">
                    <a14:imgEffect>
                      <a14:backgroundRemoval t="5721" b="78607" l="19621" r="79599">
                        <a14:foregroundMark x1="38350" y1="24129" x2="38350" y2="24129"/>
                        <a14:foregroundMark x1="35786" y1="73632" x2="35786" y2="73632"/>
                        <a14:foregroundMark x1="29654" y1="75871" x2="29654" y2="75871"/>
                        <a14:foregroundMark x1="42140" y1="72637" x2="42140" y2="72637"/>
                        <a14:foregroundMark x1="39911" y1="66169" x2="39911" y2="66169"/>
                        <a14:foregroundMark x1="38350" y1="64925" x2="38350" y2="64925"/>
                        <a14:foregroundMark x1="37235" y1="66915" x2="37235" y2="66915"/>
                        <a14:foregroundMark x1="44259" y1="70896" x2="44259" y2="70896"/>
                        <a14:foregroundMark x1="40357" y1="76368" x2="40357" y2="76368"/>
                        <a14:foregroundMark x1="39353" y1="72637" x2="39353" y2="72637"/>
                        <a14:foregroundMark x1="39353" y1="72637" x2="39353" y2="72637"/>
                        <a14:foregroundMark x1="21405" y1="55970" x2="21405" y2="55970"/>
                        <a14:foregroundMark x1="23746" y1="26119" x2="23746" y2="26119"/>
                        <a14:foregroundMark x1="25975" y1="18159" x2="25975" y2="18159"/>
                        <a14:foregroundMark x1="27202" y1="12687" x2="27202" y2="12687"/>
                        <a14:foregroundMark x1="27202" y1="12687" x2="27202" y2="12687"/>
                        <a14:foregroundMark x1="37458" y1="25622" x2="37458" y2="25622"/>
                        <a14:foregroundMark x1="34783" y1="25622" x2="34783" y2="25622"/>
                        <a14:foregroundMark x1="33556" y1="26368" x2="33556" y2="26368"/>
                        <a14:foregroundMark x1="34448" y1="31592" x2="34448" y2="31592"/>
                        <a14:foregroundMark x1="37235" y1="33085" x2="37235" y2="33085"/>
                        <a14:foregroundMark x1="37235" y1="33085" x2="33222" y2="35075"/>
                        <a14:foregroundMark x1="55853" y1="25622" x2="55853" y2="25622"/>
                        <a14:foregroundMark x1="24638" y1="11443" x2="24638" y2="11443"/>
                        <a14:foregroundMark x1="24638" y1="11443" x2="24638" y2="11443"/>
                        <a14:foregroundMark x1="28986" y1="30348" x2="28986" y2="30348"/>
                        <a14:foregroundMark x1="25418" y1="32338" x2="25418" y2="32338"/>
                        <a14:foregroundMark x1="22185" y1="32338" x2="22185" y2="32338"/>
                        <a14:foregroundMark x1="21293" y1="20896" x2="21293" y2="20896"/>
                        <a14:foregroundMark x1="21293" y1="20896" x2="21293" y2="20896"/>
                        <a14:foregroundMark x1="21293" y1="20896" x2="21293" y2="20896"/>
                        <a14:foregroundMark x1="21293" y1="20896" x2="21293" y2="20896"/>
                        <a14:foregroundMark x1="21293" y1="20896" x2="21293" y2="20896"/>
                        <a14:foregroundMark x1="24415" y1="20896" x2="24415" y2="20896"/>
                        <a14:foregroundMark x1="23746" y1="14428" x2="23746" y2="14428"/>
                        <a14:foregroundMark x1="22854" y1="8706" x2="22854" y2="8706"/>
                        <a14:backgroundMark x1="42363" y1="64925" x2="42363" y2="64925"/>
                        <a14:backgroundMark x1="20178" y1="15920" x2="20178" y2="15920"/>
                        <a14:backgroundMark x1="32999" y1="32338" x2="32999" y2="32338"/>
                      </a14:backgroundRemoval>
                    </a14:imgEffect>
                  </a14:imgLayer>
                </a14:imgProps>
              </a:ext>
              <a:ext uri="{28A0092B-C50C-407E-A947-70E740481C1C}">
                <a14:useLocalDpi xmlns:a14="http://schemas.microsoft.com/office/drawing/2010/main" val="0"/>
              </a:ext>
            </a:extLst>
          </a:blip>
          <a:srcRect l="49457" r="17589" b="55355"/>
          <a:stretch/>
        </p:blipFill>
        <p:spPr>
          <a:xfrm>
            <a:off x="4559884" y="1305121"/>
            <a:ext cx="2818901" cy="1711512"/>
          </a:xfrm>
          <a:prstGeom prst="rect">
            <a:avLst/>
          </a:prstGeom>
        </p:spPr>
      </p:pic>
      <p:pic>
        <p:nvPicPr>
          <p:cNvPr id="9" name="Content Placeholder 3" descr="Screen Shot 2018-05-12 at 12.53.46 PM.png"/>
          <p:cNvPicPr>
            <a:picLocks noChangeAspect="1"/>
          </p:cNvPicPr>
          <p:nvPr/>
        </p:nvPicPr>
        <p:blipFill rotWithShape="1">
          <a:blip r:embed="rId2">
            <a:extLst>
              <a:ext uri="{BEBA8EAE-BF5A-486C-A8C5-ECC9F3942E4B}">
                <a14:imgProps xmlns:a14="http://schemas.microsoft.com/office/drawing/2010/main">
                  <a14:imgLayer r:embed="rId3">
                    <a14:imgEffect>
                      <a14:backgroundRemoval t="5721" b="78607" l="19621" r="79599">
                        <a14:foregroundMark x1="38350" y1="24129" x2="38350" y2="24129"/>
                        <a14:foregroundMark x1="35786" y1="73632" x2="35786" y2="73632"/>
                        <a14:foregroundMark x1="29654" y1="75871" x2="29654" y2="75871"/>
                        <a14:foregroundMark x1="42140" y1="72637" x2="42140" y2="72637"/>
                        <a14:foregroundMark x1="39911" y1="66169" x2="39911" y2="66169"/>
                        <a14:foregroundMark x1="38350" y1="64925" x2="38350" y2="64925"/>
                        <a14:foregroundMark x1="37235" y1="66915" x2="37235" y2="66915"/>
                        <a14:foregroundMark x1="44259" y1="70896" x2="44259" y2="70896"/>
                        <a14:foregroundMark x1="40357" y1="76368" x2="40357" y2="76368"/>
                        <a14:foregroundMark x1="39353" y1="72637" x2="39353" y2="72637"/>
                        <a14:foregroundMark x1="39353" y1="72637" x2="39353" y2="72637"/>
                        <a14:foregroundMark x1="21405" y1="55970" x2="21405" y2="55970"/>
                        <a14:foregroundMark x1="23746" y1="26119" x2="23746" y2="26119"/>
                        <a14:foregroundMark x1="25975" y1="18159" x2="25975" y2="18159"/>
                        <a14:foregroundMark x1="27202" y1="12687" x2="27202" y2="12687"/>
                        <a14:foregroundMark x1="27202" y1="12687" x2="27202" y2="12687"/>
                        <a14:foregroundMark x1="37458" y1="25622" x2="37458" y2="25622"/>
                        <a14:foregroundMark x1="34783" y1="25622" x2="34783" y2="25622"/>
                        <a14:foregroundMark x1="33556" y1="26368" x2="33556" y2="26368"/>
                        <a14:foregroundMark x1="34448" y1="31592" x2="34448" y2="31592"/>
                        <a14:foregroundMark x1="37235" y1="33085" x2="37235" y2="33085"/>
                        <a14:foregroundMark x1="37235" y1="33085" x2="33222" y2="35075"/>
                        <a14:foregroundMark x1="55853" y1="25622" x2="55853" y2="25622"/>
                        <a14:foregroundMark x1="24638" y1="11443" x2="24638" y2="11443"/>
                        <a14:foregroundMark x1="24638" y1="11443" x2="24638" y2="11443"/>
                        <a14:foregroundMark x1="28986" y1="30348" x2="28986" y2="30348"/>
                        <a14:foregroundMark x1="25418" y1="32338" x2="25418" y2="32338"/>
                        <a14:foregroundMark x1="22185" y1="32338" x2="22185" y2="32338"/>
                        <a14:foregroundMark x1="21293" y1="20896" x2="21293" y2="20896"/>
                        <a14:foregroundMark x1="21293" y1="20896" x2="21293" y2="20896"/>
                        <a14:foregroundMark x1="21293" y1="20896" x2="21293" y2="20896"/>
                        <a14:foregroundMark x1="21293" y1="20896" x2="21293" y2="20896"/>
                        <a14:foregroundMark x1="21293" y1="20896" x2="21293" y2="20896"/>
                        <a14:foregroundMark x1="24415" y1="20896" x2="24415" y2="20896"/>
                        <a14:foregroundMark x1="23746" y1="14428" x2="23746" y2="14428"/>
                        <a14:foregroundMark x1="22854" y1="8706" x2="22854" y2="8706"/>
                        <a14:backgroundMark x1="42363" y1="64925" x2="42363" y2="64925"/>
                        <a14:backgroundMark x1="20178" y1="15920" x2="20178" y2="15920"/>
                        <a14:backgroundMark x1="32999" y1="32338" x2="32999" y2="32338"/>
                      </a14:backgroundRemoval>
                    </a14:imgEffect>
                  </a14:imgLayer>
                </a14:imgProps>
              </a:ext>
              <a:ext uri="{28A0092B-C50C-407E-A947-70E740481C1C}">
                <a14:useLocalDpi xmlns:a14="http://schemas.microsoft.com/office/drawing/2010/main" val="0"/>
              </a:ext>
            </a:extLst>
          </a:blip>
          <a:srcRect l="53983" t="42625" r="17589"/>
          <a:stretch/>
        </p:blipFill>
        <p:spPr>
          <a:xfrm>
            <a:off x="4947096" y="3016634"/>
            <a:ext cx="2431689" cy="2199517"/>
          </a:xfrm>
          <a:prstGeom prst="rect">
            <a:avLst/>
          </a:prstGeom>
        </p:spPr>
      </p:pic>
      <p:pic>
        <p:nvPicPr>
          <p:cNvPr id="10" name="Content Placeholder 3" descr="Screen Shot 2018-05-12 at 12.53.46 PM.png"/>
          <p:cNvPicPr>
            <a:picLocks noChangeAspect="1"/>
          </p:cNvPicPr>
          <p:nvPr/>
        </p:nvPicPr>
        <p:blipFill rotWithShape="1">
          <a:blip r:embed="rId2">
            <a:extLst>
              <a:ext uri="{BEBA8EAE-BF5A-486C-A8C5-ECC9F3942E4B}">
                <a14:imgProps xmlns:a14="http://schemas.microsoft.com/office/drawing/2010/main">
                  <a14:imgLayer r:embed="rId3">
                    <a14:imgEffect>
                      <a14:backgroundRemoval t="5721" b="78607" l="19621" r="79599">
                        <a14:foregroundMark x1="38350" y1="24129" x2="38350" y2="24129"/>
                        <a14:foregroundMark x1="35786" y1="73632" x2="35786" y2="73632"/>
                        <a14:foregroundMark x1="29654" y1="75871" x2="29654" y2="75871"/>
                        <a14:foregroundMark x1="42140" y1="72637" x2="42140" y2="72637"/>
                        <a14:foregroundMark x1="39911" y1="66169" x2="39911" y2="66169"/>
                        <a14:foregroundMark x1="38350" y1="64925" x2="38350" y2="64925"/>
                        <a14:foregroundMark x1="37235" y1="66915" x2="37235" y2="66915"/>
                        <a14:foregroundMark x1="44259" y1="70896" x2="44259" y2="70896"/>
                        <a14:foregroundMark x1="40357" y1="76368" x2="40357" y2="76368"/>
                        <a14:foregroundMark x1="39353" y1="72637" x2="39353" y2="72637"/>
                        <a14:foregroundMark x1="39353" y1="72637" x2="39353" y2="72637"/>
                        <a14:foregroundMark x1="21405" y1="55970" x2="21405" y2="55970"/>
                        <a14:foregroundMark x1="23746" y1="26119" x2="23746" y2="26119"/>
                        <a14:foregroundMark x1="25975" y1="18159" x2="25975" y2="18159"/>
                        <a14:foregroundMark x1="27202" y1="12687" x2="27202" y2="12687"/>
                        <a14:foregroundMark x1="27202" y1="12687" x2="27202" y2="12687"/>
                        <a14:foregroundMark x1="37458" y1="25622" x2="37458" y2="25622"/>
                        <a14:foregroundMark x1="34783" y1="25622" x2="34783" y2="25622"/>
                        <a14:foregroundMark x1="33556" y1="26368" x2="33556" y2="26368"/>
                        <a14:foregroundMark x1="34448" y1="31592" x2="34448" y2="31592"/>
                        <a14:foregroundMark x1="37235" y1="33085" x2="37235" y2="33085"/>
                        <a14:foregroundMark x1="37235" y1="33085" x2="33222" y2="35075"/>
                        <a14:foregroundMark x1="55853" y1="25622" x2="55853" y2="25622"/>
                        <a14:foregroundMark x1="24638" y1="11443" x2="24638" y2="11443"/>
                        <a14:foregroundMark x1="24638" y1="11443" x2="24638" y2="11443"/>
                        <a14:foregroundMark x1="28986" y1="30348" x2="28986" y2="30348"/>
                        <a14:foregroundMark x1="25418" y1="32338" x2="25418" y2="32338"/>
                        <a14:foregroundMark x1="22185" y1="32338" x2="22185" y2="32338"/>
                        <a14:foregroundMark x1="21293" y1="20896" x2="21293" y2="20896"/>
                        <a14:foregroundMark x1="21293" y1="20896" x2="21293" y2="20896"/>
                        <a14:foregroundMark x1="21293" y1="20896" x2="21293" y2="20896"/>
                        <a14:foregroundMark x1="21293" y1="20896" x2="21293" y2="20896"/>
                        <a14:foregroundMark x1="21293" y1="20896" x2="21293" y2="20896"/>
                        <a14:foregroundMark x1="24415" y1="20896" x2="24415" y2="20896"/>
                        <a14:foregroundMark x1="23746" y1="14428" x2="23746" y2="14428"/>
                        <a14:foregroundMark x1="22854" y1="8706" x2="22854" y2="8706"/>
                        <a14:backgroundMark x1="42363" y1="64925" x2="42363" y2="64925"/>
                        <a14:backgroundMark x1="20178" y1="15920" x2="20178" y2="15920"/>
                        <a14:backgroundMark x1="32999" y1="32338" x2="32999" y2="32338"/>
                      </a14:backgroundRemoval>
                    </a14:imgEffect>
                  </a14:imgLayer>
                </a14:imgProps>
              </a:ext>
              <a:ext uri="{28A0092B-C50C-407E-A947-70E740481C1C}">
                <a14:useLocalDpi xmlns:a14="http://schemas.microsoft.com/office/drawing/2010/main" val="0"/>
              </a:ext>
            </a:extLst>
          </a:blip>
          <a:srcRect l="16684" t="42625" r="46016"/>
          <a:stretch/>
        </p:blipFill>
        <p:spPr>
          <a:xfrm>
            <a:off x="1772027" y="3016634"/>
            <a:ext cx="3190558" cy="2199517"/>
          </a:xfrm>
          <a:prstGeom prst="rect">
            <a:avLst/>
          </a:prstGeom>
        </p:spPr>
      </p:pic>
      <p:sp>
        <p:nvSpPr>
          <p:cNvPr id="12" name="Rounded Rectangle 11"/>
          <p:cNvSpPr/>
          <p:nvPr/>
        </p:nvSpPr>
        <p:spPr>
          <a:xfrm>
            <a:off x="7041364" y="4007966"/>
            <a:ext cx="1936058" cy="1293463"/>
          </a:xfrm>
          <a:prstGeom prst="roundRect">
            <a:avLst/>
          </a:prstGeom>
          <a:solidFill>
            <a:schemeClr val="accent2">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400" b="1" dirty="0" smtClean="0">
                <a:solidFill>
                  <a:schemeClr val="tx1"/>
                </a:solidFill>
              </a:rPr>
              <a:t>3. Growth: </a:t>
            </a:r>
            <a:r>
              <a:rPr lang="en-US" sz="1400" dirty="0" smtClean="0">
                <a:solidFill>
                  <a:schemeClr val="tx1"/>
                </a:solidFill>
              </a:rPr>
              <a:t>The modified T-cells are multiplied in the lab, once again frozen and shipped back to the hospital </a:t>
            </a:r>
            <a:endParaRPr lang="en-US" sz="1400" dirty="0">
              <a:solidFill>
                <a:schemeClr val="tx1"/>
              </a:solidFill>
            </a:endParaRPr>
          </a:p>
        </p:txBody>
      </p:sp>
      <p:sp>
        <p:nvSpPr>
          <p:cNvPr id="13" name="Rounded Rectangle 12"/>
          <p:cNvSpPr/>
          <p:nvPr/>
        </p:nvSpPr>
        <p:spPr>
          <a:xfrm>
            <a:off x="4575375" y="4569419"/>
            <a:ext cx="2168384" cy="1293463"/>
          </a:xfrm>
          <a:prstGeom prst="roundRect">
            <a:avLst/>
          </a:prstGeom>
          <a:solidFill>
            <a:schemeClr val="accent2">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400" b="1" dirty="0" smtClean="0">
                <a:solidFill>
                  <a:schemeClr val="tx1"/>
                </a:solidFill>
              </a:rPr>
              <a:t>4. Getting the patient ready: </a:t>
            </a:r>
            <a:r>
              <a:rPr lang="en-US" sz="1400" dirty="0" smtClean="0">
                <a:solidFill>
                  <a:schemeClr val="tx1"/>
                </a:solidFill>
              </a:rPr>
              <a:t>Chemotherapy is used to kill some WBC so that the body accepts the modified T-cells</a:t>
            </a:r>
            <a:endParaRPr lang="en-US" sz="1400" dirty="0">
              <a:solidFill>
                <a:schemeClr val="tx1"/>
              </a:solidFill>
            </a:endParaRPr>
          </a:p>
        </p:txBody>
      </p:sp>
      <p:sp>
        <p:nvSpPr>
          <p:cNvPr id="14" name="Rounded Rectangle 13"/>
          <p:cNvSpPr/>
          <p:nvPr/>
        </p:nvSpPr>
        <p:spPr>
          <a:xfrm>
            <a:off x="1988799" y="4569419"/>
            <a:ext cx="1951547" cy="1293463"/>
          </a:xfrm>
          <a:prstGeom prst="roundRect">
            <a:avLst/>
          </a:prstGeom>
          <a:solidFill>
            <a:schemeClr val="accent2">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400" b="1" dirty="0" smtClean="0">
                <a:solidFill>
                  <a:schemeClr val="tx1"/>
                </a:solidFill>
              </a:rPr>
              <a:t>5. Infusion: </a:t>
            </a:r>
            <a:r>
              <a:rPr lang="en-US" sz="1400" dirty="0" smtClean="0">
                <a:solidFill>
                  <a:schemeClr val="tx1"/>
                </a:solidFill>
              </a:rPr>
              <a:t>The modified T-cells are returned into the patient through an infusion</a:t>
            </a:r>
            <a:endParaRPr lang="en-US" sz="1400" dirty="0">
              <a:solidFill>
                <a:schemeClr val="tx1"/>
              </a:solidFill>
            </a:endParaRPr>
          </a:p>
        </p:txBody>
      </p:sp>
      <p:sp>
        <p:nvSpPr>
          <p:cNvPr id="15" name="Rounded Rectangle 14"/>
          <p:cNvSpPr/>
          <p:nvPr/>
        </p:nvSpPr>
        <p:spPr>
          <a:xfrm>
            <a:off x="0" y="3158359"/>
            <a:ext cx="1951547" cy="1293463"/>
          </a:xfrm>
          <a:prstGeom prst="roundRect">
            <a:avLst/>
          </a:prstGeom>
          <a:solidFill>
            <a:schemeClr val="accent2">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400" b="1" dirty="0" smtClean="0">
                <a:solidFill>
                  <a:schemeClr val="tx1"/>
                </a:solidFill>
              </a:rPr>
              <a:t>6. Targeted defense: </a:t>
            </a:r>
            <a:r>
              <a:rPr lang="en-US" sz="1400" dirty="0" smtClean="0">
                <a:solidFill>
                  <a:schemeClr val="tx1"/>
                </a:solidFill>
              </a:rPr>
              <a:t>The modified T-cells target and attack the specific malignant cancer cells</a:t>
            </a:r>
            <a:endParaRPr lang="en-US" sz="1400" dirty="0">
              <a:solidFill>
                <a:schemeClr val="tx1"/>
              </a:solidFill>
            </a:endParaRPr>
          </a:p>
        </p:txBody>
      </p:sp>
      <p:pic>
        <p:nvPicPr>
          <p:cNvPr id="3" name="Picture 2" descr="hivvirusandantibody1302251502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2952" y="317483"/>
            <a:ext cx="1375057" cy="876856"/>
          </a:xfrm>
          <a:prstGeom prst="rect">
            <a:avLst/>
          </a:prstGeom>
        </p:spPr>
      </p:pic>
      <p:sp>
        <p:nvSpPr>
          <p:cNvPr id="16" name="Rounded Rectangle 15"/>
          <p:cNvSpPr/>
          <p:nvPr/>
        </p:nvSpPr>
        <p:spPr>
          <a:xfrm>
            <a:off x="6990939" y="82381"/>
            <a:ext cx="2153061" cy="324042"/>
          </a:xfrm>
          <a:prstGeom prst="roundRect">
            <a:avLst/>
          </a:prstGeom>
          <a:solidFill>
            <a:srgbClr val="632523"/>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600" b="1" dirty="0" smtClean="0"/>
              <a:t>INTRODUCTION</a:t>
            </a:r>
            <a:endParaRPr lang="en-US" sz="1600" b="1" dirty="0"/>
          </a:p>
        </p:txBody>
      </p:sp>
      <p:sp>
        <p:nvSpPr>
          <p:cNvPr id="7" name="TextBox 6"/>
          <p:cNvSpPr txBox="1"/>
          <p:nvPr/>
        </p:nvSpPr>
        <p:spPr>
          <a:xfrm>
            <a:off x="1998010" y="317483"/>
            <a:ext cx="1842546" cy="769441"/>
          </a:xfrm>
          <a:prstGeom prst="rect">
            <a:avLst/>
          </a:prstGeom>
          <a:noFill/>
        </p:spPr>
        <p:txBody>
          <a:bodyPr wrap="square" rtlCol="0">
            <a:spAutoFit/>
          </a:bodyPr>
          <a:lstStyle/>
          <a:p>
            <a:r>
              <a:rPr lang="en-US" sz="4400" b="1" dirty="0" smtClean="0">
                <a:solidFill>
                  <a:schemeClr val="accent2">
                    <a:lumMod val="50000"/>
                  </a:schemeClr>
                </a:solidFill>
              </a:rPr>
              <a:t>CAR-T</a:t>
            </a:r>
            <a:endParaRPr lang="en-US" sz="4400" b="1" dirty="0">
              <a:solidFill>
                <a:schemeClr val="accent2">
                  <a:lumMod val="50000"/>
                </a:schemeClr>
              </a:solidFill>
            </a:endParaRPr>
          </a:p>
        </p:txBody>
      </p:sp>
      <p:sp>
        <p:nvSpPr>
          <p:cNvPr id="11" name="TextBox 10"/>
          <p:cNvSpPr txBox="1"/>
          <p:nvPr/>
        </p:nvSpPr>
        <p:spPr>
          <a:xfrm>
            <a:off x="1998010" y="816384"/>
            <a:ext cx="5637740" cy="461665"/>
          </a:xfrm>
          <a:prstGeom prst="rect">
            <a:avLst/>
          </a:prstGeom>
          <a:noFill/>
        </p:spPr>
        <p:txBody>
          <a:bodyPr wrap="square" rtlCol="0">
            <a:spAutoFit/>
          </a:bodyPr>
          <a:lstStyle/>
          <a:p>
            <a:r>
              <a:rPr lang="en-US" sz="2400" b="1" dirty="0" smtClean="0"/>
              <a:t>Chimeric Antigen Receptor T-cell Therapy</a:t>
            </a:r>
            <a:endParaRPr lang="en-US" sz="2400" b="1" dirty="0"/>
          </a:p>
        </p:txBody>
      </p:sp>
      <p:pic>
        <p:nvPicPr>
          <p:cNvPr id="17" name="Picture 16" descr="novartis.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99947" y="6008376"/>
            <a:ext cx="2202103" cy="592121"/>
          </a:xfrm>
          <a:prstGeom prst="rect">
            <a:avLst/>
          </a:prstGeom>
        </p:spPr>
      </p:pic>
      <p:pic>
        <p:nvPicPr>
          <p:cNvPr id="18" name="Picture 17" descr="Juno_Therapeutics_logo.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80253" y="6008376"/>
            <a:ext cx="1524551" cy="592121"/>
          </a:xfrm>
          <a:prstGeom prst="rect">
            <a:avLst/>
          </a:prstGeom>
        </p:spPr>
      </p:pic>
      <p:pic>
        <p:nvPicPr>
          <p:cNvPr id="19" name="Picture 18" descr="Kite_Pharma_logo.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19695" y="6008376"/>
            <a:ext cx="1518105" cy="622218"/>
          </a:xfrm>
          <a:prstGeom prst="rect">
            <a:avLst/>
          </a:prstGeom>
        </p:spPr>
      </p:pic>
      <p:pic>
        <p:nvPicPr>
          <p:cNvPr id="20" name="Picture 19" descr="746_main.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594434" y="5943171"/>
            <a:ext cx="1812440" cy="687424"/>
          </a:xfrm>
          <a:prstGeom prst="rect">
            <a:avLst/>
          </a:prstGeom>
        </p:spPr>
      </p:pic>
      <p:sp>
        <p:nvSpPr>
          <p:cNvPr id="21" name="TextBox 20"/>
          <p:cNvSpPr txBox="1"/>
          <p:nvPr/>
        </p:nvSpPr>
        <p:spPr>
          <a:xfrm>
            <a:off x="52743" y="5986815"/>
            <a:ext cx="1262724" cy="707886"/>
          </a:xfrm>
          <a:prstGeom prst="rect">
            <a:avLst/>
          </a:prstGeom>
          <a:noFill/>
        </p:spPr>
        <p:txBody>
          <a:bodyPr wrap="square" rtlCol="0">
            <a:spAutoFit/>
          </a:bodyPr>
          <a:lstStyle/>
          <a:p>
            <a:r>
              <a:rPr lang="en-US" sz="2000" b="1" dirty="0" smtClean="0"/>
              <a:t>Key Players</a:t>
            </a:r>
            <a:endParaRPr lang="en-US" sz="2000" b="1" dirty="0"/>
          </a:p>
        </p:txBody>
      </p:sp>
    </p:spTree>
    <p:extLst>
      <p:ext uri="{BB962C8B-B14F-4D97-AF65-F5344CB8AC3E}">
        <p14:creationId xmlns:p14="http://schemas.microsoft.com/office/powerpoint/2010/main" val="7943995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6990939" y="82381"/>
            <a:ext cx="2153061" cy="324042"/>
          </a:xfrm>
          <a:prstGeom prst="roundRect">
            <a:avLst/>
          </a:prstGeom>
          <a:solidFill>
            <a:srgbClr val="632523"/>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600" b="1" dirty="0" smtClean="0"/>
              <a:t>INTRODUCTION</a:t>
            </a:r>
            <a:endParaRPr lang="en-US" sz="1600" b="1" dirty="0"/>
          </a:p>
        </p:txBody>
      </p:sp>
      <p:sp>
        <p:nvSpPr>
          <p:cNvPr id="5" name="Rounded Rectangle 4"/>
          <p:cNvSpPr/>
          <p:nvPr/>
        </p:nvSpPr>
        <p:spPr>
          <a:xfrm>
            <a:off x="0" y="1859540"/>
            <a:ext cx="9144000" cy="710556"/>
          </a:xfrm>
          <a:prstGeom prst="roundRect">
            <a:avLst/>
          </a:prstGeom>
          <a:solidFill>
            <a:schemeClr val="accent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6000" dirty="0" smtClean="0">
                <a:solidFill>
                  <a:schemeClr val="accent2">
                    <a:lumMod val="50000"/>
                  </a:schemeClr>
                </a:solidFill>
              </a:rPr>
              <a:t>CANCER Scenario in India</a:t>
            </a:r>
            <a:endParaRPr lang="en-US" sz="6000" dirty="0">
              <a:solidFill>
                <a:schemeClr val="accent2">
                  <a:lumMod val="50000"/>
                </a:schemeClr>
              </a:solidFill>
            </a:endParaRPr>
          </a:p>
        </p:txBody>
      </p:sp>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500846" y="2721280"/>
            <a:ext cx="2991943" cy="3552780"/>
          </a:xfrm>
          <a:prstGeom prst="rect">
            <a:avLst/>
          </a:prstGeom>
        </p:spPr>
      </p:pic>
      <p:pic>
        <p:nvPicPr>
          <p:cNvPr id="8" name="Picture 7" descr="images.jpeg"/>
          <p:cNvPicPr>
            <a:picLocks noChangeAspect="1"/>
          </p:cNvPicPr>
          <p:nvPr/>
        </p:nvPicPr>
        <p:blipFill rotWithShape="1">
          <a:blip r:embed="rId4">
            <a:extLst>
              <a:ext uri="{28A0092B-C50C-407E-A947-70E740481C1C}">
                <a14:useLocalDpi xmlns:a14="http://schemas.microsoft.com/office/drawing/2010/main" val="0"/>
              </a:ext>
            </a:extLst>
          </a:blip>
          <a:srcRect r="52518"/>
          <a:stretch/>
        </p:blipFill>
        <p:spPr>
          <a:xfrm>
            <a:off x="3854927" y="4481129"/>
            <a:ext cx="654381" cy="1497706"/>
          </a:xfrm>
          <a:prstGeom prst="rect">
            <a:avLst/>
          </a:prstGeom>
        </p:spPr>
      </p:pic>
      <p:pic>
        <p:nvPicPr>
          <p:cNvPr id="9" name="Picture 8" descr="images.jpeg"/>
          <p:cNvPicPr>
            <a:picLocks noChangeAspect="1"/>
          </p:cNvPicPr>
          <p:nvPr/>
        </p:nvPicPr>
        <p:blipFill rotWithShape="1">
          <a:blip r:embed="rId4">
            <a:extLst>
              <a:ext uri="{28A0092B-C50C-407E-A947-70E740481C1C}">
                <a14:useLocalDpi xmlns:a14="http://schemas.microsoft.com/office/drawing/2010/main" val="0"/>
              </a:ext>
            </a:extLst>
          </a:blip>
          <a:srcRect l="46795"/>
          <a:stretch/>
        </p:blipFill>
        <p:spPr>
          <a:xfrm>
            <a:off x="6384654" y="4481129"/>
            <a:ext cx="754433" cy="1641076"/>
          </a:xfrm>
          <a:prstGeom prst="rect">
            <a:avLst/>
          </a:prstGeom>
        </p:spPr>
      </p:pic>
      <p:sp>
        <p:nvSpPr>
          <p:cNvPr id="10" name="TextBox 9"/>
          <p:cNvSpPr txBox="1"/>
          <p:nvPr/>
        </p:nvSpPr>
        <p:spPr>
          <a:xfrm>
            <a:off x="4480570" y="4655396"/>
            <a:ext cx="1992099" cy="1323439"/>
          </a:xfrm>
          <a:prstGeom prst="rect">
            <a:avLst/>
          </a:prstGeom>
          <a:noFill/>
        </p:spPr>
        <p:txBody>
          <a:bodyPr wrap="square" rtlCol="0">
            <a:spAutoFit/>
          </a:bodyPr>
          <a:lstStyle/>
          <a:p>
            <a:pPr marL="342900" lvl="0" indent="-342900">
              <a:buFont typeface="+mj-lt"/>
              <a:buAutoNum type="arabicPeriod"/>
            </a:pPr>
            <a:r>
              <a:rPr lang="en-US" sz="1600" b="1" dirty="0">
                <a:solidFill>
                  <a:schemeClr val="tx2"/>
                </a:solidFill>
                <a:latin typeface="Times New Roman"/>
                <a:cs typeface="Times New Roman"/>
              </a:rPr>
              <a:t>Lip, Oral Cavity</a:t>
            </a:r>
          </a:p>
          <a:p>
            <a:pPr marL="342900" lvl="0" indent="-342900">
              <a:buFont typeface="+mj-lt"/>
              <a:buAutoNum type="arabicPeriod"/>
            </a:pPr>
            <a:r>
              <a:rPr lang="en-US" sz="1600" b="1" dirty="0">
                <a:solidFill>
                  <a:schemeClr val="tx2"/>
                </a:solidFill>
                <a:latin typeface="Times New Roman"/>
                <a:cs typeface="Times New Roman"/>
              </a:rPr>
              <a:t>Lung</a:t>
            </a:r>
          </a:p>
          <a:p>
            <a:pPr marL="342900" lvl="0" indent="-342900">
              <a:buFont typeface="+mj-lt"/>
              <a:buAutoNum type="arabicPeriod"/>
            </a:pPr>
            <a:r>
              <a:rPr lang="en-US" sz="1600" b="1" dirty="0">
                <a:solidFill>
                  <a:schemeClr val="tx2"/>
                </a:solidFill>
                <a:latin typeface="Times New Roman"/>
                <a:cs typeface="Times New Roman"/>
              </a:rPr>
              <a:t>Stomach</a:t>
            </a:r>
          </a:p>
          <a:p>
            <a:pPr marL="342900" lvl="0" indent="-342900">
              <a:buFont typeface="+mj-lt"/>
              <a:buAutoNum type="arabicPeriod"/>
            </a:pPr>
            <a:r>
              <a:rPr lang="en-US" sz="1600" b="1" dirty="0" err="1">
                <a:solidFill>
                  <a:schemeClr val="tx2"/>
                </a:solidFill>
                <a:latin typeface="Times New Roman"/>
                <a:cs typeface="Times New Roman"/>
              </a:rPr>
              <a:t>Colorectum</a:t>
            </a:r>
            <a:endParaRPr lang="en-US" sz="1600" b="1" dirty="0">
              <a:solidFill>
                <a:schemeClr val="tx2"/>
              </a:solidFill>
              <a:latin typeface="Times New Roman"/>
              <a:cs typeface="Times New Roman"/>
            </a:endParaRPr>
          </a:p>
          <a:p>
            <a:pPr marL="342900" lvl="0" indent="-342900">
              <a:buFont typeface="+mj-lt"/>
              <a:buAutoNum type="arabicPeriod"/>
            </a:pPr>
            <a:r>
              <a:rPr lang="en-US" sz="1600" b="1" dirty="0">
                <a:solidFill>
                  <a:schemeClr val="tx2"/>
                </a:solidFill>
                <a:latin typeface="Times New Roman"/>
                <a:cs typeface="Times New Roman"/>
              </a:rPr>
              <a:t>Pharynx</a:t>
            </a:r>
          </a:p>
        </p:txBody>
      </p:sp>
      <p:sp>
        <p:nvSpPr>
          <p:cNvPr id="11" name="TextBox 10"/>
          <p:cNvSpPr txBox="1"/>
          <p:nvPr/>
        </p:nvSpPr>
        <p:spPr>
          <a:xfrm>
            <a:off x="7199569" y="4655396"/>
            <a:ext cx="1992099" cy="1323439"/>
          </a:xfrm>
          <a:prstGeom prst="rect">
            <a:avLst/>
          </a:prstGeom>
          <a:noFill/>
        </p:spPr>
        <p:txBody>
          <a:bodyPr wrap="square" rtlCol="0">
            <a:spAutoFit/>
          </a:bodyPr>
          <a:lstStyle/>
          <a:p>
            <a:pPr marL="342900" lvl="0" indent="-342900">
              <a:buFont typeface="+mj-lt"/>
              <a:buAutoNum type="arabicPeriod"/>
            </a:pPr>
            <a:r>
              <a:rPr lang="en-US" sz="1600" b="1" dirty="0">
                <a:solidFill>
                  <a:schemeClr val="accent2">
                    <a:lumMod val="50000"/>
                  </a:schemeClr>
                </a:solidFill>
                <a:latin typeface="Times New Roman"/>
                <a:cs typeface="Times New Roman"/>
              </a:rPr>
              <a:t>Breast</a:t>
            </a:r>
          </a:p>
          <a:p>
            <a:pPr marL="342900" lvl="0" indent="-342900">
              <a:buFont typeface="+mj-lt"/>
              <a:buAutoNum type="arabicPeriod"/>
            </a:pPr>
            <a:r>
              <a:rPr lang="en-US" sz="1600" b="1" dirty="0">
                <a:solidFill>
                  <a:schemeClr val="accent2">
                    <a:lumMod val="50000"/>
                  </a:schemeClr>
                </a:solidFill>
                <a:latin typeface="Times New Roman"/>
                <a:cs typeface="Times New Roman"/>
              </a:rPr>
              <a:t>Cervix</a:t>
            </a:r>
          </a:p>
          <a:p>
            <a:pPr marL="342900" lvl="0" indent="-342900">
              <a:buFont typeface="+mj-lt"/>
              <a:buAutoNum type="arabicPeriod"/>
            </a:pPr>
            <a:r>
              <a:rPr lang="en-US" sz="1600" b="1" dirty="0" err="1">
                <a:solidFill>
                  <a:schemeClr val="accent2">
                    <a:lumMod val="50000"/>
                  </a:schemeClr>
                </a:solidFill>
                <a:latin typeface="Times New Roman"/>
                <a:cs typeface="Times New Roman"/>
              </a:rPr>
              <a:t>Colorectum</a:t>
            </a:r>
            <a:endParaRPr lang="en-US" sz="1600" b="1" dirty="0">
              <a:solidFill>
                <a:schemeClr val="accent2">
                  <a:lumMod val="50000"/>
                </a:schemeClr>
              </a:solidFill>
              <a:latin typeface="Times New Roman"/>
              <a:cs typeface="Times New Roman"/>
            </a:endParaRPr>
          </a:p>
          <a:p>
            <a:pPr marL="342900" lvl="0" indent="-342900">
              <a:buFont typeface="+mj-lt"/>
              <a:buAutoNum type="arabicPeriod"/>
            </a:pPr>
            <a:r>
              <a:rPr lang="en-US" sz="1600" b="1" dirty="0">
                <a:solidFill>
                  <a:schemeClr val="accent2">
                    <a:lumMod val="50000"/>
                  </a:schemeClr>
                </a:solidFill>
                <a:latin typeface="Times New Roman"/>
                <a:cs typeface="Times New Roman"/>
              </a:rPr>
              <a:t>Ovary</a:t>
            </a:r>
          </a:p>
          <a:p>
            <a:pPr marL="342900" lvl="0" indent="-342900">
              <a:buFont typeface="+mj-lt"/>
              <a:buAutoNum type="arabicPeriod"/>
            </a:pPr>
            <a:r>
              <a:rPr lang="en-US" sz="1600" b="1" dirty="0">
                <a:solidFill>
                  <a:schemeClr val="accent2">
                    <a:lumMod val="50000"/>
                  </a:schemeClr>
                </a:solidFill>
                <a:latin typeface="Times New Roman"/>
                <a:cs typeface="Times New Roman"/>
              </a:rPr>
              <a:t>Lip, Oral </a:t>
            </a:r>
            <a:r>
              <a:rPr lang="en-US" sz="1600" b="1" dirty="0" smtClean="0">
                <a:solidFill>
                  <a:schemeClr val="accent2">
                    <a:lumMod val="50000"/>
                  </a:schemeClr>
                </a:solidFill>
                <a:latin typeface="Times New Roman"/>
                <a:cs typeface="Times New Roman"/>
              </a:rPr>
              <a:t>cavity</a:t>
            </a:r>
            <a:endParaRPr lang="en-US" sz="1600" b="1" dirty="0">
              <a:solidFill>
                <a:schemeClr val="accent2">
                  <a:lumMod val="50000"/>
                </a:schemeClr>
              </a:solidFill>
              <a:latin typeface="Times New Roman"/>
              <a:cs typeface="Times New Roman"/>
            </a:endParaRPr>
          </a:p>
        </p:txBody>
      </p:sp>
      <p:sp>
        <p:nvSpPr>
          <p:cNvPr id="12" name="TextBox 11"/>
          <p:cNvSpPr txBox="1"/>
          <p:nvPr/>
        </p:nvSpPr>
        <p:spPr>
          <a:xfrm>
            <a:off x="3715104" y="2944306"/>
            <a:ext cx="5515130" cy="1200329"/>
          </a:xfrm>
          <a:prstGeom prst="rect">
            <a:avLst/>
          </a:prstGeom>
          <a:noFill/>
        </p:spPr>
        <p:txBody>
          <a:bodyPr wrap="square" rtlCol="0">
            <a:spAutoFit/>
          </a:bodyPr>
          <a:lstStyle/>
          <a:p>
            <a:r>
              <a:rPr lang="en-US" sz="2000" b="1" dirty="0"/>
              <a:t>T</a:t>
            </a:r>
            <a:r>
              <a:rPr lang="en-US" sz="2000" b="1" dirty="0" smtClean="0"/>
              <a:t>op </a:t>
            </a:r>
            <a:r>
              <a:rPr lang="en-US" sz="3600" b="1" dirty="0" smtClean="0"/>
              <a:t>5 </a:t>
            </a:r>
            <a:r>
              <a:rPr lang="en-US" sz="2000" b="1" dirty="0"/>
              <a:t>cancers in men and women account for </a:t>
            </a:r>
            <a:r>
              <a:rPr lang="en-US" sz="3600" b="1" dirty="0"/>
              <a:t>47.2% </a:t>
            </a:r>
            <a:r>
              <a:rPr lang="en-US" sz="2000" b="1" dirty="0"/>
              <a:t>of all cancers</a:t>
            </a:r>
            <a:endParaRPr lang="en-US" sz="2000" dirty="0"/>
          </a:p>
        </p:txBody>
      </p:sp>
      <p:sp>
        <p:nvSpPr>
          <p:cNvPr id="15" name="TextBox 14"/>
          <p:cNvSpPr txBox="1"/>
          <p:nvPr/>
        </p:nvSpPr>
        <p:spPr>
          <a:xfrm>
            <a:off x="151203" y="6274060"/>
            <a:ext cx="6455068" cy="523220"/>
          </a:xfrm>
          <a:prstGeom prst="rect">
            <a:avLst/>
          </a:prstGeom>
          <a:noFill/>
        </p:spPr>
        <p:txBody>
          <a:bodyPr wrap="square" rtlCol="0">
            <a:spAutoFit/>
          </a:bodyPr>
          <a:lstStyle/>
          <a:p>
            <a:r>
              <a:rPr lang="en-US" sz="2800" b="1" dirty="0" smtClean="0"/>
              <a:t>Indian States </a:t>
            </a:r>
            <a:r>
              <a:rPr lang="en-US" b="1" dirty="0" smtClean="0"/>
              <a:t>with high incidence and mortality of cancer</a:t>
            </a:r>
            <a:endParaRPr lang="en-US" b="1" dirty="0"/>
          </a:p>
        </p:txBody>
      </p:sp>
      <p:sp>
        <p:nvSpPr>
          <p:cNvPr id="16" name="TextBox 15"/>
          <p:cNvSpPr txBox="1"/>
          <p:nvPr/>
        </p:nvSpPr>
        <p:spPr>
          <a:xfrm>
            <a:off x="151203" y="861739"/>
            <a:ext cx="2555329" cy="707886"/>
          </a:xfrm>
          <a:prstGeom prst="rect">
            <a:avLst/>
          </a:prstGeom>
          <a:noFill/>
        </p:spPr>
        <p:txBody>
          <a:bodyPr wrap="square" rtlCol="0">
            <a:spAutoFit/>
          </a:bodyPr>
          <a:lstStyle/>
          <a:p>
            <a:r>
              <a:rPr lang="en-US" sz="4000" b="1" dirty="0" smtClean="0">
                <a:solidFill>
                  <a:srgbClr val="632523"/>
                </a:solidFill>
              </a:rPr>
              <a:t>2.5 Million</a:t>
            </a:r>
            <a:endParaRPr lang="en-US" sz="4000" b="1" dirty="0">
              <a:solidFill>
                <a:srgbClr val="632523"/>
              </a:solidFill>
            </a:endParaRPr>
          </a:p>
        </p:txBody>
      </p:sp>
      <p:sp>
        <p:nvSpPr>
          <p:cNvPr id="17" name="TextBox 16"/>
          <p:cNvSpPr txBox="1"/>
          <p:nvPr/>
        </p:nvSpPr>
        <p:spPr>
          <a:xfrm>
            <a:off x="151203" y="304491"/>
            <a:ext cx="2555330" cy="646331"/>
          </a:xfrm>
          <a:prstGeom prst="rect">
            <a:avLst/>
          </a:prstGeom>
          <a:noFill/>
        </p:spPr>
        <p:txBody>
          <a:bodyPr wrap="square" rtlCol="0">
            <a:spAutoFit/>
          </a:bodyPr>
          <a:lstStyle/>
          <a:p>
            <a:r>
              <a:rPr lang="en-US" dirty="0" smtClean="0">
                <a:solidFill>
                  <a:srgbClr val="632523"/>
                </a:solidFill>
              </a:rPr>
              <a:t>Estimated number of people living with </a:t>
            </a:r>
            <a:r>
              <a:rPr lang="en-US" dirty="0">
                <a:solidFill>
                  <a:srgbClr val="632523"/>
                </a:solidFill>
              </a:rPr>
              <a:t>C</a:t>
            </a:r>
            <a:r>
              <a:rPr lang="en-US" dirty="0" smtClean="0">
                <a:solidFill>
                  <a:srgbClr val="632523"/>
                </a:solidFill>
              </a:rPr>
              <a:t>ancer</a:t>
            </a:r>
            <a:endParaRPr lang="en-US" dirty="0">
              <a:solidFill>
                <a:srgbClr val="632523"/>
              </a:solidFill>
            </a:endParaRPr>
          </a:p>
        </p:txBody>
      </p:sp>
      <p:sp>
        <p:nvSpPr>
          <p:cNvPr id="18" name="TextBox 17"/>
          <p:cNvSpPr txBox="1"/>
          <p:nvPr/>
        </p:nvSpPr>
        <p:spPr>
          <a:xfrm>
            <a:off x="3567647" y="302722"/>
            <a:ext cx="2404128" cy="707886"/>
          </a:xfrm>
          <a:prstGeom prst="rect">
            <a:avLst/>
          </a:prstGeom>
          <a:noFill/>
        </p:spPr>
        <p:txBody>
          <a:bodyPr wrap="square" rtlCol="0">
            <a:spAutoFit/>
          </a:bodyPr>
          <a:lstStyle/>
          <a:p>
            <a:r>
              <a:rPr lang="en-US" sz="4000" b="1" dirty="0" smtClean="0">
                <a:solidFill>
                  <a:srgbClr val="632523"/>
                </a:solidFill>
              </a:rPr>
              <a:t>7 Lakh +</a:t>
            </a:r>
            <a:endParaRPr lang="en-US" sz="4000" b="1" dirty="0">
              <a:solidFill>
                <a:srgbClr val="632523"/>
              </a:solidFill>
            </a:endParaRPr>
          </a:p>
        </p:txBody>
      </p:sp>
      <p:sp>
        <p:nvSpPr>
          <p:cNvPr id="19" name="TextBox 18"/>
          <p:cNvSpPr txBox="1"/>
          <p:nvPr/>
        </p:nvSpPr>
        <p:spPr>
          <a:xfrm>
            <a:off x="3492789" y="950822"/>
            <a:ext cx="2247840" cy="646331"/>
          </a:xfrm>
          <a:prstGeom prst="rect">
            <a:avLst/>
          </a:prstGeom>
          <a:noFill/>
        </p:spPr>
        <p:txBody>
          <a:bodyPr wrap="square" rtlCol="0">
            <a:spAutoFit/>
          </a:bodyPr>
          <a:lstStyle/>
          <a:p>
            <a:r>
              <a:rPr lang="en-US" dirty="0" smtClean="0">
                <a:solidFill>
                  <a:srgbClr val="632523"/>
                </a:solidFill>
              </a:rPr>
              <a:t>New Cases registered every year</a:t>
            </a:r>
            <a:endParaRPr lang="en-US" dirty="0">
              <a:solidFill>
                <a:srgbClr val="632523"/>
              </a:solidFill>
            </a:endParaRPr>
          </a:p>
        </p:txBody>
      </p:sp>
      <p:sp>
        <p:nvSpPr>
          <p:cNvPr id="20" name="TextBox 19"/>
          <p:cNvSpPr txBox="1"/>
          <p:nvPr/>
        </p:nvSpPr>
        <p:spPr>
          <a:xfrm>
            <a:off x="6710639" y="1010608"/>
            <a:ext cx="2404128" cy="707886"/>
          </a:xfrm>
          <a:prstGeom prst="rect">
            <a:avLst/>
          </a:prstGeom>
          <a:noFill/>
        </p:spPr>
        <p:txBody>
          <a:bodyPr wrap="square" rtlCol="0">
            <a:spAutoFit/>
          </a:bodyPr>
          <a:lstStyle/>
          <a:p>
            <a:r>
              <a:rPr lang="en-US" sz="4000" b="1" dirty="0" smtClean="0">
                <a:solidFill>
                  <a:srgbClr val="632523"/>
                </a:solidFill>
              </a:rPr>
              <a:t>5,56,400</a:t>
            </a:r>
            <a:endParaRPr lang="en-US" sz="4000" b="1" dirty="0">
              <a:solidFill>
                <a:srgbClr val="632523"/>
              </a:solidFill>
            </a:endParaRPr>
          </a:p>
        </p:txBody>
      </p:sp>
      <p:sp>
        <p:nvSpPr>
          <p:cNvPr id="21" name="TextBox 20"/>
          <p:cNvSpPr txBox="1"/>
          <p:nvPr/>
        </p:nvSpPr>
        <p:spPr>
          <a:xfrm>
            <a:off x="6455068" y="456891"/>
            <a:ext cx="2676118" cy="646331"/>
          </a:xfrm>
          <a:prstGeom prst="rect">
            <a:avLst/>
          </a:prstGeom>
          <a:noFill/>
        </p:spPr>
        <p:txBody>
          <a:bodyPr wrap="square" rtlCol="0">
            <a:spAutoFit/>
          </a:bodyPr>
          <a:lstStyle/>
          <a:p>
            <a:r>
              <a:rPr lang="en-US" dirty="0" smtClean="0">
                <a:solidFill>
                  <a:srgbClr val="632523"/>
                </a:solidFill>
              </a:rPr>
              <a:t>Deaths from Cancer in age group of 30 -69 years</a:t>
            </a:r>
            <a:endParaRPr lang="en-US" dirty="0">
              <a:solidFill>
                <a:srgbClr val="632523"/>
              </a:solidFill>
            </a:endParaRPr>
          </a:p>
        </p:txBody>
      </p:sp>
    </p:spTree>
    <p:extLst>
      <p:ext uri="{BB962C8B-B14F-4D97-AF65-F5344CB8AC3E}">
        <p14:creationId xmlns:p14="http://schemas.microsoft.com/office/powerpoint/2010/main" val="411558017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lock Arc 12"/>
          <p:cNvSpPr/>
          <p:nvPr/>
        </p:nvSpPr>
        <p:spPr>
          <a:xfrm>
            <a:off x="-1738834" y="0"/>
            <a:ext cx="4279043" cy="6858000"/>
          </a:xfrm>
          <a:prstGeom prst="blockArc">
            <a:avLst>
              <a:gd name="adj1" fmla="val 15816787"/>
              <a:gd name="adj2" fmla="val 5847548"/>
              <a:gd name="adj3" fmla="val 140"/>
            </a:avLst>
          </a:prstGeom>
          <a:ln w="76200" cmpd="sng">
            <a:solidFill>
              <a:schemeClr val="tx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b="1">
              <a:solidFill>
                <a:schemeClr val="tx1"/>
              </a:solidFill>
            </a:endParaRPr>
          </a:p>
        </p:txBody>
      </p:sp>
      <p:sp>
        <p:nvSpPr>
          <p:cNvPr id="15" name="Oval 14"/>
          <p:cNvSpPr/>
          <p:nvPr/>
        </p:nvSpPr>
        <p:spPr>
          <a:xfrm>
            <a:off x="1325024" y="325644"/>
            <a:ext cx="464732" cy="454342"/>
          </a:xfrm>
          <a:prstGeom prst="ellipse">
            <a:avLst/>
          </a:prstGeom>
          <a:solidFill>
            <a:schemeClr val="accent2">
              <a:lumMod val="40000"/>
              <a:lumOff val="60000"/>
              <a:alpha val="7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400" b="1" dirty="0"/>
              <a:t>1</a:t>
            </a:r>
          </a:p>
        </p:txBody>
      </p:sp>
      <p:sp>
        <p:nvSpPr>
          <p:cNvPr id="16" name="Oval 15"/>
          <p:cNvSpPr/>
          <p:nvPr/>
        </p:nvSpPr>
        <p:spPr>
          <a:xfrm>
            <a:off x="1325024" y="6099830"/>
            <a:ext cx="464732" cy="454342"/>
          </a:xfrm>
          <a:prstGeom prst="ellipse">
            <a:avLst/>
          </a:prstGeom>
          <a:solidFill>
            <a:schemeClr val="accent2">
              <a:lumMod val="40000"/>
              <a:lumOff val="60000"/>
              <a:alpha val="70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1400" b="1" dirty="0" smtClean="0"/>
              <a:t>8</a:t>
            </a:r>
            <a:endParaRPr lang="en-US" sz="1400" b="1" dirty="0"/>
          </a:p>
        </p:txBody>
      </p:sp>
      <p:sp>
        <p:nvSpPr>
          <p:cNvPr id="17" name="Oval 16"/>
          <p:cNvSpPr/>
          <p:nvPr/>
        </p:nvSpPr>
        <p:spPr>
          <a:xfrm>
            <a:off x="1837534" y="5343920"/>
            <a:ext cx="464732" cy="454342"/>
          </a:xfrm>
          <a:prstGeom prst="ellipse">
            <a:avLst/>
          </a:prstGeom>
          <a:solidFill>
            <a:schemeClr val="accent2">
              <a:lumMod val="40000"/>
              <a:lumOff val="60000"/>
              <a:alpha val="70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400" b="1" dirty="0" smtClean="0"/>
              <a:t>7</a:t>
            </a:r>
            <a:endParaRPr lang="en-US" sz="1400" b="1" dirty="0"/>
          </a:p>
        </p:txBody>
      </p:sp>
      <p:sp>
        <p:nvSpPr>
          <p:cNvPr id="18" name="Oval 17"/>
          <p:cNvSpPr/>
          <p:nvPr/>
        </p:nvSpPr>
        <p:spPr>
          <a:xfrm>
            <a:off x="1817630" y="1021082"/>
            <a:ext cx="464732" cy="454342"/>
          </a:xfrm>
          <a:prstGeom prst="ellipse">
            <a:avLst/>
          </a:prstGeom>
          <a:solidFill>
            <a:schemeClr val="accent2">
              <a:lumMod val="40000"/>
              <a:lumOff val="60000"/>
              <a:alpha val="70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400" b="1" dirty="0" smtClean="0"/>
              <a:t>2</a:t>
            </a:r>
            <a:endParaRPr lang="en-US" sz="1400" b="1" dirty="0"/>
          </a:p>
        </p:txBody>
      </p:sp>
      <p:sp>
        <p:nvSpPr>
          <p:cNvPr id="19" name="Oval 18"/>
          <p:cNvSpPr/>
          <p:nvPr/>
        </p:nvSpPr>
        <p:spPr>
          <a:xfrm>
            <a:off x="1990711" y="1744092"/>
            <a:ext cx="680413" cy="665202"/>
          </a:xfrm>
          <a:prstGeom prst="ellipse">
            <a:avLst/>
          </a:prstGeom>
          <a:solidFill>
            <a:srgbClr val="953735"/>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800" b="1" dirty="0" smtClean="0"/>
              <a:t>3</a:t>
            </a:r>
            <a:endParaRPr lang="en-US" sz="2800" b="1" dirty="0"/>
          </a:p>
        </p:txBody>
      </p:sp>
      <p:sp>
        <p:nvSpPr>
          <p:cNvPr id="20" name="Oval 19"/>
          <p:cNvSpPr/>
          <p:nvPr/>
        </p:nvSpPr>
        <p:spPr>
          <a:xfrm>
            <a:off x="2157836" y="4497299"/>
            <a:ext cx="464732" cy="454342"/>
          </a:xfrm>
          <a:prstGeom prst="ellipse">
            <a:avLst/>
          </a:prstGeom>
          <a:solidFill>
            <a:schemeClr val="accent2">
              <a:lumMod val="40000"/>
              <a:lumOff val="60000"/>
              <a:alpha val="7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400" b="1" dirty="0" smtClean="0"/>
              <a:t>6</a:t>
            </a:r>
            <a:endParaRPr lang="en-US" sz="1400" b="1" dirty="0"/>
          </a:p>
        </p:txBody>
      </p:sp>
      <p:sp>
        <p:nvSpPr>
          <p:cNvPr id="21" name="Oval 20"/>
          <p:cNvSpPr/>
          <p:nvPr/>
        </p:nvSpPr>
        <p:spPr>
          <a:xfrm>
            <a:off x="2289947" y="3546070"/>
            <a:ext cx="464732" cy="454342"/>
          </a:xfrm>
          <a:prstGeom prst="ellipse">
            <a:avLst/>
          </a:prstGeom>
          <a:solidFill>
            <a:schemeClr val="accent2">
              <a:lumMod val="40000"/>
              <a:lumOff val="60000"/>
              <a:alpha val="70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400" b="1" dirty="0" smtClean="0"/>
              <a:t>5</a:t>
            </a:r>
            <a:endParaRPr lang="en-US" sz="1400" b="1" dirty="0"/>
          </a:p>
        </p:txBody>
      </p:sp>
      <p:sp>
        <p:nvSpPr>
          <p:cNvPr id="22" name="Oval 21"/>
          <p:cNvSpPr/>
          <p:nvPr/>
        </p:nvSpPr>
        <p:spPr>
          <a:xfrm>
            <a:off x="2305068" y="2700668"/>
            <a:ext cx="464732" cy="454342"/>
          </a:xfrm>
          <a:prstGeom prst="ellipse">
            <a:avLst/>
          </a:prstGeom>
          <a:solidFill>
            <a:schemeClr val="accent2">
              <a:lumMod val="40000"/>
              <a:lumOff val="60000"/>
              <a:alpha val="70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400" b="1" dirty="0" smtClean="0"/>
              <a:t>4</a:t>
            </a:r>
            <a:endParaRPr lang="en-US" sz="1400" b="1" dirty="0"/>
          </a:p>
        </p:txBody>
      </p:sp>
      <p:sp>
        <p:nvSpPr>
          <p:cNvPr id="23" name="Rounded Rectangle 22"/>
          <p:cNvSpPr/>
          <p:nvPr/>
        </p:nvSpPr>
        <p:spPr>
          <a:xfrm>
            <a:off x="1847215" y="351535"/>
            <a:ext cx="3779816" cy="355563"/>
          </a:xfrm>
          <a:prstGeom prst="roundRect">
            <a:avLst/>
          </a:prstGeom>
          <a:solidFill>
            <a:schemeClr val="accent2">
              <a:lumMod val="40000"/>
              <a:lumOff val="60000"/>
              <a:alpha val="7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400" b="1" dirty="0" smtClean="0"/>
              <a:t>ABOUT THE ORGANIZATION</a:t>
            </a:r>
            <a:endParaRPr lang="en-US" sz="1400" b="1" dirty="0"/>
          </a:p>
        </p:txBody>
      </p:sp>
      <p:sp>
        <p:nvSpPr>
          <p:cNvPr id="26" name="Rounded Rectangle 25"/>
          <p:cNvSpPr/>
          <p:nvPr/>
        </p:nvSpPr>
        <p:spPr>
          <a:xfrm>
            <a:off x="2334654" y="1073750"/>
            <a:ext cx="3779816" cy="355563"/>
          </a:xfrm>
          <a:prstGeom prst="roundRect">
            <a:avLst/>
          </a:prstGeom>
          <a:solidFill>
            <a:schemeClr val="accent2">
              <a:lumMod val="40000"/>
              <a:lumOff val="60000"/>
              <a:alpha val="70000"/>
            </a:schemeClr>
          </a:solidFill>
          <a:ln>
            <a:no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400" b="1" dirty="0" smtClean="0"/>
              <a:t>DISSERTATION - INTRODUCTION</a:t>
            </a:r>
            <a:endParaRPr lang="en-US" sz="1400" b="1" dirty="0"/>
          </a:p>
        </p:txBody>
      </p:sp>
      <p:sp>
        <p:nvSpPr>
          <p:cNvPr id="27" name="Rounded Rectangle 26"/>
          <p:cNvSpPr/>
          <p:nvPr/>
        </p:nvSpPr>
        <p:spPr>
          <a:xfrm>
            <a:off x="2739169" y="1787767"/>
            <a:ext cx="5534030" cy="520579"/>
          </a:xfrm>
          <a:prstGeom prst="roundRect">
            <a:avLst/>
          </a:prstGeom>
          <a:solidFill>
            <a:srgbClr val="953735"/>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800" b="1" dirty="0" smtClean="0"/>
              <a:t>NEED FOR STUDY</a:t>
            </a:r>
            <a:endParaRPr lang="en-US" sz="2800" b="1" dirty="0"/>
          </a:p>
        </p:txBody>
      </p:sp>
      <p:sp>
        <p:nvSpPr>
          <p:cNvPr id="28" name="Rounded Rectangle 27"/>
          <p:cNvSpPr/>
          <p:nvPr/>
        </p:nvSpPr>
        <p:spPr>
          <a:xfrm>
            <a:off x="2815708" y="2750589"/>
            <a:ext cx="3779816" cy="355563"/>
          </a:xfrm>
          <a:prstGeom prst="roundRect">
            <a:avLst/>
          </a:prstGeom>
          <a:solidFill>
            <a:schemeClr val="accent2">
              <a:lumMod val="40000"/>
              <a:lumOff val="60000"/>
              <a:alpha val="70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400" b="1" dirty="0" smtClean="0"/>
              <a:t>OBJECTIVES</a:t>
            </a:r>
            <a:endParaRPr lang="en-US" sz="1400" b="1" dirty="0"/>
          </a:p>
        </p:txBody>
      </p:sp>
      <p:sp>
        <p:nvSpPr>
          <p:cNvPr id="29" name="Rounded Rectangle 28"/>
          <p:cNvSpPr/>
          <p:nvPr/>
        </p:nvSpPr>
        <p:spPr>
          <a:xfrm>
            <a:off x="2800588" y="3600667"/>
            <a:ext cx="3779816" cy="355563"/>
          </a:xfrm>
          <a:prstGeom prst="roundRect">
            <a:avLst/>
          </a:prstGeom>
          <a:solidFill>
            <a:schemeClr val="accent2">
              <a:lumMod val="40000"/>
              <a:lumOff val="60000"/>
              <a:alpha val="70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400" b="1" dirty="0" smtClean="0"/>
              <a:t>METHODOLOGY</a:t>
            </a:r>
            <a:endParaRPr lang="en-US" sz="1400" b="1" dirty="0"/>
          </a:p>
        </p:txBody>
      </p:sp>
      <p:sp>
        <p:nvSpPr>
          <p:cNvPr id="30" name="Rounded Rectangle 29"/>
          <p:cNvSpPr/>
          <p:nvPr/>
        </p:nvSpPr>
        <p:spPr>
          <a:xfrm>
            <a:off x="2678675" y="4558528"/>
            <a:ext cx="3779816" cy="355563"/>
          </a:xfrm>
          <a:prstGeom prst="roundRect">
            <a:avLst/>
          </a:prstGeom>
          <a:solidFill>
            <a:schemeClr val="accent2">
              <a:lumMod val="40000"/>
              <a:lumOff val="60000"/>
              <a:alpha val="7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400" b="1" dirty="0" smtClean="0"/>
              <a:t>RESULT</a:t>
            </a:r>
            <a:endParaRPr lang="en-US" sz="1400" b="1" dirty="0"/>
          </a:p>
        </p:txBody>
      </p:sp>
      <p:sp>
        <p:nvSpPr>
          <p:cNvPr id="31" name="Rounded Rectangle 30"/>
          <p:cNvSpPr/>
          <p:nvPr/>
        </p:nvSpPr>
        <p:spPr>
          <a:xfrm>
            <a:off x="2349774" y="5417402"/>
            <a:ext cx="3779816" cy="355563"/>
          </a:xfrm>
          <a:prstGeom prst="roundRect">
            <a:avLst/>
          </a:prstGeom>
          <a:solidFill>
            <a:schemeClr val="accent2">
              <a:lumMod val="40000"/>
              <a:lumOff val="60000"/>
              <a:alpha val="70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400" b="1" dirty="0" smtClean="0"/>
              <a:t>RECOMMENDATION</a:t>
            </a:r>
            <a:endParaRPr lang="en-US" sz="1400" b="1" dirty="0"/>
          </a:p>
        </p:txBody>
      </p:sp>
      <p:sp>
        <p:nvSpPr>
          <p:cNvPr id="32" name="Rounded Rectangle 31"/>
          <p:cNvSpPr/>
          <p:nvPr/>
        </p:nvSpPr>
        <p:spPr>
          <a:xfrm>
            <a:off x="1835664" y="6158194"/>
            <a:ext cx="3779816" cy="355563"/>
          </a:xfrm>
          <a:prstGeom prst="roundRect">
            <a:avLst/>
          </a:prstGeom>
          <a:solidFill>
            <a:schemeClr val="accent2">
              <a:lumMod val="40000"/>
              <a:lumOff val="60000"/>
              <a:alpha val="70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1400" b="1" dirty="0" smtClean="0"/>
          </a:p>
          <a:p>
            <a:pPr algn="ctr"/>
            <a:endParaRPr lang="en-US" sz="1400" b="1" dirty="0" smtClean="0"/>
          </a:p>
          <a:p>
            <a:pPr algn="ctr"/>
            <a:r>
              <a:rPr lang="en-US" sz="1400" b="1" dirty="0"/>
              <a:t>CONCLUSION</a:t>
            </a:r>
          </a:p>
          <a:p>
            <a:pPr algn="ctr"/>
            <a:endParaRPr lang="en-US" sz="1400" b="1" dirty="0"/>
          </a:p>
          <a:p>
            <a:pPr algn="ctr"/>
            <a:endParaRPr lang="en-US" sz="1400" b="1" dirty="0"/>
          </a:p>
        </p:txBody>
      </p:sp>
    </p:spTree>
    <p:extLst>
      <p:ext uri="{BB962C8B-B14F-4D97-AF65-F5344CB8AC3E}">
        <p14:creationId xmlns:p14="http://schemas.microsoft.com/office/powerpoint/2010/main" val="402703541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3260</TotalTime>
  <Words>1536</Words>
  <Application>Microsoft Macintosh PowerPoint</Application>
  <PresentationFormat>On-screen Show (4:3)</PresentationFormat>
  <Paragraphs>352</Paragraphs>
  <Slides>24</Slides>
  <Notes>4</Notes>
  <HiddenSlides>0</HiddenSlides>
  <MMClips>0</MMClips>
  <ScaleCrop>false</ScaleCrop>
  <HeadingPairs>
    <vt:vector size="6" baseType="variant">
      <vt:variant>
        <vt:lpstr>Theme</vt:lpstr>
      </vt:variant>
      <vt:variant>
        <vt:i4>1</vt:i4>
      </vt:variant>
      <vt:variant>
        <vt:lpstr>Links</vt:lpstr>
      </vt:variant>
      <vt:variant>
        <vt:i4>1</vt:i4>
      </vt:variant>
      <vt:variant>
        <vt:lpstr>Slide Titles</vt:lpstr>
      </vt:variant>
      <vt:variant>
        <vt:i4>24</vt:i4>
      </vt:variant>
    </vt:vector>
  </HeadingPairs>
  <TitlesOfParts>
    <vt:vector size="26" baseType="lpstr">
      <vt:lpstr>Office Theme</vt:lpstr>
      <vt:lpstr>\\localhost\Users\savarneeganguly\Google Drive\Dissertation\Macintosh HD:Users:savarneeganguly:Google Drive:Dissertation:Final complete dissertation_v0.4.docx!OLE_LINK1</vt:lpstr>
      <vt:lpstr>PowerPoint Presentation</vt:lpstr>
      <vt:lpstr>PowerPoint Presentation</vt:lpstr>
      <vt:lpstr>PowerPoint Presentation</vt:lpstr>
      <vt:lpstr>ZS Associates Impact where it matters </vt:lpstr>
      <vt:lpstr>PowerPoint Presentation</vt:lpstr>
      <vt:lpstr>Expert opinion on Gene Therapy for Cancer treatment in India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Savarnee Ganguly</dc:creator>
  <cp:lastModifiedBy>Savarnee Ganguly</cp:lastModifiedBy>
  <cp:revision>130</cp:revision>
  <dcterms:created xsi:type="dcterms:W3CDTF">2018-05-12T06:12:02Z</dcterms:created>
  <dcterms:modified xsi:type="dcterms:W3CDTF">2018-05-17T16:44:45Z</dcterms:modified>
</cp:coreProperties>
</file>