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2" r:id="rId4"/>
    <p:sldId id="263" r:id="rId5"/>
    <p:sldId id="264" r:id="rId6"/>
    <p:sldId id="265" r:id="rId7"/>
    <p:sldId id="267" r:id="rId8"/>
    <p:sldId id="266" r:id="rId9"/>
    <p:sldId id="268" r:id="rId10"/>
    <p:sldId id="270" r:id="rId11"/>
    <p:sldId id="271" r:id="rId12"/>
    <p:sldId id="272" r:id="rId13"/>
    <p:sldId id="275" r:id="rId14"/>
    <p:sldId id="276" r:id="rId15"/>
    <p:sldId id="277" r:id="rId16"/>
    <p:sldId id="279" r:id="rId17"/>
    <p:sldId id="281" r:id="rId18"/>
    <p:sldId id="282" r:id="rId19"/>
    <p:sldId id="283" r:id="rId20"/>
    <p:sldId id="284" r:id="rId21"/>
    <p:sldId id="286" r:id="rId22"/>
    <p:sldId id="290" r:id="rId23"/>
    <p:sldId id="292" r:id="rId24"/>
    <p:sldId id="293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  <a:srgbClr val="FF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44" autoAdjust="0"/>
    <p:restoredTop sz="94660"/>
  </p:normalViewPr>
  <p:slideViewPr>
    <p:cSldViewPr snapToGrid="0">
      <p:cViewPr>
        <p:scale>
          <a:sx n="66" d="100"/>
          <a:sy n="66" d="100"/>
        </p:scale>
        <p:origin x="-894" y="-2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24125-7309-4425-91B7-340175B55DB2}" type="datetimeFigureOut">
              <a:rPr lang="en-US" smtClean="0"/>
              <a:pPr/>
              <a:t>5/18/2018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A06B0-3682-4905-8887-C4377E18A2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24125-7309-4425-91B7-340175B55DB2}" type="datetimeFigureOut">
              <a:rPr lang="en-US" smtClean="0"/>
              <a:pPr/>
              <a:t>5/18/2018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A06B0-3682-4905-8887-C4377E18A2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785600" y="274643"/>
            <a:ext cx="36576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2800" y="274643"/>
            <a:ext cx="10769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24125-7309-4425-91B7-340175B55DB2}" type="datetimeFigureOut">
              <a:rPr lang="en-US" smtClean="0"/>
              <a:pPr/>
              <a:t>5/18/2018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A06B0-3682-4905-8887-C4377E18A2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24125-7309-4425-91B7-340175B55DB2}" type="datetimeFigureOut">
              <a:rPr lang="en-US" smtClean="0"/>
              <a:pPr/>
              <a:t>5/18/2018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A06B0-3682-4905-8887-C4377E18A2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5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24125-7309-4425-91B7-340175B55DB2}" type="datetimeFigureOut">
              <a:rPr lang="en-US" smtClean="0"/>
              <a:pPr/>
              <a:t>5/18/2018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A06B0-3682-4905-8887-C4377E18A2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600205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0" y="1600205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24125-7309-4425-91B7-340175B55DB2}" type="datetimeFigureOut">
              <a:rPr lang="en-US" smtClean="0"/>
              <a:pPr/>
              <a:t>5/18/2018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A06B0-3682-4905-8887-C4377E18A2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24125-7309-4425-91B7-340175B55DB2}" type="datetimeFigureOut">
              <a:rPr lang="en-US" smtClean="0"/>
              <a:pPr/>
              <a:t>5/18/2018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A06B0-3682-4905-8887-C4377E18A2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24125-7309-4425-91B7-340175B55DB2}" type="datetimeFigureOut">
              <a:rPr lang="en-US" smtClean="0"/>
              <a:pPr/>
              <a:t>5/18/2018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A06B0-3682-4905-8887-C4377E18A2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24125-7309-4425-91B7-340175B55DB2}" type="datetimeFigureOut">
              <a:rPr lang="en-US" smtClean="0"/>
              <a:pPr/>
              <a:t>5/18/2018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A06B0-3682-4905-8887-C4377E18A2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5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24125-7309-4425-91B7-340175B55DB2}" type="datetimeFigureOut">
              <a:rPr lang="en-US" smtClean="0"/>
              <a:pPr/>
              <a:t>5/18/2018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A06B0-3682-4905-8887-C4377E18A2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24125-7309-4425-91B7-340175B55DB2}" type="datetimeFigureOut">
              <a:rPr lang="en-US" smtClean="0"/>
              <a:pPr/>
              <a:t>5/18/2018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A06B0-3682-4905-8887-C4377E18A2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5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A24125-7309-4425-91B7-340175B55DB2}" type="datetimeFigureOut">
              <a:rPr lang="en-US" smtClean="0"/>
              <a:pPr/>
              <a:t>5/18/2018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A06B0-3682-4905-8887-C4377E18A22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Robot Kangaroo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406876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/>
              <a:t> </a:t>
            </a:r>
            <a:r>
              <a:rPr lang="en-US" sz="4200" dirty="0" smtClean="0"/>
              <a:t>The technology equipped version of traditional Kangaroo Mother Care.</a:t>
            </a:r>
          </a:p>
          <a:p>
            <a:endParaRPr lang="en-US" sz="4200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5000" dirty="0" smtClean="0"/>
              <a:t>                                                                                                  </a:t>
            </a:r>
            <a:r>
              <a:rPr lang="en-US" sz="5000" dirty="0" err="1" smtClean="0"/>
              <a:t>Priyesh</a:t>
            </a:r>
            <a:r>
              <a:rPr lang="en-US" sz="5000" dirty="0" smtClean="0"/>
              <a:t> </a:t>
            </a:r>
            <a:r>
              <a:rPr lang="en-US" sz="5000" dirty="0" err="1" smtClean="0"/>
              <a:t>Sharad</a:t>
            </a:r>
            <a:endParaRPr lang="en-US" sz="5000" dirty="0" smtClean="0"/>
          </a:p>
          <a:p>
            <a:r>
              <a:rPr lang="en-US" sz="5000" dirty="0" smtClean="0"/>
              <a:t>                                                                             Women Deliver Young Leader</a:t>
            </a:r>
          </a:p>
          <a:p>
            <a:r>
              <a:rPr lang="en-US" sz="5000" dirty="0" smtClean="0"/>
              <a:t>                                                                                                       Class of 2018</a:t>
            </a:r>
            <a:endParaRPr lang="en-US" sz="5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7918" y="185332"/>
            <a:ext cx="6122807" cy="178199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46029" y="396958"/>
            <a:ext cx="3066667" cy="1266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558206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BEMPU device effectiveness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The BEMPU devices come in two types – the blue for the male neonatal and the orange one for the Female neonatal. </a:t>
            </a:r>
          </a:p>
          <a:p>
            <a:r>
              <a:rPr lang="en-GB" sz="2400" dirty="0" smtClean="0"/>
              <a:t>To calculate the accuracy, fever watch was constantly monitoring the infant for the time when it alarmed during hypothermia. </a:t>
            </a:r>
          </a:p>
          <a:p>
            <a:r>
              <a:rPr lang="en-GB" sz="2400" dirty="0" smtClean="0"/>
              <a:t>The study was for one session and the duration was 12 hours long and was on 11</a:t>
            </a:r>
            <a:r>
              <a:rPr lang="en-GB" sz="2400" baseline="30000" dirty="0" smtClean="0"/>
              <a:t>th</a:t>
            </a:r>
            <a:r>
              <a:rPr lang="en-GB" sz="2400" dirty="0" smtClean="0"/>
              <a:t> May 2018 between 9:00 am – 9:00 pm. </a:t>
            </a:r>
            <a:endParaRPr lang="en-US" sz="2400" dirty="0" smtClean="0"/>
          </a:p>
          <a:p>
            <a:endParaRPr lang="en-US" sz="1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0411" y="0"/>
            <a:ext cx="10972800" cy="1143000"/>
          </a:xfrm>
        </p:spPr>
        <p:txBody>
          <a:bodyPr/>
          <a:lstStyle/>
          <a:p>
            <a:r>
              <a:rPr lang="en-US" dirty="0" smtClean="0"/>
              <a:t>Observation table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22216" y="1028336"/>
          <a:ext cx="10972800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744345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 dirty="0">
                          <a:latin typeface="Arial"/>
                          <a:ea typeface="Times New Roman"/>
                        </a:rPr>
                        <a:t>Time</a:t>
                      </a:r>
                      <a:endParaRPr lang="en-US" sz="1100" dirty="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 dirty="0">
                          <a:latin typeface="Arial"/>
                          <a:ea typeface="Times New Roman"/>
                        </a:rPr>
                        <a:t>Male/Female</a:t>
                      </a:r>
                      <a:endParaRPr lang="en-US" sz="1100" dirty="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 dirty="0">
                          <a:latin typeface="Arial"/>
                          <a:ea typeface="Times New Roman"/>
                        </a:rPr>
                        <a:t>Temperature at which BEMPU alarmed</a:t>
                      </a:r>
                      <a:endParaRPr lang="en-US" sz="1100" dirty="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Hypothermia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True Positive Rate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True N</a:t>
                      </a:r>
                      <a:r>
                        <a:rPr lang="en-GB" sz="1200">
                          <a:latin typeface="Times New Roman"/>
                          <a:ea typeface="Times New Roman"/>
                        </a:rPr>
                        <a:t>egative Rate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False Positive Rate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False Negative Rate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</a:tr>
              <a:tr h="241773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</a:rPr>
                        <a:t>10:20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</a:rPr>
                        <a:t>Female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</a:rPr>
                        <a:t>36.53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</a:rPr>
                        <a:t>NO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</a:tr>
              <a:tr h="241773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</a:rPr>
                        <a:t>10:21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</a:rPr>
                        <a:t>Female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</a:rPr>
                        <a:t>36.56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</a:rPr>
                        <a:t>NO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</a:tr>
              <a:tr h="241773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</a:rPr>
                        <a:t>10:23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</a:rPr>
                        <a:t>Female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</a:rPr>
                        <a:t>36.62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</a:rPr>
                        <a:t>NO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</a:tr>
              <a:tr h="241773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</a:rPr>
                        <a:t>10:25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</a:rPr>
                        <a:t>Female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</a:rPr>
                        <a:t>36.65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</a:rPr>
                        <a:t>NO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</a:tr>
              <a:tr h="241773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</a:rPr>
                        <a:t>10:27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</a:rPr>
                        <a:t>Female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</a:rPr>
                        <a:t>36.70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</a:rPr>
                        <a:t>NO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</a:tr>
              <a:tr h="241773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</a:rPr>
                        <a:t>10:29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</a:rPr>
                        <a:t>Female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</a:rPr>
                        <a:t>36.77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</a:rPr>
                        <a:t>NO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</a:tr>
              <a:tr h="241773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</a:rPr>
                        <a:t>10:31</a:t>
                      </a:r>
                      <a:endParaRPr lang="en-US" sz="1100" dirty="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</a:rPr>
                        <a:t>Female</a:t>
                      </a:r>
                      <a:endParaRPr lang="en-US" sz="1100" dirty="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</a:rPr>
                        <a:t>36.84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</a:rPr>
                        <a:t>NO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/>
        </p:nvGraphicFramePr>
        <p:xfrm>
          <a:off x="309155" y="4349930"/>
          <a:ext cx="10972800" cy="25080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334409">
                <a:tc>
                  <a:txBody>
                    <a:bodyPr/>
                    <a:lstStyle/>
                    <a:p>
                      <a:pPr marL="540385" indent="-540385" algn="just">
                        <a:lnSpc>
                          <a:spcPct val="20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200" b="0" cap="all" dirty="0">
                          <a:latin typeface="Times New Roman"/>
                          <a:ea typeface="Times New Roman"/>
                          <a:cs typeface="Times New Roman"/>
                        </a:rPr>
                        <a:t>10:32</a:t>
                      </a:r>
                      <a:endParaRPr lang="en-US" sz="1100" b="1" cap="all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 dirty="0">
                          <a:latin typeface="Arial"/>
                          <a:ea typeface="Times New Roman"/>
                        </a:rPr>
                        <a:t>Female</a:t>
                      </a:r>
                      <a:endParaRPr lang="en-US" sz="1100" dirty="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marL="540385" indent="-540385" algn="just">
                        <a:lnSpc>
                          <a:spcPct val="20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200" b="0" cap="all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36.93</a:t>
                      </a:r>
                      <a:endParaRPr lang="en-US" sz="1100" b="1" cap="all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 dirty="0">
                          <a:latin typeface="Arial"/>
                          <a:ea typeface="Times New Roman"/>
                        </a:rPr>
                        <a:t>N</a:t>
                      </a:r>
                      <a:r>
                        <a:rPr lang="en-GB" sz="1200" dirty="0">
                          <a:latin typeface="Times New Roman"/>
                          <a:ea typeface="Times New Roman"/>
                        </a:rPr>
                        <a:t>O</a:t>
                      </a:r>
                      <a:endParaRPr lang="en-US" sz="1100" dirty="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marL="540385" indent="-540385" algn="just">
                        <a:lnSpc>
                          <a:spcPct val="20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100" b="1" cap="all" dirty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1100" b="1" cap="all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marL="540385" indent="-540385" algn="just">
                        <a:lnSpc>
                          <a:spcPct val="20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100" b="1" cap="all" dirty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1100" b="1" cap="all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marL="540385" indent="-540385" algn="just">
                        <a:lnSpc>
                          <a:spcPct val="20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100" b="1" cap="all" dirty="0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US" sz="1100" b="1" cap="all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marL="540385" indent="-540385" algn="just">
                        <a:lnSpc>
                          <a:spcPct val="20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100" b="1" cap="all" dirty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1100" b="1" cap="all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1563" marR="71563" marT="0" marB="0"/>
                </a:tc>
              </a:tr>
              <a:tr h="306542">
                <a:tc>
                  <a:txBody>
                    <a:bodyPr/>
                    <a:lstStyle/>
                    <a:p>
                      <a:pPr marL="540385" indent="-540385" algn="just">
                        <a:lnSpc>
                          <a:spcPct val="20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100" b="0" cap="all">
                          <a:latin typeface="Arial"/>
                          <a:ea typeface="Times New Roman"/>
                          <a:cs typeface="Times New Roman"/>
                        </a:rPr>
                        <a:t>13:12</a:t>
                      </a:r>
                      <a:endParaRPr lang="en-US" sz="1100" b="1" cap="all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 dirty="0">
                          <a:latin typeface="Arial"/>
                          <a:ea typeface="Times New Roman"/>
                        </a:rPr>
                        <a:t>Female</a:t>
                      </a:r>
                      <a:endParaRPr lang="en-US" sz="1100" dirty="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marL="540385" indent="-540385" algn="just">
                        <a:lnSpc>
                          <a:spcPct val="20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100" b="1" cap="all">
                          <a:latin typeface="Arial"/>
                          <a:ea typeface="Times New Roman"/>
                          <a:cs typeface="Times New Roman"/>
                        </a:rPr>
                        <a:t>36.86</a:t>
                      </a:r>
                      <a:endParaRPr lang="en-US" sz="1100" b="1" cap="all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NO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marL="540385" indent="-540385" algn="just">
                        <a:lnSpc>
                          <a:spcPct val="20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100" b="1" cap="all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1100" b="1" cap="all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marL="540385" indent="-540385" algn="just">
                        <a:lnSpc>
                          <a:spcPct val="20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100" b="1" cap="all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1100" b="1" cap="all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marL="540385" indent="-540385" algn="just">
                        <a:lnSpc>
                          <a:spcPct val="20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100" b="1" cap="all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US" sz="1100" b="1" cap="all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marL="540385" indent="-540385" algn="just">
                        <a:lnSpc>
                          <a:spcPct val="20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100" b="1" cap="all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1100" b="1" cap="all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1563" marR="71563" marT="0" marB="0"/>
                </a:tc>
              </a:tr>
              <a:tr h="306542">
                <a:tc>
                  <a:txBody>
                    <a:bodyPr/>
                    <a:lstStyle/>
                    <a:p>
                      <a:pPr marL="540385" indent="-540385" algn="just">
                        <a:lnSpc>
                          <a:spcPct val="20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100" b="1" cap="all" dirty="0">
                          <a:latin typeface="Arial"/>
                          <a:ea typeface="Times New Roman"/>
                          <a:cs typeface="Times New Roman"/>
                        </a:rPr>
                        <a:t>13:15</a:t>
                      </a:r>
                      <a:endParaRPr lang="en-US" sz="1100" b="1" cap="all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 dirty="0">
                          <a:latin typeface="Arial"/>
                          <a:ea typeface="Times New Roman"/>
                        </a:rPr>
                        <a:t>Female</a:t>
                      </a:r>
                      <a:endParaRPr lang="en-US" sz="1100" dirty="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marL="540385" indent="-540385" algn="just">
                        <a:lnSpc>
                          <a:spcPct val="20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100" b="1" cap="all" dirty="0">
                          <a:latin typeface="Arial"/>
                          <a:ea typeface="Times New Roman"/>
                          <a:cs typeface="Times New Roman"/>
                        </a:rPr>
                        <a:t>36.80</a:t>
                      </a:r>
                      <a:endParaRPr lang="en-US" sz="1100" b="1" cap="all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marL="540385" indent="-540385" algn="just">
                        <a:lnSpc>
                          <a:spcPct val="20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100" b="1" cap="all" dirty="0">
                          <a:latin typeface="Arial"/>
                          <a:ea typeface="Times New Roman"/>
                          <a:cs typeface="Times New Roman"/>
                        </a:rPr>
                        <a:t>No</a:t>
                      </a:r>
                      <a:endParaRPr lang="en-US" sz="1100" b="1" cap="all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marL="540385" indent="-540385" algn="just">
                        <a:lnSpc>
                          <a:spcPct val="20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100" b="1" cap="all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1100" b="1" cap="all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marL="540385" indent="-540385" algn="just">
                        <a:lnSpc>
                          <a:spcPct val="20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100" b="1" cap="all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1100" b="1" cap="all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marL="540385" indent="-540385" algn="just">
                        <a:lnSpc>
                          <a:spcPct val="20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100" b="1" cap="all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US" sz="1100" b="1" cap="all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marL="540385" indent="-540385" algn="just">
                        <a:lnSpc>
                          <a:spcPct val="20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100" b="1" cap="all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1100" b="1" cap="all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1563" marR="71563" marT="0" marB="0"/>
                </a:tc>
              </a:tr>
              <a:tr h="306542">
                <a:tc>
                  <a:txBody>
                    <a:bodyPr/>
                    <a:lstStyle/>
                    <a:p>
                      <a:pPr marL="540385" indent="-540385" algn="just">
                        <a:lnSpc>
                          <a:spcPct val="20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100" b="1" cap="all">
                          <a:latin typeface="Arial"/>
                          <a:ea typeface="Times New Roman"/>
                          <a:cs typeface="Times New Roman"/>
                        </a:rPr>
                        <a:t>13:17</a:t>
                      </a:r>
                      <a:endParaRPr lang="en-US" sz="1100" b="1" cap="all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 dirty="0">
                          <a:latin typeface="Arial"/>
                          <a:ea typeface="Times New Roman"/>
                        </a:rPr>
                        <a:t>Female</a:t>
                      </a:r>
                      <a:endParaRPr lang="en-US" sz="1100" dirty="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marL="540385" indent="-540385" algn="just">
                        <a:lnSpc>
                          <a:spcPct val="20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100" b="1" cap="all" dirty="0">
                          <a:latin typeface="Arial"/>
                          <a:ea typeface="Times New Roman"/>
                          <a:cs typeface="Times New Roman"/>
                        </a:rPr>
                        <a:t>36.74</a:t>
                      </a:r>
                      <a:endParaRPr lang="en-US" sz="1100" b="1" cap="all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marL="540385" indent="-540385" algn="just">
                        <a:lnSpc>
                          <a:spcPct val="20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100" b="1" cap="all" dirty="0">
                          <a:latin typeface="Arial"/>
                          <a:ea typeface="Times New Roman"/>
                          <a:cs typeface="Times New Roman"/>
                        </a:rPr>
                        <a:t>No</a:t>
                      </a:r>
                      <a:endParaRPr lang="en-US" sz="1100" b="1" cap="all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marL="540385" indent="-540385" algn="just">
                        <a:lnSpc>
                          <a:spcPct val="20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100" b="1" cap="all" dirty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1100" b="1" cap="all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marL="540385" indent="-540385" algn="just">
                        <a:lnSpc>
                          <a:spcPct val="20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100" b="1" cap="all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1100" b="1" cap="all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marL="540385" indent="-540385" algn="just">
                        <a:lnSpc>
                          <a:spcPct val="20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100" b="1" cap="all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US" sz="1100" b="1" cap="all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marL="540385" indent="-540385" algn="just">
                        <a:lnSpc>
                          <a:spcPct val="20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100" b="1" cap="all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1100" b="1" cap="all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1563" marR="71563" marT="0" marB="0"/>
                </a:tc>
              </a:tr>
              <a:tr h="334409">
                <a:tc>
                  <a:txBody>
                    <a:bodyPr/>
                    <a:lstStyle/>
                    <a:p>
                      <a:pPr marL="540385" indent="-540385" algn="just">
                        <a:lnSpc>
                          <a:spcPct val="20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100" b="1" cap="all">
                          <a:latin typeface="Arial"/>
                          <a:ea typeface="Times New Roman"/>
                          <a:cs typeface="Times New Roman"/>
                        </a:rPr>
                        <a:t>13:19</a:t>
                      </a:r>
                      <a:endParaRPr lang="en-US" sz="1100" b="1" cap="all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</a:rPr>
                        <a:t>Female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marL="540385" indent="-540385" algn="just">
                        <a:lnSpc>
                          <a:spcPct val="20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200" b="0" cap="all">
                          <a:latin typeface="Times New Roman"/>
                          <a:ea typeface="Times New Roman"/>
                          <a:cs typeface="Times New Roman"/>
                        </a:rPr>
                        <a:t>36.69</a:t>
                      </a:r>
                      <a:endParaRPr lang="en-US" sz="1100" b="1" cap="all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marL="540385" indent="-540385" algn="just">
                        <a:lnSpc>
                          <a:spcPct val="20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100" b="1" cap="all" dirty="0">
                          <a:latin typeface="Arial"/>
                          <a:ea typeface="Times New Roman"/>
                          <a:cs typeface="Times New Roman"/>
                        </a:rPr>
                        <a:t>No</a:t>
                      </a:r>
                      <a:endParaRPr lang="en-US" sz="1100" b="1" cap="all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marL="540385" indent="-540385" algn="just">
                        <a:lnSpc>
                          <a:spcPct val="20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100" b="1" cap="all" dirty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1100" b="1" cap="all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marL="540385" indent="-540385" algn="just">
                        <a:lnSpc>
                          <a:spcPct val="20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100" b="1" cap="all" dirty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1100" b="1" cap="all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marL="540385" indent="-540385" algn="just">
                        <a:lnSpc>
                          <a:spcPct val="20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100" b="1" cap="all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US" sz="1100" b="1" cap="all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marL="540385" indent="-540385" algn="just">
                        <a:lnSpc>
                          <a:spcPct val="20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100" b="1" cap="all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1100" b="1" cap="all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1563" marR="71563" marT="0" marB="0"/>
                </a:tc>
              </a:tr>
              <a:tr h="306542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13:21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Female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36.65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en-GB" sz="1100" dirty="0">
                          <a:latin typeface="Arial"/>
                          <a:ea typeface="Times New Roman"/>
                        </a:rPr>
                        <a:t>NO</a:t>
                      </a:r>
                      <a:endParaRPr lang="en-US" sz="1100" dirty="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en-GB" sz="1100" dirty="0">
                          <a:latin typeface="Arial"/>
                          <a:ea typeface="Times New Roman"/>
                        </a:rPr>
                        <a:t>0</a:t>
                      </a:r>
                      <a:endParaRPr lang="en-US" sz="1100" dirty="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en-GB" sz="1100" dirty="0">
                          <a:latin typeface="Arial"/>
                          <a:ea typeface="Times New Roman"/>
                        </a:rPr>
                        <a:t>0</a:t>
                      </a:r>
                      <a:endParaRPr lang="en-US" sz="1100" dirty="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0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</a:tr>
              <a:tr h="306542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13:23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Female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36.59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NO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0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0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en-GB" sz="1100" dirty="0">
                          <a:latin typeface="Arial"/>
                          <a:ea typeface="Times New Roman"/>
                        </a:rPr>
                        <a:t>1</a:t>
                      </a:r>
                      <a:endParaRPr lang="en-US" sz="1100" dirty="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en-GB" sz="1100" dirty="0">
                          <a:latin typeface="Arial"/>
                          <a:ea typeface="Times New Roman"/>
                        </a:rPr>
                        <a:t>0</a:t>
                      </a:r>
                      <a:endParaRPr lang="en-US" sz="1100" dirty="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</a:tr>
              <a:tr h="306542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13:25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Female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36.56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NO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0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0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en-GB" sz="1100" dirty="0">
                          <a:latin typeface="Arial"/>
                          <a:ea typeface="Times New Roman"/>
                        </a:rPr>
                        <a:t>1</a:t>
                      </a:r>
                      <a:endParaRPr lang="en-US" sz="1100" dirty="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en-GB" sz="1100" dirty="0">
                          <a:latin typeface="Arial"/>
                          <a:ea typeface="Times New Roman"/>
                        </a:rPr>
                        <a:t>0</a:t>
                      </a:r>
                      <a:endParaRPr lang="en-US" sz="1100" dirty="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520205" y="554843"/>
          <a:ext cx="10920552" cy="302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5069"/>
                <a:gridCol w="1365069"/>
                <a:gridCol w="1365069"/>
                <a:gridCol w="1365069"/>
                <a:gridCol w="1365069"/>
                <a:gridCol w="1365069"/>
                <a:gridCol w="1365069"/>
                <a:gridCol w="1365069"/>
              </a:tblGrid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 dirty="0">
                          <a:latin typeface="Arial"/>
                          <a:ea typeface="Times New Roman"/>
                          <a:cs typeface="Times New Roman"/>
                        </a:rPr>
                        <a:t>13.23</a:t>
                      </a:r>
                      <a:endParaRPr lang="en-US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Arial" pitchFamily="34" charset="0"/>
                          <a:cs typeface="Arial" pitchFamily="34" charset="0"/>
                        </a:rPr>
                        <a:t>Female</a:t>
                      </a:r>
                      <a:endParaRPr lang="en-US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  <a:cs typeface="Times New Roman"/>
                        </a:rPr>
                        <a:t>36.52</a:t>
                      </a:r>
                      <a:endParaRPr lang="en-US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  <a:cs typeface="Times New Roman"/>
                        </a:rPr>
                        <a:t>No</a:t>
                      </a:r>
                      <a:endParaRPr lang="en-US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US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 dirty="0">
                          <a:latin typeface="Arial"/>
                          <a:ea typeface="Times New Roman"/>
                          <a:cs typeface="Times New Roman"/>
                        </a:rPr>
                        <a:t>13.25</a:t>
                      </a:r>
                      <a:endParaRPr lang="en-US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Arial" pitchFamily="34" charset="0"/>
                          <a:cs typeface="Arial" pitchFamily="34" charset="0"/>
                        </a:rPr>
                        <a:t>Female</a:t>
                      </a:r>
                    </a:p>
                    <a:p>
                      <a:endParaRPr lang="en-US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 dirty="0">
                          <a:latin typeface="Arial"/>
                          <a:ea typeface="Times New Roman"/>
                          <a:cs typeface="Times New Roman"/>
                        </a:rPr>
                        <a:t>36.49</a:t>
                      </a:r>
                      <a:endParaRPr lang="en-US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US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  <a:cs typeface="Times New Roman"/>
                        </a:rPr>
                        <a:t>13:27</a:t>
                      </a:r>
                      <a:endParaRPr lang="en-US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  <a:cs typeface="Times New Roman"/>
                        </a:rPr>
                        <a:t>Female</a:t>
                      </a:r>
                      <a:endParaRPr lang="en-US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  <a:cs typeface="Times New Roman"/>
                        </a:rPr>
                        <a:t>36.48</a:t>
                      </a:r>
                      <a:endParaRPr lang="en-US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US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  <a:cs typeface="Times New Roman"/>
                        </a:rPr>
                        <a:t>13:27</a:t>
                      </a:r>
                      <a:endParaRPr lang="en-US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  <a:cs typeface="Times New Roman"/>
                        </a:rPr>
                        <a:t>Female</a:t>
                      </a:r>
                      <a:endParaRPr lang="en-US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  <a:cs typeface="Times New Roman"/>
                        </a:rPr>
                        <a:t>36.50</a:t>
                      </a:r>
                      <a:endParaRPr lang="en-US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  <a:cs typeface="Times New Roman"/>
                        </a:rPr>
                        <a:t>NO</a:t>
                      </a:r>
                      <a:endParaRPr lang="en-US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US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 dirty="0">
                          <a:latin typeface="Arial"/>
                          <a:ea typeface="Times New Roman"/>
                          <a:cs typeface="Times New Roman"/>
                        </a:rPr>
                        <a:t>13:29</a:t>
                      </a:r>
                      <a:endParaRPr lang="en-US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  <a:cs typeface="Times New Roman"/>
                        </a:rPr>
                        <a:t>Female</a:t>
                      </a:r>
                      <a:endParaRPr lang="en-US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  <a:cs typeface="Times New Roman"/>
                        </a:rPr>
                        <a:t>36.54</a:t>
                      </a:r>
                      <a:endParaRPr lang="en-US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  <a:cs typeface="Times New Roman"/>
                        </a:rPr>
                        <a:t>No</a:t>
                      </a:r>
                      <a:endParaRPr lang="en-US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US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 dirty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 dirty="0">
                          <a:latin typeface="Arial"/>
                          <a:ea typeface="Times New Roman"/>
                          <a:cs typeface="Times New Roman"/>
                        </a:rPr>
                        <a:t>13:31</a:t>
                      </a:r>
                      <a:endParaRPr lang="en-US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  <a:cs typeface="Times New Roman"/>
                        </a:rPr>
                        <a:t>Female</a:t>
                      </a:r>
                      <a:endParaRPr lang="en-US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  <a:cs typeface="Times New Roman"/>
                        </a:rPr>
                        <a:t>36.58</a:t>
                      </a:r>
                      <a:endParaRPr lang="en-US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  <a:cs typeface="Times New Roman"/>
                        </a:rPr>
                        <a:t>NO</a:t>
                      </a:r>
                      <a:endParaRPr lang="en-US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US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 dirty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  <a:cs typeface="Times New Roman"/>
                        </a:rPr>
                        <a:t>13:33</a:t>
                      </a:r>
                      <a:endParaRPr lang="en-US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 dirty="0">
                          <a:latin typeface="Arial"/>
                          <a:ea typeface="Times New Roman"/>
                          <a:cs typeface="Times New Roman"/>
                        </a:rPr>
                        <a:t>Female</a:t>
                      </a:r>
                      <a:endParaRPr lang="en-US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  <a:cs typeface="Times New Roman"/>
                        </a:rPr>
                        <a:t>36.62</a:t>
                      </a:r>
                      <a:endParaRPr lang="en-US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  <a:cs typeface="Times New Roman"/>
                        </a:rPr>
                        <a:t>NO</a:t>
                      </a:r>
                      <a:endParaRPr lang="en-US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US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 dirty="0">
                          <a:latin typeface="Arial"/>
                          <a:ea typeface="Times New Roman"/>
                          <a:cs typeface="Times New Roman"/>
                        </a:rPr>
                        <a:t>13:35</a:t>
                      </a:r>
                      <a:endParaRPr lang="en-US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Arial" pitchFamily="34" charset="0"/>
                          <a:cs typeface="Arial" pitchFamily="34" charset="0"/>
                        </a:rPr>
                        <a:t>Female</a:t>
                      </a:r>
                      <a:endParaRPr lang="en-US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  <a:cs typeface="Times New Roman"/>
                        </a:rPr>
                        <a:t>36.66</a:t>
                      </a:r>
                      <a:endParaRPr lang="en-US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 dirty="0">
                          <a:latin typeface="Arial"/>
                          <a:ea typeface="Times New Roman"/>
                          <a:cs typeface="Times New Roman"/>
                        </a:rPr>
                        <a:t>NO</a:t>
                      </a:r>
                      <a:endParaRPr lang="en-US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US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 dirty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10" name="Content Placeholder 3"/>
          <p:cNvGraphicFramePr>
            <a:graphicFrameLocks/>
          </p:cNvGraphicFramePr>
          <p:nvPr/>
        </p:nvGraphicFramePr>
        <p:xfrm>
          <a:off x="517776" y="3535092"/>
          <a:ext cx="10972800" cy="293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63863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</a:rPr>
                        <a:t>13:37</a:t>
                      </a:r>
                      <a:endParaRPr lang="en-US" sz="1100" dirty="0">
                        <a:solidFill>
                          <a:schemeClr val="tx1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71563" marR="71563" marT="0" marB="0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</a:rPr>
                        <a:t>Female</a:t>
                      </a:r>
                      <a:endParaRPr lang="en-US" sz="1100" dirty="0">
                        <a:solidFill>
                          <a:schemeClr val="tx1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71563" marR="71563" marT="0" marB="0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</a:rPr>
                        <a:t>36.70</a:t>
                      </a:r>
                      <a:endParaRPr lang="en-US" sz="1100" dirty="0">
                        <a:solidFill>
                          <a:schemeClr val="tx1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71563" marR="71563" marT="0" marB="0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</a:rPr>
                        <a:t>NO</a:t>
                      </a:r>
                      <a:endParaRPr lang="en-US" sz="1100" dirty="0">
                        <a:solidFill>
                          <a:schemeClr val="tx1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71563" marR="71563" marT="0" marB="0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</a:rPr>
                        <a:t>0</a:t>
                      </a:r>
                      <a:endParaRPr lang="en-US" sz="1100" dirty="0">
                        <a:solidFill>
                          <a:schemeClr val="tx1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71563" marR="71563" marT="0" marB="0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</a:rPr>
                        <a:t>0</a:t>
                      </a:r>
                      <a:endParaRPr lang="en-US" sz="1100" dirty="0">
                        <a:solidFill>
                          <a:schemeClr val="tx1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71563" marR="71563" marT="0" marB="0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</a:rPr>
                        <a:t>1</a:t>
                      </a:r>
                      <a:endParaRPr lang="en-US" sz="1100" dirty="0">
                        <a:solidFill>
                          <a:schemeClr val="tx1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71563" marR="71563" marT="0" marB="0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</a:rPr>
                        <a:t>0</a:t>
                      </a:r>
                      <a:endParaRPr lang="en-US" sz="1100" dirty="0">
                        <a:solidFill>
                          <a:schemeClr val="tx1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71563" marR="71563" marT="0" marB="0">
                    <a:solidFill>
                      <a:srgbClr val="CCCC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 dirty="0">
                          <a:latin typeface="Arial"/>
                          <a:ea typeface="Times New Roman"/>
                        </a:rPr>
                        <a:t>13:39</a:t>
                      </a:r>
                      <a:endParaRPr lang="en-US" sz="1100" dirty="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Female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 dirty="0">
                          <a:latin typeface="Arial"/>
                          <a:ea typeface="Times New Roman"/>
                        </a:rPr>
                        <a:t>36.74</a:t>
                      </a:r>
                      <a:endParaRPr lang="en-US" sz="1100" dirty="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 dirty="0">
                          <a:latin typeface="Arial"/>
                          <a:ea typeface="Times New Roman"/>
                        </a:rPr>
                        <a:t>NO</a:t>
                      </a:r>
                      <a:endParaRPr lang="en-US" sz="1100" dirty="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 dirty="0">
                          <a:latin typeface="Arial"/>
                          <a:ea typeface="Times New Roman"/>
                        </a:rPr>
                        <a:t>0</a:t>
                      </a:r>
                      <a:endParaRPr lang="en-US" sz="1100" dirty="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0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 dirty="0">
                          <a:latin typeface="Arial"/>
                          <a:ea typeface="Times New Roman"/>
                        </a:rPr>
                        <a:t>0</a:t>
                      </a:r>
                      <a:endParaRPr lang="en-US" sz="1100" dirty="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 dirty="0">
                          <a:latin typeface="Arial"/>
                          <a:ea typeface="Times New Roman"/>
                        </a:rPr>
                        <a:t>13:41</a:t>
                      </a:r>
                      <a:endParaRPr lang="en-US" sz="1100" dirty="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Female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36.76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NO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0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0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0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13:43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Female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36.78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NO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0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0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0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13:45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 dirty="0">
                          <a:latin typeface="Arial"/>
                          <a:ea typeface="Times New Roman"/>
                        </a:rPr>
                        <a:t>Female</a:t>
                      </a:r>
                      <a:endParaRPr lang="en-US" sz="1100" dirty="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36.80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NO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0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0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0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13:47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Female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36.84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NO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0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0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0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13:49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 dirty="0">
                          <a:latin typeface="Arial"/>
                          <a:ea typeface="Times New Roman"/>
                        </a:rPr>
                        <a:t>Female</a:t>
                      </a:r>
                      <a:endParaRPr lang="en-US" sz="1100" dirty="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36.88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NO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0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0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0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13:51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Female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36.92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NO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0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0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 dirty="0">
                          <a:latin typeface="Arial"/>
                          <a:ea typeface="Times New Roman"/>
                        </a:rPr>
                        <a:t>0</a:t>
                      </a:r>
                      <a:endParaRPr lang="en-US" sz="1100" dirty="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result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The highest temperature up to which BEMPU device alarmed = 36.93 degree Celsius</a:t>
            </a:r>
            <a:endParaRPr lang="en-US" sz="2400" dirty="0" smtClean="0"/>
          </a:p>
          <a:p>
            <a:r>
              <a:rPr lang="en-GB" sz="2400" dirty="0" smtClean="0"/>
              <a:t>The actual temperature at which the BEMPU device should alarm = 36.49 degree Celsius </a:t>
            </a:r>
            <a:endParaRPr lang="en-US" sz="2400" dirty="0" smtClean="0"/>
          </a:p>
          <a:p>
            <a:r>
              <a:rPr lang="en-GB" sz="2400" dirty="0" smtClean="0"/>
              <a:t>The difference obtained = 0.44 +- 0.01% of 0.44 degree Celsius</a:t>
            </a:r>
            <a:endParaRPr lang="en-US" sz="2400" dirty="0" smtClean="0"/>
          </a:p>
          <a:p>
            <a:r>
              <a:rPr lang="en-GB" sz="2400" dirty="0" smtClean="0"/>
              <a:t>Degree of inaccuracy = 0.44/36.49 *100 = 1.21% </a:t>
            </a:r>
            <a:endParaRPr lang="en-US" sz="2400" dirty="0" smtClean="0"/>
          </a:p>
          <a:p>
            <a:r>
              <a:rPr lang="en-GB" sz="2400" dirty="0" smtClean="0"/>
              <a:t>Accuracy obtained = 98.79%</a:t>
            </a:r>
            <a:endParaRPr lang="en-US" sz="2400" dirty="0" smtClean="0"/>
          </a:p>
          <a:p>
            <a:endParaRPr lang="en-US" sz="2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 of BEMPU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sz="2400" dirty="0" smtClean="0"/>
              <a:t>    Therefore, the BEMPU device alarm alarms up to 36.93 degree Celsius even when the infant is not in hypothermia. Therefore, it can push the infant into a stage called ‘hyperthermia’ ( pre study), which can again create complications (Reference study 4) for the infant such as – </a:t>
            </a:r>
            <a:endParaRPr lang="en-US" sz="2400" dirty="0" smtClean="0"/>
          </a:p>
          <a:p>
            <a:pPr lvl="0"/>
            <a:r>
              <a:rPr lang="en-GB" sz="2400" dirty="0" smtClean="0"/>
              <a:t>Shivering</a:t>
            </a:r>
            <a:endParaRPr lang="en-US" sz="2400" dirty="0" smtClean="0"/>
          </a:p>
          <a:p>
            <a:pPr lvl="0"/>
            <a:r>
              <a:rPr lang="en-GB" sz="2400" dirty="0" smtClean="0"/>
              <a:t>Weak pulse</a:t>
            </a:r>
            <a:endParaRPr lang="en-US" sz="2400" dirty="0" smtClean="0"/>
          </a:p>
          <a:p>
            <a:pPr lvl="0"/>
            <a:r>
              <a:rPr lang="en-GB" sz="2400" dirty="0" smtClean="0"/>
              <a:t>Slow breathing</a:t>
            </a:r>
            <a:endParaRPr lang="en-US" sz="2400" dirty="0" smtClean="0"/>
          </a:p>
          <a:p>
            <a:pPr lvl="0"/>
            <a:r>
              <a:rPr lang="en-GB" sz="2400" dirty="0" smtClean="0"/>
              <a:t>Weak immunity in the long run</a:t>
            </a:r>
          </a:p>
          <a:p>
            <a:pPr lvl="0"/>
            <a:r>
              <a:rPr lang="en-GB" sz="2400" dirty="0" smtClean="0"/>
              <a:t>Slow increase in weight</a:t>
            </a:r>
            <a:endParaRPr lang="en-US" sz="2400" dirty="0" smtClean="0"/>
          </a:p>
          <a:p>
            <a:endParaRPr lang="en-US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Randomized controlled trial for “The Robot Kangaroo.”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 smtClean="0"/>
              <a:t>Therefore, to conduct an observational study for robot kangaroo we had to set up a protocol for the two Kangaroo mother care units. </a:t>
            </a:r>
          </a:p>
          <a:p>
            <a:r>
              <a:rPr lang="en-GB" sz="2000" dirty="0" smtClean="0"/>
              <a:t>Since KMC at the facility is recommended for up to 7 days therefore the Randomized controlled trial was for 30 days at Avanti </a:t>
            </a:r>
            <a:r>
              <a:rPr lang="en-GB" sz="2000" dirty="0" err="1" smtClean="0"/>
              <a:t>Bai</a:t>
            </a:r>
            <a:r>
              <a:rPr lang="en-GB" sz="2000" dirty="0" smtClean="0"/>
              <a:t> </a:t>
            </a:r>
            <a:r>
              <a:rPr lang="en-GB" sz="2000" dirty="0" err="1" smtClean="0"/>
              <a:t>Mahila</a:t>
            </a:r>
            <a:r>
              <a:rPr lang="en-GB" sz="2000" dirty="0" smtClean="0"/>
              <a:t> </a:t>
            </a:r>
            <a:r>
              <a:rPr lang="en-GB" sz="2000" dirty="0" err="1" smtClean="0"/>
              <a:t>Chikitsalay</a:t>
            </a:r>
            <a:r>
              <a:rPr lang="en-GB" sz="2000" dirty="0" smtClean="0"/>
              <a:t> and the setups for it were made</a:t>
            </a:r>
            <a:endParaRPr lang="en-US" sz="2000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609600" y="1600200"/>
          <a:ext cx="10972802" cy="469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86401"/>
                <a:gridCol w="5486401"/>
              </a:tblGrid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dirty="0">
                          <a:latin typeface="Times New Roman"/>
                          <a:ea typeface="Times New Roman"/>
                        </a:rPr>
                        <a:t>Kangaroo Mother Care Unit Ward 1 (Experiment Group)</a:t>
                      </a:r>
                      <a:endParaRPr lang="en-US" sz="1400" dirty="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b="1">
                          <a:latin typeface="Times New Roman"/>
                          <a:ea typeface="Times New Roman"/>
                        </a:rPr>
                        <a:t>Kangaroo Mother Care Unit Ward 2 (Control Group)</a:t>
                      </a:r>
                      <a:endParaRPr lang="en-US" sz="14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latin typeface="Times New Roman"/>
                          <a:ea typeface="Times New Roman"/>
                        </a:rPr>
                        <a:t>Sample size – 4 infants with respective mothers</a:t>
                      </a:r>
                      <a:endParaRPr lang="en-US" sz="1400" dirty="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latin typeface="Times New Roman"/>
                          <a:ea typeface="Times New Roman"/>
                        </a:rPr>
                        <a:t>Sample size – 4 infants with respective mothers</a:t>
                      </a:r>
                      <a:endParaRPr lang="en-US" sz="1400" dirty="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latin typeface="Times New Roman"/>
                          <a:ea typeface="Times New Roman"/>
                        </a:rPr>
                        <a:t>Number of nurse’s pre trained for the new intervention were two in number.</a:t>
                      </a:r>
                      <a:endParaRPr lang="en-US" sz="1400" dirty="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>
                          <a:latin typeface="Times New Roman"/>
                          <a:ea typeface="Times New Roman"/>
                        </a:rPr>
                        <a:t>Number of nurses conventionally were two.</a:t>
                      </a:r>
                      <a:endParaRPr lang="en-US" sz="14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latin typeface="Times New Roman"/>
                          <a:ea typeface="Times New Roman"/>
                        </a:rPr>
                        <a:t>The devices for temperature (continuous), spo2, and pulse rate were attached with the infants.</a:t>
                      </a:r>
                      <a:endParaRPr lang="en-US" sz="1400" dirty="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latin typeface="Times New Roman"/>
                          <a:ea typeface="Times New Roman"/>
                        </a:rPr>
                        <a:t>The device BEMPU was attached with the infants.</a:t>
                      </a:r>
                      <a:endParaRPr lang="en-US" sz="1400" dirty="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latin typeface="Times New Roman"/>
                          <a:ea typeface="Times New Roman"/>
                        </a:rPr>
                        <a:t>The mothers were pre trained to read the monitor and intervene with KMC or remove shrouds in case of hyperthermia whenever necessary. </a:t>
                      </a:r>
                      <a:endParaRPr lang="en-US" sz="1400" dirty="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latin typeface="Times New Roman"/>
                          <a:ea typeface="Times New Roman"/>
                        </a:rPr>
                        <a:t>The mothers were already using for long the BEMPU device to detect hypothermia whenever it alarmed.</a:t>
                      </a:r>
                      <a:endParaRPr lang="en-US" sz="1400" dirty="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>
                          <a:latin typeface="Times New Roman"/>
                          <a:ea typeface="Times New Roman"/>
                        </a:rPr>
                        <a:t>The nurses were pre trained to assist in case of alarm emergency. </a:t>
                      </a:r>
                      <a:endParaRPr lang="en-US" sz="14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latin typeface="Times New Roman"/>
                          <a:ea typeface="Times New Roman"/>
                        </a:rPr>
                        <a:t>The nurses were pre trained to approach in case of alarm emergency.</a:t>
                      </a:r>
                      <a:endParaRPr lang="en-US" sz="1400" dirty="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>
                          <a:latin typeface="Times New Roman"/>
                          <a:ea typeface="Times New Roman"/>
                        </a:rPr>
                        <a:t>The monitors and devices were separate and installed for each and every bed</a:t>
                      </a:r>
                      <a:endParaRPr lang="en-US" sz="14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 smtClean="0">
                          <a:latin typeface="Times New Roman"/>
                          <a:ea typeface="Times New Roman"/>
                        </a:rPr>
                        <a:t>There were no</a:t>
                      </a:r>
                      <a:r>
                        <a:rPr lang="en-GB" sz="1400" baseline="0" dirty="0" smtClean="0">
                          <a:latin typeface="Times New Roman"/>
                          <a:ea typeface="Times New Roman"/>
                        </a:rPr>
                        <a:t> provisions as such.</a:t>
                      </a:r>
                      <a:endParaRPr lang="en-GB" sz="1400" dirty="0">
                        <a:latin typeface="Times New Roman"/>
                        <a:ea typeface="Times New Roman"/>
                      </a:endParaRPr>
                    </a:p>
                  </a:txBody>
                  <a:tcPr marL="71563" marR="71563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 group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09600" y="1600200"/>
          <a:ext cx="10972802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86401"/>
                <a:gridCol w="5486401"/>
              </a:tblGrid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Times New Roman"/>
                          <a:ea typeface="Times New Roman"/>
                        </a:rPr>
                        <a:t>Rupali’s baby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Times New Roman"/>
                          <a:ea typeface="Times New Roman"/>
                        </a:rPr>
                        <a:t>1763 gms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Times New Roman"/>
                          <a:ea typeface="Times New Roman"/>
                        </a:rPr>
                        <a:t>  Sita’s baby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Times New Roman"/>
                          <a:ea typeface="Times New Roman"/>
                        </a:rPr>
                        <a:t>1802 gms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Meenu’s baby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</a:rPr>
                        <a:t>1601 gms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</a:rPr>
                        <a:t>Shakti’s baby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 dirty="0">
                          <a:latin typeface="Arial"/>
                          <a:ea typeface="Times New Roman"/>
                        </a:rPr>
                        <a:t>1734 </a:t>
                      </a:r>
                      <a:r>
                        <a:rPr lang="en-GB" sz="1100" dirty="0" err="1">
                          <a:latin typeface="Arial"/>
                          <a:ea typeface="Times New Roman"/>
                        </a:rPr>
                        <a:t>gms</a:t>
                      </a:r>
                      <a:endParaRPr lang="en-US" sz="1100" dirty="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627017" y="3108348"/>
            <a:ext cx="1085523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 smtClean="0"/>
              <a:t>The recommended KMC was for 20 hours a day</a:t>
            </a:r>
            <a:endParaRPr lang="en-US" sz="1600" dirty="0" smtClean="0"/>
          </a:p>
          <a:p>
            <a:r>
              <a:rPr lang="en-GB" sz="1600" dirty="0" smtClean="0"/>
              <a:t>The devices used were- </a:t>
            </a:r>
            <a:endParaRPr lang="en-US" sz="1600" dirty="0" smtClean="0"/>
          </a:p>
          <a:p>
            <a:pPr lvl="0">
              <a:buFont typeface="Arial" pitchFamily="34" charset="0"/>
              <a:buChar char="•"/>
            </a:pPr>
            <a:r>
              <a:rPr lang="en-GB" sz="1600" dirty="0" smtClean="0"/>
              <a:t>Fever watch</a:t>
            </a:r>
            <a:endParaRPr lang="en-US" sz="1600" dirty="0" smtClean="0"/>
          </a:p>
          <a:p>
            <a:pPr lvl="0">
              <a:buFont typeface="Arial" pitchFamily="34" charset="0"/>
              <a:buChar char="•"/>
            </a:pPr>
            <a:r>
              <a:rPr lang="en-GB" sz="1600" dirty="0" smtClean="0"/>
              <a:t>Spo2 device and pulse rate</a:t>
            </a:r>
            <a:endParaRPr lang="en-US" sz="1600" dirty="0" smtClean="0"/>
          </a:p>
          <a:p>
            <a:pPr lvl="0">
              <a:buFont typeface="Arial" pitchFamily="34" charset="0"/>
              <a:buChar char="•"/>
            </a:pPr>
            <a:r>
              <a:rPr lang="en-GB" sz="1600" dirty="0" smtClean="0"/>
              <a:t>I pad for monitoring</a:t>
            </a:r>
            <a:endParaRPr lang="en-US" sz="1600" dirty="0"/>
          </a:p>
        </p:txBody>
      </p:sp>
      <p:graphicFrame>
        <p:nvGraphicFramePr>
          <p:cNvPr id="6" name="Content Placeholder 3"/>
          <p:cNvGraphicFramePr>
            <a:graphicFrameLocks/>
          </p:cNvGraphicFramePr>
          <p:nvPr/>
        </p:nvGraphicFramePr>
        <p:xfrm>
          <a:off x="444137" y="4583016"/>
          <a:ext cx="11077302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38651"/>
                <a:gridCol w="5538651"/>
              </a:tblGrid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 dirty="0" err="1">
                          <a:latin typeface="Arial"/>
                          <a:ea typeface="Times New Roman"/>
                        </a:rPr>
                        <a:t>Meeta’s</a:t>
                      </a:r>
                      <a:r>
                        <a:rPr lang="en-GB" sz="1100" dirty="0">
                          <a:latin typeface="Arial"/>
                          <a:ea typeface="Times New Roman"/>
                        </a:rPr>
                        <a:t> baby</a:t>
                      </a:r>
                      <a:endParaRPr lang="en-US" sz="1100" dirty="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 dirty="0">
                          <a:latin typeface="Arial"/>
                          <a:ea typeface="Times New Roman"/>
                        </a:rPr>
                        <a:t>1705 </a:t>
                      </a:r>
                      <a:r>
                        <a:rPr lang="en-GB" sz="1100" dirty="0" err="1">
                          <a:latin typeface="Arial"/>
                          <a:ea typeface="Times New Roman"/>
                        </a:rPr>
                        <a:t>gms</a:t>
                      </a:r>
                      <a:endParaRPr lang="en-US" sz="1100" dirty="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 dirty="0" err="1">
                          <a:latin typeface="Arial"/>
                          <a:ea typeface="Times New Roman"/>
                        </a:rPr>
                        <a:t>Gungun’s</a:t>
                      </a:r>
                      <a:r>
                        <a:rPr lang="en-GB" sz="1100" dirty="0">
                          <a:latin typeface="Arial"/>
                          <a:ea typeface="Times New Roman"/>
                        </a:rPr>
                        <a:t> baby</a:t>
                      </a:r>
                      <a:endParaRPr lang="en-US" sz="1100" dirty="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 dirty="0">
                          <a:latin typeface="Arial"/>
                          <a:ea typeface="Times New Roman"/>
                        </a:rPr>
                        <a:t>1850 </a:t>
                      </a:r>
                      <a:r>
                        <a:rPr lang="en-GB" sz="1100" dirty="0" err="1">
                          <a:latin typeface="Arial"/>
                          <a:ea typeface="Times New Roman"/>
                        </a:rPr>
                        <a:t>gms</a:t>
                      </a:r>
                      <a:endParaRPr lang="en-US" sz="1100" dirty="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Deepika’s baby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1743 gms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Usha’s baby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 dirty="0">
                          <a:latin typeface="Arial"/>
                          <a:ea typeface="Times New Roman"/>
                        </a:rPr>
                        <a:t>1799 </a:t>
                      </a:r>
                      <a:r>
                        <a:rPr lang="en-GB" sz="1100" dirty="0" err="1">
                          <a:latin typeface="Arial"/>
                          <a:ea typeface="Times New Roman"/>
                        </a:rPr>
                        <a:t>gms</a:t>
                      </a:r>
                      <a:endParaRPr lang="en-US" sz="1100" dirty="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4135387" y="3856501"/>
            <a:ext cx="314496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/>
              <a:t>Control Group</a:t>
            </a:r>
            <a:endParaRPr lang="en-US" sz="4000" dirty="0"/>
          </a:p>
        </p:txBody>
      </p:sp>
      <p:sp>
        <p:nvSpPr>
          <p:cNvPr id="10" name="Rectangle 9"/>
          <p:cNvSpPr/>
          <p:nvPr/>
        </p:nvSpPr>
        <p:spPr>
          <a:xfrm>
            <a:off x="255750" y="6096035"/>
            <a:ext cx="119362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u="sng" dirty="0" smtClean="0"/>
              <a:t>Device used</a:t>
            </a:r>
            <a:r>
              <a:rPr lang="en-GB" dirty="0" smtClean="0"/>
              <a:t>- </a:t>
            </a:r>
            <a:endParaRPr lang="en-US" dirty="0" smtClean="0"/>
          </a:p>
          <a:p>
            <a:r>
              <a:rPr lang="en-GB" dirty="0" smtClean="0"/>
              <a:t>BEMPU device for hypothermia detection is being conventionally used.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Precautions and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5"/>
            <a:ext cx="10972800" cy="5035726"/>
          </a:xfrm>
        </p:spPr>
        <p:txBody>
          <a:bodyPr>
            <a:normAutofit/>
          </a:bodyPr>
          <a:lstStyle/>
          <a:p>
            <a:pPr lvl="0" algn="just"/>
            <a:r>
              <a:rPr lang="en-GB" sz="2400" dirty="0" smtClean="0"/>
              <a:t>Kangaroo mother care should be up to 20 hours a day for low birth weight babies</a:t>
            </a:r>
            <a:endParaRPr lang="en-US" sz="2400" dirty="0" smtClean="0"/>
          </a:p>
          <a:p>
            <a:pPr lvl="0" algn="just"/>
            <a:r>
              <a:rPr lang="en-GB" sz="2400" dirty="0" smtClean="0"/>
              <a:t>Spo2 and pulse rate was used when infant was not in KMC position</a:t>
            </a:r>
            <a:endParaRPr lang="en-US" sz="2400" dirty="0" smtClean="0"/>
          </a:p>
          <a:p>
            <a:pPr lvl="0" algn="just"/>
            <a:r>
              <a:rPr lang="en-GB" sz="2400" dirty="0" smtClean="0"/>
              <a:t>Fever Watch was used when infant was in KMC position</a:t>
            </a:r>
            <a:endParaRPr lang="en-US" sz="2400" dirty="0" smtClean="0"/>
          </a:p>
          <a:p>
            <a:pPr lvl="0" algn="just"/>
            <a:r>
              <a:rPr lang="en-GB" sz="2400" dirty="0" smtClean="0"/>
              <a:t>Mothers were taught and demonstrated to read the monitor and intervene accordingly.</a:t>
            </a:r>
            <a:endParaRPr lang="en-US" sz="2400" dirty="0" smtClean="0"/>
          </a:p>
          <a:p>
            <a:pPr lvl="0" algn="just"/>
            <a:r>
              <a:rPr lang="en-GB" sz="2400" dirty="0" smtClean="0"/>
              <a:t>The alarm system was fitted with the </a:t>
            </a:r>
            <a:r>
              <a:rPr lang="en-GB" sz="2400" dirty="0" err="1" smtClean="0"/>
              <a:t>i</a:t>
            </a:r>
            <a:r>
              <a:rPr lang="en-GB" sz="2400" dirty="0" smtClean="0"/>
              <a:t>-pad device in case of any nursing assistance.</a:t>
            </a:r>
            <a:endParaRPr lang="en-US" sz="2400" dirty="0" smtClean="0"/>
          </a:p>
          <a:p>
            <a:pPr lvl="0" algn="just"/>
            <a:r>
              <a:rPr lang="en-GB" sz="2400" dirty="0" smtClean="0"/>
              <a:t>The ‘robot kangaroo’ ensured the best monitoring of all the vitals</a:t>
            </a:r>
          </a:p>
          <a:p>
            <a:pPr lvl="0" algn="just"/>
            <a:r>
              <a:rPr lang="en-GB" sz="2400" dirty="0" smtClean="0"/>
              <a:t>Nurses were responsible for weighing of babies on a daily basis</a:t>
            </a:r>
            <a:endParaRPr lang="en-US" sz="2400" dirty="0" smtClean="0"/>
          </a:p>
          <a:p>
            <a:pPr>
              <a:buNone/>
            </a:pPr>
            <a:endParaRPr lang="en-US" sz="2200" dirty="0" smtClean="0"/>
          </a:p>
          <a:p>
            <a:endParaRPr lang="en-US" sz="22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 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sz="2000" dirty="0" smtClean="0"/>
              <a:t>Based on the everyday weighing of infants, following data chart was prepared table</a:t>
            </a:r>
          </a:p>
          <a:p>
            <a:pPr>
              <a:buNone/>
            </a:pPr>
            <a:endParaRPr lang="en-US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378860" y="2779725"/>
          <a:ext cx="9972765" cy="36602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8085"/>
                <a:gridCol w="1108085"/>
                <a:gridCol w="1108085"/>
                <a:gridCol w="1108085"/>
                <a:gridCol w="1108085"/>
                <a:gridCol w="1108085"/>
                <a:gridCol w="1108085"/>
                <a:gridCol w="1108085"/>
                <a:gridCol w="1108085"/>
              </a:tblGrid>
              <a:tr h="457533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 dirty="0">
                          <a:latin typeface="Arial"/>
                          <a:ea typeface="Times New Roman"/>
                        </a:rPr>
                        <a:t>Days</a:t>
                      </a:r>
                      <a:endParaRPr lang="en-US" sz="11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R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S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M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S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M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G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D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U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57533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1763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1802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1601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1734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1705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 dirty="0">
                          <a:latin typeface="Arial"/>
                          <a:ea typeface="Times New Roman"/>
                        </a:rPr>
                        <a:t>1850</a:t>
                      </a:r>
                      <a:endParaRPr lang="en-US" sz="11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1743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1799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57533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2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1762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1802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1601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1732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1702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1848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1741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1798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57533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3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1762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1801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1600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1731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1700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1847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1740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1797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57533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4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1761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1800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 dirty="0">
                          <a:latin typeface="Arial"/>
                          <a:ea typeface="Times New Roman"/>
                        </a:rPr>
                        <a:t>1600</a:t>
                      </a:r>
                      <a:endParaRPr lang="en-US" sz="11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1730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1698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1846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1738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1795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57533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5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1761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1799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1599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1729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1696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1845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1736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1793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57533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6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1760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1799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1599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1728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1695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1844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1735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1791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57533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7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1758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1798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1598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1727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1694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1843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1734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 dirty="0">
                          <a:latin typeface="Arial"/>
                          <a:ea typeface="Times New Roman"/>
                        </a:rPr>
                        <a:t>1790</a:t>
                      </a:r>
                      <a:endParaRPr lang="en-US" sz="11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463039" y="2339460"/>
          <a:ext cx="986245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1229"/>
                <a:gridCol w="493122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Experiment Group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Control Group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96537" y="339633"/>
          <a:ext cx="10972800" cy="29601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  <a:gridCol w="1219200"/>
                <a:gridCol w="1219200"/>
                <a:gridCol w="1219200"/>
                <a:gridCol w="1219200"/>
              </a:tblGrid>
              <a:tr h="364309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 dirty="0">
                          <a:latin typeface="Arial"/>
                          <a:ea typeface="Times New Roman"/>
                        </a:rPr>
                        <a:t>9</a:t>
                      </a:r>
                      <a:endParaRPr lang="en-US" sz="1100" dirty="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1757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1798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1598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1726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1694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1842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1732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1788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10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1757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1797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1598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1726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1694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1841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1731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1788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11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solidFill>
                            <a:srgbClr val="00B050"/>
                          </a:solidFill>
                          <a:latin typeface="Arial"/>
                          <a:ea typeface="Times New Roman"/>
                        </a:rPr>
                        <a:t>1758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1797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1598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solidFill>
                            <a:srgbClr val="00B050"/>
                          </a:solidFill>
                          <a:latin typeface="Arial"/>
                          <a:ea typeface="Times New Roman"/>
                        </a:rPr>
                        <a:t>1727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1694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1841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1731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 dirty="0">
                          <a:latin typeface="Arial"/>
                          <a:ea typeface="Times New Roman"/>
                        </a:rPr>
                        <a:t>1788</a:t>
                      </a:r>
                      <a:endParaRPr lang="en-US" sz="1100" dirty="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12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1758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solidFill>
                            <a:srgbClr val="00B050"/>
                          </a:solidFill>
                          <a:latin typeface="Arial"/>
                          <a:ea typeface="Times New Roman"/>
                        </a:rPr>
                        <a:t>1798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solidFill>
                            <a:srgbClr val="00B050"/>
                          </a:solidFill>
                          <a:latin typeface="Arial"/>
                          <a:ea typeface="Times New Roman"/>
                        </a:rPr>
                        <a:t>1600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1728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1694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1841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1731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1788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13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1759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1799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1601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1729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1694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1841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1731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solidFill>
                            <a:srgbClr val="FF0000"/>
                          </a:solidFill>
                          <a:latin typeface="Arial"/>
                          <a:ea typeface="Times New Roman"/>
                        </a:rPr>
                        <a:t>1787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14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1760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1800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1602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1730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1695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1842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1732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1789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15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1763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1804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1604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1733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1696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1843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1733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1792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16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1766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1809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1610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1738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1697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1845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1735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 dirty="0">
                          <a:latin typeface="Arial"/>
                          <a:ea typeface="Times New Roman"/>
                        </a:rPr>
                        <a:t>1795</a:t>
                      </a:r>
                      <a:endParaRPr lang="en-US" sz="1100" dirty="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</a:tr>
            </a:tbl>
          </a:graphicData>
        </a:graphic>
      </p:graphicFrame>
      <p:graphicFrame>
        <p:nvGraphicFramePr>
          <p:cNvPr id="6" name="Content Placeholder 3"/>
          <p:cNvGraphicFramePr>
            <a:graphicFrameLocks/>
          </p:cNvGraphicFramePr>
          <p:nvPr/>
        </p:nvGraphicFramePr>
        <p:xfrm>
          <a:off x="605245" y="3267891"/>
          <a:ext cx="109728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</a:rPr>
                        <a:t>17</a:t>
                      </a:r>
                      <a:endParaRPr lang="en-US" sz="1100" dirty="0">
                        <a:solidFill>
                          <a:schemeClr val="tx1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71563" marR="71563" marT="0" marB="0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</a:rPr>
                        <a:t>1770</a:t>
                      </a:r>
                      <a:endParaRPr lang="en-US" sz="1100" dirty="0">
                        <a:solidFill>
                          <a:schemeClr val="tx1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71563" marR="71563" marT="0" marB="0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</a:rPr>
                        <a:t>1815</a:t>
                      </a:r>
                      <a:endParaRPr lang="en-US" sz="1100" dirty="0">
                        <a:solidFill>
                          <a:schemeClr val="tx1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71563" marR="71563" marT="0" marB="0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</a:rPr>
                        <a:t>1616</a:t>
                      </a:r>
                      <a:endParaRPr lang="en-US" sz="1100" dirty="0">
                        <a:solidFill>
                          <a:schemeClr val="tx1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71563" marR="71563" marT="0" marB="0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</a:rPr>
                        <a:t>1745</a:t>
                      </a:r>
                      <a:endParaRPr lang="en-US" sz="1100" dirty="0">
                        <a:solidFill>
                          <a:schemeClr val="tx1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71563" marR="71563" marT="0" marB="0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</a:rPr>
                        <a:t>1705</a:t>
                      </a:r>
                      <a:endParaRPr lang="en-US" sz="1100" dirty="0">
                        <a:solidFill>
                          <a:schemeClr val="tx1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71563" marR="71563" marT="0" marB="0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</a:rPr>
                        <a:t>1854</a:t>
                      </a:r>
                      <a:endParaRPr lang="en-US" sz="1100" dirty="0">
                        <a:solidFill>
                          <a:schemeClr val="tx1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71563" marR="71563" marT="0" marB="0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</a:rPr>
                        <a:t>1743</a:t>
                      </a:r>
                      <a:endParaRPr lang="en-US" sz="1100" dirty="0">
                        <a:solidFill>
                          <a:schemeClr val="tx1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71563" marR="71563" marT="0" marB="0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</a:rPr>
                        <a:t>1803</a:t>
                      </a:r>
                      <a:endParaRPr lang="en-US" sz="1100" dirty="0">
                        <a:solidFill>
                          <a:schemeClr val="tx1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71563" marR="71563" marT="0" marB="0">
                    <a:solidFill>
                      <a:srgbClr val="CCCC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18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1778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1822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 dirty="0">
                          <a:latin typeface="Arial"/>
                          <a:ea typeface="Times New Roman"/>
                        </a:rPr>
                        <a:t>1624</a:t>
                      </a:r>
                      <a:endParaRPr lang="en-US" sz="1100" dirty="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1753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 dirty="0">
                          <a:latin typeface="Arial"/>
                          <a:ea typeface="Times New Roman"/>
                        </a:rPr>
                        <a:t>1712</a:t>
                      </a:r>
                      <a:endParaRPr lang="en-US" sz="1100" dirty="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1862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1751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1810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19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1785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1826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1629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1760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1720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1871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1760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1819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20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1791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1834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1637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1769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1729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1878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1768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1827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21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1800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1845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1649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1780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1739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1889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`1778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1838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22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 dirty="0">
                          <a:solidFill>
                            <a:srgbClr val="92D050"/>
                          </a:solidFill>
                          <a:latin typeface="Arial"/>
                          <a:ea typeface="Times New Roman"/>
                        </a:rPr>
                        <a:t>1830</a:t>
                      </a:r>
                      <a:endParaRPr lang="en-US" sz="1100" dirty="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solidFill>
                            <a:srgbClr val="92D050"/>
                          </a:solidFill>
                          <a:latin typeface="Arial"/>
                          <a:ea typeface="Times New Roman"/>
                        </a:rPr>
                        <a:t>1875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solidFill>
                            <a:srgbClr val="92D050"/>
                          </a:solidFill>
                          <a:latin typeface="Arial"/>
                          <a:ea typeface="Times New Roman"/>
                        </a:rPr>
                        <a:t>1678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1788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1750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1900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1788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1847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23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1870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1910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1709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1819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1772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1911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1799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1867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24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1905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1945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1749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1859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1795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1935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1824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 dirty="0">
                          <a:latin typeface="Arial"/>
                          <a:ea typeface="Times New Roman"/>
                        </a:rPr>
                        <a:t>1891</a:t>
                      </a:r>
                      <a:endParaRPr lang="en-US" sz="1100" dirty="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Kangaroo Mother Care (KMC) has demonstrated to promote physiologic stability, facilitate early breastfeeding, provide a thermally supportive environment, reduce the risk of serious infections, and reduce the mortality of hospitalized, stable preterm and low birth weight infants. </a:t>
            </a:r>
          </a:p>
          <a:p>
            <a:r>
              <a:rPr lang="en-US" sz="2400" dirty="0" smtClean="0"/>
              <a:t>This practice also promotes bonding between infants and their mothers during the first hours and days of life. 3-6</a:t>
            </a:r>
          </a:p>
          <a:p>
            <a:r>
              <a:rPr lang="en-US" sz="2400" dirty="0" smtClean="0"/>
              <a:t> Compared with conventional care, KMC has shown to reduce mortality of clinically stable low birth weight (LBW) infants by approximately 40%, nosocomial infection, sepsis by 55%, and hypothermia by 66%. </a:t>
            </a:r>
          </a:p>
        </p:txBody>
      </p:sp>
    </p:spTree>
    <p:extLst>
      <p:ext uri="{BB962C8B-B14F-4D97-AF65-F5344CB8AC3E}">
        <p14:creationId xmlns:p14="http://schemas.microsoft.com/office/powerpoint/2010/main" xmlns="" val="24781769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sz="2000" dirty="0" smtClean="0"/>
              <a:t>Data is based on daily recording of weights by nurses in KMC register before breastfeeding process for the day.</a:t>
            </a:r>
          </a:p>
        </p:txBody>
      </p:sp>
      <p:graphicFrame>
        <p:nvGraphicFramePr>
          <p:cNvPr id="6" name="Content Placeholder 3"/>
          <p:cNvGraphicFramePr>
            <a:graphicFrameLocks/>
          </p:cNvGraphicFramePr>
          <p:nvPr/>
        </p:nvGraphicFramePr>
        <p:xfrm>
          <a:off x="439783" y="267789"/>
          <a:ext cx="109728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 dirty="0">
                          <a:latin typeface="Arial"/>
                          <a:ea typeface="Times New Roman"/>
                        </a:rPr>
                        <a:t>25</a:t>
                      </a:r>
                      <a:endParaRPr lang="en-US" sz="1100" dirty="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1965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1993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1799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1909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1820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1952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1843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1911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26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1998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2024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1856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1959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1844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1969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1863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1931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27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2032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2054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1951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2003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1874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1996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1899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1954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28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solidFill>
                            <a:srgbClr val="92D050"/>
                          </a:solidFill>
                          <a:latin typeface="Arial"/>
                          <a:ea typeface="Times New Roman"/>
                        </a:rPr>
                        <a:t>2071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solidFill>
                            <a:srgbClr val="92D050"/>
                          </a:solidFill>
                          <a:latin typeface="Arial"/>
                          <a:ea typeface="Times New Roman"/>
                        </a:rPr>
                        <a:t>2084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solidFill>
                            <a:srgbClr val="92D050"/>
                          </a:solidFill>
                          <a:latin typeface="Arial"/>
                          <a:ea typeface="Times New Roman"/>
                        </a:rPr>
                        <a:t>2001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solidFill>
                            <a:srgbClr val="92D050"/>
                          </a:solidFill>
                          <a:latin typeface="Arial"/>
                          <a:ea typeface="Times New Roman"/>
                        </a:rPr>
                        <a:t>2045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solidFill>
                            <a:srgbClr val="FF0000"/>
                          </a:solidFill>
                          <a:latin typeface="Arial"/>
                          <a:ea typeface="Times New Roman"/>
                        </a:rPr>
                        <a:t>1901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solidFill>
                            <a:srgbClr val="92D050"/>
                          </a:solidFill>
                          <a:latin typeface="Arial"/>
                          <a:ea typeface="Times New Roman"/>
                        </a:rPr>
                        <a:t>2010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solidFill>
                            <a:srgbClr val="FF0000"/>
                          </a:solidFill>
                          <a:latin typeface="Arial"/>
                          <a:ea typeface="Times New Roman"/>
                        </a:rPr>
                        <a:t>1925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solidFill>
                            <a:srgbClr val="FF0000"/>
                          </a:solidFill>
                          <a:latin typeface="Arial"/>
                          <a:ea typeface="Times New Roman"/>
                        </a:rPr>
                        <a:t>1984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29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solidFill>
                            <a:srgbClr val="92D050"/>
                          </a:solidFill>
                          <a:latin typeface="Arial"/>
                          <a:ea typeface="Times New Roman"/>
                        </a:rPr>
                        <a:t>2100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solidFill>
                            <a:srgbClr val="92D050"/>
                          </a:solidFill>
                          <a:latin typeface="Arial"/>
                          <a:ea typeface="Times New Roman"/>
                        </a:rPr>
                        <a:t>2105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solidFill>
                            <a:srgbClr val="92D050"/>
                          </a:solidFill>
                          <a:latin typeface="Arial"/>
                          <a:ea typeface="Times New Roman"/>
                        </a:rPr>
                        <a:t>2056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solidFill>
                            <a:srgbClr val="92D050"/>
                          </a:solidFill>
                          <a:latin typeface="Arial"/>
                          <a:ea typeface="Times New Roman"/>
                        </a:rPr>
                        <a:t>2095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solidFill>
                            <a:srgbClr val="FF0000"/>
                          </a:solidFill>
                          <a:latin typeface="Arial"/>
                          <a:ea typeface="Times New Roman"/>
                        </a:rPr>
                        <a:t>1931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solidFill>
                            <a:srgbClr val="92D050"/>
                          </a:solidFill>
                          <a:latin typeface="Arial"/>
                          <a:ea typeface="Times New Roman"/>
                        </a:rPr>
                        <a:t>2041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solidFill>
                            <a:srgbClr val="FF0000"/>
                          </a:solidFill>
                          <a:latin typeface="Arial"/>
                          <a:ea typeface="Times New Roman"/>
                        </a:rPr>
                        <a:t>1956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solidFill>
                            <a:srgbClr val="92D050"/>
                          </a:solidFill>
                          <a:latin typeface="Arial"/>
                          <a:ea typeface="Times New Roman"/>
                        </a:rPr>
                        <a:t>2008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</a:rPr>
                        <a:t>30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solidFill>
                            <a:srgbClr val="92D050"/>
                          </a:solidFill>
                          <a:latin typeface="Arial"/>
                          <a:ea typeface="Times New Roman"/>
                        </a:rPr>
                        <a:t>2146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solidFill>
                            <a:srgbClr val="92D050"/>
                          </a:solidFill>
                          <a:latin typeface="Arial"/>
                          <a:ea typeface="Times New Roman"/>
                        </a:rPr>
                        <a:t>2156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solidFill>
                            <a:srgbClr val="92D050"/>
                          </a:solidFill>
                          <a:latin typeface="Arial"/>
                          <a:ea typeface="Times New Roman"/>
                        </a:rPr>
                        <a:t>2102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solidFill>
                            <a:srgbClr val="92D050"/>
                          </a:solidFill>
                          <a:latin typeface="Arial"/>
                          <a:ea typeface="Times New Roman"/>
                        </a:rPr>
                        <a:t>2110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solidFill>
                            <a:srgbClr val="FF0000"/>
                          </a:solidFill>
                          <a:latin typeface="Arial"/>
                          <a:ea typeface="Times New Roman"/>
                        </a:rPr>
                        <a:t>1965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solidFill>
                            <a:srgbClr val="92D050"/>
                          </a:solidFill>
                          <a:latin typeface="Arial"/>
                          <a:ea typeface="Times New Roman"/>
                        </a:rPr>
                        <a:t>2074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solidFill>
                            <a:srgbClr val="FF0000"/>
                          </a:solidFill>
                          <a:latin typeface="Arial"/>
                          <a:ea typeface="Times New Roman"/>
                        </a:rPr>
                        <a:t>1994</a:t>
                      </a:r>
                      <a:endParaRPr lang="en-US" sz="110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 dirty="0">
                          <a:solidFill>
                            <a:srgbClr val="92D050"/>
                          </a:solidFill>
                          <a:latin typeface="Arial"/>
                          <a:ea typeface="Times New Roman"/>
                        </a:rPr>
                        <a:t>2048</a:t>
                      </a:r>
                      <a:endParaRPr lang="en-US" sz="1100" dirty="0">
                        <a:latin typeface="Arial"/>
                        <a:ea typeface="Times New Roman"/>
                      </a:endParaRPr>
                    </a:p>
                  </a:txBody>
                  <a:tcPr marL="71563" marR="71563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429" y="221234"/>
            <a:ext cx="10972800" cy="1143000"/>
          </a:xfrm>
        </p:spPr>
        <p:txBody>
          <a:bodyPr/>
          <a:lstStyle/>
          <a:p>
            <a:r>
              <a:rPr lang="en-US" dirty="0" smtClean="0"/>
              <a:t> Experiment group            Control Group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4385945"/>
            <a:ext cx="10515600" cy="4351338"/>
          </a:xfrm>
        </p:spPr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2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7649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2740" y="1345094"/>
            <a:ext cx="5486013" cy="4376057"/>
          </a:xfrm>
          <a:prstGeom prst="rect">
            <a:avLst/>
          </a:prstGeom>
          <a:noFill/>
        </p:spPr>
      </p:pic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79776" y="1358154"/>
            <a:ext cx="5741895" cy="42386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58537"/>
            <a:ext cx="10972800" cy="5290457"/>
          </a:xfrm>
        </p:spPr>
        <p:txBody>
          <a:bodyPr>
            <a:normAutofit/>
          </a:bodyPr>
          <a:lstStyle/>
          <a:p>
            <a:pPr algn="just"/>
            <a:r>
              <a:rPr lang="en-GB" b="1" dirty="0" smtClean="0"/>
              <a:t> </a:t>
            </a:r>
            <a:r>
              <a:rPr lang="en-GB" sz="2400" b="1" dirty="0" smtClean="0"/>
              <a:t>Therefore, the concept of ‘Robot Kangaroo’ be up taken in the health facilities and it can be a very effective catalyst for the ongoing KMC practices. </a:t>
            </a:r>
          </a:p>
          <a:p>
            <a:pPr algn="just"/>
            <a:r>
              <a:rPr lang="en-GB" sz="2400" b="1" dirty="0" smtClean="0"/>
              <a:t>   </a:t>
            </a:r>
            <a:r>
              <a:rPr lang="en-GB" sz="2400" dirty="0" smtClean="0"/>
              <a:t>The devices have been instrumental in maintaining an anabolic environment for the infants coupled with proper nutrition and long hours of KMC, it can </a:t>
            </a:r>
            <a:r>
              <a:rPr lang="en-GB" sz="2400" b="1" dirty="0" smtClean="0"/>
              <a:t>help</a:t>
            </a:r>
            <a:r>
              <a:rPr lang="en-GB" sz="2400" dirty="0" smtClean="0"/>
              <a:t> the low birth weight babies to reach normal weight</a:t>
            </a:r>
          </a:p>
          <a:p>
            <a:pPr algn="just"/>
            <a:r>
              <a:rPr lang="en-GB" sz="2400" dirty="0" smtClean="0"/>
              <a:t> It can prevent hypothermia associated complications, which</a:t>
            </a:r>
            <a:r>
              <a:rPr lang="en-GB" sz="2400" b="1" dirty="0" smtClean="0"/>
              <a:t> can prevent Neonatal Mortality Rate in the end</a:t>
            </a:r>
            <a:r>
              <a:rPr lang="en-GB" sz="2400" dirty="0" smtClean="0"/>
              <a:t> and </a:t>
            </a:r>
            <a:r>
              <a:rPr lang="en-GB" sz="2400" b="1" dirty="0" smtClean="0"/>
              <a:t>promote uptake of KMC practice by more facilities. </a:t>
            </a:r>
          </a:p>
          <a:p>
            <a:pPr algn="just"/>
            <a:r>
              <a:rPr lang="en-GB" sz="2400" b="1" dirty="0" smtClean="0"/>
              <a:t>With some limitations, the devices have been found useful</a:t>
            </a:r>
            <a:endParaRPr lang="en-US" sz="2400" dirty="0" smtClean="0"/>
          </a:p>
          <a:p>
            <a:pPr algn="just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822960" y="1528353"/>
            <a:ext cx="10293531" cy="3447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GB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DG Klein, C Mitchell, MK Monroe, M </a:t>
            </a:r>
            <a:r>
              <a:rPr kumimoji="0" lang="en-GB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Oblak</a:t>
            </a:r>
            <a:r>
              <a:rPr kumimoji="0" lang="en-GB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B Ross, JM </a:t>
            </a:r>
            <a:r>
              <a:rPr kumimoji="0" lang="en-GB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Youngblut</a:t>
            </a:r>
            <a:r>
              <a:rPr kumimoji="0" lang="en-GB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(12 </a:t>
            </a:r>
            <a:r>
              <a:rPr kumimoji="0" lang="en-GB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september</a:t>
            </a:r>
            <a:r>
              <a:rPr kumimoji="0" lang="en-GB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2007) “A Comparison of Pulmonary Artery, Radial</a:t>
            </a:r>
            <a:r>
              <a:rPr kumimoji="0" lang="en-GB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Artery</a:t>
            </a:r>
            <a:r>
              <a:rPr kumimoji="0" lang="en-GB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GB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Axillary</a:t>
            </a:r>
            <a:r>
              <a:rPr kumimoji="0" lang="en-GB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Artery</a:t>
            </a:r>
            <a:r>
              <a:rPr kumimoji="0" lang="en-GB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Radial</a:t>
            </a:r>
            <a:r>
              <a:rPr kumimoji="0" lang="en-GB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Artery</a:t>
            </a:r>
            <a:r>
              <a:rPr kumimoji="0" lang="en-GB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AND Tympanic</a:t>
            </a:r>
            <a:r>
              <a:rPr kumimoji="0" lang="en-GB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membrane temperature measurement in the</a:t>
            </a:r>
            <a:r>
              <a:rPr kumimoji="0" lang="en-GB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ICU.”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GB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SH Chiu, GC Anderson, MD </a:t>
            </a:r>
            <a:r>
              <a:rPr kumimoji="0" lang="en-GB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Burkhameer</a:t>
            </a:r>
            <a:r>
              <a:rPr kumimoji="0" lang="en-GB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(4 august, 2010) “Newborn</a:t>
            </a:r>
            <a:r>
              <a:rPr kumimoji="0" lang="en-GB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temperature during skin to skin breastfeeding in couples having breastfeeding difficulties”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GB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 Lee, Herzfeld Mitchell, AA </a:t>
            </a:r>
            <a:r>
              <a:rPr kumimoji="0" lang="en-GB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Lowensfells</a:t>
            </a:r>
            <a:r>
              <a:rPr kumimoji="0" lang="en-GB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R Greene, </a:t>
            </a:r>
            <a:r>
              <a:rPr kumimoji="0" lang="en-GB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Dorabiwala</a:t>
            </a:r>
            <a:r>
              <a:rPr kumimoji="0" lang="en-GB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Ka Dumont (23 </a:t>
            </a:r>
            <a:r>
              <a:rPr kumimoji="0" lang="en-GB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july</a:t>
            </a:r>
            <a:r>
              <a:rPr kumimoji="0" lang="en-GB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2005)Reducing</a:t>
            </a:r>
            <a:r>
              <a:rPr kumimoji="0" lang="en-GB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LBW through home visitation – A randomized controlled trial</a:t>
            </a:r>
            <a:r>
              <a:rPr kumimoji="0" lang="en-GB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..”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GB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Kumar </a:t>
            </a:r>
            <a:r>
              <a:rPr kumimoji="0" lang="en-GB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Vishwajeet</a:t>
            </a:r>
            <a:r>
              <a:rPr kumimoji="0" lang="en-GB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(15 </a:t>
            </a:r>
            <a:r>
              <a:rPr kumimoji="0" lang="en-GB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november</a:t>
            </a:r>
            <a:r>
              <a:rPr kumimoji="0" lang="en-GB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2015) </a:t>
            </a:r>
            <a:r>
              <a:rPr kumimoji="0" lang="en-GB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TedXtalk</a:t>
            </a:r>
            <a:r>
              <a:rPr kumimoji="0" lang="en-GB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on neonatal mortality rate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4400" b="1" dirty="0" smtClean="0"/>
              <a:t>“I make a pledge to accelerate gender parity”</a:t>
            </a:r>
          </a:p>
          <a:p>
            <a:pPr>
              <a:buNone/>
            </a:pPr>
            <a:endParaRPr lang="en-US" sz="4400" b="1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- </a:t>
            </a:r>
            <a:r>
              <a:rPr lang="en-US" dirty="0" err="1" smtClean="0"/>
              <a:t>Thankyou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Robot Kangaroo 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The Robot Kangaroo is the process where we equip mother or the respective guardian providing KMC to the child with the best technological devices that can help in maintaining a systematic environment.</a:t>
            </a:r>
          </a:p>
          <a:p>
            <a:r>
              <a:rPr lang="en-US" sz="2400" dirty="0" smtClean="0"/>
              <a:t>The device can alarm a mother about the stage of the infant and can help her to take actions accordingly to prevent any sort of complication. </a:t>
            </a:r>
          </a:p>
          <a:p>
            <a:r>
              <a:rPr lang="en-US" sz="2400" dirty="0" smtClean="0"/>
              <a:t>The </a:t>
            </a:r>
            <a:r>
              <a:rPr lang="en-US" sz="2400" dirty="0" err="1" smtClean="0"/>
              <a:t>i</a:t>
            </a:r>
            <a:r>
              <a:rPr lang="en-US" sz="2400" dirty="0" smtClean="0"/>
              <a:t> pad will be placed in every facility as a central monitor and nurses will be responsible for pre-training of the KMC patients. </a:t>
            </a:r>
          </a:p>
          <a:p>
            <a:r>
              <a:rPr lang="en-US" sz="2400" dirty="0" smtClean="0"/>
              <a:t>The alarm system is connected to the </a:t>
            </a:r>
            <a:r>
              <a:rPr lang="en-US" sz="2400" dirty="0" err="1" smtClean="0"/>
              <a:t>i</a:t>
            </a:r>
            <a:r>
              <a:rPr lang="en-US" sz="2400" dirty="0" smtClean="0"/>
              <a:t>-pad, which will alarm in case of any emergency, which requires immediate action and attention of nurses, and doctor.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2493449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5"/>
            <a:ext cx="10972800" cy="4722218"/>
          </a:xfrm>
        </p:spPr>
        <p:txBody>
          <a:bodyPr>
            <a:normAutofit/>
          </a:bodyPr>
          <a:lstStyle/>
          <a:p>
            <a:pPr algn="just"/>
            <a:r>
              <a:rPr lang="en-US" sz="2400" dirty="0" smtClean="0"/>
              <a:t>Until this point, the robotic technology only is limited a device known as – BEMPU device. BEMPU device is the most sought after hypothermia devices that alarms the transition of infant’s body temperature to hypothermia stage (less than 36.5 degrees at axilla).</a:t>
            </a:r>
          </a:p>
          <a:p>
            <a:pPr algn="just"/>
            <a:r>
              <a:rPr lang="en-US" sz="2400" dirty="0" smtClean="0"/>
              <a:t> The traditional studies for BEMPU device claims that it is 98.6 % sensitive and 95% specific and 99.6% accurate and to infant’s body temperature.</a:t>
            </a:r>
          </a:p>
          <a:p>
            <a:pPr algn="just"/>
            <a:r>
              <a:rPr lang="en-US" sz="2400" dirty="0" smtClean="0"/>
              <a:t> However, it is afflicted with one great blunder of comparison of the point temperature at BEMPU’s alarm on the wrist to axillary temperature with a thermometer.</a:t>
            </a:r>
          </a:p>
          <a:p>
            <a:pPr algn="just"/>
            <a:r>
              <a:rPr lang="en-US" sz="2400" dirty="0" smtClean="0"/>
              <a:t> Nowhere in the study, is a difference between temperatures of sub branch radial artery and axillary artery under consideration (Reference study 1). Therefore, the claims on its accuracy of sensitivity and specificity are false.</a:t>
            </a:r>
          </a:p>
        </p:txBody>
      </p:sp>
    </p:spTree>
    <p:extLst>
      <p:ext uri="{BB962C8B-B14F-4D97-AF65-F5344CB8AC3E}">
        <p14:creationId xmlns:p14="http://schemas.microsoft.com/office/powerpoint/2010/main" xmlns="" val="2897033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63843" y="555157"/>
            <a:ext cx="8565220" cy="499655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0769" y="656824"/>
            <a:ext cx="3773511" cy="5009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619608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 smtClean="0"/>
              <a:t> </a:t>
            </a:r>
            <a:r>
              <a:rPr lang="en-US" sz="2400" dirty="0" smtClean="0"/>
              <a:t>Is BEMPU device effective for detection of accurate hypothermia and can it push the infant into the stage of hyperthermia? (one session monitoring and evaluation )</a:t>
            </a:r>
          </a:p>
          <a:p>
            <a:pPr marL="0" indent="0">
              <a:buNone/>
            </a:pPr>
            <a:r>
              <a:rPr lang="en-US" sz="2400" dirty="0" smtClean="0"/>
              <a:t>• </a:t>
            </a:r>
            <a:r>
              <a:rPr lang="en-GB" sz="2400" dirty="0" smtClean="0"/>
              <a:t>Are devices - fever watch, spo2 and pulse rate device effective on the weight gain of low birth weight babies</a:t>
            </a:r>
            <a:endParaRPr lang="en-US" sz="2400" dirty="0" smtClean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xmlns="" val="1294286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1800" dirty="0" smtClean="0"/>
          </a:p>
          <a:p>
            <a:pPr lvl="0"/>
            <a:r>
              <a:rPr lang="en-GB" sz="2400" dirty="0" smtClean="0"/>
              <a:t>To estimate the accuracy of BEMPU device for hypothermia detection </a:t>
            </a:r>
            <a:endParaRPr lang="en-US" sz="2400" dirty="0" smtClean="0"/>
          </a:p>
          <a:p>
            <a:pPr lvl="0"/>
            <a:r>
              <a:rPr lang="en-GB" sz="2400" dirty="0" smtClean="0"/>
              <a:t>To test the effectiveness of fever watch, spo2 and pulse rate device on the weight gain of low birth weight babies.</a:t>
            </a:r>
            <a:endParaRPr lang="en-US" sz="24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9823" y="352067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Research Methodology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Content Placeholder 3" descr="bempu-product-688x44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88217" y="1671229"/>
            <a:ext cx="4894126" cy="3893548"/>
          </a:xfrm>
          <a:prstGeom prst="rect">
            <a:avLst/>
          </a:prstGeom>
        </p:spPr>
      </p:pic>
      <p:pic>
        <p:nvPicPr>
          <p:cNvPr id="5" name="Picture 2" descr="Image result for Community empowerment lab avanti ba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74675" y="1685109"/>
            <a:ext cx="5151120" cy="3788229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1306286" y="5830778"/>
            <a:ext cx="394498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BEMPU device evaluation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679803" y="5765465"/>
            <a:ext cx="431912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dirty="0" smtClean="0"/>
              <a:t>RCT for ‘the robot kangaroo care’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481412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 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sz="2400" dirty="0" smtClean="0"/>
              <a:t>The infant’s body temperature remains in the thermos neutral range (36.5-37.5) to breastfeeding (Reference study 2)</a:t>
            </a:r>
            <a:endParaRPr lang="en-US" sz="2400" dirty="0" smtClean="0"/>
          </a:p>
          <a:p>
            <a:pPr lvl="0"/>
            <a:r>
              <a:rPr lang="en-GB" sz="2400" dirty="0" smtClean="0"/>
              <a:t>Fever watch 98.6 is 99.8% accurate to the readings obtained (Reference study by CEL)</a:t>
            </a:r>
            <a:endParaRPr lang="en-US" sz="2400" dirty="0" smtClean="0"/>
          </a:p>
          <a:p>
            <a:pPr lvl="0"/>
            <a:r>
              <a:rPr lang="en-GB" sz="2400" dirty="0" smtClean="0"/>
              <a:t>The infant’s temperature is not affected by any external environment as long as skin to skin contact is maintained between mother and child</a:t>
            </a:r>
            <a:endParaRPr lang="en-US" sz="2400" dirty="0" smtClean="0"/>
          </a:p>
          <a:p>
            <a:endParaRPr lang="en-US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606</TotalTime>
  <Words>1992</Words>
  <Application>Microsoft Office PowerPoint</Application>
  <PresentationFormat>Custom</PresentationFormat>
  <Paragraphs>658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The Robot Kangaroo</vt:lpstr>
      <vt:lpstr>Introduction</vt:lpstr>
      <vt:lpstr>What is Robot Kangaroo Care</vt:lpstr>
      <vt:lpstr>Research Problem</vt:lpstr>
      <vt:lpstr>Slide 5</vt:lpstr>
      <vt:lpstr>Research Questions</vt:lpstr>
      <vt:lpstr>Research Objectives</vt:lpstr>
      <vt:lpstr>Research Methodology </vt:lpstr>
      <vt:lpstr>Pre assumptions</vt:lpstr>
      <vt:lpstr>BEMPU device effectiveness</vt:lpstr>
      <vt:lpstr>Observation table</vt:lpstr>
      <vt:lpstr>Slide 12</vt:lpstr>
      <vt:lpstr>Evaluation result</vt:lpstr>
      <vt:lpstr>Conclusion of BEMPU evaluation</vt:lpstr>
      <vt:lpstr>Randomized controlled trial for “The Robot Kangaroo.”</vt:lpstr>
      <vt:lpstr>Experiment group</vt:lpstr>
      <vt:lpstr>Precautions and considerations</vt:lpstr>
      <vt:lpstr>Observation table</vt:lpstr>
      <vt:lpstr>Slide 19</vt:lpstr>
      <vt:lpstr>Slide 20</vt:lpstr>
      <vt:lpstr> Experiment group            Control Group </vt:lpstr>
      <vt:lpstr>Conclusion</vt:lpstr>
      <vt:lpstr>References</vt:lpstr>
      <vt:lpstr>Slide 24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Robot Kangaroo</dc:title>
  <dc:creator>User</dc:creator>
  <cp:lastModifiedBy>abc</cp:lastModifiedBy>
  <cp:revision>91</cp:revision>
  <dcterms:created xsi:type="dcterms:W3CDTF">2018-05-16T09:28:33Z</dcterms:created>
  <dcterms:modified xsi:type="dcterms:W3CDTF">2018-05-18T04:32:53Z</dcterms:modified>
</cp:coreProperties>
</file>