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Level of satisfaction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8.1078803686069942E-2"/>
                  <c:y val="2.71487481408287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779626381305655E-2"/>
                  <c:y val="2.1652821298830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Good, very good, excellent(71-100)</c:v>
                </c:pt>
                <c:pt idx="1">
                  <c:v>Average (61-70)</c:v>
                </c:pt>
                <c:pt idx="2">
                  <c:v>Poor (less than 60)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0.68200000000000005</c:v>
                </c:pt>
                <c:pt idx="1">
                  <c:v>0.183</c:v>
                </c:pt>
                <c:pt idx="2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9079418077748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0.85699999999999998</c:v>
                </c:pt>
                <c:pt idx="1">
                  <c:v>0</c:v>
                </c:pt>
                <c:pt idx="2" formatCode="0.00%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1570319240724763E-3"/>
                  <c:y val="-2.3849272597185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0.82599999999999996</c:v>
                </c:pt>
                <c:pt idx="1">
                  <c:v>0.13500000000000001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0.77700000000000002</c:v>
                </c:pt>
                <c:pt idx="1">
                  <c:v>0.111</c:v>
                </c:pt>
                <c:pt idx="2">
                  <c:v>0.1111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0.90200000000000002</c:v>
                </c:pt>
                <c:pt idx="1">
                  <c:v>6.0999999999999999E-2</c:v>
                </c:pt>
                <c:pt idx="2" formatCode="General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1705232"/>
        <c:axId val="241708592"/>
      </c:barChart>
      <c:catAx>
        <c:axId val="24170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08592"/>
        <c:crosses val="autoZero"/>
        <c:auto val="1"/>
        <c:lblAlgn val="ctr"/>
        <c:lblOffset val="100"/>
        <c:noMultiLvlLbl val="0"/>
      </c:catAx>
      <c:valAx>
        <c:axId val="24170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0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0"/>
                  <c:y val="-4.1666666666666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0.28570000000000001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0.73099999999999998</c:v>
                </c:pt>
                <c:pt idx="1">
                  <c:v>0.115</c:v>
                </c:pt>
                <c:pt idx="2">
                  <c:v>0.154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 formatCode="0%">
                  <c:v>0.45</c:v>
                </c:pt>
                <c:pt idx="1">
                  <c:v>3.6999999999999998E-2</c:v>
                </c:pt>
                <c:pt idx="2">
                  <c:v>0.29599999999999999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0.78100000000000003</c:v>
                </c:pt>
                <c:pt idx="1">
                  <c:v>0.14599999999999999</c:v>
                </c:pt>
                <c:pt idx="2">
                  <c:v>7.2999999999999995E-2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1709712"/>
        <c:axId val="242446944"/>
      </c:barChart>
      <c:catAx>
        <c:axId val="24170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446944"/>
        <c:crosses val="autoZero"/>
        <c:auto val="1"/>
        <c:lblAlgn val="ctr"/>
        <c:lblOffset val="100"/>
        <c:noMultiLvlLbl val="0"/>
      </c:catAx>
      <c:valAx>
        <c:axId val="24244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70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5381342348378"/>
          <c:y val="4.5361111353098983E-2"/>
          <c:w val="0.69338484789188604"/>
          <c:h val="0.88554709944704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0"/>
                  <c:y val="-6.49390247366741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0.28570000000000001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3.9655940480700777E-3"/>
                  <c:y val="-3.1266937836176394E-2"/>
                </c:manualLayout>
              </c:layout>
              <c:tx>
                <c:rich>
                  <a:bodyPr/>
                  <a:lstStyle/>
                  <a:p>
                    <a:fld id="{805DA930-03A3-4430-B4C5-E80F35BFED50}" type="VALUE">
                      <a:rPr lang="en-US" b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0.65400000000000003</c:v>
                </c:pt>
                <c:pt idx="1">
                  <c:v>0.21099999999999999</c:v>
                </c:pt>
                <c:pt idx="2">
                  <c:v>0.13400000000000001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0%">
                  <c:v>0.88800000000000001</c:v>
                </c:pt>
                <c:pt idx="1">
                  <c:v>0</c:v>
                </c:pt>
                <c:pt idx="2" formatCode="0.00%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0.82899999999999996</c:v>
                </c:pt>
                <c:pt idx="1">
                  <c:v>0.13400000000000001</c:v>
                </c:pt>
                <c:pt idx="2">
                  <c:v>3.5999999999999997E-2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3077760"/>
        <c:axId val="243078320"/>
      </c:barChart>
      <c:catAx>
        <c:axId val="24307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078320"/>
        <c:crosses val="autoZero"/>
        <c:auto val="1"/>
        <c:lblAlgn val="ctr"/>
        <c:lblOffset val="100"/>
        <c:noMultiLvlLbl val="0"/>
      </c:catAx>
      <c:valAx>
        <c:axId val="2430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0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0.71419999999999995</c:v>
                </c:pt>
                <c:pt idx="1">
                  <c:v>0.28499999999999998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0.78800000000000003</c:v>
                </c:pt>
                <c:pt idx="1">
                  <c:v>0.13400000000000001</c:v>
                </c:pt>
                <c:pt idx="2">
                  <c:v>7.5999999999999998E-2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5.5299053580646377E-3"/>
                  <c:y val="-4.5038730882104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 formatCode="0%">
                  <c:v>0.74</c:v>
                </c:pt>
                <c:pt idx="1">
                  <c:v>0.14799999999999999</c:v>
                </c:pt>
                <c:pt idx="2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 formatCode="0%">
                  <c:v>0.64</c:v>
                </c:pt>
                <c:pt idx="1">
                  <c:v>0.14599999999999999</c:v>
                </c:pt>
                <c:pt idx="2">
                  <c:v>7.2999999999999995E-2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3082240"/>
        <c:axId val="243082800"/>
      </c:barChart>
      <c:catAx>
        <c:axId val="24308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082800"/>
        <c:crosses val="autoZero"/>
        <c:auto val="1"/>
        <c:lblAlgn val="ctr"/>
        <c:lblOffset val="100"/>
        <c:noMultiLvlLbl val="0"/>
      </c:catAx>
      <c:valAx>
        <c:axId val="2430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0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0.28570000000000001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2.6849558865784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0.78800000000000003</c:v>
                </c:pt>
                <c:pt idx="1">
                  <c:v>0.192</c:v>
                </c:pt>
                <c:pt idx="2">
                  <c:v>1.9E-2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0.70299999999999996</c:v>
                </c:pt>
                <c:pt idx="1">
                  <c:v>0.185</c:v>
                </c:pt>
                <c:pt idx="2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0.85299999999999998</c:v>
                </c:pt>
                <c:pt idx="1">
                  <c:v>0.109</c:v>
                </c:pt>
                <c:pt idx="2">
                  <c:v>3.5999999999999997E-2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4072000"/>
        <c:axId val="244072560"/>
      </c:barChart>
      <c:catAx>
        <c:axId val="24407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072560"/>
        <c:crosses val="autoZero"/>
        <c:auto val="1"/>
        <c:lblAlgn val="ctr"/>
        <c:lblOffset val="100"/>
        <c:noMultiLvlLbl val="0"/>
      </c:catAx>
      <c:valAx>
        <c:axId val="24407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0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0.14280000000000001</c:v>
                </c:pt>
                <c:pt idx="2">
                  <c:v>0.28570000000000001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0.90300000000000002</c:v>
                </c:pt>
                <c:pt idx="1">
                  <c:v>5.7000000000000002E-2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0.77700000000000002</c:v>
                </c:pt>
                <c:pt idx="1">
                  <c:v>0.111</c:v>
                </c:pt>
                <c:pt idx="2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0.91400000000000003</c:v>
                </c:pt>
                <c:pt idx="1">
                  <c:v>4.8000000000000001E-2</c:v>
                </c:pt>
                <c:pt idx="2">
                  <c:v>2.4E-2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4075920"/>
        <c:axId val="244076480"/>
      </c:barChart>
      <c:catAx>
        <c:axId val="24407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076480"/>
        <c:crosses val="autoZero"/>
        <c:auto val="1"/>
        <c:lblAlgn val="ctr"/>
        <c:lblOffset val="100"/>
        <c:noMultiLvlLbl val="0"/>
      </c:catAx>
      <c:valAx>
        <c:axId val="24407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07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0.14280000000000001</c:v>
                </c:pt>
                <c:pt idx="2">
                  <c:v>0.28570000000000001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4697397902362612E-17"/>
                  <c:y val="-3.6716905636313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0.78800000000000003</c:v>
                </c:pt>
                <c:pt idx="1">
                  <c:v>0.115</c:v>
                </c:pt>
                <c:pt idx="2">
                  <c:v>9.6000000000000002E-2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0.77700000000000002</c:v>
                </c:pt>
                <c:pt idx="1">
                  <c:v>3.6999999999999998E-2</c:v>
                </c:pt>
                <c:pt idx="2">
                  <c:v>0.185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1471633402554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0.80400000000000005</c:v>
                </c:pt>
                <c:pt idx="1">
                  <c:v>0.121</c:v>
                </c:pt>
                <c:pt idx="2">
                  <c:v>7.2999999999999995E-2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077040"/>
        <c:axId val="245077600"/>
      </c:barChart>
      <c:catAx>
        <c:axId val="24507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077600"/>
        <c:crosses val="autoZero"/>
        <c:auto val="1"/>
        <c:lblAlgn val="ctr"/>
        <c:lblOffset val="100"/>
        <c:noMultiLvlLbl val="0"/>
      </c:catAx>
      <c:valAx>
        <c:axId val="24507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07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0.42849999999999999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0.69199999999999995</c:v>
                </c:pt>
                <c:pt idx="1">
                  <c:v>0.26900000000000002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2702672883937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0.70299999999999996</c:v>
                </c:pt>
                <c:pt idx="1">
                  <c:v>0.14799999999999999</c:v>
                </c:pt>
                <c:pt idx="2">
                  <c:v>7.5999999999999998E-2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0.80400000000000005</c:v>
                </c:pt>
                <c:pt idx="1">
                  <c:v>0.13400000000000001</c:v>
                </c:pt>
                <c:pt idx="2">
                  <c:v>6.0999999999999999E-2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122656"/>
        <c:axId val="245123216"/>
      </c:barChart>
      <c:catAx>
        <c:axId val="24512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123216"/>
        <c:crosses val="autoZero"/>
        <c:auto val="1"/>
        <c:lblAlgn val="ctr"/>
        <c:lblOffset val="100"/>
        <c:noMultiLvlLbl val="0"/>
      </c:catAx>
      <c:valAx>
        <c:axId val="24512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1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0.14280000000000001</c:v>
                </c:pt>
                <c:pt idx="1">
                  <c:v>0.42849999999999999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0.57599999999999996</c:v>
                </c:pt>
                <c:pt idx="1">
                  <c:v>0.23</c:v>
                </c:pt>
                <c:pt idx="2" formatCode="0.00%">
                  <c:v>0.193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0.44400000000000001</c:v>
                </c:pt>
                <c:pt idx="1">
                  <c:v>0.25900000000000001</c:v>
                </c:pt>
                <c:pt idx="2">
                  <c:v>0.25900000000000001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9.9743420967060253E-17"/>
                  <c:y val="-3.9819218167449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 formatCode="0%">
                  <c:v>0.67</c:v>
                </c:pt>
                <c:pt idx="1">
                  <c:v>0.26800000000000002</c:v>
                </c:pt>
                <c:pt idx="2">
                  <c:v>6.0900000000000003E-2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382944"/>
        <c:axId val="245383504"/>
      </c:barChart>
      <c:catAx>
        <c:axId val="24538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383504"/>
        <c:crosses val="autoZero"/>
        <c:auto val="1"/>
        <c:lblAlgn val="ctr"/>
        <c:lblOffset val="100"/>
        <c:noMultiLvlLbl val="0"/>
      </c:catAx>
      <c:valAx>
        <c:axId val="24538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3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0.42849999999999999</c:v>
                </c:pt>
                <c:pt idx="1">
                  <c:v>0.42849999999999999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0.51900000000000002</c:v>
                </c:pt>
                <c:pt idx="1">
                  <c:v>0.23069999999999999</c:v>
                </c:pt>
                <c:pt idx="2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6687714237201106E-3"/>
                  <c:y val="-4.7715052220430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0.40699999999999997</c:v>
                </c:pt>
                <c:pt idx="1">
                  <c:v>0.222</c:v>
                </c:pt>
                <c:pt idx="2" formatCode="0%">
                  <c:v>0.37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0.69499999999999995</c:v>
                </c:pt>
                <c:pt idx="1">
                  <c:v>0.219</c:v>
                </c:pt>
                <c:pt idx="2">
                  <c:v>8.5000000000000006E-2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5534032"/>
        <c:axId val="245534592"/>
      </c:barChart>
      <c:catAx>
        <c:axId val="245534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534592"/>
        <c:crosses val="autoZero"/>
        <c:auto val="1"/>
        <c:lblAlgn val="ctr"/>
        <c:lblOffset val="100"/>
        <c:noMultiLvlLbl val="0"/>
      </c:catAx>
      <c:valAx>
        <c:axId val="2455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553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1845394325709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1845394325709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0.85699999999999998</c:v>
                </c:pt>
                <c:pt idx="1">
                  <c:v>0</c:v>
                </c:pt>
                <c:pt idx="2" formatCode="0.00%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148148148148147E-3"/>
                  <c:y val="7.8771403574553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4624421947258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0.94499999999999995</c:v>
                </c:pt>
                <c:pt idx="1">
                  <c:v>5.45E-2</c:v>
                </c:pt>
                <c:pt idx="2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2437781360066642E-17"/>
                  <c:y val="7.8771403574552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771403574553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75112544026657E-16"/>
                  <c:y val="1.1941944756905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0.76900000000000002</c:v>
                </c:pt>
                <c:pt idx="1">
                  <c:v>0.153</c:v>
                </c:pt>
                <c:pt idx="2">
                  <c:v>7.6999999999999999E-2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3148148148148147E-3"/>
                  <c:y val="7.8771403574553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2747156605424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0.95120000000000005</c:v>
                </c:pt>
                <c:pt idx="1">
                  <c:v>1.2E-2</c:v>
                </c:pt>
                <c:pt idx="2">
                  <c:v>3.6999999999999998E-2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2285632"/>
        <c:axId val="242286192"/>
      </c:barChart>
      <c:catAx>
        <c:axId val="24228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286192"/>
        <c:crosses val="autoZero"/>
        <c:auto val="1"/>
        <c:lblAlgn val="ctr"/>
        <c:lblOffset val="100"/>
        <c:noMultiLvlLbl val="0"/>
      </c:catAx>
      <c:valAx>
        <c:axId val="2422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2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0.42849999999999999</c:v>
                </c:pt>
                <c:pt idx="1">
                  <c:v>0.42849999999999999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0.57599999999999996</c:v>
                </c:pt>
                <c:pt idx="1">
                  <c:v>0.34599999999999997</c:v>
                </c:pt>
                <c:pt idx="2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0.40699999999999997</c:v>
                </c:pt>
                <c:pt idx="1">
                  <c:v>0.40699999999999997</c:v>
                </c:pt>
                <c:pt idx="2">
                  <c:v>0.185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0.74399999999999999</c:v>
                </c:pt>
                <c:pt idx="1">
                  <c:v>0.14599999999999999</c:v>
                </c:pt>
                <c:pt idx="2">
                  <c:v>0.109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6094688"/>
        <c:axId val="246095248"/>
      </c:barChart>
      <c:catAx>
        <c:axId val="246094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6095248"/>
        <c:crosses val="autoZero"/>
        <c:auto val="1"/>
        <c:lblAlgn val="ctr"/>
        <c:lblOffset val="100"/>
        <c:noMultiLvlLbl val="0"/>
      </c:catAx>
      <c:valAx>
        <c:axId val="2460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609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0.28499999999999998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5178962161354237E-17"/>
                  <c:y val="-2.8505936674106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106392590919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0.67300000000000004</c:v>
                </c:pt>
                <c:pt idx="1">
                  <c:v>0.28799999999999998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0.66600000000000004</c:v>
                </c:pt>
                <c:pt idx="1">
                  <c:v>0.185</c:v>
                </c:pt>
                <c:pt idx="2">
                  <c:v>0.14799999999999999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2.2588660492432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0.71899999999999997</c:v>
                </c:pt>
                <c:pt idx="1">
                  <c:v>0.19500000000000001</c:v>
                </c:pt>
                <c:pt idx="2">
                  <c:v>8.5000000000000006E-2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6098048"/>
        <c:axId val="244610720"/>
      </c:barChart>
      <c:catAx>
        <c:axId val="24609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610720"/>
        <c:crosses val="autoZero"/>
        <c:auto val="1"/>
        <c:lblAlgn val="ctr"/>
        <c:lblOffset val="100"/>
        <c:noMultiLvlLbl val="0"/>
      </c:catAx>
      <c:valAx>
        <c:axId val="2446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60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2513265018146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634739163080435E-17"/>
                  <c:y val="8.3212717253352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0.85699999999999998</c:v>
                </c:pt>
                <c:pt idx="1">
                  <c:v>0</c:v>
                </c:pt>
                <c:pt idx="2" formatCode="0.00%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119460343651911E-2"/>
                  <c:y val="-1.1835252034004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8.393888931982432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1919932928107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0.94499999999999995</c:v>
                </c:pt>
                <c:pt idx="1">
                  <c:v>5.3999999999999999E-2</c:v>
                </c:pt>
                <c:pt idx="2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0817369581540218E-17"/>
                  <c:y val="4.129278432524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375008793526201E-17"/>
                  <c:y val="-1.3639911325718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0.92300000000000004</c:v>
                </c:pt>
                <c:pt idx="1">
                  <c:v>7.6999999999999999E-2</c:v>
                </c:pt>
                <c:pt idx="2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9464589174151556E-2"/>
                  <c:y val="6.564105474312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634739163080435E-17"/>
                  <c:y val="3.7249326227849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 formatCode="0.00%">
                  <c:v>0.93899999999999995</c:v>
                </c:pt>
                <c:pt idx="1">
                  <c:v>0.06</c:v>
                </c:pt>
                <c:pt idx="2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2291232"/>
        <c:axId val="193306320"/>
      </c:barChart>
      <c:catAx>
        <c:axId val="24229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306320"/>
        <c:crosses val="autoZero"/>
        <c:auto val="1"/>
        <c:lblAlgn val="ctr"/>
        <c:lblOffset val="100"/>
        <c:noMultiLvlLbl val="0"/>
      </c:catAx>
      <c:valAx>
        <c:axId val="19330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2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0.71399999999999997</c:v>
                </c:pt>
                <c:pt idx="1">
                  <c:v>0.14199999999999999</c:v>
                </c:pt>
                <c:pt idx="2">
                  <c:v>0.14199999999999999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0.84599999999999997</c:v>
                </c:pt>
                <c:pt idx="1">
                  <c:v>0.115</c:v>
                </c:pt>
                <c:pt idx="2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0.59199999999999997</c:v>
                </c:pt>
                <c:pt idx="1">
                  <c:v>0.29599999999999999</c:v>
                </c:pt>
                <c:pt idx="2">
                  <c:v>3.6999999999999998E-2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0.84299999999999997</c:v>
                </c:pt>
                <c:pt idx="1">
                  <c:v>8.4000000000000005E-2</c:v>
                </c:pt>
                <c:pt idx="2">
                  <c:v>1.2E-2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1546752"/>
        <c:axId val="241547312"/>
      </c:barChart>
      <c:catAx>
        <c:axId val="24154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547312"/>
        <c:crosses val="autoZero"/>
        <c:auto val="1"/>
        <c:lblAlgn val="ctr"/>
        <c:lblOffset val="100"/>
        <c:noMultiLvlLbl val="0"/>
      </c:catAx>
      <c:valAx>
        <c:axId val="24154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5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0.57099999999999995</c:v>
                </c:pt>
                <c:pt idx="1">
                  <c:v>0.14280000000000001</c:v>
                </c:pt>
                <c:pt idx="2">
                  <c:v>0.28499999999999998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9609713924001274E-17"/>
                  <c:y val="-2.54993625159371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0.57599999999999996</c:v>
                </c:pt>
                <c:pt idx="1">
                  <c:v>0.25</c:v>
                </c:pt>
                <c:pt idx="2" formatCode="0.00%">
                  <c:v>0.17299999999999999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0.51800000000000002</c:v>
                </c:pt>
                <c:pt idx="1">
                  <c:v>0.222</c:v>
                </c:pt>
                <c:pt idx="2">
                  <c:v>0.25900000000000001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0.69499999999999995</c:v>
                </c:pt>
                <c:pt idx="1">
                  <c:v>0.13400000000000001</c:v>
                </c:pt>
                <c:pt idx="2">
                  <c:v>0.17069999999999999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1551232"/>
        <c:axId val="242444704"/>
      </c:barChart>
      <c:catAx>
        <c:axId val="24155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2444704"/>
        <c:crosses val="autoZero"/>
        <c:auto val="1"/>
        <c:lblAlgn val="ctr"/>
        <c:lblOffset val="100"/>
        <c:noMultiLvlLbl val="0"/>
      </c:catAx>
      <c:valAx>
        <c:axId val="24244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15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0.71140000000000003</c:v>
                </c:pt>
                <c:pt idx="1">
                  <c:v>0.28570000000000001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0.76900000000000002</c:v>
                </c:pt>
                <c:pt idx="1">
                  <c:v>0.153</c:v>
                </c:pt>
                <c:pt idx="2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9841269841269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0.77700000000000002</c:v>
                </c:pt>
                <c:pt idx="1">
                  <c:v>0.111</c:v>
                </c:pt>
                <c:pt idx="2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0.96299999999999997</c:v>
                </c:pt>
                <c:pt idx="1">
                  <c:v>1.2E-2</c:v>
                </c:pt>
                <c:pt idx="2">
                  <c:v>2.4E-2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0424256"/>
        <c:axId val="240424816"/>
      </c:barChart>
      <c:catAx>
        <c:axId val="24042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0424816"/>
        <c:crosses val="autoZero"/>
        <c:auto val="1"/>
        <c:lblAlgn val="ctr"/>
        <c:lblOffset val="100"/>
        <c:noMultiLvlLbl val="0"/>
      </c:catAx>
      <c:valAx>
        <c:axId val="2404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04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0.42849999999999999</c:v>
                </c:pt>
                <c:pt idx="1">
                  <c:v>0.42849999999999999</c:v>
                </c:pt>
                <c:pt idx="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5833420315274782E-16"/>
                  <c:y val="-3.52112676056338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 formatCode="0%">
                  <c:v>0.52</c:v>
                </c:pt>
                <c:pt idx="1">
                  <c:v>0.28799999999999998</c:v>
                </c:pt>
                <c:pt idx="2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0.66600000000000004</c:v>
                </c:pt>
                <c:pt idx="1">
                  <c:v>0.14799999999999999</c:v>
                </c:pt>
                <c:pt idx="2">
                  <c:v>0.185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0.90200000000000002</c:v>
                </c:pt>
                <c:pt idx="1">
                  <c:v>3.5999999999999997E-2</c:v>
                </c:pt>
                <c:pt idx="2">
                  <c:v>6.0900000000000003E-2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0428176"/>
        <c:axId val="240428736"/>
      </c:barChart>
      <c:catAx>
        <c:axId val="24042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0428736"/>
        <c:crosses val="autoZero"/>
        <c:auto val="1"/>
        <c:lblAlgn val="ctr"/>
        <c:lblOffset val="100"/>
        <c:noMultiLvlLbl val="0"/>
      </c:catAx>
      <c:valAx>
        <c:axId val="2404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042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0.42849999999999999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7080054718768834E-3"/>
                  <c:y val="-5.1900583002926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0.57599999999999996</c:v>
                </c:pt>
                <c:pt idx="1">
                  <c:v>0.23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0.70299999999999996</c:v>
                </c:pt>
                <c:pt idx="1">
                  <c:v>3.6999999999999998E-2</c:v>
                </c:pt>
                <c:pt idx="2">
                  <c:v>0.25900000000000001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0.74299999999999999</c:v>
                </c:pt>
                <c:pt idx="1">
                  <c:v>0.158</c:v>
                </c:pt>
                <c:pt idx="2">
                  <c:v>9.7000000000000003E-2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3504160"/>
        <c:axId val="243504720"/>
      </c:barChart>
      <c:catAx>
        <c:axId val="243504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504720"/>
        <c:crosses val="autoZero"/>
        <c:auto val="1"/>
        <c:lblAlgn val="ctr"/>
        <c:lblOffset val="100"/>
        <c:noMultiLvlLbl val="0"/>
      </c:catAx>
      <c:valAx>
        <c:axId val="24350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5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851033499643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0.71419999999999995</c:v>
                </c:pt>
                <c:pt idx="1">
                  <c:v>0.14280000000000001</c:v>
                </c:pt>
                <c:pt idx="2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MEDICAL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0.69199999999999995</c:v>
                </c:pt>
                <c:pt idx="1">
                  <c:v>0.192</c:v>
                </c:pt>
                <c:pt idx="2">
                  <c:v>1.9E-2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PARAMEDICAL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0.59199999999999997</c:v>
                </c:pt>
                <c:pt idx="1">
                  <c:v>0.14799999999999999</c:v>
                </c:pt>
                <c:pt idx="2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NURSING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0.84140000000000004</c:v>
                </c:pt>
                <c:pt idx="1">
                  <c:v>8.5000000000000006E-2</c:v>
                </c:pt>
                <c:pt idx="2" formatCode="General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3508640"/>
        <c:axId val="243509200"/>
      </c:barChart>
      <c:catAx>
        <c:axId val="24350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509200"/>
        <c:crosses val="autoZero"/>
        <c:auto val="1"/>
        <c:lblAlgn val="ctr"/>
        <c:lblOffset val="100"/>
        <c:noMultiLvlLbl val="0"/>
      </c:catAx>
      <c:valAx>
        <c:axId val="24350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350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3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95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FD32-C2A6-496A-AABD-04C43D46BE4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4A3059-975B-4FA3-96CB-DFC93CCF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resources.about.com/od/glossarye/g/employee-morale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72" y="221770"/>
            <a:ext cx="11449318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REPORT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EMPLOYEE SATISFACTION LEVEL OF HOSPITAL (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97" y="2768957"/>
            <a:ext cx="4713668" cy="16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63685" y="5009881"/>
            <a:ext cx="4928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Khanna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Roll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Sumesh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21" y="22752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aware of their rights and responsibilities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20284561"/>
              </p:ext>
            </p:extLst>
          </p:nvPr>
        </p:nvGraphicFramePr>
        <p:xfrm>
          <a:off x="2189408" y="1249251"/>
          <a:ext cx="9431113" cy="521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85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60608"/>
            <a:ext cx="8915400" cy="592429"/>
          </a:xfrm>
        </p:spPr>
        <p:txBody>
          <a:bodyPr/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satisfied with the working hours.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883764"/>
              </p:ext>
            </p:extLst>
          </p:nvPr>
        </p:nvGraphicFramePr>
        <p:xfrm>
          <a:off x="2395470" y="1262131"/>
          <a:ext cx="9259910" cy="535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70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606" y="279042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feels that their opinions are heard in decision making process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3759423"/>
              </p:ext>
            </p:extLst>
          </p:nvPr>
        </p:nvGraphicFramePr>
        <p:xfrm>
          <a:off x="2266682" y="1545466"/>
          <a:ext cx="9302324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60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321" y="489396"/>
            <a:ext cx="8928837" cy="3477115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feels part of team working towards shared goals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08256426"/>
              </p:ext>
            </p:extLst>
          </p:nvPr>
        </p:nvGraphicFramePr>
        <p:xfrm>
          <a:off x="2730321" y="1828800"/>
          <a:ext cx="9066727" cy="48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26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001" y="317679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feel that their job is secured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05136322"/>
              </p:ext>
            </p:extLst>
          </p:nvPr>
        </p:nvGraphicFramePr>
        <p:xfrm>
          <a:off x="2318197" y="1300766"/>
          <a:ext cx="9478852" cy="524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27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395" y="3048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feels that they have better career opportunities in this hospital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40759842"/>
              </p:ext>
            </p:extLst>
          </p:nvPr>
        </p:nvGraphicFramePr>
        <p:xfrm>
          <a:off x="2318197" y="1635617"/>
          <a:ext cx="9379597" cy="489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48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274" y="34343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training and development opportunities in the hospital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78944841"/>
              </p:ext>
            </p:extLst>
          </p:nvPr>
        </p:nvGraphicFramePr>
        <p:xfrm>
          <a:off x="2305318" y="1571224"/>
          <a:ext cx="9556124" cy="494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4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369194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in and around my work place is safe and cordial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5165813"/>
              </p:ext>
            </p:extLst>
          </p:nvPr>
        </p:nvGraphicFramePr>
        <p:xfrm>
          <a:off x="2318197" y="1532586"/>
          <a:ext cx="9311426" cy="480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66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365" y="34343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the leave policy.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2521473"/>
              </p:ext>
            </p:extLst>
          </p:nvPr>
        </p:nvGraphicFramePr>
        <p:xfrm>
          <a:off x="2279560" y="1365160"/>
          <a:ext cx="9427335" cy="50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36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606" y="35631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the medical benefits.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3310130"/>
              </p:ext>
            </p:extLst>
          </p:nvPr>
        </p:nvGraphicFramePr>
        <p:xfrm>
          <a:off x="2086377" y="1094704"/>
          <a:ext cx="9607640" cy="52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77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92291"/>
            <a:ext cx="8911687" cy="972870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CANCER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304" y="1468192"/>
            <a:ext cx="8812926" cy="49454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institute has been prompted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Mange Ram Charitable Trust of Action Group and Companies. The chairman of the trust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Mange Ram Aggarwal, a great philanthropist has a strong desire to build a hospital for the service of mankind.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one of the leading cancer hospitals in North India with aim for healing with human touch.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world-class affordable cancer treatment to all the sections of the society with a humanitarian touch, whilst maintaining high standards of ethical practices and professional competency with emphasis on education and research.</a:t>
            </a:r>
          </a:p>
        </p:txBody>
      </p:sp>
    </p:spTree>
    <p:extLst>
      <p:ext uri="{BB962C8B-B14F-4D97-AF65-F5344CB8AC3E}">
        <p14:creationId xmlns:p14="http://schemas.microsoft.com/office/powerpoint/2010/main" val="33297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910" y="18889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their problems with their supervisor.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5549232"/>
              </p:ext>
            </p:extLst>
          </p:nvPr>
        </p:nvGraphicFramePr>
        <p:xfrm>
          <a:off x="2562896" y="1017431"/>
          <a:ext cx="9186414" cy="535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84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22" y="279042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is supportive and polite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2735885"/>
              </p:ext>
            </p:extLst>
          </p:nvPr>
        </p:nvGraphicFramePr>
        <p:xfrm>
          <a:off x="2408349" y="1171977"/>
          <a:ext cx="9212173" cy="520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64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333" y="214648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assists employees solve their work related challenges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59728394"/>
              </p:ext>
            </p:extLst>
          </p:nvPr>
        </p:nvGraphicFramePr>
        <p:xfrm>
          <a:off x="2472744" y="1416676"/>
          <a:ext cx="9143999" cy="48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8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697" y="240406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gets verbal praise from supervisor when job has been done well.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10925778"/>
              </p:ext>
            </p:extLst>
          </p:nvPr>
        </p:nvGraphicFramePr>
        <p:xfrm>
          <a:off x="2125013" y="1455313"/>
          <a:ext cx="9427335" cy="48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82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849" y="22752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provide employees with learning environment.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7998895"/>
              </p:ext>
            </p:extLst>
          </p:nvPr>
        </p:nvGraphicFramePr>
        <p:xfrm>
          <a:off x="2189408" y="1313645"/>
          <a:ext cx="9491730" cy="504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38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728" y="25328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looking for new employment opportunities.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42187939"/>
              </p:ext>
            </p:extLst>
          </p:nvPr>
        </p:nvGraphicFramePr>
        <p:xfrm>
          <a:off x="2382592" y="1043188"/>
          <a:ext cx="9337183" cy="54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03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150" y="227527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complaints are handled quickly and efficiently.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7958051"/>
              </p:ext>
            </p:extLst>
          </p:nvPr>
        </p:nvGraphicFramePr>
        <p:xfrm>
          <a:off x="2099256" y="1493949"/>
          <a:ext cx="9517488" cy="479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992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18" y="150254"/>
            <a:ext cx="8915400" cy="3777622"/>
          </a:xfrm>
        </p:spPr>
        <p:txBody>
          <a:bodyPr/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would recommend employment at this hospital to their friends, family members etc</a:t>
            </a:r>
            <a:r>
              <a:rPr lang="en-US" b="1" u="sng" dirty="0"/>
              <a:t>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1463499"/>
              </p:ext>
            </p:extLst>
          </p:nvPr>
        </p:nvGraphicFramePr>
        <p:xfrm>
          <a:off x="2202287" y="1390918"/>
          <a:ext cx="9440214" cy="491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428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17" y="24040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overall satisfied with job in this hospital.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60294605"/>
              </p:ext>
            </p:extLst>
          </p:nvPr>
        </p:nvGraphicFramePr>
        <p:xfrm>
          <a:off x="2356833" y="1455313"/>
          <a:ext cx="9247031" cy="486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98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3949"/>
            <a:ext cx="8915400" cy="48939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74.7% of all employees have good, very good and excellent score (71-100) and are most satisfied with their job.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14.7% of employees have average overall score (61-70) and 10.6% has poor overall score (less than 60).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61.8% of non-medical staff has good, very good and excellent overall score.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71.4% of medical staff has good, very good and excellent overall score.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85.4% of nursing staff has good, very good and excellent overall score.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61.8% of paramedical staff has good, very good and excellent overall score.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1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satisfaction is the terminology used to describe whether employees are happy and contented and fulfilling their desires and needs at work. Many measures purport that employee satisfaction is a factor in employee motivation, employee goal achievement, and positive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employee morale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satisfaction is often measured by anonymous surveys administered periodically that gauge employee satisfaction.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95337"/>
            <a:ext cx="78105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33957"/>
            <a:ext cx="9366719" cy="80544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SATISFACTION SURVEY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44710"/>
            <a:ext cx="8915400" cy="443015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an employee Satisfaction survey in Action Cancer Hospital, New Delhi for the year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To determine the overall job satisfaction level of employee in Action Cancer Hospital, New Delhi for the year 2017.</a:t>
            </a:r>
          </a:p>
        </p:txBody>
      </p:sp>
    </p:spTree>
    <p:extLst>
      <p:ext uri="{BB962C8B-B14F-4D97-AF65-F5344CB8AC3E}">
        <p14:creationId xmlns:p14="http://schemas.microsoft.com/office/powerpoint/2010/main" val="24620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28" y="17334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744" y="1313645"/>
            <a:ext cx="9414456" cy="5383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study is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study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(Duration of study: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weeks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employee under 4 categories: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supervisor, Assistant Nursing Supervisor, Staff Nurses.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Accounts, Billing, Panel ,Front Office, Purchase ,General Administration, MRD, General store, Medical Store.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staff, Technicians of OT, Nuclear Medicine, Radiology 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officers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635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/>
              <a:t>DATA COLLECTION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120461"/>
            <a:ext cx="9246473" cy="549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was collected through structured questionnaire. The questions were designed in an easily understandable manner that the respondents may not have any difficulty in answering them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Sampling Technique: Stratified Random Sampling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Sample Size: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Response Rate: 70.8 %( 170 of 240 available employees of the hospital responded)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Sampling Universe: The target population for this study compromised employee of Action Cancer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0623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DATA COLLECTION TOOLS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08770"/>
              </p:ext>
            </p:extLst>
          </p:nvPr>
        </p:nvGraphicFramePr>
        <p:xfrm>
          <a:off x="950623" y="2162577"/>
          <a:ext cx="4960782" cy="306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763"/>
                <a:gridCol w="3148019"/>
              </a:tblGrid>
              <a:tr h="876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026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DEPICTION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Strongly Agree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Disagree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Strongly Disagree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67345"/>
              </p:ext>
            </p:extLst>
          </p:nvPr>
        </p:nvGraphicFramePr>
        <p:xfrm>
          <a:off x="6752307" y="2176529"/>
          <a:ext cx="4752305" cy="302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448"/>
                <a:gridCol w="2759857"/>
              </a:tblGrid>
              <a:tr h="74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Score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Satisfaction Level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91&gt;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733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97735"/>
            <a:ext cx="8915400" cy="5383369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SCORE AND PERCENTAGE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60815"/>
              </p:ext>
            </p:extLst>
          </p:nvPr>
        </p:nvGraphicFramePr>
        <p:xfrm>
          <a:off x="334851" y="2691685"/>
          <a:ext cx="4919728" cy="3440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533"/>
                <a:gridCol w="1230065"/>
                <a:gridCol w="1230065"/>
                <a:gridCol w="1230065"/>
              </a:tblGrid>
              <a:tr h="99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satisfaction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of score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Good, very good, excellent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68.2%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1045011"/>
              </p:ext>
            </p:extLst>
          </p:nvPr>
        </p:nvGraphicFramePr>
        <p:xfrm>
          <a:off x="5576551" y="2279560"/>
          <a:ext cx="6168981" cy="430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309093"/>
            <a:ext cx="8915400" cy="1081825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aware of policies and procedures of the organization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1052035"/>
              </p:ext>
            </p:extLst>
          </p:nvPr>
        </p:nvGraphicFramePr>
        <p:xfrm>
          <a:off x="2163651" y="1532586"/>
          <a:ext cx="9672034" cy="499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713</TotalTime>
  <Words>728</Words>
  <Application>Microsoft Office PowerPoint</Application>
  <PresentationFormat>Widescreen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ACTION CANCER HOSPITAL</vt:lpstr>
      <vt:lpstr>INTRODUCTION</vt:lpstr>
      <vt:lpstr>EMPLOYEE SATISFACTION SURVEY</vt:lpstr>
      <vt:lpstr>RESEARCH DESIGN </vt:lpstr>
      <vt:lpstr>DATA COLLECTION</vt:lpstr>
      <vt:lpstr>DATA COLLECTION TOOLS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Apoorva chawla</dc:creator>
  <cp:lastModifiedBy>Apoorva chawla</cp:lastModifiedBy>
  <cp:revision>33</cp:revision>
  <dcterms:created xsi:type="dcterms:W3CDTF">2018-05-06T06:14:03Z</dcterms:created>
  <dcterms:modified xsi:type="dcterms:W3CDTF">2018-05-27T06:18:52Z</dcterms:modified>
</cp:coreProperties>
</file>