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337" r:id="rId6"/>
    <p:sldId id="332" r:id="rId7"/>
    <p:sldId id="338" r:id="rId8"/>
    <p:sldId id="339" r:id="rId9"/>
    <p:sldId id="259" r:id="rId10"/>
    <p:sldId id="301" r:id="rId11"/>
    <p:sldId id="302" r:id="rId12"/>
    <p:sldId id="260" r:id="rId13"/>
    <p:sldId id="261" r:id="rId14"/>
    <p:sldId id="334" r:id="rId15"/>
    <p:sldId id="335" r:id="rId16"/>
    <p:sldId id="284" r:id="rId17"/>
    <p:sldId id="286" r:id="rId18"/>
    <p:sldId id="317" r:id="rId19"/>
    <p:sldId id="318" r:id="rId20"/>
    <p:sldId id="319" r:id="rId21"/>
    <p:sldId id="320" r:id="rId22"/>
    <p:sldId id="321" r:id="rId23"/>
    <p:sldId id="322" r:id="rId24"/>
    <p:sldId id="323" r:id="rId25"/>
    <p:sldId id="324" r:id="rId26"/>
    <p:sldId id="325" r:id="rId27"/>
    <p:sldId id="327" r:id="rId28"/>
    <p:sldId id="328" r:id="rId29"/>
    <p:sldId id="287" r:id="rId30"/>
    <p:sldId id="288" r:id="rId31"/>
    <p:sldId id="297" r:id="rId32"/>
    <p:sldId id="298" r:id="rId33"/>
    <p:sldId id="299" r:id="rId34"/>
    <p:sldId id="300" r:id="rId35"/>
    <p:sldId id="289" r:id="rId36"/>
    <p:sldId id="290" r:id="rId37"/>
    <p:sldId id="336" r:id="rId38"/>
    <p:sldId id="264" r:id="rId39"/>
    <p:sldId id="281" r:id="rId40"/>
    <p:sldId id="329" r:id="rId41"/>
    <p:sldId id="330" r:id="rId42"/>
    <p:sldId id="331" r:id="rId43"/>
    <p:sldId id="291" r:id="rId44"/>
    <p:sldId id="28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3"/>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C2D9772D-6817-4A43-8B23-540674481D19}" type="datetimeFigureOut">
              <a:rPr lang="en-US"/>
              <a:pPr>
                <a:defRPr/>
              </a:pPr>
              <a:t>5/16/2018</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540AB197-1CCB-4005-BCF9-FE76D25F119C}" type="slidenum">
              <a:rPr lang="en-US"/>
              <a:pPr>
                <a:defRPr/>
              </a:pPr>
              <a:t>‹#›</a:t>
            </a:fld>
            <a:endParaRPr 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34703C2-C0B9-4A78-87DB-AB80B309A018}" type="datetimeFigureOut">
              <a:rPr lang="en-US"/>
              <a:pPr>
                <a:defRPr/>
              </a:pPr>
              <a:t>5/16/2018</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1152309D-833C-4C5D-883E-3D5D6C97E50B}" type="slidenum">
              <a:rPr lang="en-US"/>
              <a:pPr>
                <a:defRPr/>
              </a:pPr>
              <a:t>‹#›</a:t>
            </a:fld>
            <a:endParaRPr lang="en-US"/>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9272FCB3-E424-458C-ACD8-4A4BF6662DCE}" type="datetimeFigureOut">
              <a:rPr lang="en-US"/>
              <a:pPr>
                <a:defRPr/>
              </a:pPr>
              <a:t>5/16/2018</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009A25C-DC80-4273-B2AC-C3FB53B19AB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B17DA479-C0E8-482B-80C9-8E57C55DBE12}" type="datetimeFigureOut">
              <a:rPr lang="en-US"/>
              <a:pPr>
                <a:defRPr/>
              </a:pPr>
              <a:t>5/16/2018</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A3AF768-7148-4E38-A2EF-D32050F98DAF}" type="slidenum">
              <a:rPr lang="en-US"/>
              <a:pPr>
                <a:defRPr/>
              </a:pPr>
              <a:t>‹#›</a:t>
            </a:fld>
            <a:endParaRPr lang="en-US"/>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1"/>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B3F80518-FA65-4455-A463-8DF5E72C8D03}" type="datetimeFigureOut">
              <a:rPr lang="en-US"/>
              <a:pPr>
                <a:defRPr/>
              </a:pPr>
              <a:t>5/16/2018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6D43CB8B-ED25-4C9B-803C-BB97837AFB3E}" type="slidenum">
              <a:rPr lang="en-US"/>
              <a:pPr>
                <a:defRPr/>
              </a:pPr>
              <a:t>‹#›</a:t>
            </a:fld>
            <a:endParaRPr lang="en-US"/>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F07B6A74-B0DD-4F99-B41B-D5459EA4F294}" type="datetimeFigureOut">
              <a:rPr lang="en-US"/>
              <a:pPr>
                <a:defRPr/>
              </a:pPr>
              <a:t>5/16/2018</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B5B151A-E5AA-4CAE-A6A1-15E45BE0FEF4}" type="slidenum">
              <a:rPr lang="en-US"/>
              <a:pPr>
                <a:defRPr/>
              </a:pPr>
              <a:t>‹#›</a:t>
            </a:fld>
            <a:endParaRPr lang="en-US"/>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4ABBE3A-1C37-4F76-85E0-1BEF3E2987D2}" type="datetimeFigureOut">
              <a:rPr lang="en-US"/>
              <a:pPr>
                <a:defRPr/>
              </a:pPr>
              <a:t>5/16/2018</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9D4A0D4-BC2A-41D8-883C-8FD5EC6E8269}" type="slidenum">
              <a:rPr lang="en-US"/>
              <a:pPr>
                <a:defRPr/>
              </a:pPr>
              <a:t>‹#›</a:t>
            </a:fld>
            <a:endParaRPr lang="en-US"/>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1"/>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63DF1BF4-7371-4781-A9C2-E93DA239B713}" type="datetimeFigureOut">
              <a:rPr lang="en-US"/>
              <a:pPr>
                <a:defRPr/>
              </a:pPr>
              <a:t>5/16/2018</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1440C5D-84BD-4074-B002-785FE7692707}"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793E074-2AB3-430D-B043-D2A5668897F2}" type="datetimeFigureOut">
              <a:rPr lang="en-US"/>
              <a:pPr>
                <a:defRPr/>
              </a:pPr>
              <a:t>5/16/2018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083D16B7-2B52-4296-9DDD-651104D936AF}" type="slidenum">
              <a:rPr lang="en-US"/>
              <a:pPr>
                <a:defRPr/>
              </a:pPr>
              <a:t>‹#›</a:t>
            </a:fld>
            <a:endParaRPr lang="en-US"/>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73D2EA12-0740-4D7A-B870-3FCA2A99FCBA}" type="datetimeFigureOut">
              <a:rPr lang="en-US"/>
              <a:pPr>
                <a:defRPr/>
              </a:pPr>
              <a:t>5/16/2018</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038DE58-5E80-4772-AC24-F272CED1B89C}" type="slidenum">
              <a:rPr lang="en-US"/>
              <a:pPr>
                <a:defRPr/>
              </a:pPr>
              <a:t>‹#›</a:t>
            </a:fld>
            <a:endParaRPr lang="en-US"/>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0960E3-0556-44A4-8164-E3117B806BA3}" type="datetimeFigureOut">
              <a:rPr lang="en-US"/>
              <a:pPr>
                <a:defRPr/>
              </a:pPr>
              <a:t>5/16/2018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6017F7-B75D-4993-8ED2-C57D29EE6175}" type="slidenum">
              <a:rPr lang="en-US"/>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DD546D25-1BE0-44CB-AB74-C08F91FCAF93}" type="datetimeFigureOut">
              <a:rPr lang="en-US"/>
              <a:pPr>
                <a:defRPr/>
              </a:pPr>
              <a:t>5/16/2018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306F6209-E395-4FDF-B709-D4B91BF937DE}"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timing>
    <p:tnLst>
      <p:par>
        <p:cTn id="1" dur="indefinite" restart="never" nodeType="tmRoot"/>
      </p:par>
    </p:tnLst>
  </p:timing>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24400"/>
          </a:xfrm>
          <a:solidFill>
            <a:srgbClr val="000099"/>
          </a:solidFill>
        </p:spPr>
        <p:txBody>
          <a:bodyPr>
            <a:normAutofit/>
          </a:bodyPr>
          <a:lstStyle/>
          <a:p>
            <a:r>
              <a:rPr lang="en-US" sz="4000" b="1" u="sng" dirty="0" smtClean="0">
                <a:solidFill>
                  <a:srgbClr val="FFFF00"/>
                </a:solidFill>
              </a:rPr>
              <a:t>TITLE</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a:t>
            </a:r>
            <a:r>
              <a:rPr lang="en-IN" sz="2800" b="1" dirty="0" smtClean="0">
                <a:solidFill>
                  <a:srgbClr val="FFFF00"/>
                </a:solidFill>
                <a:latin typeface="Arial Narrow" pitchFamily="34" charset="0"/>
              </a:rPr>
              <a:t>A STUDY  ON ASSESSMENT OF MEDICAL RECORDS </a:t>
            </a:r>
            <a:br>
              <a:rPr lang="en-IN" sz="2800" b="1" dirty="0" smtClean="0">
                <a:solidFill>
                  <a:srgbClr val="FFFF00"/>
                </a:solidFill>
                <a:latin typeface="Arial Narrow" pitchFamily="34" charset="0"/>
              </a:rPr>
            </a:br>
            <a:r>
              <a:rPr lang="en-IN" sz="2800" b="1" dirty="0" smtClean="0">
                <a:solidFill>
                  <a:srgbClr val="FFFF00"/>
                </a:solidFill>
                <a:latin typeface="Arial Narrow" pitchFamily="34" charset="0"/>
              </a:rPr>
              <a:t>AT DISTRICT LEVEL SECONDARY HOSPITAL IN EAST DELHI”</a:t>
            </a:r>
            <a:br>
              <a:rPr lang="en-IN" sz="2800" b="1" dirty="0" smtClean="0">
                <a:solidFill>
                  <a:srgbClr val="FFFF00"/>
                </a:solidFill>
                <a:latin typeface="Arial Narrow" pitchFamily="34" charset="0"/>
              </a:rPr>
            </a:br>
            <a:r>
              <a:rPr lang="en-IN" sz="2800" b="1" dirty="0" smtClean="0">
                <a:solidFill>
                  <a:srgbClr val="FFFF00"/>
                </a:solidFill>
                <a:latin typeface="Arial Narrow" pitchFamily="34" charset="0"/>
              </a:rPr>
              <a:t>AT</a:t>
            </a:r>
            <a:br>
              <a:rPr lang="en-IN" sz="2800" b="1" dirty="0" smtClean="0">
                <a:solidFill>
                  <a:srgbClr val="FFFF00"/>
                </a:solidFill>
                <a:latin typeface="Arial Narrow" pitchFamily="34" charset="0"/>
              </a:rPr>
            </a:br>
            <a:r>
              <a:rPr lang="en-IN" sz="2800" b="1" dirty="0" smtClean="0">
                <a:solidFill>
                  <a:srgbClr val="FFFF00"/>
                </a:solidFill>
                <a:latin typeface="Arial Narrow" pitchFamily="34" charset="0"/>
              </a:rPr>
              <a:t>LAL BAHADUR SHASTRI HOSPITAL, </a:t>
            </a:r>
            <a:br>
              <a:rPr lang="en-IN" sz="2800" b="1" dirty="0" smtClean="0">
                <a:solidFill>
                  <a:srgbClr val="FFFF00"/>
                </a:solidFill>
                <a:latin typeface="Arial Narrow" pitchFamily="34" charset="0"/>
              </a:rPr>
            </a:br>
            <a:r>
              <a:rPr lang="en-IN" sz="2800" b="1" dirty="0" smtClean="0">
                <a:solidFill>
                  <a:srgbClr val="FFFF00"/>
                </a:solidFill>
                <a:latin typeface="Arial Narrow" pitchFamily="34" charset="0"/>
              </a:rPr>
              <a:t>KHICHRIPUR, DELHI</a:t>
            </a:r>
            <a:endParaRPr lang="en-US" sz="3200" dirty="0">
              <a:solidFill>
                <a:srgbClr val="FFFF00"/>
              </a:solidFill>
              <a:latin typeface="Arial Narrow" pitchFamily="34" charset="0"/>
            </a:endParaRPr>
          </a:p>
        </p:txBody>
      </p:sp>
      <p:sp>
        <p:nvSpPr>
          <p:cNvPr id="3" name="Subtitle 2"/>
          <p:cNvSpPr>
            <a:spLocks noGrp="1"/>
          </p:cNvSpPr>
          <p:nvPr>
            <p:ph type="subTitle" idx="1"/>
          </p:nvPr>
        </p:nvSpPr>
        <p:spPr>
          <a:xfrm>
            <a:off x="0" y="4724400"/>
            <a:ext cx="9144000" cy="2133600"/>
          </a:xfrm>
          <a:solidFill>
            <a:srgbClr val="000099"/>
          </a:solidFill>
        </p:spPr>
        <p:txBody>
          <a:bodyPr/>
          <a:lstStyle/>
          <a:p>
            <a:pPr algn="r"/>
            <a:r>
              <a:rPr lang="en-US" dirty="0" smtClean="0">
                <a:solidFill>
                  <a:srgbClr val="FFFF00"/>
                </a:solidFill>
              </a:rPr>
              <a:t>Brig </a:t>
            </a:r>
            <a:r>
              <a:rPr lang="en-US" dirty="0" err="1" smtClean="0">
                <a:solidFill>
                  <a:srgbClr val="FFFF00"/>
                </a:solidFill>
              </a:rPr>
              <a:t>Rajinder</a:t>
            </a:r>
            <a:r>
              <a:rPr lang="en-US" dirty="0" smtClean="0">
                <a:solidFill>
                  <a:srgbClr val="FFFF00"/>
                </a:solidFill>
              </a:rPr>
              <a:t> Singh</a:t>
            </a:r>
          </a:p>
          <a:p>
            <a:pPr algn="r"/>
            <a:r>
              <a:rPr lang="en-US" dirty="0" smtClean="0">
                <a:solidFill>
                  <a:srgbClr val="FFFF00"/>
                </a:solidFill>
              </a:rPr>
              <a:t>PG/16 /042</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91"/>
            <a:ext cx="9144000" cy="1499820"/>
          </a:xfrm>
          <a:solidFill>
            <a:srgbClr val="000099"/>
          </a:solidFill>
        </p:spPr>
        <p:txBody>
          <a:bodyPr/>
          <a:lstStyle/>
          <a:p>
            <a:r>
              <a:rPr lang="en-US" b="1" u="sng" dirty="0" smtClean="0">
                <a:solidFill>
                  <a:srgbClr val="FF0000"/>
                </a:solidFill>
              </a:rPr>
              <a:t>RATIONALE</a:t>
            </a:r>
            <a:endParaRPr lang="en-IN" u="sng" dirty="0"/>
          </a:p>
        </p:txBody>
      </p:sp>
      <p:sp>
        <p:nvSpPr>
          <p:cNvPr id="3" name="Content Placeholder 2"/>
          <p:cNvSpPr>
            <a:spLocks noGrp="1"/>
          </p:cNvSpPr>
          <p:nvPr>
            <p:ph idx="1"/>
          </p:nvPr>
        </p:nvSpPr>
        <p:spPr>
          <a:xfrm>
            <a:off x="0" y="1447800"/>
            <a:ext cx="9144000" cy="5562600"/>
          </a:xfrm>
          <a:solidFill>
            <a:srgbClr val="000099"/>
          </a:solidFill>
        </p:spPr>
        <p:txBody>
          <a:bodyPr>
            <a:normAutofit/>
          </a:bodyPr>
          <a:lstStyle/>
          <a:p>
            <a:r>
              <a:rPr lang="en-US" sz="2400" dirty="0" smtClean="0"/>
              <a:t>Medical audit.</a:t>
            </a:r>
          </a:p>
          <a:p>
            <a:r>
              <a:rPr lang="en-US" sz="2400" dirty="0" smtClean="0"/>
              <a:t>Monthly census</a:t>
            </a:r>
          </a:p>
          <a:p>
            <a:r>
              <a:rPr lang="en-US" sz="2400" dirty="0" smtClean="0"/>
              <a:t>There is a need to know the status of MRs in accordance with the uniform standards laid down by NABH. </a:t>
            </a:r>
          </a:p>
          <a:p>
            <a:pPr>
              <a:buFont typeface="Wingdings" pitchFamily="2" charset="2"/>
              <a:buChar char="Ø"/>
            </a:pPr>
            <a:r>
              <a:rPr lang="en-US" sz="2400" b="1" dirty="0" smtClean="0"/>
              <a:t>Based on the above mentioned standards,  recommendations   can be helpful in improving and making retrieval process more effective and efficient.</a:t>
            </a:r>
          </a:p>
          <a:p>
            <a:pPr>
              <a:buFont typeface="Wingdings" pitchFamily="2" charset="2"/>
              <a:buChar char="Ø"/>
            </a:pPr>
            <a:r>
              <a:rPr lang="en-US" sz="2400" b="1" dirty="0" smtClean="0"/>
              <a:t>Latest technological </a:t>
            </a:r>
            <a:r>
              <a:rPr lang="en-US" sz="2400" b="1" dirty="0" err="1" smtClean="0"/>
              <a:t>devp</a:t>
            </a:r>
            <a:r>
              <a:rPr lang="en-US" sz="2400" b="1" dirty="0" smtClean="0"/>
              <a:t> can be incorporated to upgrade the system</a:t>
            </a:r>
            <a:endParaRPr lang="en-IN" sz="2400" b="1" dirty="0"/>
          </a:p>
        </p:txBody>
      </p:sp>
      <p:sp>
        <p:nvSpPr>
          <p:cNvPr id="4" name="Title 1"/>
          <p:cNvSpPr txBox="1">
            <a:spLocks/>
          </p:cNvSpPr>
          <p:nvPr/>
        </p:nvSpPr>
        <p:spPr>
          <a:xfrm>
            <a:off x="0" y="152400"/>
            <a:ext cx="9144000" cy="1499820"/>
          </a:xfrm>
          <a:prstGeom prst="rect">
            <a:avLst/>
          </a:prstGeom>
          <a:solidFill>
            <a:srgbClr val="000099"/>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FFFF00"/>
                </a:solidFill>
                <a:effectLst/>
                <a:uLnTx/>
                <a:uFillTx/>
                <a:latin typeface="+mj-lt"/>
                <a:ea typeface="+mj-ea"/>
                <a:cs typeface="+mj-cs"/>
              </a:rPr>
              <a:t>RATIONALE</a:t>
            </a:r>
            <a:endParaRPr kumimoji="0" lang="en-IN" sz="4400" b="0" i="0" u="sng" strike="noStrike" kern="1200" cap="none" spc="0" normalizeH="0" baseline="0" noProof="0" dirty="0">
              <a:ln>
                <a:noFill/>
              </a:ln>
              <a:solidFill>
                <a:srgbClr val="FFFF00"/>
              </a:solidFill>
              <a:effectLst/>
              <a:uLnTx/>
              <a:uFillTx/>
              <a:latin typeface="+mj-lt"/>
              <a:ea typeface="+mj-ea"/>
              <a:cs typeface="+mj-cs"/>
            </a:endParaRPr>
          </a:p>
        </p:txBody>
      </p:sp>
      <p:sp>
        <p:nvSpPr>
          <p:cNvPr id="5" name="Content Placeholder 2"/>
          <p:cNvSpPr txBox="1">
            <a:spLocks/>
          </p:cNvSpPr>
          <p:nvPr/>
        </p:nvSpPr>
        <p:spPr>
          <a:xfrm>
            <a:off x="0" y="1641291"/>
            <a:ext cx="9144000" cy="5562600"/>
          </a:xfrm>
          <a:prstGeom prst="rect">
            <a:avLst/>
          </a:prstGeom>
          <a:solidFill>
            <a:srgbClr val="0000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Medical audit.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Monthly census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There is a need to know the status of MRs in accordance with the uniform standards laid down by NABH.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FF00"/>
                </a:solidFill>
                <a:effectLst/>
                <a:uLnTx/>
                <a:uFillTx/>
                <a:latin typeface="+mn-lt"/>
                <a:ea typeface="+mn-ea"/>
                <a:cs typeface="+mn-cs"/>
              </a:rPr>
              <a:t>Based on the above mentioned standards,  recommendations   can be helpful in improving and making retrieval process more effective and efficient.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FF00"/>
                </a:solidFill>
                <a:effectLst/>
                <a:uLnTx/>
                <a:uFillTx/>
                <a:latin typeface="+mn-lt"/>
                <a:ea typeface="+mn-ea"/>
                <a:cs typeface="+mn-cs"/>
              </a:rPr>
              <a:t>Latest technological </a:t>
            </a:r>
            <a:r>
              <a:rPr kumimoji="0" lang="en-US" sz="2400" b="1" i="0" u="none" strike="noStrike" kern="1200" cap="none" spc="0" normalizeH="0" baseline="0" noProof="0" dirty="0" err="1" smtClean="0">
                <a:ln>
                  <a:noFill/>
                </a:ln>
                <a:solidFill>
                  <a:srgbClr val="FFFF00"/>
                </a:solidFill>
                <a:effectLst/>
                <a:uLnTx/>
                <a:uFillTx/>
                <a:latin typeface="+mn-lt"/>
                <a:ea typeface="+mn-ea"/>
                <a:cs typeface="+mn-cs"/>
              </a:rPr>
              <a:t>devp</a:t>
            </a:r>
            <a:r>
              <a:rPr kumimoji="0" lang="en-US" sz="2400" b="1" i="0" u="none" strike="noStrike" kern="1200" cap="none" spc="0" normalizeH="0" baseline="0" noProof="0" dirty="0" smtClean="0">
                <a:ln>
                  <a:noFill/>
                </a:ln>
                <a:solidFill>
                  <a:srgbClr val="FFFF00"/>
                </a:solidFill>
                <a:effectLst/>
                <a:uLnTx/>
                <a:uFillTx/>
                <a:latin typeface="+mn-lt"/>
                <a:ea typeface="+mn-ea"/>
                <a:cs typeface="+mn-cs"/>
              </a:rPr>
              <a:t> can be incorporated to upgrade the system</a:t>
            </a:r>
            <a:endParaRPr kumimoji="0" lang="en-IN" sz="24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0099"/>
          </a:solidFill>
        </p:spPr>
        <p:txBody>
          <a:bodyPr>
            <a:normAutofit fontScale="90000"/>
          </a:bodyPr>
          <a:lstStyle/>
          <a:p>
            <a:r>
              <a:rPr lang="en-US" u="sng" dirty="0" smtClean="0">
                <a:solidFill>
                  <a:schemeClr val="accent2">
                    <a:lumMod val="75000"/>
                  </a:schemeClr>
                </a:solidFill>
                <a:latin typeface="Arial Narrow" pitchFamily="34" charset="0"/>
              </a:rPr>
              <a:t/>
            </a:r>
            <a:br>
              <a:rPr lang="en-US" u="sng" dirty="0" smtClean="0">
                <a:solidFill>
                  <a:schemeClr val="accent2">
                    <a:lumMod val="75000"/>
                  </a:schemeClr>
                </a:solidFill>
                <a:latin typeface="Arial Narrow" pitchFamily="34" charset="0"/>
              </a:rPr>
            </a:br>
            <a:r>
              <a:rPr lang="en-US" b="1" u="sng" dirty="0" smtClean="0">
                <a:solidFill>
                  <a:schemeClr val="bg1"/>
                </a:solidFill>
                <a:latin typeface="Arial Narrow" pitchFamily="34" charset="0"/>
              </a:rPr>
              <a:t>OBJECTIVES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a:xfrm>
            <a:off x="0" y="1143000"/>
            <a:ext cx="9144000" cy="5715000"/>
          </a:xfrm>
          <a:solidFill>
            <a:srgbClr val="000099"/>
          </a:solidFill>
        </p:spPr>
        <p:txBody>
          <a:bodyPr/>
          <a:lstStyle/>
          <a:p>
            <a:pPr>
              <a:buNone/>
            </a:pPr>
            <a:endParaRPr lang="en-IN" dirty="0" smtClean="0">
              <a:solidFill>
                <a:srgbClr val="FFFF00"/>
              </a:solidFill>
              <a:latin typeface="Arial Narrow" pitchFamily="34" charset="0"/>
            </a:endParaRPr>
          </a:p>
          <a:p>
            <a:r>
              <a:rPr lang="en-IN" dirty="0" smtClean="0">
                <a:solidFill>
                  <a:srgbClr val="FFFF00"/>
                </a:solidFill>
                <a:latin typeface="Arial Narrow" pitchFamily="34" charset="0"/>
              </a:rPr>
              <a:t> </a:t>
            </a:r>
            <a:r>
              <a:rPr lang="en-US" b="1" u="sng" dirty="0" smtClean="0">
                <a:solidFill>
                  <a:srgbClr val="FFFF00"/>
                </a:solidFill>
              </a:rPr>
              <a:t>General Objective</a:t>
            </a:r>
            <a:r>
              <a:rPr lang="en-US" dirty="0" smtClean="0">
                <a:solidFill>
                  <a:srgbClr val="FFFF00"/>
                </a:solidFill>
              </a:rPr>
              <a:t> To </a:t>
            </a:r>
            <a:r>
              <a:rPr lang="en-US" dirty="0" smtClean="0">
                <a:solidFill>
                  <a:srgbClr val="FFFF00"/>
                </a:solidFill>
              </a:rPr>
              <a:t>Study the management of </a:t>
            </a:r>
            <a:r>
              <a:rPr lang="en-US" dirty="0" smtClean="0">
                <a:solidFill>
                  <a:srgbClr val="FFFF00"/>
                </a:solidFill>
              </a:rPr>
              <a:t>Medical Records at </a:t>
            </a:r>
            <a:r>
              <a:rPr lang="en-US" dirty="0" err="1" smtClean="0">
                <a:solidFill>
                  <a:srgbClr val="FFFF00"/>
                </a:solidFill>
              </a:rPr>
              <a:t>Lal</a:t>
            </a:r>
            <a:r>
              <a:rPr lang="en-US" dirty="0" smtClean="0">
                <a:solidFill>
                  <a:srgbClr val="FFFF00"/>
                </a:solidFill>
              </a:rPr>
              <a:t>  </a:t>
            </a:r>
            <a:r>
              <a:rPr lang="en-US" dirty="0" err="1" smtClean="0">
                <a:solidFill>
                  <a:srgbClr val="FFFF00"/>
                </a:solidFill>
              </a:rPr>
              <a:t>Bahadur</a:t>
            </a:r>
            <a:r>
              <a:rPr lang="en-US" dirty="0" smtClean="0">
                <a:solidFill>
                  <a:srgbClr val="FFFF00"/>
                </a:solidFill>
              </a:rPr>
              <a:t> </a:t>
            </a:r>
            <a:r>
              <a:rPr lang="en-US" dirty="0" err="1" smtClean="0">
                <a:solidFill>
                  <a:srgbClr val="FFFF00"/>
                </a:solidFill>
              </a:rPr>
              <a:t>Shastri</a:t>
            </a:r>
            <a:r>
              <a:rPr lang="en-US" dirty="0" smtClean="0">
                <a:solidFill>
                  <a:srgbClr val="FFFF00"/>
                </a:solidFill>
              </a:rPr>
              <a:t> Hospital, </a:t>
            </a:r>
            <a:r>
              <a:rPr lang="en-US" dirty="0" err="1" smtClean="0">
                <a:solidFill>
                  <a:srgbClr val="FFFF00"/>
                </a:solidFill>
              </a:rPr>
              <a:t>Khichripur,Mayur</a:t>
            </a:r>
            <a:r>
              <a:rPr lang="en-US" dirty="0" smtClean="0">
                <a:solidFill>
                  <a:srgbClr val="FFFF00"/>
                </a:solidFill>
              </a:rPr>
              <a:t> </a:t>
            </a:r>
            <a:r>
              <a:rPr lang="en-US" dirty="0" err="1" smtClean="0">
                <a:solidFill>
                  <a:srgbClr val="FFFF00"/>
                </a:solidFill>
              </a:rPr>
              <a:t>Vihar</a:t>
            </a:r>
            <a:r>
              <a:rPr lang="en-US" dirty="0" smtClean="0">
                <a:solidFill>
                  <a:srgbClr val="FFFF00"/>
                </a:solidFill>
              </a:rPr>
              <a:t>, Delhi</a:t>
            </a:r>
            <a:endParaRPr lang="en-US"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0099"/>
          </a:solidFill>
        </p:spPr>
        <p:txBody>
          <a:bodyPr>
            <a:normAutofit fontScale="90000"/>
          </a:bodyPr>
          <a:lstStyle/>
          <a:p>
            <a:r>
              <a:rPr lang="en-US" b="1" u="sng" dirty="0" smtClean="0">
                <a:solidFill>
                  <a:schemeClr val="bg1"/>
                </a:solidFill>
                <a:latin typeface="Arial Narrow" pitchFamily="34" charset="0"/>
              </a:rPr>
              <a:t>OBJECTIVES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a:xfrm>
            <a:off x="0" y="990600"/>
            <a:ext cx="9144000" cy="5867400"/>
          </a:xfrm>
          <a:solidFill>
            <a:srgbClr val="000099"/>
          </a:solidFill>
        </p:spPr>
        <p:txBody>
          <a:bodyPr>
            <a:normAutofit fontScale="85000" lnSpcReduction="20000"/>
          </a:bodyPr>
          <a:lstStyle/>
          <a:p>
            <a:pPr>
              <a:buNone/>
            </a:pPr>
            <a:r>
              <a:rPr lang="en-IN" b="1" u="sng" dirty="0" smtClean="0">
                <a:solidFill>
                  <a:srgbClr val="FFFF00"/>
                </a:solidFill>
                <a:latin typeface="Arial Narrow" pitchFamily="34" charset="0"/>
              </a:rPr>
              <a:t>Specific Objectives</a:t>
            </a:r>
            <a:endParaRPr lang="en-US" dirty="0" smtClean="0">
              <a:solidFill>
                <a:srgbClr val="FFFF00"/>
              </a:solidFill>
              <a:latin typeface="Arial Narrow" pitchFamily="34" charset="0"/>
            </a:endParaRPr>
          </a:p>
          <a:p>
            <a:endParaRPr lang="en-IN" dirty="0" smtClean="0">
              <a:solidFill>
                <a:srgbClr val="FFFF00"/>
              </a:solidFill>
              <a:latin typeface="Arial Narrow" pitchFamily="34" charset="0"/>
            </a:endParaRPr>
          </a:p>
          <a:p>
            <a:r>
              <a:rPr lang="en-US" dirty="0" smtClean="0">
                <a:solidFill>
                  <a:srgbClr val="FFFF00"/>
                </a:solidFill>
                <a:latin typeface="Arial Narrow" pitchFamily="34" charset="0"/>
              </a:rPr>
              <a:t> </a:t>
            </a:r>
            <a:r>
              <a:rPr lang="en-US" dirty="0" smtClean="0">
                <a:solidFill>
                  <a:srgbClr val="FFFF00"/>
                </a:solidFill>
              </a:rPr>
              <a:t>(a) 	To study parameters from NABH, and the parameters given in C.M.   Francis   book   of   hospital   administration   for   medical Records management and retrieval at </a:t>
            </a:r>
            <a:r>
              <a:rPr lang="en-US" dirty="0" err="1" smtClean="0">
                <a:solidFill>
                  <a:srgbClr val="FFFF00"/>
                </a:solidFill>
              </a:rPr>
              <a:t>Lal</a:t>
            </a:r>
            <a:r>
              <a:rPr lang="en-US" dirty="0" smtClean="0">
                <a:solidFill>
                  <a:srgbClr val="FFFF00"/>
                </a:solidFill>
              </a:rPr>
              <a:t> </a:t>
            </a:r>
            <a:r>
              <a:rPr lang="en-US" dirty="0" err="1" smtClean="0">
                <a:solidFill>
                  <a:srgbClr val="FFFF00"/>
                </a:solidFill>
              </a:rPr>
              <a:t>Bahadur</a:t>
            </a:r>
            <a:r>
              <a:rPr lang="en-US" dirty="0" smtClean="0">
                <a:solidFill>
                  <a:srgbClr val="FFFF00"/>
                </a:solidFill>
              </a:rPr>
              <a:t> </a:t>
            </a:r>
            <a:r>
              <a:rPr lang="en-US" dirty="0" err="1" smtClean="0">
                <a:solidFill>
                  <a:srgbClr val="FFFF00"/>
                </a:solidFill>
              </a:rPr>
              <a:t>Shastri</a:t>
            </a:r>
            <a:r>
              <a:rPr lang="en-US" dirty="0" smtClean="0">
                <a:solidFill>
                  <a:srgbClr val="FFFF00"/>
                </a:solidFill>
              </a:rPr>
              <a:t> Hospital, </a:t>
            </a:r>
            <a:r>
              <a:rPr lang="en-US" dirty="0" err="1" smtClean="0">
                <a:solidFill>
                  <a:srgbClr val="FFFF00"/>
                </a:solidFill>
              </a:rPr>
              <a:t>Mayur</a:t>
            </a:r>
            <a:r>
              <a:rPr lang="en-US" dirty="0" smtClean="0">
                <a:solidFill>
                  <a:srgbClr val="FFFF00"/>
                </a:solidFill>
              </a:rPr>
              <a:t> </a:t>
            </a:r>
            <a:r>
              <a:rPr lang="en-US" dirty="0" err="1" smtClean="0">
                <a:solidFill>
                  <a:srgbClr val="FFFF00"/>
                </a:solidFill>
              </a:rPr>
              <a:t>Vihar</a:t>
            </a:r>
            <a:r>
              <a:rPr lang="en-US" dirty="0" smtClean="0">
                <a:solidFill>
                  <a:srgbClr val="FFFF00"/>
                </a:solidFill>
              </a:rPr>
              <a:t>, Delhi.</a:t>
            </a:r>
            <a:endParaRPr lang="en-IN" dirty="0" smtClean="0">
              <a:solidFill>
                <a:srgbClr val="FFFF00"/>
              </a:solidFill>
            </a:endParaRPr>
          </a:p>
          <a:p>
            <a:r>
              <a:rPr lang="en-US" dirty="0" smtClean="0">
                <a:solidFill>
                  <a:srgbClr val="FFFF00"/>
                </a:solidFill>
              </a:rPr>
              <a:t>(b)	To study the functioning of medical record department and various steps involved in the medical record management at </a:t>
            </a:r>
            <a:r>
              <a:rPr lang="en-US" dirty="0" err="1" smtClean="0">
                <a:solidFill>
                  <a:srgbClr val="FFFF00"/>
                </a:solidFill>
              </a:rPr>
              <a:t>Lal</a:t>
            </a:r>
            <a:r>
              <a:rPr lang="en-US" dirty="0" smtClean="0">
                <a:solidFill>
                  <a:srgbClr val="FFFF00"/>
                </a:solidFill>
              </a:rPr>
              <a:t> </a:t>
            </a:r>
            <a:r>
              <a:rPr lang="en-US" dirty="0" err="1" smtClean="0">
                <a:solidFill>
                  <a:srgbClr val="FFFF00"/>
                </a:solidFill>
              </a:rPr>
              <a:t>Bahadur</a:t>
            </a:r>
            <a:r>
              <a:rPr lang="en-US" dirty="0" smtClean="0">
                <a:solidFill>
                  <a:srgbClr val="FFFF00"/>
                </a:solidFill>
              </a:rPr>
              <a:t> </a:t>
            </a:r>
            <a:r>
              <a:rPr lang="en-US" dirty="0" err="1" smtClean="0">
                <a:solidFill>
                  <a:srgbClr val="FFFF00"/>
                </a:solidFill>
              </a:rPr>
              <a:t>Shastri</a:t>
            </a:r>
            <a:r>
              <a:rPr lang="en-US" dirty="0" smtClean="0">
                <a:solidFill>
                  <a:srgbClr val="FFFF00"/>
                </a:solidFill>
              </a:rPr>
              <a:t> Hospital, </a:t>
            </a:r>
            <a:r>
              <a:rPr lang="en-US" dirty="0" err="1" smtClean="0">
                <a:solidFill>
                  <a:srgbClr val="FFFF00"/>
                </a:solidFill>
              </a:rPr>
              <a:t>Mayur</a:t>
            </a:r>
            <a:r>
              <a:rPr lang="en-US" dirty="0" smtClean="0">
                <a:solidFill>
                  <a:srgbClr val="FFFF00"/>
                </a:solidFill>
              </a:rPr>
              <a:t> </a:t>
            </a:r>
            <a:r>
              <a:rPr lang="en-US" dirty="0" err="1" smtClean="0">
                <a:solidFill>
                  <a:srgbClr val="FFFF00"/>
                </a:solidFill>
              </a:rPr>
              <a:t>Vihar</a:t>
            </a:r>
            <a:r>
              <a:rPr lang="en-US" dirty="0" smtClean="0">
                <a:solidFill>
                  <a:srgbClr val="FFFF00"/>
                </a:solidFill>
              </a:rPr>
              <a:t>, Delhi.</a:t>
            </a:r>
            <a:endParaRPr lang="en-IN" dirty="0" smtClean="0">
              <a:solidFill>
                <a:srgbClr val="FFFF00"/>
              </a:solidFill>
            </a:endParaRPr>
          </a:p>
          <a:p>
            <a:r>
              <a:rPr lang="en-US" dirty="0" smtClean="0">
                <a:solidFill>
                  <a:srgbClr val="FFFF00"/>
                </a:solidFill>
              </a:rPr>
              <a:t>(c)	To compare the management of medical records at  </a:t>
            </a:r>
            <a:r>
              <a:rPr lang="en-US" dirty="0" err="1" smtClean="0">
                <a:solidFill>
                  <a:srgbClr val="FFFF00"/>
                </a:solidFill>
              </a:rPr>
              <a:t>Lal</a:t>
            </a:r>
            <a:r>
              <a:rPr lang="en-US" dirty="0" smtClean="0">
                <a:solidFill>
                  <a:srgbClr val="FFFF00"/>
                </a:solidFill>
              </a:rPr>
              <a:t> </a:t>
            </a:r>
            <a:r>
              <a:rPr lang="en-US" dirty="0" err="1" smtClean="0">
                <a:solidFill>
                  <a:srgbClr val="FFFF00"/>
                </a:solidFill>
              </a:rPr>
              <a:t>Bahadur</a:t>
            </a:r>
            <a:r>
              <a:rPr lang="en-US" dirty="0" smtClean="0">
                <a:solidFill>
                  <a:srgbClr val="FFFF00"/>
                </a:solidFill>
              </a:rPr>
              <a:t> </a:t>
            </a:r>
            <a:r>
              <a:rPr lang="en-US" dirty="0" err="1" smtClean="0">
                <a:solidFill>
                  <a:srgbClr val="FFFF00"/>
                </a:solidFill>
              </a:rPr>
              <a:t>Shastri</a:t>
            </a:r>
            <a:r>
              <a:rPr lang="en-US" dirty="0" smtClean="0">
                <a:solidFill>
                  <a:srgbClr val="FFFF00"/>
                </a:solidFill>
              </a:rPr>
              <a:t>  Hospital, </a:t>
            </a:r>
            <a:r>
              <a:rPr lang="en-US" dirty="0" err="1" smtClean="0">
                <a:solidFill>
                  <a:srgbClr val="FFFF00"/>
                </a:solidFill>
              </a:rPr>
              <a:t>Mayur</a:t>
            </a:r>
            <a:r>
              <a:rPr lang="en-US" dirty="0" smtClean="0">
                <a:solidFill>
                  <a:srgbClr val="FFFF00"/>
                </a:solidFill>
              </a:rPr>
              <a:t> </a:t>
            </a:r>
            <a:r>
              <a:rPr lang="en-US" dirty="0" err="1" smtClean="0">
                <a:solidFill>
                  <a:srgbClr val="FFFF00"/>
                </a:solidFill>
              </a:rPr>
              <a:t>Vihar</a:t>
            </a:r>
            <a:r>
              <a:rPr lang="en-US" dirty="0" smtClean="0">
                <a:solidFill>
                  <a:srgbClr val="FFFF00"/>
                </a:solidFill>
              </a:rPr>
              <a:t>, Delhi with NABH, NHS - UK standards and parameters given in the text book of hospital administration by C.M. Francis and find out the gaps, if any.  </a:t>
            </a:r>
            <a:endParaRPr lang="en-IN" dirty="0" smtClean="0">
              <a:solidFill>
                <a:srgbClr val="FFFF00"/>
              </a:solidFill>
            </a:endParaRPr>
          </a:p>
          <a:p>
            <a:r>
              <a:rPr lang="en-US" dirty="0" smtClean="0">
                <a:solidFill>
                  <a:srgbClr val="FFFF00"/>
                </a:solidFill>
              </a:rPr>
              <a:t>(d)	 To give suitable recommendations </a:t>
            </a:r>
            <a:r>
              <a:rPr lang="en-IN" dirty="0" smtClean="0">
                <a:solidFill>
                  <a:srgbClr val="FFFF00"/>
                </a:solidFill>
                <a:latin typeface="Arial Narrow" pitchFamily="34" charset="0"/>
              </a:rPr>
              <a:t>. </a:t>
            </a:r>
            <a:endParaRPr lang="en-US"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0099"/>
          </a:solidFill>
        </p:spPr>
        <p:txBody>
          <a:bodyPr>
            <a:normAutofit/>
          </a:bodyPr>
          <a:lstStyle/>
          <a:p>
            <a:r>
              <a:rPr lang="en-US" b="1" u="sng" dirty="0" smtClean="0">
                <a:solidFill>
                  <a:schemeClr val="bg1"/>
                </a:solidFill>
              </a:rPr>
              <a:t>Medical Records.</a:t>
            </a:r>
            <a:r>
              <a:rPr lang="en-IN" dirty="0" smtClean="0">
                <a:solidFill>
                  <a:schemeClr val="bg1"/>
                </a:solidFill>
              </a:rPr>
              <a:t/>
            </a:r>
            <a:br>
              <a:rPr lang="en-IN" dirty="0" smtClean="0">
                <a:solidFill>
                  <a:schemeClr val="bg1"/>
                </a:solidFill>
              </a:rPr>
            </a:br>
            <a:endParaRPr lang="en-IN" dirty="0">
              <a:solidFill>
                <a:schemeClr val="bg1"/>
              </a:solidFill>
            </a:endParaRPr>
          </a:p>
        </p:txBody>
      </p:sp>
      <p:sp>
        <p:nvSpPr>
          <p:cNvPr id="3" name="Content Placeholder 2"/>
          <p:cNvSpPr>
            <a:spLocks noGrp="1"/>
          </p:cNvSpPr>
          <p:nvPr>
            <p:ph idx="1"/>
          </p:nvPr>
        </p:nvSpPr>
        <p:spPr>
          <a:xfrm>
            <a:off x="0" y="1600200"/>
            <a:ext cx="9144000" cy="5257800"/>
          </a:xfrm>
          <a:solidFill>
            <a:srgbClr val="000099"/>
          </a:solidFill>
        </p:spPr>
        <p:txBody>
          <a:bodyPr>
            <a:normAutofit fontScale="77500" lnSpcReduction="20000"/>
          </a:bodyPr>
          <a:lstStyle/>
          <a:p>
            <a:pPr>
              <a:buNone/>
            </a:pPr>
            <a:endParaRPr lang="en-IN" dirty="0" smtClean="0"/>
          </a:p>
          <a:p>
            <a:r>
              <a:rPr lang="en-US" dirty="0" smtClean="0">
                <a:solidFill>
                  <a:srgbClr val="FFFF00"/>
                </a:solidFill>
              </a:rPr>
              <a:t> Medical record has been defined as a "clear, concise and accurate history of patient's life and illness, written from the medical point of view". It is also defined as a "clinical, scientific, administrative and legal document related to patient care, in which is recorded sufficient data written in sequence of events, to justify the diagnosis, and warrants the treatment and end results".(Gupta, </a:t>
            </a:r>
            <a:r>
              <a:rPr lang="en-US" dirty="0" err="1" smtClean="0">
                <a:solidFill>
                  <a:srgbClr val="FFFF00"/>
                </a:solidFill>
              </a:rPr>
              <a:t>Shakti</a:t>
            </a:r>
            <a:r>
              <a:rPr lang="en-US" dirty="0" smtClean="0">
                <a:solidFill>
                  <a:srgbClr val="FFFF00"/>
                </a:solidFill>
              </a:rPr>
              <a:t> Kumar, Modern Trends In Planning and Designing of Hospitals. </a:t>
            </a:r>
            <a:r>
              <a:rPr lang="en-US" dirty="0" err="1" smtClean="0">
                <a:solidFill>
                  <a:srgbClr val="FFFF00"/>
                </a:solidFill>
              </a:rPr>
              <a:t>Jaypee</a:t>
            </a:r>
            <a:r>
              <a:rPr lang="en-US" dirty="0" smtClean="0">
                <a:solidFill>
                  <a:srgbClr val="FFFF00"/>
                </a:solidFill>
              </a:rPr>
              <a:t> publications')</a:t>
            </a:r>
            <a:endParaRPr lang="en-IN" dirty="0" smtClean="0">
              <a:solidFill>
                <a:srgbClr val="FFFF00"/>
              </a:solidFill>
            </a:endParaRPr>
          </a:p>
          <a:p>
            <a:pPr>
              <a:buNone/>
            </a:pPr>
            <a:r>
              <a:rPr lang="en-US" dirty="0" smtClean="0">
                <a:solidFill>
                  <a:srgbClr val="FF0000"/>
                </a:solidFill>
              </a:rPr>
              <a:t> </a:t>
            </a:r>
            <a:endParaRPr lang="en-IN" dirty="0" smtClean="0">
              <a:solidFill>
                <a:srgbClr val="FF0000"/>
              </a:solidFill>
            </a:endParaRPr>
          </a:p>
          <a:p>
            <a:r>
              <a:rPr lang="en-US" dirty="0" smtClean="0">
                <a:solidFill>
                  <a:schemeClr val="bg1"/>
                </a:solidFill>
              </a:rPr>
              <a:t>Medical Record is defined simply as a systematic documentation of a patient's personal  and social data, history of his or her ailment, clinical findings, investigations, diagnosis, treatment given, and an account of follow up and final outcome. (</a:t>
            </a:r>
            <a:r>
              <a:rPr lang="en-US" dirty="0" err="1" smtClean="0">
                <a:solidFill>
                  <a:schemeClr val="bg1"/>
                </a:solidFill>
              </a:rPr>
              <a:t>Sakharkar</a:t>
            </a:r>
            <a:r>
              <a:rPr lang="en-US" dirty="0" smtClean="0">
                <a:solidFill>
                  <a:schemeClr val="bg1"/>
                </a:solidFill>
              </a:rPr>
              <a:t>, B.M, 2009,  Principles of Hospital administration and Planning) </a:t>
            </a:r>
            <a:endParaRPr lang="en-IN" dirty="0" smtClean="0">
              <a:solidFill>
                <a:schemeClr val="bg1"/>
              </a:solidFill>
            </a:endParaRPr>
          </a:p>
          <a:p>
            <a:pPr>
              <a:buNone/>
            </a:pPr>
            <a:endParaRPr lang="en-IN" dirty="0" smtClean="0">
              <a:solidFill>
                <a:srgbClr val="FF0000"/>
              </a:solidFill>
            </a:endParaRP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0099"/>
          </a:solidFill>
        </p:spPr>
        <p:txBody>
          <a:bodyPr>
            <a:normAutofit fontScale="90000"/>
          </a:bodyPr>
          <a:lstStyle/>
          <a:p>
            <a:r>
              <a:rPr lang="en-US" b="1" dirty="0" smtClean="0">
                <a:solidFill>
                  <a:srgbClr val="FFFF00"/>
                </a:solidFill>
              </a:rPr>
              <a:t/>
            </a:r>
            <a:br>
              <a:rPr lang="en-US" b="1" dirty="0" smtClean="0">
                <a:solidFill>
                  <a:srgbClr val="FFFF00"/>
                </a:solidFill>
              </a:rPr>
            </a:br>
            <a:r>
              <a:rPr lang="en-US" u="sng" dirty="0" smtClean="0">
                <a:solidFill>
                  <a:srgbClr val="FFFF00"/>
                </a:solidFill>
              </a:rPr>
              <a:t>CHARACTERISTICS OF GOOD MEDICAL RECORD</a:t>
            </a:r>
            <a:r>
              <a:rPr lang="en-IN" dirty="0" smtClean="0">
                <a:solidFill>
                  <a:srgbClr val="FFFF00"/>
                </a:solidFill>
              </a:rPr>
              <a:t/>
            </a:r>
            <a:br>
              <a:rPr lang="en-IN" dirty="0" smtClean="0">
                <a:solidFill>
                  <a:srgbClr val="FFFF00"/>
                </a:solidFill>
              </a:rPr>
            </a:br>
            <a:endParaRPr lang="en-IN" dirty="0">
              <a:solidFill>
                <a:srgbClr val="FFFF00"/>
              </a:solidFill>
            </a:endParaRPr>
          </a:p>
        </p:txBody>
      </p:sp>
      <p:sp>
        <p:nvSpPr>
          <p:cNvPr id="3" name="Content Placeholder 2"/>
          <p:cNvSpPr>
            <a:spLocks noGrp="1"/>
          </p:cNvSpPr>
          <p:nvPr>
            <p:ph idx="1"/>
          </p:nvPr>
        </p:nvSpPr>
        <p:spPr>
          <a:xfrm>
            <a:off x="0" y="1600200"/>
            <a:ext cx="9144000" cy="5257800"/>
          </a:xfrm>
          <a:solidFill>
            <a:srgbClr val="000099"/>
          </a:solidFill>
        </p:spPr>
        <p:txBody>
          <a:bodyPr/>
          <a:lstStyle/>
          <a:p>
            <a:pPr>
              <a:buFont typeface="Wingdings" pitchFamily="2" charset="2"/>
              <a:buChar char="v"/>
            </a:pPr>
            <a:r>
              <a:rPr lang="en-US" dirty="0" smtClean="0">
                <a:solidFill>
                  <a:schemeClr val="bg1"/>
                </a:solidFill>
              </a:rPr>
              <a:t> </a:t>
            </a:r>
            <a:r>
              <a:rPr lang="en-US" dirty="0" smtClean="0">
                <a:solidFill>
                  <a:srgbClr val="FFFF00"/>
                </a:solidFill>
              </a:rPr>
              <a:t>Complete</a:t>
            </a:r>
            <a:r>
              <a:rPr lang="en-US" dirty="0" smtClean="0">
                <a:solidFill>
                  <a:schemeClr val="bg1"/>
                </a:solidFill>
              </a:rPr>
              <a:t>:  It should contain sufficient details      </a:t>
            </a:r>
          </a:p>
          <a:p>
            <a:pPr>
              <a:buNone/>
            </a:pPr>
            <a:r>
              <a:rPr lang="en-US" dirty="0" smtClean="0">
                <a:solidFill>
                  <a:schemeClr val="bg1"/>
                </a:solidFill>
              </a:rPr>
              <a:t>     to identify the patient, treatment       </a:t>
            </a:r>
          </a:p>
          <a:p>
            <a:pPr>
              <a:buNone/>
            </a:pPr>
            <a:r>
              <a:rPr lang="en-US" dirty="0" smtClean="0">
                <a:solidFill>
                  <a:schemeClr val="bg1"/>
                </a:solidFill>
              </a:rPr>
              <a:t>     administered and the outcome.</a:t>
            </a:r>
            <a:endParaRPr lang="en-IN" dirty="0" smtClean="0">
              <a:solidFill>
                <a:schemeClr val="bg1"/>
              </a:solidFill>
            </a:endParaRPr>
          </a:p>
          <a:p>
            <a:pPr>
              <a:buFont typeface="Wingdings" pitchFamily="2" charset="2"/>
              <a:buChar char="v"/>
            </a:pPr>
            <a:r>
              <a:rPr lang="en-US" dirty="0" smtClean="0">
                <a:solidFill>
                  <a:schemeClr val="bg1"/>
                </a:solidFill>
              </a:rPr>
              <a:t> </a:t>
            </a:r>
            <a:r>
              <a:rPr lang="en-US" dirty="0" smtClean="0">
                <a:solidFill>
                  <a:srgbClr val="FFFF00"/>
                </a:solidFill>
              </a:rPr>
              <a:t>Adequate</a:t>
            </a:r>
            <a:r>
              <a:rPr lang="en-US" dirty="0" smtClean="0">
                <a:solidFill>
                  <a:schemeClr val="bg1"/>
                </a:solidFill>
              </a:rPr>
              <a:t> : It should have all necessary   </a:t>
            </a:r>
          </a:p>
          <a:p>
            <a:pPr>
              <a:buNone/>
            </a:pPr>
            <a:r>
              <a:rPr lang="en-US" dirty="0" smtClean="0">
                <a:solidFill>
                  <a:schemeClr val="bg1"/>
                </a:solidFill>
              </a:rPr>
              <a:t>    forms duly filled</a:t>
            </a:r>
            <a:endParaRPr lang="en-IN" dirty="0" smtClean="0">
              <a:solidFill>
                <a:schemeClr val="bg1"/>
              </a:solidFill>
            </a:endParaRPr>
          </a:p>
          <a:p>
            <a:pPr>
              <a:buFont typeface="Wingdings" pitchFamily="2" charset="2"/>
              <a:buChar char="v"/>
            </a:pPr>
            <a:r>
              <a:rPr lang="en-US" dirty="0" smtClean="0">
                <a:solidFill>
                  <a:schemeClr val="bg1"/>
                </a:solidFill>
              </a:rPr>
              <a:t> </a:t>
            </a:r>
            <a:r>
              <a:rPr lang="en-US" dirty="0" smtClean="0">
                <a:solidFill>
                  <a:srgbClr val="FFFF00"/>
                </a:solidFill>
              </a:rPr>
              <a:t>Accurate</a:t>
            </a:r>
            <a:r>
              <a:rPr lang="en-US" dirty="0" smtClean="0">
                <a:solidFill>
                  <a:schemeClr val="bg1"/>
                </a:solidFill>
              </a:rPr>
              <a:t>: The accuracy should facilitate clinical analysis.</a:t>
            </a:r>
            <a:endParaRPr lang="en-IN"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a:solidFill>
            <a:srgbClr val="000099"/>
          </a:solidFill>
        </p:spPr>
        <p:txBody>
          <a:bodyPr>
            <a:normAutofit fontScale="90000"/>
          </a:bodyPr>
          <a:lstStyle/>
          <a:p>
            <a:r>
              <a:rPr lang="en-US" b="1" u="sng" dirty="0" smtClean="0">
                <a:solidFill>
                  <a:srgbClr val="FFFF00"/>
                </a:solidFill>
              </a:rPr>
              <a:t>METHODOLOGY</a:t>
            </a:r>
            <a:r>
              <a:rPr lang="en-US" b="1" dirty="0" smtClean="0">
                <a:solidFill>
                  <a:srgbClr val="FFFF00"/>
                </a:solidFill>
              </a:rPr>
              <a:t/>
            </a:r>
            <a:br>
              <a:rPr lang="en-US" b="1" dirty="0" smtClean="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0" y="1066800"/>
            <a:ext cx="9144000" cy="5791200"/>
          </a:xfrm>
          <a:solidFill>
            <a:srgbClr val="000099"/>
          </a:solidFill>
        </p:spPr>
        <p:txBody>
          <a:bodyPr>
            <a:normAutofit fontScale="70000" lnSpcReduction="20000"/>
          </a:bodyPr>
          <a:lstStyle/>
          <a:p>
            <a:r>
              <a:rPr lang="en-US" dirty="0" smtClean="0">
                <a:solidFill>
                  <a:schemeClr val="bg1"/>
                </a:solidFill>
              </a:rPr>
              <a:t> </a:t>
            </a:r>
            <a:r>
              <a:rPr lang="en-US" b="1" u="sng" dirty="0" smtClean="0">
                <a:solidFill>
                  <a:schemeClr val="bg1"/>
                </a:solidFill>
              </a:rPr>
              <a:t>Review of Relevant Literature</a:t>
            </a:r>
            <a:endParaRPr lang="en-IN" sz="2000" u="sng" dirty="0" smtClean="0">
              <a:solidFill>
                <a:schemeClr val="bg1"/>
              </a:solidFill>
            </a:endParaRPr>
          </a:p>
          <a:p>
            <a:r>
              <a:rPr lang="en-US" dirty="0" smtClean="0">
                <a:solidFill>
                  <a:schemeClr val="bg1"/>
                </a:solidFill>
              </a:rPr>
              <a:t>A preliminary review of relevant literature was carried out referring to various journals, articles, books, keyword search in various search engines and online referral sites.</a:t>
            </a:r>
            <a:endParaRPr lang="en-IN" sz="2000" dirty="0" smtClean="0">
              <a:solidFill>
                <a:schemeClr val="bg1"/>
              </a:solidFill>
            </a:endParaRPr>
          </a:p>
          <a:p>
            <a:r>
              <a:rPr lang="en-US" b="1" u="sng" dirty="0" smtClean="0">
                <a:solidFill>
                  <a:schemeClr val="bg1"/>
                </a:solidFill>
              </a:rPr>
              <a:t>Conducted Study</a:t>
            </a:r>
            <a:endParaRPr lang="en-IN" sz="2000" u="sng" dirty="0" smtClean="0">
              <a:solidFill>
                <a:schemeClr val="bg1"/>
              </a:solidFill>
            </a:endParaRPr>
          </a:p>
          <a:p>
            <a:r>
              <a:rPr lang="en-US" b="1" u="sng" dirty="0" smtClean="0">
                <a:solidFill>
                  <a:schemeClr val="bg1"/>
                </a:solidFill>
              </a:rPr>
              <a:t>Study Place</a:t>
            </a:r>
            <a:r>
              <a:rPr lang="en-US" dirty="0" smtClean="0">
                <a:solidFill>
                  <a:schemeClr val="bg1"/>
                </a:solidFill>
              </a:rPr>
              <a:t>.		</a:t>
            </a:r>
            <a:r>
              <a:rPr lang="en-US" dirty="0" err="1" smtClean="0">
                <a:solidFill>
                  <a:schemeClr val="bg1"/>
                </a:solidFill>
              </a:rPr>
              <a:t>Lal</a:t>
            </a:r>
            <a:r>
              <a:rPr lang="en-US" dirty="0" smtClean="0">
                <a:solidFill>
                  <a:schemeClr val="bg1"/>
                </a:solidFill>
              </a:rPr>
              <a:t> </a:t>
            </a:r>
            <a:r>
              <a:rPr lang="en-US" dirty="0" err="1" smtClean="0">
                <a:solidFill>
                  <a:schemeClr val="bg1"/>
                </a:solidFill>
              </a:rPr>
              <a:t>Bahadur</a:t>
            </a:r>
            <a:r>
              <a:rPr lang="en-US" dirty="0" smtClean="0">
                <a:solidFill>
                  <a:schemeClr val="bg1"/>
                </a:solidFill>
              </a:rPr>
              <a:t> </a:t>
            </a:r>
            <a:r>
              <a:rPr lang="en-US" dirty="0" err="1" smtClean="0">
                <a:solidFill>
                  <a:schemeClr val="bg1"/>
                </a:solidFill>
              </a:rPr>
              <a:t>Shastri</a:t>
            </a:r>
            <a:r>
              <a:rPr lang="en-US" dirty="0" smtClean="0">
                <a:solidFill>
                  <a:schemeClr val="bg1"/>
                </a:solidFill>
              </a:rPr>
              <a:t> </a:t>
            </a:r>
            <a:r>
              <a:rPr lang="en-US" dirty="0" err="1" smtClean="0">
                <a:solidFill>
                  <a:schemeClr val="bg1"/>
                </a:solidFill>
              </a:rPr>
              <a:t>Hospital,Mayur</a:t>
            </a:r>
            <a:r>
              <a:rPr lang="en-US" dirty="0" smtClean="0">
                <a:solidFill>
                  <a:schemeClr val="bg1"/>
                </a:solidFill>
              </a:rPr>
              <a:t> </a:t>
            </a:r>
            <a:r>
              <a:rPr lang="en-US" dirty="0" err="1" smtClean="0">
                <a:solidFill>
                  <a:schemeClr val="bg1"/>
                </a:solidFill>
              </a:rPr>
              <a:t>Vihar,Delhi</a:t>
            </a:r>
            <a:endParaRPr lang="en-IN" sz="2000" dirty="0" smtClean="0">
              <a:solidFill>
                <a:schemeClr val="bg1"/>
              </a:solidFill>
            </a:endParaRPr>
          </a:p>
          <a:p>
            <a:r>
              <a:rPr lang="en-US" b="1" u="sng" dirty="0" smtClean="0">
                <a:solidFill>
                  <a:schemeClr val="bg1"/>
                </a:solidFill>
              </a:rPr>
              <a:t>Study Duration</a:t>
            </a:r>
            <a:r>
              <a:rPr lang="en-US" dirty="0" smtClean="0">
                <a:solidFill>
                  <a:schemeClr val="bg1"/>
                </a:solidFill>
              </a:rPr>
              <a:t>.	Three Months (01 Feb to 30 Apr 2018)</a:t>
            </a:r>
            <a:endParaRPr lang="en-IN" sz="2000" dirty="0" smtClean="0">
              <a:solidFill>
                <a:schemeClr val="bg1"/>
              </a:solidFill>
            </a:endParaRPr>
          </a:p>
          <a:p>
            <a:r>
              <a:rPr lang="en-US" b="1" u="sng" dirty="0" smtClean="0">
                <a:solidFill>
                  <a:schemeClr val="bg1"/>
                </a:solidFill>
              </a:rPr>
              <a:t>Study Design</a:t>
            </a:r>
            <a:r>
              <a:rPr lang="en-US" b="1" dirty="0" smtClean="0">
                <a:solidFill>
                  <a:schemeClr val="bg1"/>
                </a:solidFill>
              </a:rPr>
              <a:t>	</a:t>
            </a:r>
            <a:r>
              <a:rPr lang="en-US" dirty="0" smtClean="0">
                <a:solidFill>
                  <a:schemeClr val="bg1"/>
                </a:solidFill>
              </a:rPr>
              <a:t>A Retrospective, Cross sectional, Descriptive Study was conducted of the Medical Records to arrive at conclusion pertaining to the title of the study.</a:t>
            </a:r>
          </a:p>
          <a:p>
            <a:r>
              <a:rPr lang="en-US" dirty="0" smtClean="0">
                <a:solidFill>
                  <a:schemeClr val="bg1"/>
                </a:solidFill>
              </a:rPr>
              <a:t> Observational study-observed the process medical record management and retrieval at LBSH</a:t>
            </a:r>
            <a:endParaRPr lang="en-IN" sz="2000" dirty="0" smtClean="0">
              <a:solidFill>
                <a:schemeClr val="bg1"/>
              </a:solidFill>
            </a:endParaRPr>
          </a:p>
          <a:p>
            <a:r>
              <a:rPr lang="en-US" b="1" dirty="0" smtClean="0">
                <a:solidFill>
                  <a:schemeClr val="bg1"/>
                </a:solidFill>
              </a:rPr>
              <a:t>    </a:t>
            </a:r>
            <a:r>
              <a:rPr lang="en-US" b="1" u="sng" dirty="0" smtClean="0">
                <a:solidFill>
                  <a:schemeClr val="bg1"/>
                </a:solidFill>
              </a:rPr>
              <a:t>Check list</a:t>
            </a:r>
            <a:r>
              <a:rPr lang="en-US" dirty="0" smtClean="0">
                <a:solidFill>
                  <a:schemeClr val="bg1"/>
                </a:solidFill>
              </a:rPr>
              <a:t>	Checklist was used for collection of information and was devised based on Standards taken from three sources</a:t>
            </a:r>
            <a:endParaRPr lang="en-IN" sz="2000" dirty="0" smtClean="0">
              <a:solidFill>
                <a:schemeClr val="bg1"/>
              </a:solidFill>
            </a:endParaRPr>
          </a:p>
          <a:p>
            <a:pPr lvl="1"/>
            <a:r>
              <a:rPr lang="en-US" dirty="0" smtClean="0">
                <a:solidFill>
                  <a:schemeClr val="bg1"/>
                </a:solidFill>
              </a:rPr>
              <a:t>  NABH guidelines</a:t>
            </a:r>
            <a:endParaRPr lang="en-IN" sz="1800" dirty="0" smtClean="0">
              <a:solidFill>
                <a:schemeClr val="bg1"/>
              </a:solidFill>
            </a:endParaRPr>
          </a:p>
          <a:p>
            <a:pPr lvl="1"/>
            <a:r>
              <a:rPr lang="en-US" dirty="0" smtClean="0">
                <a:solidFill>
                  <a:schemeClr val="bg1"/>
                </a:solidFill>
              </a:rPr>
              <a:t>  NHS-UK guidelines</a:t>
            </a:r>
            <a:endParaRPr lang="en-IN" sz="1800" dirty="0" smtClean="0">
              <a:solidFill>
                <a:schemeClr val="bg1"/>
              </a:solidFill>
            </a:endParaRPr>
          </a:p>
          <a:p>
            <a:pPr>
              <a:buNone/>
            </a:pPr>
            <a:r>
              <a:rPr lang="en-US" dirty="0" smtClean="0">
                <a:solidFill>
                  <a:schemeClr val="bg1"/>
                </a:solidFill>
              </a:rPr>
              <a:t>	  -    Text Book of- Hospital Administration by C.M. Francis.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0099"/>
          </a:solidFill>
        </p:spPr>
        <p:txBody>
          <a:bodyPr/>
          <a:lstStyle/>
          <a:p>
            <a:pPr algn="ctr">
              <a:buNone/>
            </a:pPr>
            <a:r>
              <a:rPr lang="en-US" b="1" u="sng" dirty="0" smtClean="0">
                <a:solidFill>
                  <a:srgbClr val="FFFF00"/>
                </a:solidFill>
              </a:rPr>
              <a:t>UNSTRUCTURED INTERVIEW </a:t>
            </a:r>
          </a:p>
          <a:p>
            <a:pPr algn="ctr">
              <a:buNone/>
            </a:pPr>
            <a:r>
              <a:rPr lang="en-US" b="1" u="sng" dirty="0" smtClean="0">
                <a:solidFill>
                  <a:srgbClr val="FFFF00"/>
                </a:solidFill>
              </a:rPr>
              <a:t>WITH KEY INFORMANTS</a:t>
            </a:r>
            <a:endParaRPr lang="en-IN" dirty="0" smtClean="0">
              <a:solidFill>
                <a:srgbClr val="FFFF00"/>
              </a:solidFill>
            </a:endParaRPr>
          </a:p>
          <a:p>
            <a:endParaRPr lang="en-US" dirty="0" smtClean="0">
              <a:solidFill>
                <a:srgbClr val="FFFF00"/>
              </a:solidFill>
            </a:endParaRPr>
          </a:p>
          <a:p>
            <a:r>
              <a:rPr lang="en-US" dirty="0" smtClean="0">
                <a:solidFill>
                  <a:srgbClr val="FFFF00"/>
                </a:solidFill>
              </a:rPr>
              <a:t>Medical record officer/Ward sister in charge Medical record technician ,Hospital attendant/Sister</a:t>
            </a:r>
            <a:endParaRPr lang="en-IN" dirty="0" smtClean="0">
              <a:solidFill>
                <a:srgbClr val="FFFF00"/>
              </a:solidFill>
            </a:endParaRPr>
          </a:p>
          <a:p>
            <a:endParaRPr lang="en-IN"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0099"/>
          </a:solidFill>
        </p:spPr>
        <p:txBody>
          <a:bodyPr>
            <a:normAutofit/>
          </a:bodyPr>
          <a:lstStyle/>
          <a:p>
            <a:pPr algn="ctr">
              <a:buNone/>
            </a:pPr>
            <a:r>
              <a:rPr lang="en-US" sz="4000" u="sng" dirty="0" smtClean="0">
                <a:solidFill>
                  <a:srgbClr val="FFFF00"/>
                </a:solidFill>
              </a:rPr>
              <a:t>METHODOLOGY</a:t>
            </a:r>
          </a:p>
          <a:p>
            <a:endParaRPr lang="en-US" sz="4000" dirty="0" smtClean="0">
              <a:solidFill>
                <a:srgbClr val="FFFF00"/>
              </a:solidFill>
            </a:endParaRPr>
          </a:p>
          <a:p>
            <a:r>
              <a:rPr lang="en-US" sz="4000" dirty="0" smtClean="0">
                <a:solidFill>
                  <a:srgbClr val="FFFF00"/>
                </a:solidFill>
              </a:rPr>
              <a:t>The observations and gap analysis was done against the parameters as in:-</a:t>
            </a:r>
            <a:endParaRPr lang="en-IN" sz="4000" dirty="0" smtClean="0">
              <a:solidFill>
                <a:srgbClr val="FFFF00"/>
              </a:solidFill>
            </a:endParaRPr>
          </a:p>
          <a:p>
            <a:r>
              <a:rPr lang="en-US" sz="4000" dirty="0" smtClean="0">
                <a:solidFill>
                  <a:srgbClr val="FFFF00"/>
                </a:solidFill>
              </a:rPr>
              <a:t>A  NABH</a:t>
            </a:r>
            <a:endParaRPr lang="en-IN" sz="4000" dirty="0" smtClean="0">
              <a:solidFill>
                <a:srgbClr val="FFFF00"/>
              </a:solidFill>
            </a:endParaRPr>
          </a:p>
          <a:p>
            <a:r>
              <a:rPr lang="en-US" sz="4000" dirty="0" smtClean="0">
                <a:solidFill>
                  <a:srgbClr val="FFFF00"/>
                </a:solidFill>
              </a:rPr>
              <a:t>B  NHS</a:t>
            </a:r>
            <a:r>
              <a:rPr lang="en-US" sz="4000" i="1" dirty="0" smtClean="0">
                <a:solidFill>
                  <a:srgbClr val="FFFF00"/>
                </a:solidFill>
              </a:rPr>
              <a:t>- </a:t>
            </a:r>
            <a:r>
              <a:rPr lang="en-US" sz="4000" dirty="0" smtClean="0">
                <a:solidFill>
                  <a:srgbClr val="FFFF00"/>
                </a:solidFill>
              </a:rPr>
              <a:t>UK</a:t>
            </a:r>
            <a:endParaRPr lang="en-IN" sz="4000" dirty="0" smtClean="0">
              <a:solidFill>
                <a:srgbClr val="FFFF00"/>
              </a:solidFill>
            </a:endParaRPr>
          </a:p>
          <a:p>
            <a:r>
              <a:rPr lang="en-US" sz="4000" dirty="0" smtClean="0">
                <a:solidFill>
                  <a:srgbClr val="FFFF00"/>
                </a:solidFill>
              </a:rPr>
              <a:t>Text Book of Hospital Administration by C. M. Francis</a:t>
            </a:r>
            <a:endParaRPr lang="en-IN" sz="4000" dirty="0" smtClean="0">
              <a:solidFill>
                <a:srgbClr val="FFFF00"/>
              </a:solidFill>
            </a:endParaRPr>
          </a:p>
          <a:p>
            <a:endParaRPr lang="en-IN"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rgbClr val="000099"/>
          </a:solidFill>
        </p:spPr>
        <p:txBody>
          <a:bodyPr>
            <a:normAutofit/>
          </a:bodyPr>
          <a:lstStyle/>
          <a:p>
            <a:r>
              <a:rPr lang="en-US" sz="3200" dirty="0" smtClean="0">
                <a:solidFill>
                  <a:srgbClr val="FFFF00"/>
                </a:solidFill>
              </a:rPr>
              <a:t>OBJECTIVE AND ELEMENTS</a:t>
            </a:r>
            <a:endParaRPr lang="en-IN" sz="3200" dirty="0">
              <a:solidFill>
                <a:srgbClr val="FFFF00"/>
              </a:solidFill>
            </a:endParaRPr>
          </a:p>
        </p:txBody>
      </p:sp>
      <p:sp>
        <p:nvSpPr>
          <p:cNvPr id="3" name="Content Placeholder 2"/>
          <p:cNvSpPr>
            <a:spLocks noGrp="1"/>
          </p:cNvSpPr>
          <p:nvPr>
            <p:ph idx="1"/>
          </p:nvPr>
        </p:nvSpPr>
        <p:spPr>
          <a:xfrm>
            <a:off x="0" y="1600200"/>
            <a:ext cx="9144000" cy="5257800"/>
          </a:xfrm>
          <a:solidFill>
            <a:srgbClr val="000099"/>
          </a:solidFill>
        </p:spPr>
        <p:txBody>
          <a:bodyPr>
            <a:normAutofit/>
          </a:bodyPr>
          <a:lstStyle/>
          <a:p>
            <a:r>
              <a:rPr lang="en-US" sz="2600" u="sng" dirty="0" smtClean="0">
                <a:solidFill>
                  <a:schemeClr val="bg1"/>
                </a:solidFill>
              </a:rPr>
              <a:t>S. No. 		Sources 	Objective 	 Elements </a:t>
            </a:r>
            <a:endParaRPr lang="en-IN" sz="2600" u="sng" dirty="0" smtClean="0">
              <a:solidFill>
                <a:schemeClr val="bg1"/>
              </a:solidFill>
            </a:endParaRPr>
          </a:p>
          <a:p>
            <a:r>
              <a:rPr lang="en-US" sz="2600" dirty="0" smtClean="0">
                <a:solidFill>
                  <a:schemeClr val="bg1"/>
                </a:solidFill>
              </a:rPr>
              <a:t>A 		NABH 			3 		18 </a:t>
            </a:r>
            <a:endParaRPr lang="en-IN" sz="2600" dirty="0" smtClean="0">
              <a:solidFill>
                <a:schemeClr val="bg1"/>
              </a:solidFill>
            </a:endParaRPr>
          </a:p>
          <a:p>
            <a:r>
              <a:rPr lang="en-US" sz="2600" dirty="0" smtClean="0">
                <a:solidFill>
                  <a:schemeClr val="bg1"/>
                </a:solidFill>
              </a:rPr>
              <a:t>B 		NHS –UK 		3 		23 </a:t>
            </a:r>
            <a:endParaRPr lang="en-IN" sz="2600" dirty="0" smtClean="0">
              <a:solidFill>
                <a:schemeClr val="bg1"/>
              </a:solidFill>
            </a:endParaRPr>
          </a:p>
          <a:p>
            <a:r>
              <a:rPr lang="en-US" sz="2600" dirty="0" smtClean="0">
                <a:solidFill>
                  <a:schemeClr val="bg1"/>
                </a:solidFill>
              </a:rPr>
              <a:t>C 		CM Francis book 	6		22  </a:t>
            </a:r>
            <a:endParaRPr lang="en-IN" sz="2600" dirty="0" smtClean="0">
              <a:solidFill>
                <a:schemeClr val="bg1"/>
              </a:solidFill>
            </a:endParaRPr>
          </a:p>
          <a:p>
            <a:pPr>
              <a:buNone/>
            </a:pPr>
            <a:endParaRPr lang="en-IN" sz="2600" dirty="0" smtClean="0">
              <a:solidFill>
                <a:schemeClr val="bg1"/>
              </a:solidFill>
            </a:endParaRPr>
          </a:p>
          <a:p>
            <a:r>
              <a:rPr lang="en-US" sz="2600" dirty="0" smtClean="0">
                <a:solidFill>
                  <a:schemeClr val="bg1"/>
                </a:solidFill>
              </a:rPr>
              <a:t>Total 				12 		63 </a:t>
            </a:r>
            <a:endParaRPr lang="en-IN" sz="2600" dirty="0" smtClean="0">
              <a:solidFill>
                <a:schemeClr val="bg1"/>
              </a:solidFill>
            </a:endParaRPr>
          </a:p>
          <a:p>
            <a:endParaRPr lang="en-IN"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0099"/>
          </a:solidFill>
        </p:spPr>
        <p:txBody>
          <a:bodyPr>
            <a:normAutofit/>
          </a:bodyPr>
          <a:lstStyle/>
          <a:p>
            <a:r>
              <a:rPr lang="en-US" sz="3200" dirty="0" smtClean="0">
                <a:solidFill>
                  <a:srgbClr val="FF0000"/>
                </a:solidFill>
              </a:rPr>
              <a:t>SYSTEM OF SCORES</a:t>
            </a:r>
            <a:endParaRPr lang="en-IN" sz="3200" dirty="0">
              <a:solidFill>
                <a:srgbClr val="FF0000"/>
              </a:solidFill>
            </a:endParaRPr>
          </a:p>
        </p:txBody>
      </p:sp>
      <p:sp>
        <p:nvSpPr>
          <p:cNvPr id="3" name="Content Placeholder 2"/>
          <p:cNvSpPr>
            <a:spLocks noGrp="1"/>
          </p:cNvSpPr>
          <p:nvPr>
            <p:ph idx="1"/>
          </p:nvPr>
        </p:nvSpPr>
        <p:spPr>
          <a:xfrm>
            <a:off x="0" y="1371600"/>
            <a:ext cx="9144000" cy="5486400"/>
          </a:xfrm>
          <a:solidFill>
            <a:srgbClr val="000099"/>
          </a:solidFill>
        </p:spPr>
        <p:txBody>
          <a:bodyPr>
            <a:normAutofit/>
          </a:bodyPr>
          <a:lstStyle/>
          <a:p>
            <a:r>
              <a:rPr lang="en-US" sz="2600" u="sng" dirty="0" smtClean="0">
                <a:solidFill>
                  <a:srgbClr val="FFFF00"/>
                </a:solidFill>
              </a:rPr>
              <a:t>S. No. 		Sources 		score</a:t>
            </a:r>
            <a:endParaRPr lang="en-IN" sz="2600" u="sng" dirty="0" smtClean="0">
              <a:solidFill>
                <a:srgbClr val="FFFF00"/>
              </a:solidFill>
            </a:endParaRPr>
          </a:p>
          <a:p>
            <a:r>
              <a:rPr lang="en-US" sz="2600" dirty="0" smtClean="0">
                <a:solidFill>
                  <a:srgbClr val="FFFF00"/>
                </a:solidFill>
              </a:rPr>
              <a:t>A 		Always compliant		 10</a:t>
            </a:r>
            <a:endParaRPr lang="en-IN" sz="2600" dirty="0" smtClean="0">
              <a:solidFill>
                <a:srgbClr val="FFFF00"/>
              </a:solidFill>
            </a:endParaRPr>
          </a:p>
          <a:p>
            <a:r>
              <a:rPr lang="en-US" sz="2600" dirty="0" smtClean="0">
                <a:solidFill>
                  <a:srgbClr val="FFFF00"/>
                </a:solidFill>
              </a:rPr>
              <a:t>B 		Partial Compliant		  5</a:t>
            </a:r>
            <a:endParaRPr lang="en-IN" sz="2600" dirty="0" smtClean="0">
              <a:solidFill>
                <a:srgbClr val="FFFF00"/>
              </a:solidFill>
            </a:endParaRPr>
          </a:p>
          <a:p>
            <a:r>
              <a:rPr lang="en-US" sz="2600" dirty="0" smtClean="0">
                <a:solidFill>
                  <a:srgbClr val="FFFF00"/>
                </a:solidFill>
              </a:rPr>
              <a:t>C 		Non Compliant		  0</a:t>
            </a:r>
            <a:endParaRPr lang="en-IN" sz="2600" dirty="0" smtClean="0">
              <a:solidFill>
                <a:srgbClr val="FFFF00"/>
              </a:solidFill>
            </a:endParaRPr>
          </a:p>
          <a:p>
            <a:pPr>
              <a:buNone/>
            </a:pPr>
            <a:endParaRPr lang="en-IN" sz="2600" dirty="0" smtClean="0">
              <a:solidFill>
                <a:srgbClr val="FFFF00"/>
              </a:solidFill>
            </a:endParaRPr>
          </a:p>
          <a:p>
            <a:pPr>
              <a:buNone/>
            </a:pPr>
            <a:endParaRPr lang="en-IN"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0099"/>
          </a:solidFill>
        </p:spPr>
        <p:txBody>
          <a:bodyPr>
            <a:normAutofit/>
          </a:bodyPr>
          <a:lstStyle/>
          <a:p>
            <a:r>
              <a:rPr lang="en-US" sz="4000" b="1" u="sng" dirty="0" smtClean="0">
                <a:solidFill>
                  <a:schemeClr val="bg1"/>
                </a:solidFill>
                <a:latin typeface="Arial Narrow" pitchFamily="34" charset="0"/>
              </a:rPr>
              <a:t>PREVIEW</a:t>
            </a:r>
            <a:endParaRPr lang="en-US" sz="4000" b="1" u="sng" dirty="0">
              <a:solidFill>
                <a:schemeClr val="bg1"/>
              </a:solidFill>
              <a:latin typeface="Arial Narrow" pitchFamily="34" charset="0"/>
            </a:endParaRPr>
          </a:p>
        </p:txBody>
      </p:sp>
      <p:sp>
        <p:nvSpPr>
          <p:cNvPr id="3" name="Content Placeholder 2"/>
          <p:cNvSpPr>
            <a:spLocks noGrp="1"/>
          </p:cNvSpPr>
          <p:nvPr>
            <p:ph idx="1"/>
          </p:nvPr>
        </p:nvSpPr>
        <p:spPr>
          <a:xfrm>
            <a:off x="0" y="1143000"/>
            <a:ext cx="9144000" cy="5715000"/>
          </a:xfrm>
          <a:solidFill>
            <a:srgbClr val="000099"/>
          </a:solidFill>
        </p:spPr>
        <p:txBody>
          <a:bodyPr>
            <a:normAutofit/>
          </a:bodyPr>
          <a:lstStyle/>
          <a:p>
            <a:r>
              <a:rPr lang="en-US" dirty="0" smtClean="0">
                <a:solidFill>
                  <a:srgbClr val="FFFF00"/>
                </a:solidFill>
                <a:latin typeface="Arial Narrow" pitchFamily="34" charset="0"/>
              </a:rPr>
              <a:t>RATIONALE/BACKGROUND OF THE STUDY</a:t>
            </a:r>
          </a:p>
          <a:p>
            <a:r>
              <a:rPr lang="en-US" dirty="0" smtClean="0">
                <a:solidFill>
                  <a:srgbClr val="FFFF00"/>
                </a:solidFill>
                <a:latin typeface="Arial Narrow" pitchFamily="34" charset="0"/>
              </a:rPr>
              <a:t>OBJECTIVES</a:t>
            </a:r>
          </a:p>
          <a:p>
            <a:r>
              <a:rPr lang="en-US" dirty="0" smtClean="0">
                <a:solidFill>
                  <a:srgbClr val="FFFF00"/>
                </a:solidFill>
                <a:latin typeface="Arial Narrow" pitchFamily="34" charset="0"/>
              </a:rPr>
              <a:t>METHODOLOGY</a:t>
            </a:r>
          </a:p>
          <a:p>
            <a:r>
              <a:rPr lang="en-US" dirty="0" smtClean="0">
                <a:solidFill>
                  <a:srgbClr val="FFFF00"/>
                </a:solidFill>
                <a:latin typeface="Arial Narrow" pitchFamily="34" charset="0"/>
              </a:rPr>
              <a:t>DATA COLLECTION</a:t>
            </a:r>
          </a:p>
          <a:p>
            <a:r>
              <a:rPr lang="en-US" dirty="0" smtClean="0">
                <a:solidFill>
                  <a:srgbClr val="FFFF00"/>
                </a:solidFill>
                <a:latin typeface="Arial Narrow" pitchFamily="34" charset="0"/>
              </a:rPr>
              <a:t>ANALYSIS AND FINDINGS</a:t>
            </a:r>
          </a:p>
          <a:p>
            <a:r>
              <a:rPr lang="en-US" dirty="0" smtClean="0">
                <a:solidFill>
                  <a:srgbClr val="FFFF00"/>
                </a:solidFill>
                <a:latin typeface="Arial Narrow" pitchFamily="34" charset="0"/>
              </a:rPr>
              <a:t>CONCLUSIONS </a:t>
            </a:r>
            <a:r>
              <a:rPr lang="en-US" dirty="0" smtClean="0">
                <a:solidFill>
                  <a:srgbClr val="FFFF00"/>
                </a:solidFill>
                <a:latin typeface="Arial Narrow" pitchFamily="34" charset="0"/>
              </a:rPr>
              <a:t>AND RECOMMENDATIONS</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u="sng" dirty="0" smtClean="0"/>
              <a:t>Completeness and Accuracy</a:t>
            </a:r>
            <a:r>
              <a:rPr lang="en-IN" u="sng" dirty="0" smtClean="0"/>
              <a:t/>
            </a:r>
            <a:br>
              <a:rPr lang="en-IN" u="sng" dirty="0" smtClean="0"/>
            </a:br>
            <a:endParaRPr lang="en-IN" u="sng" dirty="0"/>
          </a:p>
        </p:txBody>
      </p:sp>
      <p:sp>
        <p:nvSpPr>
          <p:cNvPr id="3" name="Content Placeholder 2"/>
          <p:cNvSpPr>
            <a:spLocks noGrp="1"/>
          </p:cNvSpPr>
          <p:nvPr>
            <p:ph idx="1"/>
          </p:nvPr>
        </p:nvSpPr>
        <p:spPr/>
        <p:txBody>
          <a:bodyPr/>
          <a:lstStyle/>
          <a:p>
            <a:r>
              <a:rPr lang="en-US" dirty="0" smtClean="0"/>
              <a:t>	Compliance  0% </a:t>
            </a:r>
          </a:p>
          <a:p>
            <a:r>
              <a:rPr lang="en-US" dirty="0" smtClean="0"/>
              <a:t>       Non Compliance   20%</a:t>
            </a:r>
            <a:endParaRPr lang="en-IN" dirty="0" smtClean="0"/>
          </a:p>
          <a:p>
            <a:r>
              <a:rPr lang="en-US" dirty="0" smtClean="0"/>
              <a:t>	Partial Compliance 80 %</a:t>
            </a:r>
            <a:endParaRPr lang="en-IN" dirty="0" smtClean="0"/>
          </a:p>
          <a:p>
            <a:pPr>
              <a:buNone/>
            </a:pPr>
            <a:r>
              <a:rPr lang="en-US" dirty="0" smtClean="0"/>
              <a:t/>
            </a:r>
            <a:br>
              <a:rPr lang="en-US" dirty="0" smtClean="0"/>
            </a:br>
            <a:endParaRPr lang="en-IN" dirty="0"/>
          </a:p>
        </p:txBody>
      </p:sp>
      <p:pic>
        <p:nvPicPr>
          <p:cNvPr id="4" name="Picture 3"/>
          <p:cNvPicPr/>
          <p:nvPr/>
        </p:nvPicPr>
        <p:blipFill>
          <a:blip r:embed="rId2"/>
          <a:srcRect/>
          <a:stretch>
            <a:fillRect/>
          </a:stretch>
        </p:blipFill>
        <p:spPr bwMode="auto">
          <a:xfrm>
            <a:off x="3429000" y="3657600"/>
            <a:ext cx="2819400" cy="2667000"/>
          </a:xfrm>
          <a:prstGeom prst="rect">
            <a:avLst/>
          </a:prstGeom>
          <a:noFill/>
        </p:spPr>
      </p:pic>
      <p:sp>
        <p:nvSpPr>
          <p:cNvPr id="8" name="TextBox 7"/>
          <p:cNvSpPr txBox="1"/>
          <p:nvPr/>
        </p:nvSpPr>
        <p:spPr>
          <a:xfrm>
            <a:off x="7010400" y="2209800"/>
            <a:ext cx="184731" cy="369332"/>
          </a:xfrm>
          <a:prstGeom prst="rect">
            <a:avLst/>
          </a:prstGeom>
          <a:noFill/>
        </p:spPr>
        <p:txBody>
          <a:bodyPr wrap="none" rtlCol="0">
            <a:spAutoFit/>
          </a:bodyPr>
          <a:lstStyle/>
          <a:p>
            <a:endParaRPr lang="en-IN" dirty="0"/>
          </a:p>
        </p:txBody>
      </p:sp>
      <p:sp>
        <p:nvSpPr>
          <p:cNvPr id="9" name="TextBox 8"/>
          <p:cNvSpPr txBox="1"/>
          <p:nvPr/>
        </p:nvSpPr>
        <p:spPr>
          <a:xfrm>
            <a:off x="5486400" y="2514600"/>
            <a:ext cx="2895600" cy="369332"/>
          </a:xfrm>
          <a:prstGeom prst="rect">
            <a:avLst/>
          </a:prstGeom>
          <a:noFill/>
        </p:spPr>
        <p:txBody>
          <a:bodyPr wrap="square" rtlCol="0">
            <a:spAutoFit/>
          </a:bodyPr>
          <a:lstStyle/>
          <a:p>
            <a:endParaRPr lang="en-IN" dirty="0"/>
          </a:p>
        </p:txBody>
      </p:sp>
      <p:sp>
        <p:nvSpPr>
          <p:cNvPr id="38915" name="Rectangle 3"/>
          <p:cNvSpPr>
            <a:spLocks noChangeArrowheads="1"/>
          </p:cNvSpPr>
          <p:nvPr/>
        </p:nvSpPr>
        <p:spPr bwMode="auto">
          <a:xfrm>
            <a:off x="6023245" y="990600"/>
            <a:ext cx="3120755" cy="258532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200" dirty="0" smtClean="0">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Activities of medical record department in the hospital.</a:t>
            </a:r>
            <a:endParaRPr kumimoji="0" lang="en-US" sz="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Admission procedures </a:t>
            </a:r>
            <a:endParaRPr kumimoji="0" lang="en-US" sz="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Retrieval system of OPD and IPD files</a:t>
            </a:r>
            <a:endParaRPr kumimoji="0" lang="en-US" sz="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Various Registers maintained at MRD</a:t>
            </a:r>
            <a:endParaRPr kumimoji="0" lang="en-US" sz="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Index Card</a:t>
            </a:r>
            <a:endParaRPr kumimoji="0" lang="en-US" sz="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A.2 OBJECTIVE- CONTINUITY OF CARE</a:t>
            </a:r>
            <a:r>
              <a:rPr lang="en-IN" dirty="0" smtClean="0"/>
              <a:t/>
            </a:r>
            <a:br>
              <a:rPr lang="en-IN" dirty="0" smtClean="0"/>
            </a:br>
            <a:endParaRPr lang="en-IN" dirty="0"/>
          </a:p>
        </p:txBody>
      </p:sp>
      <p:pic>
        <p:nvPicPr>
          <p:cNvPr id="5" name="Content Placeholder 4"/>
          <p:cNvPicPr>
            <a:picLocks noGrp="1"/>
          </p:cNvPicPr>
          <p:nvPr>
            <p:ph idx="1"/>
          </p:nvPr>
        </p:nvPicPr>
        <p:blipFill>
          <a:blip r:embed="rId2"/>
          <a:srcRect/>
          <a:stretch>
            <a:fillRect/>
          </a:stretch>
        </p:blipFill>
        <p:spPr bwMode="auto">
          <a:xfrm>
            <a:off x="1143000" y="1752600"/>
            <a:ext cx="4953000" cy="4419600"/>
          </a:xfrm>
          <a:prstGeom prst="rect">
            <a:avLst/>
          </a:prstGeom>
          <a:noFill/>
          <a:ln w="9525">
            <a:noFill/>
            <a:miter lim="800000"/>
            <a:headEnd/>
            <a:tailEnd/>
          </a:ln>
        </p:spPr>
      </p:pic>
      <p:sp>
        <p:nvSpPr>
          <p:cNvPr id="9" name="TextBox 8"/>
          <p:cNvSpPr txBox="1"/>
          <p:nvPr/>
        </p:nvSpPr>
        <p:spPr>
          <a:xfrm>
            <a:off x="5791200" y="2209800"/>
            <a:ext cx="2888932" cy="646331"/>
          </a:xfrm>
          <a:prstGeom prst="rect">
            <a:avLst/>
          </a:prstGeom>
          <a:noFill/>
        </p:spPr>
        <p:txBody>
          <a:bodyPr wrap="none" rtlCol="0">
            <a:spAutoFit/>
          </a:bodyPr>
          <a:lstStyle/>
          <a:p>
            <a:r>
              <a:rPr lang="en-US" b="1" dirty="0" smtClean="0"/>
              <a:t>Compliance	 33.33%</a:t>
            </a:r>
          </a:p>
          <a:p>
            <a:r>
              <a:rPr lang="en-US" b="1" dirty="0" smtClean="0"/>
              <a:t>partial Compliance    66.67%</a:t>
            </a:r>
            <a:endParaRPr lang="en-IN"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A.3 OBJECTIVC- REVIEW OF MEDICAL RECORDS- MEDICAL AUDIT</a:t>
            </a:r>
            <a:endParaRPr lang="en-IN" sz="3200" dirty="0"/>
          </a:p>
        </p:txBody>
      </p:sp>
      <p:pic>
        <p:nvPicPr>
          <p:cNvPr id="4" name="Content Placeholder 3"/>
          <p:cNvPicPr>
            <a:picLocks noGrp="1"/>
          </p:cNvPicPr>
          <p:nvPr>
            <p:ph idx="1"/>
          </p:nvPr>
        </p:nvPicPr>
        <p:blipFill>
          <a:blip r:embed="rId2"/>
          <a:srcRect/>
          <a:stretch>
            <a:fillRect/>
          </a:stretch>
        </p:blipFill>
        <p:spPr bwMode="auto">
          <a:xfrm>
            <a:off x="2514600" y="1828800"/>
            <a:ext cx="3505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B.2 OBJECTIVE - RETRIEVAL OF MEDICAL RECORD</a:t>
            </a:r>
            <a:endParaRPr lang="en-IN" sz="3200" dirty="0"/>
          </a:p>
        </p:txBody>
      </p:sp>
      <p:pic>
        <p:nvPicPr>
          <p:cNvPr id="4" name="Content Placeholder 3"/>
          <p:cNvPicPr>
            <a:picLocks noGrp="1"/>
          </p:cNvPicPr>
          <p:nvPr>
            <p:ph idx="1"/>
          </p:nvPr>
        </p:nvPicPr>
        <p:blipFill>
          <a:blip r:embed="rId2"/>
          <a:srcRect/>
          <a:stretch>
            <a:fillRect/>
          </a:stretch>
        </p:blipFill>
        <p:spPr bwMode="auto">
          <a:xfrm>
            <a:off x="3352800" y="2705894"/>
            <a:ext cx="2438400" cy="2314575"/>
          </a:xfrm>
          <a:prstGeom prst="rect">
            <a:avLst/>
          </a:prstGeom>
          <a:noFill/>
        </p:spPr>
      </p:pic>
      <p:sp>
        <p:nvSpPr>
          <p:cNvPr id="5" name="TextBox 4"/>
          <p:cNvSpPr txBox="1"/>
          <p:nvPr/>
        </p:nvSpPr>
        <p:spPr>
          <a:xfrm>
            <a:off x="4953000" y="3124200"/>
            <a:ext cx="636713" cy="369332"/>
          </a:xfrm>
          <a:prstGeom prst="rect">
            <a:avLst/>
          </a:prstGeom>
          <a:noFill/>
        </p:spPr>
        <p:txBody>
          <a:bodyPr wrap="none" rtlCol="0">
            <a:spAutoFit/>
          </a:bodyPr>
          <a:lstStyle/>
          <a:p>
            <a:r>
              <a:rPr lang="en-US" b="1" dirty="0" smtClean="0"/>
              <a:t>20 %</a:t>
            </a:r>
            <a:endParaRPr lang="en-IN" b="1" dirty="0"/>
          </a:p>
        </p:txBody>
      </p:sp>
      <p:sp>
        <p:nvSpPr>
          <p:cNvPr id="6" name="TextBox 5"/>
          <p:cNvSpPr txBox="1"/>
          <p:nvPr/>
        </p:nvSpPr>
        <p:spPr>
          <a:xfrm>
            <a:off x="4953000" y="4343400"/>
            <a:ext cx="583814" cy="369332"/>
          </a:xfrm>
          <a:prstGeom prst="rect">
            <a:avLst/>
          </a:prstGeom>
          <a:noFill/>
        </p:spPr>
        <p:txBody>
          <a:bodyPr wrap="none" rtlCol="0">
            <a:spAutoFit/>
          </a:bodyPr>
          <a:lstStyle/>
          <a:p>
            <a:r>
              <a:rPr lang="en-US" b="1" dirty="0" smtClean="0"/>
              <a:t>30%</a:t>
            </a:r>
            <a:endParaRPr lang="en-IN" b="1" dirty="0"/>
          </a:p>
        </p:txBody>
      </p:sp>
      <p:sp>
        <p:nvSpPr>
          <p:cNvPr id="7" name="TextBox 6"/>
          <p:cNvSpPr txBox="1"/>
          <p:nvPr/>
        </p:nvSpPr>
        <p:spPr>
          <a:xfrm>
            <a:off x="3733800" y="3657600"/>
            <a:ext cx="583814" cy="369332"/>
          </a:xfrm>
          <a:prstGeom prst="rect">
            <a:avLst/>
          </a:prstGeom>
          <a:noFill/>
        </p:spPr>
        <p:txBody>
          <a:bodyPr wrap="none" rtlCol="0">
            <a:spAutoFit/>
          </a:bodyPr>
          <a:lstStyle/>
          <a:p>
            <a:r>
              <a:rPr lang="en-US" b="1" dirty="0" smtClean="0"/>
              <a:t>50%</a:t>
            </a:r>
            <a:endParaRPr lang="en-IN" b="1" dirty="0"/>
          </a:p>
        </p:txBody>
      </p:sp>
      <p:sp>
        <p:nvSpPr>
          <p:cNvPr id="8" name="Rectangle 7"/>
          <p:cNvSpPr/>
          <p:nvPr/>
        </p:nvSpPr>
        <p:spPr>
          <a:xfrm>
            <a:off x="7086600" y="3048000"/>
            <a:ext cx="2057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compliance</a:t>
            </a:r>
            <a:endParaRPr lang="en-IN" dirty="0"/>
          </a:p>
        </p:txBody>
      </p:sp>
      <p:sp>
        <p:nvSpPr>
          <p:cNvPr id="9" name="Rectangle 8"/>
          <p:cNvSpPr/>
          <p:nvPr/>
        </p:nvSpPr>
        <p:spPr>
          <a:xfrm>
            <a:off x="7086600" y="3810000"/>
            <a:ext cx="2057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 Compliance</a:t>
            </a:r>
            <a:endParaRPr lang="en-IN" dirty="0"/>
          </a:p>
        </p:txBody>
      </p:sp>
      <p:sp>
        <p:nvSpPr>
          <p:cNvPr id="10" name="Rectangle 9"/>
          <p:cNvSpPr/>
          <p:nvPr/>
        </p:nvSpPr>
        <p:spPr>
          <a:xfrm>
            <a:off x="7086600" y="4495800"/>
            <a:ext cx="2057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Partial Compliance</a:t>
            </a:r>
            <a:endParaRPr lang="en-IN" dirty="0"/>
          </a:p>
        </p:txBody>
      </p:sp>
      <p:sp>
        <p:nvSpPr>
          <p:cNvPr id="11" name="TextBox 10"/>
          <p:cNvSpPr txBox="1"/>
          <p:nvPr/>
        </p:nvSpPr>
        <p:spPr>
          <a:xfrm>
            <a:off x="1066800" y="1981200"/>
            <a:ext cx="2409378" cy="1200329"/>
          </a:xfrm>
          <a:prstGeom prst="rect">
            <a:avLst/>
          </a:prstGeom>
          <a:solidFill>
            <a:srgbClr val="FFFF00"/>
          </a:solidFill>
        </p:spPr>
        <p:txBody>
          <a:bodyPr wrap="none" rtlCol="0">
            <a:spAutoFit/>
          </a:bodyPr>
          <a:lstStyle/>
          <a:p>
            <a:pPr>
              <a:buFont typeface="Wingdings" pitchFamily="2" charset="2"/>
              <a:buChar char="v"/>
            </a:pPr>
            <a:r>
              <a:rPr lang="en-US" dirty="0" smtClean="0"/>
              <a:t> </a:t>
            </a:r>
            <a:r>
              <a:rPr lang="en-US" dirty="0" smtClean="0">
                <a:solidFill>
                  <a:srgbClr val="002060"/>
                </a:solidFill>
              </a:rPr>
              <a:t>Purpose for Retrieval</a:t>
            </a:r>
          </a:p>
          <a:p>
            <a:pPr lvl="1">
              <a:buFont typeface="Arial" pitchFamily="34" charset="0"/>
              <a:buChar char="•"/>
            </a:pPr>
            <a:r>
              <a:rPr lang="en-US" dirty="0" smtClean="0">
                <a:solidFill>
                  <a:srgbClr val="002060"/>
                </a:solidFill>
              </a:rPr>
              <a:t>For Dr</a:t>
            </a:r>
          </a:p>
          <a:p>
            <a:pPr lvl="1">
              <a:buFont typeface="Arial" pitchFamily="34" charset="0"/>
              <a:buChar char="•"/>
            </a:pPr>
            <a:r>
              <a:rPr lang="en-US" dirty="0" smtClean="0">
                <a:solidFill>
                  <a:srgbClr val="002060"/>
                </a:solidFill>
              </a:rPr>
              <a:t>Research</a:t>
            </a:r>
          </a:p>
          <a:p>
            <a:pPr lvl="1">
              <a:buFont typeface="Arial" pitchFamily="34" charset="0"/>
              <a:buChar char="•"/>
            </a:pPr>
            <a:r>
              <a:rPr lang="en-US" dirty="0" smtClean="0">
                <a:solidFill>
                  <a:srgbClr val="002060"/>
                </a:solidFill>
              </a:rPr>
              <a:t>MLC</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t>
            </a:r>
            <a:br>
              <a:rPr lang="en-US" b="1" u="sng" dirty="0" smtClean="0"/>
            </a:br>
            <a:r>
              <a:rPr lang="en-US" b="1" u="sng" dirty="0" smtClean="0"/>
              <a:t/>
            </a:r>
            <a:br>
              <a:rPr lang="en-US" b="1" u="sng" dirty="0" smtClean="0"/>
            </a:br>
            <a:r>
              <a:rPr lang="en-US" sz="3100" b="1" u="sng" dirty="0" smtClean="0"/>
              <a:t>B. STANDARDS BY BOOK OF C.M. FRANCIS C.I OBJECTIVE – REGISTERS</a:t>
            </a:r>
            <a:r>
              <a:rPr lang="en-IN" dirty="0" smtClean="0"/>
              <a:t/>
            </a:r>
            <a:br>
              <a:rPr lang="en-IN" dirty="0" smtClean="0"/>
            </a:br>
            <a:r>
              <a:rPr lang="en-US" b="1" u="sng" dirty="0" smtClean="0"/>
              <a:t/>
            </a:r>
            <a:br>
              <a:rPr lang="en-US" b="1" u="sng" dirty="0" smtClean="0"/>
            </a:br>
            <a:r>
              <a:rPr lang="en-US" b="1" dirty="0" smtClean="0"/>
              <a:t> </a:t>
            </a:r>
            <a:r>
              <a:rPr lang="en-IN" dirty="0" smtClean="0"/>
              <a:t/>
            </a:r>
            <a:br>
              <a:rPr lang="en-IN" dirty="0" smtClean="0"/>
            </a:br>
            <a:r>
              <a:rPr lang="en-US" b="1" dirty="0" smtClean="0"/>
              <a:t> </a:t>
            </a:r>
            <a:r>
              <a:rPr lang="en-IN" dirty="0" smtClean="0"/>
              <a:t/>
            </a:r>
            <a:br>
              <a:rPr lang="en-IN" dirty="0" smtClean="0"/>
            </a:br>
            <a:r>
              <a:rPr lang="en-US" dirty="0" smtClean="0"/>
              <a:t> </a:t>
            </a:r>
            <a:r>
              <a:rPr lang="en-IN" dirty="0" smtClean="0"/>
              <a:t/>
            </a:r>
            <a:br>
              <a:rPr lang="en-IN" dirty="0" smtClean="0"/>
            </a:br>
            <a:endParaRPr lang="en-IN" dirty="0"/>
          </a:p>
        </p:txBody>
      </p:sp>
      <p:sp>
        <p:nvSpPr>
          <p:cNvPr id="5" name="Rectangle 4"/>
          <p:cNvSpPr/>
          <p:nvPr/>
        </p:nvSpPr>
        <p:spPr>
          <a:xfrm>
            <a:off x="6477000" y="3810000"/>
            <a:ext cx="2057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Compliance</a:t>
            </a:r>
            <a:endParaRPr lang="en-IN" dirty="0"/>
          </a:p>
        </p:txBody>
      </p:sp>
      <p:pic>
        <p:nvPicPr>
          <p:cNvPr id="7" name="Content Placeholder 6"/>
          <p:cNvPicPr>
            <a:picLocks noGrp="1"/>
          </p:cNvPicPr>
          <p:nvPr>
            <p:ph idx="1"/>
          </p:nvPr>
        </p:nvPicPr>
        <p:blipFill>
          <a:blip r:embed="rId2"/>
          <a:srcRect/>
          <a:stretch>
            <a:fillRect/>
          </a:stretch>
        </p:blipFill>
        <p:spPr bwMode="auto">
          <a:xfrm>
            <a:off x="2895600" y="3733800"/>
            <a:ext cx="3473970" cy="3124200"/>
          </a:xfrm>
          <a:prstGeom prst="rect">
            <a:avLst/>
          </a:prstGeom>
          <a:solidFill>
            <a:srgbClr val="00B0F0"/>
          </a:solidFill>
          <a:ln w="9525">
            <a:noFill/>
            <a:miter lim="800000"/>
            <a:headEnd/>
            <a:tailEnd/>
          </a:ln>
        </p:spPr>
      </p:pic>
      <p:sp>
        <p:nvSpPr>
          <p:cNvPr id="6" name="TextBox 5"/>
          <p:cNvSpPr txBox="1"/>
          <p:nvPr/>
        </p:nvSpPr>
        <p:spPr>
          <a:xfrm>
            <a:off x="152400" y="1371600"/>
            <a:ext cx="4388509" cy="2031325"/>
          </a:xfrm>
          <a:prstGeom prst="rect">
            <a:avLst/>
          </a:prstGeom>
          <a:solidFill>
            <a:srgbClr val="000099"/>
          </a:solidFill>
        </p:spPr>
        <p:txBody>
          <a:bodyPr wrap="none" rtlCol="0">
            <a:spAutoFit/>
          </a:bodyPr>
          <a:lstStyle/>
          <a:p>
            <a:pPr>
              <a:buFont typeface="Wingdings" pitchFamily="2" charset="2"/>
              <a:buChar char="Ø"/>
            </a:pPr>
            <a:r>
              <a:rPr lang="en-US" b="1" dirty="0" smtClean="0">
                <a:solidFill>
                  <a:srgbClr val="FFFF00"/>
                </a:solidFill>
              </a:rPr>
              <a:t>Registration Counter/ Admission Registers</a:t>
            </a:r>
          </a:p>
          <a:p>
            <a:pPr>
              <a:buFont typeface="Wingdings" pitchFamily="2" charset="2"/>
              <a:buChar char="Ø"/>
            </a:pPr>
            <a:r>
              <a:rPr lang="en-US" b="1" dirty="0" smtClean="0">
                <a:solidFill>
                  <a:srgbClr val="FFFF00"/>
                </a:solidFill>
              </a:rPr>
              <a:t>Admission Register for IPD counter</a:t>
            </a:r>
          </a:p>
          <a:p>
            <a:pPr>
              <a:buFont typeface="Wingdings" pitchFamily="2" charset="2"/>
              <a:buChar char="Ø"/>
            </a:pPr>
            <a:r>
              <a:rPr lang="en-US" b="1" dirty="0" smtClean="0">
                <a:solidFill>
                  <a:srgbClr val="FFFF00"/>
                </a:solidFill>
              </a:rPr>
              <a:t>Admission Register in Ward</a:t>
            </a:r>
          </a:p>
          <a:p>
            <a:pPr>
              <a:buFont typeface="Wingdings" pitchFamily="2" charset="2"/>
              <a:buChar char="Ø"/>
            </a:pPr>
            <a:r>
              <a:rPr lang="en-US" b="1" dirty="0" smtClean="0">
                <a:solidFill>
                  <a:srgbClr val="FFFF00"/>
                </a:solidFill>
              </a:rPr>
              <a:t>Treatment Register</a:t>
            </a:r>
          </a:p>
          <a:p>
            <a:pPr>
              <a:buFont typeface="Wingdings" pitchFamily="2" charset="2"/>
              <a:buChar char="Ø"/>
            </a:pPr>
            <a:r>
              <a:rPr lang="en-US" b="1" dirty="0" smtClean="0">
                <a:solidFill>
                  <a:srgbClr val="FFFF00"/>
                </a:solidFill>
              </a:rPr>
              <a:t>Discharge Register</a:t>
            </a:r>
          </a:p>
          <a:p>
            <a:pPr>
              <a:buFont typeface="Wingdings" pitchFamily="2" charset="2"/>
              <a:buChar char="Ø"/>
            </a:pPr>
            <a:r>
              <a:rPr lang="en-US" b="1" dirty="0" smtClean="0">
                <a:solidFill>
                  <a:srgbClr val="FFFF00"/>
                </a:solidFill>
              </a:rPr>
              <a:t>Day Care Surgery Register</a:t>
            </a:r>
          </a:p>
          <a:p>
            <a:pPr>
              <a:buFont typeface="Wingdings" pitchFamily="2" charset="2"/>
              <a:buChar char="Ø"/>
            </a:pPr>
            <a:r>
              <a:rPr lang="en-US" b="1" dirty="0" smtClean="0">
                <a:solidFill>
                  <a:srgbClr val="FFFF00"/>
                </a:solidFill>
              </a:rPr>
              <a:t>Day Care Dispatch Register</a:t>
            </a:r>
            <a:endParaRPr lang="en-IN" b="1" dirty="0">
              <a:solidFill>
                <a:srgbClr val="FFFF00"/>
              </a:solidFill>
            </a:endParaRPr>
          </a:p>
        </p:txBody>
      </p:sp>
      <p:sp>
        <p:nvSpPr>
          <p:cNvPr id="10" name="TextBox 9"/>
          <p:cNvSpPr txBox="1"/>
          <p:nvPr/>
        </p:nvSpPr>
        <p:spPr>
          <a:xfrm>
            <a:off x="4724400" y="1371600"/>
            <a:ext cx="3033716" cy="1477328"/>
          </a:xfrm>
          <a:prstGeom prst="rect">
            <a:avLst/>
          </a:prstGeom>
          <a:solidFill>
            <a:srgbClr val="000099"/>
          </a:solidFill>
        </p:spPr>
        <p:txBody>
          <a:bodyPr wrap="none" rtlCol="0">
            <a:spAutoFit/>
          </a:bodyPr>
          <a:lstStyle/>
          <a:p>
            <a:pPr>
              <a:buFont typeface="Wingdings" pitchFamily="2" charset="2"/>
              <a:buChar char="Ø"/>
            </a:pPr>
            <a:r>
              <a:rPr lang="en-US" b="1" dirty="0" smtClean="0">
                <a:solidFill>
                  <a:srgbClr val="FFFF00"/>
                </a:solidFill>
              </a:rPr>
              <a:t>OT Registers</a:t>
            </a:r>
          </a:p>
          <a:p>
            <a:pPr>
              <a:buFont typeface="Wingdings" pitchFamily="2" charset="2"/>
              <a:buChar char="Ø"/>
            </a:pPr>
            <a:r>
              <a:rPr lang="en-US" b="1" dirty="0" smtClean="0">
                <a:solidFill>
                  <a:srgbClr val="FFFF00"/>
                </a:solidFill>
              </a:rPr>
              <a:t>Birth and Death Registers</a:t>
            </a:r>
          </a:p>
          <a:p>
            <a:pPr>
              <a:buFont typeface="Wingdings" pitchFamily="2" charset="2"/>
              <a:buChar char="Ø"/>
            </a:pPr>
            <a:r>
              <a:rPr lang="en-US" b="1" dirty="0" smtClean="0">
                <a:solidFill>
                  <a:srgbClr val="FFFF00"/>
                </a:solidFill>
              </a:rPr>
              <a:t>A&amp;E Registers</a:t>
            </a:r>
          </a:p>
          <a:p>
            <a:pPr>
              <a:buFont typeface="Wingdings" pitchFamily="2" charset="2"/>
              <a:buChar char="Ø"/>
            </a:pPr>
            <a:r>
              <a:rPr lang="en-US" b="1" dirty="0" smtClean="0">
                <a:solidFill>
                  <a:srgbClr val="FFFF00"/>
                </a:solidFill>
              </a:rPr>
              <a:t>Medico Legal Cases Register</a:t>
            </a:r>
          </a:p>
          <a:p>
            <a:pPr>
              <a:buFont typeface="Wingdings" pitchFamily="2" charset="2"/>
              <a:buChar char="Ø"/>
            </a:pPr>
            <a:r>
              <a:rPr lang="en-US" b="1" dirty="0" smtClean="0">
                <a:solidFill>
                  <a:srgbClr val="FFFF00"/>
                </a:solidFill>
              </a:rPr>
              <a:t>Delivery suite Register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C.2 OBJECTIVE- INDEXING PROCEDURES</a:t>
            </a:r>
            <a:endParaRPr lang="en-IN" sz="3200" dirty="0"/>
          </a:p>
        </p:txBody>
      </p:sp>
      <p:pic>
        <p:nvPicPr>
          <p:cNvPr id="4" name="Content Placeholder 3"/>
          <p:cNvPicPr>
            <a:picLocks noGrp="1"/>
          </p:cNvPicPr>
          <p:nvPr>
            <p:ph idx="1"/>
          </p:nvPr>
        </p:nvPicPr>
        <p:blipFill>
          <a:blip r:embed="rId2"/>
          <a:srcRect/>
          <a:stretch>
            <a:fillRect/>
          </a:stretch>
        </p:blipFill>
        <p:spPr bwMode="auto">
          <a:xfrm>
            <a:off x="2590800" y="2057400"/>
            <a:ext cx="3352800" cy="3200400"/>
          </a:xfrm>
          <a:prstGeom prst="rect">
            <a:avLst/>
          </a:prstGeom>
          <a:noFill/>
          <a:ln w="9525">
            <a:noFill/>
            <a:miter lim="800000"/>
            <a:headEnd/>
            <a:tailEnd/>
          </a:ln>
        </p:spPr>
      </p:pic>
      <p:sp>
        <p:nvSpPr>
          <p:cNvPr id="5" name="TextBox 4"/>
          <p:cNvSpPr txBox="1"/>
          <p:nvPr/>
        </p:nvSpPr>
        <p:spPr>
          <a:xfrm>
            <a:off x="6019800" y="1600200"/>
            <a:ext cx="2423420" cy="1200329"/>
          </a:xfrm>
          <a:prstGeom prst="rect">
            <a:avLst/>
          </a:prstGeom>
          <a:solidFill>
            <a:srgbClr val="000099"/>
          </a:solidFill>
        </p:spPr>
        <p:txBody>
          <a:bodyPr wrap="none" rtlCol="0">
            <a:spAutoFit/>
          </a:bodyPr>
          <a:lstStyle/>
          <a:p>
            <a:pPr>
              <a:buFont typeface="Wingdings" pitchFamily="2" charset="2"/>
              <a:buChar char="v"/>
            </a:pPr>
            <a:r>
              <a:rPr lang="en-US" b="1" dirty="0" smtClean="0">
                <a:solidFill>
                  <a:srgbClr val="FFFF00"/>
                </a:solidFill>
              </a:rPr>
              <a:t>Master Patient Index</a:t>
            </a:r>
          </a:p>
          <a:p>
            <a:pPr>
              <a:buFont typeface="Wingdings" pitchFamily="2" charset="2"/>
              <a:buChar char="v"/>
            </a:pPr>
            <a:r>
              <a:rPr lang="en-US" b="1" dirty="0" smtClean="0">
                <a:solidFill>
                  <a:srgbClr val="FFFF00"/>
                </a:solidFill>
              </a:rPr>
              <a:t>Disease and OT index</a:t>
            </a:r>
          </a:p>
          <a:p>
            <a:pPr>
              <a:buFont typeface="Wingdings" pitchFamily="2" charset="2"/>
              <a:buChar char="v"/>
            </a:pPr>
            <a:r>
              <a:rPr lang="en-US" b="1" dirty="0" smtClean="0">
                <a:solidFill>
                  <a:srgbClr val="FFFF00"/>
                </a:solidFill>
              </a:rPr>
              <a:t>Physician Index</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 - MEDICAL RECORD RETENTION POLICY</a:t>
            </a:r>
            <a:endParaRPr lang="en-IN" sz="3200" dirty="0"/>
          </a:p>
        </p:txBody>
      </p:sp>
      <p:pic>
        <p:nvPicPr>
          <p:cNvPr id="6" name="Content Placeholder 5"/>
          <p:cNvPicPr>
            <a:picLocks noGrp="1"/>
          </p:cNvPicPr>
          <p:nvPr>
            <p:ph idx="1"/>
          </p:nvPr>
        </p:nvPicPr>
        <p:blipFill>
          <a:blip r:embed="rId2"/>
          <a:srcRect/>
          <a:stretch>
            <a:fillRect/>
          </a:stretch>
        </p:blipFill>
        <p:spPr bwMode="auto">
          <a:xfrm>
            <a:off x="228600" y="838200"/>
            <a:ext cx="3429000" cy="3048000"/>
          </a:xfrm>
          <a:prstGeom prst="rect">
            <a:avLst/>
          </a:prstGeom>
          <a:noFill/>
          <a:ln w="9525">
            <a:noFill/>
            <a:miter lim="800000"/>
            <a:headEnd/>
            <a:tailEnd/>
          </a:ln>
        </p:spPr>
      </p:pic>
      <p:sp>
        <p:nvSpPr>
          <p:cNvPr id="4" name="TextBox 3"/>
          <p:cNvSpPr txBox="1"/>
          <p:nvPr/>
        </p:nvSpPr>
        <p:spPr>
          <a:xfrm>
            <a:off x="4343400" y="1676400"/>
            <a:ext cx="4760214" cy="2031325"/>
          </a:xfrm>
          <a:prstGeom prst="rect">
            <a:avLst/>
          </a:prstGeom>
          <a:solidFill>
            <a:srgbClr val="000099"/>
          </a:solidFill>
        </p:spPr>
        <p:txBody>
          <a:bodyPr wrap="none" rtlCol="0">
            <a:spAutoFit/>
          </a:bodyPr>
          <a:lstStyle/>
          <a:p>
            <a:pPr>
              <a:buFont typeface="Wingdings" pitchFamily="2" charset="2"/>
              <a:buChar char="Ø"/>
            </a:pPr>
            <a:r>
              <a:rPr lang="en-US" b="1" dirty="0" smtClean="0">
                <a:solidFill>
                  <a:srgbClr val="FFFF00"/>
                </a:solidFill>
              </a:rPr>
              <a:t>Lack of storage space necessitates policy.</a:t>
            </a:r>
          </a:p>
          <a:p>
            <a:pPr>
              <a:buFont typeface="Wingdings" pitchFamily="2" charset="2"/>
              <a:buChar char="Ø"/>
            </a:pPr>
            <a:r>
              <a:rPr lang="en-US" b="1" dirty="0" smtClean="0">
                <a:solidFill>
                  <a:srgbClr val="FFFF00"/>
                </a:solidFill>
              </a:rPr>
              <a:t>MRs older than ten yrs of no use for</a:t>
            </a:r>
          </a:p>
          <a:p>
            <a:r>
              <a:rPr lang="en-US" b="1" dirty="0" smtClean="0">
                <a:solidFill>
                  <a:srgbClr val="FFFF00"/>
                </a:solidFill>
              </a:rPr>
              <a:t>    clinical, education/research or audit purposes</a:t>
            </a:r>
          </a:p>
          <a:p>
            <a:pPr lvl="1">
              <a:buFont typeface="Arial" pitchFamily="34" charset="0"/>
              <a:buChar char="•"/>
            </a:pPr>
            <a:r>
              <a:rPr lang="en-US" b="1" dirty="0" smtClean="0">
                <a:solidFill>
                  <a:srgbClr val="FFFF00"/>
                </a:solidFill>
              </a:rPr>
              <a:t> MRs of Minors, mental disability</a:t>
            </a:r>
          </a:p>
          <a:p>
            <a:pPr lvl="1">
              <a:buFont typeface="Arial" pitchFamily="34" charset="0"/>
              <a:buChar char="•"/>
            </a:pPr>
            <a:r>
              <a:rPr lang="en-US" b="1" dirty="0" smtClean="0">
                <a:solidFill>
                  <a:srgbClr val="FFFF00"/>
                </a:solidFill>
              </a:rPr>
              <a:t>MLC Cases</a:t>
            </a:r>
          </a:p>
          <a:p>
            <a:pPr>
              <a:buFont typeface="Wingdings" pitchFamily="2" charset="2"/>
              <a:buChar char="Ø"/>
            </a:pPr>
            <a:r>
              <a:rPr lang="en-US" b="1" dirty="0" smtClean="0">
                <a:solidFill>
                  <a:srgbClr val="FFFF00"/>
                </a:solidFill>
              </a:rPr>
              <a:t> OPD—03 yrs</a:t>
            </a:r>
          </a:p>
          <a:p>
            <a:pPr>
              <a:buFont typeface="Wingdings" pitchFamily="2" charset="2"/>
              <a:buChar char="Ø"/>
            </a:pPr>
            <a:r>
              <a:rPr lang="en-US" b="1" dirty="0" smtClean="0">
                <a:solidFill>
                  <a:srgbClr val="FFFF00"/>
                </a:solidFill>
              </a:rPr>
              <a:t> IPD—05</a:t>
            </a:r>
            <a:endParaRPr lang="en-IN" b="1" dirty="0">
              <a:solidFill>
                <a:srgbClr val="FFFF00"/>
              </a:solidFill>
            </a:endParaRPr>
          </a:p>
        </p:txBody>
      </p:sp>
      <p:pic>
        <p:nvPicPr>
          <p:cNvPr id="7" name="Picture 2"/>
          <p:cNvPicPr>
            <a:picLocks noChangeAspect="1" noChangeArrowheads="1"/>
          </p:cNvPicPr>
          <p:nvPr/>
        </p:nvPicPr>
        <p:blipFill>
          <a:blip r:embed="rId3"/>
          <a:srcRect/>
          <a:stretch>
            <a:fillRect/>
          </a:stretch>
        </p:blipFill>
        <p:spPr bwMode="auto">
          <a:xfrm>
            <a:off x="6248400" y="4267200"/>
            <a:ext cx="2599063" cy="2344807"/>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1828800" y="4343400"/>
            <a:ext cx="3276600" cy="22270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C.6 OBJECTIVE - HEALTH CARE STATISTICS</a:t>
            </a:r>
            <a:r>
              <a:rPr lang="en-IN" dirty="0" smtClean="0"/>
              <a:t/>
            </a:r>
            <a:br>
              <a:rPr lang="en-IN" dirty="0" smtClean="0"/>
            </a:br>
            <a:endParaRPr lang="en-IN" dirty="0"/>
          </a:p>
        </p:txBody>
      </p:sp>
      <p:pic>
        <p:nvPicPr>
          <p:cNvPr id="4" name="Content Placeholder 3"/>
          <p:cNvPicPr>
            <a:picLocks noGrp="1"/>
          </p:cNvPicPr>
          <p:nvPr>
            <p:ph idx="1"/>
          </p:nvPr>
        </p:nvPicPr>
        <p:blipFill>
          <a:blip r:embed="rId2"/>
          <a:srcRect/>
          <a:stretch>
            <a:fillRect/>
          </a:stretch>
        </p:blipFill>
        <p:spPr bwMode="auto">
          <a:xfrm>
            <a:off x="2209800" y="1828800"/>
            <a:ext cx="3962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OBSERVATIONS/FINDINGS</a:t>
            </a:r>
            <a:endParaRPr lang="en-IN" b="1" u="sng" dirty="0"/>
          </a:p>
        </p:txBody>
      </p:sp>
      <p:pic>
        <p:nvPicPr>
          <p:cNvPr id="4" name="Content Placeholder 3"/>
          <p:cNvPicPr>
            <a:picLocks noGrp="1"/>
          </p:cNvPicPr>
          <p:nvPr>
            <p:ph idx="1"/>
          </p:nvPr>
        </p:nvPicPr>
        <p:blipFill>
          <a:blip r:embed="rId2"/>
          <a:srcRect/>
          <a:stretch>
            <a:fillRect/>
          </a:stretch>
        </p:blipFill>
        <p:spPr bwMode="auto">
          <a:xfrm>
            <a:off x="2608529" y="1991035"/>
            <a:ext cx="3926941" cy="3744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0099"/>
          </a:solidFill>
        </p:spPr>
        <p:txBody>
          <a:bodyPr/>
          <a:lstStyle/>
          <a:p>
            <a:r>
              <a:rPr lang="en-US" b="1" u="sng" dirty="0" smtClean="0">
                <a:solidFill>
                  <a:schemeClr val="bg1"/>
                </a:solidFill>
              </a:rPr>
              <a:t>OBSERVATIONS&amp;FINDINGS</a:t>
            </a:r>
            <a:endParaRPr lang="en-IN" b="1" u="sng" dirty="0">
              <a:solidFill>
                <a:schemeClr val="bg1"/>
              </a:solidFill>
            </a:endParaRPr>
          </a:p>
        </p:txBody>
      </p:sp>
      <p:sp>
        <p:nvSpPr>
          <p:cNvPr id="3" name="Content Placeholder 2"/>
          <p:cNvSpPr>
            <a:spLocks noGrp="1"/>
          </p:cNvSpPr>
          <p:nvPr>
            <p:ph idx="1"/>
          </p:nvPr>
        </p:nvSpPr>
        <p:spPr>
          <a:xfrm>
            <a:off x="0" y="1447800"/>
            <a:ext cx="9144000" cy="5410200"/>
          </a:xfrm>
          <a:solidFill>
            <a:srgbClr val="000099"/>
          </a:solidFill>
        </p:spPr>
        <p:txBody>
          <a:bodyPr>
            <a:normAutofit lnSpcReduction="10000"/>
          </a:bodyPr>
          <a:lstStyle/>
          <a:p>
            <a:r>
              <a:rPr lang="en-US" dirty="0" smtClean="0">
                <a:solidFill>
                  <a:srgbClr val="FFFF00"/>
                </a:solidFill>
              </a:rPr>
              <a:t>The MRD of the LBSH   not very well established. </a:t>
            </a:r>
          </a:p>
          <a:p>
            <a:r>
              <a:rPr lang="en-US" dirty="0" smtClean="0">
                <a:solidFill>
                  <a:srgbClr val="FFFF00"/>
                </a:solidFill>
              </a:rPr>
              <a:t>There are only two rooms of the size 12xl4ft, located on 2nd floor, near the office of Medical superintendant allotted for medical records.</a:t>
            </a:r>
          </a:p>
          <a:p>
            <a:r>
              <a:rPr lang="en-US" dirty="0" smtClean="0">
                <a:solidFill>
                  <a:srgbClr val="FFFF00"/>
                </a:solidFill>
              </a:rPr>
              <a:t> Observation and Findings were recorded under the following heads:</a:t>
            </a:r>
            <a:endParaRPr lang="en-IN" dirty="0" smtClean="0">
              <a:solidFill>
                <a:srgbClr val="FFFF00"/>
              </a:solidFill>
            </a:endParaRPr>
          </a:p>
          <a:p>
            <a:pPr lvl="1"/>
            <a:r>
              <a:rPr lang="en-US" dirty="0" smtClean="0">
                <a:solidFill>
                  <a:srgbClr val="FFFF00"/>
                </a:solidFill>
              </a:rPr>
              <a:t>Activities of medical record department the hospital.</a:t>
            </a:r>
            <a:endParaRPr lang="en-IN" dirty="0" smtClean="0">
              <a:solidFill>
                <a:srgbClr val="FFFF00"/>
              </a:solidFill>
            </a:endParaRPr>
          </a:p>
          <a:p>
            <a:pPr lvl="1"/>
            <a:r>
              <a:rPr lang="en-US" dirty="0" smtClean="0">
                <a:solidFill>
                  <a:srgbClr val="FFFF00"/>
                </a:solidFill>
              </a:rPr>
              <a:t>Admission procedures  </a:t>
            </a:r>
            <a:endParaRPr lang="en-IN" dirty="0" smtClean="0">
              <a:solidFill>
                <a:srgbClr val="FFFF00"/>
              </a:solidFill>
            </a:endParaRPr>
          </a:p>
          <a:p>
            <a:pPr lvl="1"/>
            <a:r>
              <a:rPr lang="en-US" dirty="0" smtClean="0">
                <a:solidFill>
                  <a:srgbClr val="FFFF00"/>
                </a:solidFill>
              </a:rPr>
              <a:t>Retrieval system of OPD and IPD files</a:t>
            </a:r>
            <a:endParaRPr lang="en-IN" dirty="0" smtClean="0">
              <a:solidFill>
                <a:srgbClr val="FFFF00"/>
              </a:solidFill>
            </a:endParaRPr>
          </a:p>
          <a:p>
            <a:pPr lvl="1"/>
            <a:r>
              <a:rPr lang="en-US" dirty="0" smtClean="0">
                <a:solidFill>
                  <a:srgbClr val="FFFF00"/>
                </a:solidFill>
              </a:rPr>
              <a:t>Various Registers maintained at MRD</a:t>
            </a:r>
            <a:endParaRPr lang="en-IN" dirty="0" smtClean="0">
              <a:solidFill>
                <a:srgbClr val="FFFF00"/>
              </a:solidFill>
            </a:endParaRPr>
          </a:p>
          <a:p>
            <a:pPr lvl="1"/>
            <a:r>
              <a:rPr lang="en-US" dirty="0" smtClean="0">
                <a:solidFill>
                  <a:srgbClr val="FFFF00"/>
                </a:solidFill>
              </a:rPr>
              <a:t>Index Card</a:t>
            </a:r>
            <a:endParaRPr lang="en-IN" dirty="0" smtClean="0">
              <a:solidFill>
                <a:srgbClr val="FFFF00"/>
              </a:solidFill>
            </a:endParaRPr>
          </a:p>
          <a:p>
            <a:endParaRPr lang="en-IN"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000099"/>
          </a:solidFill>
        </p:spPr>
        <p:txBody>
          <a:bodyPr>
            <a:normAutofit/>
          </a:bodyPr>
          <a:lstStyle/>
          <a:p>
            <a:r>
              <a:rPr lang="en-US" b="1" u="sng" dirty="0" smtClean="0">
                <a:solidFill>
                  <a:srgbClr val="FFFF00"/>
                </a:solidFill>
                <a:latin typeface="Arial Narrow" pitchFamily="34" charset="0"/>
              </a:rPr>
              <a:t>BACKGROUND</a:t>
            </a:r>
            <a:endParaRPr lang="en-US" b="1" dirty="0">
              <a:solidFill>
                <a:srgbClr val="FFFF00"/>
              </a:solidFill>
            </a:endParaRPr>
          </a:p>
        </p:txBody>
      </p:sp>
      <p:sp>
        <p:nvSpPr>
          <p:cNvPr id="3" name="Content Placeholder 2"/>
          <p:cNvSpPr>
            <a:spLocks noGrp="1"/>
          </p:cNvSpPr>
          <p:nvPr>
            <p:ph idx="1"/>
          </p:nvPr>
        </p:nvSpPr>
        <p:spPr>
          <a:xfrm>
            <a:off x="0" y="1219200"/>
            <a:ext cx="9144000" cy="5638800"/>
          </a:xfrm>
          <a:solidFill>
            <a:srgbClr val="000099"/>
          </a:solidFill>
        </p:spPr>
        <p:txBody>
          <a:bodyPr/>
          <a:lstStyle/>
          <a:p>
            <a:r>
              <a:rPr lang="en-IN" dirty="0" smtClean="0">
                <a:solidFill>
                  <a:schemeClr val="bg1"/>
                </a:solidFill>
                <a:latin typeface="Arial Narrow" pitchFamily="34" charset="0"/>
              </a:rPr>
              <a:t>Internship cum Dissertation under Ministry of Health and Family Welfare (</a:t>
            </a:r>
            <a:r>
              <a:rPr lang="en-IN" dirty="0" err="1" smtClean="0">
                <a:solidFill>
                  <a:schemeClr val="bg1"/>
                </a:solidFill>
                <a:latin typeface="Arial Narrow" pitchFamily="34" charset="0"/>
              </a:rPr>
              <a:t>MoHFW</a:t>
            </a:r>
            <a:r>
              <a:rPr lang="en-IN" dirty="0" smtClean="0">
                <a:solidFill>
                  <a:schemeClr val="bg1"/>
                </a:solidFill>
                <a:latin typeface="Arial Narrow" pitchFamily="34" charset="0"/>
              </a:rPr>
              <a:t>) </a:t>
            </a:r>
          </a:p>
          <a:p>
            <a:endParaRPr lang="en-IN" dirty="0" smtClean="0">
              <a:solidFill>
                <a:schemeClr val="bg1"/>
              </a:solidFill>
              <a:latin typeface="Arial Narrow" pitchFamily="34" charset="0"/>
            </a:endParaRPr>
          </a:p>
          <a:p>
            <a:r>
              <a:rPr lang="en-IN" dirty="0" smtClean="0">
                <a:solidFill>
                  <a:schemeClr val="bg1"/>
                </a:solidFill>
                <a:latin typeface="Arial Narrow" pitchFamily="34" charset="0"/>
              </a:rPr>
              <a:t>Further directed to </a:t>
            </a:r>
            <a:r>
              <a:rPr lang="en-IN" dirty="0" err="1" smtClean="0">
                <a:solidFill>
                  <a:schemeClr val="bg1"/>
                </a:solidFill>
                <a:latin typeface="Arial Narrow" pitchFamily="34" charset="0"/>
              </a:rPr>
              <a:t>Lal</a:t>
            </a:r>
            <a:r>
              <a:rPr lang="en-IN" dirty="0" smtClean="0">
                <a:solidFill>
                  <a:schemeClr val="bg1"/>
                </a:solidFill>
                <a:latin typeface="Arial Narrow" pitchFamily="34" charset="0"/>
              </a:rPr>
              <a:t> </a:t>
            </a:r>
            <a:r>
              <a:rPr lang="en-IN" dirty="0" err="1" smtClean="0">
                <a:solidFill>
                  <a:schemeClr val="bg1"/>
                </a:solidFill>
                <a:latin typeface="Arial Narrow" pitchFamily="34" charset="0"/>
              </a:rPr>
              <a:t>Bahadur</a:t>
            </a:r>
            <a:r>
              <a:rPr lang="en-IN" dirty="0" smtClean="0">
                <a:solidFill>
                  <a:schemeClr val="bg1"/>
                </a:solidFill>
                <a:latin typeface="Arial Narrow" pitchFamily="34" charset="0"/>
              </a:rPr>
              <a:t> </a:t>
            </a:r>
            <a:r>
              <a:rPr lang="en-IN" dirty="0" err="1" smtClean="0">
                <a:solidFill>
                  <a:schemeClr val="bg1"/>
                </a:solidFill>
                <a:latin typeface="Arial Narrow" pitchFamily="34" charset="0"/>
              </a:rPr>
              <a:t>Shastri</a:t>
            </a:r>
            <a:r>
              <a:rPr lang="en-IN" dirty="0" smtClean="0">
                <a:solidFill>
                  <a:schemeClr val="bg1"/>
                </a:solidFill>
                <a:latin typeface="Arial Narrow" pitchFamily="34" charset="0"/>
              </a:rPr>
              <a:t> Hospital (LBSH), </a:t>
            </a:r>
            <a:r>
              <a:rPr lang="en-IN" dirty="0" err="1" smtClean="0">
                <a:solidFill>
                  <a:schemeClr val="bg1"/>
                </a:solidFill>
                <a:latin typeface="Arial Narrow" pitchFamily="34" charset="0"/>
              </a:rPr>
              <a:t>Khichripur</a:t>
            </a:r>
            <a:r>
              <a:rPr lang="en-IN" dirty="0" smtClean="0">
                <a:solidFill>
                  <a:schemeClr val="bg1"/>
                </a:solidFill>
                <a:latin typeface="Arial Narrow" pitchFamily="34" charset="0"/>
              </a:rPr>
              <a:t>, Delhi under the aegis of National Institute of Health and Family Welfare (NIHFW)</a:t>
            </a:r>
            <a:endParaRPr lang="en-US"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143000" y="304800"/>
            <a:ext cx="70104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228600" y="1143000"/>
            <a:ext cx="8662737"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228600" y="597066"/>
            <a:ext cx="8763000" cy="5956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24547" y="0"/>
            <a:ext cx="9257737"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0099"/>
          </a:solidFill>
        </p:spPr>
        <p:txBody>
          <a:bodyPr>
            <a:normAutofit fontScale="90000"/>
          </a:bodyPr>
          <a:lstStyle/>
          <a:p>
            <a:r>
              <a:rPr lang="en-US" sz="3600" b="1" u="sng" dirty="0" smtClean="0">
                <a:solidFill>
                  <a:srgbClr val="FFFF00"/>
                </a:solidFill>
              </a:rPr>
              <a:t>Activities of medical record department at the </a:t>
            </a:r>
            <a:r>
              <a:rPr lang="en-US" sz="3600" b="1" u="sng" dirty="0" err="1" smtClean="0">
                <a:solidFill>
                  <a:srgbClr val="FFFF00"/>
                </a:solidFill>
              </a:rPr>
              <a:t>Lal</a:t>
            </a:r>
            <a:r>
              <a:rPr lang="en-US" sz="3600" b="1" u="sng" dirty="0" smtClean="0">
                <a:solidFill>
                  <a:srgbClr val="FFFF00"/>
                </a:solidFill>
              </a:rPr>
              <a:t> </a:t>
            </a:r>
            <a:r>
              <a:rPr lang="en-US" sz="3600" b="1" u="sng" dirty="0" err="1" smtClean="0">
                <a:solidFill>
                  <a:srgbClr val="FFFF00"/>
                </a:solidFill>
              </a:rPr>
              <a:t>bahadur</a:t>
            </a:r>
            <a:r>
              <a:rPr lang="en-US" sz="3600" b="1" u="sng" dirty="0" smtClean="0">
                <a:solidFill>
                  <a:srgbClr val="FFFF00"/>
                </a:solidFill>
              </a:rPr>
              <a:t> </a:t>
            </a:r>
            <a:r>
              <a:rPr lang="en-US" sz="3600" b="1" u="sng" dirty="0" err="1" smtClean="0">
                <a:solidFill>
                  <a:srgbClr val="FFFF00"/>
                </a:solidFill>
              </a:rPr>
              <a:t>Shastri</a:t>
            </a:r>
            <a:r>
              <a:rPr lang="en-US" sz="3600" b="1" u="sng" dirty="0" smtClean="0">
                <a:solidFill>
                  <a:srgbClr val="FFFF00"/>
                </a:solidFill>
              </a:rPr>
              <a:t> Hospital, </a:t>
            </a:r>
            <a:r>
              <a:rPr lang="en-US" sz="3600" b="1" u="sng" dirty="0" err="1" smtClean="0">
                <a:solidFill>
                  <a:srgbClr val="FFFF00"/>
                </a:solidFill>
              </a:rPr>
              <a:t>Mayur</a:t>
            </a:r>
            <a:r>
              <a:rPr lang="en-US" sz="3600" b="1" u="sng" dirty="0" smtClean="0">
                <a:solidFill>
                  <a:srgbClr val="FFFF00"/>
                </a:solidFill>
              </a:rPr>
              <a:t> </a:t>
            </a:r>
            <a:r>
              <a:rPr lang="en-US" sz="3600" b="1" u="sng" dirty="0" err="1" smtClean="0">
                <a:solidFill>
                  <a:srgbClr val="FFFF00"/>
                </a:solidFill>
              </a:rPr>
              <a:t>Vihar</a:t>
            </a:r>
            <a:r>
              <a:rPr lang="en-US" sz="3600" b="1" u="sng" dirty="0" smtClean="0">
                <a:solidFill>
                  <a:srgbClr val="FFFF00"/>
                </a:solidFill>
              </a:rPr>
              <a:t>, </a:t>
            </a:r>
            <a:r>
              <a:rPr lang="en-US" sz="3600" b="1" u="sng" dirty="0" err="1" smtClean="0">
                <a:solidFill>
                  <a:srgbClr val="FFFF00"/>
                </a:solidFill>
              </a:rPr>
              <a:t>delhi</a:t>
            </a:r>
            <a:r>
              <a:rPr lang="en-IN" dirty="0" smtClean="0">
                <a:solidFill>
                  <a:srgbClr val="FFFF00"/>
                </a:solidFill>
              </a:rPr>
              <a:t/>
            </a:r>
            <a:br>
              <a:rPr lang="en-IN" dirty="0" smtClean="0">
                <a:solidFill>
                  <a:srgbClr val="FFFF00"/>
                </a:solidFill>
              </a:rPr>
            </a:br>
            <a:endParaRPr lang="en-IN" dirty="0">
              <a:solidFill>
                <a:srgbClr val="FFFF00"/>
              </a:solidFill>
            </a:endParaRPr>
          </a:p>
        </p:txBody>
      </p:sp>
      <p:sp>
        <p:nvSpPr>
          <p:cNvPr id="3" name="Content Placeholder 2"/>
          <p:cNvSpPr>
            <a:spLocks noGrp="1"/>
          </p:cNvSpPr>
          <p:nvPr>
            <p:ph idx="1"/>
          </p:nvPr>
        </p:nvSpPr>
        <p:spPr>
          <a:xfrm>
            <a:off x="0" y="1447800"/>
            <a:ext cx="9144000" cy="5257800"/>
          </a:xfrm>
          <a:solidFill>
            <a:srgbClr val="000099"/>
          </a:solidFill>
        </p:spPr>
        <p:txBody>
          <a:bodyPr>
            <a:normAutofit fontScale="92500" lnSpcReduction="20000"/>
          </a:bodyPr>
          <a:lstStyle/>
          <a:p>
            <a:pPr>
              <a:buNone/>
            </a:pPr>
            <a:r>
              <a:rPr lang="en-US" dirty="0" smtClean="0">
                <a:solidFill>
                  <a:schemeClr val="bg1"/>
                </a:solidFill>
              </a:rPr>
              <a:t>(a)	Maintaining the OPD and Indoor records starting from 	admission till discharge of a patient.</a:t>
            </a:r>
            <a:endParaRPr lang="en-IN" dirty="0" smtClean="0">
              <a:solidFill>
                <a:schemeClr val="bg1"/>
              </a:solidFill>
            </a:endParaRPr>
          </a:p>
          <a:p>
            <a:pPr>
              <a:buNone/>
            </a:pPr>
            <a:r>
              <a:rPr lang="en-US" dirty="0" smtClean="0">
                <a:solidFill>
                  <a:schemeClr val="bg1"/>
                </a:solidFill>
              </a:rPr>
              <a:t>(b)	Collecting OPD and IPD files</a:t>
            </a:r>
            <a:endParaRPr lang="en-IN" dirty="0" smtClean="0">
              <a:solidFill>
                <a:schemeClr val="bg1"/>
              </a:solidFill>
            </a:endParaRPr>
          </a:p>
          <a:p>
            <a:pPr>
              <a:buNone/>
            </a:pPr>
            <a:r>
              <a:rPr lang="en-US" dirty="0" smtClean="0">
                <a:solidFill>
                  <a:schemeClr val="bg1"/>
                </a:solidFill>
              </a:rPr>
              <a:t>(c)	Tagging the IPD files and putting according to serial 	number.</a:t>
            </a:r>
            <a:endParaRPr lang="en-IN" dirty="0" smtClean="0">
              <a:solidFill>
                <a:schemeClr val="bg1"/>
              </a:solidFill>
            </a:endParaRPr>
          </a:p>
          <a:p>
            <a:pPr>
              <a:buNone/>
            </a:pPr>
            <a:r>
              <a:rPr lang="en-US" dirty="0" smtClean="0">
                <a:solidFill>
                  <a:schemeClr val="bg1"/>
                </a:solidFill>
              </a:rPr>
              <a:t>(d)	Checking the records for completion and getting the 	done.</a:t>
            </a:r>
            <a:endParaRPr lang="en-IN" dirty="0" smtClean="0">
              <a:solidFill>
                <a:schemeClr val="bg1"/>
              </a:solidFill>
            </a:endParaRPr>
          </a:p>
          <a:p>
            <a:pPr>
              <a:buNone/>
            </a:pPr>
            <a:r>
              <a:rPr lang="en-US" dirty="0" smtClean="0">
                <a:solidFill>
                  <a:schemeClr val="bg1"/>
                </a:solidFill>
              </a:rPr>
              <a:t>(e)	Monthly reporting is done according to the code 	number.</a:t>
            </a:r>
            <a:endParaRPr lang="en-IN" dirty="0" smtClean="0">
              <a:solidFill>
                <a:schemeClr val="bg1"/>
              </a:solidFill>
            </a:endParaRPr>
          </a:p>
          <a:p>
            <a:pPr>
              <a:buNone/>
            </a:pPr>
            <a:r>
              <a:rPr lang="en-US" dirty="0" smtClean="0">
                <a:solidFill>
                  <a:schemeClr val="bg1"/>
                </a:solidFill>
              </a:rPr>
              <a:t>(f)	Analysis of records and generation of statistics.</a:t>
            </a:r>
            <a:endParaRPr lang="en-IN" dirty="0" smtClean="0">
              <a:solidFill>
                <a:schemeClr val="bg1"/>
              </a:solidFill>
            </a:endParaRPr>
          </a:p>
          <a:p>
            <a:pPr>
              <a:buNone/>
            </a:pPr>
            <a:r>
              <a:rPr lang="en-US" dirty="0" smtClean="0">
                <a:solidFill>
                  <a:schemeClr val="bg1"/>
                </a:solidFill>
              </a:rPr>
              <a:t>(g)	Submitting   the   periodic   reports   (Births,   death   	notification,   morbidity statistics as required.</a:t>
            </a:r>
            <a:endParaRPr lang="en-IN"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0099"/>
          </a:solidFill>
        </p:spPr>
        <p:txBody>
          <a:bodyPr>
            <a:normAutofit fontScale="85000" lnSpcReduction="20000"/>
          </a:bodyPr>
          <a:lstStyle/>
          <a:p>
            <a:r>
              <a:rPr lang="en-US" dirty="0" smtClean="0">
                <a:solidFill>
                  <a:schemeClr val="bg1"/>
                </a:solidFill>
              </a:rPr>
              <a:t>(h)	Daily ward census and monthly bed utilization statistics is made.</a:t>
            </a:r>
            <a:endParaRPr lang="en-IN" dirty="0" smtClean="0">
              <a:solidFill>
                <a:schemeClr val="bg1"/>
              </a:solidFill>
            </a:endParaRPr>
          </a:p>
          <a:p>
            <a:r>
              <a:rPr lang="en-US" dirty="0" smtClean="0">
                <a:solidFill>
                  <a:schemeClr val="bg1"/>
                </a:solidFill>
              </a:rPr>
              <a:t>(j)	Filing and storage of records is done.</a:t>
            </a:r>
            <a:endParaRPr lang="en-IN" dirty="0" smtClean="0">
              <a:solidFill>
                <a:schemeClr val="bg1"/>
              </a:solidFill>
            </a:endParaRPr>
          </a:p>
          <a:p>
            <a:r>
              <a:rPr lang="en-US" dirty="0" smtClean="0">
                <a:solidFill>
                  <a:schemeClr val="bg1"/>
                </a:solidFill>
              </a:rPr>
              <a:t>(k)	Retrieval of records for issue to the physician for reference/ review and research work.</a:t>
            </a:r>
            <a:endParaRPr lang="en-IN" dirty="0" smtClean="0">
              <a:solidFill>
                <a:schemeClr val="bg1"/>
              </a:solidFill>
            </a:endParaRPr>
          </a:p>
          <a:p>
            <a:r>
              <a:rPr lang="en-US" dirty="0" smtClean="0">
                <a:solidFill>
                  <a:schemeClr val="bg1"/>
                </a:solidFill>
              </a:rPr>
              <a:t>(l)	Production in the court of Law, when summoned and supplying copies to the insurance and other agencies when required .</a:t>
            </a:r>
            <a:endParaRPr lang="en-IN" dirty="0" smtClean="0">
              <a:solidFill>
                <a:schemeClr val="bg1"/>
              </a:solidFill>
            </a:endParaRPr>
          </a:p>
          <a:p>
            <a:r>
              <a:rPr lang="en-US" dirty="0" smtClean="0">
                <a:solidFill>
                  <a:schemeClr val="bg1"/>
                </a:solidFill>
              </a:rPr>
              <a:t>(m)	Maintenance and safe/ secure preservation of records for the period mandated by the law.</a:t>
            </a:r>
            <a:endParaRPr lang="en-IN" dirty="0" smtClean="0">
              <a:solidFill>
                <a:schemeClr val="bg1"/>
              </a:solidFill>
            </a:endParaRPr>
          </a:p>
          <a:p>
            <a:r>
              <a:rPr lang="en-US" dirty="0" smtClean="0">
                <a:solidFill>
                  <a:schemeClr val="bg1"/>
                </a:solidFill>
              </a:rPr>
              <a:t>(n)	Destroy files after a specific time period in a proper manner.</a:t>
            </a:r>
          </a:p>
          <a:p>
            <a:r>
              <a:rPr lang="en-US" dirty="0" smtClean="0">
                <a:solidFill>
                  <a:schemeClr val="bg1"/>
                </a:solidFill>
              </a:rPr>
              <a:t> </a:t>
            </a:r>
            <a:r>
              <a:rPr lang="en-US" b="1" dirty="0" smtClean="0">
                <a:solidFill>
                  <a:schemeClr val="bg1"/>
                </a:solidFill>
              </a:rPr>
              <a:t>Recording:</a:t>
            </a:r>
            <a:endParaRPr lang="en-IN" dirty="0" smtClean="0">
              <a:solidFill>
                <a:schemeClr val="bg1"/>
              </a:solidFill>
            </a:endParaRPr>
          </a:p>
          <a:p>
            <a:pPr lvl="0"/>
            <a:r>
              <a:rPr lang="en-US" dirty="0" smtClean="0">
                <a:solidFill>
                  <a:schemeClr val="bg1"/>
                </a:solidFill>
              </a:rPr>
              <a:t>	Tagging the IPD files</a:t>
            </a:r>
            <a:endParaRPr lang="en-IN" dirty="0" smtClean="0">
              <a:solidFill>
                <a:schemeClr val="bg1"/>
              </a:solidFill>
            </a:endParaRPr>
          </a:p>
          <a:p>
            <a:pPr lvl="0"/>
            <a:r>
              <a:rPr lang="en-US" dirty="0" smtClean="0">
                <a:solidFill>
                  <a:schemeClr val="bg1"/>
                </a:solidFill>
              </a:rPr>
              <a:t>	Serial Numbering</a:t>
            </a:r>
            <a:endParaRPr lang="en-IN" dirty="0" smtClean="0">
              <a:solidFill>
                <a:schemeClr val="bg1"/>
              </a:solidFill>
            </a:endParaRPr>
          </a:p>
          <a:p>
            <a:r>
              <a:rPr lang="en-US" dirty="0" smtClean="0">
                <a:solidFill>
                  <a:schemeClr val="bg1"/>
                </a:solidFill>
              </a:rPr>
              <a:t>      	Put the number in ascending order x and properly filling        </a:t>
            </a:r>
          </a:p>
          <a:p>
            <a:pPr>
              <a:buNone/>
            </a:pPr>
            <a:r>
              <a:rPr lang="en-US" dirty="0" smtClean="0">
                <a:solidFill>
                  <a:schemeClr val="bg1"/>
                </a:solidFill>
              </a:rPr>
              <a:t>            up of the files &amp; keeping in the Racks </a:t>
            </a:r>
            <a:endParaRPr lang="en-IN"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solidFill>
                  <a:srgbClr val="FFFF00"/>
                </a:solidFill>
              </a:rPr>
              <a:t>ROAD LESS TRAVELLED</a:t>
            </a:r>
            <a:endParaRPr lang="en-IN" dirty="0">
              <a:solidFill>
                <a:srgbClr val="FFFF00"/>
              </a:solidFill>
            </a:endParaRPr>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solidFill>
                  <a:srgbClr val="000099"/>
                </a:solidFill>
              </a:rPr>
              <a:t>Review of Space </a:t>
            </a:r>
            <a:r>
              <a:rPr lang="en-US" dirty="0" err="1" smtClean="0">
                <a:solidFill>
                  <a:srgbClr val="000099"/>
                </a:solidFill>
              </a:rPr>
              <a:t>Reqmt</a:t>
            </a:r>
            <a:r>
              <a:rPr lang="en-US" dirty="0" smtClean="0">
                <a:solidFill>
                  <a:srgbClr val="000099"/>
                </a:solidFill>
              </a:rPr>
              <a:t>.</a:t>
            </a:r>
          </a:p>
          <a:p>
            <a:r>
              <a:rPr lang="en-US" dirty="0" smtClean="0">
                <a:solidFill>
                  <a:srgbClr val="000099"/>
                </a:solidFill>
              </a:rPr>
              <a:t>Training of Staff.</a:t>
            </a:r>
          </a:p>
          <a:p>
            <a:r>
              <a:rPr lang="en-US" dirty="0" smtClean="0">
                <a:solidFill>
                  <a:srgbClr val="000099"/>
                </a:solidFill>
              </a:rPr>
              <a:t>HR matters to remove the deficiency in manpower.</a:t>
            </a:r>
          </a:p>
          <a:p>
            <a:r>
              <a:rPr lang="en-US" dirty="0" err="1" smtClean="0">
                <a:solidFill>
                  <a:srgbClr val="000099"/>
                </a:solidFill>
              </a:rPr>
              <a:t>Maint</a:t>
            </a:r>
            <a:r>
              <a:rPr lang="en-US" dirty="0" smtClean="0">
                <a:solidFill>
                  <a:srgbClr val="000099"/>
                </a:solidFill>
              </a:rPr>
              <a:t> of MRs </a:t>
            </a:r>
            <a:r>
              <a:rPr lang="en-US" dirty="0" err="1" smtClean="0">
                <a:solidFill>
                  <a:srgbClr val="000099"/>
                </a:solidFill>
              </a:rPr>
              <a:t>Deptt</a:t>
            </a:r>
            <a:r>
              <a:rPr lang="en-US" dirty="0" smtClean="0">
                <a:solidFill>
                  <a:srgbClr val="000099"/>
                </a:solidFill>
              </a:rPr>
              <a:t>.</a:t>
            </a:r>
          </a:p>
          <a:p>
            <a:r>
              <a:rPr lang="en-US" dirty="0" smtClean="0">
                <a:solidFill>
                  <a:srgbClr val="000099"/>
                </a:solidFill>
              </a:rPr>
              <a:t>Periodical Reviews.</a:t>
            </a:r>
          </a:p>
          <a:p>
            <a:r>
              <a:rPr lang="en-US" dirty="0" err="1" smtClean="0">
                <a:solidFill>
                  <a:srgbClr val="000099"/>
                </a:solidFill>
              </a:rPr>
              <a:t>Digitisation</a:t>
            </a:r>
            <a:r>
              <a:rPr lang="en-US" dirty="0" smtClean="0">
                <a:solidFill>
                  <a:srgbClr val="000099"/>
                </a:solidFill>
              </a:rPr>
              <a:t>/ Electronic data storage.</a:t>
            </a:r>
          </a:p>
          <a:p>
            <a:r>
              <a:rPr lang="en-US" dirty="0" smtClean="0">
                <a:solidFill>
                  <a:srgbClr val="000099"/>
                </a:solidFill>
              </a:rPr>
              <a:t>HMIS</a:t>
            </a:r>
            <a:endParaRPr lang="en-IN" dirty="0">
              <a:solidFill>
                <a:srgbClr val="0000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b="1" u="sng" dirty="0" smtClean="0">
                <a:solidFill>
                  <a:schemeClr val="accent6">
                    <a:lumMod val="50000"/>
                  </a:schemeClr>
                </a:solidFill>
              </a:rPr>
              <a:t>CONCLUSIONS AND RECOMMENDATIONS</a:t>
            </a:r>
            <a:r>
              <a:rPr lang="en-US" dirty="0" smtClean="0">
                <a:solidFill>
                  <a:schemeClr val="accent2">
                    <a:lumMod val="75000"/>
                  </a:schemeClr>
                </a:solidFill>
              </a:rPr>
              <a:t> </a:t>
            </a:r>
            <a:endParaRPr lang="en-US" dirty="0">
              <a:solidFill>
                <a:schemeClr val="accent2">
                  <a:lumMod val="75000"/>
                </a:schemeClr>
              </a:solidFill>
            </a:endParaRPr>
          </a:p>
        </p:txBody>
      </p:sp>
      <p:pic>
        <p:nvPicPr>
          <p:cNvPr id="3" name="Picture 2"/>
          <p:cNvPicPr/>
          <p:nvPr/>
        </p:nvPicPr>
        <p:blipFill>
          <a:blip r:embed="rId2"/>
          <a:srcRect/>
          <a:stretch>
            <a:fillRect/>
          </a:stretch>
        </p:blipFill>
        <p:spPr bwMode="auto">
          <a:xfrm>
            <a:off x="2852737" y="2200275"/>
            <a:ext cx="343852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000099"/>
          </a:solidFill>
        </p:spPr>
        <p:txBody>
          <a:bodyPr>
            <a:normAutofit/>
          </a:bodyPr>
          <a:lstStyle/>
          <a:p>
            <a:r>
              <a:rPr lang="en-US" sz="3600" b="1" u="sng" dirty="0" smtClean="0">
                <a:solidFill>
                  <a:srgbClr val="FFFF00"/>
                </a:solidFill>
              </a:rPr>
              <a:t>CONCLUSION  </a:t>
            </a:r>
            <a:endParaRPr lang="en-US" sz="3600" b="1" dirty="0">
              <a:solidFill>
                <a:srgbClr val="FFFF00"/>
              </a:solidFill>
            </a:endParaRPr>
          </a:p>
        </p:txBody>
      </p:sp>
      <p:sp>
        <p:nvSpPr>
          <p:cNvPr id="3" name="Content Placeholder 2"/>
          <p:cNvSpPr>
            <a:spLocks noGrp="1"/>
          </p:cNvSpPr>
          <p:nvPr>
            <p:ph idx="1"/>
          </p:nvPr>
        </p:nvSpPr>
        <p:spPr>
          <a:xfrm>
            <a:off x="0" y="1600200"/>
            <a:ext cx="9144000" cy="5257800"/>
          </a:xfrm>
          <a:solidFill>
            <a:srgbClr val="000099"/>
          </a:solidFill>
        </p:spPr>
        <p:txBody>
          <a:bodyPr>
            <a:normAutofit/>
          </a:bodyPr>
          <a:lstStyle/>
          <a:p>
            <a:r>
              <a:rPr lang="en-US" sz="2400" dirty="0" smtClean="0">
                <a:solidFill>
                  <a:schemeClr val="bg1"/>
                </a:solidFill>
              </a:rPr>
              <a:t>Medical records are the key facilitators for delivery of scientific medical care in hospital.</a:t>
            </a:r>
          </a:p>
          <a:p>
            <a:r>
              <a:rPr lang="en-US" sz="2400" dirty="0" smtClean="0">
                <a:solidFill>
                  <a:schemeClr val="bg1"/>
                </a:solidFill>
              </a:rPr>
              <a:t>The observations and findings were recorded under: activities of medical record department, admission procedures, retrieval system of OPD &amp; IPD files, various registers and charts are maintained with standard guidelines.</a:t>
            </a:r>
            <a:endParaRPr lang="en-IN" sz="2400" dirty="0" smtClean="0">
              <a:solidFill>
                <a:schemeClr val="bg1"/>
              </a:solidFill>
            </a:endParaRPr>
          </a:p>
          <a:p>
            <a:r>
              <a:rPr lang="en-US" sz="2400" dirty="0" smtClean="0">
                <a:solidFill>
                  <a:schemeClr val="bg1"/>
                </a:solidFill>
              </a:rPr>
              <a:t>Percentage compliance for each standard was arrived at after assessment. Scoring of standard as done in NABH was also done to arrive at conclusion after the assessment.</a:t>
            </a:r>
            <a:endParaRPr lang="en-IN" sz="2400" dirty="0" smtClean="0">
              <a:solidFill>
                <a:schemeClr val="bg1"/>
              </a:solidFill>
            </a:endParaRPr>
          </a:p>
          <a:p>
            <a:r>
              <a:rPr lang="en-US" sz="2600" dirty="0" smtClean="0">
                <a:solidFill>
                  <a:schemeClr val="bg1"/>
                </a:solidFill>
              </a:rPr>
              <a:t>Proper maintenance and retrieval of MRD is most vital. Factors affecting its space requirement and storage have been observed</a:t>
            </a:r>
            <a:r>
              <a:rPr lang="en-US" dirty="0" smtClean="0">
                <a:solidFill>
                  <a:schemeClr val="bg1"/>
                </a:solidFill>
              </a:rPr>
              <a:t>.</a:t>
            </a:r>
            <a:endParaRPr lang="en-IN" dirty="0" smtClean="0">
              <a:solidFill>
                <a:schemeClr val="bg1"/>
              </a:solidFill>
            </a:endParaRPr>
          </a:p>
          <a:p>
            <a:endParaRPr lang="en-US" dirty="0">
              <a:solidFill>
                <a:schemeClr val="bg1"/>
              </a:solidFill>
            </a:endParaRPr>
          </a:p>
        </p:txBody>
      </p:sp>
      <p:sp>
        <p:nvSpPr>
          <p:cNvPr id="24577" name="Rectangle 1"/>
          <p:cNvSpPr>
            <a:spLocks noChangeArrowheads="1"/>
          </p:cNvSpPr>
          <p:nvPr/>
        </p:nvSpPr>
        <p:spPr bwMode="auto">
          <a:xfrm>
            <a:off x="0" y="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rgbClr val="000099"/>
          </a:solidFill>
        </p:spPr>
        <p:txBody>
          <a:bodyPr>
            <a:normAutofit/>
          </a:bodyPr>
          <a:lstStyle/>
          <a:p>
            <a:r>
              <a:rPr lang="en-US" sz="3600" b="1" u="sng" dirty="0" smtClean="0">
                <a:solidFill>
                  <a:schemeClr val="bg1"/>
                </a:solidFill>
              </a:rPr>
              <a:t>CONCLUSION  </a:t>
            </a:r>
            <a:endParaRPr lang="en-IN" sz="3600" dirty="0">
              <a:solidFill>
                <a:schemeClr val="bg1"/>
              </a:solidFill>
            </a:endParaRPr>
          </a:p>
        </p:txBody>
      </p:sp>
      <p:sp>
        <p:nvSpPr>
          <p:cNvPr id="3" name="Content Placeholder 2"/>
          <p:cNvSpPr>
            <a:spLocks noGrp="1"/>
          </p:cNvSpPr>
          <p:nvPr>
            <p:ph idx="1"/>
          </p:nvPr>
        </p:nvSpPr>
        <p:spPr>
          <a:xfrm>
            <a:off x="0" y="1600200"/>
            <a:ext cx="9144000" cy="5257800"/>
          </a:xfrm>
          <a:solidFill>
            <a:srgbClr val="000099"/>
          </a:solidFill>
        </p:spPr>
        <p:txBody>
          <a:bodyPr/>
          <a:lstStyle/>
          <a:p>
            <a:r>
              <a:rPr lang="en-US" dirty="0" smtClean="0">
                <a:solidFill>
                  <a:srgbClr val="FFFF00"/>
                </a:solidFill>
              </a:rPr>
              <a:t> Proper maintenance and retrieval of medical record department is most vital. Factors affecting its space requirement and storage have been observed.</a:t>
            </a:r>
            <a:endParaRPr lang="en-IN" dirty="0" smtClean="0">
              <a:solidFill>
                <a:srgbClr val="FFFF00"/>
              </a:solidFill>
            </a:endParaRPr>
          </a:p>
          <a:p>
            <a:endParaRPr lang="en-IN" dirty="0" smtClean="0"/>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417638"/>
          </a:xfrm>
        </p:spPr>
        <p:txBody>
          <a:bodyPr>
            <a:noAutofit/>
          </a:bodyPr>
          <a:lstStyle/>
          <a:p>
            <a:pPr algn="ctr"/>
            <a:r>
              <a:rPr lang="en-US" sz="3200" b="1" dirty="0" smtClean="0">
                <a:solidFill>
                  <a:srgbClr val="000099"/>
                </a:solidFill>
              </a:rPr>
              <a:t>LAL BAHADUR SHASTRI HOSPITAL,KHICHRIPUR, MAYUR VIHAR, DELHI</a:t>
            </a:r>
            <a:endParaRPr lang="en-IN" sz="3200" b="1" dirty="0">
              <a:solidFill>
                <a:srgbClr val="000099"/>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 y="1600200"/>
            <a:ext cx="8991600" cy="52577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000099"/>
          </a:solidFill>
        </p:spPr>
        <p:txBody>
          <a:bodyPr>
            <a:normAutofit/>
          </a:bodyPr>
          <a:lstStyle/>
          <a:p>
            <a:r>
              <a:rPr lang="en-US" sz="4000" b="1" u="sng" dirty="0" smtClean="0">
                <a:solidFill>
                  <a:srgbClr val="FFFF00"/>
                </a:solidFill>
              </a:rPr>
              <a:t>RECOMMENDATIONS</a:t>
            </a:r>
            <a:endParaRPr lang="en-IN" sz="4000" b="1" u="sng" dirty="0">
              <a:solidFill>
                <a:srgbClr val="FFFF00"/>
              </a:solidFill>
            </a:endParaRPr>
          </a:p>
        </p:txBody>
      </p:sp>
      <p:sp>
        <p:nvSpPr>
          <p:cNvPr id="3" name="Content Placeholder 2"/>
          <p:cNvSpPr>
            <a:spLocks noGrp="1"/>
          </p:cNvSpPr>
          <p:nvPr>
            <p:ph idx="1"/>
          </p:nvPr>
        </p:nvSpPr>
        <p:spPr>
          <a:xfrm>
            <a:off x="0" y="1447800"/>
            <a:ext cx="9144000" cy="5410200"/>
          </a:xfrm>
          <a:solidFill>
            <a:srgbClr val="000099"/>
          </a:solidFill>
        </p:spPr>
        <p:txBody>
          <a:bodyPr>
            <a:normAutofit fontScale="85000" lnSpcReduction="10000"/>
          </a:bodyPr>
          <a:lstStyle/>
          <a:p>
            <a:r>
              <a:rPr lang="en-US" sz="3100" dirty="0" smtClean="0">
                <a:solidFill>
                  <a:srgbClr val="FFFF00"/>
                </a:solidFill>
              </a:rPr>
              <a:t>The strength of staff is inadequate and needs to be enhanced. </a:t>
            </a:r>
            <a:endParaRPr lang="en-US" sz="4600" dirty="0" smtClean="0">
              <a:solidFill>
                <a:srgbClr val="FFFF00"/>
              </a:solidFill>
            </a:endParaRPr>
          </a:p>
          <a:p>
            <a:endParaRPr lang="en-US" dirty="0" smtClean="0">
              <a:solidFill>
                <a:srgbClr val="FFFF00"/>
              </a:solidFill>
            </a:endParaRPr>
          </a:p>
          <a:p>
            <a:r>
              <a:rPr lang="en-US" dirty="0" smtClean="0">
                <a:solidFill>
                  <a:srgbClr val="FFFF00"/>
                </a:solidFill>
              </a:rPr>
              <a:t>Standard   guidelines   should be followed for maintenance of medical records. </a:t>
            </a:r>
            <a:endParaRPr lang="en-IN" dirty="0" smtClean="0">
              <a:solidFill>
                <a:srgbClr val="FFFF00"/>
              </a:solidFill>
            </a:endParaRPr>
          </a:p>
          <a:p>
            <a:pPr>
              <a:buNone/>
            </a:pPr>
            <a:r>
              <a:rPr lang="en-US" dirty="0" smtClean="0">
                <a:solidFill>
                  <a:srgbClr val="FFFF00"/>
                </a:solidFill>
              </a:rPr>
              <a:t> </a:t>
            </a:r>
            <a:endParaRPr lang="en-IN" dirty="0" smtClean="0">
              <a:solidFill>
                <a:srgbClr val="FFFF00"/>
              </a:solidFill>
            </a:endParaRPr>
          </a:p>
          <a:p>
            <a:r>
              <a:rPr lang="en-US" dirty="0" smtClean="0">
                <a:solidFill>
                  <a:srgbClr val="FFFF00"/>
                </a:solidFill>
              </a:rPr>
              <a:t>Need for proper procedure for tracking the records after retrieval. Medico legal record should always be kept in safe custody i.e. under lock and key with responsible person.</a:t>
            </a:r>
            <a:endParaRPr lang="en-IN" dirty="0" smtClean="0">
              <a:solidFill>
                <a:srgbClr val="FFFF00"/>
              </a:solidFill>
            </a:endParaRPr>
          </a:p>
          <a:p>
            <a:pPr>
              <a:buNone/>
            </a:pPr>
            <a:r>
              <a:rPr lang="en-US" dirty="0" smtClean="0">
                <a:solidFill>
                  <a:srgbClr val="FFFF00"/>
                </a:solidFill>
              </a:rPr>
              <a:t> </a:t>
            </a:r>
            <a:endParaRPr lang="en-IN" dirty="0" smtClean="0">
              <a:solidFill>
                <a:srgbClr val="FFFF00"/>
              </a:solidFill>
            </a:endParaRPr>
          </a:p>
          <a:p>
            <a:pPr>
              <a:buFont typeface="Wingdings" pitchFamily="2" charset="2"/>
              <a:buChar char="§"/>
            </a:pPr>
            <a:r>
              <a:rPr lang="en-US" dirty="0" smtClean="0">
                <a:solidFill>
                  <a:srgbClr val="FFFF00"/>
                </a:solidFill>
              </a:rPr>
              <a:t>Computerization   is   the   accepted   mode   of medical   record   storage.  Computerization of medical records is being done by digitizing rather than directly entering into the computer. There is a need to have a proper HMIS.</a:t>
            </a:r>
            <a:endParaRPr lang="en-IN" dirty="0" smtClean="0">
              <a:solidFill>
                <a:srgbClr val="FFFF00"/>
              </a:solidFill>
            </a:endParaRPr>
          </a:p>
          <a:p>
            <a:endParaRPr lang="en-IN" dirty="0" smtClean="0">
              <a:solidFill>
                <a:srgbClr val="FFFF00"/>
              </a:solidFill>
            </a:endParaRPr>
          </a:p>
          <a:p>
            <a:endParaRPr lang="en-IN"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0099"/>
          </a:solidFill>
        </p:spPr>
        <p:txBody>
          <a:bodyPr/>
          <a:lstStyle/>
          <a:p>
            <a:r>
              <a:rPr lang="en-US" b="1" u="sng" dirty="0" smtClean="0">
                <a:solidFill>
                  <a:schemeClr val="bg1"/>
                </a:solidFill>
              </a:rPr>
              <a:t>RECOMMENDATIONS</a:t>
            </a:r>
            <a:endParaRPr lang="en-IN" b="1" u="sng" dirty="0">
              <a:solidFill>
                <a:schemeClr val="bg1"/>
              </a:solidFill>
            </a:endParaRPr>
          </a:p>
        </p:txBody>
      </p:sp>
      <p:sp>
        <p:nvSpPr>
          <p:cNvPr id="3" name="Content Placeholder 2"/>
          <p:cNvSpPr>
            <a:spLocks noGrp="1"/>
          </p:cNvSpPr>
          <p:nvPr>
            <p:ph idx="1"/>
          </p:nvPr>
        </p:nvSpPr>
        <p:spPr>
          <a:xfrm>
            <a:off x="0" y="1600200"/>
            <a:ext cx="9144000" cy="5257800"/>
          </a:xfrm>
          <a:solidFill>
            <a:srgbClr val="000099"/>
          </a:solidFill>
        </p:spPr>
        <p:txBody>
          <a:bodyPr>
            <a:normAutofit/>
          </a:bodyPr>
          <a:lstStyle/>
          <a:p>
            <a:r>
              <a:rPr lang="en-US" dirty="0" smtClean="0">
                <a:solidFill>
                  <a:srgbClr val="FFFF00"/>
                </a:solidFill>
              </a:rPr>
              <a:t>Need to adhere to the policy guidelines for retrieving the MRs and handling of the same.</a:t>
            </a:r>
            <a:endParaRPr lang="en-IN" dirty="0" smtClean="0">
              <a:solidFill>
                <a:srgbClr val="FFFF00"/>
              </a:solidFill>
            </a:endParaRPr>
          </a:p>
          <a:p>
            <a:r>
              <a:rPr lang="en-US" dirty="0" smtClean="0">
                <a:solidFill>
                  <a:srgbClr val="FFFF00"/>
                </a:solidFill>
              </a:rPr>
              <a:t>Fire safety measures should be under taken.</a:t>
            </a:r>
          </a:p>
          <a:p>
            <a:r>
              <a:rPr lang="en-US" dirty="0" smtClean="0">
                <a:solidFill>
                  <a:srgbClr val="FFFF00"/>
                </a:solidFill>
              </a:rPr>
              <a:t>There should be adequate light and ventilation in the working areas</a:t>
            </a:r>
            <a:endParaRPr lang="en-IN" dirty="0" smtClean="0">
              <a:solidFill>
                <a:srgbClr val="FFFF00"/>
              </a:solidFill>
            </a:endParaRPr>
          </a:p>
          <a:p>
            <a:endParaRPr lang="en-IN"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1676400" y="243681"/>
            <a:ext cx="5029200" cy="628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0099"/>
          </a:solidFill>
        </p:spPr>
        <p:txBody>
          <a:bodyPr>
            <a:normAutofit/>
          </a:bodyPr>
          <a:lstStyle/>
          <a:p>
            <a:r>
              <a:rPr lang="en-US" sz="6600" b="1" dirty="0" smtClean="0">
                <a:solidFill>
                  <a:srgbClr val="FFFF00"/>
                </a:solidFill>
              </a:rPr>
              <a:t>THANK YOU</a:t>
            </a:r>
            <a:endParaRPr lang="en-US" sz="6600" b="1" dirty="0">
              <a:solidFill>
                <a:srgbClr val="FFFF00"/>
              </a:solidFill>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a:bodyPr>
          <a:lstStyle/>
          <a:p>
            <a:pPr algn="ctr" fontAlgn="auto">
              <a:spcAft>
                <a:spcPts val="0"/>
              </a:spcAft>
              <a:defRPr/>
            </a:pPr>
            <a:r>
              <a:rPr lang="en-US" sz="2400" b="1" dirty="0" smtClean="0"/>
              <a:t>LAL BAHADUR SHASTRI HOSP</a:t>
            </a:r>
            <a:br>
              <a:rPr lang="en-US" sz="2400" b="1" dirty="0" smtClean="0"/>
            </a:br>
            <a:r>
              <a:rPr lang="en-US" sz="2400" b="1" dirty="0" smtClean="0"/>
              <a:t>Few  Relevant Pictures </a:t>
            </a:r>
            <a:endParaRPr lang="en-US" sz="2400" b="1" dirty="0"/>
          </a:p>
        </p:txBody>
      </p:sp>
      <p:sp>
        <p:nvSpPr>
          <p:cNvPr id="51204" name="TextBox 4"/>
          <p:cNvSpPr txBox="1">
            <a:spLocks noChangeArrowheads="1"/>
          </p:cNvSpPr>
          <p:nvPr/>
        </p:nvSpPr>
        <p:spPr bwMode="auto">
          <a:xfrm rot="-932773">
            <a:off x="1012825" y="2661722"/>
            <a:ext cx="1295400" cy="369332"/>
          </a:xfrm>
          <a:prstGeom prst="rect">
            <a:avLst/>
          </a:prstGeom>
          <a:noFill/>
          <a:ln w="9525">
            <a:noFill/>
            <a:miter lim="800000"/>
            <a:headEnd/>
            <a:tailEnd/>
          </a:ln>
        </p:spPr>
        <p:txBody>
          <a:bodyPr>
            <a:spAutoFit/>
          </a:bodyPr>
          <a:lstStyle/>
          <a:p>
            <a:r>
              <a:rPr lang="en-US" b="1" dirty="0" smtClean="0">
                <a:latin typeface="Franklin Gothic Book" pitchFamily="34" charset="0"/>
              </a:rPr>
              <a:t> MRD</a:t>
            </a:r>
            <a:endParaRPr lang="en-US" b="1" dirty="0">
              <a:latin typeface="Franklin Gothic Book" pitchFamily="34" charset="0"/>
            </a:endParaRPr>
          </a:p>
        </p:txBody>
      </p:sp>
      <p:pic>
        <p:nvPicPr>
          <p:cNvPr id="51205" name="Picture 3"/>
          <p:cNvPicPr>
            <a:picLocks noChangeAspect="1" noChangeArrowheads="1"/>
          </p:cNvPicPr>
          <p:nvPr/>
        </p:nvPicPr>
        <p:blipFill>
          <a:blip r:embed="rId2"/>
          <a:srcRect/>
          <a:stretch>
            <a:fillRect/>
          </a:stretch>
        </p:blipFill>
        <p:spPr bwMode="auto">
          <a:xfrm>
            <a:off x="3352800" y="1219200"/>
            <a:ext cx="2214563" cy="1219200"/>
          </a:xfrm>
          <a:prstGeom prst="rect">
            <a:avLst/>
          </a:prstGeom>
          <a:noFill/>
          <a:ln w="9525">
            <a:noFill/>
            <a:miter lim="800000"/>
            <a:headEnd/>
            <a:tailEnd/>
          </a:ln>
        </p:spPr>
      </p:pic>
      <p:sp>
        <p:nvSpPr>
          <p:cNvPr id="51206" name="TextBox 6"/>
          <p:cNvSpPr txBox="1">
            <a:spLocks noChangeArrowheads="1"/>
          </p:cNvSpPr>
          <p:nvPr/>
        </p:nvSpPr>
        <p:spPr bwMode="auto">
          <a:xfrm>
            <a:off x="3810000" y="2514600"/>
            <a:ext cx="1447800" cy="369888"/>
          </a:xfrm>
          <a:prstGeom prst="rect">
            <a:avLst/>
          </a:prstGeom>
          <a:noFill/>
          <a:ln w="9525">
            <a:noFill/>
            <a:miter lim="800000"/>
            <a:headEnd/>
            <a:tailEnd/>
          </a:ln>
        </p:spPr>
        <p:txBody>
          <a:bodyPr>
            <a:spAutoFit/>
          </a:bodyPr>
          <a:lstStyle/>
          <a:p>
            <a:r>
              <a:rPr lang="en-US" b="1">
                <a:latin typeface="Franklin Gothic Book" pitchFamily="34" charset="0"/>
              </a:rPr>
              <a:t>Blood Bank</a:t>
            </a:r>
          </a:p>
        </p:txBody>
      </p:sp>
      <p:pic>
        <p:nvPicPr>
          <p:cNvPr id="51207" name="Picture 4"/>
          <p:cNvPicPr>
            <a:picLocks noChangeAspect="1" noChangeArrowheads="1"/>
          </p:cNvPicPr>
          <p:nvPr/>
        </p:nvPicPr>
        <p:blipFill>
          <a:blip r:embed="rId3"/>
          <a:srcRect/>
          <a:stretch>
            <a:fillRect/>
          </a:stretch>
        </p:blipFill>
        <p:spPr bwMode="auto">
          <a:xfrm>
            <a:off x="3429000" y="4724400"/>
            <a:ext cx="3009900" cy="1639888"/>
          </a:xfrm>
          <a:prstGeom prst="rect">
            <a:avLst/>
          </a:prstGeom>
          <a:noFill/>
          <a:ln w="9525">
            <a:noFill/>
            <a:miter lim="800000"/>
            <a:headEnd/>
            <a:tailEnd/>
          </a:ln>
        </p:spPr>
      </p:pic>
      <p:sp>
        <p:nvSpPr>
          <p:cNvPr id="51208" name="TextBox 8"/>
          <p:cNvSpPr txBox="1">
            <a:spLocks noChangeArrowheads="1"/>
          </p:cNvSpPr>
          <p:nvPr/>
        </p:nvSpPr>
        <p:spPr bwMode="auto">
          <a:xfrm>
            <a:off x="3810000" y="6324600"/>
            <a:ext cx="2133600" cy="369888"/>
          </a:xfrm>
          <a:prstGeom prst="rect">
            <a:avLst/>
          </a:prstGeom>
          <a:noFill/>
          <a:ln w="9525">
            <a:noFill/>
            <a:miter lim="800000"/>
            <a:headEnd/>
            <a:tailEnd/>
          </a:ln>
        </p:spPr>
        <p:txBody>
          <a:bodyPr>
            <a:spAutoFit/>
          </a:bodyPr>
          <a:lstStyle/>
          <a:p>
            <a:r>
              <a:rPr lang="en-US" b="1">
                <a:latin typeface="Franklin Gothic Book" pitchFamily="34" charset="0"/>
              </a:rPr>
              <a:t>Mortuary Cabinets</a:t>
            </a:r>
          </a:p>
        </p:txBody>
      </p:sp>
      <p:pic>
        <p:nvPicPr>
          <p:cNvPr id="51209" name="Picture 5"/>
          <p:cNvPicPr>
            <a:picLocks noChangeAspect="1" noChangeArrowheads="1"/>
          </p:cNvPicPr>
          <p:nvPr/>
        </p:nvPicPr>
        <p:blipFill>
          <a:blip r:embed="rId4"/>
          <a:srcRect/>
          <a:stretch>
            <a:fillRect/>
          </a:stretch>
        </p:blipFill>
        <p:spPr bwMode="auto">
          <a:xfrm rot="-1434400">
            <a:off x="6642100" y="4041775"/>
            <a:ext cx="2163763" cy="1276350"/>
          </a:xfrm>
          <a:prstGeom prst="rect">
            <a:avLst/>
          </a:prstGeom>
          <a:noFill/>
          <a:ln w="9525">
            <a:noFill/>
            <a:miter lim="800000"/>
            <a:headEnd/>
            <a:tailEnd/>
          </a:ln>
        </p:spPr>
      </p:pic>
      <p:sp>
        <p:nvSpPr>
          <p:cNvPr id="51210" name="TextBox 10"/>
          <p:cNvSpPr txBox="1">
            <a:spLocks noChangeArrowheads="1"/>
          </p:cNvSpPr>
          <p:nvPr/>
        </p:nvSpPr>
        <p:spPr bwMode="auto">
          <a:xfrm rot="-1512961">
            <a:off x="7237413" y="5216525"/>
            <a:ext cx="1676400" cy="369888"/>
          </a:xfrm>
          <a:prstGeom prst="rect">
            <a:avLst/>
          </a:prstGeom>
          <a:noFill/>
          <a:ln w="9525">
            <a:noFill/>
            <a:miter lim="800000"/>
            <a:headEnd/>
            <a:tailEnd/>
          </a:ln>
        </p:spPr>
        <p:txBody>
          <a:bodyPr>
            <a:spAutoFit/>
          </a:bodyPr>
          <a:lstStyle/>
          <a:p>
            <a:r>
              <a:rPr lang="en-US" b="1">
                <a:latin typeface="Franklin Gothic Book" pitchFamily="34" charset="0"/>
              </a:rPr>
              <a:t>Mortuary Area</a:t>
            </a:r>
          </a:p>
        </p:txBody>
      </p:sp>
      <p:pic>
        <p:nvPicPr>
          <p:cNvPr id="51211" name="Picture 6"/>
          <p:cNvPicPr>
            <a:picLocks noChangeAspect="1" noChangeArrowheads="1"/>
          </p:cNvPicPr>
          <p:nvPr/>
        </p:nvPicPr>
        <p:blipFill>
          <a:blip r:embed="rId5"/>
          <a:srcRect/>
          <a:stretch>
            <a:fillRect/>
          </a:stretch>
        </p:blipFill>
        <p:spPr bwMode="auto">
          <a:xfrm>
            <a:off x="3352800" y="2895600"/>
            <a:ext cx="3352800" cy="1447800"/>
          </a:xfrm>
          <a:prstGeom prst="rect">
            <a:avLst/>
          </a:prstGeom>
          <a:noFill/>
          <a:ln w="9525">
            <a:noFill/>
            <a:miter lim="800000"/>
            <a:headEnd/>
            <a:tailEnd/>
          </a:ln>
        </p:spPr>
      </p:pic>
      <p:sp>
        <p:nvSpPr>
          <p:cNvPr id="51212" name="TextBox 12"/>
          <p:cNvSpPr txBox="1">
            <a:spLocks noChangeArrowheads="1"/>
          </p:cNvSpPr>
          <p:nvPr/>
        </p:nvSpPr>
        <p:spPr bwMode="auto">
          <a:xfrm>
            <a:off x="4267200" y="4343400"/>
            <a:ext cx="1295400" cy="369888"/>
          </a:xfrm>
          <a:prstGeom prst="rect">
            <a:avLst/>
          </a:prstGeom>
          <a:noFill/>
          <a:ln w="9525">
            <a:noFill/>
            <a:miter lim="800000"/>
            <a:headEnd/>
            <a:tailEnd/>
          </a:ln>
        </p:spPr>
        <p:txBody>
          <a:bodyPr>
            <a:spAutoFit/>
          </a:bodyPr>
          <a:lstStyle/>
          <a:p>
            <a:r>
              <a:rPr lang="en-US" b="1">
                <a:latin typeface="Franklin Gothic Book" pitchFamily="34" charset="0"/>
              </a:rPr>
              <a:t>E.N.T Clinic</a:t>
            </a:r>
          </a:p>
        </p:txBody>
      </p:sp>
      <p:pic>
        <p:nvPicPr>
          <p:cNvPr id="51213" name="Picture 7"/>
          <p:cNvPicPr>
            <a:picLocks noChangeAspect="1" noChangeArrowheads="1"/>
          </p:cNvPicPr>
          <p:nvPr/>
        </p:nvPicPr>
        <p:blipFill>
          <a:blip r:embed="rId6"/>
          <a:srcRect/>
          <a:stretch>
            <a:fillRect/>
          </a:stretch>
        </p:blipFill>
        <p:spPr bwMode="auto">
          <a:xfrm rot="-895594">
            <a:off x="206375" y="3163888"/>
            <a:ext cx="2943225" cy="1665287"/>
          </a:xfrm>
          <a:prstGeom prst="rect">
            <a:avLst/>
          </a:prstGeom>
          <a:noFill/>
          <a:ln w="9525">
            <a:noFill/>
            <a:miter lim="800000"/>
            <a:headEnd/>
            <a:tailEnd/>
          </a:ln>
        </p:spPr>
      </p:pic>
      <p:sp>
        <p:nvSpPr>
          <p:cNvPr id="51214" name="TextBox 14"/>
          <p:cNvSpPr txBox="1">
            <a:spLocks noChangeArrowheads="1"/>
          </p:cNvSpPr>
          <p:nvPr/>
        </p:nvSpPr>
        <p:spPr bwMode="auto">
          <a:xfrm rot="-936703">
            <a:off x="1395413" y="4759325"/>
            <a:ext cx="1447800" cy="381000"/>
          </a:xfrm>
          <a:prstGeom prst="rect">
            <a:avLst/>
          </a:prstGeom>
          <a:noFill/>
          <a:ln w="9525">
            <a:noFill/>
            <a:miter lim="800000"/>
            <a:headEnd/>
            <a:tailEnd/>
          </a:ln>
        </p:spPr>
        <p:txBody>
          <a:bodyPr>
            <a:spAutoFit/>
          </a:bodyPr>
          <a:lstStyle/>
          <a:p>
            <a:r>
              <a:rPr lang="en-US" b="1">
                <a:latin typeface="Franklin Gothic Book" pitchFamily="34" charset="0"/>
              </a:rPr>
              <a:t>EYE Clinic</a:t>
            </a:r>
          </a:p>
        </p:txBody>
      </p:sp>
      <p:pic>
        <p:nvPicPr>
          <p:cNvPr id="51215" name="Picture 8"/>
          <p:cNvPicPr>
            <a:picLocks noChangeAspect="1" noChangeArrowheads="1"/>
          </p:cNvPicPr>
          <p:nvPr/>
        </p:nvPicPr>
        <p:blipFill>
          <a:blip r:embed="rId7"/>
          <a:srcRect/>
          <a:stretch>
            <a:fillRect/>
          </a:stretch>
        </p:blipFill>
        <p:spPr bwMode="auto">
          <a:xfrm rot="1138057">
            <a:off x="6440488" y="1525588"/>
            <a:ext cx="2568575" cy="1258887"/>
          </a:xfrm>
          <a:prstGeom prst="rect">
            <a:avLst/>
          </a:prstGeom>
          <a:noFill/>
          <a:ln w="9525">
            <a:noFill/>
            <a:miter lim="800000"/>
            <a:headEnd/>
            <a:tailEnd/>
          </a:ln>
        </p:spPr>
      </p:pic>
      <p:sp>
        <p:nvSpPr>
          <p:cNvPr id="51216" name="TextBox 16"/>
          <p:cNvSpPr txBox="1">
            <a:spLocks noChangeArrowheads="1"/>
          </p:cNvSpPr>
          <p:nvPr/>
        </p:nvSpPr>
        <p:spPr bwMode="auto">
          <a:xfrm rot="1181453">
            <a:off x="6650038" y="2747963"/>
            <a:ext cx="1447800" cy="368300"/>
          </a:xfrm>
          <a:prstGeom prst="rect">
            <a:avLst/>
          </a:prstGeom>
          <a:noFill/>
          <a:ln w="9525">
            <a:noFill/>
            <a:miter lim="800000"/>
            <a:headEnd/>
            <a:tailEnd/>
          </a:ln>
        </p:spPr>
        <p:txBody>
          <a:bodyPr>
            <a:spAutoFit/>
          </a:bodyPr>
          <a:lstStyle/>
          <a:p>
            <a:r>
              <a:rPr lang="en-US" b="1">
                <a:latin typeface="Franklin Gothic Book" pitchFamily="34" charset="0"/>
              </a:rPr>
              <a:t>MINOR O.T.</a:t>
            </a:r>
          </a:p>
        </p:txBody>
      </p:sp>
      <p:pic>
        <p:nvPicPr>
          <p:cNvPr id="51217" name="Picture 9"/>
          <p:cNvPicPr>
            <a:picLocks noChangeAspect="1" noChangeArrowheads="1"/>
          </p:cNvPicPr>
          <p:nvPr/>
        </p:nvPicPr>
        <p:blipFill>
          <a:blip r:embed="rId8"/>
          <a:srcRect/>
          <a:stretch>
            <a:fillRect/>
          </a:stretch>
        </p:blipFill>
        <p:spPr bwMode="auto">
          <a:xfrm>
            <a:off x="381000" y="5257800"/>
            <a:ext cx="2649538" cy="1190625"/>
          </a:xfrm>
          <a:prstGeom prst="rect">
            <a:avLst/>
          </a:prstGeom>
          <a:noFill/>
          <a:ln w="9525">
            <a:noFill/>
            <a:miter lim="800000"/>
            <a:headEnd/>
            <a:tailEnd/>
          </a:ln>
        </p:spPr>
      </p:pic>
      <p:sp>
        <p:nvSpPr>
          <p:cNvPr id="51218" name="TextBox 18"/>
          <p:cNvSpPr txBox="1">
            <a:spLocks noChangeArrowheads="1"/>
          </p:cNvSpPr>
          <p:nvPr/>
        </p:nvSpPr>
        <p:spPr bwMode="auto">
          <a:xfrm>
            <a:off x="533400" y="6488113"/>
            <a:ext cx="2133600" cy="369887"/>
          </a:xfrm>
          <a:prstGeom prst="rect">
            <a:avLst/>
          </a:prstGeom>
          <a:noFill/>
          <a:ln w="9525">
            <a:noFill/>
            <a:miter lim="800000"/>
            <a:headEnd/>
            <a:tailEnd/>
          </a:ln>
        </p:spPr>
        <p:txBody>
          <a:bodyPr>
            <a:spAutoFit/>
          </a:bodyPr>
          <a:lstStyle/>
          <a:p>
            <a:r>
              <a:rPr lang="en-US" b="1">
                <a:latin typeface="Franklin Gothic Book" pitchFamily="34" charset="0"/>
              </a:rPr>
              <a:t>Physiotherapy Clinic</a:t>
            </a:r>
          </a:p>
        </p:txBody>
      </p:sp>
      <p:pic>
        <p:nvPicPr>
          <p:cNvPr id="19" name="Picture 2"/>
          <p:cNvPicPr>
            <a:picLocks noGrp="1" noChangeAspect="1" noChangeArrowheads="1"/>
          </p:cNvPicPr>
          <p:nvPr>
            <p:ph idx="1"/>
          </p:nvPr>
        </p:nvPicPr>
        <p:blipFill>
          <a:blip r:embed="rId9" cstate="print"/>
          <a:srcRect/>
          <a:stretch>
            <a:fillRect/>
          </a:stretch>
        </p:blipFill>
        <p:spPr bwMode="auto">
          <a:xfrm rot="20509801">
            <a:off x="203794" y="1035260"/>
            <a:ext cx="2514600" cy="1709151"/>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4"/>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0099"/>
          </a:solidFill>
        </p:spPr>
        <p:txBody>
          <a:bodyPr>
            <a:normAutofit fontScale="90000"/>
          </a:bodyPr>
          <a:lstStyle/>
          <a:p>
            <a:r>
              <a:rPr lang="en-US" u="sng" dirty="0" smtClean="0">
                <a:solidFill>
                  <a:schemeClr val="bg1"/>
                </a:solidFill>
                <a:latin typeface="Arial Narrow" pitchFamily="34" charset="0"/>
              </a:rPr>
              <a:t/>
            </a:r>
            <a:br>
              <a:rPr lang="en-US" u="sng" dirty="0" smtClean="0">
                <a:solidFill>
                  <a:schemeClr val="bg1"/>
                </a:solidFill>
                <a:latin typeface="Arial Narrow" pitchFamily="34" charset="0"/>
              </a:rPr>
            </a:br>
            <a:r>
              <a:rPr lang="en-US" b="1" u="sng" dirty="0" smtClean="0">
                <a:solidFill>
                  <a:schemeClr val="bg1"/>
                </a:solidFill>
                <a:latin typeface="Arial Narrow" pitchFamily="34" charset="0"/>
              </a:rPr>
              <a:t>BACKGROUND</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a:xfrm>
            <a:off x="0" y="1066800"/>
            <a:ext cx="9144000" cy="5791200"/>
          </a:xfrm>
          <a:solidFill>
            <a:srgbClr val="000099"/>
          </a:solidFill>
        </p:spPr>
        <p:txBody>
          <a:bodyPr>
            <a:normAutofit/>
          </a:bodyPr>
          <a:lstStyle/>
          <a:p>
            <a:pPr algn="just"/>
            <a:r>
              <a:rPr lang="en-IN" dirty="0" smtClean="0">
                <a:solidFill>
                  <a:srgbClr val="FFFF00"/>
                </a:solidFill>
                <a:latin typeface="Arial Narrow" pitchFamily="34" charset="0"/>
              </a:rPr>
              <a:t>LBSH is a secondary level multi-speciality hospital with 100 sanctioned beds, however expanded to 188 beds</a:t>
            </a:r>
          </a:p>
          <a:p>
            <a:pPr algn="just"/>
            <a:endParaRPr lang="en-IN" dirty="0" smtClean="0">
              <a:solidFill>
                <a:srgbClr val="FFFF00"/>
              </a:solidFill>
              <a:latin typeface="Arial Narrow" pitchFamily="34" charset="0"/>
            </a:endParaRPr>
          </a:p>
          <a:p>
            <a:pPr algn="just"/>
            <a:r>
              <a:rPr lang="en-IN" dirty="0" smtClean="0">
                <a:solidFill>
                  <a:srgbClr val="FFFF00"/>
                </a:solidFill>
                <a:latin typeface="Arial Narrow" pitchFamily="34" charset="0"/>
              </a:rPr>
              <a:t>The Hospital caters to whole of East District of Delhi with more than 15 </a:t>
            </a:r>
            <a:r>
              <a:rPr lang="en-IN" dirty="0" err="1" smtClean="0">
                <a:solidFill>
                  <a:srgbClr val="FFFF00"/>
                </a:solidFill>
                <a:latin typeface="Arial Narrow" pitchFamily="34" charset="0"/>
              </a:rPr>
              <a:t>lac</a:t>
            </a:r>
            <a:r>
              <a:rPr lang="en-IN" dirty="0" smtClean="0">
                <a:solidFill>
                  <a:srgbClr val="FFFF00"/>
                </a:solidFill>
                <a:latin typeface="Arial Narrow" pitchFamily="34" charset="0"/>
              </a:rPr>
              <a:t> population</a:t>
            </a:r>
          </a:p>
          <a:p>
            <a:pPr algn="just"/>
            <a:endParaRPr lang="en-IN" dirty="0" smtClean="0">
              <a:solidFill>
                <a:srgbClr val="FFFF00"/>
              </a:solidFill>
              <a:latin typeface="Arial Narrow" pitchFamily="34" charset="0"/>
            </a:endParaRPr>
          </a:p>
          <a:p>
            <a:pPr algn="just"/>
            <a:r>
              <a:rPr lang="en-IN" dirty="0" smtClean="0">
                <a:solidFill>
                  <a:srgbClr val="FFFF00"/>
                </a:solidFill>
                <a:latin typeface="Arial Narrow" pitchFamily="34" charset="0"/>
              </a:rPr>
              <a:t>Increasing workload in this hospital due to increase in the number of functional units and addition of 88 floating beds with the same number of manpower is adversely affecting its smooth functioning</a:t>
            </a:r>
            <a:endParaRPr lang="en-US"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0099"/>
          </a:solidFill>
        </p:spPr>
        <p:txBody>
          <a:bodyPr/>
          <a:lstStyle/>
          <a:p>
            <a:r>
              <a:rPr lang="en-US" b="1" u="sng" dirty="0" smtClean="0">
                <a:solidFill>
                  <a:srgbClr val="FFFF00"/>
                </a:solidFill>
              </a:rPr>
              <a:t>RATIONALE</a:t>
            </a:r>
            <a:endParaRPr lang="en-IN" b="1" u="sng" dirty="0">
              <a:solidFill>
                <a:srgbClr val="FFFF00"/>
              </a:solidFill>
            </a:endParaRPr>
          </a:p>
        </p:txBody>
      </p:sp>
      <p:sp>
        <p:nvSpPr>
          <p:cNvPr id="3" name="Content Placeholder 2"/>
          <p:cNvSpPr>
            <a:spLocks noGrp="1"/>
          </p:cNvSpPr>
          <p:nvPr>
            <p:ph idx="1"/>
          </p:nvPr>
        </p:nvSpPr>
        <p:spPr>
          <a:xfrm>
            <a:off x="0" y="1600200"/>
            <a:ext cx="9144000" cy="5257800"/>
          </a:xfrm>
          <a:solidFill>
            <a:srgbClr val="000099"/>
          </a:solidFill>
        </p:spPr>
        <p:txBody>
          <a:bodyPr>
            <a:normAutofit/>
          </a:bodyPr>
          <a:lstStyle/>
          <a:p>
            <a:r>
              <a:rPr lang="en-US" sz="2400" dirty="0" smtClean="0">
                <a:solidFill>
                  <a:schemeClr val="bg1"/>
                </a:solidFill>
              </a:rPr>
              <a:t>Information in the medical records (MR) is very sensitive. </a:t>
            </a:r>
          </a:p>
          <a:p>
            <a:r>
              <a:rPr lang="en-US" sz="2400" dirty="0" smtClean="0">
                <a:solidFill>
                  <a:schemeClr val="bg1"/>
                </a:solidFill>
              </a:rPr>
              <a:t>MR management - an integral activity of any hospital.  </a:t>
            </a:r>
          </a:p>
          <a:p>
            <a:r>
              <a:rPr lang="en-US" sz="2400" dirty="0" smtClean="0">
                <a:solidFill>
                  <a:schemeClr val="bg1"/>
                </a:solidFill>
              </a:rPr>
              <a:t>MR retrieval very imp - Hospitals need to have proper system for the management and maintenance of </a:t>
            </a:r>
            <a:r>
              <a:rPr lang="en-US" sz="2400" dirty="0" err="1" smtClean="0">
                <a:solidFill>
                  <a:schemeClr val="bg1"/>
                </a:solidFill>
              </a:rPr>
              <a:t>MRs.</a:t>
            </a:r>
            <a:endParaRPr lang="en-US" sz="2400" dirty="0" smtClean="0">
              <a:solidFill>
                <a:schemeClr val="bg1"/>
              </a:solidFill>
            </a:endParaRPr>
          </a:p>
          <a:p>
            <a:r>
              <a:rPr lang="en-US" sz="2400" dirty="0" smtClean="0">
                <a:solidFill>
                  <a:schemeClr val="bg1"/>
                </a:solidFill>
              </a:rPr>
              <a:t>The success or failure of the MRD depends upon how quickly and accurately the records can be retrieved for usage.</a:t>
            </a:r>
          </a:p>
          <a:p>
            <a:r>
              <a:rPr lang="en-US" sz="2400" dirty="0" smtClean="0">
                <a:solidFill>
                  <a:schemeClr val="bg1"/>
                </a:solidFill>
              </a:rPr>
              <a:t>The secrecy and confidentiality with proper accounting is very essential.</a:t>
            </a:r>
          </a:p>
          <a:p>
            <a:r>
              <a:rPr lang="en-US" sz="2400" dirty="0" smtClean="0">
                <a:solidFill>
                  <a:schemeClr val="bg1"/>
                </a:solidFill>
              </a:rPr>
              <a:t>Handling of MLCs.</a:t>
            </a:r>
          </a:p>
          <a:p>
            <a:endParaRPr lang="en-US" sz="2000" dirty="0" smtClean="0">
              <a:solidFill>
                <a:schemeClr val="bg1"/>
              </a:solidFill>
            </a:endParaRPr>
          </a:p>
          <a:p>
            <a:pPr>
              <a:buNone/>
            </a:pPr>
            <a:endParaRPr lang="en-IN" sz="1800" dirty="0" smtClean="0">
              <a:solidFill>
                <a:schemeClr val="bg1"/>
              </a:solidFill>
            </a:endParaRPr>
          </a:p>
          <a:p>
            <a:endParaRPr lang="en-IN" sz="2400" dirty="0" smtClean="0">
              <a:solidFill>
                <a:schemeClr val="bg1"/>
              </a:solidFill>
            </a:endParaRPr>
          </a:p>
          <a:p>
            <a:endParaRPr lang="en-IN"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431</TotalTime>
  <Words>1117</Words>
  <Application>Microsoft Office PowerPoint</Application>
  <PresentationFormat>On-screen Show (4:3)</PresentationFormat>
  <Paragraphs>225</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Trek</vt:lpstr>
      <vt:lpstr>TITLE  “A STUDY  ON ASSESSMENT OF MEDICAL RECORDS  AT DISTRICT LEVEL SECONDARY HOSPITAL IN EAST DELHI” AT LAL BAHADUR SHASTRI HOSPITAL,  KHICHRIPUR, DELHI</vt:lpstr>
      <vt:lpstr>PREVIEW</vt:lpstr>
      <vt:lpstr>BACKGROUND</vt:lpstr>
      <vt:lpstr>LAL BAHADUR SHASTRI HOSPITAL,KHICHRIPUR, MAYUR VIHAR, DELHI</vt:lpstr>
      <vt:lpstr>LAL BAHADUR SHASTRI HOSP Few  Relevant Pictures </vt:lpstr>
      <vt:lpstr>Slide 6</vt:lpstr>
      <vt:lpstr>Slide 7</vt:lpstr>
      <vt:lpstr> BACKGROUND </vt:lpstr>
      <vt:lpstr>RATIONALE</vt:lpstr>
      <vt:lpstr>RATIONALE</vt:lpstr>
      <vt:lpstr> OBJECTIVES </vt:lpstr>
      <vt:lpstr>OBJECTIVES </vt:lpstr>
      <vt:lpstr>Medical Records. </vt:lpstr>
      <vt:lpstr> CHARACTERISTICS OF GOOD MEDICAL RECORD </vt:lpstr>
      <vt:lpstr>METHODOLOGY </vt:lpstr>
      <vt:lpstr>Slide 16</vt:lpstr>
      <vt:lpstr>Slide 17</vt:lpstr>
      <vt:lpstr>OBJECTIVE AND ELEMENTS</vt:lpstr>
      <vt:lpstr>SYSTEM OF SCORES</vt:lpstr>
      <vt:lpstr>Completeness and Accuracy </vt:lpstr>
      <vt:lpstr>A.2 OBJECTIVE- CONTINUITY OF CARE </vt:lpstr>
      <vt:lpstr>A.3 OBJECTIVC- REVIEW OF MEDICAL RECORDS- MEDICAL AUDIT</vt:lpstr>
      <vt:lpstr>B.2 OBJECTIVE - RETRIEVAL OF MEDICAL RECORD</vt:lpstr>
      <vt:lpstr>      B. STANDARDS BY BOOK OF C.M. FRANCIS C.I OBJECTIVE – REGISTERS        </vt:lpstr>
      <vt:lpstr>C.2 OBJECTIVE- INDEXING PROCEDURES</vt:lpstr>
      <vt:lpstr> - MEDICAL RECORD RETENTION POLICY</vt:lpstr>
      <vt:lpstr>C.6 OBJECTIVE - HEALTH CARE STATISTICS </vt:lpstr>
      <vt:lpstr>OBSERVATIONS/FINDINGS</vt:lpstr>
      <vt:lpstr>OBSERVATIONS&amp;FINDINGS</vt:lpstr>
      <vt:lpstr>Slide 30</vt:lpstr>
      <vt:lpstr>Slide 31</vt:lpstr>
      <vt:lpstr>Slide 32</vt:lpstr>
      <vt:lpstr>Slide 33</vt:lpstr>
      <vt:lpstr>Activities of medical record department at the Lal bahadur Shastri Hospital, Mayur Vihar, delhi </vt:lpstr>
      <vt:lpstr>Slide 35</vt:lpstr>
      <vt:lpstr>ROAD LESS TRAVELLED</vt:lpstr>
      <vt:lpstr>CONCLUSIONS AND RECOMMENDATIONS </vt:lpstr>
      <vt:lpstr>CONCLUSION  </vt:lpstr>
      <vt:lpstr>CONCLUSION  </vt:lpstr>
      <vt:lpstr>RECOMMENDATIONS</vt:lpstr>
      <vt:lpstr>RECOMMENDATIONS</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ASSESS THE   HUMAN RESOURCE FOR HEALTH  AT  LAL BAHADUR SHASTRI HOSPITAL,  KHICHRIPUR, DELHI</dc:title>
  <dc:creator>Indian</dc:creator>
  <cp:lastModifiedBy>Indian</cp:lastModifiedBy>
  <cp:revision>51</cp:revision>
  <dcterms:created xsi:type="dcterms:W3CDTF">2006-08-16T00:00:00Z</dcterms:created>
  <dcterms:modified xsi:type="dcterms:W3CDTF">2018-05-16T09:19:45Z</dcterms:modified>
</cp:coreProperties>
</file>